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4" r:id="rId1"/>
  </p:sldMasterIdLst>
  <p:notesMasterIdLst>
    <p:notesMasterId r:id="rId145"/>
  </p:notesMasterIdLst>
  <p:handoutMasterIdLst>
    <p:handoutMasterId r:id="rId146"/>
  </p:handoutMasterIdLst>
  <p:sldIdLst>
    <p:sldId id="585" r:id="rId2"/>
    <p:sldId id="364" r:id="rId3"/>
    <p:sldId id="595" r:id="rId4"/>
    <p:sldId id="596" r:id="rId5"/>
    <p:sldId id="587" r:id="rId6"/>
    <p:sldId id="531" r:id="rId7"/>
    <p:sldId id="532" r:id="rId8"/>
    <p:sldId id="582" r:id="rId9"/>
    <p:sldId id="605" r:id="rId10"/>
    <p:sldId id="661" r:id="rId11"/>
    <p:sldId id="673" r:id="rId12"/>
    <p:sldId id="713" r:id="rId13"/>
    <p:sldId id="714" r:id="rId14"/>
    <p:sldId id="715" r:id="rId15"/>
    <p:sldId id="716" r:id="rId16"/>
    <p:sldId id="717" r:id="rId17"/>
    <p:sldId id="379" r:id="rId18"/>
    <p:sldId id="642" r:id="rId19"/>
    <p:sldId id="643" r:id="rId20"/>
    <p:sldId id="644" r:id="rId21"/>
    <p:sldId id="645" r:id="rId22"/>
    <p:sldId id="646" r:id="rId23"/>
    <p:sldId id="711" r:id="rId24"/>
    <p:sldId id="647" r:id="rId25"/>
    <p:sldId id="648" r:id="rId26"/>
    <p:sldId id="649" r:id="rId27"/>
    <p:sldId id="650" r:id="rId28"/>
    <p:sldId id="651" r:id="rId29"/>
    <p:sldId id="652" r:id="rId30"/>
    <p:sldId id="540" r:id="rId31"/>
    <p:sldId id="666" r:id="rId32"/>
    <p:sldId id="706" r:id="rId33"/>
    <p:sldId id="718" r:id="rId34"/>
    <p:sldId id="654" r:id="rId35"/>
    <p:sldId id="655" r:id="rId36"/>
    <p:sldId id="388" r:id="rId37"/>
    <p:sldId id="389" r:id="rId38"/>
    <p:sldId id="719" r:id="rId39"/>
    <p:sldId id="720" r:id="rId40"/>
    <p:sldId id="543" r:id="rId41"/>
    <p:sldId id="721" r:id="rId42"/>
    <p:sldId id="722" r:id="rId43"/>
    <p:sldId id="723" r:id="rId44"/>
    <p:sldId id="746" r:id="rId45"/>
    <p:sldId id="747" r:id="rId46"/>
    <p:sldId id="748" r:id="rId47"/>
    <p:sldId id="749" r:id="rId48"/>
    <p:sldId id="750" r:id="rId49"/>
    <p:sldId id="751" r:id="rId50"/>
    <p:sldId id="752" r:id="rId51"/>
    <p:sldId id="753" r:id="rId52"/>
    <p:sldId id="754" r:id="rId53"/>
    <p:sldId id="755" r:id="rId54"/>
    <p:sldId id="756" r:id="rId55"/>
    <p:sldId id="757" r:id="rId56"/>
    <p:sldId id="758" r:id="rId57"/>
    <p:sldId id="759" r:id="rId58"/>
    <p:sldId id="760" r:id="rId59"/>
    <p:sldId id="789" r:id="rId60"/>
    <p:sldId id="761" r:id="rId61"/>
    <p:sldId id="762" r:id="rId62"/>
    <p:sldId id="763" r:id="rId63"/>
    <p:sldId id="764" r:id="rId64"/>
    <p:sldId id="790" r:id="rId65"/>
    <p:sldId id="765" r:id="rId66"/>
    <p:sldId id="766" r:id="rId67"/>
    <p:sldId id="767" r:id="rId68"/>
    <p:sldId id="772" r:id="rId69"/>
    <p:sldId id="773" r:id="rId70"/>
    <p:sldId id="774" r:id="rId71"/>
    <p:sldId id="775" r:id="rId72"/>
    <p:sldId id="771" r:id="rId73"/>
    <p:sldId id="769" r:id="rId74"/>
    <p:sldId id="770" r:id="rId75"/>
    <p:sldId id="606" r:id="rId76"/>
    <p:sldId id="791" r:id="rId77"/>
    <p:sldId id="607" r:id="rId78"/>
    <p:sldId id="541" r:id="rId79"/>
    <p:sldId id="424" r:id="rId80"/>
    <p:sldId id="439" r:id="rId81"/>
    <p:sldId id="792" r:id="rId82"/>
    <p:sldId id="730" r:id="rId83"/>
    <p:sldId id="793" r:id="rId84"/>
    <p:sldId id="731" r:id="rId85"/>
    <p:sldId id="547" r:id="rId86"/>
    <p:sldId id="544" r:id="rId87"/>
    <p:sldId id="441" r:id="rId88"/>
    <p:sldId id="599" r:id="rId89"/>
    <p:sldId id="703" r:id="rId90"/>
    <p:sldId id="575" r:id="rId91"/>
    <p:sldId id="668" r:id="rId92"/>
    <p:sldId id="669" r:id="rId93"/>
    <p:sldId id="670" r:id="rId94"/>
    <p:sldId id="581" r:id="rId95"/>
    <p:sldId id="732" r:id="rId96"/>
    <p:sldId id="733" r:id="rId97"/>
    <p:sldId id="734" r:id="rId98"/>
    <p:sldId id="735" r:id="rId99"/>
    <p:sldId id="736" r:id="rId100"/>
    <p:sldId id="737" r:id="rId101"/>
    <p:sldId id="776" r:id="rId102"/>
    <p:sldId id="777" r:id="rId103"/>
    <p:sldId id="778" r:id="rId104"/>
    <p:sldId id="779" r:id="rId105"/>
    <p:sldId id="780" r:id="rId106"/>
    <p:sldId id="781" r:id="rId107"/>
    <p:sldId id="782" r:id="rId108"/>
    <p:sldId id="783" r:id="rId109"/>
    <p:sldId id="784" r:id="rId110"/>
    <p:sldId id="785" r:id="rId111"/>
    <p:sldId id="786" r:id="rId112"/>
    <p:sldId id="738" r:id="rId113"/>
    <p:sldId id="739" r:id="rId114"/>
    <p:sldId id="740" r:id="rId115"/>
    <p:sldId id="741" r:id="rId116"/>
    <p:sldId id="742" r:id="rId117"/>
    <p:sldId id="743" r:id="rId118"/>
    <p:sldId id="744" r:id="rId119"/>
    <p:sldId id="745" r:id="rId120"/>
    <p:sldId id="672" r:id="rId121"/>
    <p:sldId id="678" r:id="rId122"/>
    <p:sldId id="588" r:id="rId123"/>
    <p:sldId id="601" r:id="rId124"/>
    <p:sldId id="509" r:id="rId125"/>
    <p:sldId id="553" r:id="rId126"/>
    <p:sldId id="675" r:id="rId127"/>
    <p:sldId id="710" r:id="rId128"/>
    <p:sldId id="787" r:id="rId129"/>
    <p:sldId id="788" r:id="rId130"/>
    <p:sldId id="583" r:id="rId131"/>
    <p:sldId id="603" r:id="rId132"/>
    <p:sldId id="664" r:id="rId133"/>
    <p:sldId id="554" r:id="rId134"/>
    <p:sldId id="523" r:id="rId135"/>
    <p:sldId id="524" r:id="rId136"/>
    <p:sldId id="525" r:id="rId137"/>
    <p:sldId id="676" r:id="rId138"/>
    <p:sldId id="677" r:id="rId139"/>
    <p:sldId id="529" r:id="rId140"/>
    <p:sldId id="709" r:id="rId141"/>
    <p:sldId id="574" r:id="rId142"/>
    <p:sldId id="724" r:id="rId143"/>
    <p:sldId id="597" r:id="rId144"/>
  </p:sldIdLst>
  <p:sldSz cx="9144000" cy="6858000" type="screen4x3"/>
  <p:notesSz cx="7150100" cy="9448800"/>
  <p:custDataLst>
    <p:tags r:id="rId147"/>
  </p:custDataLst>
  <p:defaultTextStyle>
    <a:defPPr>
      <a:defRPr lang="en-US"/>
    </a:defPPr>
    <a:lvl1pPr algn="l" rtl="0" fontAlgn="base">
      <a:spcBef>
        <a:spcPct val="50000"/>
      </a:spcBef>
      <a:spcAft>
        <a:spcPct val="0"/>
      </a:spcAft>
      <a:defRPr sz="1600" kern="1200">
        <a:solidFill>
          <a:srgbClr val="FFFF99"/>
        </a:solidFill>
        <a:latin typeface="Arial" panose="020B0604020202020204" pitchFamily="34" charset="0"/>
        <a:ea typeface="+mn-ea"/>
        <a:cs typeface="+mn-cs"/>
      </a:defRPr>
    </a:lvl1pPr>
    <a:lvl2pPr marL="457200" algn="l" rtl="0" fontAlgn="base">
      <a:spcBef>
        <a:spcPct val="50000"/>
      </a:spcBef>
      <a:spcAft>
        <a:spcPct val="0"/>
      </a:spcAft>
      <a:defRPr sz="1600" kern="1200">
        <a:solidFill>
          <a:srgbClr val="FFFF99"/>
        </a:solidFill>
        <a:latin typeface="Arial" panose="020B0604020202020204" pitchFamily="34" charset="0"/>
        <a:ea typeface="+mn-ea"/>
        <a:cs typeface="+mn-cs"/>
      </a:defRPr>
    </a:lvl2pPr>
    <a:lvl3pPr marL="914400" algn="l" rtl="0" fontAlgn="base">
      <a:spcBef>
        <a:spcPct val="50000"/>
      </a:spcBef>
      <a:spcAft>
        <a:spcPct val="0"/>
      </a:spcAft>
      <a:defRPr sz="1600" kern="1200">
        <a:solidFill>
          <a:srgbClr val="FFFF99"/>
        </a:solidFill>
        <a:latin typeface="Arial" panose="020B0604020202020204" pitchFamily="34" charset="0"/>
        <a:ea typeface="+mn-ea"/>
        <a:cs typeface="+mn-cs"/>
      </a:defRPr>
    </a:lvl3pPr>
    <a:lvl4pPr marL="1371600" algn="l" rtl="0" fontAlgn="base">
      <a:spcBef>
        <a:spcPct val="50000"/>
      </a:spcBef>
      <a:spcAft>
        <a:spcPct val="0"/>
      </a:spcAft>
      <a:defRPr sz="1600" kern="1200">
        <a:solidFill>
          <a:srgbClr val="FFFF99"/>
        </a:solidFill>
        <a:latin typeface="Arial" panose="020B0604020202020204" pitchFamily="34" charset="0"/>
        <a:ea typeface="+mn-ea"/>
        <a:cs typeface="+mn-cs"/>
      </a:defRPr>
    </a:lvl4pPr>
    <a:lvl5pPr marL="1828800" algn="l" rtl="0" fontAlgn="base">
      <a:spcBef>
        <a:spcPct val="50000"/>
      </a:spcBef>
      <a:spcAft>
        <a:spcPct val="0"/>
      </a:spcAft>
      <a:defRPr sz="1600" kern="1200">
        <a:solidFill>
          <a:srgbClr val="FFFF99"/>
        </a:solidFill>
        <a:latin typeface="Arial" panose="020B0604020202020204" pitchFamily="34" charset="0"/>
        <a:ea typeface="+mn-ea"/>
        <a:cs typeface="+mn-cs"/>
      </a:defRPr>
    </a:lvl5pPr>
    <a:lvl6pPr marL="2286000" algn="l" defTabSz="914400" rtl="0" eaLnBrk="1" latinLnBrk="0" hangingPunct="1">
      <a:defRPr sz="1600" kern="1200">
        <a:solidFill>
          <a:srgbClr val="FFFF99"/>
        </a:solidFill>
        <a:latin typeface="Arial" panose="020B0604020202020204" pitchFamily="34" charset="0"/>
        <a:ea typeface="+mn-ea"/>
        <a:cs typeface="+mn-cs"/>
      </a:defRPr>
    </a:lvl6pPr>
    <a:lvl7pPr marL="2743200" algn="l" defTabSz="914400" rtl="0" eaLnBrk="1" latinLnBrk="0" hangingPunct="1">
      <a:defRPr sz="1600" kern="1200">
        <a:solidFill>
          <a:srgbClr val="FFFF99"/>
        </a:solidFill>
        <a:latin typeface="Arial" panose="020B0604020202020204" pitchFamily="34" charset="0"/>
        <a:ea typeface="+mn-ea"/>
        <a:cs typeface="+mn-cs"/>
      </a:defRPr>
    </a:lvl7pPr>
    <a:lvl8pPr marL="3200400" algn="l" defTabSz="914400" rtl="0" eaLnBrk="1" latinLnBrk="0" hangingPunct="1">
      <a:defRPr sz="1600" kern="1200">
        <a:solidFill>
          <a:srgbClr val="FFFF99"/>
        </a:solidFill>
        <a:latin typeface="Arial" panose="020B0604020202020204" pitchFamily="34" charset="0"/>
        <a:ea typeface="+mn-ea"/>
        <a:cs typeface="+mn-cs"/>
      </a:defRPr>
    </a:lvl8pPr>
    <a:lvl9pPr marL="3657600" algn="l" defTabSz="914400" rtl="0" eaLnBrk="1" latinLnBrk="0" hangingPunct="1">
      <a:defRPr sz="1600" kern="1200">
        <a:solidFill>
          <a:srgbClr val="FFFF99"/>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76">
          <p15:clr>
            <a:srgbClr val="A4A3A4"/>
          </p15:clr>
        </p15:guide>
        <p15:guide id="2" pos="225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D5"/>
    <a:srgbClr val="C0C0C0"/>
    <a:srgbClr val="EAEAEA"/>
    <a:srgbClr val="003366"/>
    <a:srgbClr val="006699"/>
    <a:srgbClr val="FFFFCC"/>
    <a:srgbClr val="FFFF99"/>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674" autoAdjust="0"/>
    <p:restoredTop sz="89189" autoAdjust="0"/>
  </p:normalViewPr>
  <p:slideViewPr>
    <p:cSldViewPr snapToGrid="0">
      <p:cViewPr varScale="1">
        <p:scale>
          <a:sx n="104" d="100"/>
          <a:sy n="104" d="100"/>
        </p:scale>
        <p:origin x="966" y="114"/>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100" d="100"/>
        <a:sy n="100" d="100"/>
      </p:scale>
      <p:origin x="0" y="22812"/>
    </p:cViewPr>
  </p:sorterViewPr>
  <p:notesViewPr>
    <p:cSldViewPr snapToGrid="0">
      <p:cViewPr varScale="1">
        <p:scale>
          <a:sx n="79" d="100"/>
          <a:sy n="79" d="100"/>
        </p:scale>
        <p:origin x="-2064" y="-84"/>
      </p:cViewPr>
      <p:guideLst>
        <p:guide orient="horz" pos="2976"/>
        <p:guide pos="2252"/>
      </p:guideLst>
    </p:cSldViewPr>
  </p:notes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viewProps" Target="viewProps.xml"/><Relationship Id="rId5" Type="http://schemas.openxmlformats.org/officeDocument/2006/relationships/slide" Target="slides/slide4.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theme" Target="theme/theme1.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tableStyles" Target="tableStyle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tags" Target="tags/tag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s>
</file>

<file path=ppt/_rels/viewProps.xml.rels><?xml version="1.0" encoding="UTF-8" standalone="yes"?>
<Relationships xmlns="http://schemas.openxmlformats.org/package/2006/relationships"><Relationship Id="rId3" Type="http://schemas.openxmlformats.org/officeDocument/2006/relationships/slide" Target="slides/slide126.xml"/><Relationship Id="rId2" Type="http://schemas.openxmlformats.org/officeDocument/2006/relationships/slide" Target="slides/slide125.xml"/><Relationship Id="rId1" Type="http://schemas.openxmlformats.org/officeDocument/2006/relationships/slide" Target="slides/slide86.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92578" name="Rectangle 2"/>
          <p:cNvSpPr>
            <a:spLocks noGrp="1" noChangeArrowheads="1"/>
          </p:cNvSpPr>
          <p:nvPr>
            <p:ph type="hdr" sz="quarter"/>
          </p:nvPr>
        </p:nvSpPr>
        <p:spPr bwMode="auto">
          <a:xfrm>
            <a:off x="0" y="0"/>
            <a:ext cx="3098800" cy="525463"/>
          </a:xfrm>
          <a:prstGeom prst="rect">
            <a:avLst/>
          </a:prstGeom>
          <a:noFill/>
          <a:ln w="9525">
            <a:noFill/>
            <a:miter lim="800000"/>
            <a:headEnd/>
            <a:tailEnd/>
          </a:ln>
        </p:spPr>
        <p:txBody>
          <a:bodyPr vert="horz" wrap="square" lIns="94761" tIns="47379" rIns="94761" bIns="47379" numCol="1" anchor="t" anchorCtr="0" compatLnSpc="1">
            <a:prstTxWarp prst="textNoShape">
              <a:avLst/>
            </a:prstTxWarp>
          </a:bodyPr>
          <a:lstStyle>
            <a:lvl1pPr defTabSz="945334" eaLnBrk="0" hangingPunct="0">
              <a:spcBef>
                <a:spcPct val="0"/>
              </a:spcBef>
              <a:defRPr sz="1200" b="1">
                <a:solidFill>
                  <a:schemeClr val="tx1"/>
                </a:solidFill>
                <a:latin typeface="Arial" charset="0"/>
                <a:ea typeface="ＭＳ Ｐゴシック" pitchFamily="34" charset="-128"/>
              </a:defRPr>
            </a:lvl1pPr>
          </a:lstStyle>
          <a:p>
            <a:pPr>
              <a:defRPr/>
            </a:pPr>
            <a:r>
              <a:rPr lang="en-US"/>
              <a:t>Designing Products and Processes Using Six Sigma</a:t>
            </a:r>
          </a:p>
          <a:p>
            <a:pPr>
              <a:defRPr/>
            </a:pPr>
            <a:r>
              <a:rPr lang="en-US"/>
              <a:t>Module 2: Voice of the Customer</a:t>
            </a:r>
          </a:p>
          <a:p>
            <a:pPr>
              <a:defRPr/>
            </a:pPr>
            <a:endParaRPr lang="en-US"/>
          </a:p>
        </p:txBody>
      </p:sp>
      <p:sp>
        <p:nvSpPr>
          <p:cNvPr id="792579" name="Rectangle 3"/>
          <p:cNvSpPr>
            <a:spLocks noGrp="1" noChangeArrowheads="1"/>
          </p:cNvSpPr>
          <p:nvPr>
            <p:ph type="dt" sz="quarter" idx="1"/>
          </p:nvPr>
        </p:nvSpPr>
        <p:spPr bwMode="auto">
          <a:xfrm>
            <a:off x="4051300" y="0"/>
            <a:ext cx="3098800" cy="525463"/>
          </a:xfrm>
          <a:prstGeom prst="rect">
            <a:avLst/>
          </a:prstGeom>
          <a:noFill/>
          <a:ln w="9525">
            <a:noFill/>
            <a:miter lim="800000"/>
            <a:headEnd/>
            <a:tailEnd/>
          </a:ln>
        </p:spPr>
        <p:txBody>
          <a:bodyPr vert="horz" wrap="square" lIns="94761" tIns="47379" rIns="94761" bIns="47379" numCol="1" anchor="t" anchorCtr="0" compatLnSpc="1">
            <a:prstTxWarp prst="textNoShape">
              <a:avLst/>
            </a:prstTxWarp>
          </a:bodyPr>
          <a:lstStyle>
            <a:lvl1pPr algn="r" defTabSz="945334">
              <a:spcBef>
                <a:spcPct val="0"/>
              </a:spcBef>
              <a:defRPr sz="1200" b="1">
                <a:solidFill>
                  <a:schemeClr val="tx1"/>
                </a:solidFill>
                <a:latin typeface="Arial" charset="0"/>
              </a:defRPr>
            </a:lvl1pPr>
          </a:lstStyle>
          <a:p>
            <a:pPr>
              <a:defRPr/>
            </a:pPr>
            <a:endParaRPr lang="en-US"/>
          </a:p>
        </p:txBody>
      </p:sp>
      <p:sp>
        <p:nvSpPr>
          <p:cNvPr id="792580" name="Rectangle 4"/>
          <p:cNvSpPr>
            <a:spLocks noGrp="1" noChangeArrowheads="1"/>
          </p:cNvSpPr>
          <p:nvPr>
            <p:ph type="ftr" sz="quarter" idx="2"/>
          </p:nvPr>
        </p:nvSpPr>
        <p:spPr bwMode="auto">
          <a:xfrm>
            <a:off x="0" y="8923338"/>
            <a:ext cx="3098800" cy="525462"/>
          </a:xfrm>
          <a:prstGeom prst="rect">
            <a:avLst/>
          </a:prstGeom>
          <a:noFill/>
          <a:ln w="9525">
            <a:noFill/>
            <a:miter lim="800000"/>
            <a:headEnd/>
            <a:tailEnd/>
          </a:ln>
        </p:spPr>
        <p:txBody>
          <a:bodyPr vert="horz" wrap="square" lIns="94761" tIns="47379" rIns="94761" bIns="47379" numCol="1" anchor="b" anchorCtr="0" compatLnSpc="1">
            <a:prstTxWarp prst="textNoShape">
              <a:avLst/>
            </a:prstTxWarp>
          </a:bodyPr>
          <a:lstStyle>
            <a:lvl1pPr defTabSz="945334">
              <a:spcBef>
                <a:spcPct val="0"/>
              </a:spcBef>
              <a:defRPr sz="1200" b="1">
                <a:solidFill>
                  <a:schemeClr val="tx1"/>
                </a:solidFill>
                <a:latin typeface="Arial" charset="0"/>
              </a:defRPr>
            </a:lvl1pPr>
          </a:lstStyle>
          <a:p>
            <a:pPr>
              <a:defRPr/>
            </a:pPr>
            <a:endParaRPr lang="en-US"/>
          </a:p>
        </p:txBody>
      </p:sp>
      <p:sp>
        <p:nvSpPr>
          <p:cNvPr id="792581" name="Rectangle 5"/>
          <p:cNvSpPr>
            <a:spLocks noGrp="1" noChangeArrowheads="1"/>
          </p:cNvSpPr>
          <p:nvPr>
            <p:ph type="sldNum" sz="quarter" idx="3"/>
          </p:nvPr>
        </p:nvSpPr>
        <p:spPr bwMode="auto">
          <a:xfrm>
            <a:off x="4051300" y="8923338"/>
            <a:ext cx="3098800" cy="525462"/>
          </a:xfrm>
          <a:prstGeom prst="rect">
            <a:avLst/>
          </a:prstGeom>
          <a:noFill/>
          <a:ln w="9525">
            <a:noFill/>
            <a:miter lim="800000"/>
            <a:headEnd/>
            <a:tailEnd/>
          </a:ln>
        </p:spPr>
        <p:txBody>
          <a:bodyPr vert="horz" wrap="square" lIns="94761" tIns="47379" rIns="94761" bIns="47379" numCol="1" anchor="b" anchorCtr="0" compatLnSpc="1">
            <a:prstTxWarp prst="textNoShape">
              <a:avLst/>
            </a:prstTxWarp>
          </a:bodyPr>
          <a:lstStyle>
            <a:lvl1pPr algn="r" defTabSz="944563">
              <a:spcBef>
                <a:spcPct val="0"/>
              </a:spcBef>
              <a:defRPr sz="1200" b="1">
                <a:solidFill>
                  <a:schemeClr val="tx1"/>
                </a:solidFill>
              </a:defRPr>
            </a:lvl1pPr>
          </a:lstStyle>
          <a:p>
            <a:fld id="{7DEA882C-E541-455A-BFBB-3E0D59BF1780}" type="slidenum">
              <a:rPr lang="en-US" altLang="en-US"/>
              <a:pPr/>
              <a:t>‹#›</a:t>
            </a:fld>
            <a:endParaRPr lang="en-US" altLang="en-US"/>
          </a:p>
        </p:txBody>
      </p:sp>
    </p:spTree>
    <p:extLst>
      <p:ext uri="{BB962C8B-B14F-4D97-AF65-F5344CB8AC3E}">
        <p14:creationId xmlns:p14="http://schemas.microsoft.com/office/powerpoint/2010/main" val="15597849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8482" name="Rectangle 4"/>
          <p:cNvSpPr>
            <a:spLocks noGrp="1" noRot="1" noChangeAspect="1" noChangeArrowheads="1" noTextEdit="1"/>
          </p:cNvSpPr>
          <p:nvPr>
            <p:ph type="sldImg" idx="2"/>
          </p:nvPr>
        </p:nvSpPr>
        <p:spPr bwMode="auto">
          <a:xfrm>
            <a:off x="-1984375" y="0"/>
            <a:ext cx="9185275" cy="688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6149" name="Rectangle 5"/>
          <p:cNvSpPr>
            <a:spLocks noGrp="1" noChangeArrowheads="1"/>
          </p:cNvSpPr>
          <p:nvPr>
            <p:ph type="body" sz="quarter" idx="3"/>
          </p:nvPr>
        </p:nvSpPr>
        <p:spPr bwMode="auto">
          <a:xfrm>
            <a:off x="5405438" y="1363663"/>
            <a:ext cx="1617662" cy="7034212"/>
          </a:xfrm>
          <a:prstGeom prst="rect">
            <a:avLst/>
          </a:prstGeom>
          <a:noFill/>
          <a:ln w="9525">
            <a:noFill/>
            <a:miter lim="800000"/>
            <a:headEnd/>
            <a:tailEnd/>
          </a:ln>
        </p:spPr>
        <p:txBody>
          <a:bodyPr vert="horz" wrap="square" lIns="94761" tIns="47379" rIns="94761" bIns="4737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151" name="Rectangle 7"/>
          <p:cNvSpPr>
            <a:spLocks noGrp="1" noChangeArrowheads="1"/>
          </p:cNvSpPr>
          <p:nvPr>
            <p:ph type="sldNum" sz="quarter" idx="5"/>
          </p:nvPr>
        </p:nvSpPr>
        <p:spPr bwMode="auto">
          <a:xfrm>
            <a:off x="4051300" y="8975725"/>
            <a:ext cx="3098800" cy="473075"/>
          </a:xfrm>
          <a:prstGeom prst="rect">
            <a:avLst/>
          </a:prstGeom>
          <a:noFill/>
          <a:ln w="9525">
            <a:noFill/>
            <a:miter lim="800000"/>
            <a:headEnd/>
            <a:tailEnd/>
          </a:ln>
        </p:spPr>
        <p:txBody>
          <a:bodyPr vert="horz" wrap="square" lIns="94761" tIns="47379" rIns="94761" bIns="47379" numCol="1" anchor="b" anchorCtr="0" compatLnSpc="1">
            <a:prstTxWarp prst="textNoShape">
              <a:avLst/>
            </a:prstTxWarp>
          </a:bodyPr>
          <a:lstStyle>
            <a:lvl1pPr algn="r" defTabSz="944563">
              <a:spcBef>
                <a:spcPct val="0"/>
              </a:spcBef>
              <a:defRPr sz="1000">
                <a:solidFill>
                  <a:schemeClr val="tx1"/>
                </a:solidFill>
              </a:defRPr>
            </a:lvl1pPr>
          </a:lstStyle>
          <a:p>
            <a:r>
              <a:rPr lang="en-US" altLang="en-US"/>
              <a:t>  </a:t>
            </a:r>
            <a:fld id="{A2A43DF9-091E-462D-B762-7809C0B244D0}" type="slidenum">
              <a:rPr lang="en-US" altLang="en-US"/>
              <a:pPr/>
              <a:t>‹#›</a:t>
            </a:fld>
            <a:endParaRPr lang="en-US" altLang="en-US"/>
          </a:p>
        </p:txBody>
      </p:sp>
      <p:pic>
        <p:nvPicPr>
          <p:cNvPr id="148485" name="Picture 18"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7800" y="261938"/>
            <a:ext cx="1585913" cy="541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70352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0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0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0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0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0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Rot="1" noChangeAspect="1" noChangeArrowheads="1" noTextEdit="1"/>
          </p:cNvSpPr>
          <p:nvPr>
            <p:ph type="sldImg"/>
          </p:nvPr>
        </p:nvSpPr>
        <p:spPr>
          <a:xfrm>
            <a:off x="1195388" y="700088"/>
            <a:ext cx="4770437" cy="3576637"/>
          </a:xfrm>
          <a:ln>
            <a:solidFill>
              <a:srgbClr val="000000"/>
            </a:solidFill>
            <a:miter lim="800000"/>
            <a:headEnd/>
            <a:tailEnd/>
          </a:ln>
        </p:spPr>
      </p:sp>
      <p:sp>
        <p:nvSpPr>
          <p:cNvPr id="149507" name="Rectangle 3"/>
          <p:cNvSpPr>
            <a:spLocks noGrp="1" noChangeArrowheads="1"/>
          </p:cNvSpPr>
          <p:nvPr>
            <p:ph type="body" idx="1"/>
          </p:nvPr>
        </p:nvSpPr>
        <p:spPr>
          <a:xfrm>
            <a:off x="933450" y="4510088"/>
            <a:ext cx="5294313" cy="42005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996" tIns="47497" rIns="94996" bIns="47497"/>
          <a:lstStyle/>
          <a:p>
            <a:pPr defTabSz="762000"/>
            <a:r>
              <a:rPr lang="en-US" altLang="en-US"/>
              <a:t>The actual times from each delivery are being collected to arrive at a more precise schedule, but the timings implied by this chart have held true with each delivery thus far.</a:t>
            </a:r>
          </a:p>
        </p:txBody>
      </p:sp>
    </p:spTree>
    <p:extLst>
      <p:ext uri="{BB962C8B-B14F-4D97-AF65-F5344CB8AC3E}">
        <p14:creationId xmlns:p14="http://schemas.microsoft.com/office/powerpoint/2010/main" val="30496880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eaLnBrk="0" hangingPunct="0">
              <a:defRPr sz="1600">
                <a:solidFill>
                  <a:srgbClr val="FFFF99"/>
                </a:solidFill>
                <a:latin typeface="Arial" panose="020B0604020202020204" pitchFamily="34" charset="0"/>
              </a:defRPr>
            </a:lvl1pPr>
            <a:lvl2pPr marL="742950" indent="-285750" defTabSz="944563" eaLnBrk="0" hangingPunct="0">
              <a:defRPr sz="1600">
                <a:solidFill>
                  <a:srgbClr val="FFFF99"/>
                </a:solidFill>
                <a:latin typeface="Arial" panose="020B0604020202020204" pitchFamily="34" charset="0"/>
              </a:defRPr>
            </a:lvl2pPr>
            <a:lvl3pPr marL="1143000" indent="-228600" defTabSz="944563" eaLnBrk="0" hangingPunct="0">
              <a:defRPr sz="1600">
                <a:solidFill>
                  <a:srgbClr val="FFFF99"/>
                </a:solidFill>
                <a:latin typeface="Arial" panose="020B0604020202020204" pitchFamily="34" charset="0"/>
              </a:defRPr>
            </a:lvl3pPr>
            <a:lvl4pPr marL="1600200" indent="-228600" defTabSz="944563" eaLnBrk="0" hangingPunct="0">
              <a:defRPr sz="1600">
                <a:solidFill>
                  <a:srgbClr val="FFFF99"/>
                </a:solidFill>
                <a:latin typeface="Arial" panose="020B0604020202020204" pitchFamily="34" charset="0"/>
              </a:defRPr>
            </a:lvl4pPr>
            <a:lvl5pPr marL="2057400" indent="-228600" defTabSz="944563" eaLnBrk="0" hangingPunct="0">
              <a:defRPr sz="1600">
                <a:solidFill>
                  <a:srgbClr val="FFFF99"/>
                </a:solidFill>
                <a:latin typeface="Arial" panose="020B0604020202020204" pitchFamily="34" charset="0"/>
              </a:defRPr>
            </a:lvl5pPr>
            <a:lvl6pPr marL="2514600" indent="-228600" defTabSz="94456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456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456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456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E72D9DD4-92B8-47F1-99D5-72636021464B}" type="slidenum">
              <a:rPr lang="en-US" altLang="en-US" sz="1000">
                <a:solidFill>
                  <a:schemeClr val="tx1"/>
                </a:solidFill>
              </a:rPr>
              <a:pPr eaLnBrk="1" hangingPunct="1"/>
              <a:t>19</a:t>
            </a:fld>
            <a:endParaRPr lang="en-US" altLang="en-US" sz="1000">
              <a:solidFill>
                <a:schemeClr val="tx1"/>
              </a:solidFill>
            </a:endParaRPr>
          </a:p>
        </p:txBody>
      </p:sp>
      <p:sp>
        <p:nvSpPr>
          <p:cNvPr id="158723" name="Rectangle 2"/>
          <p:cNvSpPr>
            <a:spLocks noGrp="1" noRot="1" noChangeAspect="1" noChangeArrowheads="1" noTextEdit="1"/>
          </p:cNvSpPr>
          <p:nvPr>
            <p:ph type="sldImg"/>
          </p:nvPr>
        </p:nvSpPr>
        <p:spPr>
          <a:xfrm>
            <a:off x="-1924050" y="0"/>
            <a:ext cx="9082088" cy="6810375"/>
          </a:xfrm>
        </p:spPr>
      </p:sp>
      <p:sp>
        <p:nvSpPr>
          <p:cNvPr id="158724" name="Rectangle 3"/>
          <p:cNvSpPr>
            <a:spLocks noGrp="1" noChangeArrowheads="1"/>
          </p:cNvSpPr>
          <p:nvPr>
            <p:ph type="body" idx="1"/>
          </p:nvPr>
        </p:nvSpPr>
        <p:spPr>
          <a:xfrm>
            <a:off x="5394325" y="1393825"/>
            <a:ext cx="1558925" cy="61452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674" tIns="44840" rIns="89674" bIns="44840"/>
          <a:lstStyle/>
          <a:p>
            <a:pPr eaLnBrk="1" hangingPunct="1"/>
            <a:r>
              <a:rPr lang="en-US" altLang="en-US" sz="900"/>
              <a:t>Looking at how many samples there are in each row and column helps to balance the effort.  If one row or column seems unduly heavy or light we may trade a few samples from other places to bring the whole matrix into better balance.</a:t>
            </a:r>
          </a:p>
          <a:p>
            <a:pPr eaLnBrk="1" hangingPunct="1"/>
            <a:endParaRPr lang="en-US" altLang="en-US" sz="900"/>
          </a:p>
          <a:p>
            <a:pPr eaLnBrk="1" hangingPunct="1"/>
            <a:endParaRPr lang="en-US" altLang="en-US" sz="900"/>
          </a:p>
        </p:txBody>
      </p:sp>
    </p:spTree>
    <p:extLst>
      <p:ext uri="{BB962C8B-B14F-4D97-AF65-F5344CB8AC3E}">
        <p14:creationId xmlns:p14="http://schemas.microsoft.com/office/powerpoint/2010/main" val="11050812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eaLnBrk="0" hangingPunct="0">
              <a:defRPr sz="1600">
                <a:solidFill>
                  <a:srgbClr val="FFFF99"/>
                </a:solidFill>
                <a:latin typeface="Arial" panose="020B0604020202020204" pitchFamily="34" charset="0"/>
              </a:defRPr>
            </a:lvl1pPr>
            <a:lvl2pPr marL="742950" indent="-285750" defTabSz="944563" eaLnBrk="0" hangingPunct="0">
              <a:defRPr sz="1600">
                <a:solidFill>
                  <a:srgbClr val="FFFF99"/>
                </a:solidFill>
                <a:latin typeface="Arial" panose="020B0604020202020204" pitchFamily="34" charset="0"/>
              </a:defRPr>
            </a:lvl2pPr>
            <a:lvl3pPr marL="1143000" indent="-228600" defTabSz="944563" eaLnBrk="0" hangingPunct="0">
              <a:defRPr sz="1600">
                <a:solidFill>
                  <a:srgbClr val="FFFF99"/>
                </a:solidFill>
                <a:latin typeface="Arial" panose="020B0604020202020204" pitchFamily="34" charset="0"/>
              </a:defRPr>
            </a:lvl3pPr>
            <a:lvl4pPr marL="1600200" indent="-228600" defTabSz="944563" eaLnBrk="0" hangingPunct="0">
              <a:defRPr sz="1600">
                <a:solidFill>
                  <a:srgbClr val="FFFF99"/>
                </a:solidFill>
                <a:latin typeface="Arial" panose="020B0604020202020204" pitchFamily="34" charset="0"/>
              </a:defRPr>
            </a:lvl4pPr>
            <a:lvl5pPr marL="2057400" indent="-228600" defTabSz="944563" eaLnBrk="0" hangingPunct="0">
              <a:defRPr sz="1600">
                <a:solidFill>
                  <a:srgbClr val="FFFF99"/>
                </a:solidFill>
                <a:latin typeface="Arial" panose="020B0604020202020204" pitchFamily="34" charset="0"/>
              </a:defRPr>
            </a:lvl5pPr>
            <a:lvl6pPr marL="2514600" indent="-228600" defTabSz="94456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456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456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456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46D7D7ED-8617-4151-8262-89456BB7B302}" type="slidenum">
              <a:rPr lang="en-US" altLang="en-US" sz="1000">
                <a:solidFill>
                  <a:schemeClr val="tx1"/>
                </a:solidFill>
              </a:rPr>
              <a:pPr eaLnBrk="1" hangingPunct="1"/>
              <a:t>20</a:t>
            </a:fld>
            <a:endParaRPr lang="en-US" altLang="en-US" sz="1000">
              <a:solidFill>
                <a:schemeClr val="tx1"/>
              </a:solidFill>
            </a:endParaRPr>
          </a:p>
        </p:txBody>
      </p:sp>
      <p:sp>
        <p:nvSpPr>
          <p:cNvPr id="159747" name="Rectangle 2"/>
          <p:cNvSpPr>
            <a:spLocks noGrp="1" noRot="1" noChangeAspect="1" noChangeArrowheads="1" noTextEdit="1"/>
          </p:cNvSpPr>
          <p:nvPr>
            <p:ph type="sldImg"/>
          </p:nvPr>
        </p:nvSpPr>
        <p:spPr>
          <a:xfrm>
            <a:off x="-1916113" y="0"/>
            <a:ext cx="9020176" cy="6765925"/>
          </a:xfrm>
          <a:solidFill>
            <a:srgbClr val="FFFFFF"/>
          </a:solidFill>
        </p:spPr>
      </p:sp>
    </p:spTree>
    <p:extLst>
      <p:ext uri="{BB962C8B-B14F-4D97-AF65-F5344CB8AC3E}">
        <p14:creationId xmlns:p14="http://schemas.microsoft.com/office/powerpoint/2010/main" val="22429936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eaLnBrk="0" hangingPunct="0">
              <a:defRPr sz="1600">
                <a:solidFill>
                  <a:srgbClr val="FFFF99"/>
                </a:solidFill>
                <a:latin typeface="Arial" panose="020B0604020202020204" pitchFamily="34" charset="0"/>
              </a:defRPr>
            </a:lvl1pPr>
            <a:lvl2pPr marL="742950" indent="-285750" defTabSz="944563" eaLnBrk="0" hangingPunct="0">
              <a:defRPr sz="1600">
                <a:solidFill>
                  <a:srgbClr val="FFFF99"/>
                </a:solidFill>
                <a:latin typeface="Arial" panose="020B0604020202020204" pitchFamily="34" charset="0"/>
              </a:defRPr>
            </a:lvl2pPr>
            <a:lvl3pPr marL="1143000" indent="-228600" defTabSz="944563" eaLnBrk="0" hangingPunct="0">
              <a:defRPr sz="1600">
                <a:solidFill>
                  <a:srgbClr val="FFFF99"/>
                </a:solidFill>
                <a:latin typeface="Arial" panose="020B0604020202020204" pitchFamily="34" charset="0"/>
              </a:defRPr>
            </a:lvl3pPr>
            <a:lvl4pPr marL="1600200" indent="-228600" defTabSz="944563" eaLnBrk="0" hangingPunct="0">
              <a:defRPr sz="1600">
                <a:solidFill>
                  <a:srgbClr val="FFFF99"/>
                </a:solidFill>
                <a:latin typeface="Arial" panose="020B0604020202020204" pitchFamily="34" charset="0"/>
              </a:defRPr>
            </a:lvl4pPr>
            <a:lvl5pPr marL="2057400" indent="-228600" defTabSz="944563" eaLnBrk="0" hangingPunct="0">
              <a:defRPr sz="1600">
                <a:solidFill>
                  <a:srgbClr val="FFFF99"/>
                </a:solidFill>
                <a:latin typeface="Arial" panose="020B0604020202020204" pitchFamily="34" charset="0"/>
              </a:defRPr>
            </a:lvl5pPr>
            <a:lvl6pPr marL="2514600" indent="-228600" defTabSz="94456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456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456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456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AFD5377E-29E2-4775-A2A6-C09AD329A2CA}" type="slidenum">
              <a:rPr lang="en-US" altLang="en-US" sz="1000">
                <a:solidFill>
                  <a:schemeClr val="tx1"/>
                </a:solidFill>
              </a:rPr>
              <a:pPr eaLnBrk="1" hangingPunct="1"/>
              <a:t>21</a:t>
            </a:fld>
            <a:endParaRPr lang="en-US" altLang="en-US" sz="1000">
              <a:solidFill>
                <a:schemeClr val="tx1"/>
              </a:solidFill>
            </a:endParaRPr>
          </a:p>
        </p:txBody>
      </p:sp>
      <p:sp>
        <p:nvSpPr>
          <p:cNvPr id="160771" name="Rectangle 2"/>
          <p:cNvSpPr>
            <a:spLocks noGrp="1" noRot="1" noChangeAspect="1" noChangeArrowheads="1" noTextEdit="1"/>
          </p:cNvSpPr>
          <p:nvPr>
            <p:ph type="sldImg"/>
          </p:nvPr>
        </p:nvSpPr>
        <p:spPr>
          <a:xfrm>
            <a:off x="-1908175" y="-14288"/>
            <a:ext cx="8997950" cy="6748463"/>
          </a:xfrm>
          <a:solidFill>
            <a:srgbClr val="FFFFFF"/>
          </a:solidFill>
        </p:spPr>
      </p:sp>
      <p:sp>
        <p:nvSpPr>
          <p:cNvPr id="160772" name="Rectangle 3"/>
          <p:cNvSpPr>
            <a:spLocks noGrp="1" noChangeArrowheads="1"/>
          </p:cNvSpPr>
          <p:nvPr>
            <p:ph type="body" idx="1"/>
          </p:nvPr>
        </p:nvSpPr>
        <p:spPr bwMode="blackWhite">
          <a:xfrm>
            <a:off x="5541963" y="1209675"/>
            <a:ext cx="1454150" cy="61483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608" tIns="44805" rIns="89608" bIns="44805"/>
          <a:lstStyle/>
          <a:p>
            <a:pPr eaLnBrk="1" hangingPunct="1"/>
            <a:r>
              <a:rPr lang="en-US" altLang="en-US" sz="900"/>
              <a:t>1. Griffin, Abbie and John R. Hauser: "The Voice of The Customer"in </a:t>
            </a:r>
            <a:r>
              <a:rPr lang="en-US" altLang="en-US" sz="900" i="1"/>
              <a:t>Marketing Science</a:t>
            </a:r>
            <a:r>
              <a:rPr lang="en-US" altLang="en-US" sz="900"/>
              <a:t>, Vol. 12, No. 1, Winter 1993, pp. 1-27. </a:t>
            </a:r>
          </a:p>
          <a:p>
            <a:pPr eaLnBrk="1" hangingPunct="1"/>
            <a:endParaRPr lang="en-US" altLang="en-US" sz="900"/>
          </a:p>
          <a:p>
            <a:pPr eaLnBrk="1" hangingPunct="1"/>
            <a:r>
              <a:rPr lang="en-US" altLang="en-US" sz="900"/>
              <a:t>Attempted to quantify the ‘diminishing returns’ effect that happens over the course of a qualitative data </a:t>
            </a:r>
            <a:r>
              <a:rPr lang="en-US" altLang="en-US"/>
              <a:t>study</a:t>
            </a:r>
            <a:r>
              <a:rPr lang="en-US" altLang="en-US" sz="900"/>
              <a:t>.  </a:t>
            </a:r>
          </a:p>
          <a:p>
            <a:pPr eaLnBrk="1" hangingPunct="1"/>
            <a:endParaRPr lang="en-US" altLang="en-US" sz="900"/>
          </a:p>
          <a:p>
            <a:pPr eaLnBrk="1" hangingPunct="1"/>
            <a:r>
              <a:rPr lang="en-US" altLang="en-US" sz="900"/>
              <a:t>While the numbers vary – somewhere more than 4-6 and less than about 20 is usually where ‘enough’ information resides.</a:t>
            </a:r>
          </a:p>
          <a:p>
            <a:pPr eaLnBrk="1" hangingPunct="1"/>
            <a:endParaRPr lang="en-US" altLang="en-US" sz="900"/>
          </a:p>
          <a:p>
            <a:pPr eaLnBrk="1" hangingPunct="1"/>
            <a:r>
              <a:rPr lang="en-US" altLang="en-US" sz="900"/>
              <a:t>VOC interviews are not designed to be statistically significant – as they are about discovering the ‘existence’  of things – not their  rate of ‘incidence.;</a:t>
            </a:r>
          </a:p>
          <a:p>
            <a:pPr eaLnBrk="1" hangingPunct="1">
              <a:buFontTx/>
              <a:buChar char="•"/>
            </a:pPr>
            <a:endParaRPr lang="en-US" altLang="en-US" sz="900"/>
          </a:p>
          <a:p>
            <a:pPr eaLnBrk="1" hangingPunct="1"/>
            <a:endParaRPr lang="en-US" altLang="en-US" sz="900"/>
          </a:p>
        </p:txBody>
      </p:sp>
    </p:spTree>
    <p:extLst>
      <p:ext uri="{BB962C8B-B14F-4D97-AF65-F5344CB8AC3E}">
        <p14:creationId xmlns:p14="http://schemas.microsoft.com/office/powerpoint/2010/main" val="13348864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eaLnBrk="0" hangingPunct="0">
              <a:defRPr sz="1600">
                <a:solidFill>
                  <a:srgbClr val="FFFF99"/>
                </a:solidFill>
                <a:latin typeface="Arial" panose="020B0604020202020204" pitchFamily="34" charset="0"/>
              </a:defRPr>
            </a:lvl1pPr>
            <a:lvl2pPr marL="742950" indent="-285750" defTabSz="944563" eaLnBrk="0" hangingPunct="0">
              <a:defRPr sz="1600">
                <a:solidFill>
                  <a:srgbClr val="FFFF99"/>
                </a:solidFill>
                <a:latin typeface="Arial" panose="020B0604020202020204" pitchFamily="34" charset="0"/>
              </a:defRPr>
            </a:lvl2pPr>
            <a:lvl3pPr marL="1143000" indent="-228600" defTabSz="944563" eaLnBrk="0" hangingPunct="0">
              <a:defRPr sz="1600">
                <a:solidFill>
                  <a:srgbClr val="FFFF99"/>
                </a:solidFill>
                <a:latin typeface="Arial" panose="020B0604020202020204" pitchFamily="34" charset="0"/>
              </a:defRPr>
            </a:lvl3pPr>
            <a:lvl4pPr marL="1600200" indent="-228600" defTabSz="944563" eaLnBrk="0" hangingPunct="0">
              <a:defRPr sz="1600">
                <a:solidFill>
                  <a:srgbClr val="FFFF99"/>
                </a:solidFill>
                <a:latin typeface="Arial" panose="020B0604020202020204" pitchFamily="34" charset="0"/>
              </a:defRPr>
            </a:lvl4pPr>
            <a:lvl5pPr marL="2057400" indent="-228600" defTabSz="944563" eaLnBrk="0" hangingPunct="0">
              <a:defRPr sz="1600">
                <a:solidFill>
                  <a:srgbClr val="FFFF99"/>
                </a:solidFill>
                <a:latin typeface="Arial" panose="020B0604020202020204" pitchFamily="34" charset="0"/>
              </a:defRPr>
            </a:lvl5pPr>
            <a:lvl6pPr marL="2514600" indent="-228600" defTabSz="94456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456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456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456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D8635E53-3C8F-444F-82A1-D99B2FCABDF6}" type="slidenum">
              <a:rPr lang="en-US" altLang="en-US" sz="1000">
                <a:solidFill>
                  <a:schemeClr val="tx1"/>
                </a:solidFill>
              </a:rPr>
              <a:pPr eaLnBrk="1" hangingPunct="1"/>
              <a:t>22</a:t>
            </a:fld>
            <a:endParaRPr lang="en-US" altLang="en-US" sz="1000">
              <a:solidFill>
                <a:schemeClr val="tx1"/>
              </a:solidFill>
            </a:endParaRPr>
          </a:p>
        </p:txBody>
      </p:sp>
      <p:sp>
        <p:nvSpPr>
          <p:cNvPr id="161795" name="Rectangle 2"/>
          <p:cNvSpPr>
            <a:spLocks noGrp="1" noRot="1" noChangeAspect="1" noChangeArrowheads="1" noTextEdit="1"/>
          </p:cNvSpPr>
          <p:nvPr>
            <p:ph type="sldImg"/>
          </p:nvPr>
        </p:nvSpPr>
        <p:spPr>
          <a:xfrm>
            <a:off x="-1920875" y="47625"/>
            <a:ext cx="9070975" cy="6802438"/>
          </a:xfrm>
        </p:spPr>
      </p:sp>
      <p:sp>
        <p:nvSpPr>
          <p:cNvPr id="161796" name="Rectangle 3"/>
          <p:cNvSpPr>
            <a:spLocks noGrp="1" noChangeArrowheads="1"/>
          </p:cNvSpPr>
          <p:nvPr>
            <p:ph type="body" idx="1"/>
          </p:nvPr>
        </p:nvSpPr>
        <p:spPr>
          <a:xfrm>
            <a:off x="5354638" y="1393825"/>
            <a:ext cx="1598612" cy="61452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720" tIns="44860" rIns="89720" bIns="44860"/>
          <a:lstStyle/>
          <a:p>
            <a:pPr eaLnBrk="1" hangingPunct="1"/>
            <a:r>
              <a:rPr lang="en-US" altLang="en-US" sz="900"/>
              <a:t>Looking at how many samples there are in each row and column helps to balance the effort.  If one row or column seems unduly heavy or light we may trade a few samples from other places to bring the whole matrix into better balance.</a:t>
            </a:r>
          </a:p>
          <a:p>
            <a:pPr eaLnBrk="1" hangingPunct="1"/>
            <a:endParaRPr lang="en-US" altLang="en-US" sz="900"/>
          </a:p>
          <a:p>
            <a:pPr eaLnBrk="1" hangingPunct="1"/>
            <a:endParaRPr lang="en-US" altLang="en-US" sz="900"/>
          </a:p>
        </p:txBody>
      </p:sp>
    </p:spTree>
    <p:extLst>
      <p:ext uri="{BB962C8B-B14F-4D97-AF65-F5344CB8AC3E}">
        <p14:creationId xmlns:p14="http://schemas.microsoft.com/office/powerpoint/2010/main" val="38327473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eaLnBrk="0" hangingPunct="0">
              <a:defRPr sz="1600">
                <a:solidFill>
                  <a:srgbClr val="FFFF99"/>
                </a:solidFill>
                <a:latin typeface="Arial" panose="020B0604020202020204" pitchFamily="34" charset="0"/>
              </a:defRPr>
            </a:lvl1pPr>
            <a:lvl2pPr marL="742950" indent="-285750" defTabSz="944563" eaLnBrk="0" hangingPunct="0">
              <a:defRPr sz="1600">
                <a:solidFill>
                  <a:srgbClr val="FFFF99"/>
                </a:solidFill>
                <a:latin typeface="Arial" panose="020B0604020202020204" pitchFamily="34" charset="0"/>
              </a:defRPr>
            </a:lvl2pPr>
            <a:lvl3pPr marL="1143000" indent="-228600" defTabSz="944563" eaLnBrk="0" hangingPunct="0">
              <a:defRPr sz="1600">
                <a:solidFill>
                  <a:srgbClr val="FFFF99"/>
                </a:solidFill>
                <a:latin typeface="Arial" panose="020B0604020202020204" pitchFamily="34" charset="0"/>
              </a:defRPr>
            </a:lvl3pPr>
            <a:lvl4pPr marL="1600200" indent="-228600" defTabSz="944563" eaLnBrk="0" hangingPunct="0">
              <a:defRPr sz="1600">
                <a:solidFill>
                  <a:srgbClr val="FFFF99"/>
                </a:solidFill>
                <a:latin typeface="Arial" panose="020B0604020202020204" pitchFamily="34" charset="0"/>
              </a:defRPr>
            </a:lvl4pPr>
            <a:lvl5pPr marL="2057400" indent="-228600" defTabSz="944563" eaLnBrk="0" hangingPunct="0">
              <a:defRPr sz="1600">
                <a:solidFill>
                  <a:srgbClr val="FFFF99"/>
                </a:solidFill>
                <a:latin typeface="Arial" panose="020B0604020202020204" pitchFamily="34" charset="0"/>
              </a:defRPr>
            </a:lvl5pPr>
            <a:lvl6pPr marL="2514600" indent="-228600" defTabSz="94456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456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456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456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1B3CE53E-2AEC-483E-995D-A4AD0C4ED8F6}" type="slidenum">
              <a:rPr lang="en-US" altLang="en-US" sz="1000">
                <a:solidFill>
                  <a:schemeClr val="tx1"/>
                </a:solidFill>
              </a:rPr>
              <a:pPr eaLnBrk="1" hangingPunct="1"/>
              <a:t>24</a:t>
            </a:fld>
            <a:endParaRPr lang="en-US" altLang="en-US" sz="1000">
              <a:solidFill>
                <a:schemeClr val="tx1"/>
              </a:solidFill>
            </a:endParaRPr>
          </a:p>
        </p:txBody>
      </p:sp>
      <p:sp>
        <p:nvSpPr>
          <p:cNvPr id="162819" name="Rectangle 2"/>
          <p:cNvSpPr>
            <a:spLocks noGrp="1" noRot="1" noChangeAspect="1" noChangeArrowheads="1" noTextEdit="1"/>
          </p:cNvSpPr>
          <p:nvPr>
            <p:ph type="sldImg"/>
          </p:nvPr>
        </p:nvSpPr>
        <p:spPr>
          <a:solidFill>
            <a:srgbClr val="FFFFFF"/>
          </a:solidFill>
        </p:spPr>
      </p:sp>
    </p:spTree>
    <p:extLst>
      <p:ext uri="{BB962C8B-B14F-4D97-AF65-F5344CB8AC3E}">
        <p14:creationId xmlns:p14="http://schemas.microsoft.com/office/powerpoint/2010/main" val="14108016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eaLnBrk="0" hangingPunct="0">
              <a:defRPr sz="1600">
                <a:solidFill>
                  <a:srgbClr val="FFFF99"/>
                </a:solidFill>
                <a:latin typeface="Arial" panose="020B0604020202020204" pitchFamily="34" charset="0"/>
              </a:defRPr>
            </a:lvl1pPr>
            <a:lvl2pPr marL="742950" indent="-285750" defTabSz="944563" eaLnBrk="0" hangingPunct="0">
              <a:defRPr sz="1600">
                <a:solidFill>
                  <a:srgbClr val="FFFF99"/>
                </a:solidFill>
                <a:latin typeface="Arial" panose="020B0604020202020204" pitchFamily="34" charset="0"/>
              </a:defRPr>
            </a:lvl2pPr>
            <a:lvl3pPr marL="1143000" indent="-228600" defTabSz="944563" eaLnBrk="0" hangingPunct="0">
              <a:defRPr sz="1600">
                <a:solidFill>
                  <a:srgbClr val="FFFF99"/>
                </a:solidFill>
                <a:latin typeface="Arial" panose="020B0604020202020204" pitchFamily="34" charset="0"/>
              </a:defRPr>
            </a:lvl3pPr>
            <a:lvl4pPr marL="1600200" indent="-228600" defTabSz="944563" eaLnBrk="0" hangingPunct="0">
              <a:defRPr sz="1600">
                <a:solidFill>
                  <a:srgbClr val="FFFF99"/>
                </a:solidFill>
                <a:latin typeface="Arial" panose="020B0604020202020204" pitchFamily="34" charset="0"/>
              </a:defRPr>
            </a:lvl4pPr>
            <a:lvl5pPr marL="2057400" indent="-228600" defTabSz="944563" eaLnBrk="0" hangingPunct="0">
              <a:defRPr sz="1600">
                <a:solidFill>
                  <a:srgbClr val="FFFF99"/>
                </a:solidFill>
                <a:latin typeface="Arial" panose="020B0604020202020204" pitchFamily="34" charset="0"/>
              </a:defRPr>
            </a:lvl5pPr>
            <a:lvl6pPr marL="2514600" indent="-228600" defTabSz="94456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456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456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456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61138A24-76A1-45C5-873D-36AF364445A7}" type="slidenum">
              <a:rPr lang="en-US" altLang="en-US" sz="1000">
                <a:solidFill>
                  <a:schemeClr val="tx1"/>
                </a:solidFill>
              </a:rPr>
              <a:pPr eaLnBrk="1" hangingPunct="1"/>
              <a:t>25</a:t>
            </a:fld>
            <a:endParaRPr lang="en-US" altLang="en-US" sz="1000">
              <a:solidFill>
                <a:schemeClr val="tx1"/>
              </a:solidFill>
            </a:endParaRPr>
          </a:p>
        </p:txBody>
      </p:sp>
      <p:sp>
        <p:nvSpPr>
          <p:cNvPr id="163843" name="Rectangle 2"/>
          <p:cNvSpPr>
            <a:spLocks noGrp="1" noRot="1" noChangeAspect="1" noChangeArrowheads="1" noTextEdit="1"/>
          </p:cNvSpPr>
          <p:nvPr>
            <p:ph type="sldImg"/>
          </p:nvPr>
        </p:nvSpPr>
        <p:spPr>
          <a:xfrm>
            <a:off x="-1779588" y="38100"/>
            <a:ext cx="8326438" cy="6243638"/>
          </a:xfrm>
        </p:spPr>
      </p:sp>
      <p:pic>
        <p:nvPicPr>
          <p:cNvPr id="16384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gray">
          <a:xfrm>
            <a:off x="4811713" y="1130300"/>
            <a:ext cx="2251075" cy="1098550"/>
          </a:xfrm>
          <a:prstGeom prst="rect">
            <a:avLst/>
          </a:prstGeom>
          <a:solidFill>
            <a:schemeClr val="bg1"/>
          </a:solidFill>
          <a:ln w="12700">
            <a:solidFill>
              <a:srgbClr val="000000"/>
            </a:solidFill>
            <a:miter lim="800000"/>
            <a:headEnd/>
            <a:tailEnd/>
          </a:ln>
        </p:spPr>
      </p:pic>
      <p:sp>
        <p:nvSpPr>
          <p:cNvPr id="163845" name="Text Box 4"/>
          <p:cNvSpPr txBox="1">
            <a:spLocks noChangeArrowheads="1"/>
          </p:cNvSpPr>
          <p:nvPr/>
        </p:nvSpPr>
        <p:spPr bwMode="blackWhite">
          <a:xfrm>
            <a:off x="4860925" y="2452688"/>
            <a:ext cx="2147888" cy="508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89609" tIns="44805" rIns="89609" bIns="44805">
            <a:spAutoFit/>
          </a:bodyPr>
          <a:lstStyle>
            <a:lvl1pPr defTabSz="896938" eaLnBrk="0" hangingPunct="0">
              <a:defRPr sz="1600">
                <a:solidFill>
                  <a:srgbClr val="FFFF99"/>
                </a:solidFill>
                <a:latin typeface="Arial" panose="020B0604020202020204" pitchFamily="34" charset="0"/>
              </a:defRPr>
            </a:lvl1pPr>
            <a:lvl2pPr marL="742950" indent="-285750" defTabSz="896938" eaLnBrk="0" hangingPunct="0">
              <a:defRPr sz="1600">
                <a:solidFill>
                  <a:srgbClr val="FFFF99"/>
                </a:solidFill>
                <a:latin typeface="Arial" panose="020B0604020202020204" pitchFamily="34" charset="0"/>
              </a:defRPr>
            </a:lvl2pPr>
            <a:lvl3pPr marL="1143000" indent="-228600" defTabSz="896938" eaLnBrk="0" hangingPunct="0">
              <a:defRPr sz="1600">
                <a:solidFill>
                  <a:srgbClr val="FFFF99"/>
                </a:solidFill>
                <a:latin typeface="Arial" panose="020B0604020202020204" pitchFamily="34" charset="0"/>
              </a:defRPr>
            </a:lvl3pPr>
            <a:lvl4pPr marL="1600200" indent="-228600" defTabSz="896938" eaLnBrk="0" hangingPunct="0">
              <a:defRPr sz="1600">
                <a:solidFill>
                  <a:srgbClr val="FFFF99"/>
                </a:solidFill>
                <a:latin typeface="Arial" panose="020B0604020202020204" pitchFamily="34" charset="0"/>
              </a:defRPr>
            </a:lvl4pPr>
            <a:lvl5pPr marL="2057400" indent="-228600" defTabSz="896938" eaLnBrk="0" hangingPunct="0">
              <a:defRPr sz="1600">
                <a:solidFill>
                  <a:srgbClr val="FFFF99"/>
                </a:solidFill>
                <a:latin typeface="Arial" panose="020B0604020202020204" pitchFamily="34" charset="0"/>
              </a:defRPr>
            </a:lvl5pPr>
            <a:lvl6pPr marL="2514600" indent="-228600" defTabSz="89693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9693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9693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96938"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900">
                <a:solidFill>
                  <a:schemeClr val="tx1"/>
                </a:solidFill>
              </a:rPr>
              <a:t>Looking at the Learning Objectives, begin writing </a:t>
            </a:r>
            <a:r>
              <a:rPr lang="en-US" altLang="en-US" sz="900" b="1">
                <a:solidFill>
                  <a:schemeClr val="tx1"/>
                </a:solidFill>
              </a:rPr>
              <a:t>open ended questions</a:t>
            </a:r>
            <a:r>
              <a:rPr lang="en-US" altLang="en-US" sz="900">
                <a:solidFill>
                  <a:schemeClr val="tx1"/>
                </a:solidFill>
              </a:rPr>
              <a:t>, </a:t>
            </a:r>
            <a:r>
              <a:rPr lang="en-US" altLang="en-US" sz="900" b="1">
                <a:solidFill>
                  <a:schemeClr val="tx1"/>
                </a:solidFill>
              </a:rPr>
              <a:t>1 per self-stick note</a:t>
            </a:r>
            <a:r>
              <a:rPr lang="en-US" altLang="en-US" sz="900">
                <a:solidFill>
                  <a:schemeClr val="tx1"/>
                </a:solidFill>
              </a:rPr>
              <a:t>, that would begin conversations to uncover the issues, context, and needs related to those objectives.</a:t>
            </a:r>
          </a:p>
          <a:p>
            <a:pPr eaLnBrk="1" hangingPunct="1">
              <a:spcBef>
                <a:spcPct val="0"/>
              </a:spcBef>
            </a:pPr>
            <a:r>
              <a:rPr lang="en-US" altLang="en-US" sz="900">
                <a:solidFill>
                  <a:schemeClr val="tx1"/>
                </a:solidFill>
              </a:rPr>
              <a:t>To get the most complete coverage, consider questions across the spectrum including:</a:t>
            </a:r>
          </a:p>
          <a:p>
            <a:pPr eaLnBrk="1" hangingPunct="1">
              <a:spcBef>
                <a:spcPct val="0"/>
              </a:spcBef>
            </a:pPr>
            <a:r>
              <a:rPr lang="en-US" altLang="en-US" sz="900" b="1">
                <a:solidFill>
                  <a:schemeClr val="tx1"/>
                </a:solidFill>
              </a:rPr>
              <a:t>Past Problems:</a:t>
            </a:r>
            <a:r>
              <a:rPr lang="en-US" altLang="en-US" sz="900">
                <a:solidFill>
                  <a:schemeClr val="tx1"/>
                </a:solidFill>
              </a:rPr>
              <a:t> What hasn’t worked, where are the problems, the breakdowns, etc?</a:t>
            </a:r>
          </a:p>
          <a:p>
            <a:pPr eaLnBrk="1" hangingPunct="1">
              <a:spcBef>
                <a:spcPct val="0"/>
              </a:spcBef>
            </a:pPr>
            <a:endParaRPr lang="en-US" altLang="en-US" sz="900">
              <a:solidFill>
                <a:schemeClr val="tx1"/>
              </a:solidFill>
            </a:endParaRPr>
          </a:p>
          <a:p>
            <a:pPr eaLnBrk="1" hangingPunct="1">
              <a:spcBef>
                <a:spcPct val="0"/>
              </a:spcBef>
            </a:pPr>
            <a:r>
              <a:rPr lang="en-US" altLang="en-US" sz="900" b="1">
                <a:solidFill>
                  <a:schemeClr val="tx1"/>
                </a:solidFill>
              </a:rPr>
              <a:t>Present</a:t>
            </a:r>
            <a:r>
              <a:rPr lang="en-US" altLang="en-US" sz="900">
                <a:solidFill>
                  <a:schemeClr val="tx1"/>
                </a:solidFill>
              </a:rPr>
              <a:t>: How are things being done? </a:t>
            </a:r>
          </a:p>
          <a:p>
            <a:pPr eaLnBrk="1" hangingPunct="1">
              <a:spcBef>
                <a:spcPct val="0"/>
              </a:spcBef>
            </a:pPr>
            <a:r>
              <a:rPr lang="en-US" altLang="en-US" sz="900">
                <a:solidFill>
                  <a:schemeClr val="tx1"/>
                </a:solidFill>
              </a:rPr>
              <a:t>               How do people decide among</a:t>
            </a:r>
            <a:br>
              <a:rPr lang="en-US" altLang="en-US" sz="900">
                <a:solidFill>
                  <a:schemeClr val="tx1"/>
                </a:solidFill>
              </a:rPr>
            </a:br>
            <a:r>
              <a:rPr lang="en-US" altLang="en-US" sz="900">
                <a:solidFill>
                  <a:schemeClr val="tx1"/>
                </a:solidFill>
              </a:rPr>
              <a:t>               alternatives?</a:t>
            </a:r>
          </a:p>
          <a:p>
            <a:pPr eaLnBrk="1" hangingPunct="1">
              <a:spcBef>
                <a:spcPct val="0"/>
              </a:spcBef>
            </a:pPr>
            <a:r>
              <a:rPr lang="en-US" altLang="en-US" sz="900">
                <a:solidFill>
                  <a:schemeClr val="tx1"/>
                </a:solidFill>
              </a:rPr>
              <a:t>     (Note that, among other things, these kinds of questions can expose compensatory behaviors)</a:t>
            </a:r>
          </a:p>
          <a:p>
            <a:pPr eaLnBrk="1" hangingPunct="1">
              <a:spcBef>
                <a:spcPct val="0"/>
              </a:spcBef>
            </a:pPr>
            <a:endParaRPr lang="en-US" altLang="en-US" sz="900">
              <a:solidFill>
                <a:schemeClr val="tx1"/>
              </a:solidFill>
            </a:endParaRPr>
          </a:p>
          <a:p>
            <a:pPr eaLnBrk="1" hangingPunct="1">
              <a:spcBef>
                <a:spcPct val="0"/>
              </a:spcBef>
            </a:pPr>
            <a:r>
              <a:rPr lang="en-US" altLang="en-US" sz="900" b="1">
                <a:solidFill>
                  <a:schemeClr val="tx1"/>
                </a:solidFill>
              </a:rPr>
              <a:t>Future </a:t>
            </a:r>
            <a:r>
              <a:rPr lang="en-US" altLang="en-US" sz="900">
                <a:solidFill>
                  <a:schemeClr val="tx1"/>
                </a:solidFill>
              </a:rPr>
              <a:t>Trends: Where are things going?</a:t>
            </a:r>
          </a:p>
          <a:p>
            <a:pPr eaLnBrk="1" hangingPunct="1">
              <a:spcBef>
                <a:spcPct val="0"/>
              </a:spcBef>
            </a:pPr>
            <a:r>
              <a:rPr lang="en-US" altLang="en-US" sz="900">
                <a:solidFill>
                  <a:schemeClr val="tx1"/>
                </a:solidFill>
              </a:rPr>
              <a:t>                          What would you like to be</a:t>
            </a:r>
            <a:br>
              <a:rPr lang="en-US" altLang="en-US" sz="900">
                <a:solidFill>
                  <a:schemeClr val="tx1"/>
                </a:solidFill>
              </a:rPr>
            </a:br>
            <a:r>
              <a:rPr lang="en-US" altLang="en-US" sz="900">
                <a:solidFill>
                  <a:schemeClr val="tx1"/>
                </a:solidFill>
              </a:rPr>
              <a:t>                          able to do in the future?</a:t>
            </a:r>
          </a:p>
          <a:p>
            <a:pPr eaLnBrk="1" hangingPunct="1">
              <a:spcBef>
                <a:spcPct val="0"/>
              </a:spcBef>
            </a:pPr>
            <a:r>
              <a:rPr lang="en-US" altLang="en-US" sz="900">
                <a:solidFill>
                  <a:schemeClr val="tx1"/>
                </a:solidFill>
              </a:rPr>
              <a:t>By covering the learning objectives, with appropriate questions about past problems, present processes and situations, and future trends, a VOC exploration can be quite thorough.</a:t>
            </a:r>
          </a:p>
          <a:p>
            <a:pPr eaLnBrk="1" hangingPunct="1">
              <a:spcBef>
                <a:spcPct val="0"/>
              </a:spcBef>
            </a:pPr>
            <a:endParaRPr lang="en-US" altLang="en-US" sz="900">
              <a:solidFill>
                <a:schemeClr val="tx1"/>
              </a:solidFill>
            </a:endParaRPr>
          </a:p>
          <a:p>
            <a:pPr eaLnBrk="1" hangingPunct="1">
              <a:spcBef>
                <a:spcPct val="0"/>
              </a:spcBef>
            </a:pPr>
            <a:endParaRPr lang="en-US" altLang="en-US" sz="900">
              <a:solidFill>
                <a:schemeClr val="tx1"/>
              </a:solidFill>
            </a:endParaRPr>
          </a:p>
          <a:p>
            <a:pPr eaLnBrk="1" hangingPunct="1">
              <a:spcBef>
                <a:spcPct val="0"/>
              </a:spcBef>
            </a:pPr>
            <a:endParaRPr lang="en-US" altLang="en-US" sz="900">
              <a:solidFill>
                <a:schemeClr val="tx1"/>
              </a:solidFill>
            </a:endParaRPr>
          </a:p>
        </p:txBody>
      </p:sp>
      <p:sp>
        <p:nvSpPr>
          <p:cNvPr id="163846" name="Line 5"/>
          <p:cNvSpPr>
            <a:spLocks noChangeShapeType="1"/>
          </p:cNvSpPr>
          <p:nvPr/>
        </p:nvSpPr>
        <p:spPr bwMode="blackWhite">
          <a:xfrm flipH="1">
            <a:off x="5789613" y="2235200"/>
            <a:ext cx="65087" cy="30480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lIns="88765" tIns="44382" rIns="88765" bIns="44382"/>
          <a:lstStyle/>
          <a:p>
            <a:endParaRPr lang="en-US"/>
          </a:p>
        </p:txBody>
      </p:sp>
      <p:sp>
        <p:nvSpPr>
          <p:cNvPr id="163847" name="Rectangle 6"/>
          <p:cNvSpPr>
            <a:spLocks noChangeArrowheads="1"/>
          </p:cNvSpPr>
          <p:nvPr/>
        </p:nvSpPr>
        <p:spPr bwMode="hidden">
          <a:xfrm>
            <a:off x="119063" y="6772275"/>
            <a:ext cx="334962" cy="454025"/>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lIns="89707" tIns="44853" rIns="89707" bIns="44853" anchor="ctr"/>
          <a:lstStyle>
            <a:lvl1pPr defTabSz="947738" eaLnBrk="0" hangingPunct="0">
              <a:defRPr sz="1600">
                <a:solidFill>
                  <a:srgbClr val="FFFF99"/>
                </a:solidFill>
                <a:latin typeface="Arial" panose="020B0604020202020204" pitchFamily="34" charset="0"/>
              </a:defRPr>
            </a:lvl1pPr>
            <a:lvl2pPr marL="742950" indent="-285750" defTabSz="947738" eaLnBrk="0" hangingPunct="0">
              <a:defRPr sz="1600">
                <a:solidFill>
                  <a:srgbClr val="FFFF99"/>
                </a:solidFill>
                <a:latin typeface="Arial" panose="020B0604020202020204" pitchFamily="34" charset="0"/>
              </a:defRPr>
            </a:lvl2pPr>
            <a:lvl3pPr marL="1143000" indent="-228600" defTabSz="947738" eaLnBrk="0" hangingPunct="0">
              <a:defRPr sz="1600">
                <a:solidFill>
                  <a:srgbClr val="FFFF99"/>
                </a:solidFill>
                <a:latin typeface="Arial" panose="020B0604020202020204" pitchFamily="34" charset="0"/>
              </a:defRPr>
            </a:lvl3pPr>
            <a:lvl4pPr marL="1600200" indent="-228600" defTabSz="947738" eaLnBrk="0" hangingPunct="0">
              <a:defRPr sz="1600">
                <a:solidFill>
                  <a:srgbClr val="FFFF99"/>
                </a:solidFill>
                <a:latin typeface="Arial" panose="020B0604020202020204" pitchFamily="34" charset="0"/>
              </a:defRPr>
            </a:lvl4pPr>
            <a:lvl5pPr marL="2057400" indent="-228600" defTabSz="947738" eaLnBrk="0" hangingPunct="0">
              <a:defRPr sz="1600">
                <a:solidFill>
                  <a:srgbClr val="FFFF99"/>
                </a:solidFill>
                <a:latin typeface="Arial" panose="020B0604020202020204" pitchFamily="34" charset="0"/>
              </a:defRPr>
            </a:lvl5pPr>
            <a:lvl6pPr marL="2514600" indent="-228600" defTabSz="94773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773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773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7738"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100" b="1">
              <a:solidFill>
                <a:schemeClr val="tx1"/>
              </a:solidFill>
            </a:endParaRPr>
          </a:p>
        </p:txBody>
      </p:sp>
    </p:spTree>
    <p:extLst>
      <p:ext uri="{BB962C8B-B14F-4D97-AF65-F5344CB8AC3E}">
        <p14:creationId xmlns:p14="http://schemas.microsoft.com/office/powerpoint/2010/main" val="24484006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eaLnBrk="0" hangingPunct="0">
              <a:defRPr sz="1600">
                <a:solidFill>
                  <a:srgbClr val="FFFF99"/>
                </a:solidFill>
                <a:latin typeface="Arial" panose="020B0604020202020204" pitchFamily="34" charset="0"/>
              </a:defRPr>
            </a:lvl1pPr>
            <a:lvl2pPr marL="742950" indent="-285750" defTabSz="944563" eaLnBrk="0" hangingPunct="0">
              <a:defRPr sz="1600">
                <a:solidFill>
                  <a:srgbClr val="FFFF99"/>
                </a:solidFill>
                <a:latin typeface="Arial" panose="020B0604020202020204" pitchFamily="34" charset="0"/>
              </a:defRPr>
            </a:lvl2pPr>
            <a:lvl3pPr marL="1143000" indent="-228600" defTabSz="944563" eaLnBrk="0" hangingPunct="0">
              <a:defRPr sz="1600">
                <a:solidFill>
                  <a:srgbClr val="FFFF99"/>
                </a:solidFill>
                <a:latin typeface="Arial" panose="020B0604020202020204" pitchFamily="34" charset="0"/>
              </a:defRPr>
            </a:lvl3pPr>
            <a:lvl4pPr marL="1600200" indent="-228600" defTabSz="944563" eaLnBrk="0" hangingPunct="0">
              <a:defRPr sz="1600">
                <a:solidFill>
                  <a:srgbClr val="FFFF99"/>
                </a:solidFill>
                <a:latin typeface="Arial" panose="020B0604020202020204" pitchFamily="34" charset="0"/>
              </a:defRPr>
            </a:lvl4pPr>
            <a:lvl5pPr marL="2057400" indent="-228600" defTabSz="944563" eaLnBrk="0" hangingPunct="0">
              <a:defRPr sz="1600">
                <a:solidFill>
                  <a:srgbClr val="FFFF99"/>
                </a:solidFill>
                <a:latin typeface="Arial" panose="020B0604020202020204" pitchFamily="34" charset="0"/>
              </a:defRPr>
            </a:lvl5pPr>
            <a:lvl6pPr marL="2514600" indent="-228600" defTabSz="94456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456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456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456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202A777A-94B5-4C15-9C52-38E73ECF2678}" type="slidenum">
              <a:rPr lang="en-US" altLang="en-US" sz="1000">
                <a:solidFill>
                  <a:schemeClr val="tx1"/>
                </a:solidFill>
              </a:rPr>
              <a:pPr eaLnBrk="1" hangingPunct="1"/>
              <a:t>26</a:t>
            </a:fld>
            <a:endParaRPr lang="en-US" altLang="en-US" sz="1000">
              <a:solidFill>
                <a:schemeClr val="tx1"/>
              </a:solidFill>
            </a:endParaRPr>
          </a:p>
        </p:txBody>
      </p:sp>
      <p:sp>
        <p:nvSpPr>
          <p:cNvPr id="164867" name="Rectangle 2"/>
          <p:cNvSpPr>
            <a:spLocks noGrp="1" noRot="1" noChangeAspect="1" noChangeArrowheads="1" noTextEdit="1"/>
          </p:cNvSpPr>
          <p:nvPr>
            <p:ph type="sldImg"/>
          </p:nvPr>
        </p:nvSpPr>
        <p:spPr>
          <a:xfrm>
            <a:off x="-1893888" y="39688"/>
            <a:ext cx="8966201" cy="6724650"/>
          </a:xfrm>
        </p:spPr>
      </p:sp>
      <p:sp>
        <p:nvSpPr>
          <p:cNvPr id="164868" name="Text Box 3"/>
          <p:cNvSpPr txBox="1">
            <a:spLocks noChangeArrowheads="1"/>
          </p:cNvSpPr>
          <p:nvPr/>
        </p:nvSpPr>
        <p:spPr bwMode="blackWhite">
          <a:xfrm>
            <a:off x="5284788" y="1284288"/>
            <a:ext cx="1776412" cy="581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89609" tIns="44805" rIns="89609" bIns="44805">
            <a:spAutoFit/>
          </a:bodyPr>
          <a:lstStyle>
            <a:lvl1pPr marL="447675" indent="-447675" defTabSz="896938" eaLnBrk="0" hangingPunct="0">
              <a:defRPr sz="1600">
                <a:solidFill>
                  <a:srgbClr val="FFFF99"/>
                </a:solidFill>
                <a:latin typeface="Arial" panose="020B0604020202020204" pitchFamily="34" charset="0"/>
              </a:defRPr>
            </a:lvl1pPr>
            <a:lvl2pPr marL="742950" indent="-285750" defTabSz="896938" eaLnBrk="0" hangingPunct="0">
              <a:defRPr sz="1600">
                <a:solidFill>
                  <a:srgbClr val="FFFF99"/>
                </a:solidFill>
                <a:latin typeface="Arial" panose="020B0604020202020204" pitchFamily="34" charset="0"/>
              </a:defRPr>
            </a:lvl2pPr>
            <a:lvl3pPr marL="1143000" indent="-228600" defTabSz="896938" eaLnBrk="0" hangingPunct="0">
              <a:defRPr sz="1600">
                <a:solidFill>
                  <a:srgbClr val="FFFF99"/>
                </a:solidFill>
                <a:latin typeface="Arial" panose="020B0604020202020204" pitchFamily="34" charset="0"/>
              </a:defRPr>
            </a:lvl3pPr>
            <a:lvl4pPr marL="1600200" indent="-228600" defTabSz="896938" eaLnBrk="0" hangingPunct="0">
              <a:defRPr sz="1600">
                <a:solidFill>
                  <a:srgbClr val="FFFF99"/>
                </a:solidFill>
                <a:latin typeface="Arial" panose="020B0604020202020204" pitchFamily="34" charset="0"/>
              </a:defRPr>
            </a:lvl4pPr>
            <a:lvl5pPr marL="2057400" indent="-228600" defTabSz="896938" eaLnBrk="0" hangingPunct="0">
              <a:defRPr sz="1600">
                <a:solidFill>
                  <a:srgbClr val="FFFF99"/>
                </a:solidFill>
                <a:latin typeface="Arial" panose="020B0604020202020204" pitchFamily="34" charset="0"/>
              </a:defRPr>
            </a:lvl5pPr>
            <a:lvl6pPr marL="2514600" indent="-228600" defTabSz="89693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9693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9693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96938"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900">
                <a:solidFill>
                  <a:schemeClr val="tx1"/>
                </a:solidFill>
              </a:rPr>
              <a:t>A good </a:t>
            </a:r>
            <a:r>
              <a:rPr lang="en-US" altLang="en-US" sz="900" b="1">
                <a:solidFill>
                  <a:schemeClr val="tx1"/>
                </a:solidFill>
              </a:rPr>
              <a:t>process for grouping the questions</a:t>
            </a:r>
            <a:r>
              <a:rPr lang="en-US" altLang="en-US" sz="900">
                <a:solidFill>
                  <a:schemeClr val="tx1"/>
                </a:solidFill>
              </a:rPr>
              <a:t> is: </a:t>
            </a:r>
          </a:p>
          <a:p>
            <a:pPr eaLnBrk="1" hangingPunct="1">
              <a:spcBef>
                <a:spcPct val="0"/>
              </a:spcBef>
            </a:pPr>
            <a:r>
              <a:rPr lang="en-US" altLang="en-US" sz="900">
                <a:solidFill>
                  <a:schemeClr val="tx1"/>
                </a:solidFill>
              </a:rPr>
              <a:t>1. Everyone hold onto the questions they have written on self-stick notes.</a:t>
            </a:r>
          </a:p>
          <a:p>
            <a:pPr eaLnBrk="1" hangingPunct="1">
              <a:spcBef>
                <a:spcPct val="0"/>
              </a:spcBef>
            </a:pPr>
            <a:r>
              <a:rPr lang="en-US" altLang="en-US" sz="900">
                <a:solidFill>
                  <a:schemeClr val="tx1"/>
                </a:solidFill>
              </a:rPr>
              <a:t>2. One  team member, acting as a facilitator, can </a:t>
            </a:r>
            <a:r>
              <a:rPr lang="en-US" altLang="en-US" sz="900" b="1">
                <a:solidFill>
                  <a:schemeClr val="tx1"/>
                </a:solidFill>
              </a:rPr>
              <a:t>take any available question</a:t>
            </a:r>
            <a:r>
              <a:rPr lang="en-US" altLang="en-US" sz="900">
                <a:solidFill>
                  <a:schemeClr val="tx1"/>
                </a:solidFill>
              </a:rPr>
              <a:t> from the group, sticking it on a blank area of a board or chart and reading it.</a:t>
            </a:r>
          </a:p>
          <a:p>
            <a:pPr eaLnBrk="1" hangingPunct="1">
              <a:spcBef>
                <a:spcPct val="0"/>
              </a:spcBef>
            </a:pPr>
            <a:r>
              <a:rPr lang="en-US" altLang="en-US" sz="900">
                <a:solidFill>
                  <a:schemeClr val="tx1"/>
                </a:solidFill>
              </a:rPr>
              <a:t>3. Everyone checks through their available questions, looking for </a:t>
            </a:r>
            <a:r>
              <a:rPr lang="en-US" altLang="en-US" sz="900" b="1">
                <a:solidFill>
                  <a:schemeClr val="tx1"/>
                </a:solidFill>
              </a:rPr>
              <a:t>any that seem to ‘belong in the same train of thought’</a:t>
            </a:r>
            <a:r>
              <a:rPr lang="en-US" altLang="en-US" sz="900">
                <a:solidFill>
                  <a:schemeClr val="tx1"/>
                </a:solidFill>
              </a:rPr>
              <a:t> in a conversation with the customers in consideration for interviews.</a:t>
            </a:r>
          </a:p>
          <a:p>
            <a:pPr eaLnBrk="1" hangingPunct="1">
              <a:spcBef>
                <a:spcPct val="0"/>
              </a:spcBef>
            </a:pPr>
            <a:r>
              <a:rPr lang="en-US" altLang="en-US" sz="900">
                <a:solidFill>
                  <a:schemeClr val="tx1"/>
                </a:solidFill>
              </a:rPr>
              <a:t>4. Any questions that seem to fit are handed to the facilitator and </a:t>
            </a:r>
            <a:r>
              <a:rPr lang="en-US" altLang="en-US" sz="900" b="1">
                <a:solidFill>
                  <a:schemeClr val="tx1"/>
                </a:solidFill>
              </a:rPr>
              <a:t>grouped with the original</a:t>
            </a:r>
            <a:r>
              <a:rPr lang="en-US" altLang="en-US" sz="900">
                <a:solidFill>
                  <a:schemeClr val="tx1"/>
                </a:solidFill>
              </a:rPr>
              <a:t> question and any others.</a:t>
            </a:r>
          </a:p>
          <a:p>
            <a:pPr eaLnBrk="1" hangingPunct="1">
              <a:spcBef>
                <a:spcPct val="0"/>
              </a:spcBef>
            </a:pPr>
            <a:r>
              <a:rPr lang="en-US" altLang="en-US" sz="900">
                <a:solidFill>
                  <a:schemeClr val="tx1"/>
                </a:solidFill>
              </a:rPr>
              <a:t>5. When no more questions come forward for the current group,  check to see anyone has more questions (notes in front of them) to be grouped.</a:t>
            </a:r>
          </a:p>
          <a:p>
            <a:pPr eaLnBrk="1" hangingPunct="1">
              <a:spcBef>
                <a:spcPct val="0"/>
              </a:spcBef>
            </a:pPr>
            <a:r>
              <a:rPr lang="en-US" altLang="en-US" sz="900">
                <a:solidFill>
                  <a:schemeClr val="tx1"/>
                </a:solidFill>
              </a:rPr>
              <a:t>6. While team members have questions that haven’t fit the grouping(s) so-far repeat steps  2-5.</a:t>
            </a:r>
          </a:p>
        </p:txBody>
      </p:sp>
      <p:sp>
        <p:nvSpPr>
          <p:cNvPr id="164869" name="Rectangle 4"/>
          <p:cNvSpPr>
            <a:spLocks noChangeArrowheads="1"/>
          </p:cNvSpPr>
          <p:nvPr/>
        </p:nvSpPr>
        <p:spPr bwMode="hidden">
          <a:xfrm>
            <a:off x="119063" y="6772275"/>
            <a:ext cx="334962" cy="454025"/>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lIns="89707" tIns="44853" rIns="89707" bIns="44853" anchor="ctr"/>
          <a:lstStyle>
            <a:lvl1pPr defTabSz="947738" eaLnBrk="0" hangingPunct="0">
              <a:defRPr sz="1600">
                <a:solidFill>
                  <a:srgbClr val="FFFF99"/>
                </a:solidFill>
                <a:latin typeface="Arial" panose="020B0604020202020204" pitchFamily="34" charset="0"/>
              </a:defRPr>
            </a:lvl1pPr>
            <a:lvl2pPr marL="742950" indent="-285750" defTabSz="947738" eaLnBrk="0" hangingPunct="0">
              <a:defRPr sz="1600">
                <a:solidFill>
                  <a:srgbClr val="FFFF99"/>
                </a:solidFill>
                <a:latin typeface="Arial" panose="020B0604020202020204" pitchFamily="34" charset="0"/>
              </a:defRPr>
            </a:lvl2pPr>
            <a:lvl3pPr marL="1143000" indent="-228600" defTabSz="947738" eaLnBrk="0" hangingPunct="0">
              <a:defRPr sz="1600">
                <a:solidFill>
                  <a:srgbClr val="FFFF99"/>
                </a:solidFill>
                <a:latin typeface="Arial" panose="020B0604020202020204" pitchFamily="34" charset="0"/>
              </a:defRPr>
            </a:lvl3pPr>
            <a:lvl4pPr marL="1600200" indent="-228600" defTabSz="947738" eaLnBrk="0" hangingPunct="0">
              <a:defRPr sz="1600">
                <a:solidFill>
                  <a:srgbClr val="FFFF99"/>
                </a:solidFill>
                <a:latin typeface="Arial" panose="020B0604020202020204" pitchFamily="34" charset="0"/>
              </a:defRPr>
            </a:lvl4pPr>
            <a:lvl5pPr marL="2057400" indent="-228600" defTabSz="947738" eaLnBrk="0" hangingPunct="0">
              <a:defRPr sz="1600">
                <a:solidFill>
                  <a:srgbClr val="FFFF99"/>
                </a:solidFill>
                <a:latin typeface="Arial" panose="020B0604020202020204" pitchFamily="34" charset="0"/>
              </a:defRPr>
            </a:lvl5pPr>
            <a:lvl6pPr marL="2514600" indent="-228600" defTabSz="94773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773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773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7738"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100" b="1">
              <a:solidFill>
                <a:schemeClr val="tx1"/>
              </a:solidFill>
            </a:endParaRPr>
          </a:p>
        </p:txBody>
      </p:sp>
    </p:spTree>
    <p:extLst>
      <p:ext uri="{BB962C8B-B14F-4D97-AF65-F5344CB8AC3E}">
        <p14:creationId xmlns:p14="http://schemas.microsoft.com/office/powerpoint/2010/main" val="30603193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eaLnBrk="0" hangingPunct="0">
              <a:defRPr sz="1600">
                <a:solidFill>
                  <a:srgbClr val="FFFF99"/>
                </a:solidFill>
                <a:latin typeface="Arial" panose="020B0604020202020204" pitchFamily="34" charset="0"/>
              </a:defRPr>
            </a:lvl1pPr>
            <a:lvl2pPr marL="742950" indent="-285750" defTabSz="944563" eaLnBrk="0" hangingPunct="0">
              <a:defRPr sz="1600">
                <a:solidFill>
                  <a:srgbClr val="FFFF99"/>
                </a:solidFill>
                <a:latin typeface="Arial" panose="020B0604020202020204" pitchFamily="34" charset="0"/>
              </a:defRPr>
            </a:lvl2pPr>
            <a:lvl3pPr marL="1143000" indent="-228600" defTabSz="944563" eaLnBrk="0" hangingPunct="0">
              <a:defRPr sz="1600">
                <a:solidFill>
                  <a:srgbClr val="FFFF99"/>
                </a:solidFill>
                <a:latin typeface="Arial" panose="020B0604020202020204" pitchFamily="34" charset="0"/>
              </a:defRPr>
            </a:lvl3pPr>
            <a:lvl4pPr marL="1600200" indent="-228600" defTabSz="944563" eaLnBrk="0" hangingPunct="0">
              <a:defRPr sz="1600">
                <a:solidFill>
                  <a:srgbClr val="FFFF99"/>
                </a:solidFill>
                <a:latin typeface="Arial" panose="020B0604020202020204" pitchFamily="34" charset="0"/>
              </a:defRPr>
            </a:lvl4pPr>
            <a:lvl5pPr marL="2057400" indent="-228600" defTabSz="944563" eaLnBrk="0" hangingPunct="0">
              <a:defRPr sz="1600">
                <a:solidFill>
                  <a:srgbClr val="FFFF99"/>
                </a:solidFill>
                <a:latin typeface="Arial" panose="020B0604020202020204" pitchFamily="34" charset="0"/>
              </a:defRPr>
            </a:lvl5pPr>
            <a:lvl6pPr marL="2514600" indent="-228600" defTabSz="94456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456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456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456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CF15EE77-276D-4313-B93A-2E73AA753457}" type="slidenum">
              <a:rPr lang="en-US" altLang="en-US" sz="1000">
                <a:solidFill>
                  <a:schemeClr val="tx1"/>
                </a:solidFill>
              </a:rPr>
              <a:pPr eaLnBrk="1" hangingPunct="1"/>
              <a:t>27</a:t>
            </a:fld>
            <a:endParaRPr lang="en-US" altLang="en-US" sz="1000">
              <a:solidFill>
                <a:schemeClr val="tx1"/>
              </a:solidFill>
            </a:endParaRPr>
          </a:p>
        </p:txBody>
      </p:sp>
      <p:sp>
        <p:nvSpPr>
          <p:cNvPr id="165891" name="Rectangle 2"/>
          <p:cNvSpPr>
            <a:spLocks noGrp="1" noRot="1" noChangeAspect="1" noChangeArrowheads="1" noTextEdit="1"/>
          </p:cNvSpPr>
          <p:nvPr>
            <p:ph type="sldImg"/>
          </p:nvPr>
        </p:nvSpPr>
        <p:spPr>
          <a:xfrm>
            <a:off x="-1914525" y="39688"/>
            <a:ext cx="9058275" cy="6792912"/>
          </a:xfrm>
        </p:spPr>
      </p:sp>
      <p:sp>
        <p:nvSpPr>
          <p:cNvPr id="165892" name="Text Box 3"/>
          <p:cNvSpPr txBox="1">
            <a:spLocks noChangeArrowheads="1"/>
          </p:cNvSpPr>
          <p:nvPr/>
        </p:nvSpPr>
        <p:spPr bwMode="blackWhite">
          <a:xfrm>
            <a:off x="5391150" y="906463"/>
            <a:ext cx="1438275" cy="424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89609" tIns="44805" rIns="89609" bIns="44805">
            <a:spAutoFit/>
          </a:bodyPr>
          <a:lstStyle>
            <a:lvl1pPr marL="447675" indent="-447675" defTabSz="896938" eaLnBrk="0" hangingPunct="0">
              <a:defRPr sz="1600">
                <a:solidFill>
                  <a:srgbClr val="FFFF99"/>
                </a:solidFill>
                <a:latin typeface="Arial" panose="020B0604020202020204" pitchFamily="34" charset="0"/>
              </a:defRPr>
            </a:lvl1pPr>
            <a:lvl2pPr marL="742950" indent="-285750" defTabSz="896938" eaLnBrk="0" hangingPunct="0">
              <a:defRPr sz="1600">
                <a:solidFill>
                  <a:srgbClr val="FFFF99"/>
                </a:solidFill>
                <a:latin typeface="Arial" panose="020B0604020202020204" pitchFamily="34" charset="0"/>
              </a:defRPr>
            </a:lvl2pPr>
            <a:lvl3pPr marL="1143000" indent="-228600" defTabSz="896938" eaLnBrk="0" hangingPunct="0">
              <a:defRPr sz="1600">
                <a:solidFill>
                  <a:srgbClr val="FFFF99"/>
                </a:solidFill>
                <a:latin typeface="Arial" panose="020B0604020202020204" pitchFamily="34" charset="0"/>
              </a:defRPr>
            </a:lvl3pPr>
            <a:lvl4pPr marL="1600200" indent="-228600" defTabSz="896938" eaLnBrk="0" hangingPunct="0">
              <a:defRPr sz="1600">
                <a:solidFill>
                  <a:srgbClr val="FFFF99"/>
                </a:solidFill>
                <a:latin typeface="Arial" panose="020B0604020202020204" pitchFamily="34" charset="0"/>
              </a:defRPr>
            </a:lvl4pPr>
            <a:lvl5pPr marL="2057400" indent="-228600" defTabSz="896938" eaLnBrk="0" hangingPunct="0">
              <a:defRPr sz="1600">
                <a:solidFill>
                  <a:srgbClr val="FFFF99"/>
                </a:solidFill>
                <a:latin typeface="Arial" panose="020B0604020202020204" pitchFamily="34" charset="0"/>
              </a:defRPr>
            </a:lvl5pPr>
            <a:lvl6pPr marL="2514600" indent="-228600" defTabSz="89693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9693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9693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96938"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900">
                <a:solidFill>
                  <a:schemeClr val="tx1"/>
                </a:solidFill>
              </a:rPr>
              <a:t>When done, the team will have a set of question-clusters that each be further refined as follows:</a:t>
            </a:r>
          </a:p>
          <a:p>
            <a:pPr eaLnBrk="1" hangingPunct="1">
              <a:spcBef>
                <a:spcPct val="0"/>
              </a:spcBef>
              <a:buFontTx/>
              <a:buAutoNum type="arabicPeriod"/>
            </a:pPr>
            <a:r>
              <a:rPr lang="en-US" altLang="en-US" sz="900">
                <a:solidFill>
                  <a:schemeClr val="tx1"/>
                </a:solidFill>
              </a:rPr>
              <a:t>(in </a:t>
            </a:r>
            <a:r>
              <a:rPr lang="en-US" altLang="en-US" sz="900" b="1">
                <a:solidFill>
                  <a:srgbClr val="FF0000"/>
                </a:solidFill>
              </a:rPr>
              <a:t>RED</a:t>
            </a:r>
            <a:r>
              <a:rPr lang="en-US" altLang="en-US" sz="900">
                <a:solidFill>
                  <a:schemeClr val="tx1"/>
                </a:solidFill>
              </a:rPr>
              <a:t>, per step 3 on the slide) Write a general question that might open up a conversation about the topics covered by the questions in the group. </a:t>
            </a:r>
          </a:p>
          <a:p>
            <a:pPr eaLnBrk="1" hangingPunct="1">
              <a:spcBef>
                <a:spcPct val="0"/>
              </a:spcBef>
              <a:buFontTx/>
              <a:buAutoNum type="arabicPeriod"/>
            </a:pPr>
            <a:r>
              <a:rPr lang="en-US" altLang="en-US" sz="900">
                <a:solidFill>
                  <a:schemeClr val="tx1"/>
                </a:solidFill>
              </a:rPr>
              <a:t>Organize the questions within each group in a loose flow that would make sense in a conversation</a:t>
            </a:r>
          </a:p>
          <a:p>
            <a:pPr eaLnBrk="1" hangingPunct="1">
              <a:spcBef>
                <a:spcPct val="0"/>
              </a:spcBef>
              <a:buFontTx/>
              <a:buAutoNum type="arabicPeriod"/>
            </a:pPr>
            <a:r>
              <a:rPr lang="en-US" altLang="en-US" sz="900">
                <a:solidFill>
                  <a:schemeClr val="tx1"/>
                </a:solidFill>
              </a:rPr>
              <a:t>Add questions that seem to be missing in that flow. </a:t>
            </a:r>
          </a:p>
        </p:txBody>
      </p:sp>
      <p:sp>
        <p:nvSpPr>
          <p:cNvPr id="165893" name="Rectangle 4"/>
          <p:cNvSpPr>
            <a:spLocks noChangeArrowheads="1"/>
          </p:cNvSpPr>
          <p:nvPr/>
        </p:nvSpPr>
        <p:spPr bwMode="hidden">
          <a:xfrm>
            <a:off x="119063" y="6772275"/>
            <a:ext cx="334962" cy="454025"/>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lIns="89707" tIns="44853" rIns="89707" bIns="44853" anchor="ctr"/>
          <a:lstStyle>
            <a:lvl1pPr defTabSz="947738" eaLnBrk="0" hangingPunct="0">
              <a:defRPr sz="1600">
                <a:solidFill>
                  <a:srgbClr val="FFFF99"/>
                </a:solidFill>
                <a:latin typeface="Arial" panose="020B0604020202020204" pitchFamily="34" charset="0"/>
              </a:defRPr>
            </a:lvl1pPr>
            <a:lvl2pPr marL="742950" indent="-285750" defTabSz="947738" eaLnBrk="0" hangingPunct="0">
              <a:defRPr sz="1600">
                <a:solidFill>
                  <a:srgbClr val="FFFF99"/>
                </a:solidFill>
                <a:latin typeface="Arial" panose="020B0604020202020204" pitchFamily="34" charset="0"/>
              </a:defRPr>
            </a:lvl2pPr>
            <a:lvl3pPr marL="1143000" indent="-228600" defTabSz="947738" eaLnBrk="0" hangingPunct="0">
              <a:defRPr sz="1600">
                <a:solidFill>
                  <a:srgbClr val="FFFF99"/>
                </a:solidFill>
                <a:latin typeface="Arial" panose="020B0604020202020204" pitchFamily="34" charset="0"/>
              </a:defRPr>
            </a:lvl3pPr>
            <a:lvl4pPr marL="1600200" indent="-228600" defTabSz="947738" eaLnBrk="0" hangingPunct="0">
              <a:defRPr sz="1600">
                <a:solidFill>
                  <a:srgbClr val="FFFF99"/>
                </a:solidFill>
                <a:latin typeface="Arial" panose="020B0604020202020204" pitchFamily="34" charset="0"/>
              </a:defRPr>
            </a:lvl4pPr>
            <a:lvl5pPr marL="2057400" indent="-228600" defTabSz="947738" eaLnBrk="0" hangingPunct="0">
              <a:defRPr sz="1600">
                <a:solidFill>
                  <a:srgbClr val="FFFF99"/>
                </a:solidFill>
                <a:latin typeface="Arial" panose="020B0604020202020204" pitchFamily="34" charset="0"/>
              </a:defRPr>
            </a:lvl5pPr>
            <a:lvl6pPr marL="2514600" indent="-228600" defTabSz="94773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773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773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7738"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100" b="1">
              <a:solidFill>
                <a:schemeClr val="tx1"/>
              </a:solidFill>
            </a:endParaRPr>
          </a:p>
        </p:txBody>
      </p:sp>
    </p:spTree>
    <p:extLst>
      <p:ext uri="{BB962C8B-B14F-4D97-AF65-F5344CB8AC3E}">
        <p14:creationId xmlns:p14="http://schemas.microsoft.com/office/powerpoint/2010/main" val="23730195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eaLnBrk="0" hangingPunct="0">
              <a:defRPr sz="1600">
                <a:solidFill>
                  <a:srgbClr val="FFFF99"/>
                </a:solidFill>
                <a:latin typeface="Arial" panose="020B0604020202020204" pitchFamily="34" charset="0"/>
              </a:defRPr>
            </a:lvl1pPr>
            <a:lvl2pPr marL="742950" indent="-285750" defTabSz="944563" eaLnBrk="0" hangingPunct="0">
              <a:defRPr sz="1600">
                <a:solidFill>
                  <a:srgbClr val="FFFF99"/>
                </a:solidFill>
                <a:latin typeface="Arial" panose="020B0604020202020204" pitchFamily="34" charset="0"/>
              </a:defRPr>
            </a:lvl2pPr>
            <a:lvl3pPr marL="1143000" indent="-228600" defTabSz="944563" eaLnBrk="0" hangingPunct="0">
              <a:defRPr sz="1600">
                <a:solidFill>
                  <a:srgbClr val="FFFF99"/>
                </a:solidFill>
                <a:latin typeface="Arial" panose="020B0604020202020204" pitchFamily="34" charset="0"/>
              </a:defRPr>
            </a:lvl3pPr>
            <a:lvl4pPr marL="1600200" indent="-228600" defTabSz="944563" eaLnBrk="0" hangingPunct="0">
              <a:defRPr sz="1600">
                <a:solidFill>
                  <a:srgbClr val="FFFF99"/>
                </a:solidFill>
                <a:latin typeface="Arial" panose="020B0604020202020204" pitchFamily="34" charset="0"/>
              </a:defRPr>
            </a:lvl4pPr>
            <a:lvl5pPr marL="2057400" indent="-228600" defTabSz="944563" eaLnBrk="0" hangingPunct="0">
              <a:defRPr sz="1600">
                <a:solidFill>
                  <a:srgbClr val="FFFF99"/>
                </a:solidFill>
                <a:latin typeface="Arial" panose="020B0604020202020204" pitchFamily="34" charset="0"/>
              </a:defRPr>
            </a:lvl5pPr>
            <a:lvl6pPr marL="2514600" indent="-228600" defTabSz="94456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456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456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456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C4C5885F-228A-452A-BAB9-BD42FD5BF35A}" type="slidenum">
              <a:rPr lang="en-US" altLang="en-US" sz="1000">
                <a:solidFill>
                  <a:schemeClr val="tx1"/>
                </a:solidFill>
              </a:rPr>
              <a:pPr eaLnBrk="1" hangingPunct="1"/>
              <a:t>28</a:t>
            </a:fld>
            <a:endParaRPr lang="en-US" altLang="en-US" sz="1000">
              <a:solidFill>
                <a:schemeClr val="tx1"/>
              </a:solidFill>
            </a:endParaRPr>
          </a:p>
        </p:txBody>
      </p:sp>
      <p:sp>
        <p:nvSpPr>
          <p:cNvPr id="166915" name="Rectangle 2"/>
          <p:cNvSpPr>
            <a:spLocks noGrp="1" noRot="1" noChangeAspect="1" noChangeArrowheads="1" noTextEdit="1"/>
          </p:cNvSpPr>
          <p:nvPr>
            <p:ph type="sldImg"/>
          </p:nvPr>
        </p:nvSpPr>
        <p:spPr>
          <a:xfrm>
            <a:off x="-1897063" y="38100"/>
            <a:ext cx="9026526" cy="6770688"/>
          </a:xfrm>
        </p:spPr>
      </p:sp>
      <p:sp>
        <p:nvSpPr>
          <p:cNvPr id="166916" name="Rectangle 3"/>
          <p:cNvSpPr>
            <a:spLocks noChangeArrowheads="1"/>
          </p:cNvSpPr>
          <p:nvPr/>
        </p:nvSpPr>
        <p:spPr bwMode="hidden">
          <a:xfrm>
            <a:off x="119063" y="6772275"/>
            <a:ext cx="334962" cy="454025"/>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lIns="89707" tIns="44853" rIns="89707" bIns="44853" anchor="ctr"/>
          <a:lstStyle>
            <a:lvl1pPr defTabSz="947738" eaLnBrk="0" hangingPunct="0">
              <a:defRPr sz="1600">
                <a:solidFill>
                  <a:srgbClr val="FFFF99"/>
                </a:solidFill>
                <a:latin typeface="Arial" panose="020B0604020202020204" pitchFamily="34" charset="0"/>
              </a:defRPr>
            </a:lvl1pPr>
            <a:lvl2pPr marL="742950" indent="-285750" defTabSz="947738" eaLnBrk="0" hangingPunct="0">
              <a:defRPr sz="1600">
                <a:solidFill>
                  <a:srgbClr val="FFFF99"/>
                </a:solidFill>
                <a:latin typeface="Arial" panose="020B0604020202020204" pitchFamily="34" charset="0"/>
              </a:defRPr>
            </a:lvl2pPr>
            <a:lvl3pPr marL="1143000" indent="-228600" defTabSz="947738" eaLnBrk="0" hangingPunct="0">
              <a:defRPr sz="1600">
                <a:solidFill>
                  <a:srgbClr val="FFFF99"/>
                </a:solidFill>
                <a:latin typeface="Arial" panose="020B0604020202020204" pitchFamily="34" charset="0"/>
              </a:defRPr>
            </a:lvl3pPr>
            <a:lvl4pPr marL="1600200" indent="-228600" defTabSz="947738" eaLnBrk="0" hangingPunct="0">
              <a:defRPr sz="1600">
                <a:solidFill>
                  <a:srgbClr val="FFFF99"/>
                </a:solidFill>
                <a:latin typeface="Arial" panose="020B0604020202020204" pitchFamily="34" charset="0"/>
              </a:defRPr>
            </a:lvl4pPr>
            <a:lvl5pPr marL="2057400" indent="-228600" defTabSz="947738" eaLnBrk="0" hangingPunct="0">
              <a:defRPr sz="1600">
                <a:solidFill>
                  <a:srgbClr val="FFFF99"/>
                </a:solidFill>
                <a:latin typeface="Arial" panose="020B0604020202020204" pitchFamily="34" charset="0"/>
              </a:defRPr>
            </a:lvl5pPr>
            <a:lvl6pPr marL="2514600" indent="-228600" defTabSz="94773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773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773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7738"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100" b="1">
              <a:solidFill>
                <a:schemeClr val="tx1"/>
              </a:solidFill>
            </a:endParaRPr>
          </a:p>
        </p:txBody>
      </p:sp>
    </p:spTree>
    <p:extLst>
      <p:ext uri="{BB962C8B-B14F-4D97-AF65-F5344CB8AC3E}">
        <p14:creationId xmlns:p14="http://schemas.microsoft.com/office/powerpoint/2010/main" val="3849059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eaLnBrk="0" hangingPunct="0">
              <a:defRPr sz="1600">
                <a:solidFill>
                  <a:srgbClr val="FFFF99"/>
                </a:solidFill>
                <a:latin typeface="Arial" panose="020B0604020202020204" pitchFamily="34" charset="0"/>
              </a:defRPr>
            </a:lvl1pPr>
            <a:lvl2pPr marL="742950" indent="-285750" defTabSz="944563" eaLnBrk="0" hangingPunct="0">
              <a:defRPr sz="1600">
                <a:solidFill>
                  <a:srgbClr val="FFFF99"/>
                </a:solidFill>
                <a:latin typeface="Arial" panose="020B0604020202020204" pitchFamily="34" charset="0"/>
              </a:defRPr>
            </a:lvl2pPr>
            <a:lvl3pPr marL="1143000" indent="-228600" defTabSz="944563" eaLnBrk="0" hangingPunct="0">
              <a:defRPr sz="1600">
                <a:solidFill>
                  <a:srgbClr val="FFFF99"/>
                </a:solidFill>
                <a:latin typeface="Arial" panose="020B0604020202020204" pitchFamily="34" charset="0"/>
              </a:defRPr>
            </a:lvl3pPr>
            <a:lvl4pPr marL="1600200" indent="-228600" defTabSz="944563" eaLnBrk="0" hangingPunct="0">
              <a:defRPr sz="1600">
                <a:solidFill>
                  <a:srgbClr val="FFFF99"/>
                </a:solidFill>
                <a:latin typeface="Arial" panose="020B0604020202020204" pitchFamily="34" charset="0"/>
              </a:defRPr>
            </a:lvl4pPr>
            <a:lvl5pPr marL="2057400" indent="-228600" defTabSz="944563" eaLnBrk="0" hangingPunct="0">
              <a:defRPr sz="1600">
                <a:solidFill>
                  <a:srgbClr val="FFFF99"/>
                </a:solidFill>
                <a:latin typeface="Arial" panose="020B0604020202020204" pitchFamily="34" charset="0"/>
              </a:defRPr>
            </a:lvl5pPr>
            <a:lvl6pPr marL="2514600" indent="-228600" defTabSz="94456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456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456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456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2ADB4DB9-A4C8-4D56-9DB8-CAE41FE75968}" type="slidenum">
              <a:rPr lang="en-US" altLang="en-US" sz="1000">
                <a:solidFill>
                  <a:schemeClr val="tx1"/>
                </a:solidFill>
              </a:rPr>
              <a:pPr eaLnBrk="1" hangingPunct="1"/>
              <a:t>29</a:t>
            </a:fld>
            <a:endParaRPr lang="en-US" altLang="en-US" sz="1000">
              <a:solidFill>
                <a:schemeClr val="tx1"/>
              </a:solidFill>
            </a:endParaRPr>
          </a:p>
        </p:txBody>
      </p:sp>
      <p:sp>
        <p:nvSpPr>
          <p:cNvPr id="167939" name="Rectangle 2"/>
          <p:cNvSpPr>
            <a:spLocks noGrp="1" noRot="1" noChangeAspect="1" noChangeArrowheads="1" noTextEdit="1"/>
          </p:cNvSpPr>
          <p:nvPr>
            <p:ph type="sldImg"/>
          </p:nvPr>
        </p:nvSpPr>
        <p:spPr>
          <a:solidFill>
            <a:srgbClr val="FFFFFF"/>
          </a:solidFill>
        </p:spPr>
      </p:sp>
    </p:spTree>
    <p:extLst>
      <p:ext uri="{BB962C8B-B14F-4D97-AF65-F5344CB8AC3E}">
        <p14:creationId xmlns:p14="http://schemas.microsoft.com/office/powerpoint/2010/main" val="23506016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ChangeArrowheads="1"/>
          </p:cNvSpPr>
          <p:nvPr>
            <p:ph type="body" idx="1"/>
          </p:nvPr>
        </p:nvSpPr>
        <p:spPr>
          <a:xfrm>
            <a:off x="949325" y="4795838"/>
            <a:ext cx="5251450" cy="39465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878" tIns="42720" rIns="81878" bIns="42720"/>
          <a:lstStyle/>
          <a:p>
            <a:pPr defTabSz="584200"/>
            <a:endParaRPr lang="en-US" altLang="en-US"/>
          </a:p>
        </p:txBody>
      </p:sp>
      <p:sp>
        <p:nvSpPr>
          <p:cNvPr id="150531" name="Rectangle 3"/>
          <p:cNvSpPr>
            <a:spLocks noGrp="1" noRot="1" noChangeAspect="1" noChangeArrowheads="1" noTextEdit="1"/>
          </p:cNvSpPr>
          <p:nvPr>
            <p:ph type="sldImg"/>
          </p:nvPr>
        </p:nvSpPr>
        <p:spPr>
          <a:xfrm>
            <a:off x="1239838" y="728663"/>
            <a:ext cx="4675187" cy="3506787"/>
          </a:xfrm>
          <a:ln w="12700" cap="flat">
            <a:solidFill>
              <a:schemeClr val="tx1"/>
            </a:solidFill>
            <a:miter lim="800000"/>
            <a:headEnd/>
            <a:tailEnd/>
          </a:ln>
        </p:spPr>
      </p:sp>
    </p:spTree>
    <p:extLst>
      <p:ext uri="{BB962C8B-B14F-4D97-AF65-F5344CB8AC3E}">
        <p14:creationId xmlns:p14="http://schemas.microsoft.com/office/powerpoint/2010/main" val="13605306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B545F8EC-15C8-4E73-90E3-7399A1F4E389}" type="slidenum">
              <a:rPr lang="en-US" altLang="en-US" sz="1000">
                <a:solidFill>
                  <a:schemeClr val="tx1"/>
                </a:solidFill>
              </a:rPr>
              <a:pPr eaLnBrk="1" hangingPunct="1"/>
              <a:t>30</a:t>
            </a:fld>
            <a:endParaRPr lang="en-US" altLang="en-US" sz="1000">
              <a:solidFill>
                <a:schemeClr val="tx1"/>
              </a:solidFill>
            </a:endParaRPr>
          </a:p>
        </p:txBody>
      </p:sp>
      <p:sp>
        <p:nvSpPr>
          <p:cNvPr id="168963" name="Rectangle 2"/>
          <p:cNvSpPr>
            <a:spLocks noGrp="1" noRot="1" noChangeAspect="1" noChangeArrowheads="1" noTextEdit="1"/>
          </p:cNvSpPr>
          <p:nvPr>
            <p:ph type="sldImg"/>
          </p:nvPr>
        </p:nvSpPr>
        <p:spPr>
          <a:xfrm>
            <a:off x="-1882775" y="60325"/>
            <a:ext cx="8902700" cy="6677025"/>
          </a:xfrm>
        </p:spPr>
      </p:sp>
      <p:sp>
        <p:nvSpPr>
          <p:cNvPr id="168964" name="Text Box 3"/>
          <p:cNvSpPr txBox="1">
            <a:spLocks noChangeArrowheads="1"/>
          </p:cNvSpPr>
          <p:nvPr/>
        </p:nvSpPr>
        <p:spPr bwMode="auto">
          <a:xfrm>
            <a:off x="5202238" y="984250"/>
            <a:ext cx="1835150" cy="188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502" tIns="43751" rIns="87502" bIns="43751">
            <a:spAutoFit/>
          </a:bodyPr>
          <a:lstStyle>
            <a:lvl1pPr defTabSz="873125" eaLnBrk="0" hangingPunct="0">
              <a:defRPr sz="1600">
                <a:solidFill>
                  <a:srgbClr val="FFFF99"/>
                </a:solidFill>
                <a:latin typeface="Arial" panose="020B0604020202020204" pitchFamily="34" charset="0"/>
              </a:defRPr>
            </a:lvl1pPr>
            <a:lvl2pPr marL="742950" indent="-285750" defTabSz="873125" eaLnBrk="0" hangingPunct="0">
              <a:defRPr sz="1600">
                <a:solidFill>
                  <a:srgbClr val="FFFF99"/>
                </a:solidFill>
                <a:latin typeface="Arial" panose="020B0604020202020204" pitchFamily="34" charset="0"/>
              </a:defRPr>
            </a:lvl2pPr>
            <a:lvl3pPr marL="1143000" indent="-228600" defTabSz="873125" eaLnBrk="0" hangingPunct="0">
              <a:defRPr sz="1600">
                <a:solidFill>
                  <a:srgbClr val="FFFF99"/>
                </a:solidFill>
                <a:latin typeface="Arial" panose="020B0604020202020204" pitchFamily="34" charset="0"/>
              </a:defRPr>
            </a:lvl3pPr>
            <a:lvl4pPr marL="1600200" indent="-228600" defTabSz="873125" eaLnBrk="0" hangingPunct="0">
              <a:defRPr sz="1600">
                <a:solidFill>
                  <a:srgbClr val="FFFF99"/>
                </a:solidFill>
                <a:latin typeface="Arial" panose="020B0604020202020204" pitchFamily="34" charset="0"/>
              </a:defRPr>
            </a:lvl4pPr>
            <a:lvl5pPr marL="2057400" indent="-228600" defTabSz="873125" eaLnBrk="0" hangingPunct="0">
              <a:defRPr sz="1600">
                <a:solidFill>
                  <a:srgbClr val="FFFF99"/>
                </a:solidFill>
                <a:latin typeface="Arial" panose="020B0604020202020204" pitchFamily="34" charset="0"/>
              </a:defRPr>
            </a:lvl5pPr>
            <a:lvl6pPr marL="2514600" indent="-228600" defTabSz="87312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7312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7312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7312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900" b="1">
                <a:solidFill>
                  <a:srgbClr val="FF0000"/>
                </a:solidFill>
              </a:rPr>
              <a:t>Ask open-ended questions, don’t let your personal bias enter in.</a:t>
            </a:r>
          </a:p>
          <a:p>
            <a:pPr eaLnBrk="1" hangingPunct="1"/>
            <a:r>
              <a:rPr lang="en-US" altLang="en-US" sz="900" b="1">
                <a:solidFill>
                  <a:srgbClr val="FF0000"/>
                </a:solidFill>
              </a:rPr>
              <a:t>“Probe”.  Ask for examples and “why?”</a:t>
            </a:r>
          </a:p>
          <a:p>
            <a:pPr eaLnBrk="1" hangingPunct="1"/>
            <a:r>
              <a:rPr lang="en-US" altLang="en-US" sz="900" b="1">
                <a:solidFill>
                  <a:srgbClr val="FF0000"/>
                </a:solidFill>
              </a:rPr>
              <a:t>Customers will often provide solutions.  Probe to discover what need their particular solution is anticipated to address (and write down their recommendation – it might be the best one!!)</a:t>
            </a:r>
          </a:p>
        </p:txBody>
      </p:sp>
    </p:spTree>
    <p:extLst>
      <p:ext uri="{BB962C8B-B14F-4D97-AF65-F5344CB8AC3E}">
        <p14:creationId xmlns:p14="http://schemas.microsoft.com/office/powerpoint/2010/main" val="3304122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1388" eaLnBrk="0" hangingPunct="0">
              <a:defRPr sz="1600">
                <a:solidFill>
                  <a:srgbClr val="FFFF99"/>
                </a:solidFill>
                <a:latin typeface="Arial" panose="020B0604020202020204" pitchFamily="34" charset="0"/>
              </a:defRPr>
            </a:lvl1pPr>
            <a:lvl2pPr marL="742950" indent="-285750" defTabSz="941388" eaLnBrk="0" hangingPunct="0">
              <a:defRPr sz="1600">
                <a:solidFill>
                  <a:srgbClr val="FFFF99"/>
                </a:solidFill>
                <a:latin typeface="Arial" panose="020B0604020202020204" pitchFamily="34" charset="0"/>
              </a:defRPr>
            </a:lvl2pPr>
            <a:lvl3pPr marL="1143000" indent="-228600" defTabSz="941388" eaLnBrk="0" hangingPunct="0">
              <a:defRPr sz="1600">
                <a:solidFill>
                  <a:srgbClr val="FFFF99"/>
                </a:solidFill>
                <a:latin typeface="Arial" panose="020B0604020202020204" pitchFamily="34" charset="0"/>
              </a:defRPr>
            </a:lvl3pPr>
            <a:lvl4pPr marL="1600200" indent="-228600" defTabSz="941388" eaLnBrk="0" hangingPunct="0">
              <a:defRPr sz="1600">
                <a:solidFill>
                  <a:srgbClr val="FFFF99"/>
                </a:solidFill>
                <a:latin typeface="Arial" panose="020B0604020202020204" pitchFamily="34" charset="0"/>
              </a:defRPr>
            </a:lvl4pPr>
            <a:lvl5pPr marL="2057400" indent="-228600" defTabSz="941388" eaLnBrk="0" hangingPunct="0">
              <a:defRPr sz="1600">
                <a:solidFill>
                  <a:srgbClr val="FFFF99"/>
                </a:solidFill>
                <a:latin typeface="Arial" panose="020B0604020202020204" pitchFamily="34" charset="0"/>
              </a:defRPr>
            </a:lvl5pPr>
            <a:lvl6pPr marL="2514600" indent="-228600" defTabSz="9413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13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13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1388"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D0CF996B-F3A4-409E-BA4B-053EB26A3462}" type="slidenum">
              <a:rPr lang="en-US" altLang="en-US" sz="1000">
                <a:solidFill>
                  <a:schemeClr val="tx1"/>
                </a:solidFill>
              </a:rPr>
              <a:pPr eaLnBrk="1" hangingPunct="1"/>
              <a:t>33</a:t>
            </a:fld>
            <a:endParaRPr lang="en-US" altLang="en-US" sz="1000">
              <a:solidFill>
                <a:schemeClr val="tx1"/>
              </a:solidFill>
            </a:endParaRPr>
          </a:p>
        </p:txBody>
      </p:sp>
      <p:sp>
        <p:nvSpPr>
          <p:cNvPr id="169987" name="Rectangle 2"/>
          <p:cNvSpPr>
            <a:spLocks noGrp="1" noRot="1" noChangeAspect="1" noChangeArrowheads="1" noTextEdit="1"/>
          </p:cNvSpPr>
          <p:nvPr>
            <p:ph type="sldImg"/>
          </p:nvPr>
        </p:nvSpPr>
        <p:spPr>
          <a:xfrm>
            <a:off x="-1868488" y="0"/>
            <a:ext cx="8940801" cy="6705600"/>
          </a:xfrm>
        </p:spPr>
      </p:sp>
      <p:sp>
        <p:nvSpPr>
          <p:cNvPr id="169988" name="Rectangle 3"/>
          <p:cNvSpPr>
            <a:spLocks noGrp="1" noChangeArrowheads="1"/>
          </p:cNvSpPr>
          <p:nvPr>
            <p:ph type="body" idx="1"/>
          </p:nvPr>
        </p:nvSpPr>
        <p:spPr>
          <a:xfrm>
            <a:off x="5330825" y="1301750"/>
            <a:ext cx="1631950" cy="6553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464" tIns="43732" rIns="87464" bIns="43732"/>
          <a:lstStyle/>
          <a:p>
            <a:pPr eaLnBrk="1" hangingPunct="1"/>
            <a:r>
              <a:rPr lang="en-US" altLang="en-US"/>
              <a:t>A fundamental property of language is the way we commonly use it.  Statements people make often include </a:t>
            </a:r>
            <a:r>
              <a:rPr lang="en-US" altLang="en-US" b="1"/>
              <a:t>emotion, judgment, inference</a:t>
            </a:r>
            <a:r>
              <a:rPr lang="en-US" altLang="en-US"/>
              <a:t>, or </a:t>
            </a:r>
            <a:r>
              <a:rPr lang="en-US" altLang="en-US" b="1"/>
              <a:t>unclear measures</a:t>
            </a:r>
            <a:r>
              <a:rPr lang="en-US" altLang="en-US"/>
              <a:t>.  </a:t>
            </a:r>
          </a:p>
          <a:p>
            <a:pPr eaLnBrk="1" hangingPunct="1"/>
            <a:endParaRPr lang="en-US" altLang="en-US"/>
          </a:p>
          <a:p>
            <a:pPr eaLnBrk="1" hangingPunct="1"/>
            <a:r>
              <a:rPr lang="en-US" altLang="en-US"/>
              <a:t>If an interaction with in internal customer yields only language data characterized by those examples at the top of this slide’s diagram, it is much less useful to a design- or problem-solving team than it could be.  Similarly, the interviewer must take care not to introduce his/her own </a:t>
            </a:r>
            <a:r>
              <a:rPr lang="en-US" altLang="en-US" b="1"/>
              <a:t>emotion, judgment, inference</a:t>
            </a:r>
            <a:r>
              <a:rPr lang="en-US" altLang="en-US"/>
              <a:t>, or </a:t>
            </a:r>
            <a:r>
              <a:rPr lang="en-US" altLang="en-US" b="1"/>
              <a:t>unclear measures</a:t>
            </a:r>
            <a:r>
              <a:rPr lang="en-US" altLang="en-US"/>
              <a:t>. </a:t>
            </a:r>
          </a:p>
          <a:p>
            <a:pPr eaLnBrk="1" hangingPunct="1"/>
            <a:endParaRPr lang="en-US" altLang="en-US" b="1"/>
          </a:p>
          <a:p>
            <a:pPr eaLnBrk="1" hangingPunct="1"/>
            <a:r>
              <a:rPr lang="en-US" altLang="en-US" b="1"/>
              <a:t>Probing </a:t>
            </a:r>
            <a:r>
              <a:rPr lang="en-US" altLang="en-US"/>
              <a:t>– reaches for facts, examples, and underlying detail that often improves the quality and utility of language for design and problem-solving.  </a:t>
            </a:r>
          </a:p>
          <a:p>
            <a:pPr eaLnBrk="1" hangingPunct="1"/>
            <a:endParaRPr lang="en-US" altLang="en-US"/>
          </a:p>
          <a:p>
            <a:pPr eaLnBrk="1" hangingPunct="1"/>
            <a:endParaRPr lang="en-US" altLang="en-US"/>
          </a:p>
          <a:p>
            <a:pPr eaLnBrk="1" hangingPunct="1"/>
            <a:endParaRPr lang="en-US" altLang="en-US"/>
          </a:p>
          <a:p>
            <a:pPr eaLnBrk="1" hangingPunct="1"/>
            <a:endParaRPr lang="en-US" altLang="en-US"/>
          </a:p>
        </p:txBody>
      </p:sp>
    </p:spTree>
    <p:extLst>
      <p:ext uri="{BB962C8B-B14F-4D97-AF65-F5344CB8AC3E}">
        <p14:creationId xmlns:p14="http://schemas.microsoft.com/office/powerpoint/2010/main" val="42630796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eaLnBrk="0" hangingPunct="0">
              <a:defRPr sz="1600">
                <a:solidFill>
                  <a:srgbClr val="FFFF99"/>
                </a:solidFill>
                <a:latin typeface="Arial" panose="020B0604020202020204" pitchFamily="34" charset="0"/>
              </a:defRPr>
            </a:lvl1pPr>
            <a:lvl2pPr marL="742950" indent="-285750" defTabSz="944563" eaLnBrk="0" hangingPunct="0">
              <a:defRPr sz="1600">
                <a:solidFill>
                  <a:srgbClr val="FFFF99"/>
                </a:solidFill>
                <a:latin typeface="Arial" panose="020B0604020202020204" pitchFamily="34" charset="0"/>
              </a:defRPr>
            </a:lvl2pPr>
            <a:lvl3pPr marL="1143000" indent="-228600" defTabSz="944563" eaLnBrk="0" hangingPunct="0">
              <a:defRPr sz="1600">
                <a:solidFill>
                  <a:srgbClr val="FFFF99"/>
                </a:solidFill>
                <a:latin typeface="Arial" panose="020B0604020202020204" pitchFamily="34" charset="0"/>
              </a:defRPr>
            </a:lvl3pPr>
            <a:lvl4pPr marL="1600200" indent="-228600" defTabSz="944563" eaLnBrk="0" hangingPunct="0">
              <a:defRPr sz="1600">
                <a:solidFill>
                  <a:srgbClr val="FFFF99"/>
                </a:solidFill>
                <a:latin typeface="Arial" panose="020B0604020202020204" pitchFamily="34" charset="0"/>
              </a:defRPr>
            </a:lvl4pPr>
            <a:lvl5pPr marL="2057400" indent="-228600" defTabSz="944563" eaLnBrk="0" hangingPunct="0">
              <a:defRPr sz="1600">
                <a:solidFill>
                  <a:srgbClr val="FFFF99"/>
                </a:solidFill>
                <a:latin typeface="Arial" panose="020B0604020202020204" pitchFamily="34" charset="0"/>
              </a:defRPr>
            </a:lvl5pPr>
            <a:lvl6pPr marL="2514600" indent="-228600" defTabSz="94456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456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456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456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0F6E720B-2648-4DDB-B695-8C275522846D}" type="slidenum">
              <a:rPr lang="en-US" altLang="en-US" sz="1000">
                <a:solidFill>
                  <a:schemeClr val="tx1"/>
                </a:solidFill>
              </a:rPr>
              <a:pPr eaLnBrk="1" hangingPunct="1"/>
              <a:t>34</a:t>
            </a:fld>
            <a:endParaRPr lang="en-US" altLang="en-US" sz="1000">
              <a:solidFill>
                <a:schemeClr val="tx1"/>
              </a:solidFill>
            </a:endParaRPr>
          </a:p>
        </p:txBody>
      </p:sp>
      <p:sp>
        <p:nvSpPr>
          <p:cNvPr id="171011" name="Rectangle 2"/>
          <p:cNvSpPr>
            <a:spLocks noGrp="1" noRot="1" noChangeAspect="1" noChangeArrowheads="1" noTextEdit="1"/>
          </p:cNvSpPr>
          <p:nvPr>
            <p:ph type="sldImg"/>
          </p:nvPr>
        </p:nvSpPr>
        <p:spPr>
          <a:xfrm>
            <a:off x="-1944688" y="33338"/>
            <a:ext cx="9167813" cy="6875462"/>
          </a:xfrm>
        </p:spPr>
      </p:sp>
    </p:spTree>
    <p:extLst>
      <p:ext uri="{BB962C8B-B14F-4D97-AF65-F5344CB8AC3E}">
        <p14:creationId xmlns:p14="http://schemas.microsoft.com/office/powerpoint/2010/main" val="41192940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eaLnBrk="0" hangingPunct="0">
              <a:defRPr sz="1600">
                <a:solidFill>
                  <a:srgbClr val="FFFF99"/>
                </a:solidFill>
                <a:latin typeface="Arial" panose="020B0604020202020204" pitchFamily="34" charset="0"/>
              </a:defRPr>
            </a:lvl1pPr>
            <a:lvl2pPr marL="742950" indent="-285750" defTabSz="944563" eaLnBrk="0" hangingPunct="0">
              <a:defRPr sz="1600">
                <a:solidFill>
                  <a:srgbClr val="FFFF99"/>
                </a:solidFill>
                <a:latin typeface="Arial" panose="020B0604020202020204" pitchFamily="34" charset="0"/>
              </a:defRPr>
            </a:lvl2pPr>
            <a:lvl3pPr marL="1143000" indent="-228600" defTabSz="944563" eaLnBrk="0" hangingPunct="0">
              <a:defRPr sz="1600">
                <a:solidFill>
                  <a:srgbClr val="FFFF99"/>
                </a:solidFill>
                <a:latin typeface="Arial" panose="020B0604020202020204" pitchFamily="34" charset="0"/>
              </a:defRPr>
            </a:lvl3pPr>
            <a:lvl4pPr marL="1600200" indent="-228600" defTabSz="944563" eaLnBrk="0" hangingPunct="0">
              <a:defRPr sz="1600">
                <a:solidFill>
                  <a:srgbClr val="FFFF99"/>
                </a:solidFill>
                <a:latin typeface="Arial" panose="020B0604020202020204" pitchFamily="34" charset="0"/>
              </a:defRPr>
            </a:lvl4pPr>
            <a:lvl5pPr marL="2057400" indent="-228600" defTabSz="944563" eaLnBrk="0" hangingPunct="0">
              <a:defRPr sz="1600">
                <a:solidFill>
                  <a:srgbClr val="FFFF99"/>
                </a:solidFill>
                <a:latin typeface="Arial" panose="020B0604020202020204" pitchFamily="34" charset="0"/>
              </a:defRPr>
            </a:lvl5pPr>
            <a:lvl6pPr marL="2514600" indent="-228600" defTabSz="94456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456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456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456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0FC236FC-E4DA-47AE-93B0-23279C39A8CB}" type="slidenum">
              <a:rPr lang="en-US" altLang="en-US" sz="1000">
                <a:solidFill>
                  <a:schemeClr val="tx1"/>
                </a:solidFill>
              </a:rPr>
              <a:pPr eaLnBrk="1" hangingPunct="1"/>
              <a:t>35</a:t>
            </a:fld>
            <a:endParaRPr lang="en-US" altLang="en-US" sz="1000">
              <a:solidFill>
                <a:schemeClr val="tx1"/>
              </a:solidFill>
            </a:endParaRPr>
          </a:p>
        </p:txBody>
      </p:sp>
      <p:sp>
        <p:nvSpPr>
          <p:cNvPr id="172035" name="Rectangle 2"/>
          <p:cNvSpPr>
            <a:spLocks noGrp="1" noRot="1" noChangeAspect="1" noChangeArrowheads="1" noTextEdit="1"/>
          </p:cNvSpPr>
          <p:nvPr>
            <p:ph type="sldImg"/>
          </p:nvPr>
        </p:nvSpPr>
        <p:spPr>
          <a:xfrm>
            <a:off x="-1930400" y="33338"/>
            <a:ext cx="9105900" cy="6829425"/>
          </a:xfrm>
        </p:spPr>
      </p:sp>
    </p:spTree>
    <p:extLst>
      <p:ext uri="{BB962C8B-B14F-4D97-AF65-F5344CB8AC3E}">
        <p14:creationId xmlns:p14="http://schemas.microsoft.com/office/powerpoint/2010/main" val="42278895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A4DB2387-6C42-42AD-A76F-EC909390FF41}" type="slidenum">
              <a:rPr lang="en-US" altLang="en-US" sz="1000">
                <a:solidFill>
                  <a:schemeClr val="tx1"/>
                </a:solidFill>
              </a:rPr>
              <a:pPr eaLnBrk="1" hangingPunct="1"/>
              <a:t>36</a:t>
            </a:fld>
            <a:endParaRPr lang="en-US" altLang="en-US" sz="1000">
              <a:solidFill>
                <a:schemeClr val="tx1"/>
              </a:solidFill>
            </a:endParaRPr>
          </a:p>
        </p:txBody>
      </p:sp>
      <p:sp>
        <p:nvSpPr>
          <p:cNvPr id="173059" name="Rectangle 2"/>
          <p:cNvSpPr>
            <a:spLocks noGrp="1" noRot="1" noChangeAspect="1" noChangeArrowheads="1" noTextEdit="1"/>
          </p:cNvSpPr>
          <p:nvPr>
            <p:ph type="sldImg"/>
          </p:nvPr>
        </p:nvSpPr>
        <p:spPr>
          <a:xfrm>
            <a:off x="-1893888" y="0"/>
            <a:ext cx="9075738" cy="6805613"/>
          </a:xfrm>
        </p:spPr>
      </p:sp>
    </p:spTree>
    <p:extLst>
      <p:ext uri="{BB962C8B-B14F-4D97-AF65-F5344CB8AC3E}">
        <p14:creationId xmlns:p14="http://schemas.microsoft.com/office/powerpoint/2010/main" val="24213101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610683A6-918E-47D9-9C90-A852A4297E29}" type="slidenum">
              <a:rPr lang="en-US" altLang="en-US" sz="1000">
                <a:solidFill>
                  <a:schemeClr val="tx1"/>
                </a:solidFill>
              </a:rPr>
              <a:pPr eaLnBrk="1" hangingPunct="1"/>
              <a:t>37</a:t>
            </a:fld>
            <a:endParaRPr lang="en-US" altLang="en-US" sz="1000">
              <a:solidFill>
                <a:schemeClr val="tx1"/>
              </a:solidFill>
            </a:endParaRPr>
          </a:p>
        </p:txBody>
      </p:sp>
      <p:sp>
        <p:nvSpPr>
          <p:cNvPr id="174083" name="Rectangle 2"/>
          <p:cNvSpPr>
            <a:spLocks noGrp="1" noRot="1" noChangeAspect="1" noChangeArrowheads="1" noTextEdit="1"/>
          </p:cNvSpPr>
          <p:nvPr>
            <p:ph type="sldImg"/>
          </p:nvPr>
        </p:nvSpPr>
        <p:spPr>
          <a:xfrm>
            <a:off x="-1917700" y="33338"/>
            <a:ext cx="9053513" cy="6789737"/>
          </a:xfrm>
        </p:spPr>
      </p:sp>
      <p:sp>
        <p:nvSpPr>
          <p:cNvPr id="174084" name="Rectangle 3"/>
          <p:cNvSpPr>
            <a:spLocks noChangeArrowheads="1"/>
          </p:cNvSpPr>
          <p:nvPr/>
        </p:nvSpPr>
        <p:spPr bwMode="hidden">
          <a:xfrm>
            <a:off x="120650" y="6777038"/>
            <a:ext cx="333375" cy="449262"/>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lIns="89696" tIns="44848" rIns="89696" bIns="44848" anchor="ctr"/>
          <a:lstStyle>
            <a:lvl1pPr defTabSz="947738" eaLnBrk="0" hangingPunct="0">
              <a:defRPr sz="1600">
                <a:solidFill>
                  <a:srgbClr val="FFFF99"/>
                </a:solidFill>
                <a:latin typeface="Arial" panose="020B0604020202020204" pitchFamily="34" charset="0"/>
              </a:defRPr>
            </a:lvl1pPr>
            <a:lvl2pPr marL="742950" indent="-285750" defTabSz="947738" eaLnBrk="0" hangingPunct="0">
              <a:defRPr sz="1600">
                <a:solidFill>
                  <a:srgbClr val="FFFF99"/>
                </a:solidFill>
                <a:latin typeface="Arial" panose="020B0604020202020204" pitchFamily="34" charset="0"/>
              </a:defRPr>
            </a:lvl2pPr>
            <a:lvl3pPr marL="1143000" indent="-228600" defTabSz="947738" eaLnBrk="0" hangingPunct="0">
              <a:defRPr sz="1600">
                <a:solidFill>
                  <a:srgbClr val="FFFF99"/>
                </a:solidFill>
                <a:latin typeface="Arial" panose="020B0604020202020204" pitchFamily="34" charset="0"/>
              </a:defRPr>
            </a:lvl3pPr>
            <a:lvl4pPr marL="1600200" indent="-228600" defTabSz="947738" eaLnBrk="0" hangingPunct="0">
              <a:defRPr sz="1600">
                <a:solidFill>
                  <a:srgbClr val="FFFF99"/>
                </a:solidFill>
                <a:latin typeface="Arial" panose="020B0604020202020204" pitchFamily="34" charset="0"/>
              </a:defRPr>
            </a:lvl4pPr>
            <a:lvl5pPr marL="2057400" indent="-228600" defTabSz="947738" eaLnBrk="0" hangingPunct="0">
              <a:defRPr sz="1600">
                <a:solidFill>
                  <a:srgbClr val="FFFF99"/>
                </a:solidFill>
                <a:latin typeface="Arial" panose="020B0604020202020204" pitchFamily="34" charset="0"/>
              </a:defRPr>
            </a:lvl5pPr>
            <a:lvl6pPr marL="2514600" indent="-228600" defTabSz="94773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773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773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773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100" b="1">
              <a:solidFill>
                <a:schemeClr val="tx1"/>
              </a:solidFill>
            </a:endParaRPr>
          </a:p>
        </p:txBody>
      </p:sp>
    </p:spTree>
    <p:extLst>
      <p:ext uri="{BB962C8B-B14F-4D97-AF65-F5344CB8AC3E}">
        <p14:creationId xmlns:p14="http://schemas.microsoft.com/office/powerpoint/2010/main" val="303942918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FC23E50A-B6EC-45D3-8205-774F884B8714}" type="slidenum">
              <a:rPr lang="en-US" altLang="en-US" sz="1000">
                <a:solidFill>
                  <a:schemeClr val="tx1"/>
                </a:solidFill>
              </a:rPr>
              <a:pPr eaLnBrk="1" hangingPunct="1"/>
              <a:t>42</a:t>
            </a:fld>
            <a:endParaRPr lang="en-US" altLang="en-US" sz="1000">
              <a:solidFill>
                <a:schemeClr val="tx1"/>
              </a:solidFill>
            </a:endParaRPr>
          </a:p>
        </p:txBody>
      </p:sp>
      <p:sp>
        <p:nvSpPr>
          <p:cNvPr id="175107" name="Rectangle 2"/>
          <p:cNvSpPr>
            <a:spLocks noGrp="1" noRot="1" noChangeAspect="1" noChangeArrowheads="1" noTextEdit="1"/>
          </p:cNvSpPr>
          <p:nvPr>
            <p:ph type="sldImg"/>
          </p:nvPr>
        </p:nvSpPr>
        <p:spPr>
          <a:xfrm>
            <a:off x="-2635250" y="0"/>
            <a:ext cx="12265025" cy="9197975"/>
          </a:xfrm>
        </p:spPr>
      </p:sp>
    </p:spTree>
    <p:extLst>
      <p:ext uri="{BB962C8B-B14F-4D97-AF65-F5344CB8AC3E}">
        <p14:creationId xmlns:p14="http://schemas.microsoft.com/office/powerpoint/2010/main" val="416886241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3997636C-5C7E-4DC4-AC3A-17E78E157B80}" type="slidenum">
              <a:rPr lang="en-US" altLang="en-US" sz="1000">
                <a:solidFill>
                  <a:schemeClr val="tx1"/>
                </a:solidFill>
              </a:rPr>
              <a:pPr eaLnBrk="1" hangingPunct="1"/>
              <a:t>43</a:t>
            </a:fld>
            <a:endParaRPr lang="en-US" altLang="en-US" sz="1000">
              <a:solidFill>
                <a:schemeClr val="tx1"/>
              </a:solidFill>
            </a:endParaRPr>
          </a:p>
        </p:txBody>
      </p:sp>
      <p:sp>
        <p:nvSpPr>
          <p:cNvPr id="176131" name="Rectangle 2"/>
          <p:cNvSpPr>
            <a:spLocks noGrp="1" noRot="1" noChangeAspect="1" noChangeArrowheads="1" noTextEdit="1"/>
          </p:cNvSpPr>
          <p:nvPr>
            <p:ph type="sldImg"/>
          </p:nvPr>
        </p:nvSpPr>
        <p:spPr>
          <a:xfrm>
            <a:off x="-2579688" y="33338"/>
            <a:ext cx="12196763" cy="9147175"/>
          </a:xfrm>
        </p:spPr>
      </p:sp>
      <p:sp>
        <p:nvSpPr>
          <p:cNvPr id="176132" name="Rectangle 3"/>
          <p:cNvSpPr>
            <a:spLocks noChangeArrowheads="1"/>
          </p:cNvSpPr>
          <p:nvPr/>
        </p:nvSpPr>
        <p:spPr bwMode="hidden">
          <a:xfrm>
            <a:off x="847725" y="8532813"/>
            <a:ext cx="36576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87517" tIns="43758" rIns="87517" bIns="43758">
            <a:spAutoFit/>
          </a:bodyPr>
          <a:lstStyle>
            <a:lvl1pPr defTabSz="874713" eaLnBrk="0" hangingPunct="0">
              <a:defRPr sz="1600">
                <a:solidFill>
                  <a:srgbClr val="FFFF99"/>
                </a:solidFill>
                <a:latin typeface="Arial" panose="020B0604020202020204" pitchFamily="34" charset="0"/>
              </a:defRPr>
            </a:lvl1pPr>
            <a:lvl2pPr marL="742950" indent="-285750" defTabSz="874713" eaLnBrk="0" hangingPunct="0">
              <a:defRPr sz="1600">
                <a:solidFill>
                  <a:srgbClr val="FFFF99"/>
                </a:solidFill>
                <a:latin typeface="Arial" panose="020B0604020202020204" pitchFamily="34" charset="0"/>
              </a:defRPr>
            </a:lvl2pPr>
            <a:lvl3pPr marL="1143000" indent="-228600" defTabSz="874713" eaLnBrk="0" hangingPunct="0">
              <a:defRPr sz="1600">
                <a:solidFill>
                  <a:srgbClr val="FFFF99"/>
                </a:solidFill>
                <a:latin typeface="Arial" panose="020B0604020202020204" pitchFamily="34" charset="0"/>
              </a:defRPr>
            </a:lvl3pPr>
            <a:lvl4pPr marL="1600200" indent="-228600" defTabSz="874713" eaLnBrk="0" hangingPunct="0">
              <a:defRPr sz="1600">
                <a:solidFill>
                  <a:srgbClr val="FFFF99"/>
                </a:solidFill>
                <a:latin typeface="Arial" panose="020B0604020202020204" pitchFamily="34" charset="0"/>
              </a:defRPr>
            </a:lvl4pPr>
            <a:lvl5pPr marL="2057400" indent="-228600" defTabSz="874713" eaLnBrk="0" hangingPunct="0">
              <a:defRPr sz="1600">
                <a:solidFill>
                  <a:srgbClr val="FFFF99"/>
                </a:solidFill>
                <a:latin typeface="Arial" panose="020B0604020202020204" pitchFamily="34" charset="0"/>
              </a:defRPr>
            </a:lvl5pPr>
            <a:lvl6pPr marL="2514600" indent="-228600" defTabSz="87471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7471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7471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7471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900">
                <a:solidFill>
                  <a:schemeClr val="tx1"/>
                </a:solidFill>
              </a:rPr>
              <a:t>See previous slide</a:t>
            </a:r>
          </a:p>
        </p:txBody>
      </p:sp>
    </p:spTree>
    <p:extLst>
      <p:ext uri="{BB962C8B-B14F-4D97-AF65-F5344CB8AC3E}">
        <p14:creationId xmlns:p14="http://schemas.microsoft.com/office/powerpoint/2010/main" val="166005039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noRot="1" noChangeAspect="1" noChangeArrowheads="1" noTextEdit="1"/>
          </p:cNvSpPr>
          <p:nvPr>
            <p:ph type="sldImg"/>
          </p:nvPr>
        </p:nvSpPr>
        <p:spPr>
          <a:xfrm>
            <a:off x="1214438" y="709613"/>
            <a:ext cx="4722812" cy="3541712"/>
          </a:xfrm>
        </p:spPr>
      </p:sp>
      <p:sp>
        <p:nvSpPr>
          <p:cNvPr id="177155" name="Rectangle 3"/>
          <p:cNvSpPr>
            <a:spLocks noGrp="1" noChangeArrowheads="1"/>
          </p:cNvSpPr>
          <p:nvPr>
            <p:ph type="body" idx="1"/>
          </p:nvPr>
        </p:nvSpPr>
        <p:spPr>
          <a:xfrm>
            <a:off x="392113" y="4487863"/>
            <a:ext cx="6365875" cy="4251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86665040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51AE426C-CC0C-4F60-AA04-4750DCB98417}" type="slidenum">
              <a:rPr lang="en-US" altLang="en-US" sz="1000">
                <a:solidFill>
                  <a:schemeClr val="tx1"/>
                </a:solidFill>
              </a:rPr>
              <a:pPr eaLnBrk="1" hangingPunct="1"/>
              <a:t>45</a:t>
            </a:fld>
            <a:endParaRPr lang="en-US" altLang="en-US" sz="1000">
              <a:solidFill>
                <a:schemeClr val="tx1"/>
              </a:solidFill>
            </a:endParaRPr>
          </a:p>
        </p:txBody>
      </p:sp>
      <p:sp>
        <p:nvSpPr>
          <p:cNvPr id="178179" name="Rectangle 2"/>
          <p:cNvSpPr>
            <a:spLocks noGrp="1" noRot="1" noChangeAspect="1" noChangeArrowheads="1" noTextEdit="1"/>
          </p:cNvSpPr>
          <p:nvPr>
            <p:ph type="sldImg"/>
          </p:nvPr>
        </p:nvSpPr>
        <p:spPr>
          <a:xfrm>
            <a:off x="-1901825" y="0"/>
            <a:ext cx="9077325" cy="6808788"/>
          </a:xfrm>
        </p:spPr>
      </p:sp>
    </p:spTree>
    <p:extLst>
      <p:ext uri="{BB962C8B-B14F-4D97-AF65-F5344CB8AC3E}">
        <p14:creationId xmlns:p14="http://schemas.microsoft.com/office/powerpoint/2010/main" val="36422813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Rot="1" noChangeAspect="1" noChangeArrowheads="1" noTextEdit="1"/>
          </p:cNvSpPr>
          <p:nvPr>
            <p:ph type="sldImg"/>
          </p:nvPr>
        </p:nvSpPr>
        <p:spPr>
          <a:xfrm>
            <a:off x="1214438" y="709613"/>
            <a:ext cx="4722812" cy="3541712"/>
          </a:xfrm>
        </p:spPr>
      </p:sp>
      <p:sp>
        <p:nvSpPr>
          <p:cNvPr id="151555" name="Rectangle 3"/>
          <p:cNvSpPr>
            <a:spLocks noGrp="1" noChangeArrowheads="1"/>
          </p:cNvSpPr>
          <p:nvPr>
            <p:ph type="body" idx="1"/>
          </p:nvPr>
        </p:nvSpPr>
        <p:spPr>
          <a:xfrm>
            <a:off x="392113" y="4487863"/>
            <a:ext cx="6365875" cy="4251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171476103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008696BD-F5B2-4A89-8BA2-7495A687A363}" type="slidenum">
              <a:rPr lang="en-US" altLang="en-US" sz="1000">
                <a:solidFill>
                  <a:schemeClr val="tx1"/>
                </a:solidFill>
              </a:rPr>
              <a:pPr eaLnBrk="1" hangingPunct="1"/>
              <a:t>46</a:t>
            </a:fld>
            <a:endParaRPr lang="en-US" altLang="en-US" sz="1000">
              <a:solidFill>
                <a:schemeClr val="tx1"/>
              </a:solidFill>
            </a:endParaRPr>
          </a:p>
        </p:txBody>
      </p:sp>
      <p:sp>
        <p:nvSpPr>
          <p:cNvPr id="179203" name="Rectangle 2"/>
          <p:cNvSpPr>
            <a:spLocks noGrp="1" noRot="1" noChangeAspect="1" noChangeArrowheads="1" noTextEdit="1"/>
          </p:cNvSpPr>
          <p:nvPr>
            <p:ph type="sldImg"/>
          </p:nvPr>
        </p:nvSpPr>
        <p:spPr>
          <a:xfrm>
            <a:off x="-1895475" y="0"/>
            <a:ext cx="9051925" cy="6789738"/>
          </a:xfrm>
        </p:spPr>
      </p:sp>
    </p:spTree>
    <p:extLst>
      <p:ext uri="{BB962C8B-B14F-4D97-AF65-F5344CB8AC3E}">
        <p14:creationId xmlns:p14="http://schemas.microsoft.com/office/powerpoint/2010/main" val="357366130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F877E747-3882-4946-919A-9DE21DCD4D01}" type="slidenum">
              <a:rPr lang="en-US" altLang="en-US" sz="1000">
                <a:solidFill>
                  <a:schemeClr val="tx1"/>
                </a:solidFill>
              </a:rPr>
              <a:pPr eaLnBrk="1" hangingPunct="1"/>
              <a:t>50</a:t>
            </a:fld>
            <a:endParaRPr lang="en-US" altLang="en-US" sz="1000">
              <a:solidFill>
                <a:schemeClr val="tx1"/>
              </a:solidFill>
            </a:endParaRPr>
          </a:p>
        </p:txBody>
      </p:sp>
      <p:sp>
        <p:nvSpPr>
          <p:cNvPr id="180227" name="Rectangle 2"/>
          <p:cNvSpPr>
            <a:spLocks noGrp="1" noRot="1" noChangeAspect="1" noChangeArrowheads="1" noTextEdit="1"/>
          </p:cNvSpPr>
          <p:nvPr>
            <p:ph type="sldImg"/>
          </p:nvPr>
        </p:nvSpPr>
        <p:spPr>
          <a:xfrm>
            <a:off x="-1992313" y="0"/>
            <a:ext cx="9212263" cy="6908800"/>
          </a:xfrm>
          <a:solidFill>
            <a:srgbClr val="FFFFFF"/>
          </a:solidFill>
        </p:spPr>
      </p:sp>
    </p:spTree>
    <p:extLst>
      <p:ext uri="{BB962C8B-B14F-4D97-AF65-F5344CB8AC3E}">
        <p14:creationId xmlns:p14="http://schemas.microsoft.com/office/powerpoint/2010/main" val="270443745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76CFCA12-867E-43A3-8BC3-7FDC4B45BFEA}" type="slidenum">
              <a:rPr lang="en-US" altLang="en-US" sz="1000">
                <a:solidFill>
                  <a:schemeClr val="tx1"/>
                </a:solidFill>
              </a:rPr>
              <a:pPr eaLnBrk="1" hangingPunct="1"/>
              <a:t>51</a:t>
            </a:fld>
            <a:endParaRPr lang="en-US" altLang="en-US" sz="1000">
              <a:solidFill>
                <a:schemeClr val="tx1"/>
              </a:solidFill>
            </a:endParaRPr>
          </a:p>
        </p:txBody>
      </p:sp>
      <p:sp>
        <p:nvSpPr>
          <p:cNvPr id="181251" name="Rectangle 2"/>
          <p:cNvSpPr>
            <a:spLocks noGrp="1" noRot="1" noChangeAspect="1" noChangeArrowheads="1" noTextEdit="1"/>
          </p:cNvSpPr>
          <p:nvPr>
            <p:ph type="sldImg"/>
          </p:nvPr>
        </p:nvSpPr>
        <p:spPr>
          <a:xfrm>
            <a:off x="-2540000" y="0"/>
            <a:ext cx="12041188" cy="9031288"/>
          </a:xfrm>
        </p:spPr>
      </p:sp>
    </p:spTree>
    <p:extLst>
      <p:ext uri="{BB962C8B-B14F-4D97-AF65-F5344CB8AC3E}">
        <p14:creationId xmlns:p14="http://schemas.microsoft.com/office/powerpoint/2010/main" val="193218061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A657BEA2-7C15-4190-9502-AC98DE8D8CE3}" type="slidenum">
              <a:rPr lang="en-US" altLang="en-US" sz="1000">
                <a:solidFill>
                  <a:schemeClr val="tx1"/>
                </a:solidFill>
              </a:rPr>
              <a:pPr eaLnBrk="1" hangingPunct="1"/>
              <a:t>53</a:t>
            </a:fld>
            <a:endParaRPr lang="en-US" altLang="en-US" sz="1000">
              <a:solidFill>
                <a:schemeClr val="tx1"/>
              </a:solidFill>
            </a:endParaRPr>
          </a:p>
        </p:txBody>
      </p:sp>
      <p:sp>
        <p:nvSpPr>
          <p:cNvPr id="182275" name="Rectangle 2"/>
          <p:cNvSpPr>
            <a:spLocks noGrp="1" noRot="1" noChangeAspect="1" noChangeArrowheads="1" noTextEdit="1"/>
          </p:cNvSpPr>
          <p:nvPr>
            <p:ph type="sldImg"/>
          </p:nvPr>
        </p:nvSpPr>
        <p:spPr>
          <a:xfrm>
            <a:off x="-1881188" y="0"/>
            <a:ext cx="8980488" cy="6734175"/>
          </a:xfrm>
        </p:spPr>
      </p:sp>
      <p:sp>
        <p:nvSpPr>
          <p:cNvPr id="182276" name="Text Box 3"/>
          <p:cNvSpPr txBox="1">
            <a:spLocks noChangeArrowheads="1"/>
          </p:cNvSpPr>
          <p:nvPr/>
        </p:nvSpPr>
        <p:spPr bwMode="blackWhite">
          <a:xfrm>
            <a:off x="5280025" y="1212850"/>
            <a:ext cx="1743075" cy="550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89673" tIns="44837" rIns="89673" bIns="44837">
            <a:spAutoFit/>
          </a:bodyPr>
          <a:lstStyle>
            <a:lvl1pPr defTabSz="893763" eaLnBrk="0" hangingPunct="0">
              <a:defRPr sz="1600">
                <a:solidFill>
                  <a:srgbClr val="FFFF99"/>
                </a:solidFill>
                <a:latin typeface="Arial" panose="020B0604020202020204" pitchFamily="34" charset="0"/>
              </a:defRPr>
            </a:lvl1pPr>
            <a:lvl2pPr marL="742950" indent="-285750" defTabSz="893763" eaLnBrk="0" hangingPunct="0">
              <a:defRPr sz="1600">
                <a:solidFill>
                  <a:srgbClr val="FFFF99"/>
                </a:solidFill>
                <a:latin typeface="Arial" panose="020B0604020202020204" pitchFamily="34" charset="0"/>
              </a:defRPr>
            </a:lvl2pPr>
            <a:lvl3pPr marL="1143000" indent="-228600" defTabSz="893763" eaLnBrk="0" hangingPunct="0">
              <a:defRPr sz="1600">
                <a:solidFill>
                  <a:srgbClr val="FFFF99"/>
                </a:solidFill>
                <a:latin typeface="Arial" panose="020B0604020202020204" pitchFamily="34" charset="0"/>
              </a:defRPr>
            </a:lvl3pPr>
            <a:lvl4pPr marL="1600200" indent="-228600" defTabSz="893763" eaLnBrk="0" hangingPunct="0">
              <a:defRPr sz="1600">
                <a:solidFill>
                  <a:srgbClr val="FFFF99"/>
                </a:solidFill>
                <a:latin typeface="Arial" panose="020B0604020202020204" pitchFamily="34" charset="0"/>
              </a:defRPr>
            </a:lvl4pPr>
            <a:lvl5pPr marL="2057400" indent="-228600" defTabSz="893763" eaLnBrk="0" hangingPunct="0">
              <a:defRPr sz="1600">
                <a:solidFill>
                  <a:srgbClr val="FFFF99"/>
                </a:solidFill>
                <a:latin typeface="Arial" panose="020B0604020202020204" pitchFamily="34" charset="0"/>
              </a:defRPr>
            </a:lvl5pPr>
            <a:lvl6pPr marL="2514600" indent="-228600" defTabSz="89376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9376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9376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9376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100">
                <a:solidFill>
                  <a:schemeClr val="tx1"/>
                </a:solidFill>
              </a:rPr>
              <a:t>This step is not trivial.  Sometimes the whole tone of a KJ, and the data that it calls for, can hinge on a key word or phrase in the theme.</a:t>
            </a:r>
          </a:p>
          <a:p>
            <a:pPr eaLnBrk="1" hangingPunct="1"/>
            <a:r>
              <a:rPr lang="en-US" altLang="en-US" sz="1100">
                <a:solidFill>
                  <a:schemeClr val="tx1"/>
                </a:solidFill>
              </a:rPr>
              <a:t>As you settle on a theme, check the phrases you draft for:</a:t>
            </a:r>
          </a:p>
          <a:p>
            <a:pPr eaLnBrk="1" hangingPunct="1"/>
            <a:r>
              <a:rPr lang="en-US" altLang="en-US" sz="1100">
                <a:solidFill>
                  <a:schemeClr val="tx1"/>
                </a:solidFill>
              </a:rPr>
              <a:t> - Scope</a:t>
            </a:r>
            <a:br>
              <a:rPr lang="en-US" altLang="en-US" sz="1100">
                <a:solidFill>
                  <a:schemeClr val="tx1"/>
                </a:solidFill>
              </a:rPr>
            </a:br>
            <a:r>
              <a:rPr lang="en-US" altLang="en-US" sz="1100">
                <a:solidFill>
                  <a:schemeClr val="tx1"/>
                </a:solidFill>
              </a:rPr>
              <a:t>       What facts would be ‘included’ and</a:t>
            </a:r>
            <a:br>
              <a:rPr lang="en-US" altLang="en-US" sz="1100">
                <a:solidFill>
                  <a:schemeClr val="tx1"/>
                </a:solidFill>
              </a:rPr>
            </a:br>
            <a:r>
              <a:rPr lang="en-US" altLang="en-US" sz="1100">
                <a:solidFill>
                  <a:schemeClr val="tx1"/>
                </a:solidFill>
              </a:rPr>
              <a:t>       what would be ‘excluded’?</a:t>
            </a:r>
            <a:br>
              <a:rPr lang="en-US" altLang="en-US" sz="1100">
                <a:solidFill>
                  <a:schemeClr val="tx1"/>
                </a:solidFill>
              </a:rPr>
            </a:br>
            <a:r>
              <a:rPr lang="en-US" altLang="en-US" sz="1100">
                <a:solidFill>
                  <a:schemeClr val="tx1"/>
                </a:solidFill>
              </a:rPr>
              <a:t> - Thrust</a:t>
            </a:r>
            <a:br>
              <a:rPr lang="en-US" altLang="en-US" sz="1100">
                <a:solidFill>
                  <a:schemeClr val="tx1"/>
                </a:solidFill>
              </a:rPr>
            </a:br>
            <a:r>
              <a:rPr lang="en-US" altLang="en-US" sz="1100">
                <a:solidFill>
                  <a:schemeClr val="tx1"/>
                </a:solidFill>
              </a:rPr>
              <a:t>      - Weakness </a:t>
            </a:r>
            <a:br>
              <a:rPr lang="en-US" altLang="en-US" sz="1100">
                <a:solidFill>
                  <a:schemeClr val="tx1"/>
                </a:solidFill>
              </a:rPr>
            </a:br>
            <a:r>
              <a:rPr lang="en-US" altLang="en-US" sz="1100">
                <a:solidFill>
                  <a:schemeClr val="tx1"/>
                </a:solidFill>
              </a:rPr>
              <a:t>          What are the obstacles?</a:t>
            </a:r>
            <a:br>
              <a:rPr lang="en-US" altLang="en-US" sz="1100">
                <a:solidFill>
                  <a:schemeClr val="tx1"/>
                </a:solidFill>
              </a:rPr>
            </a:br>
            <a:r>
              <a:rPr lang="en-US" altLang="en-US" sz="1100">
                <a:solidFill>
                  <a:schemeClr val="tx1"/>
                </a:solidFill>
              </a:rPr>
              <a:t>           What prevents us from…?  Etc.</a:t>
            </a:r>
            <a:br>
              <a:rPr lang="en-US" altLang="en-US" sz="1100">
                <a:solidFill>
                  <a:schemeClr val="tx1"/>
                </a:solidFill>
              </a:rPr>
            </a:br>
            <a:r>
              <a:rPr lang="en-US" altLang="en-US" sz="1100">
                <a:solidFill>
                  <a:schemeClr val="tx1"/>
                </a:solidFill>
              </a:rPr>
              <a:t>      - Requirements</a:t>
            </a:r>
            <a:br>
              <a:rPr lang="en-US" altLang="en-US" sz="1100">
                <a:solidFill>
                  <a:schemeClr val="tx1"/>
                </a:solidFill>
              </a:rPr>
            </a:br>
            <a:r>
              <a:rPr lang="en-US" altLang="en-US" sz="1100">
                <a:solidFill>
                  <a:schemeClr val="tx1"/>
                </a:solidFill>
              </a:rPr>
              <a:t>      - Context</a:t>
            </a:r>
          </a:p>
          <a:p>
            <a:pPr eaLnBrk="1" hangingPunct="1"/>
            <a:r>
              <a:rPr lang="en-US" altLang="en-US" sz="1100">
                <a:solidFill>
                  <a:schemeClr val="tx1"/>
                </a:solidFill>
              </a:rPr>
              <a:t>Note that because of the focus on traceable facts, a KJ will almost never be used for ‘brainstorming’.</a:t>
            </a:r>
            <a:br>
              <a:rPr lang="en-US" altLang="en-US" sz="1100">
                <a:solidFill>
                  <a:schemeClr val="tx1"/>
                </a:solidFill>
              </a:rPr>
            </a:br>
            <a:endParaRPr lang="en-US" altLang="en-US" sz="1100">
              <a:solidFill>
                <a:schemeClr val="tx1"/>
              </a:solidFill>
            </a:endParaRPr>
          </a:p>
          <a:p>
            <a:pPr eaLnBrk="1" hangingPunct="1"/>
            <a:r>
              <a:rPr lang="en-US" altLang="en-US" sz="1100">
                <a:solidFill>
                  <a:schemeClr val="tx1"/>
                </a:solidFill>
              </a:rPr>
              <a:t>There are other methods better suited to brainstorming.</a:t>
            </a:r>
          </a:p>
        </p:txBody>
      </p:sp>
    </p:spTree>
    <p:extLst>
      <p:ext uri="{BB962C8B-B14F-4D97-AF65-F5344CB8AC3E}">
        <p14:creationId xmlns:p14="http://schemas.microsoft.com/office/powerpoint/2010/main" val="40201214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6B11DFE7-9A7E-4EF0-8B80-B15D14C6B84D}" type="slidenum">
              <a:rPr lang="en-US" altLang="en-US" sz="1000">
                <a:solidFill>
                  <a:schemeClr val="tx1"/>
                </a:solidFill>
              </a:rPr>
              <a:pPr eaLnBrk="1" hangingPunct="1"/>
              <a:t>54</a:t>
            </a:fld>
            <a:endParaRPr lang="en-US" altLang="en-US" sz="1000">
              <a:solidFill>
                <a:schemeClr val="tx1"/>
              </a:solidFill>
            </a:endParaRPr>
          </a:p>
        </p:txBody>
      </p:sp>
      <p:sp>
        <p:nvSpPr>
          <p:cNvPr id="183299" name="Rectangle 2"/>
          <p:cNvSpPr>
            <a:spLocks noGrp="1" noRot="1" noChangeAspect="1" noChangeArrowheads="1" noTextEdit="1"/>
          </p:cNvSpPr>
          <p:nvPr>
            <p:ph type="sldImg"/>
          </p:nvPr>
        </p:nvSpPr>
        <p:spPr>
          <a:xfrm>
            <a:off x="-1731963" y="0"/>
            <a:ext cx="8281988" cy="6210300"/>
          </a:xfrm>
        </p:spPr>
      </p:sp>
      <p:sp>
        <p:nvSpPr>
          <p:cNvPr id="183300" name="Text Box 3"/>
          <p:cNvSpPr txBox="1">
            <a:spLocks noChangeArrowheads="1"/>
          </p:cNvSpPr>
          <p:nvPr/>
        </p:nvSpPr>
        <p:spPr bwMode="blackWhite">
          <a:xfrm>
            <a:off x="4981575" y="3808413"/>
            <a:ext cx="1673225" cy="1522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89673" tIns="44837" rIns="89673" bIns="44837">
            <a:spAutoFit/>
          </a:bodyPr>
          <a:lstStyle>
            <a:lvl1pPr defTabSz="893763" eaLnBrk="0" hangingPunct="0">
              <a:defRPr sz="1600">
                <a:solidFill>
                  <a:srgbClr val="FFFF99"/>
                </a:solidFill>
                <a:latin typeface="Arial" panose="020B0604020202020204" pitchFamily="34" charset="0"/>
              </a:defRPr>
            </a:lvl1pPr>
            <a:lvl2pPr marL="742950" indent="-285750" defTabSz="893763" eaLnBrk="0" hangingPunct="0">
              <a:defRPr sz="1600">
                <a:solidFill>
                  <a:srgbClr val="FFFF99"/>
                </a:solidFill>
                <a:latin typeface="Arial" panose="020B0604020202020204" pitchFamily="34" charset="0"/>
              </a:defRPr>
            </a:lvl2pPr>
            <a:lvl3pPr marL="1143000" indent="-228600" defTabSz="893763" eaLnBrk="0" hangingPunct="0">
              <a:defRPr sz="1600">
                <a:solidFill>
                  <a:srgbClr val="FFFF99"/>
                </a:solidFill>
                <a:latin typeface="Arial" panose="020B0604020202020204" pitchFamily="34" charset="0"/>
              </a:defRPr>
            </a:lvl3pPr>
            <a:lvl4pPr marL="1600200" indent="-228600" defTabSz="893763" eaLnBrk="0" hangingPunct="0">
              <a:defRPr sz="1600">
                <a:solidFill>
                  <a:srgbClr val="FFFF99"/>
                </a:solidFill>
                <a:latin typeface="Arial" panose="020B0604020202020204" pitchFamily="34" charset="0"/>
              </a:defRPr>
            </a:lvl4pPr>
            <a:lvl5pPr marL="2057400" indent="-228600" defTabSz="893763" eaLnBrk="0" hangingPunct="0">
              <a:defRPr sz="1600">
                <a:solidFill>
                  <a:srgbClr val="FFFF99"/>
                </a:solidFill>
                <a:latin typeface="Arial" panose="020B0604020202020204" pitchFamily="34" charset="0"/>
              </a:defRPr>
            </a:lvl5pPr>
            <a:lvl6pPr marL="2514600" indent="-228600" defTabSz="89376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9376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9376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9376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Remember that the KJ requires</a:t>
            </a:r>
            <a:br>
              <a:rPr lang="en-US" altLang="en-US" sz="1000">
                <a:solidFill>
                  <a:schemeClr val="tx1"/>
                </a:solidFill>
              </a:rPr>
            </a:br>
            <a:r>
              <a:rPr lang="en-US" altLang="en-US" sz="1000">
                <a:solidFill>
                  <a:schemeClr val="tx1"/>
                </a:solidFill>
              </a:rPr>
              <a:t>the semantics discipline that the incoming, low-level data be in the form of ‘</a:t>
            </a:r>
            <a:r>
              <a:rPr lang="en-US" altLang="en-US" sz="1000" b="1">
                <a:solidFill>
                  <a:schemeClr val="tx1"/>
                </a:solidFill>
              </a:rPr>
              <a:t>Report Language’.</a:t>
            </a:r>
          </a:p>
          <a:p>
            <a:pPr eaLnBrk="1" hangingPunct="1"/>
            <a:endParaRPr lang="en-US" altLang="en-US" sz="1000" b="1">
              <a:solidFill>
                <a:schemeClr val="tx1"/>
              </a:solidFill>
            </a:endParaRPr>
          </a:p>
          <a:p>
            <a:pPr eaLnBrk="1" hangingPunct="1"/>
            <a:endParaRPr lang="en-US" altLang="en-US" sz="1000">
              <a:solidFill>
                <a:schemeClr val="tx1"/>
              </a:solidFill>
            </a:endParaRPr>
          </a:p>
        </p:txBody>
      </p:sp>
      <p:pic>
        <p:nvPicPr>
          <p:cNvPr id="18330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4263" y="1060450"/>
            <a:ext cx="2084387" cy="2281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3302" name="Line 5"/>
          <p:cNvSpPr>
            <a:spLocks noChangeShapeType="1"/>
          </p:cNvSpPr>
          <p:nvPr/>
        </p:nvSpPr>
        <p:spPr bwMode="blackWhite">
          <a:xfrm>
            <a:off x="6067425" y="3379788"/>
            <a:ext cx="7938" cy="390525"/>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lIns="91226" tIns="45614" rIns="91226" bIns="45614"/>
          <a:lstStyle/>
          <a:p>
            <a:endParaRPr lang="en-US"/>
          </a:p>
        </p:txBody>
      </p:sp>
      <p:sp>
        <p:nvSpPr>
          <p:cNvPr id="183303" name="Line 6"/>
          <p:cNvSpPr>
            <a:spLocks noChangeShapeType="1"/>
          </p:cNvSpPr>
          <p:nvPr/>
        </p:nvSpPr>
        <p:spPr bwMode="blackWhite">
          <a:xfrm flipH="1" flipV="1">
            <a:off x="4032250" y="4343400"/>
            <a:ext cx="839788" cy="217488"/>
          </a:xfrm>
          <a:prstGeom prst="line">
            <a:avLst/>
          </a:prstGeom>
          <a:noFill/>
          <a:ln w="12700">
            <a:solidFill>
              <a:srgbClr val="FAF8A4"/>
            </a:solidFill>
            <a:round/>
            <a:headEnd/>
            <a:tailEnd type="triangle" w="med" len="med"/>
          </a:ln>
          <a:extLst>
            <a:ext uri="{909E8E84-426E-40DD-AFC4-6F175D3DCCD1}">
              <a14:hiddenFill xmlns:a14="http://schemas.microsoft.com/office/drawing/2010/main">
                <a:noFill/>
              </a14:hiddenFill>
            </a:ext>
          </a:extLst>
        </p:spPr>
        <p:txBody>
          <a:bodyPr lIns="91226" tIns="45614" rIns="91226" bIns="45614"/>
          <a:lstStyle/>
          <a:p>
            <a:endParaRPr lang="en-US"/>
          </a:p>
        </p:txBody>
      </p:sp>
      <p:sp>
        <p:nvSpPr>
          <p:cNvPr id="183304" name="Line 7"/>
          <p:cNvSpPr>
            <a:spLocks noChangeShapeType="1"/>
          </p:cNvSpPr>
          <p:nvPr/>
        </p:nvSpPr>
        <p:spPr bwMode="blackWhite">
          <a:xfrm>
            <a:off x="4778375" y="4549775"/>
            <a:ext cx="234950" cy="5873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lIns="91226" tIns="45614" rIns="91226" bIns="45614"/>
          <a:lstStyle/>
          <a:p>
            <a:endParaRPr lang="en-US"/>
          </a:p>
        </p:txBody>
      </p:sp>
      <p:sp>
        <p:nvSpPr>
          <p:cNvPr id="183305" name="Rectangle 8"/>
          <p:cNvSpPr>
            <a:spLocks noChangeArrowheads="1"/>
          </p:cNvSpPr>
          <p:nvPr/>
        </p:nvSpPr>
        <p:spPr bwMode="hidden">
          <a:xfrm>
            <a:off x="0" y="6692900"/>
            <a:ext cx="527050" cy="590550"/>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lIns="92196" tIns="46099" rIns="92196" bIns="46099" anchor="ctr"/>
          <a:lstStyle>
            <a:lvl1pPr defTabSz="912813" eaLnBrk="0" hangingPunct="0">
              <a:defRPr sz="1600">
                <a:solidFill>
                  <a:srgbClr val="FFFF99"/>
                </a:solidFill>
                <a:latin typeface="Arial" panose="020B0604020202020204" pitchFamily="34" charset="0"/>
              </a:defRPr>
            </a:lvl1pPr>
            <a:lvl2pPr marL="742950" indent="-285750" defTabSz="912813" eaLnBrk="0" hangingPunct="0">
              <a:defRPr sz="1600">
                <a:solidFill>
                  <a:srgbClr val="FFFF99"/>
                </a:solidFill>
                <a:latin typeface="Arial" panose="020B0604020202020204" pitchFamily="34" charset="0"/>
              </a:defRPr>
            </a:lvl2pPr>
            <a:lvl3pPr marL="1143000" indent="-228600" defTabSz="912813" eaLnBrk="0" hangingPunct="0">
              <a:defRPr sz="1600">
                <a:solidFill>
                  <a:srgbClr val="FFFF99"/>
                </a:solidFill>
                <a:latin typeface="Arial" panose="020B0604020202020204" pitchFamily="34" charset="0"/>
              </a:defRPr>
            </a:lvl3pPr>
            <a:lvl4pPr marL="1600200" indent="-228600" defTabSz="912813" eaLnBrk="0" hangingPunct="0">
              <a:defRPr sz="1600">
                <a:solidFill>
                  <a:srgbClr val="FFFF99"/>
                </a:solidFill>
                <a:latin typeface="Arial" panose="020B0604020202020204" pitchFamily="34" charset="0"/>
              </a:defRPr>
            </a:lvl4pPr>
            <a:lvl5pPr marL="2057400" indent="-228600" defTabSz="912813" eaLnBrk="0" hangingPunct="0">
              <a:defRPr sz="1600">
                <a:solidFill>
                  <a:srgbClr val="FFFF99"/>
                </a:solidFill>
                <a:latin typeface="Arial" panose="020B0604020202020204" pitchFamily="34" charset="0"/>
              </a:defRPr>
            </a:lvl5pPr>
            <a:lvl6pPr marL="2514600" indent="-228600" defTabSz="91281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1281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1281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1281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83306" name="Rectangle 9"/>
          <p:cNvSpPr>
            <a:spLocks noChangeArrowheads="1"/>
          </p:cNvSpPr>
          <p:nvPr/>
        </p:nvSpPr>
        <p:spPr bwMode="hidden">
          <a:xfrm>
            <a:off x="0" y="6692900"/>
            <a:ext cx="527050" cy="1419225"/>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lIns="92196" tIns="46099" rIns="92196" bIns="46099" anchor="ctr"/>
          <a:lstStyle>
            <a:lvl1pPr defTabSz="912813" eaLnBrk="0" hangingPunct="0">
              <a:defRPr sz="1600">
                <a:solidFill>
                  <a:srgbClr val="FFFF99"/>
                </a:solidFill>
                <a:latin typeface="Arial" panose="020B0604020202020204" pitchFamily="34" charset="0"/>
              </a:defRPr>
            </a:lvl1pPr>
            <a:lvl2pPr marL="742950" indent="-285750" defTabSz="912813" eaLnBrk="0" hangingPunct="0">
              <a:defRPr sz="1600">
                <a:solidFill>
                  <a:srgbClr val="FFFF99"/>
                </a:solidFill>
                <a:latin typeface="Arial" panose="020B0604020202020204" pitchFamily="34" charset="0"/>
              </a:defRPr>
            </a:lvl2pPr>
            <a:lvl3pPr marL="1143000" indent="-228600" defTabSz="912813" eaLnBrk="0" hangingPunct="0">
              <a:defRPr sz="1600">
                <a:solidFill>
                  <a:srgbClr val="FFFF99"/>
                </a:solidFill>
                <a:latin typeface="Arial" panose="020B0604020202020204" pitchFamily="34" charset="0"/>
              </a:defRPr>
            </a:lvl3pPr>
            <a:lvl4pPr marL="1600200" indent="-228600" defTabSz="912813" eaLnBrk="0" hangingPunct="0">
              <a:defRPr sz="1600">
                <a:solidFill>
                  <a:srgbClr val="FFFF99"/>
                </a:solidFill>
                <a:latin typeface="Arial" panose="020B0604020202020204" pitchFamily="34" charset="0"/>
              </a:defRPr>
            </a:lvl4pPr>
            <a:lvl5pPr marL="2057400" indent="-228600" defTabSz="912813" eaLnBrk="0" hangingPunct="0">
              <a:defRPr sz="1600">
                <a:solidFill>
                  <a:srgbClr val="FFFF99"/>
                </a:solidFill>
                <a:latin typeface="Arial" panose="020B0604020202020204" pitchFamily="34" charset="0"/>
              </a:defRPr>
            </a:lvl5pPr>
            <a:lvl6pPr marL="2514600" indent="-228600" defTabSz="91281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1281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1281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1281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Tree>
    <p:extLst>
      <p:ext uri="{BB962C8B-B14F-4D97-AF65-F5344CB8AC3E}">
        <p14:creationId xmlns:p14="http://schemas.microsoft.com/office/powerpoint/2010/main" val="73408133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3F0FD7A0-1A94-4143-B67B-C8A4DEC6EBB7}" type="slidenum">
              <a:rPr lang="en-US" altLang="en-US" sz="1000">
                <a:solidFill>
                  <a:schemeClr val="tx1"/>
                </a:solidFill>
              </a:rPr>
              <a:pPr eaLnBrk="1" hangingPunct="1"/>
              <a:t>55</a:t>
            </a:fld>
            <a:endParaRPr lang="en-US" altLang="en-US" sz="1000">
              <a:solidFill>
                <a:schemeClr val="tx1"/>
              </a:solidFill>
            </a:endParaRPr>
          </a:p>
        </p:txBody>
      </p:sp>
      <p:sp>
        <p:nvSpPr>
          <p:cNvPr id="184323" name="Rectangle 2"/>
          <p:cNvSpPr>
            <a:spLocks noGrp="1" noRot="1" noChangeAspect="1" noChangeArrowheads="1" noTextEdit="1"/>
          </p:cNvSpPr>
          <p:nvPr>
            <p:ph type="sldImg"/>
          </p:nvPr>
        </p:nvSpPr>
        <p:spPr>
          <a:xfrm>
            <a:off x="-1866900" y="0"/>
            <a:ext cx="8958263" cy="6718300"/>
          </a:xfrm>
          <a:solidFill>
            <a:srgbClr val="FFFFFF"/>
          </a:solidFill>
        </p:spPr>
      </p:sp>
      <p:sp>
        <p:nvSpPr>
          <p:cNvPr id="184324" name="Text Box 3"/>
          <p:cNvSpPr txBox="1">
            <a:spLocks noChangeArrowheads="1"/>
          </p:cNvSpPr>
          <p:nvPr/>
        </p:nvSpPr>
        <p:spPr bwMode="blackWhite">
          <a:xfrm>
            <a:off x="5240338" y="1196975"/>
            <a:ext cx="1909762" cy="835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89673" tIns="44837" rIns="89673" bIns="44837">
            <a:spAutoFit/>
          </a:bodyPr>
          <a:lstStyle>
            <a:lvl1pPr defTabSz="893763" eaLnBrk="0" hangingPunct="0">
              <a:defRPr sz="1600">
                <a:solidFill>
                  <a:srgbClr val="FFFF99"/>
                </a:solidFill>
                <a:latin typeface="Arial" panose="020B0604020202020204" pitchFamily="34" charset="0"/>
              </a:defRPr>
            </a:lvl1pPr>
            <a:lvl2pPr marL="742950" indent="-285750" defTabSz="893763" eaLnBrk="0" hangingPunct="0">
              <a:defRPr sz="1600">
                <a:solidFill>
                  <a:srgbClr val="FFFF99"/>
                </a:solidFill>
                <a:latin typeface="Arial" panose="020B0604020202020204" pitchFamily="34" charset="0"/>
              </a:defRPr>
            </a:lvl2pPr>
            <a:lvl3pPr marL="1143000" indent="-228600" defTabSz="893763" eaLnBrk="0" hangingPunct="0">
              <a:defRPr sz="1600">
                <a:solidFill>
                  <a:srgbClr val="FFFF99"/>
                </a:solidFill>
                <a:latin typeface="Arial" panose="020B0604020202020204" pitchFamily="34" charset="0"/>
              </a:defRPr>
            </a:lvl3pPr>
            <a:lvl4pPr marL="1600200" indent="-228600" defTabSz="893763" eaLnBrk="0" hangingPunct="0">
              <a:defRPr sz="1600">
                <a:solidFill>
                  <a:srgbClr val="FFFF99"/>
                </a:solidFill>
                <a:latin typeface="Arial" panose="020B0604020202020204" pitchFamily="34" charset="0"/>
              </a:defRPr>
            </a:lvl4pPr>
            <a:lvl5pPr marL="2057400" indent="-228600" defTabSz="893763" eaLnBrk="0" hangingPunct="0">
              <a:defRPr sz="1600">
                <a:solidFill>
                  <a:srgbClr val="FFFF99"/>
                </a:solidFill>
                <a:latin typeface="Arial" panose="020B0604020202020204" pitchFamily="34" charset="0"/>
              </a:defRPr>
            </a:lvl5pPr>
            <a:lvl6pPr marL="2514600" indent="-228600" defTabSz="89376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9376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9376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9376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r>
              <a:rPr lang="en-US" altLang="en-US" sz="1100" b="1">
                <a:solidFill>
                  <a:schemeClr val="tx1"/>
                </a:solidFill>
              </a:rPr>
              <a:t>Data Reduction Process</a:t>
            </a:r>
          </a:p>
          <a:p>
            <a:pPr eaLnBrk="1" hangingPunct="1">
              <a:spcBef>
                <a:spcPct val="30000"/>
              </a:spcBef>
            </a:pPr>
            <a:r>
              <a:rPr lang="en-US" altLang="en-US" sz="1100">
                <a:solidFill>
                  <a:schemeClr val="tx1"/>
                </a:solidFill>
              </a:rPr>
              <a:t>Everyone has a red pen.</a:t>
            </a:r>
          </a:p>
          <a:p>
            <a:pPr eaLnBrk="1" hangingPunct="1">
              <a:spcBef>
                <a:spcPct val="30000"/>
              </a:spcBef>
            </a:pPr>
            <a:r>
              <a:rPr lang="en-US" altLang="en-US" sz="1100">
                <a:solidFill>
                  <a:schemeClr val="tx1"/>
                </a:solidFill>
              </a:rPr>
              <a:t>A series of rounds will reduce the data.</a:t>
            </a:r>
          </a:p>
          <a:p>
            <a:pPr eaLnBrk="1" hangingPunct="1">
              <a:spcBef>
                <a:spcPct val="30000"/>
              </a:spcBef>
            </a:pPr>
            <a:r>
              <a:rPr lang="en-US" altLang="en-US" sz="1100">
                <a:solidFill>
                  <a:schemeClr val="tx1"/>
                </a:solidFill>
              </a:rPr>
              <a:t>For each round:</a:t>
            </a:r>
          </a:p>
          <a:p>
            <a:pPr eaLnBrk="1" hangingPunct="1">
              <a:spcBef>
                <a:spcPct val="30000"/>
              </a:spcBef>
            </a:pPr>
            <a:r>
              <a:rPr lang="en-US" altLang="en-US" sz="1100">
                <a:solidFill>
                  <a:schemeClr val="tx1"/>
                </a:solidFill>
              </a:rPr>
              <a:t> - One added red dot will indicate a note that is a survivor for that round.  For round 1, survivors get 1 dot; for round 2, two dots; for round n, n dots.   </a:t>
            </a:r>
          </a:p>
          <a:p>
            <a:pPr eaLnBrk="1" hangingPunct="1">
              <a:spcBef>
                <a:spcPct val="30000"/>
              </a:spcBef>
              <a:buFontTx/>
              <a:buChar char="-"/>
            </a:pPr>
            <a:r>
              <a:rPr lang="en-US" altLang="en-US" sz="1100">
                <a:solidFill>
                  <a:schemeClr val="tx1"/>
                </a:solidFill>
              </a:rPr>
              <a:t> Each participant reads each note in that round, paying special attention to notes that others have already indicated are survivors of that round (never adding more dots than the number designating the round you are in).  Add a dot to any notes that you believe add unique perspective, not already covered by the survivors you have seen for this round (making these ‘your’ survivors for the round).</a:t>
            </a:r>
          </a:p>
          <a:p>
            <a:pPr eaLnBrk="1" hangingPunct="1">
              <a:spcBef>
                <a:spcPct val="30000"/>
              </a:spcBef>
            </a:pPr>
            <a:r>
              <a:rPr lang="en-US" altLang="en-US" sz="1100">
                <a:solidFill>
                  <a:schemeClr val="tx1"/>
                </a:solidFill>
              </a:rPr>
              <a:t>The facilitator should capture the note count and the time for each round.</a:t>
            </a:r>
          </a:p>
          <a:p>
            <a:pPr eaLnBrk="1" hangingPunct="1">
              <a:spcBef>
                <a:spcPct val="30000"/>
              </a:spcBef>
            </a:pPr>
            <a:endParaRPr lang="en-US" altLang="en-US" sz="1100">
              <a:solidFill>
                <a:schemeClr val="tx1"/>
              </a:solidFill>
            </a:endParaRPr>
          </a:p>
          <a:p>
            <a:pPr eaLnBrk="1" hangingPunct="1">
              <a:spcBef>
                <a:spcPct val="30000"/>
              </a:spcBef>
            </a:pPr>
            <a:r>
              <a:rPr lang="en-US" altLang="en-US" sz="1100">
                <a:solidFill>
                  <a:schemeClr val="tx1"/>
                </a:solidFill>
              </a:rPr>
              <a:t>Notes taken away each round are saved and tagged, e.g. ‘First round take-aways.’  These notes may be revisited providing data for use later.  They may, of course, be stored in a database and used in other ways – just not on the KJ being planned.</a:t>
            </a:r>
          </a:p>
          <a:p>
            <a:pPr eaLnBrk="1" hangingPunct="1">
              <a:spcBef>
                <a:spcPct val="30000"/>
              </a:spcBef>
            </a:pPr>
            <a:endParaRPr lang="en-US" altLang="en-US" sz="1100">
              <a:solidFill>
                <a:schemeClr val="tx1"/>
              </a:solidFill>
            </a:endParaRPr>
          </a:p>
          <a:p>
            <a:pPr eaLnBrk="1" hangingPunct="1"/>
            <a:endParaRPr lang="en-US" altLang="en-US" sz="1100" b="1">
              <a:solidFill>
                <a:schemeClr val="tx1"/>
              </a:solidFill>
            </a:endParaRPr>
          </a:p>
        </p:txBody>
      </p:sp>
    </p:spTree>
    <p:extLst>
      <p:ext uri="{BB962C8B-B14F-4D97-AF65-F5344CB8AC3E}">
        <p14:creationId xmlns:p14="http://schemas.microsoft.com/office/powerpoint/2010/main" val="84514158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460E3F25-6424-4296-86F0-F8B238E0294B}" type="slidenum">
              <a:rPr lang="en-US" altLang="en-US" sz="1000">
                <a:solidFill>
                  <a:schemeClr val="tx1"/>
                </a:solidFill>
              </a:rPr>
              <a:pPr eaLnBrk="1" hangingPunct="1"/>
              <a:t>56</a:t>
            </a:fld>
            <a:endParaRPr lang="en-US" altLang="en-US" sz="1000">
              <a:solidFill>
                <a:schemeClr val="tx1"/>
              </a:solidFill>
            </a:endParaRPr>
          </a:p>
        </p:txBody>
      </p:sp>
      <p:sp>
        <p:nvSpPr>
          <p:cNvPr id="185347" name="Rectangle 2"/>
          <p:cNvSpPr>
            <a:spLocks noGrp="1" noRot="1" noChangeAspect="1" noChangeArrowheads="1" noTextEdit="1"/>
          </p:cNvSpPr>
          <p:nvPr>
            <p:ph type="sldImg"/>
          </p:nvPr>
        </p:nvSpPr>
        <p:spPr>
          <a:xfrm>
            <a:off x="-1798638" y="0"/>
            <a:ext cx="8601076" cy="6450013"/>
          </a:xfrm>
          <a:solidFill>
            <a:srgbClr val="FFFFFF"/>
          </a:solidFill>
        </p:spPr>
      </p:sp>
      <p:sp>
        <p:nvSpPr>
          <p:cNvPr id="185348" name="Rectangle 3"/>
          <p:cNvSpPr>
            <a:spLocks noChangeArrowheads="1"/>
          </p:cNvSpPr>
          <p:nvPr/>
        </p:nvSpPr>
        <p:spPr bwMode="blackWhite">
          <a:xfrm>
            <a:off x="5087938" y="1169988"/>
            <a:ext cx="1855787" cy="8863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89673" tIns="44837" rIns="89673" bIns="44837">
            <a:spAutoFit/>
          </a:bodyPr>
          <a:lstStyle>
            <a:lvl1pPr marL="446088" indent="-446088" defTabSz="893763" eaLnBrk="0" hangingPunct="0">
              <a:defRPr sz="1600">
                <a:solidFill>
                  <a:srgbClr val="FFFF99"/>
                </a:solidFill>
                <a:latin typeface="Arial" panose="020B0604020202020204" pitchFamily="34" charset="0"/>
              </a:defRPr>
            </a:lvl1pPr>
            <a:lvl2pPr marL="742950" indent="-285750" defTabSz="893763" eaLnBrk="0" hangingPunct="0">
              <a:defRPr sz="1600">
                <a:solidFill>
                  <a:srgbClr val="FFFF99"/>
                </a:solidFill>
                <a:latin typeface="Arial" panose="020B0604020202020204" pitchFamily="34" charset="0"/>
              </a:defRPr>
            </a:lvl2pPr>
            <a:lvl3pPr marL="1143000" indent="-228600" defTabSz="893763" eaLnBrk="0" hangingPunct="0">
              <a:defRPr sz="1600">
                <a:solidFill>
                  <a:srgbClr val="FFFF99"/>
                </a:solidFill>
                <a:latin typeface="Arial" panose="020B0604020202020204" pitchFamily="34" charset="0"/>
              </a:defRPr>
            </a:lvl3pPr>
            <a:lvl4pPr marL="1600200" indent="-228600" defTabSz="893763" eaLnBrk="0" hangingPunct="0">
              <a:defRPr sz="1600">
                <a:solidFill>
                  <a:srgbClr val="FFFF99"/>
                </a:solidFill>
                <a:latin typeface="Arial" panose="020B0604020202020204" pitchFamily="34" charset="0"/>
              </a:defRPr>
            </a:lvl4pPr>
            <a:lvl5pPr marL="2057400" indent="-228600" defTabSz="893763" eaLnBrk="0" hangingPunct="0">
              <a:defRPr sz="1600">
                <a:solidFill>
                  <a:srgbClr val="FFFF99"/>
                </a:solidFill>
                <a:latin typeface="Arial" panose="020B0604020202020204" pitchFamily="34" charset="0"/>
              </a:defRPr>
            </a:lvl5pPr>
            <a:lvl6pPr marL="2514600" indent="-228600" defTabSz="89376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9376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9376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9376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000" b="1">
                <a:solidFill>
                  <a:schemeClr val="tx1"/>
                </a:solidFill>
                <a:cs typeface="Times New Roman" panose="02020603050405020304" pitchFamily="18" charset="0"/>
              </a:rPr>
              <a:t>Scrubbing the Incoming Data</a:t>
            </a:r>
          </a:p>
          <a:p>
            <a:pPr eaLnBrk="1" hangingPunct="1">
              <a:spcBef>
                <a:spcPct val="0"/>
              </a:spcBef>
            </a:pPr>
            <a:endParaRPr lang="en-US" altLang="en-US" sz="1000" b="1">
              <a:solidFill>
                <a:schemeClr val="tx1"/>
              </a:solidFill>
              <a:cs typeface="Times New Roman" panose="02020603050405020304" pitchFamily="18" charset="0"/>
            </a:endParaRPr>
          </a:p>
          <a:p>
            <a:pPr eaLnBrk="1" hangingPunct="1">
              <a:spcBef>
                <a:spcPct val="0"/>
              </a:spcBef>
            </a:pPr>
            <a:r>
              <a:rPr lang="en-US" altLang="en-US" sz="1000">
                <a:solidFill>
                  <a:schemeClr val="tx1"/>
                </a:solidFill>
                <a:cs typeface="Times New Roman" panose="02020603050405020304" pitchFamily="18" charset="0"/>
              </a:rPr>
              <a:t>This is a crucial step.  By… </a:t>
            </a:r>
          </a:p>
          <a:p>
            <a:pPr eaLnBrk="1" hangingPunct="1">
              <a:spcBef>
                <a:spcPct val="0"/>
              </a:spcBef>
            </a:pPr>
            <a:endParaRPr lang="en-US" altLang="en-US" sz="1000">
              <a:solidFill>
                <a:schemeClr val="tx1"/>
              </a:solidFill>
              <a:cs typeface="Times New Roman" panose="02020603050405020304" pitchFamily="18" charset="0"/>
            </a:endParaRPr>
          </a:p>
          <a:p>
            <a:pPr eaLnBrk="1" hangingPunct="1">
              <a:spcBef>
                <a:spcPct val="0"/>
              </a:spcBef>
              <a:buFontTx/>
              <a:buChar char="-"/>
            </a:pPr>
            <a:r>
              <a:rPr lang="en-US" altLang="en-US" sz="1000" b="1">
                <a:solidFill>
                  <a:schemeClr val="tx1"/>
                </a:solidFill>
                <a:cs typeface="Times New Roman" panose="02020603050405020304" pitchFamily="18" charset="0"/>
              </a:rPr>
              <a:t>Reading each fact aloud;</a:t>
            </a:r>
          </a:p>
          <a:p>
            <a:pPr eaLnBrk="1" hangingPunct="1">
              <a:spcBef>
                <a:spcPct val="0"/>
              </a:spcBef>
              <a:buFontTx/>
              <a:buChar char="-"/>
            </a:pPr>
            <a:endParaRPr lang="en-US" altLang="en-US" sz="1000">
              <a:solidFill>
                <a:schemeClr val="tx1"/>
              </a:solidFill>
              <a:cs typeface="Times New Roman" panose="02020603050405020304" pitchFamily="18" charset="0"/>
            </a:endParaRPr>
          </a:p>
          <a:p>
            <a:pPr eaLnBrk="1" hangingPunct="1">
              <a:spcBef>
                <a:spcPct val="0"/>
              </a:spcBef>
              <a:buFontTx/>
              <a:buChar char="-"/>
            </a:pPr>
            <a:r>
              <a:rPr lang="en-US" altLang="en-US" sz="1000">
                <a:solidFill>
                  <a:schemeClr val="tx1"/>
                </a:solidFill>
                <a:cs typeface="Times New Roman" panose="02020603050405020304" pitchFamily="18" charset="0"/>
              </a:rPr>
              <a:t>Getting a bit more of the </a:t>
            </a:r>
            <a:r>
              <a:rPr lang="en-US" altLang="en-US" sz="1000" b="1">
                <a:solidFill>
                  <a:schemeClr val="tx1"/>
                </a:solidFill>
                <a:cs typeface="Times New Roman" panose="02020603050405020304" pitchFamily="18" charset="0"/>
              </a:rPr>
              <a:t>story behind</a:t>
            </a:r>
            <a:r>
              <a:rPr lang="en-US" altLang="en-US" sz="1000">
                <a:solidFill>
                  <a:schemeClr val="tx1"/>
                </a:solidFill>
                <a:cs typeface="Times New Roman" panose="02020603050405020304" pitchFamily="18" charset="0"/>
              </a:rPr>
              <a:t> it;</a:t>
            </a:r>
          </a:p>
          <a:p>
            <a:pPr eaLnBrk="1" hangingPunct="1">
              <a:spcBef>
                <a:spcPct val="0"/>
              </a:spcBef>
              <a:buFontTx/>
              <a:buChar char="-"/>
            </a:pPr>
            <a:endParaRPr lang="en-US" altLang="en-US" sz="1000">
              <a:solidFill>
                <a:schemeClr val="tx1"/>
              </a:solidFill>
              <a:cs typeface="Times New Roman" panose="02020603050405020304" pitchFamily="18" charset="0"/>
            </a:endParaRPr>
          </a:p>
          <a:p>
            <a:pPr eaLnBrk="1" hangingPunct="1">
              <a:spcBef>
                <a:spcPct val="0"/>
              </a:spcBef>
              <a:buFontTx/>
              <a:buChar char="-"/>
            </a:pPr>
            <a:r>
              <a:rPr lang="en-US" altLang="en-US" sz="1000">
                <a:solidFill>
                  <a:schemeClr val="tx1"/>
                </a:solidFill>
                <a:cs typeface="Times New Roman" panose="02020603050405020304" pitchFamily="18" charset="0"/>
              </a:rPr>
              <a:t>Checking that the message in the note is </a:t>
            </a:r>
            <a:r>
              <a:rPr lang="en-US" altLang="en-US" sz="1000" b="1">
                <a:solidFill>
                  <a:schemeClr val="tx1"/>
                </a:solidFill>
                <a:cs typeface="Times New Roman" panose="02020603050405020304" pitchFamily="18" charset="0"/>
              </a:rPr>
              <a:t>clear and unambiguous</a:t>
            </a:r>
            <a:r>
              <a:rPr lang="en-US" altLang="en-US" sz="1000">
                <a:solidFill>
                  <a:schemeClr val="tx1"/>
                </a:solidFill>
                <a:cs typeface="Times New Roman" panose="02020603050405020304" pitchFamily="18" charset="0"/>
              </a:rPr>
              <a:t> to </a:t>
            </a:r>
            <a:r>
              <a:rPr lang="en-US" altLang="en-US" sz="1000" b="1">
                <a:solidFill>
                  <a:schemeClr val="tx1"/>
                </a:solidFill>
                <a:cs typeface="Times New Roman" panose="02020603050405020304" pitchFamily="18" charset="0"/>
              </a:rPr>
              <a:t>any reader downstream,</a:t>
            </a:r>
            <a:r>
              <a:rPr lang="en-US" altLang="en-US" sz="1000">
                <a:solidFill>
                  <a:schemeClr val="tx1"/>
                </a:solidFill>
                <a:cs typeface="Times New Roman" panose="02020603050405020304" pitchFamily="18" charset="0"/>
              </a:rPr>
              <a:t> especially those who didn’t take part in the building of the KJ.  </a:t>
            </a:r>
          </a:p>
          <a:p>
            <a:pPr eaLnBrk="1" hangingPunct="1">
              <a:spcBef>
                <a:spcPct val="0"/>
              </a:spcBef>
              <a:buFontTx/>
              <a:buChar char="-"/>
            </a:pPr>
            <a:endParaRPr lang="en-US" altLang="en-US" sz="1000">
              <a:solidFill>
                <a:schemeClr val="tx1"/>
              </a:solidFill>
              <a:cs typeface="Times New Roman" panose="02020603050405020304" pitchFamily="18" charset="0"/>
            </a:endParaRPr>
          </a:p>
          <a:p>
            <a:pPr eaLnBrk="1" hangingPunct="1">
              <a:spcBef>
                <a:spcPct val="0"/>
              </a:spcBef>
            </a:pPr>
            <a:r>
              <a:rPr lang="en-US" altLang="en-US" sz="1000">
                <a:solidFill>
                  <a:schemeClr val="tx1"/>
                </a:solidFill>
                <a:cs typeface="Times New Roman" panose="02020603050405020304" pitchFamily="18" charset="0"/>
              </a:rPr>
              <a:t>The team accomplishes several things:</a:t>
            </a:r>
          </a:p>
          <a:p>
            <a:pPr eaLnBrk="1" hangingPunct="1">
              <a:spcBef>
                <a:spcPct val="0"/>
              </a:spcBef>
            </a:pPr>
            <a:endParaRPr lang="en-US" altLang="en-US" sz="1000">
              <a:solidFill>
                <a:schemeClr val="tx1"/>
              </a:solidFill>
              <a:cs typeface="Times New Roman" panose="02020603050405020304" pitchFamily="18" charset="0"/>
            </a:endParaRPr>
          </a:p>
          <a:p>
            <a:pPr eaLnBrk="1" hangingPunct="1">
              <a:spcBef>
                <a:spcPct val="0"/>
              </a:spcBef>
              <a:buFontTx/>
              <a:buAutoNum type="arabicPeriod"/>
            </a:pPr>
            <a:r>
              <a:rPr lang="en-US" altLang="en-US" sz="1000">
                <a:solidFill>
                  <a:schemeClr val="tx1"/>
                </a:solidFill>
                <a:cs typeface="Times New Roman" panose="02020603050405020304" pitchFamily="18" charset="0"/>
              </a:rPr>
              <a:t>The all reach a </a:t>
            </a:r>
            <a:r>
              <a:rPr lang="en-US" altLang="en-US" sz="1000" b="1">
                <a:solidFill>
                  <a:schemeClr val="tx1"/>
                </a:solidFill>
                <a:cs typeface="Times New Roman" panose="02020603050405020304" pitchFamily="18" charset="0"/>
              </a:rPr>
              <a:t>common understanding</a:t>
            </a:r>
            <a:r>
              <a:rPr lang="en-US" altLang="en-US" sz="1000">
                <a:solidFill>
                  <a:schemeClr val="tx1"/>
                </a:solidFill>
                <a:cs typeface="Times New Roman" panose="02020603050405020304" pitchFamily="18" charset="0"/>
              </a:rPr>
              <a:t> of the incoming data.  They probably lacked this coming in as they each brought data from their own sphere of experience.</a:t>
            </a:r>
          </a:p>
          <a:p>
            <a:pPr eaLnBrk="1" hangingPunct="1">
              <a:spcBef>
                <a:spcPct val="0"/>
              </a:spcBef>
              <a:buFontTx/>
              <a:buAutoNum type="arabicPeriod"/>
            </a:pPr>
            <a:r>
              <a:rPr lang="en-US" altLang="en-US" sz="1000">
                <a:solidFill>
                  <a:schemeClr val="tx1"/>
                </a:solidFill>
                <a:cs typeface="Times New Roman" panose="02020603050405020304" pitchFamily="18" charset="0"/>
              </a:rPr>
              <a:t>They assure that the </a:t>
            </a:r>
            <a:r>
              <a:rPr lang="en-US" altLang="en-US" sz="1000" b="1">
                <a:solidFill>
                  <a:schemeClr val="tx1"/>
                </a:solidFill>
                <a:cs typeface="Times New Roman" panose="02020603050405020304" pitchFamily="18" charset="0"/>
              </a:rPr>
              <a:t>disciplined abstraction work</a:t>
            </a:r>
            <a:r>
              <a:rPr lang="en-US" altLang="en-US" sz="1000">
                <a:solidFill>
                  <a:schemeClr val="tx1"/>
                </a:solidFill>
                <a:cs typeface="Times New Roman" panose="02020603050405020304" pitchFamily="18" charset="0"/>
              </a:rPr>
              <a:t> to be put into building the KJ will be </a:t>
            </a:r>
            <a:r>
              <a:rPr lang="en-US" altLang="en-US" sz="1000" b="1">
                <a:solidFill>
                  <a:schemeClr val="tx1"/>
                </a:solidFill>
                <a:cs typeface="Times New Roman" panose="02020603050405020304" pitchFamily="18" charset="0"/>
              </a:rPr>
              <a:t>worthwhile</a:t>
            </a:r>
            <a:r>
              <a:rPr lang="en-US" altLang="en-US" sz="1000">
                <a:solidFill>
                  <a:schemeClr val="tx1"/>
                </a:solidFill>
                <a:cs typeface="Times New Roman" panose="02020603050405020304" pitchFamily="18" charset="0"/>
              </a:rPr>
              <a:t>.  Without good quality data at the start, a KJ could be muddy and a lot less worthwhile.</a:t>
            </a:r>
          </a:p>
          <a:p>
            <a:pPr eaLnBrk="1" hangingPunct="1">
              <a:spcBef>
                <a:spcPct val="0"/>
              </a:spcBef>
              <a:buFontTx/>
              <a:buAutoNum type="arabicPeriod"/>
            </a:pPr>
            <a:r>
              <a:rPr lang="en-US" altLang="en-US" sz="1000">
                <a:solidFill>
                  <a:schemeClr val="tx1"/>
                </a:solidFill>
                <a:cs typeface="Times New Roman" panose="02020603050405020304" pitchFamily="18" charset="0"/>
              </a:rPr>
              <a:t>They </a:t>
            </a:r>
            <a:r>
              <a:rPr lang="en-US" altLang="en-US" sz="1000" b="1">
                <a:solidFill>
                  <a:schemeClr val="tx1"/>
                </a:solidFill>
                <a:cs typeface="Times New Roman" panose="02020603050405020304" pitchFamily="18" charset="0"/>
              </a:rPr>
              <a:t>assure the strength</a:t>
            </a:r>
            <a:r>
              <a:rPr lang="en-US" altLang="en-US" sz="1000">
                <a:solidFill>
                  <a:schemeClr val="tx1"/>
                </a:solidFill>
                <a:cs typeface="Times New Roman" panose="02020603050405020304" pitchFamily="18" charset="0"/>
              </a:rPr>
              <a:t> of the KJ as a </a:t>
            </a:r>
            <a:r>
              <a:rPr lang="en-US" altLang="en-US" sz="1000" b="1">
                <a:solidFill>
                  <a:schemeClr val="tx1"/>
                </a:solidFill>
                <a:cs typeface="Times New Roman" panose="02020603050405020304" pitchFamily="18" charset="0"/>
              </a:rPr>
              <a:t>communication and ongoing ‘knowledge support’ tool</a:t>
            </a:r>
            <a:r>
              <a:rPr lang="en-US" altLang="en-US" sz="1000">
                <a:solidFill>
                  <a:schemeClr val="tx1"/>
                </a:solidFill>
                <a:cs typeface="Times New Roman" panose="02020603050405020304" pitchFamily="18" charset="0"/>
              </a:rPr>
              <a:t>.  If the incoming data is ambiguous or ‘dismissible’, then the message and conclusions connected with the KJ would be undermined.</a:t>
            </a:r>
          </a:p>
          <a:p>
            <a:pPr>
              <a:spcBef>
                <a:spcPct val="0"/>
              </a:spcBef>
            </a:pPr>
            <a:endParaRPr lang="en-US" altLang="en-US" sz="1000">
              <a:solidFill>
                <a:schemeClr val="tx1"/>
              </a:solidFill>
            </a:endParaRPr>
          </a:p>
        </p:txBody>
      </p:sp>
    </p:spTree>
    <p:extLst>
      <p:ext uri="{BB962C8B-B14F-4D97-AF65-F5344CB8AC3E}">
        <p14:creationId xmlns:p14="http://schemas.microsoft.com/office/powerpoint/2010/main" val="125263360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F5D23E03-ED65-4688-9573-E1794D5E702C}" type="slidenum">
              <a:rPr lang="en-US" altLang="en-US" sz="1000">
                <a:solidFill>
                  <a:schemeClr val="tx1"/>
                </a:solidFill>
              </a:rPr>
              <a:pPr eaLnBrk="1" hangingPunct="1"/>
              <a:t>57</a:t>
            </a:fld>
            <a:endParaRPr lang="en-US" altLang="en-US" sz="1000">
              <a:solidFill>
                <a:schemeClr val="tx1"/>
              </a:solidFill>
            </a:endParaRPr>
          </a:p>
        </p:txBody>
      </p:sp>
      <p:sp>
        <p:nvSpPr>
          <p:cNvPr id="186371" name="Rectangle 2"/>
          <p:cNvSpPr>
            <a:spLocks noGrp="1" noRot="1" noChangeAspect="1" noChangeArrowheads="1" noTextEdit="1"/>
          </p:cNvSpPr>
          <p:nvPr>
            <p:ph type="sldImg"/>
          </p:nvPr>
        </p:nvSpPr>
        <p:spPr>
          <a:xfrm>
            <a:off x="-1855788" y="0"/>
            <a:ext cx="8916988" cy="6686550"/>
          </a:xfrm>
          <a:solidFill>
            <a:srgbClr val="FFFFFF"/>
          </a:solidFill>
        </p:spPr>
      </p:sp>
    </p:spTree>
    <p:extLst>
      <p:ext uri="{BB962C8B-B14F-4D97-AF65-F5344CB8AC3E}">
        <p14:creationId xmlns:p14="http://schemas.microsoft.com/office/powerpoint/2010/main" val="103123031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6A6488F4-A5E7-46D0-AD7F-7E6D69669775}" type="slidenum">
              <a:rPr lang="en-US" altLang="en-US" sz="1000">
                <a:solidFill>
                  <a:schemeClr val="tx1"/>
                </a:solidFill>
              </a:rPr>
              <a:pPr eaLnBrk="1" hangingPunct="1"/>
              <a:t>58</a:t>
            </a:fld>
            <a:endParaRPr lang="en-US" altLang="en-US" sz="1000">
              <a:solidFill>
                <a:schemeClr val="tx1"/>
              </a:solidFill>
            </a:endParaRPr>
          </a:p>
        </p:txBody>
      </p:sp>
      <p:sp>
        <p:nvSpPr>
          <p:cNvPr id="187395" name="Rectangle 2"/>
          <p:cNvSpPr>
            <a:spLocks noGrp="1" noRot="1" noChangeAspect="1" noChangeArrowheads="1" noTextEdit="1"/>
          </p:cNvSpPr>
          <p:nvPr>
            <p:ph type="sldImg"/>
          </p:nvPr>
        </p:nvSpPr>
        <p:spPr>
          <a:xfrm>
            <a:off x="-1901825" y="0"/>
            <a:ext cx="9020175" cy="6765925"/>
          </a:xfrm>
          <a:solidFill>
            <a:srgbClr val="FFFFFF"/>
          </a:solidFill>
        </p:spPr>
      </p:sp>
    </p:spTree>
    <p:extLst>
      <p:ext uri="{BB962C8B-B14F-4D97-AF65-F5344CB8AC3E}">
        <p14:creationId xmlns:p14="http://schemas.microsoft.com/office/powerpoint/2010/main" val="15876580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19935738-8D50-482E-A158-C94392888C2D}" type="slidenum">
              <a:rPr lang="en-US" altLang="en-US" sz="1000">
                <a:solidFill>
                  <a:schemeClr val="tx1"/>
                </a:solidFill>
              </a:rPr>
              <a:pPr eaLnBrk="1" hangingPunct="1"/>
              <a:t>60</a:t>
            </a:fld>
            <a:endParaRPr lang="en-US" altLang="en-US" sz="1000">
              <a:solidFill>
                <a:schemeClr val="tx1"/>
              </a:solidFill>
            </a:endParaRPr>
          </a:p>
        </p:txBody>
      </p:sp>
      <p:sp>
        <p:nvSpPr>
          <p:cNvPr id="188419" name="Rectangle 2"/>
          <p:cNvSpPr>
            <a:spLocks noGrp="1" noRot="1" noChangeAspect="1" noChangeArrowheads="1" noTextEdit="1"/>
          </p:cNvSpPr>
          <p:nvPr>
            <p:ph type="sldImg"/>
          </p:nvPr>
        </p:nvSpPr>
        <p:spPr>
          <a:xfrm>
            <a:off x="-1893888" y="0"/>
            <a:ext cx="8996363" cy="6746875"/>
          </a:xfrm>
          <a:solidFill>
            <a:srgbClr val="FFFFFF"/>
          </a:solidFill>
        </p:spPr>
      </p:sp>
    </p:spTree>
    <p:extLst>
      <p:ext uri="{BB962C8B-B14F-4D97-AF65-F5344CB8AC3E}">
        <p14:creationId xmlns:p14="http://schemas.microsoft.com/office/powerpoint/2010/main" val="22132920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Slide Image Placeholder 1"/>
          <p:cNvSpPr>
            <a:spLocks noGrp="1" noRot="1" noChangeAspect="1" noTextEdit="1"/>
          </p:cNvSpPr>
          <p:nvPr>
            <p:ph type="sldImg"/>
          </p:nvPr>
        </p:nvSpPr>
        <p:spPr/>
      </p:sp>
      <p:sp>
        <p:nvSpPr>
          <p:cNvPr id="1525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525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eaLnBrk="0" hangingPunct="0">
              <a:defRPr sz="1600">
                <a:solidFill>
                  <a:srgbClr val="FFFF99"/>
                </a:solidFill>
                <a:latin typeface="Arial" panose="020B0604020202020204" pitchFamily="34" charset="0"/>
              </a:defRPr>
            </a:lvl1pPr>
            <a:lvl2pPr marL="742950" indent="-285750" defTabSz="944563" eaLnBrk="0" hangingPunct="0">
              <a:defRPr sz="1600">
                <a:solidFill>
                  <a:srgbClr val="FFFF99"/>
                </a:solidFill>
                <a:latin typeface="Arial" panose="020B0604020202020204" pitchFamily="34" charset="0"/>
              </a:defRPr>
            </a:lvl2pPr>
            <a:lvl3pPr marL="1143000" indent="-228600" defTabSz="944563" eaLnBrk="0" hangingPunct="0">
              <a:defRPr sz="1600">
                <a:solidFill>
                  <a:srgbClr val="FFFF99"/>
                </a:solidFill>
                <a:latin typeface="Arial" panose="020B0604020202020204" pitchFamily="34" charset="0"/>
              </a:defRPr>
            </a:lvl3pPr>
            <a:lvl4pPr marL="1600200" indent="-228600" defTabSz="944563" eaLnBrk="0" hangingPunct="0">
              <a:defRPr sz="1600">
                <a:solidFill>
                  <a:srgbClr val="FFFF99"/>
                </a:solidFill>
                <a:latin typeface="Arial" panose="020B0604020202020204" pitchFamily="34" charset="0"/>
              </a:defRPr>
            </a:lvl4pPr>
            <a:lvl5pPr marL="2057400" indent="-228600" defTabSz="944563" eaLnBrk="0" hangingPunct="0">
              <a:defRPr sz="1600">
                <a:solidFill>
                  <a:srgbClr val="FFFF99"/>
                </a:solidFill>
                <a:latin typeface="Arial" panose="020B0604020202020204" pitchFamily="34" charset="0"/>
              </a:defRPr>
            </a:lvl5pPr>
            <a:lvl6pPr marL="2514600" indent="-228600" defTabSz="94456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456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456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456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149B51A2-FD74-4156-9D7D-B3A16E9CF4A9}" type="slidenum">
              <a:rPr lang="en-US" altLang="en-US" sz="1000">
                <a:solidFill>
                  <a:schemeClr val="tx1"/>
                </a:solidFill>
              </a:rPr>
              <a:pPr eaLnBrk="1" hangingPunct="1"/>
              <a:t>10</a:t>
            </a:fld>
            <a:endParaRPr lang="en-US" altLang="en-US" sz="1000">
              <a:solidFill>
                <a:schemeClr val="tx1"/>
              </a:solidFill>
            </a:endParaRPr>
          </a:p>
        </p:txBody>
      </p:sp>
    </p:spTree>
    <p:extLst>
      <p:ext uri="{BB962C8B-B14F-4D97-AF65-F5344CB8AC3E}">
        <p14:creationId xmlns:p14="http://schemas.microsoft.com/office/powerpoint/2010/main" val="6580195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44CD064C-08F8-4A2D-8382-04E5FD43C765}" type="slidenum">
              <a:rPr lang="en-US" altLang="en-US" sz="1000">
                <a:solidFill>
                  <a:schemeClr val="tx1"/>
                </a:solidFill>
              </a:rPr>
              <a:pPr eaLnBrk="1" hangingPunct="1"/>
              <a:t>61</a:t>
            </a:fld>
            <a:endParaRPr lang="en-US" altLang="en-US" sz="1000">
              <a:solidFill>
                <a:schemeClr val="tx1"/>
              </a:solidFill>
            </a:endParaRPr>
          </a:p>
        </p:txBody>
      </p:sp>
      <p:sp>
        <p:nvSpPr>
          <p:cNvPr id="189443" name="Rectangle 2"/>
          <p:cNvSpPr>
            <a:spLocks noGrp="1" noRot="1" noChangeAspect="1" noChangeArrowheads="1" noTextEdit="1"/>
          </p:cNvSpPr>
          <p:nvPr>
            <p:ph type="sldImg"/>
          </p:nvPr>
        </p:nvSpPr>
        <p:spPr>
          <a:xfrm>
            <a:off x="-1876425" y="0"/>
            <a:ext cx="8994775" cy="6746875"/>
          </a:xfrm>
          <a:solidFill>
            <a:srgbClr val="FFFFFF"/>
          </a:solidFill>
        </p:spPr>
      </p:sp>
    </p:spTree>
    <p:extLst>
      <p:ext uri="{BB962C8B-B14F-4D97-AF65-F5344CB8AC3E}">
        <p14:creationId xmlns:p14="http://schemas.microsoft.com/office/powerpoint/2010/main" val="201177915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28C1A771-93E9-4E25-A292-A39DCB31E4FF}" type="slidenum">
              <a:rPr lang="en-US" altLang="en-US" sz="1000">
                <a:solidFill>
                  <a:schemeClr val="tx1"/>
                </a:solidFill>
              </a:rPr>
              <a:pPr eaLnBrk="1" hangingPunct="1"/>
              <a:t>62</a:t>
            </a:fld>
            <a:endParaRPr lang="en-US" altLang="en-US" sz="1000">
              <a:solidFill>
                <a:schemeClr val="tx1"/>
              </a:solidFill>
            </a:endParaRPr>
          </a:p>
        </p:txBody>
      </p:sp>
      <p:sp>
        <p:nvSpPr>
          <p:cNvPr id="190467" name="Rectangle 2"/>
          <p:cNvSpPr>
            <a:spLocks noGrp="1" noRot="1" noChangeAspect="1" noChangeArrowheads="1" noTextEdit="1"/>
          </p:cNvSpPr>
          <p:nvPr>
            <p:ph type="sldImg"/>
          </p:nvPr>
        </p:nvSpPr>
        <p:spPr>
          <a:xfrm>
            <a:off x="-1905000" y="0"/>
            <a:ext cx="9047163" cy="6784975"/>
          </a:xfrm>
          <a:solidFill>
            <a:srgbClr val="FFFFFF"/>
          </a:solidFill>
        </p:spPr>
      </p:sp>
    </p:spTree>
    <p:extLst>
      <p:ext uri="{BB962C8B-B14F-4D97-AF65-F5344CB8AC3E}">
        <p14:creationId xmlns:p14="http://schemas.microsoft.com/office/powerpoint/2010/main" val="219166174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B8AD159F-B0C3-420E-8A04-3550CA8BE9B3}" type="slidenum">
              <a:rPr lang="en-US" altLang="en-US" sz="1000">
                <a:solidFill>
                  <a:schemeClr val="tx1"/>
                </a:solidFill>
              </a:rPr>
              <a:pPr eaLnBrk="1" hangingPunct="1"/>
              <a:t>63</a:t>
            </a:fld>
            <a:endParaRPr lang="en-US" altLang="en-US" sz="1000">
              <a:solidFill>
                <a:schemeClr val="tx1"/>
              </a:solidFill>
            </a:endParaRPr>
          </a:p>
        </p:txBody>
      </p:sp>
      <p:sp>
        <p:nvSpPr>
          <p:cNvPr id="191491" name="Rectangle 2"/>
          <p:cNvSpPr>
            <a:spLocks noGrp="1" noRot="1" noChangeAspect="1" noChangeArrowheads="1" noTextEdit="1"/>
          </p:cNvSpPr>
          <p:nvPr>
            <p:ph type="sldImg"/>
          </p:nvPr>
        </p:nvSpPr>
        <p:spPr>
          <a:xfrm>
            <a:off x="-1897063" y="0"/>
            <a:ext cx="9064626" cy="6797675"/>
          </a:xfrm>
          <a:solidFill>
            <a:srgbClr val="FFFFFF"/>
          </a:solidFill>
        </p:spPr>
      </p:sp>
    </p:spTree>
    <p:extLst>
      <p:ext uri="{BB962C8B-B14F-4D97-AF65-F5344CB8AC3E}">
        <p14:creationId xmlns:p14="http://schemas.microsoft.com/office/powerpoint/2010/main" val="211659665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3A4B0B09-F958-49A6-B2A3-208ABDDA9D7F}" type="slidenum">
              <a:rPr lang="en-US" altLang="en-US" sz="1000">
                <a:solidFill>
                  <a:schemeClr val="tx1"/>
                </a:solidFill>
              </a:rPr>
              <a:pPr eaLnBrk="1" hangingPunct="1"/>
              <a:t>65</a:t>
            </a:fld>
            <a:endParaRPr lang="en-US" altLang="en-US" sz="1000">
              <a:solidFill>
                <a:schemeClr val="tx1"/>
              </a:solidFill>
            </a:endParaRPr>
          </a:p>
        </p:txBody>
      </p:sp>
      <p:sp>
        <p:nvSpPr>
          <p:cNvPr id="192515" name="Rectangle 2"/>
          <p:cNvSpPr>
            <a:spLocks noGrp="1" noRot="1" noChangeAspect="1" noChangeArrowheads="1" noTextEdit="1"/>
          </p:cNvSpPr>
          <p:nvPr>
            <p:ph type="sldImg"/>
          </p:nvPr>
        </p:nvSpPr>
        <p:spPr>
          <a:xfrm>
            <a:off x="-1889125" y="0"/>
            <a:ext cx="9026525" cy="6770688"/>
          </a:xfrm>
          <a:solidFill>
            <a:srgbClr val="FFFFFF"/>
          </a:solidFill>
        </p:spPr>
      </p:sp>
    </p:spTree>
    <p:extLst>
      <p:ext uri="{BB962C8B-B14F-4D97-AF65-F5344CB8AC3E}">
        <p14:creationId xmlns:p14="http://schemas.microsoft.com/office/powerpoint/2010/main" val="251673759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8B8EBC62-AED1-49DA-AD05-6B03B79444D5}" type="slidenum">
              <a:rPr lang="en-US" altLang="en-US" sz="1000">
                <a:solidFill>
                  <a:schemeClr val="tx1"/>
                </a:solidFill>
              </a:rPr>
              <a:pPr eaLnBrk="1" hangingPunct="1"/>
              <a:t>67</a:t>
            </a:fld>
            <a:endParaRPr lang="en-US" altLang="en-US" sz="1000">
              <a:solidFill>
                <a:schemeClr val="tx1"/>
              </a:solidFill>
            </a:endParaRPr>
          </a:p>
        </p:txBody>
      </p:sp>
      <p:sp>
        <p:nvSpPr>
          <p:cNvPr id="193539" name="Rectangle 2"/>
          <p:cNvSpPr>
            <a:spLocks noGrp="1" noRot="1" noChangeAspect="1" noChangeArrowheads="1" noTextEdit="1"/>
          </p:cNvSpPr>
          <p:nvPr>
            <p:ph type="sldImg"/>
          </p:nvPr>
        </p:nvSpPr>
        <p:spPr>
          <a:xfrm>
            <a:off x="-2671763" y="0"/>
            <a:ext cx="12452351" cy="9339263"/>
          </a:xfrm>
          <a:solidFill>
            <a:srgbClr val="FFFFFF"/>
          </a:solidFill>
        </p:spPr>
      </p:sp>
    </p:spTree>
    <p:extLst>
      <p:ext uri="{BB962C8B-B14F-4D97-AF65-F5344CB8AC3E}">
        <p14:creationId xmlns:p14="http://schemas.microsoft.com/office/powerpoint/2010/main" val="291260335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2"/>
          <p:cNvSpPr>
            <a:spLocks noGrp="1" noRot="1" noChangeAspect="1" noChangeArrowheads="1" noTextEdit="1"/>
          </p:cNvSpPr>
          <p:nvPr>
            <p:ph type="sldImg"/>
          </p:nvPr>
        </p:nvSpPr>
        <p:spPr>
          <a:xfrm>
            <a:off x="1214438" y="709613"/>
            <a:ext cx="4722812" cy="3541712"/>
          </a:xfrm>
        </p:spPr>
      </p:sp>
      <p:sp>
        <p:nvSpPr>
          <p:cNvPr id="194563" name="Rectangle 3"/>
          <p:cNvSpPr>
            <a:spLocks noGrp="1" noChangeArrowheads="1"/>
          </p:cNvSpPr>
          <p:nvPr>
            <p:ph type="body" idx="1"/>
          </p:nvPr>
        </p:nvSpPr>
        <p:spPr>
          <a:xfrm>
            <a:off x="392113" y="4487863"/>
            <a:ext cx="6365875" cy="4251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96225227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7D345852-CDEB-432E-A0AB-188902B7E3BC}" type="slidenum">
              <a:rPr lang="en-US" altLang="en-US" sz="1000">
                <a:solidFill>
                  <a:schemeClr val="tx1"/>
                </a:solidFill>
              </a:rPr>
              <a:pPr eaLnBrk="1" hangingPunct="1"/>
              <a:t>78</a:t>
            </a:fld>
            <a:endParaRPr lang="en-US" altLang="en-US" sz="1000">
              <a:solidFill>
                <a:schemeClr val="tx1"/>
              </a:solidFill>
            </a:endParaRPr>
          </a:p>
        </p:txBody>
      </p:sp>
      <p:sp>
        <p:nvSpPr>
          <p:cNvPr id="195587" name="Rectangle 2"/>
          <p:cNvSpPr>
            <a:spLocks noGrp="1" noRot="1" noChangeAspect="1" noChangeArrowheads="1" noTextEdit="1"/>
          </p:cNvSpPr>
          <p:nvPr>
            <p:ph type="sldImg"/>
          </p:nvPr>
        </p:nvSpPr>
        <p:spPr/>
      </p:sp>
      <p:sp>
        <p:nvSpPr>
          <p:cNvPr id="1955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344969494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C97C01BF-02D4-4359-9327-409853B8BDF8}" type="slidenum">
              <a:rPr lang="en-US" altLang="en-US" sz="1000">
                <a:solidFill>
                  <a:schemeClr val="tx1"/>
                </a:solidFill>
              </a:rPr>
              <a:pPr eaLnBrk="1" hangingPunct="1"/>
              <a:t>79</a:t>
            </a:fld>
            <a:endParaRPr lang="en-US" altLang="en-US" sz="1000">
              <a:solidFill>
                <a:schemeClr val="tx1"/>
              </a:solidFill>
            </a:endParaRPr>
          </a:p>
        </p:txBody>
      </p:sp>
      <p:sp>
        <p:nvSpPr>
          <p:cNvPr id="196611" name="Rectangle 2"/>
          <p:cNvSpPr>
            <a:spLocks noGrp="1" noRot="1" noChangeAspect="1" noChangeArrowheads="1" noTextEdit="1"/>
          </p:cNvSpPr>
          <p:nvPr>
            <p:ph type="sldImg"/>
          </p:nvPr>
        </p:nvSpPr>
        <p:spPr>
          <a:xfrm>
            <a:off x="-1839913" y="0"/>
            <a:ext cx="8504238" cy="6376988"/>
          </a:xfrm>
          <a:solidFill>
            <a:srgbClr val="FFFFFF"/>
          </a:solidFill>
          <a:ln>
            <a:solidFill>
              <a:srgbClr val="000000"/>
            </a:solidFill>
            <a:miter lim="800000"/>
            <a:headEnd/>
            <a:tailEnd/>
          </a:ln>
        </p:spPr>
      </p:sp>
      <p:sp>
        <p:nvSpPr>
          <p:cNvPr id="196612" name="Rectangle 3"/>
          <p:cNvSpPr>
            <a:spLocks noGrp="1" noChangeArrowheads="1"/>
          </p:cNvSpPr>
          <p:nvPr>
            <p:ph type="body" idx="1"/>
          </p:nvPr>
        </p:nvSpPr>
        <p:spPr>
          <a:xfrm>
            <a:off x="5005388" y="1363663"/>
            <a:ext cx="1966912" cy="7034212"/>
          </a:xfrm>
          <a:solidFill>
            <a:srgbClr val="FFFFFF"/>
          </a:solidFill>
          <a:ln>
            <a:solidFill>
              <a:srgbClr val="000000"/>
            </a:solidFill>
          </a:ln>
        </p:spPr>
        <p:txBody>
          <a:bodyPr lIns="94839" tIns="47420" rIns="94839" bIns="47420"/>
          <a:lstStyle/>
          <a:p>
            <a:pPr eaLnBrk="1" hangingPunct="1"/>
            <a:endParaRPr lang="en-US" altLang="en-US"/>
          </a:p>
        </p:txBody>
      </p:sp>
    </p:spTree>
    <p:extLst>
      <p:ext uri="{BB962C8B-B14F-4D97-AF65-F5344CB8AC3E}">
        <p14:creationId xmlns:p14="http://schemas.microsoft.com/office/powerpoint/2010/main" val="24415388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A2EF8053-2848-4E12-8326-0B502218D26D}" type="slidenum">
              <a:rPr lang="en-US" altLang="en-US" sz="1000">
                <a:solidFill>
                  <a:schemeClr val="tx1"/>
                </a:solidFill>
              </a:rPr>
              <a:pPr eaLnBrk="1" hangingPunct="1"/>
              <a:t>80</a:t>
            </a:fld>
            <a:endParaRPr lang="en-US" altLang="en-US" sz="1000">
              <a:solidFill>
                <a:schemeClr val="tx1"/>
              </a:solidFill>
            </a:endParaRPr>
          </a:p>
        </p:txBody>
      </p:sp>
      <p:sp>
        <p:nvSpPr>
          <p:cNvPr id="197635" name="Rectangle 2"/>
          <p:cNvSpPr>
            <a:spLocks noGrp="1" noRot="1" noChangeAspect="1" noChangeArrowheads="1" noTextEdit="1"/>
          </p:cNvSpPr>
          <p:nvPr>
            <p:ph type="sldImg"/>
          </p:nvPr>
        </p:nvSpPr>
        <p:spPr>
          <a:xfrm>
            <a:off x="-1920875" y="0"/>
            <a:ext cx="8907463" cy="6680200"/>
          </a:xfrm>
          <a:solidFill>
            <a:srgbClr val="FFFFFF"/>
          </a:solidFill>
        </p:spPr>
      </p:sp>
    </p:spTree>
    <p:extLst>
      <p:ext uri="{BB962C8B-B14F-4D97-AF65-F5344CB8AC3E}">
        <p14:creationId xmlns:p14="http://schemas.microsoft.com/office/powerpoint/2010/main" val="351946564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7"/>
          <p:cNvSpPr txBox="1">
            <a:spLocks noGrp="1" noChangeArrowheads="1"/>
          </p:cNvSpPr>
          <p:nvPr/>
        </p:nvSpPr>
        <p:spPr bwMode="auto">
          <a:xfrm>
            <a:off x="4051300" y="8975725"/>
            <a:ext cx="3098800"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761" tIns="47379" rIns="94761" bIns="47379" anchor="b"/>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algn="r" eaLnBrk="1" hangingPunct="1">
              <a:spcBef>
                <a:spcPct val="0"/>
              </a:spcBef>
            </a:pPr>
            <a:r>
              <a:rPr lang="en-US" altLang="en-US" sz="1000">
                <a:solidFill>
                  <a:schemeClr val="tx1"/>
                </a:solidFill>
              </a:rPr>
              <a:t>  </a:t>
            </a:r>
            <a:fld id="{2041049E-4F79-4422-96D2-1B7E9A932B2B}" type="slidenum">
              <a:rPr lang="en-US" altLang="en-US" sz="1000">
                <a:solidFill>
                  <a:schemeClr val="tx1"/>
                </a:solidFill>
              </a:rPr>
              <a:pPr algn="r" eaLnBrk="1" hangingPunct="1">
                <a:spcBef>
                  <a:spcPct val="0"/>
                </a:spcBef>
              </a:pPr>
              <a:t>81</a:t>
            </a:fld>
            <a:endParaRPr lang="en-US" altLang="en-US" sz="1000">
              <a:solidFill>
                <a:schemeClr val="tx1"/>
              </a:solidFill>
            </a:endParaRPr>
          </a:p>
        </p:txBody>
      </p:sp>
      <p:sp>
        <p:nvSpPr>
          <p:cNvPr id="198659" name="Rectangle 2"/>
          <p:cNvSpPr>
            <a:spLocks noGrp="1" noRot="1" noChangeAspect="1" noChangeArrowheads="1" noTextEdit="1"/>
          </p:cNvSpPr>
          <p:nvPr>
            <p:ph type="sldImg"/>
          </p:nvPr>
        </p:nvSpPr>
        <p:spPr>
          <a:xfrm>
            <a:off x="-1890713" y="0"/>
            <a:ext cx="8942388" cy="6705600"/>
          </a:xfrm>
          <a:solidFill>
            <a:srgbClr val="FFFFFF"/>
          </a:solidFill>
        </p:spPr>
      </p:sp>
      <p:sp>
        <p:nvSpPr>
          <p:cNvPr id="198660" name="Rectangle 3"/>
          <p:cNvSpPr>
            <a:spLocks noChangeArrowheads="1"/>
          </p:cNvSpPr>
          <p:nvPr/>
        </p:nvSpPr>
        <p:spPr bwMode="blackWhite">
          <a:xfrm>
            <a:off x="5307013" y="1006475"/>
            <a:ext cx="1652587" cy="880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87476" tIns="43736" rIns="87476" bIns="43736">
            <a:spAutoFit/>
          </a:bodyPr>
          <a:lstStyle>
            <a:lvl1pPr defTabSz="873125" eaLnBrk="0" hangingPunct="0">
              <a:defRPr sz="1600">
                <a:solidFill>
                  <a:srgbClr val="FFFF99"/>
                </a:solidFill>
                <a:latin typeface="Arial" panose="020B0604020202020204" pitchFamily="34" charset="0"/>
              </a:defRPr>
            </a:lvl1pPr>
            <a:lvl2pPr marL="431800" defTabSz="873125" eaLnBrk="0" hangingPunct="0">
              <a:defRPr sz="1600">
                <a:solidFill>
                  <a:srgbClr val="FFFF99"/>
                </a:solidFill>
                <a:latin typeface="Arial" panose="020B0604020202020204" pitchFamily="34" charset="0"/>
              </a:defRPr>
            </a:lvl2pPr>
            <a:lvl3pPr marL="1143000" indent="-228600" defTabSz="873125" eaLnBrk="0" hangingPunct="0">
              <a:defRPr sz="1600">
                <a:solidFill>
                  <a:srgbClr val="FFFF99"/>
                </a:solidFill>
                <a:latin typeface="Arial" panose="020B0604020202020204" pitchFamily="34" charset="0"/>
              </a:defRPr>
            </a:lvl3pPr>
            <a:lvl4pPr marL="1600200" indent="-228600" defTabSz="873125" eaLnBrk="0" hangingPunct="0">
              <a:defRPr sz="1600">
                <a:solidFill>
                  <a:srgbClr val="FFFF99"/>
                </a:solidFill>
                <a:latin typeface="Arial" panose="020B0604020202020204" pitchFamily="34" charset="0"/>
              </a:defRPr>
            </a:lvl4pPr>
            <a:lvl5pPr marL="2057400" indent="-228600" defTabSz="873125" eaLnBrk="0" hangingPunct="0">
              <a:defRPr sz="1600">
                <a:solidFill>
                  <a:srgbClr val="FFFF99"/>
                </a:solidFill>
                <a:latin typeface="Arial" panose="020B0604020202020204" pitchFamily="34" charset="0"/>
              </a:defRPr>
            </a:lvl5pPr>
            <a:lvl6pPr marL="2514600" indent="-228600" defTabSz="87312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7312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7312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7312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100">
                <a:solidFill>
                  <a:schemeClr val="tx1"/>
                </a:solidFill>
              </a:rPr>
              <a:t>A powerful but subtle methodology is outlined here.</a:t>
            </a:r>
          </a:p>
          <a:p>
            <a:pPr eaLnBrk="1" hangingPunct="1">
              <a:buFontTx/>
              <a:buChar char="•"/>
            </a:pPr>
            <a:r>
              <a:rPr lang="en-US" altLang="en-US" sz="1100">
                <a:solidFill>
                  <a:schemeClr val="tx1"/>
                </a:solidFill>
              </a:rPr>
              <a:t> The </a:t>
            </a:r>
            <a:r>
              <a:rPr lang="en-US" altLang="en-US" sz="1100" b="1">
                <a:solidFill>
                  <a:schemeClr val="tx1"/>
                </a:solidFill>
              </a:rPr>
              <a:t>needs data</a:t>
            </a:r>
            <a:r>
              <a:rPr lang="en-US" altLang="en-US" sz="1100">
                <a:solidFill>
                  <a:schemeClr val="tx1"/>
                </a:solidFill>
              </a:rPr>
              <a:t> and </a:t>
            </a:r>
            <a:r>
              <a:rPr lang="en-US" altLang="en-US" sz="1100" b="1">
                <a:solidFill>
                  <a:schemeClr val="tx1"/>
                </a:solidFill>
              </a:rPr>
              <a:t>context data</a:t>
            </a:r>
            <a:r>
              <a:rPr lang="en-US" altLang="en-US" sz="1100">
                <a:solidFill>
                  <a:schemeClr val="tx1"/>
                </a:solidFill>
              </a:rPr>
              <a:t> carry the voice of the customer in their own words. </a:t>
            </a:r>
          </a:p>
          <a:p>
            <a:pPr eaLnBrk="1" hangingPunct="1">
              <a:buFontTx/>
              <a:buChar char="•"/>
            </a:pPr>
            <a:r>
              <a:rPr lang="en-US" altLang="en-US" sz="1100">
                <a:solidFill>
                  <a:schemeClr val="tx1"/>
                </a:solidFill>
              </a:rPr>
              <a:t> Use those as a search space for functionality that is important or could be valuable.</a:t>
            </a:r>
          </a:p>
          <a:p>
            <a:pPr eaLnBrk="1" hangingPunct="1">
              <a:buFontTx/>
              <a:buChar char="•"/>
            </a:pPr>
            <a:r>
              <a:rPr lang="en-US" altLang="en-US" sz="1100">
                <a:solidFill>
                  <a:schemeClr val="tx1"/>
                </a:solidFill>
              </a:rPr>
              <a:t> Find verbs that precisely express each functionality:</a:t>
            </a:r>
          </a:p>
          <a:p>
            <a:pPr lvl="1" eaLnBrk="1" hangingPunct="1">
              <a:buFontTx/>
              <a:buChar char="•"/>
            </a:pPr>
            <a:r>
              <a:rPr lang="en-US" altLang="en-US" sz="1100" b="1">
                <a:solidFill>
                  <a:schemeClr val="tx1"/>
                </a:solidFill>
              </a:rPr>
              <a:t>Positive</a:t>
            </a:r>
          </a:p>
          <a:p>
            <a:pPr lvl="1" eaLnBrk="1" hangingPunct="1">
              <a:buFontTx/>
              <a:buChar char="•"/>
            </a:pPr>
            <a:r>
              <a:rPr lang="en-US" altLang="en-US" sz="1100" b="1">
                <a:solidFill>
                  <a:schemeClr val="tx1"/>
                </a:solidFill>
              </a:rPr>
              <a:t>Active voice</a:t>
            </a:r>
          </a:p>
          <a:p>
            <a:pPr lvl="1" eaLnBrk="1" hangingPunct="1">
              <a:buFontTx/>
              <a:buChar char="•"/>
            </a:pPr>
            <a:r>
              <a:rPr lang="en-US" altLang="en-US" sz="1100" b="1">
                <a:solidFill>
                  <a:schemeClr val="tx1"/>
                </a:solidFill>
              </a:rPr>
              <a:t>‘ing’</a:t>
            </a:r>
            <a:r>
              <a:rPr lang="en-US" altLang="en-US" sz="1100">
                <a:solidFill>
                  <a:schemeClr val="tx1"/>
                </a:solidFill>
              </a:rPr>
              <a:t> word form is concise and easiest to process</a:t>
            </a:r>
          </a:p>
          <a:p>
            <a:pPr lvl="1" eaLnBrk="1" hangingPunct="1"/>
            <a:r>
              <a:rPr lang="en-US" altLang="en-US" sz="1100">
                <a:solidFill>
                  <a:schemeClr val="tx1"/>
                </a:solidFill>
              </a:rPr>
              <a:t> In Object Oriented Design, use-case discovery follows a similar process.</a:t>
            </a:r>
          </a:p>
          <a:p>
            <a:pPr eaLnBrk="1" hangingPunct="1">
              <a:buFontTx/>
              <a:buChar char="•"/>
            </a:pPr>
            <a:r>
              <a:rPr lang="en-US" altLang="en-US" sz="1100" b="1">
                <a:solidFill>
                  <a:schemeClr val="tx1"/>
                </a:solidFill>
              </a:rPr>
              <a:t> Identify measures</a:t>
            </a:r>
            <a:r>
              <a:rPr lang="en-US" altLang="en-US" sz="1100">
                <a:solidFill>
                  <a:schemeClr val="tx1"/>
                </a:solidFill>
              </a:rPr>
              <a:t> that would track the delivery effectiveness for each case.</a:t>
            </a:r>
          </a:p>
          <a:p>
            <a:pPr lvl="1" eaLnBrk="1" hangingPunct="1">
              <a:buFontTx/>
              <a:buAutoNum type="arabicPeriod"/>
            </a:pPr>
            <a:r>
              <a:rPr lang="en-US" altLang="en-US" sz="1100">
                <a:solidFill>
                  <a:schemeClr val="tx1"/>
                </a:solidFill>
              </a:rPr>
              <a:t>Thinking about how to measure ‘X’ improves our understanding of ‘X’</a:t>
            </a:r>
          </a:p>
          <a:p>
            <a:pPr lvl="1" eaLnBrk="1" hangingPunct="1">
              <a:buFontTx/>
              <a:buAutoNum type="arabicPeriod"/>
            </a:pPr>
            <a:r>
              <a:rPr lang="en-US" altLang="en-US" sz="1100">
                <a:solidFill>
                  <a:schemeClr val="tx1"/>
                </a:solidFill>
              </a:rPr>
              <a:t>This sets the stage for </a:t>
            </a:r>
            <a:r>
              <a:rPr lang="en-US" altLang="en-US" sz="1100" b="1">
                <a:solidFill>
                  <a:schemeClr val="tx1"/>
                </a:solidFill>
              </a:rPr>
              <a:t>test</a:t>
            </a:r>
            <a:r>
              <a:rPr lang="en-US" altLang="en-US" sz="1100">
                <a:solidFill>
                  <a:schemeClr val="tx1"/>
                </a:solidFill>
              </a:rPr>
              <a:t>,  beginning the scoping of test cases early in design</a:t>
            </a:r>
          </a:p>
          <a:p>
            <a:pPr lvl="1" eaLnBrk="1" hangingPunct="1">
              <a:buFontTx/>
              <a:buAutoNum type="arabicPeriod"/>
            </a:pPr>
            <a:r>
              <a:rPr lang="en-US" altLang="en-US" sz="1100">
                <a:solidFill>
                  <a:schemeClr val="tx1"/>
                </a:solidFill>
              </a:rPr>
              <a:t>Measures will provide solution-free </a:t>
            </a:r>
            <a:r>
              <a:rPr lang="en-US" altLang="en-US" sz="1100" b="1">
                <a:solidFill>
                  <a:schemeClr val="tx1"/>
                </a:solidFill>
              </a:rPr>
              <a:t>screens for concept selection</a:t>
            </a:r>
          </a:p>
        </p:txBody>
      </p:sp>
    </p:spTree>
    <p:extLst>
      <p:ext uri="{BB962C8B-B14F-4D97-AF65-F5344CB8AC3E}">
        <p14:creationId xmlns:p14="http://schemas.microsoft.com/office/powerpoint/2010/main" val="8912773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1388" eaLnBrk="0" hangingPunct="0">
              <a:defRPr sz="1600">
                <a:solidFill>
                  <a:srgbClr val="FFFF99"/>
                </a:solidFill>
                <a:latin typeface="Arial" panose="020B0604020202020204" pitchFamily="34" charset="0"/>
              </a:defRPr>
            </a:lvl1pPr>
            <a:lvl2pPr marL="742950" indent="-285750" defTabSz="941388" eaLnBrk="0" hangingPunct="0">
              <a:defRPr sz="1600">
                <a:solidFill>
                  <a:srgbClr val="FFFF99"/>
                </a:solidFill>
                <a:latin typeface="Arial" panose="020B0604020202020204" pitchFamily="34" charset="0"/>
              </a:defRPr>
            </a:lvl2pPr>
            <a:lvl3pPr marL="1143000" indent="-228600" defTabSz="941388" eaLnBrk="0" hangingPunct="0">
              <a:defRPr sz="1600">
                <a:solidFill>
                  <a:srgbClr val="FFFF99"/>
                </a:solidFill>
                <a:latin typeface="Arial" panose="020B0604020202020204" pitchFamily="34" charset="0"/>
              </a:defRPr>
            </a:lvl3pPr>
            <a:lvl4pPr marL="1600200" indent="-228600" defTabSz="941388" eaLnBrk="0" hangingPunct="0">
              <a:defRPr sz="1600">
                <a:solidFill>
                  <a:srgbClr val="FFFF99"/>
                </a:solidFill>
                <a:latin typeface="Arial" panose="020B0604020202020204" pitchFamily="34" charset="0"/>
              </a:defRPr>
            </a:lvl4pPr>
            <a:lvl5pPr marL="2057400" indent="-228600" defTabSz="941388" eaLnBrk="0" hangingPunct="0">
              <a:defRPr sz="1600">
                <a:solidFill>
                  <a:srgbClr val="FFFF99"/>
                </a:solidFill>
                <a:latin typeface="Arial" panose="020B0604020202020204" pitchFamily="34" charset="0"/>
              </a:defRPr>
            </a:lvl5pPr>
            <a:lvl6pPr marL="2514600" indent="-228600" defTabSz="9413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13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13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1388"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A34CF441-9A95-4D1D-8C8B-BAA157CE35BF}" type="slidenum">
              <a:rPr lang="en-US" altLang="en-US" sz="1000">
                <a:solidFill>
                  <a:schemeClr val="tx1"/>
                </a:solidFill>
              </a:rPr>
              <a:pPr eaLnBrk="1" hangingPunct="1"/>
              <a:t>12</a:t>
            </a:fld>
            <a:endParaRPr lang="en-US" altLang="en-US" sz="1000">
              <a:solidFill>
                <a:schemeClr val="tx1"/>
              </a:solidFill>
            </a:endParaRPr>
          </a:p>
        </p:txBody>
      </p:sp>
      <p:sp>
        <p:nvSpPr>
          <p:cNvPr id="153603" name="Rectangle 1026"/>
          <p:cNvSpPr>
            <a:spLocks noGrp="1" noRot="1" noChangeAspect="1" noChangeArrowheads="1" noTextEdit="1"/>
          </p:cNvSpPr>
          <p:nvPr>
            <p:ph type="sldImg"/>
          </p:nvPr>
        </p:nvSpPr>
        <p:spPr>
          <a:xfrm>
            <a:off x="-1943100" y="0"/>
            <a:ext cx="9099550" cy="6824663"/>
          </a:xfrm>
          <a:solidFill>
            <a:srgbClr val="FFFFFF"/>
          </a:solidFill>
        </p:spPr>
      </p:sp>
    </p:spTree>
    <p:extLst>
      <p:ext uri="{BB962C8B-B14F-4D97-AF65-F5344CB8AC3E}">
        <p14:creationId xmlns:p14="http://schemas.microsoft.com/office/powerpoint/2010/main" val="208323956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Slide Image Placeholder 1"/>
          <p:cNvSpPr>
            <a:spLocks noGrp="1" noRot="1" noChangeAspect="1" noTextEdit="1"/>
          </p:cNvSpPr>
          <p:nvPr>
            <p:ph type="sldImg"/>
          </p:nvPr>
        </p:nvSpPr>
        <p:spPr/>
      </p:sp>
      <p:sp>
        <p:nvSpPr>
          <p:cNvPr id="1996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996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50600F0E-CC5F-446F-B94E-8B97A6576C01}" type="slidenum">
              <a:rPr lang="en-US" altLang="en-US" sz="1000">
                <a:solidFill>
                  <a:schemeClr val="tx1"/>
                </a:solidFill>
              </a:rPr>
              <a:pPr eaLnBrk="1" hangingPunct="1"/>
              <a:t>85</a:t>
            </a:fld>
            <a:endParaRPr lang="en-US" altLang="en-US" sz="1000">
              <a:solidFill>
                <a:schemeClr val="tx1"/>
              </a:solidFill>
            </a:endParaRPr>
          </a:p>
        </p:txBody>
      </p:sp>
    </p:spTree>
    <p:extLst>
      <p:ext uri="{BB962C8B-B14F-4D97-AF65-F5344CB8AC3E}">
        <p14:creationId xmlns:p14="http://schemas.microsoft.com/office/powerpoint/2010/main" val="281642743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87D25EA5-A5BA-4CFD-9B7A-8840C06F2140}" type="slidenum">
              <a:rPr lang="en-US" altLang="en-US" sz="1000">
                <a:solidFill>
                  <a:schemeClr val="tx1"/>
                </a:solidFill>
              </a:rPr>
              <a:pPr eaLnBrk="1" hangingPunct="1"/>
              <a:t>86</a:t>
            </a:fld>
            <a:endParaRPr lang="en-US" altLang="en-US" sz="1000">
              <a:solidFill>
                <a:schemeClr val="tx1"/>
              </a:solidFill>
            </a:endParaRPr>
          </a:p>
        </p:txBody>
      </p:sp>
      <p:sp>
        <p:nvSpPr>
          <p:cNvPr id="200707" name="Rectangle 2"/>
          <p:cNvSpPr>
            <a:spLocks noGrp="1" noRot="1" noChangeAspect="1" noChangeArrowheads="1" noTextEdit="1"/>
          </p:cNvSpPr>
          <p:nvPr>
            <p:ph type="sldImg"/>
          </p:nvPr>
        </p:nvSpPr>
        <p:spPr>
          <a:xfrm>
            <a:off x="-1890713" y="60325"/>
            <a:ext cx="8923338" cy="6691313"/>
          </a:xfrm>
        </p:spPr>
      </p:sp>
      <p:sp>
        <p:nvSpPr>
          <p:cNvPr id="200708" name="Rectangle 3"/>
          <p:cNvSpPr>
            <a:spLocks noGrp="1" noChangeArrowheads="1"/>
          </p:cNvSpPr>
          <p:nvPr>
            <p:ph type="body" idx="1"/>
          </p:nvPr>
        </p:nvSpPr>
        <p:spPr>
          <a:xfrm>
            <a:off x="5313363" y="1155700"/>
            <a:ext cx="1666875" cy="62769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685" tIns="44842" rIns="89685" bIns="44842"/>
          <a:lstStyle/>
          <a:p>
            <a:pPr eaLnBrk="1" hangingPunct="1"/>
            <a:r>
              <a:rPr lang="en-US" altLang="en-US"/>
              <a:t>Every stakeholder has potentially different CTQ’s, and they may be in conflict.</a:t>
            </a:r>
          </a:p>
          <a:p>
            <a:pPr eaLnBrk="1" hangingPunct="1"/>
            <a:endParaRPr lang="en-US" altLang="en-US"/>
          </a:p>
          <a:p>
            <a:pPr eaLnBrk="1" hangingPunct="1"/>
            <a:r>
              <a:rPr lang="en-US" altLang="en-US"/>
              <a:t>Customers often want low cost, while the business wants to maximize profit – the challenge is to find the price/cost level that will lead to greatest total profit to the business (an example of the ‘big Y’) – which will be driven both by the number of customers who buy the product or service and the profit per sale.</a:t>
            </a:r>
          </a:p>
          <a:p>
            <a:pPr eaLnBrk="1" hangingPunct="1"/>
            <a:endParaRPr lang="en-US" altLang="en-US"/>
          </a:p>
          <a:p>
            <a:pPr eaLnBrk="1" hangingPunct="1"/>
            <a:r>
              <a:rPr lang="en-US" altLang="en-US"/>
              <a:t>When cost is high it is likely there will be fewer buyers, yet low cost may also mean few features are delivered – hence, we need to develop insight into the ‘utility curve’ that potential customers will use to trade off cost vs. features. Features delivered are examples of X’s – we can choose to deliver a feature or exclude it, we can deliver a high level of that feature, or a low level.</a:t>
            </a:r>
          </a:p>
          <a:p>
            <a:pPr eaLnBrk="1" hangingPunct="1"/>
            <a:endParaRPr lang="en-US" altLang="en-US"/>
          </a:p>
        </p:txBody>
      </p:sp>
    </p:spTree>
    <p:extLst>
      <p:ext uri="{BB962C8B-B14F-4D97-AF65-F5344CB8AC3E}">
        <p14:creationId xmlns:p14="http://schemas.microsoft.com/office/powerpoint/2010/main" val="260291417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EEBB23E4-38D5-40E4-8301-960ADA2CC197}" type="slidenum">
              <a:rPr lang="en-US" altLang="en-US" sz="1000">
                <a:solidFill>
                  <a:schemeClr val="tx1"/>
                </a:solidFill>
              </a:rPr>
              <a:pPr eaLnBrk="1" hangingPunct="1"/>
              <a:t>87</a:t>
            </a:fld>
            <a:endParaRPr lang="en-US" altLang="en-US" sz="1000">
              <a:solidFill>
                <a:schemeClr val="tx1"/>
              </a:solidFill>
            </a:endParaRPr>
          </a:p>
        </p:txBody>
      </p:sp>
      <p:sp>
        <p:nvSpPr>
          <p:cNvPr id="201731" name="Rectangle 2"/>
          <p:cNvSpPr>
            <a:spLocks noGrp="1" noRot="1" noChangeAspect="1" noChangeArrowheads="1" noTextEdit="1"/>
          </p:cNvSpPr>
          <p:nvPr>
            <p:ph type="sldImg"/>
          </p:nvPr>
        </p:nvSpPr>
        <p:spPr>
          <a:xfrm>
            <a:off x="-1882775" y="60325"/>
            <a:ext cx="8910638" cy="6683375"/>
          </a:xfrm>
        </p:spPr>
      </p:sp>
      <p:sp>
        <p:nvSpPr>
          <p:cNvPr id="201732" name="Text Box 3"/>
          <p:cNvSpPr txBox="1">
            <a:spLocks noChangeArrowheads="1"/>
          </p:cNvSpPr>
          <p:nvPr/>
        </p:nvSpPr>
        <p:spPr bwMode="blackWhite">
          <a:xfrm>
            <a:off x="5354638" y="1182688"/>
            <a:ext cx="1738312" cy="320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89619" tIns="44808" rIns="89619" bIns="44808">
            <a:spAutoFit/>
          </a:bodyPr>
          <a:lstStyle>
            <a:lvl1pPr defTabSz="947738" eaLnBrk="0" hangingPunct="0">
              <a:defRPr sz="1600">
                <a:solidFill>
                  <a:srgbClr val="FFFF99"/>
                </a:solidFill>
                <a:latin typeface="Arial" panose="020B0604020202020204" pitchFamily="34" charset="0"/>
              </a:defRPr>
            </a:lvl1pPr>
            <a:lvl2pPr marL="742950" indent="-285750" defTabSz="947738" eaLnBrk="0" hangingPunct="0">
              <a:defRPr sz="1600">
                <a:solidFill>
                  <a:srgbClr val="FFFF99"/>
                </a:solidFill>
                <a:latin typeface="Arial" panose="020B0604020202020204" pitchFamily="34" charset="0"/>
              </a:defRPr>
            </a:lvl2pPr>
            <a:lvl3pPr marL="1143000" indent="-228600" defTabSz="947738" eaLnBrk="0" hangingPunct="0">
              <a:defRPr sz="1600">
                <a:solidFill>
                  <a:srgbClr val="FFFF99"/>
                </a:solidFill>
                <a:latin typeface="Arial" panose="020B0604020202020204" pitchFamily="34" charset="0"/>
              </a:defRPr>
            </a:lvl3pPr>
            <a:lvl4pPr marL="1600200" indent="-228600" defTabSz="947738" eaLnBrk="0" hangingPunct="0">
              <a:defRPr sz="1600">
                <a:solidFill>
                  <a:srgbClr val="FFFF99"/>
                </a:solidFill>
                <a:latin typeface="Arial" panose="020B0604020202020204" pitchFamily="34" charset="0"/>
              </a:defRPr>
            </a:lvl4pPr>
            <a:lvl5pPr marL="2057400" indent="-228600" defTabSz="947738" eaLnBrk="0" hangingPunct="0">
              <a:defRPr sz="1600">
                <a:solidFill>
                  <a:srgbClr val="FFFF99"/>
                </a:solidFill>
                <a:latin typeface="Arial" panose="020B0604020202020204" pitchFamily="34" charset="0"/>
              </a:defRPr>
            </a:lvl5pPr>
            <a:lvl6pPr marL="2514600" indent="-228600" defTabSz="94773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773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773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7738"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900">
                <a:solidFill>
                  <a:schemeClr val="tx1"/>
                </a:solidFill>
              </a:rPr>
              <a:t>A number of tools can help:</a:t>
            </a:r>
          </a:p>
          <a:p>
            <a:pPr eaLnBrk="1" hangingPunct="1">
              <a:buFontTx/>
              <a:buChar char="•"/>
            </a:pPr>
            <a:r>
              <a:rPr lang="en-US" altLang="en-US" sz="900">
                <a:solidFill>
                  <a:schemeClr val="tx1"/>
                </a:solidFill>
              </a:rPr>
              <a:t> Set requirements priorities</a:t>
            </a:r>
          </a:p>
          <a:p>
            <a:pPr eaLnBrk="1" hangingPunct="1">
              <a:buFontTx/>
              <a:buChar char="•"/>
            </a:pPr>
            <a:r>
              <a:rPr lang="en-US" altLang="en-US" sz="900">
                <a:solidFill>
                  <a:schemeClr val="tx1"/>
                </a:solidFill>
              </a:rPr>
              <a:t> Verify that requirements derived from a sample frame of customers can be generalized to a broader customer base</a:t>
            </a:r>
          </a:p>
          <a:p>
            <a:pPr eaLnBrk="1" hangingPunct="1">
              <a:buFontTx/>
              <a:buChar char="•"/>
            </a:pPr>
            <a:r>
              <a:rPr lang="en-US" altLang="en-US" sz="900">
                <a:solidFill>
                  <a:schemeClr val="tx1"/>
                </a:solidFill>
              </a:rPr>
              <a:t> Gently force customers to make trade-offs among factors like price, features, and delivery.</a:t>
            </a:r>
          </a:p>
          <a:p>
            <a:pPr eaLnBrk="1" hangingPunct="1">
              <a:buFontTx/>
              <a:buChar char="•"/>
            </a:pPr>
            <a:r>
              <a:rPr lang="en-US" altLang="en-US" sz="900">
                <a:solidFill>
                  <a:schemeClr val="tx1"/>
                </a:solidFill>
              </a:rPr>
              <a:t> Refine the understanding of requirements (and, thus, project) scope</a:t>
            </a:r>
          </a:p>
          <a:p>
            <a:pPr eaLnBrk="1" hangingPunct="1">
              <a:buFontTx/>
              <a:buChar char="•"/>
            </a:pPr>
            <a:r>
              <a:rPr lang="en-US" altLang="en-US" sz="900">
                <a:solidFill>
                  <a:schemeClr val="tx1"/>
                </a:solidFill>
              </a:rPr>
              <a:t> Gather insight into concept development</a:t>
            </a:r>
          </a:p>
          <a:p>
            <a:pPr eaLnBrk="1" hangingPunct="1">
              <a:buFontTx/>
              <a:buChar char="•"/>
            </a:pPr>
            <a:endParaRPr lang="en-US" altLang="en-US" sz="900">
              <a:solidFill>
                <a:schemeClr val="tx1"/>
              </a:solidFill>
            </a:endParaRPr>
          </a:p>
          <a:p>
            <a:pPr eaLnBrk="1" hangingPunct="1"/>
            <a:r>
              <a:rPr lang="en-US" altLang="en-US" sz="900" b="1" i="1">
                <a:solidFill>
                  <a:schemeClr val="tx1"/>
                </a:solidFill>
              </a:rPr>
              <a:t>“ Fact-based conversations! ”</a:t>
            </a:r>
          </a:p>
        </p:txBody>
      </p:sp>
    </p:spTree>
    <p:extLst>
      <p:ext uri="{BB962C8B-B14F-4D97-AF65-F5344CB8AC3E}">
        <p14:creationId xmlns:p14="http://schemas.microsoft.com/office/powerpoint/2010/main" val="43265374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2"/>
          <p:cNvSpPr>
            <a:spLocks noGrp="1" noRot="1" noChangeAspect="1" noChangeArrowheads="1" noTextEdit="1"/>
          </p:cNvSpPr>
          <p:nvPr>
            <p:ph type="sldImg"/>
          </p:nvPr>
        </p:nvSpPr>
        <p:spPr>
          <a:xfrm>
            <a:off x="1214438" y="709613"/>
            <a:ext cx="4722812" cy="3541712"/>
          </a:xfrm>
        </p:spPr>
      </p:sp>
      <p:sp>
        <p:nvSpPr>
          <p:cNvPr id="202755" name="Rectangle 3"/>
          <p:cNvSpPr>
            <a:spLocks noGrp="1" noChangeArrowheads="1"/>
          </p:cNvSpPr>
          <p:nvPr>
            <p:ph type="body" idx="1"/>
          </p:nvPr>
        </p:nvSpPr>
        <p:spPr>
          <a:xfrm>
            <a:off x="392113" y="4487863"/>
            <a:ext cx="6365875" cy="4251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420498098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A96B1E0E-AC70-4281-8056-A227F777DB29}" type="slidenum">
              <a:rPr lang="en-US" altLang="en-US" sz="1000">
                <a:solidFill>
                  <a:schemeClr val="tx1"/>
                </a:solidFill>
              </a:rPr>
              <a:pPr eaLnBrk="1" hangingPunct="1"/>
              <a:t>90</a:t>
            </a:fld>
            <a:endParaRPr lang="en-US" altLang="en-US" sz="1000">
              <a:solidFill>
                <a:schemeClr val="tx1"/>
              </a:solidFill>
            </a:endParaRPr>
          </a:p>
        </p:txBody>
      </p:sp>
      <p:sp>
        <p:nvSpPr>
          <p:cNvPr id="203779" name="Rectangle 2"/>
          <p:cNvSpPr>
            <a:spLocks noGrp="1" noRot="1" noChangeAspect="1" noChangeArrowheads="1" noTextEdit="1"/>
          </p:cNvSpPr>
          <p:nvPr>
            <p:ph type="sldImg"/>
          </p:nvPr>
        </p:nvSpPr>
        <p:spPr>
          <a:xfrm>
            <a:off x="-1763713" y="31750"/>
            <a:ext cx="8361363" cy="6270625"/>
          </a:xfrm>
        </p:spPr>
      </p:sp>
      <p:sp>
        <p:nvSpPr>
          <p:cNvPr id="203780" name="Rectangle 3"/>
          <p:cNvSpPr>
            <a:spLocks noGrp="1" noChangeArrowheads="1"/>
          </p:cNvSpPr>
          <p:nvPr>
            <p:ph type="body" idx="1"/>
          </p:nvPr>
        </p:nvSpPr>
        <p:spPr>
          <a:xfrm>
            <a:off x="4994275" y="1506538"/>
            <a:ext cx="1928813" cy="6467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658" tIns="44829" rIns="89658" bIns="44829"/>
          <a:lstStyle/>
          <a:p>
            <a:r>
              <a:rPr lang="en-US" altLang="en-US" sz="900"/>
              <a:t>AHP was initially developed by Thomas Saaty at the Wharton School</a:t>
            </a:r>
          </a:p>
        </p:txBody>
      </p:sp>
    </p:spTree>
    <p:extLst>
      <p:ext uri="{BB962C8B-B14F-4D97-AF65-F5344CB8AC3E}">
        <p14:creationId xmlns:p14="http://schemas.microsoft.com/office/powerpoint/2010/main" val="56088744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eaLnBrk="0" hangingPunct="0">
              <a:defRPr sz="1600">
                <a:solidFill>
                  <a:srgbClr val="FFFF99"/>
                </a:solidFill>
                <a:latin typeface="Arial" panose="020B0604020202020204" pitchFamily="34" charset="0"/>
              </a:defRPr>
            </a:lvl1pPr>
            <a:lvl2pPr marL="742950" indent="-285750" defTabSz="944563" eaLnBrk="0" hangingPunct="0">
              <a:defRPr sz="1600">
                <a:solidFill>
                  <a:srgbClr val="FFFF99"/>
                </a:solidFill>
                <a:latin typeface="Arial" panose="020B0604020202020204" pitchFamily="34" charset="0"/>
              </a:defRPr>
            </a:lvl2pPr>
            <a:lvl3pPr marL="1143000" indent="-228600" defTabSz="944563" eaLnBrk="0" hangingPunct="0">
              <a:defRPr sz="1600">
                <a:solidFill>
                  <a:srgbClr val="FFFF99"/>
                </a:solidFill>
                <a:latin typeface="Arial" panose="020B0604020202020204" pitchFamily="34" charset="0"/>
              </a:defRPr>
            </a:lvl3pPr>
            <a:lvl4pPr marL="1600200" indent="-228600" defTabSz="944563" eaLnBrk="0" hangingPunct="0">
              <a:defRPr sz="1600">
                <a:solidFill>
                  <a:srgbClr val="FFFF99"/>
                </a:solidFill>
                <a:latin typeface="Arial" panose="020B0604020202020204" pitchFamily="34" charset="0"/>
              </a:defRPr>
            </a:lvl4pPr>
            <a:lvl5pPr marL="2057400" indent="-228600" defTabSz="944563" eaLnBrk="0" hangingPunct="0">
              <a:defRPr sz="1600">
                <a:solidFill>
                  <a:srgbClr val="FFFF99"/>
                </a:solidFill>
                <a:latin typeface="Arial" panose="020B0604020202020204" pitchFamily="34" charset="0"/>
              </a:defRPr>
            </a:lvl5pPr>
            <a:lvl6pPr marL="2514600" indent="-228600" defTabSz="94456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456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456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456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EF6AB141-1CFB-4486-9E38-931FF00C3267}" type="slidenum">
              <a:rPr lang="en-US" altLang="en-US" sz="1000">
                <a:solidFill>
                  <a:schemeClr val="tx1"/>
                </a:solidFill>
              </a:rPr>
              <a:pPr eaLnBrk="1" hangingPunct="1"/>
              <a:t>91</a:t>
            </a:fld>
            <a:endParaRPr lang="en-US" altLang="en-US" sz="1000">
              <a:solidFill>
                <a:schemeClr val="tx1"/>
              </a:solidFill>
            </a:endParaRPr>
          </a:p>
        </p:txBody>
      </p:sp>
      <p:sp>
        <p:nvSpPr>
          <p:cNvPr id="204803" name="Rectangle 2050"/>
          <p:cNvSpPr>
            <a:spLocks noGrp="1" noRot="1" noChangeAspect="1" noChangeArrowheads="1" noTextEdit="1"/>
          </p:cNvSpPr>
          <p:nvPr>
            <p:ph type="sldImg"/>
          </p:nvPr>
        </p:nvSpPr>
        <p:spPr>
          <a:xfrm>
            <a:off x="-1968500" y="0"/>
            <a:ext cx="9123363" cy="6842125"/>
          </a:xfrm>
          <a:solidFill>
            <a:srgbClr val="FFFFFF"/>
          </a:solidFill>
        </p:spPr>
      </p:sp>
    </p:spTree>
    <p:extLst>
      <p:ext uri="{BB962C8B-B14F-4D97-AF65-F5344CB8AC3E}">
        <p14:creationId xmlns:p14="http://schemas.microsoft.com/office/powerpoint/2010/main" val="171946737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eaLnBrk="0" hangingPunct="0">
              <a:defRPr sz="1600">
                <a:solidFill>
                  <a:srgbClr val="FFFF99"/>
                </a:solidFill>
                <a:latin typeface="Arial" panose="020B0604020202020204" pitchFamily="34" charset="0"/>
              </a:defRPr>
            </a:lvl1pPr>
            <a:lvl2pPr marL="742950" indent="-285750" defTabSz="944563" eaLnBrk="0" hangingPunct="0">
              <a:defRPr sz="1600">
                <a:solidFill>
                  <a:srgbClr val="FFFF99"/>
                </a:solidFill>
                <a:latin typeface="Arial" panose="020B0604020202020204" pitchFamily="34" charset="0"/>
              </a:defRPr>
            </a:lvl2pPr>
            <a:lvl3pPr marL="1143000" indent="-228600" defTabSz="944563" eaLnBrk="0" hangingPunct="0">
              <a:defRPr sz="1600">
                <a:solidFill>
                  <a:srgbClr val="FFFF99"/>
                </a:solidFill>
                <a:latin typeface="Arial" panose="020B0604020202020204" pitchFamily="34" charset="0"/>
              </a:defRPr>
            </a:lvl3pPr>
            <a:lvl4pPr marL="1600200" indent="-228600" defTabSz="944563" eaLnBrk="0" hangingPunct="0">
              <a:defRPr sz="1600">
                <a:solidFill>
                  <a:srgbClr val="FFFF99"/>
                </a:solidFill>
                <a:latin typeface="Arial" panose="020B0604020202020204" pitchFamily="34" charset="0"/>
              </a:defRPr>
            </a:lvl4pPr>
            <a:lvl5pPr marL="2057400" indent="-228600" defTabSz="944563" eaLnBrk="0" hangingPunct="0">
              <a:defRPr sz="1600">
                <a:solidFill>
                  <a:srgbClr val="FFFF99"/>
                </a:solidFill>
                <a:latin typeface="Arial" panose="020B0604020202020204" pitchFamily="34" charset="0"/>
              </a:defRPr>
            </a:lvl5pPr>
            <a:lvl6pPr marL="2514600" indent="-228600" defTabSz="94456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456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456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456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1DDDA208-A271-4A9A-A947-D643D2A38602}" type="slidenum">
              <a:rPr lang="en-US" altLang="en-US" sz="1000">
                <a:solidFill>
                  <a:schemeClr val="tx1"/>
                </a:solidFill>
              </a:rPr>
              <a:pPr eaLnBrk="1" hangingPunct="1"/>
              <a:t>92</a:t>
            </a:fld>
            <a:endParaRPr lang="en-US" altLang="en-US" sz="1000">
              <a:solidFill>
                <a:schemeClr val="tx1"/>
              </a:solidFill>
            </a:endParaRPr>
          </a:p>
        </p:txBody>
      </p:sp>
      <p:sp>
        <p:nvSpPr>
          <p:cNvPr id="205827" name="Rectangle 2"/>
          <p:cNvSpPr>
            <a:spLocks noGrp="1" noRot="1" noChangeAspect="1" noChangeArrowheads="1" noTextEdit="1"/>
          </p:cNvSpPr>
          <p:nvPr>
            <p:ph type="sldImg"/>
          </p:nvPr>
        </p:nvSpPr>
        <p:spPr>
          <a:xfrm>
            <a:off x="-1962150" y="0"/>
            <a:ext cx="9090025" cy="6818313"/>
          </a:xfrm>
          <a:solidFill>
            <a:srgbClr val="FFFFFF"/>
          </a:solidFill>
        </p:spPr>
      </p:sp>
    </p:spTree>
    <p:extLst>
      <p:ext uri="{BB962C8B-B14F-4D97-AF65-F5344CB8AC3E}">
        <p14:creationId xmlns:p14="http://schemas.microsoft.com/office/powerpoint/2010/main" val="164010540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eaLnBrk="0" hangingPunct="0">
              <a:defRPr sz="1600">
                <a:solidFill>
                  <a:srgbClr val="FFFF99"/>
                </a:solidFill>
                <a:latin typeface="Arial" panose="020B0604020202020204" pitchFamily="34" charset="0"/>
              </a:defRPr>
            </a:lvl1pPr>
            <a:lvl2pPr marL="742950" indent="-285750" defTabSz="944563" eaLnBrk="0" hangingPunct="0">
              <a:defRPr sz="1600">
                <a:solidFill>
                  <a:srgbClr val="FFFF99"/>
                </a:solidFill>
                <a:latin typeface="Arial" panose="020B0604020202020204" pitchFamily="34" charset="0"/>
              </a:defRPr>
            </a:lvl2pPr>
            <a:lvl3pPr marL="1143000" indent="-228600" defTabSz="944563" eaLnBrk="0" hangingPunct="0">
              <a:defRPr sz="1600">
                <a:solidFill>
                  <a:srgbClr val="FFFF99"/>
                </a:solidFill>
                <a:latin typeface="Arial" panose="020B0604020202020204" pitchFamily="34" charset="0"/>
              </a:defRPr>
            </a:lvl3pPr>
            <a:lvl4pPr marL="1600200" indent="-228600" defTabSz="944563" eaLnBrk="0" hangingPunct="0">
              <a:defRPr sz="1600">
                <a:solidFill>
                  <a:srgbClr val="FFFF99"/>
                </a:solidFill>
                <a:latin typeface="Arial" panose="020B0604020202020204" pitchFamily="34" charset="0"/>
              </a:defRPr>
            </a:lvl4pPr>
            <a:lvl5pPr marL="2057400" indent="-228600" defTabSz="944563" eaLnBrk="0" hangingPunct="0">
              <a:defRPr sz="1600">
                <a:solidFill>
                  <a:srgbClr val="FFFF99"/>
                </a:solidFill>
                <a:latin typeface="Arial" panose="020B0604020202020204" pitchFamily="34" charset="0"/>
              </a:defRPr>
            </a:lvl5pPr>
            <a:lvl6pPr marL="2514600" indent="-228600" defTabSz="94456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456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456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456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73824E5C-8F02-432E-8B22-A80041847503}" type="slidenum">
              <a:rPr lang="en-US" altLang="en-US" sz="1000">
                <a:solidFill>
                  <a:schemeClr val="tx1"/>
                </a:solidFill>
              </a:rPr>
              <a:pPr eaLnBrk="1" hangingPunct="1"/>
              <a:t>93</a:t>
            </a:fld>
            <a:endParaRPr lang="en-US" altLang="en-US" sz="1000">
              <a:solidFill>
                <a:schemeClr val="tx1"/>
              </a:solidFill>
            </a:endParaRPr>
          </a:p>
        </p:txBody>
      </p:sp>
      <p:sp>
        <p:nvSpPr>
          <p:cNvPr id="206851" name="Rectangle 2"/>
          <p:cNvSpPr>
            <a:spLocks noGrp="1" noRot="1" noChangeAspect="1" noChangeArrowheads="1" noTextEdit="1"/>
          </p:cNvSpPr>
          <p:nvPr>
            <p:ph type="sldImg"/>
          </p:nvPr>
        </p:nvSpPr>
        <p:spPr>
          <a:xfrm>
            <a:off x="-1992313" y="0"/>
            <a:ext cx="9229726" cy="6923088"/>
          </a:xfrm>
          <a:solidFill>
            <a:srgbClr val="FFFFFF"/>
          </a:solidFill>
        </p:spPr>
      </p:sp>
    </p:spTree>
    <p:extLst>
      <p:ext uri="{BB962C8B-B14F-4D97-AF65-F5344CB8AC3E}">
        <p14:creationId xmlns:p14="http://schemas.microsoft.com/office/powerpoint/2010/main" val="263869828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Rot="1" noChangeAspect="1" noChangeArrowheads="1" noTextEdit="1"/>
          </p:cNvSpPr>
          <p:nvPr>
            <p:ph type="sldImg"/>
          </p:nvPr>
        </p:nvSpPr>
        <p:spPr>
          <a:xfrm>
            <a:off x="1214438" y="709613"/>
            <a:ext cx="4722812" cy="3541712"/>
          </a:xfrm>
        </p:spPr>
      </p:sp>
      <p:sp>
        <p:nvSpPr>
          <p:cNvPr id="207875" name="Rectangle 3"/>
          <p:cNvSpPr>
            <a:spLocks noGrp="1" noChangeArrowheads="1"/>
          </p:cNvSpPr>
          <p:nvPr>
            <p:ph type="body" idx="1"/>
          </p:nvPr>
        </p:nvSpPr>
        <p:spPr>
          <a:xfrm>
            <a:off x="392113" y="4487863"/>
            <a:ext cx="6365875" cy="4251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58963820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1388" eaLnBrk="0" hangingPunct="0">
              <a:defRPr sz="1600">
                <a:solidFill>
                  <a:srgbClr val="FFFF99"/>
                </a:solidFill>
                <a:latin typeface="Arial" panose="020B0604020202020204" pitchFamily="34" charset="0"/>
              </a:defRPr>
            </a:lvl1pPr>
            <a:lvl2pPr marL="742950" indent="-285750" defTabSz="941388" eaLnBrk="0" hangingPunct="0">
              <a:defRPr sz="1600">
                <a:solidFill>
                  <a:srgbClr val="FFFF99"/>
                </a:solidFill>
                <a:latin typeface="Arial" panose="020B0604020202020204" pitchFamily="34" charset="0"/>
              </a:defRPr>
            </a:lvl2pPr>
            <a:lvl3pPr marL="1143000" indent="-228600" defTabSz="941388" eaLnBrk="0" hangingPunct="0">
              <a:defRPr sz="1600">
                <a:solidFill>
                  <a:srgbClr val="FFFF99"/>
                </a:solidFill>
                <a:latin typeface="Arial" panose="020B0604020202020204" pitchFamily="34" charset="0"/>
              </a:defRPr>
            </a:lvl3pPr>
            <a:lvl4pPr marL="1600200" indent="-228600" defTabSz="941388" eaLnBrk="0" hangingPunct="0">
              <a:defRPr sz="1600">
                <a:solidFill>
                  <a:srgbClr val="FFFF99"/>
                </a:solidFill>
                <a:latin typeface="Arial" panose="020B0604020202020204" pitchFamily="34" charset="0"/>
              </a:defRPr>
            </a:lvl4pPr>
            <a:lvl5pPr marL="2057400" indent="-228600" defTabSz="941388" eaLnBrk="0" hangingPunct="0">
              <a:defRPr sz="1600">
                <a:solidFill>
                  <a:srgbClr val="FFFF99"/>
                </a:solidFill>
                <a:latin typeface="Arial" panose="020B0604020202020204" pitchFamily="34" charset="0"/>
              </a:defRPr>
            </a:lvl5pPr>
            <a:lvl6pPr marL="2514600" indent="-228600" defTabSz="9413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13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13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1388"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18C0CB2F-0954-425D-A4BF-89330C6FFC2C}" type="slidenum">
              <a:rPr lang="en-US" altLang="en-US" sz="1000">
                <a:solidFill>
                  <a:schemeClr val="tx1"/>
                </a:solidFill>
              </a:rPr>
              <a:pPr eaLnBrk="1" hangingPunct="1"/>
              <a:t>97</a:t>
            </a:fld>
            <a:endParaRPr lang="en-US" altLang="en-US" sz="1000">
              <a:solidFill>
                <a:schemeClr val="tx1"/>
              </a:solidFill>
            </a:endParaRPr>
          </a:p>
        </p:txBody>
      </p:sp>
      <p:sp>
        <p:nvSpPr>
          <p:cNvPr id="208899" name="Rectangle 2"/>
          <p:cNvSpPr>
            <a:spLocks noGrp="1" noRot="1" noChangeAspect="1" noChangeArrowheads="1" noTextEdit="1"/>
          </p:cNvSpPr>
          <p:nvPr>
            <p:ph type="sldImg"/>
          </p:nvPr>
        </p:nvSpPr>
        <p:spPr>
          <a:xfrm>
            <a:off x="-1884363" y="25400"/>
            <a:ext cx="8921751" cy="6691313"/>
          </a:xfrm>
        </p:spPr>
      </p:sp>
      <p:sp>
        <p:nvSpPr>
          <p:cNvPr id="208900" name="Rectangle 3"/>
          <p:cNvSpPr>
            <a:spLocks noGrp="1" noChangeArrowheads="1"/>
          </p:cNvSpPr>
          <p:nvPr>
            <p:ph type="body" idx="1"/>
          </p:nvPr>
        </p:nvSpPr>
        <p:spPr>
          <a:xfrm>
            <a:off x="5345113" y="1454150"/>
            <a:ext cx="1701800" cy="59801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625" tIns="44812" rIns="89625" bIns="44812"/>
          <a:lstStyle/>
          <a:p>
            <a:r>
              <a:rPr lang="en-US" altLang="en-US" sz="900"/>
              <a:t>Tips:</a:t>
            </a:r>
          </a:p>
          <a:p>
            <a:r>
              <a:rPr lang="en-US" altLang="en-US" sz="900"/>
              <a:t> Don’t write Kano questions for all requirements – only those where learning about the level of delivery or design target is necessary to move on concept development and design planning.</a:t>
            </a:r>
          </a:p>
          <a:p>
            <a:r>
              <a:rPr lang="en-US" altLang="en-US" sz="900"/>
              <a:t> Be sure that the each level of functionality is described in a way that is plausible</a:t>
            </a:r>
          </a:p>
          <a:p>
            <a:r>
              <a:rPr lang="en-US" altLang="en-US" sz="900"/>
              <a:t>Some  prefer to express the levels of functionality from lower to higher. Kano’s writings describe it the other way – but that can lead to a ‘spoiler’ effect in the customer taking the survey</a:t>
            </a:r>
          </a:p>
          <a:p>
            <a:r>
              <a:rPr lang="en-US" altLang="en-US" sz="900"/>
              <a:t> Prepare customers for the unique flavor of this kind of survey – it can be annoying and they may complain that they are being asked the same thing repeatedly.</a:t>
            </a:r>
          </a:p>
          <a:p>
            <a:r>
              <a:rPr lang="en-US" altLang="en-US" sz="900"/>
              <a:t> Be prepared to be surprised  - some of the team’s sense of ‘delighters’ may turn out to be snoozers from the customers perspective</a:t>
            </a:r>
          </a:p>
          <a:p>
            <a:endParaRPr lang="en-US" altLang="en-US" sz="900"/>
          </a:p>
          <a:p>
            <a:endParaRPr lang="en-US" altLang="en-US"/>
          </a:p>
        </p:txBody>
      </p:sp>
    </p:spTree>
    <p:extLst>
      <p:ext uri="{BB962C8B-B14F-4D97-AF65-F5344CB8AC3E}">
        <p14:creationId xmlns:p14="http://schemas.microsoft.com/office/powerpoint/2010/main" val="35880151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1388" eaLnBrk="0" hangingPunct="0">
              <a:defRPr sz="1600">
                <a:solidFill>
                  <a:srgbClr val="FFFF99"/>
                </a:solidFill>
                <a:latin typeface="Arial" panose="020B0604020202020204" pitchFamily="34" charset="0"/>
              </a:defRPr>
            </a:lvl1pPr>
            <a:lvl2pPr marL="742950" indent="-285750" defTabSz="941388" eaLnBrk="0" hangingPunct="0">
              <a:defRPr sz="1600">
                <a:solidFill>
                  <a:srgbClr val="FFFF99"/>
                </a:solidFill>
                <a:latin typeface="Arial" panose="020B0604020202020204" pitchFamily="34" charset="0"/>
              </a:defRPr>
            </a:lvl2pPr>
            <a:lvl3pPr marL="1143000" indent="-228600" defTabSz="941388" eaLnBrk="0" hangingPunct="0">
              <a:defRPr sz="1600">
                <a:solidFill>
                  <a:srgbClr val="FFFF99"/>
                </a:solidFill>
                <a:latin typeface="Arial" panose="020B0604020202020204" pitchFamily="34" charset="0"/>
              </a:defRPr>
            </a:lvl3pPr>
            <a:lvl4pPr marL="1600200" indent="-228600" defTabSz="941388" eaLnBrk="0" hangingPunct="0">
              <a:defRPr sz="1600">
                <a:solidFill>
                  <a:srgbClr val="FFFF99"/>
                </a:solidFill>
                <a:latin typeface="Arial" panose="020B0604020202020204" pitchFamily="34" charset="0"/>
              </a:defRPr>
            </a:lvl4pPr>
            <a:lvl5pPr marL="2057400" indent="-228600" defTabSz="941388" eaLnBrk="0" hangingPunct="0">
              <a:defRPr sz="1600">
                <a:solidFill>
                  <a:srgbClr val="FFFF99"/>
                </a:solidFill>
                <a:latin typeface="Arial" panose="020B0604020202020204" pitchFamily="34" charset="0"/>
              </a:defRPr>
            </a:lvl5pPr>
            <a:lvl6pPr marL="2514600" indent="-228600" defTabSz="9413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13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13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1388"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6589098B-6B5E-416E-B974-BA434DC4B947}" type="slidenum">
              <a:rPr lang="en-US" altLang="en-US" sz="1000">
                <a:solidFill>
                  <a:schemeClr val="tx1"/>
                </a:solidFill>
              </a:rPr>
              <a:pPr eaLnBrk="1" hangingPunct="1"/>
              <a:t>13</a:t>
            </a:fld>
            <a:endParaRPr lang="en-US" altLang="en-US" sz="1000">
              <a:solidFill>
                <a:schemeClr val="tx1"/>
              </a:solidFill>
            </a:endParaRPr>
          </a:p>
        </p:txBody>
      </p:sp>
      <p:sp>
        <p:nvSpPr>
          <p:cNvPr id="154627" name="Rectangle 2"/>
          <p:cNvSpPr>
            <a:spLocks noGrp="1" noRot="1" noChangeAspect="1" noChangeArrowheads="1" noTextEdit="1"/>
          </p:cNvSpPr>
          <p:nvPr>
            <p:ph type="sldImg"/>
          </p:nvPr>
        </p:nvSpPr>
        <p:spPr>
          <a:xfrm>
            <a:off x="-1939925" y="0"/>
            <a:ext cx="8996363" cy="6746875"/>
          </a:xfrm>
          <a:solidFill>
            <a:srgbClr val="FFFFFF"/>
          </a:solidFill>
        </p:spPr>
      </p:sp>
    </p:spTree>
    <p:extLst>
      <p:ext uri="{BB962C8B-B14F-4D97-AF65-F5344CB8AC3E}">
        <p14:creationId xmlns:p14="http://schemas.microsoft.com/office/powerpoint/2010/main" val="176326469"/>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1388" eaLnBrk="0" hangingPunct="0">
              <a:defRPr sz="1600">
                <a:solidFill>
                  <a:srgbClr val="FFFF99"/>
                </a:solidFill>
                <a:latin typeface="Arial" panose="020B0604020202020204" pitchFamily="34" charset="0"/>
              </a:defRPr>
            </a:lvl1pPr>
            <a:lvl2pPr marL="742950" indent="-285750" defTabSz="941388" eaLnBrk="0" hangingPunct="0">
              <a:defRPr sz="1600">
                <a:solidFill>
                  <a:srgbClr val="FFFF99"/>
                </a:solidFill>
                <a:latin typeface="Arial" panose="020B0604020202020204" pitchFamily="34" charset="0"/>
              </a:defRPr>
            </a:lvl2pPr>
            <a:lvl3pPr marL="1143000" indent="-228600" defTabSz="941388" eaLnBrk="0" hangingPunct="0">
              <a:defRPr sz="1600">
                <a:solidFill>
                  <a:srgbClr val="FFFF99"/>
                </a:solidFill>
                <a:latin typeface="Arial" panose="020B0604020202020204" pitchFamily="34" charset="0"/>
              </a:defRPr>
            </a:lvl3pPr>
            <a:lvl4pPr marL="1600200" indent="-228600" defTabSz="941388" eaLnBrk="0" hangingPunct="0">
              <a:defRPr sz="1600">
                <a:solidFill>
                  <a:srgbClr val="FFFF99"/>
                </a:solidFill>
                <a:latin typeface="Arial" panose="020B0604020202020204" pitchFamily="34" charset="0"/>
              </a:defRPr>
            </a:lvl4pPr>
            <a:lvl5pPr marL="2057400" indent="-228600" defTabSz="941388" eaLnBrk="0" hangingPunct="0">
              <a:defRPr sz="1600">
                <a:solidFill>
                  <a:srgbClr val="FFFF99"/>
                </a:solidFill>
                <a:latin typeface="Arial" panose="020B0604020202020204" pitchFamily="34" charset="0"/>
              </a:defRPr>
            </a:lvl5pPr>
            <a:lvl6pPr marL="2514600" indent="-228600" defTabSz="9413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13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13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1388"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4927920C-8217-42BB-BD96-020547D34073}" type="slidenum">
              <a:rPr lang="en-US" altLang="en-US" sz="1000">
                <a:solidFill>
                  <a:schemeClr val="tx1"/>
                </a:solidFill>
              </a:rPr>
              <a:pPr eaLnBrk="1" hangingPunct="1"/>
              <a:t>98</a:t>
            </a:fld>
            <a:endParaRPr lang="en-US" altLang="en-US" sz="1000">
              <a:solidFill>
                <a:schemeClr val="tx1"/>
              </a:solidFill>
            </a:endParaRPr>
          </a:p>
        </p:txBody>
      </p:sp>
      <p:sp>
        <p:nvSpPr>
          <p:cNvPr id="209923" name="Rectangle 2"/>
          <p:cNvSpPr>
            <a:spLocks noGrp="1" noRot="1" noChangeAspect="1" noChangeArrowheads="1" noTextEdit="1"/>
          </p:cNvSpPr>
          <p:nvPr>
            <p:ph type="sldImg"/>
          </p:nvPr>
        </p:nvSpPr>
        <p:spPr>
          <a:xfrm>
            <a:off x="-1900238" y="60325"/>
            <a:ext cx="9001126" cy="6751638"/>
          </a:xfrm>
        </p:spPr>
      </p:sp>
    </p:spTree>
    <p:extLst>
      <p:ext uri="{BB962C8B-B14F-4D97-AF65-F5344CB8AC3E}">
        <p14:creationId xmlns:p14="http://schemas.microsoft.com/office/powerpoint/2010/main" val="562128855"/>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7"/>
          <p:cNvSpPr txBox="1">
            <a:spLocks noGrp="1" noChangeArrowheads="1"/>
          </p:cNvSpPr>
          <p:nvPr/>
        </p:nvSpPr>
        <p:spPr bwMode="auto">
          <a:xfrm>
            <a:off x="4051300" y="8975725"/>
            <a:ext cx="3098800"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757" tIns="47377" rIns="94757" bIns="47377" anchor="b"/>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algn="r" eaLnBrk="1" hangingPunct="1">
              <a:spcBef>
                <a:spcPct val="0"/>
              </a:spcBef>
            </a:pPr>
            <a:r>
              <a:rPr lang="en-US" altLang="en-US" sz="1000">
                <a:solidFill>
                  <a:schemeClr val="tx1"/>
                </a:solidFill>
              </a:rPr>
              <a:t>  </a:t>
            </a:r>
            <a:fld id="{4B82B647-DFF3-43C0-999C-4A1013669CD8}" type="slidenum">
              <a:rPr lang="en-US" altLang="en-US" sz="1000">
                <a:solidFill>
                  <a:schemeClr val="tx1"/>
                </a:solidFill>
              </a:rPr>
              <a:pPr algn="r" eaLnBrk="1" hangingPunct="1">
                <a:spcBef>
                  <a:spcPct val="0"/>
                </a:spcBef>
              </a:pPr>
              <a:t>101</a:t>
            </a:fld>
            <a:endParaRPr lang="en-US" altLang="en-US" sz="1000">
              <a:solidFill>
                <a:schemeClr val="tx1"/>
              </a:solidFill>
            </a:endParaRPr>
          </a:p>
        </p:txBody>
      </p:sp>
      <p:sp>
        <p:nvSpPr>
          <p:cNvPr id="210947" name="Rectangle 2"/>
          <p:cNvSpPr>
            <a:spLocks noGrp="1" noRot="1" noChangeAspect="1" noChangeArrowheads="1" noTextEdit="1"/>
          </p:cNvSpPr>
          <p:nvPr>
            <p:ph type="sldImg"/>
          </p:nvPr>
        </p:nvSpPr>
        <p:spPr>
          <a:xfrm>
            <a:off x="-1906588" y="50800"/>
            <a:ext cx="9021763" cy="6765925"/>
          </a:xfrm>
        </p:spPr>
      </p:sp>
      <p:sp>
        <p:nvSpPr>
          <p:cNvPr id="210948" name="Rectangle 3"/>
          <p:cNvSpPr>
            <a:spLocks noGrp="1" noChangeArrowheads="1"/>
          </p:cNvSpPr>
          <p:nvPr>
            <p:ph type="body" idx="1"/>
          </p:nvPr>
        </p:nvSpPr>
        <p:spPr>
          <a:xfrm>
            <a:off x="5349875" y="1492250"/>
            <a:ext cx="1631950" cy="59420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628" tIns="44813" rIns="89628" bIns="44813"/>
          <a:lstStyle/>
          <a:p>
            <a:r>
              <a:rPr lang="en-US" altLang="en-US" sz="900"/>
              <a:t>Another class of function we might like like to find is what some might call a ‘disrupter’  This shakes up the competition, causing them to take notice and respond.  Being first with a disrupter obviously carries many advantages.</a:t>
            </a:r>
          </a:p>
          <a:p>
            <a:endParaRPr lang="en-US" altLang="en-US" sz="900"/>
          </a:p>
        </p:txBody>
      </p:sp>
    </p:spTree>
    <p:extLst>
      <p:ext uri="{BB962C8B-B14F-4D97-AF65-F5344CB8AC3E}">
        <p14:creationId xmlns:p14="http://schemas.microsoft.com/office/powerpoint/2010/main" val="424597993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2"/>
          <p:cNvSpPr>
            <a:spLocks noGrp="1" noRot="1" noChangeAspect="1" noChangeArrowheads="1" noTextEdit="1"/>
          </p:cNvSpPr>
          <p:nvPr>
            <p:ph type="sldImg"/>
          </p:nvPr>
        </p:nvSpPr>
        <p:spPr>
          <a:xfrm>
            <a:off x="1227138" y="715963"/>
            <a:ext cx="4679950" cy="3509962"/>
          </a:xfrm>
        </p:spPr>
      </p:sp>
      <p:sp>
        <p:nvSpPr>
          <p:cNvPr id="211971" name="Rectangle 3"/>
          <p:cNvSpPr>
            <a:spLocks noGrp="1" noChangeArrowheads="1"/>
          </p:cNvSpPr>
          <p:nvPr>
            <p:ph type="body" idx="1"/>
          </p:nvPr>
        </p:nvSpPr>
        <p:spPr>
          <a:xfrm>
            <a:off x="1125538" y="4646613"/>
            <a:ext cx="4846637" cy="43402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1"/>
              <a:t>State </a:t>
            </a:r>
            <a:r>
              <a:rPr lang="en-US" altLang="en-US"/>
              <a:t>that successful completion of the course is a prerequisite for taking the Intermediate Concepts of CMMI course and subsequent courses (e.g., Instructor Training and SCAMPI Lead Appraiser Training).</a:t>
            </a:r>
          </a:p>
          <a:p>
            <a:endParaRPr lang="en-US" altLang="en-US"/>
          </a:p>
          <a:p>
            <a:r>
              <a:rPr lang="en-US" altLang="en-US" b="1"/>
              <a:t>Emphasize</a:t>
            </a:r>
            <a:r>
              <a:rPr lang="en-US" altLang="en-US"/>
              <a:t> that it is important to attend the full course and to actively participate in class discussions and exercises. Also, emphasize that the class is scheduled to last until 5:00 p.m. on the last day of class. Class participants should make travel arrangement adjustments if their current travel requires that they leave earlier.</a:t>
            </a:r>
          </a:p>
          <a:p>
            <a:endParaRPr lang="en-US" altLang="en-US"/>
          </a:p>
          <a:p>
            <a:r>
              <a:rPr lang="en-US" altLang="en-US" b="1"/>
              <a:t>Note:</a:t>
            </a:r>
            <a:r>
              <a:rPr lang="en-US" altLang="en-US"/>
              <a:t> There may be circumstances when a class participant is absent for a short period of time (less than 2 hours) from the class. In those situations, the instructor must determine an appropriate action. Possible options are 1) remedial written work covering materials that were missed in class, or 2) review of missed material with the instructor during non-class time.</a:t>
            </a:r>
          </a:p>
          <a:p>
            <a:endParaRPr lang="en-US" altLang="en-US"/>
          </a:p>
          <a:p>
            <a:endParaRPr lang="en-US" altLang="en-US"/>
          </a:p>
        </p:txBody>
      </p:sp>
    </p:spTree>
    <p:extLst>
      <p:ext uri="{BB962C8B-B14F-4D97-AF65-F5344CB8AC3E}">
        <p14:creationId xmlns:p14="http://schemas.microsoft.com/office/powerpoint/2010/main" val="232792899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2"/>
          <p:cNvSpPr>
            <a:spLocks noGrp="1" noRot="1" noChangeAspect="1" noChangeArrowheads="1" noTextEdit="1"/>
          </p:cNvSpPr>
          <p:nvPr>
            <p:ph type="sldImg"/>
          </p:nvPr>
        </p:nvSpPr>
        <p:spPr>
          <a:xfrm>
            <a:off x="1214438" y="709613"/>
            <a:ext cx="4722812" cy="3541712"/>
          </a:xfrm>
        </p:spPr>
      </p:sp>
      <p:sp>
        <p:nvSpPr>
          <p:cNvPr id="212995" name="Rectangle 3"/>
          <p:cNvSpPr>
            <a:spLocks noGrp="1" noChangeArrowheads="1"/>
          </p:cNvSpPr>
          <p:nvPr>
            <p:ph type="body" idx="1"/>
          </p:nvPr>
        </p:nvSpPr>
        <p:spPr>
          <a:xfrm>
            <a:off x="392113" y="4487863"/>
            <a:ext cx="6365875" cy="4251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1110352207"/>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2E08B90C-88CF-4C53-BB7D-B9A67C96F22E}" type="slidenum">
              <a:rPr lang="en-US" altLang="en-US" sz="1000">
                <a:solidFill>
                  <a:schemeClr val="tx1"/>
                </a:solidFill>
              </a:rPr>
              <a:pPr eaLnBrk="1" hangingPunct="1"/>
              <a:t>124</a:t>
            </a:fld>
            <a:endParaRPr lang="en-US" altLang="en-US" sz="1000">
              <a:solidFill>
                <a:schemeClr val="tx1"/>
              </a:solidFill>
            </a:endParaRPr>
          </a:p>
        </p:txBody>
      </p:sp>
      <p:sp>
        <p:nvSpPr>
          <p:cNvPr id="214019" name="Rectangle 2"/>
          <p:cNvSpPr>
            <a:spLocks noGrp="1" noRot="1" noChangeAspect="1" noChangeArrowheads="1" noTextEdit="1"/>
          </p:cNvSpPr>
          <p:nvPr>
            <p:ph type="sldImg"/>
          </p:nvPr>
        </p:nvSpPr>
        <p:spPr>
          <a:xfrm>
            <a:off x="-1890713" y="60325"/>
            <a:ext cx="8923338" cy="6691313"/>
          </a:xfrm>
          <a:solidFill>
            <a:srgbClr val="FFFFFF"/>
          </a:solidFill>
        </p:spPr>
      </p:sp>
    </p:spTree>
    <p:extLst>
      <p:ext uri="{BB962C8B-B14F-4D97-AF65-F5344CB8AC3E}">
        <p14:creationId xmlns:p14="http://schemas.microsoft.com/office/powerpoint/2010/main" val="397122556"/>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6A7CE6CE-9A17-4D8F-98C4-0F1F76CAA1C6}" type="slidenum">
              <a:rPr lang="en-US" altLang="en-US" sz="1000">
                <a:solidFill>
                  <a:schemeClr val="tx1"/>
                </a:solidFill>
              </a:rPr>
              <a:pPr eaLnBrk="1" hangingPunct="1"/>
              <a:t>125</a:t>
            </a:fld>
            <a:endParaRPr lang="en-US" altLang="en-US" sz="1000">
              <a:solidFill>
                <a:schemeClr val="tx1"/>
              </a:solidFill>
            </a:endParaRPr>
          </a:p>
        </p:txBody>
      </p:sp>
      <p:sp>
        <p:nvSpPr>
          <p:cNvPr id="215043" name="Rectangle 2"/>
          <p:cNvSpPr>
            <a:spLocks noGrp="1" noRot="1" noChangeAspect="1" noChangeArrowheads="1" noTextEdit="1"/>
          </p:cNvSpPr>
          <p:nvPr>
            <p:ph type="sldImg"/>
          </p:nvPr>
        </p:nvSpPr>
        <p:spPr>
          <a:xfrm>
            <a:off x="-1901825" y="60325"/>
            <a:ext cx="8991600" cy="6743700"/>
          </a:xfrm>
          <a:solidFill>
            <a:srgbClr val="FFFFFF"/>
          </a:solidFill>
        </p:spPr>
      </p:sp>
      <p:sp>
        <p:nvSpPr>
          <p:cNvPr id="215044" name="Rectangle 3"/>
          <p:cNvSpPr>
            <a:spLocks noGrp="1" noChangeArrowheads="1"/>
          </p:cNvSpPr>
          <p:nvPr>
            <p:ph type="body" idx="1"/>
          </p:nvPr>
        </p:nvSpPr>
        <p:spPr>
          <a:xfrm>
            <a:off x="5310188" y="1458913"/>
            <a:ext cx="1657350" cy="58832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636" tIns="44816" rIns="89636" bIns="44816"/>
          <a:lstStyle/>
          <a:p>
            <a:r>
              <a:rPr lang="en-US" altLang="en-US"/>
              <a:t>Starting with the high level CTQ measures (Big Ys), we work to identify lower level measurable factors that influence that Y. Continuing a drill-down, for lower and lower level measures we create a tree diagram.</a:t>
            </a:r>
          </a:p>
          <a:p>
            <a:r>
              <a:rPr lang="en-US" altLang="en-US"/>
              <a:t>At the lowest level of this Y to x tree should be measures narrow enough in scope to be sorted into these categories:</a:t>
            </a:r>
          </a:p>
          <a:p>
            <a:r>
              <a:rPr lang="en-US" altLang="en-US" b="1"/>
              <a:t>Control Factors</a:t>
            </a:r>
            <a:r>
              <a:rPr lang="en-US" altLang="en-US"/>
              <a:t>: Which could  be influenced during design (e.g.: work-product feature and concept choices) or delivery (e.g.: process design or operations choices)</a:t>
            </a:r>
          </a:p>
          <a:p>
            <a:endParaRPr lang="en-US" altLang="en-US"/>
          </a:p>
          <a:p>
            <a:r>
              <a:rPr lang="en-US" altLang="en-US" b="1"/>
              <a:t>Noise Factors:</a:t>
            </a:r>
            <a:r>
              <a:rPr lang="en-US" altLang="en-US"/>
              <a:t> Beyond the control of anyone or system in the scope of the project While we don’t usually seek to control noise factors, it is still important to identify them.  Robust Design is the science of insulating work-products and processes from the influence of noise factors, without removing or controlling the noise factors themselves. </a:t>
            </a:r>
          </a:p>
          <a:p>
            <a:endParaRPr lang="en-US" altLang="en-US"/>
          </a:p>
          <a:p>
            <a:r>
              <a:rPr lang="en-US" altLang="en-US"/>
              <a:t>While the Big Y is usually a results measure that we can’t change directly – the lower level control-factor (xs) should focus design and delivery on the measures we might actually be able to do something about.  </a:t>
            </a:r>
          </a:p>
        </p:txBody>
      </p:sp>
    </p:spTree>
    <p:extLst>
      <p:ext uri="{BB962C8B-B14F-4D97-AF65-F5344CB8AC3E}">
        <p14:creationId xmlns:p14="http://schemas.microsoft.com/office/powerpoint/2010/main" val="273824836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3AC7E054-60F8-4CA3-9474-549C3599FDE8}" type="slidenum">
              <a:rPr lang="en-US" altLang="en-US" sz="1000">
                <a:solidFill>
                  <a:schemeClr val="tx1"/>
                </a:solidFill>
              </a:rPr>
              <a:pPr eaLnBrk="1" hangingPunct="1"/>
              <a:t>126</a:t>
            </a:fld>
            <a:endParaRPr lang="en-US" altLang="en-US" sz="1000">
              <a:solidFill>
                <a:schemeClr val="tx1"/>
              </a:solidFill>
            </a:endParaRPr>
          </a:p>
        </p:txBody>
      </p:sp>
      <p:sp>
        <p:nvSpPr>
          <p:cNvPr id="216067" name="Rectangle 2"/>
          <p:cNvSpPr>
            <a:spLocks noGrp="1" noRot="1" noChangeAspect="1" noChangeArrowheads="1" noTextEdit="1"/>
          </p:cNvSpPr>
          <p:nvPr>
            <p:ph type="sldImg"/>
          </p:nvPr>
        </p:nvSpPr>
        <p:spPr>
          <a:xfrm>
            <a:off x="-1901825" y="60325"/>
            <a:ext cx="8991600" cy="6743700"/>
          </a:xfrm>
          <a:solidFill>
            <a:srgbClr val="FFFFFF"/>
          </a:solidFill>
        </p:spPr>
      </p:sp>
      <p:sp>
        <p:nvSpPr>
          <p:cNvPr id="216068" name="Rectangle 3"/>
          <p:cNvSpPr>
            <a:spLocks noGrp="1" noChangeArrowheads="1"/>
          </p:cNvSpPr>
          <p:nvPr>
            <p:ph type="body" idx="1"/>
          </p:nvPr>
        </p:nvSpPr>
        <p:spPr>
          <a:xfrm>
            <a:off x="5310188" y="1458913"/>
            <a:ext cx="1657350" cy="58832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636" tIns="44816" rIns="89636" bIns="44816"/>
          <a:lstStyle/>
          <a:p>
            <a:r>
              <a:rPr lang="en-US" altLang="en-US"/>
              <a:t>Starting with the high level CTQ measures (Big Ys), we work to identify lower level measurable factors that influence that Y. Continuing a drill-down, for lower and lower level measures we create a tree diagram.</a:t>
            </a:r>
          </a:p>
          <a:p>
            <a:r>
              <a:rPr lang="en-US" altLang="en-US"/>
              <a:t>At the lowest level of this Y to x tree should be measures narrow enough in scope to be sorted into these categories:</a:t>
            </a:r>
          </a:p>
          <a:p>
            <a:r>
              <a:rPr lang="en-US" altLang="en-US" b="1"/>
              <a:t>Control Factors</a:t>
            </a:r>
            <a:r>
              <a:rPr lang="en-US" altLang="en-US"/>
              <a:t>: Which could  be influenced during design (e.g.: work-product feature and concept choices) or delivery (e.g.: process design or operations choices)</a:t>
            </a:r>
          </a:p>
          <a:p>
            <a:endParaRPr lang="en-US" altLang="en-US"/>
          </a:p>
          <a:p>
            <a:r>
              <a:rPr lang="en-US" altLang="en-US" b="1"/>
              <a:t>Noise Factors:</a:t>
            </a:r>
            <a:r>
              <a:rPr lang="en-US" altLang="en-US"/>
              <a:t> Beyond the control of anyone or system in the scope of the project While we don’t usually seek to control noise factors, it is still important to identify them.  Robust Design is the science of insulating work-products and processes from the influence of noise factors, without removing or controlling the noise factors themselves. </a:t>
            </a:r>
          </a:p>
          <a:p>
            <a:endParaRPr lang="en-US" altLang="en-US"/>
          </a:p>
          <a:p>
            <a:r>
              <a:rPr lang="en-US" altLang="en-US"/>
              <a:t>While the Big Y is usually a results measure that we can’t change directly – the lower level control-factor (xs) should focus design and delivery on the measures we might actually be able to do something about.  </a:t>
            </a:r>
          </a:p>
        </p:txBody>
      </p:sp>
    </p:spTree>
    <p:extLst>
      <p:ext uri="{BB962C8B-B14F-4D97-AF65-F5344CB8AC3E}">
        <p14:creationId xmlns:p14="http://schemas.microsoft.com/office/powerpoint/2010/main" val="3751101752"/>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2"/>
          <p:cNvSpPr>
            <a:spLocks noGrp="1" noRot="1" noChangeAspect="1" noChangeArrowheads="1" noTextEdit="1"/>
          </p:cNvSpPr>
          <p:nvPr>
            <p:ph type="sldImg"/>
          </p:nvPr>
        </p:nvSpPr>
        <p:spPr>
          <a:xfrm>
            <a:off x="1214438" y="709613"/>
            <a:ext cx="4722812" cy="3541712"/>
          </a:xfrm>
        </p:spPr>
      </p:sp>
      <p:sp>
        <p:nvSpPr>
          <p:cNvPr id="217091" name="Rectangle 3"/>
          <p:cNvSpPr>
            <a:spLocks noGrp="1" noChangeArrowheads="1"/>
          </p:cNvSpPr>
          <p:nvPr>
            <p:ph type="body" idx="1"/>
          </p:nvPr>
        </p:nvSpPr>
        <p:spPr>
          <a:xfrm>
            <a:off x="392113" y="4487863"/>
            <a:ext cx="6365875" cy="4251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2027335763"/>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73730571-D2F5-4EAD-8576-8F4BE907CEAC}" type="slidenum">
              <a:rPr lang="en-US" altLang="en-US" sz="1000">
                <a:solidFill>
                  <a:schemeClr val="tx1"/>
                </a:solidFill>
              </a:rPr>
              <a:pPr eaLnBrk="1" hangingPunct="1"/>
              <a:t>133</a:t>
            </a:fld>
            <a:endParaRPr lang="en-US" altLang="en-US" sz="1000">
              <a:solidFill>
                <a:schemeClr val="tx1"/>
              </a:solidFill>
            </a:endParaRPr>
          </a:p>
        </p:txBody>
      </p:sp>
      <p:sp>
        <p:nvSpPr>
          <p:cNvPr id="218115" name="Rectangle 2"/>
          <p:cNvSpPr>
            <a:spLocks noGrp="1" noRot="1" noChangeAspect="1" noChangeArrowheads="1" noTextEdit="1"/>
          </p:cNvSpPr>
          <p:nvPr>
            <p:ph type="sldImg"/>
          </p:nvPr>
        </p:nvSpPr>
        <p:spPr>
          <a:xfrm>
            <a:off x="-1887538" y="60325"/>
            <a:ext cx="8931276" cy="6699250"/>
          </a:xfrm>
          <a:solidFill>
            <a:srgbClr val="FFFFFF"/>
          </a:solidFill>
        </p:spPr>
      </p:sp>
    </p:spTree>
    <p:extLst>
      <p:ext uri="{BB962C8B-B14F-4D97-AF65-F5344CB8AC3E}">
        <p14:creationId xmlns:p14="http://schemas.microsoft.com/office/powerpoint/2010/main" val="2852586084"/>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A1B919C8-FA42-4004-8EBE-0354F845D0F8}" type="slidenum">
              <a:rPr lang="en-US" altLang="en-US" sz="1000">
                <a:solidFill>
                  <a:schemeClr val="tx1"/>
                </a:solidFill>
              </a:rPr>
              <a:pPr eaLnBrk="1" hangingPunct="1"/>
              <a:t>134</a:t>
            </a:fld>
            <a:endParaRPr lang="en-US" altLang="en-US" sz="1000">
              <a:solidFill>
                <a:schemeClr val="tx1"/>
              </a:solidFill>
            </a:endParaRPr>
          </a:p>
        </p:txBody>
      </p:sp>
      <p:sp>
        <p:nvSpPr>
          <p:cNvPr id="219139" name="Rectangle 2"/>
          <p:cNvSpPr>
            <a:spLocks noGrp="1" noRot="1" noChangeAspect="1" noChangeArrowheads="1" noTextEdit="1"/>
          </p:cNvSpPr>
          <p:nvPr>
            <p:ph type="sldImg"/>
          </p:nvPr>
        </p:nvSpPr>
        <p:spPr>
          <a:xfrm>
            <a:off x="-1976438" y="0"/>
            <a:ext cx="9153526" cy="6864350"/>
          </a:xfrm>
        </p:spPr>
      </p:sp>
    </p:spTree>
    <p:extLst>
      <p:ext uri="{BB962C8B-B14F-4D97-AF65-F5344CB8AC3E}">
        <p14:creationId xmlns:p14="http://schemas.microsoft.com/office/powerpoint/2010/main" val="20002018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1388" eaLnBrk="0" hangingPunct="0">
              <a:defRPr sz="1600">
                <a:solidFill>
                  <a:srgbClr val="FFFF99"/>
                </a:solidFill>
                <a:latin typeface="Arial" panose="020B0604020202020204" pitchFamily="34" charset="0"/>
              </a:defRPr>
            </a:lvl1pPr>
            <a:lvl2pPr marL="742950" indent="-285750" defTabSz="941388" eaLnBrk="0" hangingPunct="0">
              <a:defRPr sz="1600">
                <a:solidFill>
                  <a:srgbClr val="FFFF99"/>
                </a:solidFill>
                <a:latin typeface="Arial" panose="020B0604020202020204" pitchFamily="34" charset="0"/>
              </a:defRPr>
            </a:lvl2pPr>
            <a:lvl3pPr marL="1143000" indent="-228600" defTabSz="941388" eaLnBrk="0" hangingPunct="0">
              <a:defRPr sz="1600">
                <a:solidFill>
                  <a:srgbClr val="FFFF99"/>
                </a:solidFill>
                <a:latin typeface="Arial" panose="020B0604020202020204" pitchFamily="34" charset="0"/>
              </a:defRPr>
            </a:lvl3pPr>
            <a:lvl4pPr marL="1600200" indent="-228600" defTabSz="941388" eaLnBrk="0" hangingPunct="0">
              <a:defRPr sz="1600">
                <a:solidFill>
                  <a:srgbClr val="FFFF99"/>
                </a:solidFill>
                <a:latin typeface="Arial" panose="020B0604020202020204" pitchFamily="34" charset="0"/>
              </a:defRPr>
            </a:lvl4pPr>
            <a:lvl5pPr marL="2057400" indent="-228600" defTabSz="941388" eaLnBrk="0" hangingPunct="0">
              <a:defRPr sz="1600">
                <a:solidFill>
                  <a:srgbClr val="FFFF99"/>
                </a:solidFill>
                <a:latin typeface="Arial" panose="020B0604020202020204" pitchFamily="34" charset="0"/>
              </a:defRPr>
            </a:lvl5pPr>
            <a:lvl6pPr marL="2514600" indent="-228600" defTabSz="9413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13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13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1388"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CB4B1369-9A24-4914-B7B0-14040FFBE7FA}" type="slidenum">
              <a:rPr lang="en-US" altLang="en-US" sz="1000">
                <a:solidFill>
                  <a:schemeClr val="tx1"/>
                </a:solidFill>
              </a:rPr>
              <a:pPr eaLnBrk="1" hangingPunct="1"/>
              <a:t>14</a:t>
            </a:fld>
            <a:endParaRPr lang="en-US" altLang="en-US" sz="1000">
              <a:solidFill>
                <a:schemeClr val="tx1"/>
              </a:solidFill>
            </a:endParaRPr>
          </a:p>
        </p:txBody>
      </p:sp>
      <p:sp>
        <p:nvSpPr>
          <p:cNvPr id="155651" name="Rectangle 2"/>
          <p:cNvSpPr>
            <a:spLocks noGrp="1" noRot="1" noChangeAspect="1" noChangeArrowheads="1" noTextEdit="1"/>
          </p:cNvSpPr>
          <p:nvPr>
            <p:ph type="sldImg"/>
          </p:nvPr>
        </p:nvSpPr>
        <p:spPr>
          <a:xfrm>
            <a:off x="-1939925" y="0"/>
            <a:ext cx="8996363" cy="6746875"/>
          </a:xfrm>
          <a:solidFill>
            <a:srgbClr val="FFFFFF"/>
          </a:solidFill>
        </p:spPr>
      </p:sp>
    </p:spTree>
    <p:extLst>
      <p:ext uri="{BB962C8B-B14F-4D97-AF65-F5344CB8AC3E}">
        <p14:creationId xmlns:p14="http://schemas.microsoft.com/office/powerpoint/2010/main" val="4028791725"/>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491E19D1-85F9-4CBE-90B7-1B216865768B}" type="slidenum">
              <a:rPr lang="en-US" altLang="en-US" sz="1000">
                <a:solidFill>
                  <a:schemeClr val="tx1"/>
                </a:solidFill>
              </a:rPr>
              <a:pPr eaLnBrk="1" hangingPunct="1"/>
              <a:t>135</a:t>
            </a:fld>
            <a:endParaRPr lang="en-US" altLang="en-US" sz="1000">
              <a:solidFill>
                <a:schemeClr val="tx1"/>
              </a:solidFill>
            </a:endParaRPr>
          </a:p>
        </p:txBody>
      </p:sp>
      <p:sp>
        <p:nvSpPr>
          <p:cNvPr id="220163" name="Rectangle 2"/>
          <p:cNvSpPr>
            <a:spLocks noGrp="1" noRot="1" noChangeAspect="1" noChangeArrowheads="1" noTextEdit="1"/>
          </p:cNvSpPr>
          <p:nvPr>
            <p:ph type="sldImg"/>
          </p:nvPr>
        </p:nvSpPr>
        <p:spPr>
          <a:xfrm>
            <a:off x="-1841500" y="0"/>
            <a:ext cx="8507413" cy="6380163"/>
          </a:xfrm>
        </p:spPr>
      </p:sp>
      <p:sp>
        <p:nvSpPr>
          <p:cNvPr id="220164" name="Rectangle 3"/>
          <p:cNvSpPr>
            <a:spLocks noGrp="1" noChangeArrowheads="1"/>
          </p:cNvSpPr>
          <p:nvPr>
            <p:ph type="body" idx="1"/>
          </p:nvPr>
        </p:nvSpPr>
        <p:spPr>
          <a:xfrm>
            <a:off x="5006975" y="1363663"/>
            <a:ext cx="1963738" cy="70342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11" tIns="45005" rIns="90011" bIns="45005"/>
          <a:lstStyle/>
          <a:p>
            <a:pPr eaLnBrk="1" hangingPunct="1"/>
            <a:endParaRPr lang="en-US" altLang="en-US"/>
          </a:p>
        </p:txBody>
      </p:sp>
    </p:spTree>
    <p:extLst>
      <p:ext uri="{BB962C8B-B14F-4D97-AF65-F5344CB8AC3E}">
        <p14:creationId xmlns:p14="http://schemas.microsoft.com/office/powerpoint/2010/main" val="26890473"/>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60A1543E-3CB6-4BA5-9593-67738E10FAEA}" type="slidenum">
              <a:rPr lang="en-US" altLang="en-US" sz="1000">
                <a:solidFill>
                  <a:schemeClr val="tx1"/>
                </a:solidFill>
              </a:rPr>
              <a:pPr eaLnBrk="1" hangingPunct="1"/>
              <a:t>136</a:t>
            </a:fld>
            <a:endParaRPr lang="en-US" altLang="en-US" sz="1000">
              <a:solidFill>
                <a:schemeClr val="tx1"/>
              </a:solidFill>
            </a:endParaRPr>
          </a:p>
        </p:txBody>
      </p:sp>
      <p:sp>
        <p:nvSpPr>
          <p:cNvPr id="221187" name="Rectangle 2"/>
          <p:cNvSpPr>
            <a:spLocks noGrp="1" noRot="1" noChangeAspect="1" noChangeArrowheads="1" noTextEdit="1"/>
          </p:cNvSpPr>
          <p:nvPr>
            <p:ph type="sldImg"/>
          </p:nvPr>
        </p:nvSpPr>
        <p:spPr>
          <a:xfrm>
            <a:off x="-1841500" y="0"/>
            <a:ext cx="8507413" cy="6380163"/>
          </a:xfrm>
        </p:spPr>
      </p:sp>
      <p:sp>
        <p:nvSpPr>
          <p:cNvPr id="221188" name="Rectangle 3"/>
          <p:cNvSpPr>
            <a:spLocks noGrp="1" noChangeArrowheads="1"/>
          </p:cNvSpPr>
          <p:nvPr>
            <p:ph type="body" idx="1"/>
          </p:nvPr>
        </p:nvSpPr>
        <p:spPr>
          <a:xfrm>
            <a:off x="5006975" y="1363663"/>
            <a:ext cx="1963738" cy="70342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99" tIns="44999" rIns="89999" bIns="44999"/>
          <a:lstStyle/>
          <a:p>
            <a:pPr eaLnBrk="1" hangingPunct="1"/>
            <a:endParaRPr lang="en-US" altLang="en-US"/>
          </a:p>
        </p:txBody>
      </p:sp>
    </p:spTree>
    <p:extLst>
      <p:ext uri="{BB962C8B-B14F-4D97-AF65-F5344CB8AC3E}">
        <p14:creationId xmlns:p14="http://schemas.microsoft.com/office/powerpoint/2010/main" val="3584223013"/>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F827D565-3874-40D4-B3EB-64901FA022FD}" type="slidenum">
              <a:rPr lang="en-US" altLang="en-US" sz="1000">
                <a:solidFill>
                  <a:schemeClr val="tx1"/>
                </a:solidFill>
              </a:rPr>
              <a:pPr eaLnBrk="1" hangingPunct="1"/>
              <a:t>137</a:t>
            </a:fld>
            <a:endParaRPr lang="en-US" altLang="en-US" sz="1000">
              <a:solidFill>
                <a:schemeClr val="tx1"/>
              </a:solidFill>
            </a:endParaRPr>
          </a:p>
        </p:txBody>
      </p:sp>
      <p:sp>
        <p:nvSpPr>
          <p:cNvPr id="222211" name="Rectangle 2"/>
          <p:cNvSpPr>
            <a:spLocks noGrp="1" noRot="1" noChangeAspect="1" noChangeArrowheads="1" noTextEdit="1"/>
          </p:cNvSpPr>
          <p:nvPr>
            <p:ph type="sldImg"/>
          </p:nvPr>
        </p:nvSpPr>
        <p:spPr>
          <a:xfrm>
            <a:off x="-1841500" y="0"/>
            <a:ext cx="8507413" cy="6380163"/>
          </a:xfrm>
        </p:spPr>
      </p:sp>
      <p:sp>
        <p:nvSpPr>
          <p:cNvPr id="222212" name="Rectangle 3"/>
          <p:cNvSpPr>
            <a:spLocks noGrp="1" noChangeArrowheads="1"/>
          </p:cNvSpPr>
          <p:nvPr>
            <p:ph type="body" idx="1"/>
          </p:nvPr>
        </p:nvSpPr>
        <p:spPr>
          <a:xfrm>
            <a:off x="5006975" y="1363663"/>
            <a:ext cx="1963738" cy="70342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11" tIns="45005" rIns="90011" bIns="45005"/>
          <a:lstStyle/>
          <a:p>
            <a:pPr eaLnBrk="1" hangingPunct="1"/>
            <a:endParaRPr lang="en-US" altLang="en-US"/>
          </a:p>
        </p:txBody>
      </p:sp>
    </p:spTree>
    <p:extLst>
      <p:ext uri="{BB962C8B-B14F-4D97-AF65-F5344CB8AC3E}">
        <p14:creationId xmlns:p14="http://schemas.microsoft.com/office/powerpoint/2010/main" val="2364993576"/>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eaLnBrk="0" hangingPunct="0">
              <a:defRPr sz="1600">
                <a:solidFill>
                  <a:srgbClr val="FFFF99"/>
                </a:solidFill>
                <a:latin typeface="Arial" panose="020B0604020202020204" pitchFamily="34" charset="0"/>
              </a:defRPr>
            </a:lvl1pPr>
            <a:lvl2pPr marL="742950" indent="-285750" defTabSz="944563" eaLnBrk="0" hangingPunct="0">
              <a:defRPr sz="1600">
                <a:solidFill>
                  <a:srgbClr val="FFFF99"/>
                </a:solidFill>
                <a:latin typeface="Arial" panose="020B0604020202020204" pitchFamily="34" charset="0"/>
              </a:defRPr>
            </a:lvl2pPr>
            <a:lvl3pPr marL="1143000" indent="-228600" defTabSz="944563" eaLnBrk="0" hangingPunct="0">
              <a:defRPr sz="1600">
                <a:solidFill>
                  <a:srgbClr val="FFFF99"/>
                </a:solidFill>
                <a:latin typeface="Arial" panose="020B0604020202020204" pitchFamily="34" charset="0"/>
              </a:defRPr>
            </a:lvl3pPr>
            <a:lvl4pPr marL="1600200" indent="-228600" defTabSz="944563" eaLnBrk="0" hangingPunct="0">
              <a:defRPr sz="1600">
                <a:solidFill>
                  <a:srgbClr val="FFFF99"/>
                </a:solidFill>
                <a:latin typeface="Arial" panose="020B0604020202020204" pitchFamily="34" charset="0"/>
              </a:defRPr>
            </a:lvl4pPr>
            <a:lvl5pPr marL="2057400" indent="-228600" defTabSz="944563" eaLnBrk="0" hangingPunct="0">
              <a:defRPr sz="1600">
                <a:solidFill>
                  <a:srgbClr val="FFFF99"/>
                </a:solidFill>
                <a:latin typeface="Arial" panose="020B0604020202020204" pitchFamily="34" charset="0"/>
              </a:defRPr>
            </a:lvl5pPr>
            <a:lvl6pPr marL="2514600" indent="-228600" defTabSz="94456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456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456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456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008EFBA8-A7E7-42CC-B9F9-F12815113CC5}" type="slidenum">
              <a:rPr lang="en-US" altLang="en-US" sz="1000">
                <a:solidFill>
                  <a:schemeClr val="tx1"/>
                </a:solidFill>
              </a:rPr>
              <a:pPr eaLnBrk="1" hangingPunct="1"/>
              <a:t>138</a:t>
            </a:fld>
            <a:endParaRPr lang="en-US" altLang="en-US" sz="1000">
              <a:solidFill>
                <a:schemeClr val="tx1"/>
              </a:solidFill>
            </a:endParaRPr>
          </a:p>
        </p:txBody>
      </p:sp>
      <p:sp>
        <p:nvSpPr>
          <p:cNvPr id="223235" name="Rectangle 2"/>
          <p:cNvSpPr>
            <a:spLocks noGrp="1" noRot="1" noChangeAspect="1" noChangeArrowheads="1" noTextEdit="1"/>
          </p:cNvSpPr>
          <p:nvPr>
            <p:ph type="sldImg"/>
          </p:nvPr>
        </p:nvSpPr>
        <p:spPr>
          <a:xfrm>
            <a:off x="-1841500" y="0"/>
            <a:ext cx="8507413" cy="6380163"/>
          </a:xfrm>
        </p:spPr>
      </p:sp>
      <p:sp>
        <p:nvSpPr>
          <p:cNvPr id="2232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35" tIns="45019" rIns="90035" bIns="45019"/>
          <a:lstStyle/>
          <a:p>
            <a:pPr eaLnBrk="1" hangingPunct="1"/>
            <a:endParaRPr lang="en-US" altLang="en-US"/>
          </a:p>
        </p:txBody>
      </p:sp>
    </p:spTree>
    <p:extLst>
      <p:ext uri="{BB962C8B-B14F-4D97-AF65-F5344CB8AC3E}">
        <p14:creationId xmlns:p14="http://schemas.microsoft.com/office/powerpoint/2010/main" val="2371306086"/>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F5FEFA80-D322-467E-8FED-90907F254E43}" type="slidenum">
              <a:rPr lang="en-US" altLang="en-US" sz="1000">
                <a:solidFill>
                  <a:schemeClr val="tx1"/>
                </a:solidFill>
              </a:rPr>
              <a:pPr eaLnBrk="1" hangingPunct="1"/>
              <a:t>139</a:t>
            </a:fld>
            <a:endParaRPr lang="en-US" altLang="en-US" sz="1000">
              <a:solidFill>
                <a:schemeClr val="tx1"/>
              </a:solidFill>
            </a:endParaRPr>
          </a:p>
        </p:txBody>
      </p:sp>
      <p:sp>
        <p:nvSpPr>
          <p:cNvPr id="224259" name="Rectangle 2"/>
          <p:cNvSpPr>
            <a:spLocks noGrp="1" noRot="1" noChangeAspect="1" noChangeArrowheads="1" noTextEdit="1"/>
          </p:cNvSpPr>
          <p:nvPr>
            <p:ph type="sldImg"/>
          </p:nvPr>
        </p:nvSpPr>
        <p:spPr>
          <a:xfrm>
            <a:off x="-1841500" y="0"/>
            <a:ext cx="8507413" cy="6380163"/>
          </a:xfrm>
        </p:spPr>
      </p:sp>
      <p:sp>
        <p:nvSpPr>
          <p:cNvPr id="224260" name="Rectangle 3"/>
          <p:cNvSpPr>
            <a:spLocks noGrp="1" noChangeArrowheads="1"/>
          </p:cNvSpPr>
          <p:nvPr>
            <p:ph type="body" idx="1"/>
          </p:nvPr>
        </p:nvSpPr>
        <p:spPr>
          <a:xfrm>
            <a:off x="5006975" y="1363663"/>
            <a:ext cx="1963738" cy="70342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11" tIns="45005" rIns="90011" bIns="45005"/>
          <a:lstStyle/>
          <a:p>
            <a:pPr eaLnBrk="1" hangingPunct="1"/>
            <a:endParaRPr lang="en-US" altLang="en-US"/>
          </a:p>
        </p:txBody>
      </p:sp>
    </p:spTree>
    <p:extLst>
      <p:ext uri="{BB962C8B-B14F-4D97-AF65-F5344CB8AC3E}">
        <p14:creationId xmlns:p14="http://schemas.microsoft.com/office/powerpoint/2010/main" val="2576981597"/>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Slide Image Placeholder 1"/>
          <p:cNvSpPr>
            <a:spLocks noGrp="1" noRot="1" noChangeAspect="1" noTextEdit="1"/>
          </p:cNvSpPr>
          <p:nvPr>
            <p:ph type="sldImg"/>
          </p:nvPr>
        </p:nvSpPr>
        <p:spPr/>
      </p:sp>
      <p:sp>
        <p:nvSpPr>
          <p:cNvPr id="2252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2252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eaLnBrk="0" hangingPunct="0">
              <a:defRPr sz="1600">
                <a:solidFill>
                  <a:srgbClr val="FFFF99"/>
                </a:solidFill>
                <a:latin typeface="Arial" panose="020B0604020202020204" pitchFamily="34" charset="0"/>
              </a:defRPr>
            </a:lvl1pPr>
            <a:lvl2pPr marL="742950" indent="-285750" defTabSz="944563" eaLnBrk="0" hangingPunct="0">
              <a:defRPr sz="1600">
                <a:solidFill>
                  <a:srgbClr val="FFFF99"/>
                </a:solidFill>
                <a:latin typeface="Arial" panose="020B0604020202020204" pitchFamily="34" charset="0"/>
              </a:defRPr>
            </a:lvl2pPr>
            <a:lvl3pPr marL="1143000" indent="-228600" defTabSz="944563" eaLnBrk="0" hangingPunct="0">
              <a:defRPr sz="1600">
                <a:solidFill>
                  <a:srgbClr val="FFFF99"/>
                </a:solidFill>
                <a:latin typeface="Arial" panose="020B0604020202020204" pitchFamily="34" charset="0"/>
              </a:defRPr>
            </a:lvl3pPr>
            <a:lvl4pPr marL="1600200" indent="-228600" defTabSz="944563" eaLnBrk="0" hangingPunct="0">
              <a:defRPr sz="1600">
                <a:solidFill>
                  <a:srgbClr val="FFFF99"/>
                </a:solidFill>
                <a:latin typeface="Arial" panose="020B0604020202020204" pitchFamily="34" charset="0"/>
              </a:defRPr>
            </a:lvl4pPr>
            <a:lvl5pPr marL="2057400" indent="-228600" defTabSz="944563" eaLnBrk="0" hangingPunct="0">
              <a:defRPr sz="1600">
                <a:solidFill>
                  <a:srgbClr val="FFFF99"/>
                </a:solidFill>
                <a:latin typeface="Arial" panose="020B0604020202020204" pitchFamily="34" charset="0"/>
              </a:defRPr>
            </a:lvl5pPr>
            <a:lvl6pPr marL="2514600" indent="-228600" defTabSz="94456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456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456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456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4532DF19-056B-495E-94D1-2B7FF87B7829}" type="slidenum">
              <a:rPr lang="en-US" altLang="en-US" sz="1000">
                <a:solidFill>
                  <a:schemeClr val="tx1"/>
                </a:solidFill>
              </a:rPr>
              <a:pPr eaLnBrk="1" hangingPunct="1"/>
              <a:t>140</a:t>
            </a:fld>
            <a:endParaRPr lang="en-US" altLang="en-US" sz="1000">
              <a:solidFill>
                <a:schemeClr val="tx1"/>
              </a:solidFill>
            </a:endParaRPr>
          </a:p>
        </p:txBody>
      </p:sp>
    </p:spTree>
    <p:extLst>
      <p:ext uri="{BB962C8B-B14F-4D97-AF65-F5344CB8AC3E}">
        <p14:creationId xmlns:p14="http://schemas.microsoft.com/office/powerpoint/2010/main" val="2954242355"/>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Rectangle 2"/>
          <p:cNvSpPr>
            <a:spLocks noGrp="1" noRot="1" noChangeAspect="1" noChangeArrowheads="1" noTextEdit="1"/>
          </p:cNvSpPr>
          <p:nvPr>
            <p:ph type="sldImg"/>
          </p:nvPr>
        </p:nvSpPr>
        <p:spPr>
          <a:xfrm>
            <a:off x="1227138" y="715963"/>
            <a:ext cx="4679950" cy="3509962"/>
          </a:xfrm>
        </p:spPr>
      </p:sp>
      <p:sp>
        <p:nvSpPr>
          <p:cNvPr id="226307" name="Rectangle 3"/>
          <p:cNvSpPr>
            <a:spLocks noGrp="1" noChangeArrowheads="1"/>
          </p:cNvSpPr>
          <p:nvPr>
            <p:ph type="body" idx="1"/>
          </p:nvPr>
        </p:nvSpPr>
        <p:spPr>
          <a:xfrm>
            <a:off x="1125538" y="4646613"/>
            <a:ext cx="4846637" cy="43402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1"/>
              <a:t>State </a:t>
            </a:r>
            <a:r>
              <a:rPr lang="en-US" altLang="en-US"/>
              <a:t>that successful completion of the course is a prerequisite for taking the Intermediate Concepts of CMMI course and subsequent courses (e.g., Instructor Training and SCAMPI Lead Appraiser Training).</a:t>
            </a:r>
          </a:p>
          <a:p>
            <a:endParaRPr lang="en-US" altLang="en-US"/>
          </a:p>
          <a:p>
            <a:r>
              <a:rPr lang="en-US" altLang="en-US" b="1"/>
              <a:t>Emphasize</a:t>
            </a:r>
            <a:r>
              <a:rPr lang="en-US" altLang="en-US"/>
              <a:t> that it is important to attend the full course and to actively participate in class discussions and exercises. Also, emphasize that the class is scheduled to last until 5:00 p.m. on the last day of class. Class participants should make travel arrangement adjustments if their current travel requires that they leave earlier.</a:t>
            </a:r>
          </a:p>
          <a:p>
            <a:endParaRPr lang="en-US" altLang="en-US"/>
          </a:p>
          <a:p>
            <a:r>
              <a:rPr lang="en-US" altLang="en-US" b="1"/>
              <a:t>Note:</a:t>
            </a:r>
            <a:r>
              <a:rPr lang="en-US" altLang="en-US"/>
              <a:t> There may be circumstances when a class participant is absent for a short period of time (less than 2 hours) from the class. In those situations, the instructor must determine an appropriate action. Possible options are 1) remedial written work covering materials that were missed in class, or 2) review of missed material with the instructor during non-class time.</a:t>
            </a:r>
          </a:p>
          <a:p>
            <a:endParaRPr lang="en-US" altLang="en-US"/>
          </a:p>
          <a:p>
            <a:endParaRPr lang="en-US" altLang="en-US"/>
          </a:p>
        </p:txBody>
      </p:sp>
    </p:spTree>
    <p:extLst>
      <p:ext uri="{BB962C8B-B14F-4D97-AF65-F5344CB8AC3E}">
        <p14:creationId xmlns:p14="http://schemas.microsoft.com/office/powerpoint/2010/main" val="24735929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eaLnBrk="0" hangingPunct="0">
              <a:defRPr sz="1600">
                <a:solidFill>
                  <a:srgbClr val="FFFF99"/>
                </a:solidFill>
                <a:latin typeface="Arial" panose="020B0604020202020204" pitchFamily="34" charset="0"/>
              </a:defRPr>
            </a:lvl1pPr>
            <a:lvl2pPr marL="742950" indent="-285750" defTabSz="942975" eaLnBrk="0" hangingPunct="0">
              <a:defRPr sz="1600">
                <a:solidFill>
                  <a:srgbClr val="FFFF99"/>
                </a:solidFill>
                <a:latin typeface="Arial" panose="020B0604020202020204" pitchFamily="34" charset="0"/>
              </a:defRPr>
            </a:lvl2pPr>
            <a:lvl3pPr marL="1143000" indent="-228600" defTabSz="942975" eaLnBrk="0" hangingPunct="0">
              <a:defRPr sz="1600">
                <a:solidFill>
                  <a:srgbClr val="FFFF99"/>
                </a:solidFill>
                <a:latin typeface="Arial" panose="020B0604020202020204" pitchFamily="34" charset="0"/>
              </a:defRPr>
            </a:lvl3pPr>
            <a:lvl4pPr marL="1600200" indent="-228600" defTabSz="942975" eaLnBrk="0" hangingPunct="0">
              <a:defRPr sz="1600">
                <a:solidFill>
                  <a:srgbClr val="FFFF99"/>
                </a:solidFill>
                <a:latin typeface="Arial" panose="020B0604020202020204" pitchFamily="34" charset="0"/>
              </a:defRPr>
            </a:lvl4pPr>
            <a:lvl5pPr marL="2057400" indent="-228600" defTabSz="942975" eaLnBrk="0" hangingPunct="0">
              <a:defRPr sz="1600">
                <a:solidFill>
                  <a:srgbClr val="FFFF99"/>
                </a:solidFill>
                <a:latin typeface="Arial" panose="020B0604020202020204" pitchFamily="34" charset="0"/>
              </a:defRPr>
            </a:lvl5pPr>
            <a:lvl6pPr marL="2514600" indent="-228600" defTabSz="942975"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2975"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2975"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2975"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6303A7EF-C2BF-475F-8C9E-0342BE16F36E}" type="slidenum">
              <a:rPr lang="en-US" altLang="en-US" sz="1000">
                <a:solidFill>
                  <a:schemeClr val="tx1"/>
                </a:solidFill>
              </a:rPr>
              <a:pPr eaLnBrk="1" hangingPunct="1"/>
              <a:t>17</a:t>
            </a:fld>
            <a:endParaRPr lang="en-US" altLang="en-US" sz="1000">
              <a:solidFill>
                <a:schemeClr val="tx1"/>
              </a:solidFill>
            </a:endParaRPr>
          </a:p>
        </p:txBody>
      </p:sp>
      <p:sp>
        <p:nvSpPr>
          <p:cNvPr id="156675" name="Rectangle 2"/>
          <p:cNvSpPr>
            <a:spLocks noGrp="1" noRot="1" noChangeAspect="1" noChangeArrowheads="1" noTextEdit="1"/>
          </p:cNvSpPr>
          <p:nvPr>
            <p:ph type="sldImg"/>
          </p:nvPr>
        </p:nvSpPr>
        <p:spPr>
          <a:xfrm>
            <a:off x="-1885950" y="-4763"/>
            <a:ext cx="8975725" cy="6732588"/>
          </a:xfrm>
          <a:solidFill>
            <a:srgbClr val="FFFFFF"/>
          </a:solidFill>
        </p:spPr>
      </p:sp>
    </p:spTree>
    <p:extLst>
      <p:ext uri="{BB962C8B-B14F-4D97-AF65-F5344CB8AC3E}">
        <p14:creationId xmlns:p14="http://schemas.microsoft.com/office/powerpoint/2010/main" val="24551191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eaLnBrk="0" hangingPunct="0">
              <a:defRPr sz="1600">
                <a:solidFill>
                  <a:srgbClr val="FFFF99"/>
                </a:solidFill>
                <a:latin typeface="Arial" panose="020B0604020202020204" pitchFamily="34" charset="0"/>
              </a:defRPr>
            </a:lvl1pPr>
            <a:lvl2pPr marL="742950" indent="-285750" defTabSz="944563" eaLnBrk="0" hangingPunct="0">
              <a:defRPr sz="1600">
                <a:solidFill>
                  <a:srgbClr val="FFFF99"/>
                </a:solidFill>
                <a:latin typeface="Arial" panose="020B0604020202020204" pitchFamily="34" charset="0"/>
              </a:defRPr>
            </a:lvl2pPr>
            <a:lvl3pPr marL="1143000" indent="-228600" defTabSz="944563" eaLnBrk="0" hangingPunct="0">
              <a:defRPr sz="1600">
                <a:solidFill>
                  <a:srgbClr val="FFFF99"/>
                </a:solidFill>
                <a:latin typeface="Arial" panose="020B0604020202020204" pitchFamily="34" charset="0"/>
              </a:defRPr>
            </a:lvl3pPr>
            <a:lvl4pPr marL="1600200" indent="-228600" defTabSz="944563" eaLnBrk="0" hangingPunct="0">
              <a:defRPr sz="1600">
                <a:solidFill>
                  <a:srgbClr val="FFFF99"/>
                </a:solidFill>
                <a:latin typeface="Arial" panose="020B0604020202020204" pitchFamily="34" charset="0"/>
              </a:defRPr>
            </a:lvl4pPr>
            <a:lvl5pPr marL="2057400" indent="-228600" defTabSz="944563" eaLnBrk="0" hangingPunct="0">
              <a:defRPr sz="1600">
                <a:solidFill>
                  <a:srgbClr val="FFFF99"/>
                </a:solidFill>
                <a:latin typeface="Arial" panose="020B0604020202020204" pitchFamily="34" charset="0"/>
              </a:defRPr>
            </a:lvl5pPr>
            <a:lvl6pPr marL="2514600" indent="-228600" defTabSz="94456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4456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4456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44563"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a:solidFill>
                  <a:schemeClr val="tx1"/>
                </a:solidFill>
              </a:rPr>
              <a:t>  </a:t>
            </a:r>
            <a:fld id="{AF9426E4-EA5B-450B-BDB3-931CD0CEFB7A}" type="slidenum">
              <a:rPr lang="en-US" altLang="en-US" sz="1000">
                <a:solidFill>
                  <a:schemeClr val="tx1"/>
                </a:solidFill>
              </a:rPr>
              <a:pPr eaLnBrk="1" hangingPunct="1"/>
              <a:t>18</a:t>
            </a:fld>
            <a:endParaRPr lang="en-US" altLang="en-US" sz="1000">
              <a:solidFill>
                <a:schemeClr val="tx1"/>
              </a:solidFill>
            </a:endParaRPr>
          </a:p>
        </p:txBody>
      </p:sp>
      <p:sp>
        <p:nvSpPr>
          <p:cNvPr id="157699" name="Rectangle 2"/>
          <p:cNvSpPr>
            <a:spLocks noGrp="1" noRot="1" noChangeAspect="1" noChangeArrowheads="1" noTextEdit="1"/>
          </p:cNvSpPr>
          <p:nvPr>
            <p:ph type="sldImg"/>
          </p:nvPr>
        </p:nvSpPr>
        <p:spPr>
          <a:xfrm>
            <a:off x="-1901825" y="0"/>
            <a:ext cx="9001125" cy="6751638"/>
          </a:xfrm>
          <a:solidFill>
            <a:srgbClr val="FFFFFF"/>
          </a:solidFill>
        </p:spPr>
      </p:sp>
    </p:spTree>
    <p:extLst>
      <p:ext uri="{BB962C8B-B14F-4D97-AF65-F5344CB8AC3E}">
        <p14:creationId xmlns:p14="http://schemas.microsoft.com/office/powerpoint/2010/main" val="36226003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gray">
      <p:bgPr>
        <a:solidFill>
          <a:schemeClr val="bg1"/>
        </a:solidFill>
        <a:effectLst/>
      </p:bgPr>
    </p:bg>
    <p:spTree>
      <p:nvGrpSpPr>
        <p:cNvPr id="1" name=""/>
        <p:cNvGrpSpPr/>
        <p:nvPr/>
      </p:nvGrpSpPr>
      <p:grpSpPr>
        <a:xfrm>
          <a:off x="0" y="0"/>
          <a:ext cx="0" cy="0"/>
          <a:chOff x="0" y="0"/>
          <a:chExt cx="0" cy="0"/>
        </a:xfrm>
      </p:grpSpPr>
      <p:grpSp>
        <p:nvGrpSpPr>
          <p:cNvPr id="4" name="Group 3"/>
          <p:cNvGrpSpPr>
            <a:grpSpLocks noChangeAspect="1"/>
          </p:cNvGrpSpPr>
          <p:nvPr/>
        </p:nvGrpSpPr>
        <p:grpSpPr bwMode="auto">
          <a:xfrm>
            <a:off x="20638" y="17463"/>
            <a:ext cx="2687637" cy="4040187"/>
            <a:chOff x="13" y="15"/>
            <a:chExt cx="2741" cy="3858"/>
          </a:xfrm>
        </p:grpSpPr>
        <p:sp>
          <p:nvSpPr>
            <p:cNvPr id="5" name="Freeform 4"/>
            <p:cNvSpPr>
              <a:spLocks noChangeAspect="1"/>
            </p:cNvSpPr>
            <p:nvPr userDrawn="1"/>
          </p:nvSpPr>
          <p:spPr bwMode="auto">
            <a:xfrm>
              <a:off x="13" y="2190"/>
              <a:ext cx="1009" cy="97"/>
            </a:xfrm>
            <a:custGeom>
              <a:avLst/>
              <a:gdLst/>
              <a:ahLst/>
              <a:cxnLst>
                <a:cxn ang="0">
                  <a:pos x="1004" y="0"/>
                </a:cxn>
                <a:cxn ang="0">
                  <a:pos x="0" y="0"/>
                </a:cxn>
                <a:cxn ang="0">
                  <a:pos x="0" y="98"/>
                </a:cxn>
                <a:cxn ang="0">
                  <a:pos x="906" y="98"/>
                </a:cxn>
                <a:cxn ang="0">
                  <a:pos x="1004" y="0"/>
                </a:cxn>
              </a:cxnLst>
              <a:rect l="0" t="0" r="r" b="b"/>
              <a:pathLst>
                <a:path w="1004" h="98">
                  <a:moveTo>
                    <a:pt x="1004" y="0"/>
                  </a:moveTo>
                  <a:lnTo>
                    <a:pt x="0" y="0"/>
                  </a:lnTo>
                  <a:lnTo>
                    <a:pt x="0" y="98"/>
                  </a:lnTo>
                  <a:lnTo>
                    <a:pt x="906" y="98"/>
                  </a:lnTo>
                  <a:lnTo>
                    <a:pt x="1004" y="0"/>
                  </a:lnTo>
                  <a:close/>
                </a:path>
              </a:pathLst>
            </a:custGeom>
            <a:solidFill>
              <a:srgbClr val="3A4E84"/>
            </a:solidFill>
            <a:ln w="14351">
              <a:noFill/>
              <a:prstDash val="solid"/>
              <a:round/>
              <a:headEnd/>
              <a:tailEnd/>
            </a:ln>
          </p:spPr>
          <p:txBody>
            <a:bodyPr/>
            <a:lstStyle/>
            <a:p>
              <a:pPr>
                <a:spcBef>
                  <a:spcPct val="0"/>
                </a:spcBef>
                <a:defRPr/>
              </a:pPr>
              <a:endParaRPr lang="en-US" sz="2000" b="1">
                <a:solidFill>
                  <a:schemeClr val="tx1"/>
                </a:solidFill>
                <a:latin typeface="Arial" charset="0"/>
              </a:endParaRPr>
            </a:p>
          </p:txBody>
        </p:sp>
        <p:sp>
          <p:nvSpPr>
            <p:cNvPr id="6" name="Freeform 5"/>
            <p:cNvSpPr>
              <a:spLocks noChangeAspect="1"/>
            </p:cNvSpPr>
            <p:nvPr userDrawn="1"/>
          </p:nvSpPr>
          <p:spPr bwMode="auto">
            <a:xfrm>
              <a:off x="13" y="1016"/>
              <a:ext cx="411" cy="100"/>
            </a:xfrm>
            <a:custGeom>
              <a:avLst/>
              <a:gdLst/>
              <a:ahLst/>
              <a:cxnLst>
                <a:cxn ang="0">
                  <a:pos x="311" y="0"/>
                </a:cxn>
                <a:cxn ang="0">
                  <a:pos x="0" y="0"/>
                </a:cxn>
                <a:cxn ang="0">
                  <a:pos x="0" y="98"/>
                </a:cxn>
                <a:cxn ang="0">
                  <a:pos x="409" y="98"/>
                </a:cxn>
                <a:cxn ang="0">
                  <a:pos x="311" y="0"/>
                </a:cxn>
              </a:cxnLst>
              <a:rect l="0" t="0" r="r" b="b"/>
              <a:pathLst>
                <a:path w="409" h="98">
                  <a:moveTo>
                    <a:pt x="311" y="0"/>
                  </a:moveTo>
                  <a:lnTo>
                    <a:pt x="0" y="0"/>
                  </a:lnTo>
                  <a:lnTo>
                    <a:pt x="0" y="98"/>
                  </a:lnTo>
                  <a:lnTo>
                    <a:pt x="409" y="98"/>
                  </a:lnTo>
                  <a:lnTo>
                    <a:pt x="311" y="0"/>
                  </a:lnTo>
                  <a:close/>
                </a:path>
              </a:pathLst>
            </a:custGeom>
            <a:solidFill>
              <a:srgbClr val="3A4E84"/>
            </a:solidFill>
            <a:ln w="14351">
              <a:noFill/>
              <a:prstDash val="solid"/>
              <a:round/>
              <a:headEnd/>
              <a:tailEnd/>
            </a:ln>
          </p:spPr>
          <p:txBody>
            <a:bodyPr/>
            <a:lstStyle/>
            <a:p>
              <a:pPr>
                <a:spcBef>
                  <a:spcPct val="0"/>
                </a:spcBef>
                <a:defRPr/>
              </a:pPr>
              <a:endParaRPr lang="en-US" sz="2000" b="1">
                <a:solidFill>
                  <a:schemeClr val="tx1"/>
                </a:solidFill>
                <a:latin typeface="Arial" charset="0"/>
              </a:endParaRPr>
            </a:p>
          </p:txBody>
        </p:sp>
        <p:sp>
          <p:nvSpPr>
            <p:cNvPr id="7" name="Freeform 6"/>
            <p:cNvSpPr>
              <a:spLocks noChangeAspect="1"/>
            </p:cNvSpPr>
            <p:nvPr userDrawn="1"/>
          </p:nvSpPr>
          <p:spPr bwMode="auto">
            <a:xfrm>
              <a:off x="13" y="2789"/>
              <a:ext cx="419" cy="108"/>
            </a:xfrm>
            <a:custGeom>
              <a:avLst/>
              <a:gdLst/>
              <a:ahLst/>
              <a:cxnLst>
                <a:cxn ang="0">
                  <a:pos x="418" y="0"/>
                </a:cxn>
                <a:cxn ang="0">
                  <a:pos x="0" y="0"/>
                </a:cxn>
                <a:cxn ang="0">
                  <a:pos x="0" y="107"/>
                </a:cxn>
                <a:cxn ang="0">
                  <a:pos x="311" y="107"/>
                </a:cxn>
                <a:cxn ang="0">
                  <a:pos x="418" y="0"/>
                </a:cxn>
              </a:cxnLst>
              <a:rect l="0" t="0" r="r" b="b"/>
              <a:pathLst>
                <a:path w="418" h="107">
                  <a:moveTo>
                    <a:pt x="418" y="0"/>
                  </a:moveTo>
                  <a:lnTo>
                    <a:pt x="0" y="0"/>
                  </a:lnTo>
                  <a:lnTo>
                    <a:pt x="0" y="107"/>
                  </a:lnTo>
                  <a:lnTo>
                    <a:pt x="311" y="107"/>
                  </a:lnTo>
                  <a:lnTo>
                    <a:pt x="418" y="0"/>
                  </a:lnTo>
                  <a:close/>
                </a:path>
              </a:pathLst>
            </a:custGeom>
            <a:solidFill>
              <a:srgbClr val="3A4E84"/>
            </a:solidFill>
            <a:ln w="14351">
              <a:noFill/>
              <a:prstDash val="solid"/>
              <a:round/>
              <a:headEnd/>
              <a:tailEnd/>
            </a:ln>
          </p:spPr>
          <p:txBody>
            <a:bodyPr/>
            <a:lstStyle/>
            <a:p>
              <a:pPr>
                <a:spcBef>
                  <a:spcPct val="0"/>
                </a:spcBef>
                <a:defRPr/>
              </a:pPr>
              <a:endParaRPr lang="en-US" sz="2000" b="1">
                <a:solidFill>
                  <a:schemeClr val="tx1"/>
                </a:solidFill>
                <a:latin typeface="Arial" charset="0"/>
              </a:endParaRPr>
            </a:p>
          </p:txBody>
        </p:sp>
        <p:sp>
          <p:nvSpPr>
            <p:cNvPr id="8" name="Freeform 7"/>
            <p:cNvSpPr>
              <a:spLocks noChangeAspect="1"/>
            </p:cNvSpPr>
            <p:nvPr userDrawn="1"/>
          </p:nvSpPr>
          <p:spPr bwMode="auto">
            <a:xfrm>
              <a:off x="13" y="1599"/>
              <a:ext cx="1009" cy="99"/>
            </a:xfrm>
            <a:custGeom>
              <a:avLst/>
              <a:gdLst/>
              <a:ahLst/>
              <a:cxnLst>
                <a:cxn ang="0">
                  <a:pos x="906" y="0"/>
                </a:cxn>
                <a:cxn ang="0">
                  <a:pos x="0" y="0"/>
                </a:cxn>
                <a:cxn ang="0">
                  <a:pos x="0" y="98"/>
                </a:cxn>
                <a:cxn ang="0">
                  <a:pos x="1004" y="98"/>
                </a:cxn>
                <a:cxn ang="0">
                  <a:pos x="906" y="0"/>
                </a:cxn>
              </a:cxnLst>
              <a:rect l="0" t="0" r="r" b="b"/>
              <a:pathLst>
                <a:path w="1004" h="98">
                  <a:moveTo>
                    <a:pt x="906" y="0"/>
                  </a:moveTo>
                  <a:lnTo>
                    <a:pt x="0" y="0"/>
                  </a:lnTo>
                  <a:lnTo>
                    <a:pt x="0" y="98"/>
                  </a:lnTo>
                  <a:lnTo>
                    <a:pt x="1004" y="98"/>
                  </a:lnTo>
                  <a:lnTo>
                    <a:pt x="906" y="0"/>
                  </a:lnTo>
                  <a:close/>
                </a:path>
              </a:pathLst>
            </a:custGeom>
            <a:solidFill>
              <a:srgbClr val="3A4E84"/>
            </a:solidFill>
            <a:ln w="14351">
              <a:noFill/>
              <a:prstDash val="solid"/>
              <a:round/>
              <a:headEnd/>
              <a:tailEnd/>
            </a:ln>
          </p:spPr>
          <p:txBody>
            <a:bodyPr/>
            <a:lstStyle/>
            <a:p>
              <a:pPr>
                <a:spcBef>
                  <a:spcPct val="0"/>
                </a:spcBef>
                <a:defRPr/>
              </a:pPr>
              <a:endParaRPr lang="en-US" sz="2000" b="1">
                <a:solidFill>
                  <a:schemeClr val="tx1"/>
                </a:solidFill>
                <a:latin typeface="Arial" charset="0"/>
              </a:endParaRPr>
            </a:p>
          </p:txBody>
        </p:sp>
        <p:sp>
          <p:nvSpPr>
            <p:cNvPr id="9" name="Freeform 8"/>
            <p:cNvSpPr>
              <a:spLocks noChangeAspect="1"/>
            </p:cNvSpPr>
            <p:nvPr userDrawn="1"/>
          </p:nvSpPr>
          <p:spPr bwMode="auto">
            <a:xfrm>
              <a:off x="13" y="1222"/>
              <a:ext cx="2276" cy="288"/>
            </a:xfrm>
            <a:custGeom>
              <a:avLst/>
              <a:gdLst/>
              <a:ahLst/>
              <a:cxnLst>
                <a:cxn ang="0">
                  <a:pos x="0" y="285"/>
                </a:cxn>
                <a:cxn ang="0">
                  <a:pos x="2266" y="285"/>
                </a:cxn>
                <a:cxn ang="0">
                  <a:pos x="1982" y="0"/>
                </a:cxn>
                <a:cxn ang="0">
                  <a:pos x="0" y="0"/>
                </a:cxn>
                <a:cxn ang="0">
                  <a:pos x="0" y="285"/>
                </a:cxn>
              </a:cxnLst>
              <a:rect l="0" t="0" r="r" b="b"/>
              <a:pathLst>
                <a:path w="2266" h="285">
                  <a:moveTo>
                    <a:pt x="0" y="285"/>
                  </a:moveTo>
                  <a:lnTo>
                    <a:pt x="2266" y="285"/>
                  </a:lnTo>
                  <a:lnTo>
                    <a:pt x="1982" y="0"/>
                  </a:lnTo>
                  <a:lnTo>
                    <a:pt x="0" y="0"/>
                  </a:lnTo>
                  <a:lnTo>
                    <a:pt x="0" y="285"/>
                  </a:lnTo>
                  <a:close/>
                </a:path>
              </a:pathLst>
            </a:custGeom>
            <a:solidFill>
              <a:srgbClr val="3A4E84"/>
            </a:solidFill>
            <a:ln w="14351">
              <a:noFill/>
              <a:prstDash val="solid"/>
              <a:round/>
              <a:headEnd/>
              <a:tailEnd/>
            </a:ln>
          </p:spPr>
          <p:txBody>
            <a:bodyPr/>
            <a:lstStyle/>
            <a:p>
              <a:pPr>
                <a:spcBef>
                  <a:spcPct val="0"/>
                </a:spcBef>
                <a:defRPr/>
              </a:pPr>
              <a:endParaRPr lang="en-US" sz="2000" b="1">
                <a:solidFill>
                  <a:schemeClr val="tx1"/>
                </a:solidFill>
                <a:latin typeface="Arial" charset="0"/>
              </a:endParaRPr>
            </a:p>
          </p:txBody>
        </p:sp>
        <p:sp>
          <p:nvSpPr>
            <p:cNvPr id="10" name="Freeform 9"/>
            <p:cNvSpPr>
              <a:spLocks noChangeAspect="1"/>
            </p:cNvSpPr>
            <p:nvPr userDrawn="1"/>
          </p:nvSpPr>
          <p:spPr bwMode="auto">
            <a:xfrm>
              <a:off x="13" y="2395"/>
              <a:ext cx="2286" cy="287"/>
            </a:xfrm>
            <a:custGeom>
              <a:avLst/>
              <a:gdLst/>
              <a:ahLst/>
              <a:cxnLst>
                <a:cxn ang="0">
                  <a:pos x="0" y="285"/>
                </a:cxn>
                <a:cxn ang="0">
                  <a:pos x="1991" y="285"/>
                </a:cxn>
                <a:cxn ang="0">
                  <a:pos x="2275" y="0"/>
                </a:cxn>
                <a:cxn ang="0">
                  <a:pos x="0" y="0"/>
                </a:cxn>
                <a:cxn ang="0">
                  <a:pos x="0" y="285"/>
                </a:cxn>
              </a:cxnLst>
              <a:rect l="0" t="0" r="r" b="b"/>
              <a:pathLst>
                <a:path w="2275" h="285">
                  <a:moveTo>
                    <a:pt x="0" y="285"/>
                  </a:moveTo>
                  <a:lnTo>
                    <a:pt x="1991" y="285"/>
                  </a:lnTo>
                  <a:lnTo>
                    <a:pt x="2275" y="0"/>
                  </a:lnTo>
                  <a:lnTo>
                    <a:pt x="0" y="0"/>
                  </a:lnTo>
                  <a:lnTo>
                    <a:pt x="0" y="285"/>
                  </a:lnTo>
                  <a:close/>
                </a:path>
              </a:pathLst>
            </a:custGeom>
            <a:solidFill>
              <a:srgbClr val="3A4E84"/>
            </a:solidFill>
            <a:ln w="14351">
              <a:noFill/>
              <a:prstDash val="solid"/>
              <a:round/>
              <a:headEnd/>
              <a:tailEnd/>
            </a:ln>
          </p:spPr>
          <p:txBody>
            <a:bodyPr/>
            <a:lstStyle/>
            <a:p>
              <a:pPr>
                <a:spcBef>
                  <a:spcPct val="0"/>
                </a:spcBef>
                <a:defRPr/>
              </a:pPr>
              <a:endParaRPr lang="en-US" sz="2000" b="1">
                <a:solidFill>
                  <a:schemeClr val="tx1"/>
                </a:solidFill>
                <a:latin typeface="Arial" charset="0"/>
              </a:endParaRPr>
            </a:p>
          </p:txBody>
        </p:sp>
        <p:sp>
          <p:nvSpPr>
            <p:cNvPr id="11" name="Freeform 10"/>
            <p:cNvSpPr>
              <a:spLocks noChangeAspect="1"/>
            </p:cNvSpPr>
            <p:nvPr userDrawn="1"/>
          </p:nvSpPr>
          <p:spPr bwMode="auto">
            <a:xfrm>
              <a:off x="13" y="1805"/>
              <a:ext cx="2741" cy="285"/>
            </a:xfrm>
            <a:custGeom>
              <a:avLst/>
              <a:gdLst/>
              <a:ahLst/>
              <a:cxnLst>
                <a:cxn ang="0">
                  <a:pos x="2586" y="0"/>
                </a:cxn>
                <a:cxn ang="0">
                  <a:pos x="0" y="0"/>
                </a:cxn>
                <a:cxn ang="0">
                  <a:pos x="0" y="285"/>
                </a:cxn>
                <a:cxn ang="0">
                  <a:pos x="2586" y="285"/>
                </a:cxn>
                <a:cxn ang="0">
                  <a:pos x="2728" y="142"/>
                </a:cxn>
                <a:cxn ang="0">
                  <a:pos x="2586" y="0"/>
                </a:cxn>
              </a:cxnLst>
              <a:rect l="0" t="0" r="r" b="b"/>
              <a:pathLst>
                <a:path w="2728" h="285">
                  <a:moveTo>
                    <a:pt x="2586" y="0"/>
                  </a:moveTo>
                  <a:lnTo>
                    <a:pt x="0" y="0"/>
                  </a:lnTo>
                  <a:lnTo>
                    <a:pt x="0" y="285"/>
                  </a:lnTo>
                  <a:lnTo>
                    <a:pt x="2586" y="285"/>
                  </a:lnTo>
                  <a:lnTo>
                    <a:pt x="2728" y="142"/>
                  </a:lnTo>
                  <a:lnTo>
                    <a:pt x="2586" y="0"/>
                  </a:lnTo>
                  <a:close/>
                </a:path>
              </a:pathLst>
            </a:custGeom>
            <a:solidFill>
              <a:srgbClr val="3A4E84"/>
            </a:solidFill>
            <a:ln w="14351">
              <a:noFill/>
              <a:prstDash val="solid"/>
              <a:round/>
              <a:headEnd/>
              <a:tailEnd/>
            </a:ln>
          </p:spPr>
          <p:txBody>
            <a:bodyPr/>
            <a:lstStyle/>
            <a:p>
              <a:pPr>
                <a:spcBef>
                  <a:spcPct val="0"/>
                </a:spcBef>
                <a:defRPr/>
              </a:pPr>
              <a:endParaRPr lang="en-US" sz="2000" b="1">
                <a:solidFill>
                  <a:schemeClr val="tx1"/>
                </a:solidFill>
                <a:latin typeface="Arial" charset="0"/>
              </a:endParaRPr>
            </a:p>
          </p:txBody>
        </p:sp>
        <p:sp>
          <p:nvSpPr>
            <p:cNvPr id="12" name="Freeform 11"/>
            <p:cNvSpPr>
              <a:spLocks noChangeAspect="1"/>
            </p:cNvSpPr>
            <p:nvPr userDrawn="1"/>
          </p:nvSpPr>
          <p:spPr bwMode="auto">
            <a:xfrm>
              <a:off x="13" y="2994"/>
              <a:ext cx="1679" cy="287"/>
            </a:xfrm>
            <a:custGeom>
              <a:avLst/>
              <a:gdLst/>
              <a:ahLst/>
              <a:cxnLst>
                <a:cxn ang="0">
                  <a:pos x="0" y="285"/>
                </a:cxn>
                <a:cxn ang="0">
                  <a:pos x="1386" y="285"/>
                </a:cxn>
                <a:cxn ang="0">
                  <a:pos x="1671" y="0"/>
                </a:cxn>
                <a:cxn ang="0">
                  <a:pos x="0" y="0"/>
                </a:cxn>
                <a:cxn ang="0">
                  <a:pos x="0" y="285"/>
                </a:cxn>
              </a:cxnLst>
              <a:rect l="0" t="0" r="r" b="b"/>
              <a:pathLst>
                <a:path w="1671" h="285">
                  <a:moveTo>
                    <a:pt x="0" y="285"/>
                  </a:moveTo>
                  <a:lnTo>
                    <a:pt x="1386" y="285"/>
                  </a:lnTo>
                  <a:lnTo>
                    <a:pt x="1671" y="0"/>
                  </a:lnTo>
                  <a:lnTo>
                    <a:pt x="0" y="0"/>
                  </a:lnTo>
                  <a:lnTo>
                    <a:pt x="0" y="285"/>
                  </a:lnTo>
                  <a:close/>
                </a:path>
              </a:pathLst>
            </a:custGeom>
            <a:solidFill>
              <a:srgbClr val="3A4E84"/>
            </a:solidFill>
            <a:ln w="14351">
              <a:noFill/>
              <a:prstDash val="solid"/>
              <a:round/>
              <a:headEnd/>
              <a:tailEnd/>
            </a:ln>
          </p:spPr>
          <p:txBody>
            <a:bodyPr/>
            <a:lstStyle/>
            <a:p>
              <a:pPr>
                <a:spcBef>
                  <a:spcPct val="0"/>
                </a:spcBef>
                <a:defRPr/>
              </a:pPr>
              <a:endParaRPr lang="en-US" sz="2000" b="1">
                <a:solidFill>
                  <a:schemeClr val="tx1"/>
                </a:solidFill>
                <a:latin typeface="Arial" charset="0"/>
              </a:endParaRPr>
            </a:p>
          </p:txBody>
        </p:sp>
        <p:sp>
          <p:nvSpPr>
            <p:cNvPr id="13" name="Freeform 12"/>
            <p:cNvSpPr>
              <a:spLocks noChangeAspect="1"/>
            </p:cNvSpPr>
            <p:nvPr userDrawn="1"/>
          </p:nvSpPr>
          <p:spPr bwMode="auto">
            <a:xfrm>
              <a:off x="13" y="3588"/>
              <a:ext cx="1072" cy="285"/>
            </a:xfrm>
            <a:custGeom>
              <a:avLst/>
              <a:gdLst/>
              <a:ahLst/>
              <a:cxnLst>
                <a:cxn ang="0">
                  <a:pos x="0" y="284"/>
                </a:cxn>
                <a:cxn ang="0">
                  <a:pos x="782" y="284"/>
                </a:cxn>
                <a:cxn ang="0">
                  <a:pos x="1066" y="0"/>
                </a:cxn>
                <a:cxn ang="0">
                  <a:pos x="0" y="0"/>
                </a:cxn>
                <a:cxn ang="0">
                  <a:pos x="0" y="284"/>
                </a:cxn>
              </a:cxnLst>
              <a:rect l="0" t="0" r="r" b="b"/>
              <a:pathLst>
                <a:path w="1066" h="284">
                  <a:moveTo>
                    <a:pt x="0" y="284"/>
                  </a:moveTo>
                  <a:lnTo>
                    <a:pt x="782" y="284"/>
                  </a:lnTo>
                  <a:lnTo>
                    <a:pt x="1066" y="0"/>
                  </a:lnTo>
                  <a:lnTo>
                    <a:pt x="0" y="0"/>
                  </a:lnTo>
                  <a:lnTo>
                    <a:pt x="0" y="284"/>
                  </a:lnTo>
                  <a:close/>
                </a:path>
              </a:pathLst>
            </a:custGeom>
            <a:solidFill>
              <a:srgbClr val="3A4E84"/>
            </a:solidFill>
            <a:ln w="14351">
              <a:noFill/>
              <a:prstDash val="solid"/>
              <a:round/>
              <a:headEnd/>
              <a:tailEnd/>
            </a:ln>
          </p:spPr>
          <p:txBody>
            <a:bodyPr/>
            <a:lstStyle/>
            <a:p>
              <a:pPr>
                <a:spcBef>
                  <a:spcPct val="0"/>
                </a:spcBef>
                <a:defRPr/>
              </a:pPr>
              <a:endParaRPr lang="en-US" sz="2000" b="1">
                <a:solidFill>
                  <a:schemeClr val="tx1"/>
                </a:solidFill>
                <a:latin typeface="Arial" charset="0"/>
              </a:endParaRPr>
            </a:p>
          </p:txBody>
        </p:sp>
        <p:sp>
          <p:nvSpPr>
            <p:cNvPr id="14" name="Freeform 13"/>
            <p:cNvSpPr>
              <a:spLocks noChangeAspect="1"/>
            </p:cNvSpPr>
            <p:nvPr userDrawn="1"/>
          </p:nvSpPr>
          <p:spPr bwMode="auto">
            <a:xfrm>
              <a:off x="13" y="15"/>
              <a:ext cx="1090" cy="287"/>
            </a:xfrm>
            <a:custGeom>
              <a:avLst/>
              <a:gdLst/>
              <a:ahLst/>
              <a:cxnLst>
                <a:cxn ang="0">
                  <a:pos x="0" y="285"/>
                </a:cxn>
                <a:cxn ang="0">
                  <a:pos x="1084" y="285"/>
                </a:cxn>
                <a:cxn ang="0">
                  <a:pos x="800" y="0"/>
                </a:cxn>
                <a:cxn ang="0">
                  <a:pos x="0" y="0"/>
                </a:cxn>
                <a:cxn ang="0">
                  <a:pos x="0" y="285"/>
                </a:cxn>
              </a:cxnLst>
              <a:rect l="0" t="0" r="r" b="b"/>
              <a:pathLst>
                <a:path w="1084" h="285">
                  <a:moveTo>
                    <a:pt x="0" y="285"/>
                  </a:moveTo>
                  <a:lnTo>
                    <a:pt x="1084" y="285"/>
                  </a:lnTo>
                  <a:lnTo>
                    <a:pt x="800" y="0"/>
                  </a:lnTo>
                  <a:lnTo>
                    <a:pt x="0" y="0"/>
                  </a:lnTo>
                  <a:lnTo>
                    <a:pt x="0" y="285"/>
                  </a:lnTo>
                  <a:close/>
                </a:path>
              </a:pathLst>
            </a:custGeom>
            <a:solidFill>
              <a:srgbClr val="3A4E84"/>
            </a:solidFill>
            <a:ln w="14351">
              <a:noFill/>
              <a:prstDash val="solid"/>
              <a:round/>
              <a:headEnd/>
              <a:tailEnd/>
            </a:ln>
          </p:spPr>
          <p:txBody>
            <a:bodyPr/>
            <a:lstStyle/>
            <a:p>
              <a:pPr>
                <a:spcBef>
                  <a:spcPct val="0"/>
                </a:spcBef>
                <a:defRPr/>
              </a:pPr>
              <a:endParaRPr lang="en-US" sz="2000" b="1">
                <a:solidFill>
                  <a:schemeClr val="tx1"/>
                </a:solidFill>
                <a:latin typeface="Arial" charset="0"/>
              </a:endParaRPr>
            </a:p>
          </p:txBody>
        </p:sp>
        <p:sp>
          <p:nvSpPr>
            <p:cNvPr id="15" name="Freeform 14"/>
            <p:cNvSpPr>
              <a:spLocks noChangeAspect="1"/>
            </p:cNvSpPr>
            <p:nvPr userDrawn="1"/>
          </p:nvSpPr>
          <p:spPr bwMode="auto">
            <a:xfrm>
              <a:off x="13" y="614"/>
              <a:ext cx="1689" cy="287"/>
            </a:xfrm>
            <a:custGeom>
              <a:avLst/>
              <a:gdLst/>
              <a:ahLst/>
              <a:cxnLst>
                <a:cxn ang="0">
                  <a:pos x="0" y="285"/>
                </a:cxn>
                <a:cxn ang="0">
                  <a:pos x="1680" y="285"/>
                </a:cxn>
                <a:cxn ang="0">
                  <a:pos x="1395" y="0"/>
                </a:cxn>
                <a:cxn ang="0">
                  <a:pos x="0" y="0"/>
                </a:cxn>
                <a:cxn ang="0">
                  <a:pos x="0" y="285"/>
                </a:cxn>
              </a:cxnLst>
              <a:rect l="0" t="0" r="r" b="b"/>
              <a:pathLst>
                <a:path w="1680" h="285">
                  <a:moveTo>
                    <a:pt x="0" y="285"/>
                  </a:moveTo>
                  <a:lnTo>
                    <a:pt x="1680" y="285"/>
                  </a:lnTo>
                  <a:lnTo>
                    <a:pt x="1395" y="0"/>
                  </a:lnTo>
                  <a:lnTo>
                    <a:pt x="0" y="0"/>
                  </a:lnTo>
                  <a:lnTo>
                    <a:pt x="0" y="285"/>
                  </a:lnTo>
                  <a:close/>
                </a:path>
              </a:pathLst>
            </a:custGeom>
            <a:solidFill>
              <a:srgbClr val="3A4E84"/>
            </a:solidFill>
            <a:ln w="14351">
              <a:noFill/>
              <a:prstDash val="solid"/>
              <a:round/>
              <a:headEnd/>
              <a:tailEnd/>
            </a:ln>
          </p:spPr>
          <p:txBody>
            <a:bodyPr/>
            <a:lstStyle/>
            <a:p>
              <a:pPr>
                <a:spcBef>
                  <a:spcPct val="0"/>
                </a:spcBef>
                <a:defRPr/>
              </a:pPr>
              <a:endParaRPr lang="en-US" sz="2000" b="1">
                <a:solidFill>
                  <a:schemeClr val="tx1"/>
                </a:solidFill>
                <a:latin typeface="Arial" charset="0"/>
              </a:endParaRPr>
            </a:p>
          </p:txBody>
        </p:sp>
      </p:grpSp>
      <p:sp>
        <p:nvSpPr>
          <p:cNvPr id="16" name="Line 15"/>
          <p:cNvSpPr>
            <a:spLocks noChangeShapeType="1"/>
          </p:cNvSpPr>
          <p:nvPr/>
        </p:nvSpPr>
        <p:spPr bwMode="auto">
          <a:xfrm>
            <a:off x="0" y="6475413"/>
            <a:ext cx="9144000" cy="1587"/>
          </a:xfrm>
          <a:prstGeom prst="line">
            <a:avLst/>
          </a:prstGeom>
          <a:noFill/>
          <a:ln w="6350">
            <a:solidFill>
              <a:schemeClr val="bg2"/>
            </a:solidFill>
            <a:round/>
            <a:headEnd/>
            <a:tailEnd/>
          </a:ln>
          <a:effectLst/>
        </p:spPr>
        <p:txBody>
          <a:bodyPr wrap="none" lIns="0" tIns="0" anchor="ctr"/>
          <a:lstStyle/>
          <a:p>
            <a:pPr>
              <a:spcBef>
                <a:spcPct val="0"/>
              </a:spcBef>
              <a:defRPr/>
            </a:pPr>
            <a:endParaRPr lang="en-US" sz="2000" b="1">
              <a:solidFill>
                <a:schemeClr val="tx1"/>
              </a:solidFill>
              <a:latin typeface="Arial" charset="0"/>
            </a:endParaRPr>
          </a:p>
        </p:txBody>
      </p:sp>
      <p:sp>
        <p:nvSpPr>
          <p:cNvPr id="17" name="Line 16"/>
          <p:cNvSpPr>
            <a:spLocks noChangeShapeType="1"/>
          </p:cNvSpPr>
          <p:nvPr/>
        </p:nvSpPr>
        <p:spPr bwMode="auto">
          <a:xfrm>
            <a:off x="0" y="4075113"/>
            <a:ext cx="9144000" cy="1587"/>
          </a:xfrm>
          <a:prstGeom prst="line">
            <a:avLst/>
          </a:prstGeom>
          <a:noFill/>
          <a:ln w="6350">
            <a:solidFill>
              <a:schemeClr val="bg2"/>
            </a:solidFill>
            <a:round/>
            <a:headEnd/>
            <a:tailEnd/>
          </a:ln>
          <a:effectLst/>
        </p:spPr>
        <p:txBody>
          <a:bodyPr wrap="none" lIns="0" tIns="0" anchor="ctr"/>
          <a:lstStyle/>
          <a:p>
            <a:pPr>
              <a:spcBef>
                <a:spcPct val="0"/>
              </a:spcBef>
              <a:defRPr/>
            </a:pPr>
            <a:endParaRPr lang="en-US" sz="2000" b="1">
              <a:solidFill>
                <a:schemeClr val="tx1"/>
              </a:solidFill>
              <a:latin typeface="Arial" charset="0"/>
            </a:endParaRPr>
          </a:p>
        </p:txBody>
      </p:sp>
      <p:sp>
        <p:nvSpPr>
          <p:cNvPr id="18" name="Rectangle 17"/>
          <p:cNvSpPr>
            <a:spLocks noChangeArrowheads="1"/>
          </p:cNvSpPr>
          <p:nvPr/>
        </p:nvSpPr>
        <p:spPr bwMode="auto">
          <a:xfrm>
            <a:off x="66675" y="6537325"/>
            <a:ext cx="6921500" cy="244475"/>
          </a:xfrm>
          <a:prstGeom prst="rect">
            <a:avLst/>
          </a:prstGeom>
          <a:noFill/>
          <a:ln w="9525">
            <a:noFill/>
            <a:miter lim="800000"/>
            <a:headEnd/>
            <a:tailEnd/>
          </a:ln>
          <a:effectLst/>
        </p:spPr>
        <p:txBody>
          <a:bodyPr lIns="92685" tIns="46342" rIns="92685" bIns="46342">
            <a:spAutoFit/>
          </a:bodyPr>
          <a:lstStyle/>
          <a:p>
            <a:pPr defTabSz="811213" eaLnBrk="0" hangingPunct="0">
              <a:spcBef>
                <a:spcPct val="0"/>
              </a:spcBef>
              <a:defRPr/>
            </a:pPr>
            <a:r>
              <a:rPr lang="en-US" sz="1000" b="1">
                <a:solidFill>
                  <a:schemeClr val="tx1"/>
                </a:solidFill>
                <a:latin typeface="Arial" charset="0"/>
                <a:ea typeface="ＭＳ Ｐゴシック" pitchFamily="34" charset="-128"/>
              </a:rPr>
              <a:t>Designing Products and Processes Using Six Sigma, Module 2 – Voice of the Customer- v018</a:t>
            </a:r>
          </a:p>
        </p:txBody>
      </p:sp>
      <p:sp>
        <p:nvSpPr>
          <p:cNvPr id="19" name="Rectangle 18"/>
          <p:cNvSpPr>
            <a:spLocks noChangeArrowheads="1"/>
          </p:cNvSpPr>
          <p:nvPr/>
        </p:nvSpPr>
        <p:spPr bwMode="auto">
          <a:xfrm>
            <a:off x="495300" y="5584825"/>
            <a:ext cx="7491413" cy="663575"/>
          </a:xfrm>
          <a:prstGeom prst="rect">
            <a:avLst/>
          </a:prstGeom>
          <a:noFill/>
          <a:ln w="6350">
            <a:noFill/>
            <a:miter lim="800000"/>
            <a:headEnd/>
            <a:tailEnd/>
          </a:ln>
          <a:effectLst/>
        </p:spPr>
        <p:txBody>
          <a:bodyPr wrap="none" anchor="ctr">
            <a:spAutoFit/>
          </a:bodyPr>
          <a:lstStyle/>
          <a:p>
            <a:pPr marL="177800" indent="-177800" eaLnBrk="0" hangingPunct="0">
              <a:lnSpc>
                <a:spcPct val="110000"/>
              </a:lnSpc>
              <a:spcBef>
                <a:spcPct val="0"/>
              </a:spcBef>
              <a:defRPr/>
            </a:pPr>
            <a:r>
              <a:rPr lang="en-US" sz="1200" b="1">
                <a:solidFill>
                  <a:schemeClr val="tx1"/>
                </a:solidFill>
                <a:latin typeface="Arial" charset="0"/>
                <a:ea typeface="ＭＳ Ｐゴシック" pitchFamily="34" charset="-128"/>
              </a:rPr>
              <a:t>	Sponsored by the U.S. Department of Defense</a:t>
            </a:r>
          </a:p>
          <a:p>
            <a:pPr marL="177800" indent="-177800" eaLnBrk="0" hangingPunct="0">
              <a:lnSpc>
                <a:spcPct val="110000"/>
              </a:lnSpc>
              <a:spcBef>
                <a:spcPct val="0"/>
              </a:spcBef>
              <a:defRPr/>
            </a:pPr>
            <a:r>
              <a:rPr lang="en-US" sz="1200" b="1">
                <a:solidFill>
                  <a:schemeClr val="tx1"/>
                </a:solidFill>
                <a:latin typeface="Arial" charset="0"/>
                <a:ea typeface="ＭＳ Ｐゴシック" pitchFamily="34" charset="-128"/>
              </a:rPr>
              <a:t>© 	2007 by Carnegie Mellon University</a:t>
            </a:r>
            <a:endParaRPr lang="en-US" sz="1400" b="1">
              <a:solidFill>
                <a:schemeClr val="tx1"/>
              </a:solidFill>
              <a:latin typeface="Arial" charset="0"/>
              <a:ea typeface="ＭＳ Ｐゴシック" pitchFamily="34" charset="-128"/>
            </a:endParaRPr>
          </a:p>
          <a:p>
            <a:pPr marL="177800" indent="-177800" eaLnBrk="0" hangingPunct="0">
              <a:lnSpc>
                <a:spcPct val="110000"/>
              </a:lnSpc>
              <a:spcBef>
                <a:spcPct val="0"/>
              </a:spcBef>
              <a:defRPr/>
            </a:pPr>
            <a:r>
              <a:rPr lang="en-US" sz="1000" b="1">
                <a:solidFill>
                  <a:schemeClr val="tx1"/>
                </a:solidFill>
                <a:latin typeface="Arial" charset="0"/>
                <a:ea typeface="ＭＳ Ｐゴシック" pitchFamily="34" charset="-128"/>
              </a:rPr>
              <a:t>	This material is approved  for public release.  Distribution is limited by the Software Engineering Institute to attendees.</a:t>
            </a:r>
            <a:endParaRPr lang="en-US" sz="2000">
              <a:solidFill>
                <a:schemeClr val="tx1"/>
              </a:solidFill>
              <a:latin typeface="Arial" charset="0"/>
              <a:ea typeface="ＭＳ Ｐゴシック" pitchFamily="34" charset="-128"/>
            </a:endParaRPr>
          </a:p>
        </p:txBody>
      </p:sp>
      <p:pic>
        <p:nvPicPr>
          <p:cNvPr id="20" name="Picture 20" descr="SEI_CMU_1Line_Blk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67000" y="685800"/>
            <a:ext cx="5522913" cy="33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5954" name="Rectangle 2"/>
          <p:cNvSpPr>
            <a:spLocks noGrp="1" noChangeArrowheads="1"/>
          </p:cNvSpPr>
          <p:nvPr>
            <p:ph type="ctrTitle"/>
          </p:nvPr>
        </p:nvSpPr>
        <p:spPr>
          <a:xfrm>
            <a:off x="3225800" y="1358900"/>
            <a:ext cx="5003800" cy="1690688"/>
          </a:xfrm>
        </p:spPr>
        <p:txBody>
          <a:bodyPr lIns="91440" tIns="45720" rIns="91440" bIns="45720"/>
          <a:lstStyle>
            <a:lvl1pPr>
              <a:lnSpc>
                <a:spcPct val="100000"/>
              </a:lnSpc>
              <a:defRPr sz="2600"/>
            </a:lvl1pPr>
          </a:lstStyle>
          <a:p>
            <a:r>
              <a:rPr lang="en-US"/>
              <a:t>Click to edit Master title style</a:t>
            </a:r>
          </a:p>
        </p:txBody>
      </p:sp>
      <p:sp>
        <p:nvSpPr>
          <p:cNvPr id="125971" name="Rectangle 19"/>
          <p:cNvSpPr>
            <a:spLocks noGrp="1" noChangeArrowheads="1"/>
          </p:cNvSpPr>
          <p:nvPr>
            <p:ph type="subTitle" sz="quarter" idx="1"/>
          </p:nvPr>
        </p:nvSpPr>
        <p:spPr bwMode="auto">
          <a:xfrm>
            <a:off x="3213100" y="3165475"/>
            <a:ext cx="5016500" cy="320675"/>
          </a:xfrm>
          <a:ln w="6350"/>
        </p:spPr>
        <p:txBody>
          <a:bodyPr lIns="91440" tIns="45720" rIns="91440" bIns="45720" anchor="ctr">
            <a:spAutoFit/>
          </a:bodyPr>
          <a:lstStyle>
            <a:lvl1pPr>
              <a:spcAft>
                <a:spcPct val="0"/>
              </a:spcAft>
              <a:tabLst>
                <a:tab pos="2463800" algn="l"/>
              </a:tabLst>
              <a:defRPr sz="1500" b="1"/>
            </a:lvl1pPr>
          </a:lstStyle>
          <a:p>
            <a:r>
              <a:rPr lang="en-US"/>
              <a:t>Click to edit Master subtitle style</a:t>
            </a:r>
          </a:p>
        </p:txBody>
      </p:sp>
    </p:spTree>
    <p:extLst>
      <p:ext uri="{BB962C8B-B14F-4D97-AF65-F5344CB8AC3E}">
        <p14:creationId xmlns:p14="http://schemas.microsoft.com/office/powerpoint/2010/main" val="340722157"/>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90914716"/>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7338" y="546100"/>
            <a:ext cx="2125662" cy="5549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57175" y="546100"/>
            <a:ext cx="6227763" cy="5549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21089988"/>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408793"/>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562828572"/>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447800"/>
            <a:ext cx="4151313"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08513" y="1447800"/>
            <a:ext cx="4151312"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59030273"/>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26360983"/>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72497359"/>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23076194"/>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684089629"/>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031276497"/>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idx="1"/>
          </p:nvPr>
        </p:nvSpPr>
        <p:spPr bwMode="gray">
          <a:xfrm>
            <a:off x="304800" y="1447800"/>
            <a:ext cx="8455025"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051" name="Rectangle 3"/>
          <p:cNvSpPr>
            <a:spLocks noGrp="1" noChangeArrowheads="1"/>
          </p:cNvSpPr>
          <p:nvPr>
            <p:ph type="title"/>
          </p:nvPr>
        </p:nvSpPr>
        <p:spPr bwMode="auto">
          <a:xfrm>
            <a:off x="257175" y="546100"/>
            <a:ext cx="8505825"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lvl="0"/>
            <a:r>
              <a:rPr lang="en-US" altLang="en-US"/>
              <a:t>Click to edit Master title style</a:t>
            </a:r>
          </a:p>
        </p:txBody>
      </p:sp>
      <p:sp>
        <p:nvSpPr>
          <p:cNvPr id="124932" name="Line 4"/>
          <p:cNvSpPr>
            <a:spLocks noChangeShapeType="1"/>
          </p:cNvSpPr>
          <p:nvPr/>
        </p:nvSpPr>
        <p:spPr bwMode="auto">
          <a:xfrm>
            <a:off x="0" y="406400"/>
            <a:ext cx="9144000" cy="1588"/>
          </a:xfrm>
          <a:prstGeom prst="line">
            <a:avLst/>
          </a:prstGeom>
          <a:noFill/>
          <a:ln w="6350">
            <a:solidFill>
              <a:schemeClr val="bg2"/>
            </a:solidFill>
            <a:round/>
            <a:headEnd/>
            <a:tailEnd/>
          </a:ln>
          <a:effectLst/>
        </p:spPr>
        <p:txBody>
          <a:bodyPr wrap="none" lIns="0" tIns="0" anchor="ctr"/>
          <a:lstStyle/>
          <a:p>
            <a:pPr>
              <a:spcBef>
                <a:spcPct val="0"/>
              </a:spcBef>
              <a:defRPr/>
            </a:pPr>
            <a:endParaRPr lang="en-US" sz="2000" b="1">
              <a:solidFill>
                <a:schemeClr val="tx1"/>
              </a:solidFill>
              <a:latin typeface="Arial" charset="0"/>
            </a:endParaRPr>
          </a:p>
        </p:txBody>
      </p:sp>
      <p:sp>
        <p:nvSpPr>
          <p:cNvPr id="124933" name="Rectangle 5"/>
          <p:cNvSpPr>
            <a:spLocks noChangeArrowheads="1"/>
          </p:cNvSpPr>
          <p:nvPr/>
        </p:nvSpPr>
        <p:spPr bwMode="ltGray">
          <a:xfrm>
            <a:off x="6248400" y="6575425"/>
            <a:ext cx="2355850" cy="214313"/>
          </a:xfrm>
          <a:prstGeom prst="rect">
            <a:avLst/>
          </a:prstGeom>
          <a:noFill/>
          <a:ln w="9525">
            <a:noFill/>
            <a:miter lim="800000"/>
            <a:headEnd/>
            <a:tailEnd/>
          </a:ln>
          <a:effectLst/>
        </p:spPr>
        <p:txBody>
          <a:bodyPr lIns="45720" rIns="45720" anchor="ctr">
            <a:spAutoFit/>
          </a:bodyPr>
          <a:lstStyle/>
          <a:p>
            <a:pPr algn="r" eaLnBrk="0" hangingPunct="0">
              <a:spcBef>
                <a:spcPct val="0"/>
              </a:spcBef>
              <a:defRPr/>
            </a:pPr>
            <a:r>
              <a:rPr lang="en-US" sz="800" b="1">
                <a:solidFill>
                  <a:schemeClr val="tx1"/>
                </a:solidFill>
                <a:latin typeface="Arial" charset="0"/>
                <a:ea typeface="ＭＳ Ｐゴシック" pitchFamily="34" charset="-128"/>
              </a:rPr>
              <a:t>© 2007 Carnegie Mellon University</a:t>
            </a:r>
            <a:endParaRPr lang="en-US" sz="800">
              <a:solidFill>
                <a:schemeClr val="tx1"/>
              </a:solidFill>
              <a:latin typeface="Arial" charset="0"/>
              <a:ea typeface="ＭＳ Ｐゴシック" pitchFamily="34" charset="-128"/>
            </a:endParaRPr>
          </a:p>
        </p:txBody>
      </p:sp>
      <p:sp>
        <p:nvSpPr>
          <p:cNvPr id="124934" name="Rectangle 6"/>
          <p:cNvSpPr>
            <a:spLocks noChangeArrowheads="1"/>
          </p:cNvSpPr>
          <p:nvPr/>
        </p:nvSpPr>
        <p:spPr bwMode="auto">
          <a:xfrm>
            <a:off x="203200" y="101600"/>
            <a:ext cx="6124575" cy="244475"/>
          </a:xfrm>
          <a:prstGeom prst="rect">
            <a:avLst/>
          </a:prstGeom>
          <a:noFill/>
          <a:ln w="9525">
            <a:noFill/>
            <a:miter lim="800000"/>
            <a:headEnd/>
            <a:tailEnd/>
          </a:ln>
          <a:effectLst/>
        </p:spPr>
        <p:txBody>
          <a:bodyPr lIns="92685" tIns="46342" rIns="92685" bIns="46342">
            <a:spAutoFit/>
          </a:bodyPr>
          <a:lstStyle/>
          <a:p>
            <a:pPr defTabSz="811213" eaLnBrk="0" hangingPunct="0">
              <a:spcBef>
                <a:spcPct val="0"/>
              </a:spcBef>
              <a:defRPr/>
            </a:pPr>
            <a:r>
              <a:rPr lang="en-US" sz="1000" b="1">
                <a:solidFill>
                  <a:schemeClr val="tx1"/>
                </a:solidFill>
                <a:latin typeface="Arial" charset="0"/>
                <a:ea typeface="ＭＳ Ｐゴシック" pitchFamily="34" charset="-128"/>
              </a:rPr>
              <a:t>Designing Products and Processes Using Six Sigma, Module 2 – Voice of the Customer – v018</a:t>
            </a:r>
          </a:p>
        </p:txBody>
      </p:sp>
      <p:sp>
        <p:nvSpPr>
          <p:cNvPr id="124935" name="Rectangle 7"/>
          <p:cNvSpPr>
            <a:spLocks noChangeArrowheads="1"/>
          </p:cNvSpPr>
          <p:nvPr/>
        </p:nvSpPr>
        <p:spPr bwMode="auto">
          <a:xfrm>
            <a:off x="8643938" y="6565900"/>
            <a:ext cx="323850" cy="228600"/>
          </a:xfrm>
          <a:prstGeom prst="rect">
            <a:avLst/>
          </a:prstGeom>
          <a:noFill/>
          <a:ln w="6350">
            <a:noFill/>
            <a:miter lim="800000"/>
            <a:headEnd/>
            <a:tailEnd/>
          </a:ln>
          <a:effectLst/>
        </p:spPr>
        <p:txBody>
          <a:bodyPr wrap="none" anchor="ct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spcBef>
                <a:spcPct val="0"/>
              </a:spcBef>
            </a:pPr>
            <a:fld id="{8626C195-7407-4FE0-9350-8F8CA1A64130}" type="slidenum">
              <a:rPr lang="en-US" altLang="en-US" sz="900" b="1">
                <a:solidFill>
                  <a:schemeClr val="tx1"/>
                </a:solidFill>
                <a:ea typeface="ＭＳ Ｐゴシック" panose="020B0600070205080204" pitchFamily="34" charset="-128"/>
              </a:rPr>
              <a:pPr algn="ctr">
                <a:spcBef>
                  <a:spcPct val="0"/>
                </a:spcBef>
              </a:pPr>
              <a:t>‹#›</a:t>
            </a:fld>
            <a:endParaRPr lang="en-US" altLang="en-US" sz="900" b="1">
              <a:solidFill>
                <a:schemeClr val="tx1"/>
              </a:solidFill>
              <a:ea typeface="ＭＳ Ｐゴシック" panose="020B0600070205080204" pitchFamily="34" charset="-128"/>
            </a:endParaRPr>
          </a:p>
        </p:txBody>
      </p:sp>
      <p:sp>
        <p:nvSpPr>
          <p:cNvPr id="124936" name="Line 8"/>
          <p:cNvSpPr>
            <a:spLocks noChangeShapeType="1"/>
          </p:cNvSpPr>
          <p:nvPr/>
        </p:nvSpPr>
        <p:spPr bwMode="auto">
          <a:xfrm>
            <a:off x="304800" y="1295400"/>
            <a:ext cx="8458200" cy="1588"/>
          </a:xfrm>
          <a:prstGeom prst="line">
            <a:avLst/>
          </a:prstGeom>
          <a:noFill/>
          <a:ln w="12700" cap="rnd">
            <a:solidFill>
              <a:schemeClr val="bg2"/>
            </a:solidFill>
            <a:prstDash val="sysDot"/>
            <a:round/>
            <a:headEnd/>
            <a:tailEnd/>
          </a:ln>
          <a:effectLst/>
        </p:spPr>
        <p:txBody>
          <a:bodyPr wrap="none" lIns="0" tIns="0" anchor="ctr"/>
          <a:lstStyle/>
          <a:p>
            <a:pPr>
              <a:spcBef>
                <a:spcPct val="0"/>
              </a:spcBef>
              <a:defRPr/>
            </a:pPr>
            <a:endParaRPr lang="en-US" sz="2000" b="1">
              <a:solidFill>
                <a:schemeClr val="tx1"/>
              </a:solidFill>
              <a:latin typeface="Arial" charset="0"/>
            </a:endParaRPr>
          </a:p>
        </p:txBody>
      </p:sp>
    </p:spTree>
  </p:cSld>
  <p:clrMap bg1="lt1" tx1="dk1" bg2="lt2" tx2="dk2" accent1="accent1" accent2="accent2" accent3="accent3" accent4="accent4" accent5="accent5" accent6="accent6" hlink="hlink" folHlink="folHlink"/>
  <p:sldLayoutIdLst>
    <p:sldLayoutId id="2147483901" r:id="rId1"/>
    <p:sldLayoutId id="2147483891" r:id="rId2"/>
    <p:sldLayoutId id="2147483892" r:id="rId3"/>
    <p:sldLayoutId id="2147483893" r:id="rId4"/>
    <p:sldLayoutId id="2147483894" r:id="rId5"/>
    <p:sldLayoutId id="2147483895" r:id="rId6"/>
    <p:sldLayoutId id="2147483896" r:id="rId7"/>
    <p:sldLayoutId id="2147483897" r:id="rId8"/>
    <p:sldLayoutId id="2147483898" r:id="rId9"/>
    <p:sldLayoutId id="2147483899" r:id="rId10"/>
    <p:sldLayoutId id="2147483900" r:id="rId11"/>
  </p:sldLayoutIdLst>
  <p:transition/>
  <p:txStyles>
    <p:titleStyle>
      <a:lvl1pPr algn="l" rtl="0" eaLnBrk="0" fontAlgn="base" hangingPunct="0">
        <a:lnSpc>
          <a:spcPct val="80000"/>
        </a:lnSpc>
        <a:spcBef>
          <a:spcPct val="0"/>
        </a:spcBef>
        <a:spcAft>
          <a:spcPct val="0"/>
        </a:spcAft>
        <a:defRPr sz="2800" b="1">
          <a:solidFill>
            <a:schemeClr val="tx1"/>
          </a:solidFill>
          <a:latin typeface="+mj-lt"/>
          <a:ea typeface="+mj-ea"/>
          <a:cs typeface="+mj-cs"/>
        </a:defRPr>
      </a:lvl1pPr>
      <a:lvl2pPr algn="l" rtl="0" eaLnBrk="0" fontAlgn="base" hangingPunct="0">
        <a:lnSpc>
          <a:spcPct val="80000"/>
        </a:lnSpc>
        <a:spcBef>
          <a:spcPct val="0"/>
        </a:spcBef>
        <a:spcAft>
          <a:spcPct val="0"/>
        </a:spcAft>
        <a:defRPr sz="2800" b="1">
          <a:solidFill>
            <a:schemeClr val="tx1"/>
          </a:solidFill>
          <a:latin typeface="Arial" charset="0"/>
        </a:defRPr>
      </a:lvl2pPr>
      <a:lvl3pPr algn="l" rtl="0" eaLnBrk="0" fontAlgn="base" hangingPunct="0">
        <a:lnSpc>
          <a:spcPct val="80000"/>
        </a:lnSpc>
        <a:spcBef>
          <a:spcPct val="0"/>
        </a:spcBef>
        <a:spcAft>
          <a:spcPct val="0"/>
        </a:spcAft>
        <a:defRPr sz="2800" b="1">
          <a:solidFill>
            <a:schemeClr val="tx1"/>
          </a:solidFill>
          <a:latin typeface="Arial" charset="0"/>
        </a:defRPr>
      </a:lvl3pPr>
      <a:lvl4pPr algn="l" rtl="0" eaLnBrk="0" fontAlgn="base" hangingPunct="0">
        <a:lnSpc>
          <a:spcPct val="80000"/>
        </a:lnSpc>
        <a:spcBef>
          <a:spcPct val="0"/>
        </a:spcBef>
        <a:spcAft>
          <a:spcPct val="0"/>
        </a:spcAft>
        <a:defRPr sz="2800" b="1">
          <a:solidFill>
            <a:schemeClr val="tx1"/>
          </a:solidFill>
          <a:latin typeface="Arial" charset="0"/>
        </a:defRPr>
      </a:lvl4pPr>
      <a:lvl5pPr algn="l" rtl="0" eaLnBrk="0" fontAlgn="base" hangingPunct="0">
        <a:lnSpc>
          <a:spcPct val="80000"/>
        </a:lnSpc>
        <a:spcBef>
          <a:spcPct val="0"/>
        </a:spcBef>
        <a:spcAft>
          <a:spcPct val="0"/>
        </a:spcAft>
        <a:defRPr sz="2800" b="1">
          <a:solidFill>
            <a:schemeClr val="tx1"/>
          </a:solidFill>
          <a:latin typeface="Arial" charset="0"/>
        </a:defRPr>
      </a:lvl5pPr>
      <a:lvl6pPr marL="457200" algn="l" rtl="0" fontAlgn="base">
        <a:lnSpc>
          <a:spcPct val="80000"/>
        </a:lnSpc>
        <a:spcBef>
          <a:spcPct val="0"/>
        </a:spcBef>
        <a:spcAft>
          <a:spcPct val="0"/>
        </a:spcAft>
        <a:defRPr sz="2800" b="1">
          <a:solidFill>
            <a:schemeClr val="tx1"/>
          </a:solidFill>
          <a:latin typeface="Arial" charset="0"/>
        </a:defRPr>
      </a:lvl6pPr>
      <a:lvl7pPr marL="914400" algn="l" rtl="0" fontAlgn="base">
        <a:lnSpc>
          <a:spcPct val="80000"/>
        </a:lnSpc>
        <a:spcBef>
          <a:spcPct val="0"/>
        </a:spcBef>
        <a:spcAft>
          <a:spcPct val="0"/>
        </a:spcAft>
        <a:defRPr sz="2800" b="1">
          <a:solidFill>
            <a:schemeClr val="tx1"/>
          </a:solidFill>
          <a:latin typeface="Arial" charset="0"/>
        </a:defRPr>
      </a:lvl7pPr>
      <a:lvl8pPr marL="1371600" algn="l" rtl="0" fontAlgn="base">
        <a:lnSpc>
          <a:spcPct val="80000"/>
        </a:lnSpc>
        <a:spcBef>
          <a:spcPct val="0"/>
        </a:spcBef>
        <a:spcAft>
          <a:spcPct val="0"/>
        </a:spcAft>
        <a:defRPr sz="2800" b="1">
          <a:solidFill>
            <a:schemeClr val="tx1"/>
          </a:solidFill>
          <a:latin typeface="Arial" charset="0"/>
        </a:defRPr>
      </a:lvl8pPr>
      <a:lvl9pPr marL="1828800" algn="l" rtl="0" fontAlgn="base">
        <a:lnSpc>
          <a:spcPct val="80000"/>
        </a:lnSpc>
        <a:spcBef>
          <a:spcPct val="0"/>
        </a:spcBef>
        <a:spcAft>
          <a:spcPct val="0"/>
        </a:spcAft>
        <a:defRPr sz="2800" b="1">
          <a:solidFill>
            <a:schemeClr val="tx1"/>
          </a:solidFill>
          <a:latin typeface="Arial" charset="0"/>
        </a:defRPr>
      </a:lvl9pPr>
    </p:titleStyle>
    <p:bodyStyle>
      <a:lvl1pPr marL="342900" indent="-342900" algn="l" rtl="0" eaLnBrk="0" fontAlgn="base" hangingPunct="0">
        <a:spcBef>
          <a:spcPct val="0"/>
        </a:spcBef>
        <a:spcAft>
          <a:spcPct val="50000"/>
        </a:spcAft>
        <a:buSzPct val="70000"/>
        <a:buChar char="•"/>
        <a:defRPr sz="2100">
          <a:solidFill>
            <a:schemeClr val="tx1"/>
          </a:solidFill>
          <a:latin typeface="+mn-lt"/>
          <a:ea typeface="+mn-ea"/>
          <a:cs typeface="+mn-cs"/>
        </a:defRPr>
      </a:lvl1pPr>
      <a:lvl2pPr marL="742950" indent="-285750" algn="l" rtl="0" eaLnBrk="0" fontAlgn="base" hangingPunct="0">
        <a:spcBef>
          <a:spcPct val="0"/>
        </a:spcBef>
        <a:spcAft>
          <a:spcPct val="50000"/>
        </a:spcAft>
        <a:buSzPct val="90000"/>
        <a:buFont typeface="Times" panose="02020603050405020304" pitchFamily="18" charset="0"/>
        <a:buChar char="•"/>
        <a:defRPr sz="2100">
          <a:solidFill>
            <a:schemeClr val="tx1"/>
          </a:solidFill>
          <a:latin typeface="+mn-lt"/>
        </a:defRPr>
      </a:lvl2pPr>
      <a:lvl3pPr marL="1143000" indent="-228600" algn="l" rtl="0" eaLnBrk="0" fontAlgn="base" hangingPunct="0">
        <a:spcBef>
          <a:spcPct val="0"/>
        </a:spcBef>
        <a:spcAft>
          <a:spcPct val="50000"/>
        </a:spcAft>
        <a:buSzPct val="70000"/>
        <a:buFont typeface="Times" panose="02020603050405020304" pitchFamily="18" charset="0"/>
        <a:buChar char="—"/>
        <a:defRPr sz="2100">
          <a:solidFill>
            <a:schemeClr val="tx1"/>
          </a:solidFill>
          <a:latin typeface="+mn-lt"/>
        </a:defRPr>
      </a:lvl3pPr>
      <a:lvl4pPr marL="1600200" indent="-228600" algn="l" rtl="0" eaLnBrk="0" fontAlgn="base" hangingPunct="0">
        <a:spcBef>
          <a:spcPct val="0"/>
        </a:spcBef>
        <a:spcAft>
          <a:spcPct val="50000"/>
        </a:spcAft>
        <a:buSzPct val="70000"/>
        <a:buChar char="o"/>
        <a:defRPr sz="2100">
          <a:solidFill>
            <a:schemeClr val="tx1"/>
          </a:solidFill>
          <a:latin typeface="+mn-lt"/>
        </a:defRPr>
      </a:lvl4pPr>
      <a:lvl5pPr marL="2057400" indent="-228600" algn="l" rtl="0" eaLnBrk="0" fontAlgn="base" hangingPunct="0">
        <a:spcBef>
          <a:spcPct val="0"/>
        </a:spcBef>
        <a:spcAft>
          <a:spcPct val="50000"/>
        </a:spcAft>
        <a:buSzPct val="70000"/>
        <a:buFont typeface="Times" panose="02020603050405020304" pitchFamily="18" charset="0"/>
        <a:buChar char="–"/>
        <a:defRPr sz="2100">
          <a:solidFill>
            <a:schemeClr val="tx1"/>
          </a:solidFill>
          <a:latin typeface="+mn-lt"/>
        </a:defRPr>
      </a:lvl5pPr>
      <a:lvl6pPr marL="2514600" indent="-228600" algn="l" rtl="0" fontAlgn="base">
        <a:spcBef>
          <a:spcPct val="0"/>
        </a:spcBef>
        <a:spcAft>
          <a:spcPct val="50000"/>
        </a:spcAft>
        <a:buSzPct val="70000"/>
        <a:buFont typeface="Times" pitchFamily="18" charset="0"/>
        <a:buChar char="–"/>
        <a:defRPr sz="2100">
          <a:solidFill>
            <a:schemeClr val="tx1"/>
          </a:solidFill>
          <a:latin typeface="+mn-lt"/>
        </a:defRPr>
      </a:lvl6pPr>
      <a:lvl7pPr marL="2971800" indent="-228600" algn="l" rtl="0" fontAlgn="base">
        <a:spcBef>
          <a:spcPct val="0"/>
        </a:spcBef>
        <a:spcAft>
          <a:spcPct val="50000"/>
        </a:spcAft>
        <a:buSzPct val="70000"/>
        <a:buFont typeface="Times" pitchFamily="18" charset="0"/>
        <a:buChar char="–"/>
        <a:defRPr sz="2100">
          <a:solidFill>
            <a:schemeClr val="tx1"/>
          </a:solidFill>
          <a:latin typeface="+mn-lt"/>
        </a:defRPr>
      </a:lvl7pPr>
      <a:lvl8pPr marL="3429000" indent="-228600" algn="l" rtl="0" fontAlgn="base">
        <a:spcBef>
          <a:spcPct val="0"/>
        </a:spcBef>
        <a:spcAft>
          <a:spcPct val="50000"/>
        </a:spcAft>
        <a:buSzPct val="70000"/>
        <a:buFont typeface="Times" pitchFamily="18" charset="0"/>
        <a:buChar char="–"/>
        <a:defRPr sz="2100">
          <a:solidFill>
            <a:schemeClr val="tx1"/>
          </a:solidFill>
          <a:latin typeface="+mn-lt"/>
        </a:defRPr>
      </a:lvl8pPr>
      <a:lvl9pPr marL="3886200" indent="-228600" algn="l" rtl="0" fontAlgn="base">
        <a:spcBef>
          <a:spcPct val="0"/>
        </a:spcBef>
        <a:spcAft>
          <a:spcPct val="50000"/>
        </a:spcAft>
        <a:buSzPct val="70000"/>
        <a:buFont typeface="Times" pitchFamily="18" charset="0"/>
        <a:buChar char="–"/>
        <a:defRPr sz="21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0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10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1.xml"/><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11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1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1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1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4.xml"/><Relationship Id="rId1" Type="http://schemas.openxmlformats.org/officeDocument/2006/relationships/slideLayout" Target="../slideLayouts/slideLayout7.xml"/></Relationships>
</file>

<file path=ppt/slides/_rels/slide1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5.xml"/><Relationship Id="rId1" Type="http://schemas.openxmlformats.org/officeDocument/2006/relationships/slideLayout" Target="../slideLayouts/slideLayout7.xml"/></Relationships>
</file>

<file path=ppt/slides/_rels/slide1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6.xml"/><Relationship Id="rId1" Type="http://schemas.openxmlformats.org/officeDocument/2006/relationships/slideLayout" Target="../slideLayouts/slideLayout7.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7.xml"/></Relationships>
</file>

<file path=ppt/slides/_rels/slide1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8.xml"/><Relationship Id="rId1" Type="http://schemas.openxmlformats.org/officeDocument/2006/relationships/slideLayout" Target="../slideLayouts/slideLayout7.xml"/></Relationships>
</file>

<file path=ppt/slides/_rels/slide1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9.xml"/><Relationship Id="rId1" Type="http://schemas.openxmlformats.org/officeDocument/2006/relationships/slideLayout" Target="../slideLayouts/slideLayout7.xml"/></Relationships>
</file>

<file path=ppt/slides/_rels/slide1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0.xml"/><Relationship Id="rId1" Type="http://schemas.openxmlformats.org/officeDocument/2006/relationships/slideLayout" Target="../slideLayouts/slideLayout7.xml"/></Relationships>
</file>

<file path=ppt/slides/_rels/slide1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1.xml"/><Relationship Id="rId1" Type="http://schemas.openxmlformats.org/officeDocument/2006/relationships/slideLayout" Target="../slideLayouts/slideLayout7.xml"/></Relationships>
</file>

<file path=ppt/slides/_rels/slide1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2.xml"/><Relationship Id="rId1" Type="http://schemas.openxmlformats.org/officeDocument/2006/relationships/slideLayout" Target="../slideLayouts/slideLayout7.xml"/></Relationships>
</file>

<file path=ppt/slides/_rels/slide1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3.xml"/><Relationship Id="rId1" Type="http://schemas.openxmlformats.org/officeDocument/2006/relationships/slideLayout" Target="../slideLayouts/slideLayout6.xml"/></Relationships>
</file>

<file path=ppt/slides/_rels/slide1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4.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8" Type="http://schemas.openxmlformats.org/officeDocument/2006/relationships/image" Target="../media/image7.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6.wmf"/><Relationship Id="rId5" Type="http://schemas.openxmlformats.org/officeDocument/2006/relationships/oleObject" Target="../embeddings/oleObject2.bin"/><Relationship Id="rId4" Type="http://schemas.openxmlformats.org/officeDocument/2006/relationships/image" Target="../media/image5.wmf"/></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hyperlink" Target="file:///C:\..\..\Examples\Examples%20Preview%20Page.htm" TargetMode="External"/><Relationship Id="rId2" Type="http://schemas.openxmlformats.org/officeDocument/2006/relationships/notesSlide" Target="../notesSlides/notesSlide18.xml"/><Relationship Id="rId1" Type="http://schemas.openxmlformats.org/officeDocument/2006/relationships/slideLayout" Target="../slideLayouts/slideLayout6.xml"/><Relationship Id="rId5" Type="http://schemas.openxmlformats.org/officeDocument/2006/relationships/image" Target="../media/image2.png"/><Relationship Id="rId4" Type="http://schemas.openxmlformats.org/officeDocument/2006/relationships/image" Target="../media/image9.wmf"/></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1.wmf"/></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wmf"/><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4.xml"/><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5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5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48.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8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6.xml"/><Relationship Id="rId1" Type="http://schemas.openxmlformats.org/officeDocument/2006/relationships/slideLayout" Target="../slideLayouts/slideLayout7.xml"/><Relationship Id="rId5" Type="http://schemas.openxmlformats.org/officeDocument/2006/relationships/image" Target="../media/image20.emf"/><Relationship Id="rId4" Type="http://schemas.openxmlformats.org/officeDocument/2006/relationships/image" Target="../media/image19.emf"/></Relationships>
</file>

<file path=ppt/slides/_rels/slide9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7.xml"/><Relationship Id="rId1" Type="http://schemas.openxmlformats.org/officeDocument/2006/relationships/slideLayout" Target="../slideLayouts/slideLayout7.xml"/><Relationship Id="rId5" Type="http://schemas.openxmlformats.org/officeDocument/2006/relationships/image" Target="../media/image22.jpeg"/><Relationship Id="rId4" Type="http://schemas.openxmlformats.org/officeDocument/2006/relationships/image" Target="../media/image21.emf"/></Relationships>
</file>

<file path=ppt/slides/_rels/slide94.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0.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9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5.emf"/><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3225800" y="1358900"/>
            <a:ext cx="5003800" cy="885825"/>
          </a:xfrm>
        </p:spPr>
        <p:txBody>
          <a:bodyPr/>
          <a:lstStyle/>
          <a:p>
            <a:pPr eaLnBrk="1" hangingPunct="1"/>
            <a:r>
              <a:rPr lang="en-US" altLang="en-US"/>
              <a:t>Designing Products and Processes Using Six Sigma</a:t>
            </a:r>
          </a:p>
        </p:txBody>
      </p:sp>
      <p:sp>
        <p:nvSpPr>
          <p:cNvPr id="4099" name="Rectangle 5"/>
          <p:cNvSpPr>
            <a:spLocks noChangeArrowheads="1"/>
          </p:cNvSpPr>
          <p:nvPr/>
        </p:nvSpPr>
        <p:spPr bwMode="auto">
          <a:xfrm>
            <a:off x="3213100" y="3165475"/>
            <a:ext cx="501650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anchor="ctr">
            <a:spAutoFit/>
          </a:bodyPr>
          <a:lstStyle>
            <a:lvl1pPr marL="342900" indent="-342900"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spcBef>
                <a:spcPct val="0"/>
              </a:spcBef>
              <a:spcAft>
                <a:spcPct val="50000"/>
              </a:spcAft>
              <a:buSzPct val="70000"/>
            </a:pPr>
            <a:r>
              <a:rPr lang="en-US" altLang="en-US" sz="1500">
                <a:solidFill>
                  <a:schemeClr val="tx1"/>
                </a:solidFill>
              </a:rPr>
              <a:t>Module 2 – Voice of the Customer</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165100" y="617538"/>
            <a:ext cx="8505825" cy="590550"/>
          </a:xfrm>
        </p:spPr>
        <p:txBody>
          <a:bodyPr/>
          <a:lstStyle/>
          <a:p>
            <a:r>
              <a:rPr lang="en-US" altLang="en-US"/>
              <a:t>Planning and Gathering Better VOC Data</a:t>
            </a:r>
            <a:br>
              <a:rPr lang="en-US" altLang="en-US"/>
            </a:br>
            <a:r>
              <a:rPr lang="en-US" altLang="en-US" sz="2000"/>
              <a:t>Focused Open-Ended Exploration</a:t>
            </a:r>
            <a:endParaRPr lang="en-US" altLang="en-US"/>
          </a:p>
        </p:txBody>
      </p:sp>
      <p:sp>
        <p:nvSpPr>
          <p:cNvPr id="12291" name="TextBox 3"/>
          <p:cNvSpPr txBox="1">
            <a:spLocks noChangeArrowheads="1"/>
          </p:cNvSpPr>
          <p:nvPr/>
        </p:nvSpPr>
        <p:spPr bwMode="auto">
          <a:xfrm>
            <a:off x="5649913" y="1866900"/>
            <a:ext cx="2438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Actor ID Table</a:t>
            </a:r>
          </a:p>
        </p:txBody>
      </p:sp>
      <p:sp>
        <p:nvSpPr>
          <p:cNvPr id="12292" name="TextBox 4"/>
          <p:cNvSpPr txBox="1">
            <a:spLocks noChangeArrowheads="1"/>
          </p:cNvSpPr>
          <p:nvPr/>
        </p:nvSpPr>
        <p:spPr bwMode="auto">
          <a:xfrm>
            <a:off x="222250" y="1863725"/>
            <a:ext cx="488791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Who—and what environments— are important to understand?</a:t>
            </a:r>
          </a:p>
        </p:txBody>
      </p:sp>
      <p:sp>
        <p:nvSpPr>
          <p:cNvPr id="12293" name="TextBox 5"/>
          <p:cNvSpPr txBox="1">
            <a:spLocks noChangeArrowheads="1"/>
          </p:cNvSpPr>
          <p:nvPr/>
        </p:nvSpPr>
        <p:spPr bwMode="auto">
          <a:xfrm>
            <a:off x="5665788" y="2684463"/>
            <a:ext cx="31956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VOC Learning Objectives</a:t>
            </a:r>
          </a:p>
        </p:txBody>
      </p:sp>
      <p:sp>
        <p:nvSpPr>
          <p:cNvPr id="12294" name="TextBox 7"/>
          <p:cNvSpPr txBox="1">
            <a:spLocks noChangeArrowheads="1"/>
          </p:cNvSpPr>
          <p:nvPr/>
        </p:nvSpPr>
        <p:spPr bwMode="auto">
          <a:xfrm>
            <a:off x="5656263" y="3536950"/>
            <a:ext cx="23447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Customer Matrix</a:t>
            </a:r>
          </a:p>
        </p:txBody>
      </p:sp>
      <p:sp>
        <p:nvSpPr>
          <p:cNvPr id="12295" name="TextBox 9"/>
          <p:cNvSpPr txBox="1">
            <a:spLocks noChangeArrowheads="1"/>
          </p:cNvSpPr>
          <p:nvPr/>
        </p:nvSpPr>
        <p:spPr bwMode="auto">
          <a:xfrm>
            <a:off x="5654675" y="4179888"/>
            <a:ext cx="27622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Discussion Guide</a:t>
            </a:r>
          </a:p>
        </p:txBody>
      </p:sp>
      <p:sp>
        <p:nvSpPr>
          <p:cNvPr id="12296" name="TextBox 11"/>
          <p:cNvSpPr txBox="1">
            <a:spLocks noChangeArrowheads="1"/>
          </p:cNvSpPr>
          <p:nvPr/>
        </p:nvSpPr>
        <p:spPr bwMode="auto">
          <a:xfrm>
            <a:off x="5656263" y="5018088"/>
            <a:ext cx="219868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Interview and Discussion Skills</a:t>
            </a:r>
          </a:p>
        </p:txBody>
      </p:sp>
      <p:sp>
        <p:nvSpPr>
          <p:cNvPr id="12297" name="TextBox 13"/>
          <p:cNvSpPr txBox="1">
            <a:spLocks noChangeArrowheads="1"/>
          </p:cNvSpPr>
          <p:nvPr/>
        </p:nvSpPr>
        <p:spPr bwMode="auto">
          <a:xfrm>
            <a:off x="242888" y="2689225"/>
            <a:ext cx="481488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What do we need to learn about actors &amp; environments?</a:t>
            </a:r>
          </a:p>
        </p:txBody>
      </p:sp>
      <p:sp>
        <p:nvSpPr>
          <p:cNvPr id="12298" name="TextBox 14"/>
          <p:cNvSpPr txBox="1">
            <a:spLocks noChangeArrowheads="1"/>
          </p:cNvSpPr>
          <p:nvPr/>
        </p:nvSpPr>
        <p:spPr bwMode="auto">
          <a:xfrm>
            <a:off x="242888" y="3559175"/>
            <a:ext cx="49133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Where and from whom will we learn?</a:t>
            </a:r>
          </a:p>
        </p:txBody>
      </p:sp>
      <p:sp>
        <p:nvSpPr>
          <p:cNvPr id="12299" name="TextBox 15"/>
          <p:cNvSpPr txBox="1">
            <a:spLocks noChangeArrowheads="1"/>
          </p:cNvSpPr>
          <p:nvPr/>
        </p:nvSpPr>
        <p:spPr bwMode="auto">
          <a:xfrm>
            <a:off x="242888" y="4198938"/>
            <a:ext cx="48799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How can we focus, yet explore, during interviews and visits?</a:t>
            </a:r>
          </a:p>
        </p:txBody>
      </p:sp>
      <p:sp>
        <p:nvSpPr>
          <p:cNvPr id="12300" name="TextBox 16"/>
          <p:cNvSpPr txBox="1">
            <a:spLocks noChangeArrowheads="1"/>
          </p:cNvSpPr>
          <p:nvPr/>
        </p:nvSpPr>
        <p:spPr bwMode="auto">
          <a:xfrm>
            <a:off x="242888" y="5027613"/>
            <a:ext cx="495935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How can we get the most useful data during limited VOC time?</a:t>
            </a:r>
          </a:p>
        </p:txBody>
      </p:sp>
      <p:sp>
        <p:nvSpPr>
          <p:cNvPr id="12301" name="TextBox 17"/>
          <p:cNvSpPr txBox="1">
            <a:spLocks noChangeArrowheads="1"/>
          </p:cNvSpPr>
          <p:nvPr/>
        </p:nvSpPr>
        <p:spPr bwMode="auto">
          <a:xfrm>
            <a:off x="228600" y="5862638"/>
            <a:ext cx="487521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What initial messages and themes can be distilled and reported?</a:t>
            </a:r>
          </a:p>
        </p:txBody>
      </p:sp>
      <p:sp>
        <p:nvSpPr>
          <p:cNvPr id="12302" name="TextBox 19"/>
          <p:cNvSpPr txBox="1">
            <a:spLocks noChangeArrowheads="1"/>
          </p:cNvSpPr>
          <p:nvPr/>
        </p:nvSpPr>
        <p:spPr bwMode="auto">
          <a:xfrm>
            <a:off x="5918200" y="1412875"/>
            <a:ext cx="13255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Tools</a:t>
            </a:r>
          </a:p>
        </p:txBody>
      </p:sp>
      <p:cxnSp>
        <p:nvCxnSpPr>
          <p:cNvPr id="12303" name="Straight Connector 21"/>
          <p:cNvCxnSpPr>
            <a:cxnSpLocks noChangeShapeType="1"/>
          </p:cNvCxnSpPr>
          <p:nvPr/>
        </p:nvCxnSpPr>
        <p:spPr bwMode="auto">
          <a:xfrm rot="5400000">
            <a:off x="2940050" y="4154488"/>
            <a:ext cx="4919663" cy="1587"/>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12304" name="Straight Connector 23"/>
          <p:cNvCxnSpPr>
            <a:cxnSpLocks noChangeShapeType="1"/>
          </p:cNvCxnSpPr>
          <p:nvPr/>
        </p:nvCxnSpPr>
        <p:spPr bwMode="auto">
          <a:xfrm>
            <a:off x="153988" y="1790700"/>
            <a:ext cx="8675687" cy="1588"/>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sp>
        <p:nvSpPr>
          <p:cNvPr id="12305" name="TextBox 24"/>
          <p:cNvSpPr txBox="1">
            <a:spLocks noChangeArrowheads="1"/>
          </p:cNvSpPr>
          <p:nvPr/>
        </p:nvSpPr>
        <p:spPr bwMode="auto">
          <a:xfrm>
            <a:off x="501650" y="1423988"/>
            <a:ext cx="33924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Practical VOC Questions</a:t>
            </a:r>
          </a:p>
        </p:txBody>
      </p:sp>
      <p:cxnSp>
        <p:nvCxnSpPr>
          <p:cNvPr id="12306" name="Straight Connector 26"/>
          <p:cNvCxnSpPr>
            <a:cxnSpLocks noChangeShapeType="1"/>
          </p:cNvCxnSpPr>
          <p:nvPr/>
        </p:nvCxnSpPr>
        <p:spPr bwMode="auto">
          <a:xfrm>
            <a:off x="152400" y="2590800"/>
            <a:ext cx="8689975" cy="28575"/>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12307" name="Straight Connector 27"/>
          <p:cNvCxnSpPr>
            <a:cxnSpLocks noChangeShapeType="1"/>
          </p:cNvCxnSpPr>
          <p:nvPr/>
        </p:nvCxnSpPr>
        <p:spPr bwMode="auto">
          <a:xfrm>
            <a:off x="152400" y="5762625"/>
            <a:ext cx="8689975" cy="1588"/>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12308" name="Straight Connector 28"/>
          <p:cNvCxnSpPr>
            <a:cxnSpLocks noChangeShapeType="1"/>
          </p:cNvCxnSpPr>
          <p:nvPr/>
        </p:nvCxnSpPr>
        <p:spPr bwMode="auto">
          <a:xfrm>
            <a:off x="152400" y="3451225"/>
            <a:ext cx="8686800" cy="9525"/>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12309" name="Straight Connector 29"/>
          <p:cNvCxnSpPr>
            <a:cxnSpLocks noChangeShapeType="1"/>
          </p:cNvCxnSpPr>
          <p:nvPr/>
        </p:nvCxnSpPr>
        <p:spPr bwMode="auto">
          <a:xfrm>
            <a:off x="152400" y="4092575"/>
            <a:ext cx="8686800" cy="4763"/>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sp>
        <p:nvSpPr>
          <p:cNvPr id="12310" name="TextBox 31"/>
          <p:cNvSpPr txBox="1">
            <a:spLocks noChangeArrowheads="1"/>
          </p:cNvSpPr>
          <p:nvPr/>
        </p:nvSpPr>
        <p:spPr bwMode="auto">
          <a:xfrm>
            <a:off x="5646738" y="5840413"/>
            <a:ext cx="1203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KJ</a:t>
            </a:r>
          </a:p>
        </p:txBody>
      </p:sp>
      <p:pic>
        <p:nvPicPr>
          <p:cNvPr id="12311"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35725" y="155575"/>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2312" name="Straight Connector 30"/>
          <p:cNvCxnSpPr>
            <a:cxnSpLocks noChangeShapeType="1"/>
          </p:cNvCxnSpPr>
          <p:nvPr/>
        </p:nvCxnSpPr>
        <p:spPr bwMode="auto">
          <a:xfrm>
            <a:off x="152400" y="4933950"/>
            <a:ext cx="8647113" cy="1588"/>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transition/>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Title 1"/>
          <p:cNvSpPr>
            <a:spLocks noGrp="1"/>
          </p:cNvSpPr>
          <p:nvPr>
            <p:ph type="title"/>
          </p:nvPr>
        </p:nvSpPr>
        <p:spPr>
          <a:xfrm>
            <a:off x="257175" y="546100"/>
            <a:ext cx="8505825" cy="639763"/>
          </a:xfrm>
        </p:spPr>
        <p:txBody>
          <a:bodyPr/>
          <a:lstStyle/>
          <a:p>
            <a:r>
              <a:rPr lang="en-US" altLang="en-US"/>
              <a:t>Interpreting Kano Responses</a:t>
            </a:r>
            <a:br>
              <a:rPr lang="en-US" altLang="en-US"/>
            </a:br>
            <a:r>
              <a:rPr lang="en-US" altLang="en-US" sz="2400"/>
              <a:t>Statistical  Analysis</a:t>
            </a:r>
            <a:endParaRPr lang="en-US" altLang="en-US"/>
          </a:p>
        </p:txBody>
      </p:sp>
      <p:pic>
        <p:nvPicPr>
          <p:cNvPr id="10342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25450" y="2371725"/>
            <a:ext cx="8197850" cy="3792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
        <p:nvSpPr>
          <p:cNvPr id="103428" name="TextBox 3"/>
          <p:cNvSpPr txBox="1">
            <a:spLocks noChangeArrowheads="1"/>
          </p:cNvSpPr>
          <p:nvPr/>
        </p:nvSpPr>
        <p:spPr bwMode="auto">
          <a:xfrm>
            <a:off x="266700" y="1346200"/>
            <a:ext cx="826135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While graphs and cluster visualization usually suffice, teams can take a statistical view of the Kano data.</a:t>
            </a:r>
          </a:p>
        </p:txBody>
      </p:sp>
      <p:sp>
        <p:nvSpPr>
          <p:cNvPr id="5" name="Folded Corner 4"/>
          <p:cNvSpPr/>
          <p:nvPr/>
        </p:nvSpPr>
        <p:spPr bwMode="auto">
          <a:xfrm>
            <a:off x="6584950" y="2065338"/>
            <a:ext cx="2117725" cy="1047750"/>
          </a:xfrm>
          <a:prstGeom prst="foldedCorner">
            <a:avLst/>
          </a:prstGeom>
          <a:solidFill>
            <a:srgbClr val="FFFFD5"/>
          </a:solidFill>
          <a:ln w="1270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spcBef>
                <a:spcPct val="0"/>
              </a:spcBef>
              <a:defRPr/>
            </a:pPr>
            <a:r>
              <a:rPr lang="en-US" sz="2000" b="1" dirty="0">
                <a:solidFill>
                  <a:schemeClr val="tx1"/>
                </a:solidFill>
                <a:latin typeface="Arial" charset="0"/>
              </a:rPr>
              <a:t>How would you classify this requirement?</a:t>
            </a:r>
          </a:p>
        </p:txBody>
      </p:sp>
    </p:spTree>
  </p:cSld>
  <p:clrMapOvr>
    <a:masterClrMapping/>
  </p:clrMapOvr>
  <p:transition/>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idx="4294967295"/>
          </p:nvPr>
        </p:nvSpPr>
        <p:spPr>
          <a:xfrm>
            <a:off x="322263" y="458788"/>
            <a:ext cx="8355012" cy="433387"/>
          </a:xfrm>
        </p:spPr>
        <p:txBody>
          <a:bodyPr lIns="91440" tIns="45720" rIns="91440" bIns="45720" anchor="ctr"/>
          <a:lstStyle/>
          <a:p>
            <a:r>
              <a:rPr lang="en-US" altLang="en-US"/>
              <a:t>Other Kano Classifications</a:t>
            </a:r>
            <a:endParaRPr lang="en-US" altLang="en-US" sz="2000"/>
          </a:p>
        </p:txBody>
      </p:sp>
      <p:sp>
        <p:nvSpPr>
          <p:cNvPr id="104451" name="Rectangle 3"/>
          <p:cNvSpPr>
            <a:spLocks noChangeArrowheads="1"/>
          </p:cNvSpPr>
          <p:nvPr/>
        </p:nvSpPr>
        <p:spPr bwMode="auto">
          <a:xfrm>
            <a:off x="2895600" y="5589588"/>
            <a:ext cx="4316413" cy="52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800">
                <a:solidFill>
                  <a:schemeClr val="tx1"/>
                </a:solidFill>
              </a:rPr>
              <a:t>Level of Functionality Delivered</a:t>
            </a:r>
            <a:r>
              <a:rPr lang="en-US" altLang="en-US">
                <a:solidFill>
                  <a:schemeClr val="tx1"/>
                </a:solidFill>
              </a:rPr>
              <a:t> </a:t>
            </a:r>
            <a:br>
              <a:rPr lang="en-US" altLang="en-US">
                <a:solidFill>
                  <a:schemeClr val="tx1"/>
                </a:solidFill>
              </a:rPr>
            </a:br>
            <a:r>
              <a:rPr lang="en-US" altLang="en-US" sz="1400">
                <a:solidFill>
                  <a:schemeClr val="tx1"/>
                </a:solidFill>
              </a:rPr>
              <a:t>for a particular requirement</a:t>
            </a:r>
          </a:p>
        </p:txBody>
      </p:sp>
      <p:sp>
        <p:nvSpPr>
          <p:cNvPr id="104452" name="Rectangle 4"/>
          <p:cNvSpPr>
            <a:spLocks noChangeArrowheads="1"/>
          </p:cNvSpPr>
          <p:nvPr/>
        </p:nvSpPr>
        <p:spPr bwMode="auto">
          <a:xfrm rot="-5400000">
            <a:off x="-361157" y="3009107"/>
            <a:ext cx="292576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800" b="1">
                <a:solidFill>
                  <a:schemeClr val="tx1"/>
                </a:solidFill>
              </a:rPr>
              <a:t>How the Customer Feels</a:t>
            </a:r>
            <a:endParaRPr lang="en-US" altLang="en-US" sz="1200">
              <a:solidFill>
                <a:schemeClr val="tx1"/>
              </a:solidFill>
            </a:endParaRPr>
          </a:p>
        </p:txBody>
      </p:sp>
      <p:grpSp>
        <p:nvGrpSpPr>
          <p:cNvPr id="104453" name="Group 5"/>
          <p:cNvGrpSpPr>
            <a:grpSpLocks/>
          </p:cNvGrpSpPr>
          <p:nvPr/>
        </p:nvGrpSpPr>
        <p:grpSpPr bwMode="auto">
          <a:xfrm>
            <a:off x="2646363" y="1520825"/>
            <a:ext cx="4470400" cy="3714750"/>
            <a:chOff x="1667" y="949"/>
            <a:chExt cx="2816" cy="2485"/>
          </a:xfrm>
        </p:grpSpPr>
        <p:sp>
          <p:nvSpPr>
            <p:cNvPr id="104483" name="Line 6"/>
            <p:cNvSpPr>
              <a:spLocks noChangeShapeType="1"/>
            </p:cNvSpPr>
            <p:nvPr/>
          </p:nvSpPr>
          <p:spPr bwMode="auto">
            <a:xfrm>
              <a:off x="1667" y="949"/>
              <a:ext cx="0" cy="248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484" name="Line 7"/>
            <p:cNvSpPr>
              <a:spLocks noChangeShapeType="1"/>
            </p:cNvSpPr>
            <p:nvPr/>
          </p:nvSpPr>
          <p:spPr bwMode="auto">
            <a:xfrm>
              <a:off x="1678" y="3434"/>
              <a:ext cx="2805"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04454" name="Rectangle 8"/>
          <p:cNvSpPr>
            <a:spLocks noChangeArrowheads="1"/>
          </p:cNvSpPr>
          <p:nvPr/>
        </p:nvSpPr>
        <p:spPr bwMode="auto">
          <a:xfrm>
            <a:off x="2570163" y="5286375"/>
            <a:ext cx="835025"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400" b="1">
                <a:solidFill>
                  <a:schemeClr val="tx1"/>
                </a:solidFill>
              </a:rPr>
              <a:t>Low  to None</a:t>
            </a:r>
          </a:p>
        </p:txBody>
      </p:sp>
      <p:sp>
        <p:nvSpPr>
          <p:cNvPr id="104455" name="Rectangle 9"/>
          <p:cNvSpPr>
            <a:spLocks noChangeArrowheads="1"/>
          </p:cNvSpPr>
          <p:nvPr/>
        </p:nvSpPr>
        <p:spPr bwMode="auto">
          <a:xfrm>
            <a:off x="6732588" y="5360988"/>
            <a:ext cx="690562" cy="280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400" b="1">
                <a:solidFill>
                  <a:schemeClr val="tx1"/>
                </a:solidFill>
              </a:rPr>
              <a:t>High</a:t>
            </a:r>
          </a:p>
        </p:txBody>
      </p:sp>
      <p:grpSp>
        <p:nvGrpSpPr>
          <p:cNvPr id="104456" name="Group 10"/>
          <p:cNvGrpSpPr>
            <a:grpSpLocks/>
          </p:cNvGrpSpPr>
          <p:nvPr/>
        </p:nvGrpSpPr>
        <p:grpSpPr bwMode="auto">
          <a:xfrm>
            <a:off x="1509713" y="1484313"/>
            <a:ext cx="1198562" cy="280987"/>
            <a:chOff x="951" y="925"/>
            <a:chExt cx="755" cy="188"/>
          </a:xfrm>
        </p:grpSpPr>
        <p:sp>
          <p:nvSpPr>
            <p:cNvPr id="104481" name="Rectangle 11"/>
            <p:cNvSpPr>
              <a:spLocks noChangeArrowheads="1"/>
            </p:cNvSpPr>
            <p:nvPr/>
          </p:nvSpPr>
          <p:spPr bwMode="auto">
            <a:xfrm>
              <a:off x="951" y="925"/>
              <a:ext cx="645"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400" b="1">
                  <a:solidFill>
                    <a:schemeClr val="tx1"/>
                  </a:solidFill>
                </a:rPr>
                <a:t>Delighted</a:t>
              </a:r>
            </a:p>
          </p:txBody>
        </p:sp>
        <p:sp>
          <p:nvSpPr>
            <p:cNvPr id="104482" name="Line 12"/>
            <p:cNvSpPr>
              <a:spLocks noChangeShapeType="1"/>
            </p:cNvSpPr>
            <p:nvPr/>
          </p:nvSpPr>
          <p:spPr bwMode="auto">
            <a:xfrm>
              <a:off x="1624" y="1003"/>
              <a:ext cx="8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04457" name="Group 13"/>
          <p:cNvGrpSpPr>
            <a:grpSpLocks/>
          </p:cNvGrpSpPr>
          <p:nvPr/>
        </p:nvGrpSpPr>
        <p:grpSpPr bwMode="auto">
          <a:xfrm>
            <a:off x="1322388" y="4829175"/>
            <a:ext cx="1390650" cy="473075"/>
            <a:chOff x="833" y="3139"/>
            <a:chExt cx="876" cy="316"/>
          </a:xfrm>
        </p:grpSpPr>
        <p:sp>
          <p:nvSpPr>
            <p:cNvPr id="104479" name="Rectangle 14"/>
            <p:cNvSpPr>
              <a:spLocks noChangeArrowheads="1"/>
            </p:cNvSpPr>
            <p:nvPr/>
          </p:nvSpPr>
          <p:spPr bwMode="auto">
            <a:xfrm>
              <a:off x="833" y="3139"/>
              <a:ext cx="840"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400" b="1">
                  <a:solidFill>
                    <a:schemeClr val="tx1"/>
                  </a:solidFill>
                </a:rPr>
                <a:t>Very Dissatisfied</a:t>
              </a:r>
            </a:p>
          </p:txBody>
        </p:sp>
        <p:sp>
          <p:nvSpPr>
            <p:cNvPr id="104480" name="Line 15"/>
            <p:cNvSpPr>
              <a:spLocks noChangeShapeType="1"/>
            </p:cNvSpPr>
            <p:nvPr/>
          </p:nvSpPr>
          <p:spPr bwMode="auto">
            <a:xfrm>
              <a:off x="1627" y="3364"/>
              <a:ext cx="8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04458" name="Group 16"/>
          <p:cNvGrpSpPr>
            <a:grpSpLocks/>
          </p:cNvGrpSpPr>
          <p:nvPr/>
        </p:nvGrpSpPr>
        <p:grpSpPr bwMode="auto">
          <a:xfrm>
            <a:off x="1390650" y="2168525"/>
            <a:ext cx="1322388" cy="857250"/>
            <a:chOff x="876" y="1378"/>
            <a:chExt cx="833" cy="572"/>
          </a:xfrm>
        </p:grpSpPr>
        <p:sp>
          <p:nvSpPr>
            <p:cNvPr id="104477" name="Line 17"/>
            <p:cNvSpPr>
              <a:spLocks noChangeShapeType="1"/>
            </p:cNvSpPr>
            <p:nvPr/>
          </p:nvSpPr>
          <p:spPr bwMode="auto">
            <a:xfrm>
              <a:off x="1627" y="1525"/>
              <a:ext cx="8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478" name="Rectangle 18"/>
            <p:cNvSpPr>
              <a:spLocks noChangeArrowheads="1"/>
            </p:cNvSpPr>
            <p:nvPr/>
          </p:nvSpPr>
          <p:spPr bwMode="auto">
            <a:xfrm>
              <a:off x="876" y="1378"/>
              <a:ext cx="704" cy="5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400" b="1">
                  <a:solidFill>
                    <a:schemeClr val="tx1"/>
                  </a:solidFill>
                </a:rPr>
                <a:t>Satisfied, but I expect it this way</a:t>
              </a:r>
            </a:p>
          </p:txBody>
        </p:sp>
      </p:grpSp>
      <p:grpSp>
        <p:nvGrpSpPr>
          <p:cNvPr id="104459" name="Group 19"/>
          <p:cNvGrpSpPr>
            <a:grpSpLocks/>
          </p:cNvGrpSpPr>
          <p:nvPr/>
        </p:nvGrpSpPr>
        <p:grpSpPr bwMode="auto">
          <a:xfrm>
            <a:off x="1414463" y="4060825"/>
            <a:ext cx="1308100" cy="473075"/>
            <a:chOff x="891" y="2630"/>
            <a:chExt cx="824" cy="317"/>
          </a:xfrm>
        </p:grpSpPr>
        <p:sp>
          <p:nvSpPr>
            <p:cNvPr id="104475" name="Line 20"/>
            <p:cNvSpPr>
              <a:spLocks noChangeShapeType="1"/>
            </p:cNvSpPr>
            <p:nvPr/>
          </p:nvSpPr>
          <p:spPr bwMode="auto">
            <a:xfrm>
              <a:off x="1633" y="2782"/>
              <a:ext cx="8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476" name="Rectangle 21"/>
            <p:cNvSpPr>
              <a:spLocks noChangeArrowheads="1"/>
            </p:cNvSpPr>
            <p:nvPr/>
          </p:nvSpPr>
          <p:spPr bwMode="auto">
            <a:xfrm>
              <a:off x="891" y="2630"/>
              <a:ext cx="704"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400" b="1">
                  <a:solidFill>
                    <a:schemeClr val="tx1"/>
                  </a:solidFill>
                </a:rPr>
                <a:t>I can live with it</a:t>
              </a:r>
            </a:p>
          </p:txBody>
        </p:sp>
      </p:grpSp>
      <p:grpSp>
        <p:nvGrpSpPr>
          <p:cNvPr id="7" name="Group 22"/>
          <p:cNvGrpSpPr>
            <a:grpSpLocks/>
          </p:cNvGrpSpPr>
          <p:nvPr/>
        </p:nvGrpSpPr>
        <p:grpSpPr bwMode="auto">
          <a:xfrm>
            <a:off x="1582738" y="2390775"/>
            <a:ext cx="5446712" cy="1881188"/>
            <a:chOff x="997" y="1459"/>
            <a:chExt cx="3431" cy="1185"/>
          </a:xfrm>
        </p:grpSpPr>
        <p:sp>
          <p:nvSpPr>
            <p:cNvPr id="104465" name="Rectangle 23"/>
            <p:cNvSpPr>
              <a:spLocks noChangeArrowheads="1"/>
            </p:cNvSpPr>
            <p:nvPr/>
          </p:nvSpPr>
          <p:spPr bwMode="auto">
            <a:xfrm>
              <a:off x="2652" y="2214"/>
              <a:ext cx="1166" cy="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800" b="1">
                  <a:solidFill>
                    <a:schemeClr val="tx1"/>
                  </a:solidFill>
                </a:rPr>
                <a:t>Indecisive</a:t>
              </a:r>
              <a:br>
                <a:rPr lang="en-US" altLang="en-US" sz="1800" b="1">
                  <a:solidFill>
                    <a:schemeClr val="tx1"/>
                  </a:solidFill>
                </a:rPr>
              </a:br>
              <a:r>
                <a:rPr lang="en-US" altLang="en-US" sz="1400" b="1">
                  <a:solidFill>
                    <a:schemeClr val="tx1"/>
                  </a:solidFill>
                </a:rPr>
                <a:t>(</a:t>
              </a:r>
              <a:r>
                <a:rPr lang="en-US" altLang="en-US" sz="1400" b="1" i="1">
                  <a:solidFill>
                    <a:schemeClr val="tx1"/>
                  </a:solidFill>
                </a:rPr>
                <a:t>too little contrast</a:t>
              </a:r>
              <a:r>
                <a:rPr lang="en-US" altLang="en-US" sz="1400" b="1">
                  <a:solidFill>
                    <a:schemeClr val="tx1"/>
                  </a:solidFill>
                </a:rPr>
                <a:t>)</a:t>
              </a:r>
            </a:p>
          </p:txBody>
        </p:sp>
        <p:grpSp>
          <p:nvGrpSpPr>
            <p:cNvPr id="104466" name="Group 24"/>
            <p:cNvGrpSpPr>
              <a:grpSpLocks/>
            </p:cNvGrpSpPr>
            <p:nvPr/>
          </p:nvGrpSpPr>
          <p:grpSpPr bwMode="auto">
            <a:xfrm>
              <a:off x="997" y="1459"/>
              <a:ext cx="3431" cy="1185"/>
              <a:chOff x="997" y="1459"/>
              <a:chExt cx="3431" cy="1185"/>
            </a:xfrm>
          </p:grpSpPr>
          <p:grpSp>
            <p:nvGrpSpPr>
              <p:cNvPr id="104467" name="Group 25"/>
              <p:cNvGrpSpPr>
                <a:grpSpLocks/>
              </p:cNvGrpSpPr>
              <p:nvPr/>
            </p:nvGrpSpPr>
            <p:grpSpPr bwMode="auto">
              <a:xfrm>
                <a:off x="997" y="2009"/>
                <a:ext cx="3412" cy="177"/>
                <a:chOff x="997" y="2103"/>
                <a:chExt cx="3412" cy="188"/>
              </a:xfrm>
            </p:grpSpPr>
            <p:sp>
              <p:nvSpPr>
                <p:cNvPr id="104473" name="Line 26"/>
                <p:cNvSpPr>
                  <a:spLocks noChangeShapeType="1"/>
                </p:cNvSpPr>
                <p:nvPr/>
              </p:nvSpPr>
              <p:spPr bwMode="auto">
                <a:xfrm>
                  <a:off x="1505" y="2179"/>
                  <a:ext cx="2904" cy="0"/>
                </a:xfrm>
                <a:prstGeom prst="line">
                  <a:avLst/>
                </a:prstGeom>
                <a:noFill/>
                <a:ln w="12700">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474" name="Rectangle 27"/>
                <p:cNvSpPr>
                  <a:spLocks noChangeArrowheads="1"/>
                </p:cNvSpPr>
                <p:nvPr/>
              </p:nvSpPr>
              <p:spPr bwMode="auto">
                <a:xfrm>
                  <a:off x="997" y="2103"/>
                  <a:ext cx="542"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400" b="1">
                      <a:solidFill>
                        <a:schemeClr val="tx1"/>
                      </a:solidFill>
                    </a:rPr>
                    <a:t>Neutral</a:t>
                  </a:r>
                </a:p>
              </p:txBody>
            </p:sp>
          </p:grpSp>
          <p:sp>
            <p:nvSpPr>
              <p:cNvPr id="104468" name="Rectangle 28"/>
              <p:cNvSpPr>
                <a:spLocks noChangeArrowheads="1"/>
              </p:cNvSpPr>
              <p:nvPr/>
            </p:nvSpPr>
            <p:spPr bwMode="auto">
              <a:xfrm>
                <a:off x="1734" y="1459"/>
                <a:ext cx="2682" cy="1185"/>
              </a:xfrm>
              <a:prstGeom prst="rect">
                <a:avLst/>
              </a:prstGeom>
              <a:noFill/>
              <a:ln w="19050">
                <a:solidFill>
                  <a:schemeClr val="tx1"/>
                </a:solidFill>
                <a:prstDash val="dash"/>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04469" name="Line 29"/>
              <p:cNvSpPr>
                <a:spLocks noChangeShapeType="1"/>
              </p:cNvSpPr>
              <p:nvPr/>
            </p:nvSpPr>
            <p:spPr bwMode="auto">
              <a:xfrm flipV="1">
                <a:off x="1740" y="1587"/>
                <a:ext cx="2664" cy="984"/>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04470" name="Line 30"/>
              <p:cNvSpPr>
                <a:spLocks noChangeShapeType="1"/>
              </p:cNvSpPr>
              <p:nvPr/>
            </p:nvSpPr>
            <p:spPr bwMode="auto">
              <a:xfrm>
                <a:off x="1728" y="1614"/>
                <a:ext cx="2694" cy="839"/>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04471" name="Line 31"/>
              <p:cNvSpPr>
                <a:spLocks noChangeShapeType="1"/>
              </p:cNvSpPr>
              <p:nvPr/>
            </p:nvSpPr>
            <p:spPr bwMode="auto">
              <a:xfrm>
                <a:off x="1746" y="1950"/>
                <a:ext cx="2682" cy="200"/>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04472" name="Line 32"/>
              <p:cNvSpPr>
                <a:spLocks noChangeShapeType="1"/>
              </p:cNvSpPr>
              <p:nvPr/>
            </p:nvSpPr>
            <p:spPr bwMode="auto">
              <a:xfrm flipV="1">
                <a:off x="1746" y="1823"/>
                <a:ext cx="2646" cy="486"/>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0" name="Group 33"/>
          <p:cNvGrpSpPr>
            <a:grpSpLocks/>
          </p:cNvGrpSpPr>
          <p:nvPr/>
        </p:nvGrpSpPr>
        <p:grpSpPr bwMode="auto">
          <a:xfrm>
            <a:off x="2847975" y="1370013"/>
            <a:ext cx="4248150" cy="3063875"/>
            <a:chOff x="1794" y="816"/>
            <a:chExt cx="2676" cy="1930"/>
          </a:xfrm>
        </p:grpSpPr>
        <p:sp>
          <p:nvSpPr>
            <p:cNvPr id="104463" name="Rectangle 34"/>
            <p:cNvSpPr>
              <a:spLocks noChangeArrowheads="1"/>
            </p:cNvSpPr>
            <p:nvPr/>
          </p:nvSpPr>
          <p:spPr bwMode="auto">
            <a:xfrm>
              <a:off x="3031" y="816"/>
              <a:ext cx="854" cy="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800" b="1">
                  <a:solidFill>
                    <a:schemeClr val="tx1"/>
                  </a:solidFill>
                </a:rPr>
                <a:t>Reverse </a:t>
              </a:r>
              <a:br>
                <a:rPr lang="en-US" altLang="en-US" sz="1800" b="1">
                  <a:solidFill>
                    <a:schemeClr val="tx1"/>
                  </a:solidFill>
                </a:rPr>
              </a:br>
              <a:r>
                <a:rPr lang="en-US" altLang="en-US" sz="1400" b="1" i="1">
                  <a:solidFill>
                    <a:schemeClr val="tx1"/>
                  </a:solidFill>
                </a:rPr>
                <a:t>(unattractive)</a:t>
              </a:r>
            </a:p>
          </p:txBody>
        </p:sp>
        <p:sp>
          <p:nvSpPr>
            <p:cNvPr id="104464" name="Freeform 35"/>
            <p:cNvSpPr>
              <a:spLocks/>
            </p:cNvSpPr>
            <p:nvPr/>
          </p:nvSpPr>
          <p:spPr bwMode="auto">
            <a:xfrm>
              <a:off x="1794" y="876"/>
              <a:ext cx="2676" cy="1870"/>
            </a:xfrm>
            <a:custGeom>
              <a:avLst/>
              <a:gdLst>
                <a:gd name="T0" fmla="*/ 0 w 2676"/>
                <a:gd name="T1" fmla="*/ 80 h 1985"/>
                <a:gd name="T2" fmla="*/ 1368 w 2676"/>
                <a:gd name="T3" fmla="*/ 157 h 1985"/>
                <a:gd name="T4" fmla="*/ 2676 w 2676"/>
                <a:gd name="T5" fmla="*/ 1031 h 1985"/>
                <a:gd name="T6" fmla="*/ 0 60000 65536"/>
                <a:gd name="T7" fmla="*/ 0 60000 65536"/>
                <a:gd name="T8" fmla="*/ 0 60000 65536"/>
                <a:gd name="T9" fmla="*/ 0 w 2676"/>
                <a:gd name="T10" fmla="*/ 0 h 1985"/>
                <a:gd name="T11" fmla="*/ 2676 w 2676"/>
                <a:gd name="T12" fmla="*/ 1985 h 1985"/>
              </a:gdLst>
              <a:ahLst/>
              <a:cxnLst>
                <a:cxn ang="T6">
                  <a:pos x="T0" y="T1"/>
                </a:cxn>
                <a:cxn ang="T7">
                  <a:pos x="T2" y="T3"/>
                </a:cxn>
                <a:cxn ang="T8">
                  <a:pos x="T4" y="T5"/>
                </a:cxn>
              </a:cxnLst>
              <a:rect l="T9" t="T10" r="T11" b="T12"/>
              <a:pathLst>
                <a:path w="2676" h="1985">
                  <a:moveTo>
                    <a:pt x="0" y="155"/>
                  </a:moveTo>
                  <a:cubicBezTo>
                    <a:pt x="461" y="77"/>
                    <a:pt x="922" y="0"/>
                    <a:pt x="1368" y="305"/>
                  </a:cubicBezTo>
                  <a:cubicBezTo>
                    <a:pt x="1814" y="610"/>
                    <a:pt x="2245" y="1297"/>
                    <a:pt x="2676" y="1985"/>
                  </a:cubicBezTo>
                </a:path>
              </a:pathLst>
            </a:custGeom>
            <a:noFill/>
            <a:ln w="28575">
              <a:solidFill>
                <a:srgbClr val="CC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pic>
        <p:nvPicPr>
          <p:cNvPr id="104462"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dissolve">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Title 1"/>
          <p:cNvSpPr>
            <a:spLocks noGrp="1"/>
          </p:cNvSpPr>
          <p:nvPr>
            <p:ph type="title" idx="4294967295"/>
          </p:nvPr>
        </p:nvSpPr>
        <p:spPr>
          <a:xfrm>
            <a:off x="257175" y="546100"/>
            <a:ext cx="8505825" cy="633413"/>
          </a:xfrm>
        </p:spPr>
        <p:txBody>
          <a:bodyPr/>
          <a:lstStyle/>
          <a:p>
            <a:r>
              <a:rPr lang="en-US" altLang="en-US"/>
              <a:t>Interpreting Kano Responses – 1 </a:t>
            </a:r>
            <a:br>
              <a:rPr lang="en-US" altLang="en-US"/>
            </a:br>
            <a:r>
              <a:rPr lang="en-US" altLang="en-US" sz="2400"/>
              <a:t>Statistical  Analysis</a:t>
            </a:r>
            <a:endParaRPr lang="en-US" altLang="en-US"/>
          </a:p>
        </p:txBody>
      </p:sp>
      <p:sp>
        <p:nvSpPr>
          <p:cNvPr id="105475" name="Text Box 3"/>
          <p:cNvSpPr txBox="1">
            <a:spLocks noChangeArrowheads="1"/>
          </p:cNvSpPr>
          <p:nvPr/>
        </p:nvSpPr>
        <p:spPr bwMode="gray">
          <a:xfrm>
            <a:off x="1981200" y="1905000"/>
            <a:ext cx="49006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000">
                <a:solidFill>
                  <a:schemeClr val="tx1"/>
                </a:solidFill>
              </a:rPr>
              <a:t>Open C:\DPPSS_Student_Files\Kano.jmp</a:t>
            </a:r>
          </a:p>
        </p:txBody>
      </p:sp>
      <p:pic>
        <p:nvPicPr>
          <p:cNvPr id="1054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1905000" y="3352800"/>
            <a:ext cx="5568950" cy="2325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
        <p:nvSpPr>
          <p:cNvPr id="105477" name="Oval 5"/>
          <p:cNvSpPr>
            <a:spLocks noChangeArrowheads="1"/>
          </p:cNvSpPr>
          <p:nvPr/>
        </p:nvSpPr>
        <p:spPr bwMode="gray">
          <a:xfrm>
            <a:off x="3140075" y="3471863"/>
            <a:ext cx="1960563" cy="563562"/>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105478" name="AutoShape 6"/>
          <p:cNvSpPr>
            <a:spLocks noChangeArrowheads="1"/>
          </p:cNvSpPr>
          <p:nvPr/>
        </p:nvSpPr>
        <p:spPr bwMode="gray">
          <a:xfrm>
            <a:off x="5208588" y="2501900"/>
            <a:ext cx="2754312" cy="533400"/>
          </a:xfrm>
          <a:prstGeom prst="wedgeRoundRectCallout">
            <a:avLst>
              <a:gd name="adj1" fmla="val -65102"/>
              <a:gd name="adj2" fmla="val 166667"/>
              <a:gd name="adj3" fmla="val 16667"/>
            </a:avLst>
          </a:prstGeom>
          <a:solidFill>
            <a:srgbClr val="FFFFD5"/>
          </a:solidFill>
          <a:ln w="12700" algn="ctr">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Select JMP Starter.</a:t>
            </a:r>
          </a:p>
        </p:txBody>
      </p:sp>
    </p:spTree>
  </p:cSld>
  <p:clrMapOvr>
    <a:masterClrMapping/>
  </p:clrMapOvr>
  <p:transition/>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Title 1"/>
          <p:cNvSpPr>
            <a:spLocks noGrp="1"/>
          </p:cNvSpPr>
          <p:nvPr>
            <p:ph type="title" idx="4294967295"/>
          </p:nvPr>
        </p:nvSpPr>
        <p:spPr>
          <a:xfrm>
            <a:off x="257175" y="546100"/>
            <a:ext cx="8505825" cy="633413"/>
          </a:xfrm>
        </p:spPr>
        <p:txBody>
          <a:bodyPr/>
          <a:lstStyle/>
          <a:p>
            <a:r>
              <a:rPr lang="en-US" altLang="en-US"/>
              <a:t>Interpreting Kano Responses – 2 </a:t>
            </a:r>
            <a:br>
              <a:rPr lang="en-US" altLang="en-US"/>
            </a:br>
            <a:r>
              <a:rPr lang="en-US" altLang="en-US" sz="2400"/>
              <a:t>Statistical  Analysis</a:t>
            </a:r>
          </a:p>
        </p:txBody>
      </p:sp>
      <p:pic>
        <p:nvPicPr>
          <p:cNvPr id="1064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1884363" y="1830388"/>
            <a:ext cx="5199062" cy="441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
        <p:nvSpPr>
          <p:cNvPr id="106500" name="Oval 4"/>
          <p:cNvSpPr>
            <a:spLocks noChangeArrowheads="1"/>
          </p:cNvSpPr>
          <p:nvPr/>
        </p:nvSpPr>
        <p:spPr bwMode="gray">
          <a:xfrm>
            <a:off x="3208338" y="3765550"/>
            <a:ext cx="1379537" cy="500063"/>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106501" name="AutoShape 5"/>
          <p:cNvSpPr>
            <a:spLocks noChangeArrowheads="1"/>
          </p:cNvSpPr>
          <p:nvPr/>
        </p:nvSpPr>
        <p:spPr bwMode="gray">
          <a:xfrm>
            <a:off x="1006475" y="4181475"/>
            <a:ext cx="1854200" cy="549275"/>
          </a:xfrm>
          <a:prstGeom prst="wedgeRoundRectCallout">
            <a:avLst>
              <a:gd name="adj1" fmla="val 82792"/>
              <a:gd name="adj2" fmla="val -62718"/>
              <a:gd name="adj3" fmla="val 16667"/>
            </a:avLst>
          </a:prstGeom>
          <a:solidFill>
            <a:srgbClr val="FFFFD5"/>
          </a:solidFill>
          <a:ln w="12700" algn="ctr">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Select Basic.</a:t>
            </a:r>
          </a:p>
        </p:txBody>
      </p:sp>
    </p:spTree>
  </p:cSld>
  <p:clrMapOvr>
    <a:masterClrMapping/>
  </p:clrMapOvr>
  <p:transition/>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p:cNvSpPr>
            <a:spLocks noGrp="1"/>
          </p:cNvSpPr>
          <p:nvPr>
            <p:ph type="title" idx="4294967295"/>
          </p:nvPr>
        </p:nvSpPr>
        <p:spPr>
          <a:xfrm>
            <a:off x="257175" y="546100"/>
            <a:ext cx="8505825" cy="633413"/>
          </a:xfrm>
        </p:spPr>
        <p:txBody>
          <a:bodyPr/>
          <a:lstStyle/>
          <a:p>
            <a:r>
              <a:rPr lang="en-US" altLang="en-US"/>
              <a:t>Interpreting Kano Responses – 3 </a:t>
            </a:r>
            <a:br>
              <a:rPr lang="en-US" altLang="en-US"/>
            </a:br>
            <a:r>
              <a:rPr lang="en-US" altLang="en-US" sz="2400"/>
              <a:t>Statistical  Analysis</a:t>
            </a:r>
          </a:p>
        </p:txBody>
      </p:sp>
      <p:pic>
        <p:nvPicPr>
          <p:cNvPr id="107523" name="Picture 3"/>
          <p:cNvPicPr>
            <a:picLocks noChangeAspect="1" noChangeArrowheads="1"/>
          </p:cNvPicPr>
          <p:nvPr/>
        </p:nvPicPr>
        <p:blipFill>
          <a:blip r:embed="rId2">
            <a:extLst>
              <a:ext uri="{28A0092B-C50C-407E-A947-70E740481C1C}">
                <a14:useLocalDpi xmlns:a14="http://schemas.microsoft.com/office/drawing/2010/main" val="0"/>
              </a:ext>
            </a:extLst>
          </a:blip>
          <a:srcRect l="14548" r="14548"/>
          <a:stretch>
            <a:fillRect/>
          </a:stretch>
        </p:blipFill>
        <p:spPr bwMode="gray">
          <a:xfrm>
            <a:off x="2325688" y="1830388"/>
            <a:ext cx="4179887" cy="425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
        <p:nvSpPr>
          <p:cNvPr id="107524" name="Oval 4"/>
          <p:cNvSpPr>
            <a:spLocks noChangeArrowheads="1"/>
          </p:cNvSpPr>
          <p:nvPr/>
        </p:nvSpPr>
        <p:spPr bwMode="gray">
          <a:xfrm>
            <a:off x="3563938" y="3827463"/>
            <a:ext cx="2074862" cy="9144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107525" name="AutoShape 5"/>
          <p:cNvSpPr>
            <a:spLocks noChangeArrowheads="1"/>
          </p:cNvSpPr>
          <p:nvPr/>
        </p:nvSpPr>
        <p:spPr bwMode="gray">
          <a:xfrm>
            <a:off x="5410200" y="3336925"/>
            <a:ext cx="2260600" cy="433388"/>
          </a:xfrm>
          <a:prstGeom prst="wedgeRoundRectCallout">
            <a:avLst>
              <a:gd name="adj1" fmla="val -64324"/>
              <a:gd name="adj2" fmla="val 144505"/>
              <a:gd name="adj3" fmla="val 16667"/>
            </a:avLst>
          </a:prstGeom>
          <a:solidFill>
            <a:srgbClr val="FFFFD5"/>
          </a:solidFill>
          <a:ln w="12700" algn="ctr">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Select Oneway.</a:t>
            </a:r>
          </a:p>
        </p:txBody>
      </p:sp>
    </p:spTree>
  </p:cSld>
  <p:clrMapOvr>
    <a:masterClrMapping/>
  </p:clrMapOvr>
  <p:transition/>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Title 1"/>
          <p:cNvSpPr>
            <a:spLocks noGrp="1"/>
          </p:cNvSpPr>
          <p:nvPr>
            <p:ph type="title" idx="4294967295"/>
          </p:nvPr>
        </p:nvSpPr>
        <p:spPr>
          <a:xfrm>
            <a:off x="257175" y="546100"/>
            <a:ext cx="8505825" cy="633413"/>
          </a:xfrm>
        </p:spPr>
        <p:txBody>
          <a:bodyPr/>
          <a:lstStyle/>
          <a:p>
            <a:r>
              <a:rPr lang="en-US" altLang="en-US"/>
              <a:t>Interpreting Kano Responses – 4 </a:t>
            </a:r>
            <a:br>
              <a:rPr lang="en-US" altLang="en-US"/>
            </a:br>
            <a:r>
              <a:rPr lang="en-US" altLang="en-US" sz="2400"/>
              <a:t>Statistical  Analysis</a:t>
            </a:r>
          </a:p>
        </p:txBody>
      </p:sp>
      <p:pic>
        <p:nvPicPr>
          <p:cNvPr id="1085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377825" y="2001838"/>
            <a:ext cx="8320088" cy="380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
        <p:nvSpPr>
          <p:cNvPr id="108548" name="Oval 4"/>
          <p:cNvSpPr>
            <a:spLocks noChangeArrowheads="1"/>
          </p:cNvSpPr>
          <p:nvPr/>
        </p:nvSpPr>
        <p:spPr bwMode="gray">
          <a:xfrm>
            <a:off x="6943725" y="3327400"/>
            <a:ext cx="1770063" cy="550863"/>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Tree>
  </p:cSld>
  <p:clrMapOvr>
    <a:masterClrMapping/>
  </p:clrMapOvr>
  <p:transition/>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Title 1"/>
          <p:cNvSpPr>
            <a:spLocks noGrp="1"/>
          </p:cNvSpPr>
          <p:nvPr>
            <p:ph type="title" idx="4294967295"/>
          </p:nvPr>
        </p:nvSpPr>
        <p:spPr>
          <a:xfrm>
            <a:off x="257175" y="546100"/>
            <a:ext cx="8505825" cy="633413"/>
          </a:xfrm>
        </p:spPr>
        <p:txBody>
          <a:bodyPr/>
          <a:lstStyle/>
          <a:p>
            <a:r>
              <a:rPr lang="en-US" altLang="en-US"/>
              <a:t>Interpreting Kano Responses – 5 </a:t>
            </a:r>
            <a:br>
              <a:rPr lang="en-US" altLang="en-US"/>
            </a:br>
            <a:r>
              <a:rPr lang="en-US" altLang="en-US" sz="2400"/>
              <a:t>Statistical  Analysis</a:t>
            </a:r>
          </a:p>
        </p:txBody>
      </p:sp>
      <p:pic>
        <p:nvPicPr>
          <p:cNvPr id="1095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1628775" y="1860550"/>
            <a:ext cx="6546850" cy="407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
        <p:nvSpPr>
          <p:cNvPr id="109572" name="AutoShape 4"/>
          <p:cNvSpPr>
            <a:spLocks noChangeArrowheads="1"/>
          </p:cNvSpPr>
          <p:nvPr/>
        </p:nvSpPr>
        <p:spPr bwMode="auto">
          <a:xfrm>
            <a:off x="152400" y="4487863"/>
            <a:ext cx="3141663" cy="1762125"/>
          </a:xfrm>
          <a:prstGeom prst="wedgeRoundRectCallout">
            <a:avLst>
              <a:gd name="adj1" fmla="val 73245"/>
              <a:gd name="adj2" fmla="val 3421"/>
              <a:gd name="adj3" fmla="val 16667"/>
            </a:avLst>
          </a:prstGeom>
          <a:solidFill>
            <a:srgbClr val="FFFFCC"/>
          </a:solidFill>
          <a:ln w="9525" algn="ctr">
            <a:solidFill>
              <a:schemeClr val="tx1"/>
            </a:solidFill>
            <a:miter lim="800000"/>
            <a:headEnd/>
            <a:tailEnd/>
          </a:ln>
        </p:spPr>
        <p:txBody>
          <a:bodyPr lIns="92309" tIns="46154" rIns="92309" bIns="46154"/>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spcBef>
                <a:spcPct val="30000"/>
              </a:spcBef>
            </a:pPr>
            <a:r>
              <a:rPr lang="en-US" altLang="en-US" sz="2000">
                <a:solidFill>
                  <a:schemeClr val="tx1"/>
                </a:solidFill>
                <a:ea typeface="ＭＳ Ｐゴシック" panose="020B0600070205080204" pitchFamily="34" charset="-128"/>
              </a:rPr>
              <a:t>JMP will warn you not to proceed since an ordinal (not continuous) variable was selected. Click “Continue”.</a:t>
            </a:r>
          </a:p>
        </p:txBody>
      </p:sp>
      <p:sp>
        <p:nvSpPr>
          <p:cNvPr id="109573" name="Oval 5"/>
          <p:cNvSpPr>
            <a:spLocks noChangeArrowheads="1"/>
          </p:cNvSpPr>
          <p:nvPr/>
        </p:nvSpPr>
        <p:spPr bwMode="gray">
          <a:xfrm>
            <a:off x="3589338" y="5121275"/>
            <a:ext cx="1625600" cy="560388"/>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Tree>
  </p:cSld>
  <p:clrMapOvr>
    <a:masterClrMapping/>
  </p:clrMapOvr>
  <p:transition/>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Title 1"/>
          <p:cNvSpPr>
            <a:spLocks noGrp="1"/>
          </p:cNvSpPr>
          <p:nvPr>
            <p:ph type="title" idx="4294967295"/>
          </p:nvPr>
        </p:nvSpPr>
        <p:spPr>
          <a:xfrm>
            <a:off x="257175" y="546100"/>
            <a:ext cx="8505825" cy="633413"/>
          </a:xfrm>
        </p:spPr>
        <p:txBody>
          <a:bodyPr/>
          <a:lstStyle/>
          <a:p>
            <a:r>
              <a:rPr lang="en-US" altLang="en-US"/>
              <a:t>Interpreting Kano Responses – 6 </a:t>
            </a:r>
            <a:br>
              <a:rPr lang="en-US" altLang="en-US"/>
            </a:br>
            <a:r>
              <a:rPr lang="en-US" altLang="en-US" sz="2400"/>
              <a:t>Statistical  Analysis</a:t>
            </a:r>
          </a:p>
        </p:txBody>
      </p:sp>
      <p:pic>
        <p:nvPicPr>
          <p:cNvPr id="1105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2289175" y="1322388"/>
            <a:ext cx="4064000" cy="527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
        <p:nvSpPr>
          <p:cNvPr id="110596" name="AutoShape 4"/>
          <p:cNvSpPr>
            <a:spLocks noChangeArrowheads="1"/>
          </p:cNvSpPr>
          <p:nvPr/>
        </p:nvSpPr>
        <p:spPr bwMode="gray">
          <a:xfrm>
            <a:off x="211138" y="1439863"/>
            <a:ext cx="1978025" cy="1146175"/>
          </a:xfrm>
          <a:prstGeom prst="wedgeRoundRectCallout">
            <a:avLst>
              <a:gd name="adj1" fmla="val 70708"/>
              <a:gd name="adj2" fmla="val -1523"/>
              <a:gd name="adj3" fmla="val 16667"/>
            </a:avLst>
          </a:prstGeom>
          <a:solidFill>
            <a:srgbClr val="FFFFD5"/>
          </a:solidFill>
          <a:ln w="12700" algn="ctr">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Click </a:t>
            </a:r>
            <a:r>
              <a:rPr lang="en-US" altLang="en-US" sz="2000">
                <a:solidFill>
                  <a:srgbClr val="FF0000"/>
                </a:solidFill>
              </a:rPr>
              <a:t>red</a:t>
            </a:r>
            <a:r>
              <a:rPr lang="en-US" altLang="en-US" sz="2000">
                <a:solidFill>
                  <a:schemeClr val="tx1"/>
                </a:solidFill>
              </a:rPr>
              <a:t> triangle for options menu.</a:t>
            </a:r>
          </a:p>
        </p:txBody>
      </p:sp>
      <p:sp>
        <p:nvSpPr>
          <p:cNvPr id="110597" name="Oval 5"/>
          <p:cNvSpPr>
            <a:spLocks noChangeArrowheads="1"/>
          </p:cNvSpPr>
          <p:nvPr/>
        </p:nvSpPr>
        <p:spPr bwMode="gray">
          <a:xfrm>
            <a:off x="4605338" y="5791200"/>
            <a:ext cx="1143000" cy="3302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110598" name="AutoShape 6"/>
          <p:cNvSpPr>
            <a:spLocks noChangeArrowheads="1"/>
          </p:cNvSpPr>
          <p:nvPr/>
        </p:nvSpPr>
        <p:spPr bwMode="gray">
          <a:xfrm>
            <a:off x="6165850" y="4759325"/>
            <a:ext cx="1800225" cy="812800"/>
          </a:xfrm>
          <a:prstGeom prst="wedgeRoundRectCallout">
            <a:avLst>
              <a:gd name="adj1" fmla="val -74514"/>
              <a:gd name="adj2" fmla="val 85741"/>
              <a:gd name="adj3" fmla="val 16667"/>
            </a:avLst>
          </a:prstGeom>
          <a:solidFill>
            <a:srgbClr val="FFFFD5"/>
          </a:solidFill>
          <a:ln w="12700" algn="ctr">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Select “Box Plots”.</a:t>
            </a:r>
          </a:p>
        </p:txBody>
      </p:sp>
    </p:spTree>
  </p:cSld>
  <p:clrMapOvr>
    <a:masterClrMapping/>
  </p:clrMapOvr>
  <p:transition/>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Title 1"/>
          <p:cNvSpPr>
            <a:spLocks noGrp="1"/>
          </p:cNvSpPr>
          <p:nvPr>
            <p:ph type="title" idx="4294967295"/>
          </p:nvPr>
        </p:nvSpPr>
        <p:spPr>
          <a:xfrm>
            <a:off x="257175" y="546100"/>
            <a:ext cx="8505825" cy="633413"/>
          </a:xfrm>
        </p:spPr>
        <p:txBody>
          <a:bodyPr/>
          <a:lstStyle/>
          <a:p>
            <a:r>
              <a:rPr lang="en-US" altLang="en-US"/>
              <a:t>Interpreting Kano Responses – 7 </a:t>
            </a:r>
            <a:br>
              <a:rPr lang="en-US" altLang="en-US"/>
            </a:br>
            <a:r>
              <a:rPr lang="en-US" altLang="en-US" sz="2400"/>
              <a:t>Statistical  Analysis</a:t>
            </a:r>
          </a:p>
        </p:txBody>
      </p:sp>
      <p:pic>
        <p:nvPicPr>
          <p:cNvPr id="111619" name="Picture 3"/>
          <p:cNvPicPr>
            <a:picLocks noChangeAspect="1" noChangeArrowheads="1"/>
          </p:cNvPicPr>
          <p:nvPr/>
        </p:nvPicPr>
        <p:blipFill>
          <a:blip r:embed="rId2">
            <a:extLst>
              <a:ext uri="{28A0092B-C50C-407E-A947-70E740481C1C}">
                <a14:useLocalDpi xmlns:a14="http://schemas.microsoft.com/office/drawing/2010/main" val="0"/>
              </a:ext>
            </a:extLst>
          </a:blip>
          <a:srcRect l="2858"/>
          <a:stretch>
            <a:fillRect/>
          </a:stretch>
        </p:blipFill>
        <p:spPr bwMode="gray">
          <a:xfrm>
            <a:off x="2039938" y="1250950"/>
            <a:ext cx="4784725" cy="5160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
        <p:nvSpPr>
          <p:cNvPr id="4" name="TextBox 3"/>
          <p:cNvSpPr txBox="1"/>
          <p:nvPr/>
        </p:nvSpPr>
        <p:spPr>
          <a:xfrm>
            <a:off x="1295400" y="2782888"/>
            <a:ext cx="1273175" cy="346075"/>
          </a:xfrm>
          <a:prstGeom prst="rect">
            <a:avLst/>
          </a:prstGeom>
          <a:solidFill>
            <a:schemeClr val="bg1"/>
          </a:solidFill>
          <a:ln>
            <a:solidFill>
              <a:schemeClr val="accent4"/>
            </a:solidFill>
          </a:ln>
        </p:spPr>
        <p:txBody>
          <a:bodyPr>
            <a:spAutoFit/>
          </a:bodyPr>
          <a:lstStyle/>
          <a:p>
            <a:pPr algn="ctr">
              <a:spcBef>
                <a:spcPct val="0"/>
              </a:spcBef>
              <a:defRPr/>
            </a:pPr>
            <a:r>
              <a:rPr lang="en-US" b="1" dirty="0">
                <a:solidFill>
                  <a:schemeClr val="tx1"/>
                </a:solidFill>
                <a:latin typeface="Arial" charset="0"/>
              </a:rPr>
              <a:t>Delighted</a:t>
            </a:r>
          </a:p>
        </p:txBody>
      </p:sp>
      <p:sp>
        <p:nvSpPr>
          <p:cNvPr id="6" name="TextBox 5"/>
          <p:cNvSpPr txBox="1"/>
          <p:nvPr/>
        </p:nvSpPr>
        <p:spPr>
          <a:xfrm>
            <a:off x="1282700" y="3848100"/>
            <a:ext cx="1274763" cy="346075"/>
          </a:xfrm>
          <a:prstGeom prst="rect">
            <a:avLst/>
          </a:prstGeom>
          <a:solidFill>
            <a:schemeClr val="bg1"/>
          </a:solidFill>
          <a:ln>
            <a:solidFill>
              <a:schemeClr val="accent4"/>
            </a:solidFill>
          </a:ln>
        </p:spPr>
        <p:txBody>
          <a:bodyPr>
            <a:spAutoFit/>
          </a:bodyPr>
          <a:lstStyle/>
          <a:p>
            <a:pPr algn="ctr">
              <a:spcBef>
                <a:spcPct val="0"/>
              </a:spcBef>
              <a:defRPr/>
            </a:pPr>
            <a:r>
              <a:rPr lang="en-US" b="1" dirty="0">
                <a:solidFill>
                  <a:schemeClr val="tx1"/>
                </a:solidFill>
                <a:latin typeface="Arial" charset="0"/>
              </a:rPr>
              <a:t>Neutral</a:t>
            </a:r>
          </a:p>
        </p:txBody>
      </p:sp>
      <p:sp>
        <p:nvSpPr>
          <p:cNvPr id="8" name="TextBox 7"/>
          <p:cNvSpPr txBox="1"/>
          <p:nvPr/>
        </p:nvSpPr>
        <p:spPr>
          <a:xfrm>
            <a:off x="703263" y="4876800"/>
            <a:ext cx="1885950" cy="346075"/>
          </a:xfrm>
          <a:prstGeom prst="rect">
            <a:avLst/>
          </a:prstGeom>
          <a:solidFill>
            <a:schemeClr val="bg1"/>
          </a:solidFill>
          <a:ln>
            <a:solidFill>
              <a:schemeClr val="accent4"/>
            </a:solidFill>
          </a:ln>
        </p:spPr>
        <p:txBody>
          <a:bodyPr>
            <a:spAutoFit/>
          </a:bodyPr>
          <a:lstStyle/>
          <a:p>
            <a:pPr algn="ctr">
              <a:spcBef>
                <a:spcPct val="0"/>
              </a:spcBef>
              <a:defRPr/>
            </a:pPr>
            <a:r>
              <a:rPr lang="en-US" b="1" dirty="0">
                <a:solidFill>
                  <a:schemeClr val="tx1"/>
                </a:solidFill>
                <a:latin typeface="Arial" charset="0"/>
              </a:rPr>
              <a:t>Very Dissatisfied</a:t>
            </a:r>
          </a:p>
        </p:txBody>
      </p:sp>
      <p:sp>
        <p:nvSpPr>
          <p:cNvPr id="111623" name="TextBox 8"/>
          <p:cNvSpPr txBox="1">
            <a:spLocks noChangeArrowheads="1"/>
          </p:cNvSpPr>
          <p:nvPr/>
        </p:nvSpPr>
        <p:spPr bwMode="auto">
          <a:xfrm>
            <a:off x="2773363" y="5548313"/>
            <a:ext cx="1684337" cy="650875"/>
          </a:xfrm>
          <a:prstGeom prst="rect">
            <a:avLst/>
          </a:prstGeom>
          <a:solidFill>
            <a:schemeClr val="bg1"/>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800" b="1">
                <a:solidFill>
                  <a:schemeClr val="tx1"/>
                </a:solidFill>
              </a:rPr>
              <a:t>Low or No Functionality</a:t>
            </a:r>
          </a:p>
        </p:txBody>
      </p:sp>
      <p:sp>
        <p:nvSpPr>
          <p:cNvPr id="111624" name="TextBox 10"/>
          <p:cNvSpPr txBox="1">
            <a:spLocks noChangeArrowheads="1"/>
          </p:cNvSpPr>
          <p:nvPr/>
        </p:nvSpPr>
        <p:spPr bwMode="auto">
          <a:xfrm>
            <a:off x="5006975" y="5538788"/>
            <a:ext cx="1676400" cy="650875"/>
          </a:xfrm>
          <a:prstGeom prst="rect">
            <a:avLst/>
          </a:prstGeom>
          <a:solidFill>
            <a:schemeClr val="bg1"/>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800" b="1">
                <a:solidFill>
                  <a:schemeClr val="tx1"/>
                </a:solidFill>
              </a:rPr>
              <a:t>High Functionality</a:t>
            </a:r>
          </a:p>
        </p:txBody>
      </p:sp>
      <p:sp>
        <p:nvSpPr>
          <p:cNvPr id="111625" name="TextBox 16"/>
          <p:cNvSpPr txBox="1">
            <a:spLocks noChangeArrowheads="1"/>
          </p:cNvSpPr>
          <p:nvPr/>
        </p:nvSpPr>
        <p:spPr bwMode="auto">
          <a:xfrm>
            <a:off x="3529013" y="6245225"/>
            <a:ext cx="2187575" cy="406400"/>
          </a:xfrm>
          <a:prstGeom prst="rect">
            <a:avLst/>
          </a:prstGeom>
          <a:solidFill>
            <a:schemeClr val="bg1"/>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Question Pair</a:t>
            </a:r>
          </a:p>
        </p:txBody>
      </p:sp>
      <p:sp>
        <p:nvSpPr>
          <p:cNvPr id="111626" name="TextBox 19"/>
          <p:cNvSpPr txBox="1">
            <a:spLocks noChangeArrowheads="1"/>
          </p:cNvSpPr>
          <p:nvPr/>
        </p:nvSpPr>
        <p:spPr bwMode="auto">
          <a:xfrm rot="-5400000">
            <a:off x="-1013618" y="3674269"/>
            <a:ext cx="29067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000" b="1">
                <a:solidFill>
                  <a:schemeClr val="tx1"/>
                </a:solidFill>
              </a:rPr>
              <a:t>Customer Responses</a:t>
            </a:r>
          </a:p>
        </p:txBody>
      </p:sp>
      <p:sp>
        <p:nvSpPr>
          <p:cNvPr id="5" name="Folded Corner 4"/>
          <p:cNvSpPr/>
          <p:nvPr/>
        </p:nvSpPr>
        <p:spPr bwMode="auto">
          <a:xfrm>
            <a:off x="6653213" y="2319338"/>
            <a:ext cx="2117725" cy="1047750"/>
          </a:xfrm>
          <a:prstGeom prst="foldedCorner">
            <a:avLst/>
          </a:prstGeom>
          <a:solidFill>
            <a:srgbClr val="FFFFD5"/>
          </a:solidFill>
          <a:ln w="1270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spcBef>
                <a:spcPct val="0"/>
              </a:spcBef>
              <a:defRPr/>
            </a:pPr>
            <a:r>
              <a:rPr lang="en-US" sz="2000" b="1" dirty="0">
                <a:solidFill>
                  <a:schemeClr val="tx1"/>
                </a:solidFill>
                <a:latin typeface="Arial" charset="0"/>
              </a:rPr>
              <a:t>How would you classify this requirement?</a:t>
            </a:r>
          </a:p>
        </p:txBody>
      </p:sp>
    </p:spTree>
  </p:cSld>
  <p:clrMapOvr>
    <a:masterClrMapping/>
  </p:clrMapOvr>
  <p:transition/>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Title 1"/>
          <p:cNvSpPr>
            <a:spLocks noGrp="1"/>
          </p:cNvSpPr>
          <p:nvPr>
            <p:ph type="title" idx="4294967295"/>
          </p:nvPr>
        </p:nvSpPr>
        <p:spPr>
          <a:xfrm>
            <a:off x="257175" y="546100"/>
            <a:ext cx="8505825" cy="633413"/>
          </a:xfrm>
        </p:spPr>
        <p:txBody>
          <a:bodyPr/>
          <a:lstStyle/>
          <a:p>
            <a:r>
              <a:rPr lang="en-US" altLang="en-US"/>
              <a:t>Interpreting Kano Responses – 8 </a:t>
            </a:r>
            <a:br>
              <a:rPr lang="en-US" altLang="en-US"/>
            </a:br>
            <a:r>
              <a:rPr lang="en-US" altLang="en-US" sz="2400"/>
              <a:t>Statistical  Analysis</a:t>
            </a:r>
          </a:p>
        </p:txBody>
      </p:sp>
      <p:pic>
        <p:nvPicPr>
          <p:cNvPr id="11264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1784350" y="1597025"/>
            <a:ext cx="5464175"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
        <p:nvSpPr>
          <p:cNvPr id="112644" name="AutoShape 4"/>
          <p:cNvSpPr>
            <a:spLocks noChangeArrowheads="1"/>
          </p:cNvSpPr>
          <p:nvPr/>
        </p:nvSpPr>
        <p:spPr bwMode="gray">
          <a:xfrm>
            <a:off x="117475" y="1490663"/>
            <a:ext cx="1978025" cy="1146175"/>
          </a:xfrm>
          <a:prstGeom prst="wedgeRoundRectCallout">
            <a:avLst>
              <a:gd name="adj1" fmla="val 63403"/>
              <a:gd name="adj2" fmla="val -8171"/>
              <a:gd name="adj3" fmla="val 16667"/>
            </a:avLst>
          </a:prstGeom>
          <a:solidFill>
            <a:srgbClr val="FFFFD5"/>
          </a:solidFill>
          <a:ln w="12700" algn="ctr">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Click </a:t>
            </a:r>
            <a:r>
              <a:rPr lang="en-US" altLang="en-US" sz="2000">
                <a:solidFill>
                  <a:srgbClr val="FF0000"/>
                </a:solidFill>
              </a:rPr>
              <a:t>red</a:t>
            </a:r>
            <a:r>
              <a:rPr lang="en-US" altLang="en-US" sz="2000">
                <a:solidFill>
                  <a:schemeClr val="tx1"/>
                </a:solidFill>
              </a:rPr>
              <a:t> triangle for options menu.</a:t>
            </a:r>
          </a:p>
        </p:txBody>
      </p:sp>
      <p:sp>
        <p:nvSpPr>
          <p:cNvPr id="112645" name="Oval 5"/>
          <p:cNvSpPr>
            <a:spLocks noChangeArrowheads="1"/>
          </p:cNvSpPr>
          <p:nvPr/>
        </p:nvSpPr>
        <p:spPr bwMode="gray">
          <a:xfrm>
            <a:off x="2328863" y="3429000"/>
            <a:ext cx="1735137" cy="431800"/>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112646" name="Oval 6"/>
          <p:cNvSpPr>
            <a:spLocks noChangeArrowheads="1"/>
          </p:cNvSpPr>
          <p:nvPr/>
        </p:nvSpPr>
        <p:spPr bwMode="gray">
          <a:xfrm>
            <a:off x="5191125" y="3709988"/>
            <a:ext cx="1354138" cy="422275"/>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95263" y="690563"/>
            <a:ext cx="8505825" cy="585787"/>
          </a:xfrm>
        </p:spPr>
        <p:txBody>
          <a:bodyPr/>
          <a:lstStyle/>
          <a:p>
            <a:pPr eaLnBrk="1" hangingPunct="1"/>
            <a:r>
              <a:rPr lang="en-US" altLang="en-US"/>
              <a:t>Planning to See </a:t>
            </a:r>
            <a:r>
              <a:rPr lang="en-US" altLang="en-US" i="1"/>
              <a:t>All</a:t>
            </a:r>
            <a:r>
              <a:rPr lang="en-US" altLang="en-US"/>
              <a:t> the Requirements</a:t>
            </a:r>
            <a:br>
              <a:rPr lang="en-US" altLang="en-US"/>
            </a:br>
            <a:r>
              <a:rPr lang="en-US" altLang="en-US" sz="2000"/>
              <a:t>The Kano Model</a:t>
            </a:r>
            <a:r>
              <a:rPr lang="en-US" altLang="en-US" sz="2000" baseline="30000"/>
              <a:t>1</a:t>
            </a:r>
          </a:p>
        </p:txBody>
      </p:sp>
      <p:sp>
        <p:nvSpPr>
          <p:cNvPr id="13315" name="Line 8"/>
          <p:cNvSpPr>
            <a:spLocks noChangeShapeType="1"/>
          </p:cNvSpPr>
          <p:nvPr/>
        </p:nvSpPr>
        <p:spPr bwMode="auto">
          <a:xfrm>
            <a:off x="2841625" y="3714750"/>
            <a:ext cx="3881438" cy="1588"/>
          </a:xfrm>
          <a:prstGeom prst="line">
            <a:avLst/>
          </a:prstGeom>
          <a:noFill/>
          <a:ln w="12700">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16" name="Rectangle 9"/>
          <p:cNvSpPr>
            <a:spLocks noChangeArrowheads="1"/>
          </p:cNvSpPr>
          <p:nvPr/>
        </p:nvSpPr>
        <p:spPr bwMode="auto">
          <a:xfrm>
            <a:off x="1711325" y="3613150"/>
            <a:ext cx="11747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800">
                <a:solidFill>
                  <a:schemeClr val="tx1"/>
                </a:solidFill>
              </a:rPr>
              <a:t>Neutral</a:t>
            </a:r>
          </a:p>
        </p:txBody>
      </p:sp>
      <p:sp>
        <p:nvSpPr>
          <p:cNvPr id="13317" name="Rectangle 11"/>
          <p:cNvSpPr>
            <a:spLocks noChangeArrowheads="1"/>
          </p:cNvSpPr>
          <p:nvPr/>
        </p:nvSpPr>
        <p:spPr bwMode="auto">
          <a:xfrm>
            <a:off x="2994025" y="5459413"/>
            <a:ext cx="29591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800" b="1">
                <a:solidFill>
                  <a:schemeClr val="tx1"/>
                </a:solidFill>
              </a:rPr>
              <a:t>Low </a:t>
            </a:r>
            <a:r>
              <a:rPr lang="en-US" altLang="en-US" sz="1800">
                <a:solidFill>
                  <a:schemeClr val="tx1"/>
                </a:solidFill>
              </a:rPr>
              <a:t>to </a:t>
            </a:r>
            <a:r>
              <a:rPr lang="en-US" altLang="en-US" sz="1800" b="1">
                <a:solidFill>
                  <a:schemeClr val="tx1"/>
                </a:solidFill>
              </a:rPr>
              <a:t>None</a:t>
            </a:r>
          </a:p>
        </p:txBody>
      </p:sp>
      <p:sp>
        <p:nvSpPr>
          <p:cNvPr id="13318" name="Rectangle 12"/>
          <p:cNvSpPr>
            <a:spLocks noChangeArrowheads="1"/>
          </p:cNvSpPr>
          <p:nvPr/>
        </p:nvSpPr>
        <p:spPr bwMode="auto">
          <a:xfrm>
            <a:off x="6499225" y="5470525"/>
            <a:ext cx="12541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800" b="1">
                <a:solidFill>
                  <a:schemeClr val="tx1"/>
                </a:solidFill>
              </a:rPr>
              <a:t>High</a:t>
            </a:r>
          </a:p>
        </p:txBody>
      </p:sp>
      <p:sp>
        <p:nvSpPr>
          <p:cNvPr id="13319" name="Rectangle 14"/>
          <p:cNvSpPr>
            <a:spLocks noChangeArrowheads="1"/>
          </p:cNvSpPr>
          <p:nvPr/>
        </p:nvSpPr>
        <p:spPr bwMode="auto">
          <a:xfrm>
            <a:off x="1812925" y="2038350"/>
            <a:ext cx="11493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800">
                <a:solidFill>
                  <a:schemeClr val="tx1"/>
                </a:solidFill>
              </a:rPr>
              <a:t>Delighted</a:t>
            </a:r>
          </a:p>
        </p:txBody>
      </p:sp>
      <p:sp>
        <p:nvSpPr>
          <p:cNvPr id="13320" name="Line 15"/>
          <p:cNvSpPr>
            <a:spLocks noChangeShapeType="1"/>
          </p:cNvSpPr>
          <p:nvPr/>
        </p:nvSpPr>
        <p:spPr bwMode="auto">
          <a:xfrm>
            <a:off x="3000375" y="2143125"/>
            <a:ext cx="1095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13321" name="Group 16"/>
          <p:cNvGrpSpPr>
            <a:grpSpLocks/>
          </p:cNvGrpSpPr>
          <p:nvPr/>
        </p:nvGrpSpPr>
        <p:grpSpPr bwMode="auto">
          <a:xfrm>
            <a:off x="1317625" y="4999038"/>
            <a:ext cx="1797050" cy="584200"/>
            <a:chOff x="833" y="3139"/>
            <a:chExt cx="876" cy="436"/>
          </a:xfrm>
        </p:grpSpPr>
        <p:sp>
          <p:nvSpPr>
            <p:cNvPr id="13352" name="Rectangle 17"/>
            <p:cNvSpPr>
              <a:spLocks noChangeArrowheads="1"/>
            </p:cNvSpPr>
            <p:nvPr/>
          </p:nvSpPr>
          <p:spPr bwMode="auto">
            <a:xfrm>
              <a:off x="833" y="3139"/>
              <a:ext cx="840" cy="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800">
                  <a:solidFill>
                    <a:schemeClr val="tx1"/>
                  </a:solidFill>
                </a:rPr>
                <a:t>Very Dissatisfied</a:t>
              </a:r>
            </a:p>
          </p:txBody>
        </p:sp>
        <p:sp>
          <p:nvSpPr>
            <p:cNvPr id="13353" name="Line 18"/>
            <p:cNvSpPr>
              <a:spLocks noChangeShapeType="1"/>
            </p:cNvSpPr>
            <p:nvPr/>
          </p:nvSpPr>
          <p:spPr bwMode="auto">
            <a:xfrm>
              <a:off x="1627" y="3364"/>
              <a:ext cx="8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3322" name="Line 20"/>
          <p:cNvSpPr>
            <a:spLocks noChangeShapeType="1"/>
          </p:cNvSpPr>
          <p:nvPr/>
        </p:nvSpPr>
        <p:spPr bwMode="auto">
          <a:xfrm>
            <a:off x="3005138" y="2841625"/>
            <a:ext cx="10953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23" name="Rectangle 21"/>
          <p:cNvSpPr>
            <a:spLocks noChangeArrowheads="1"/>
          </p:cNvSpPr>
          <p:nvPr/>
        </p:nvSpPr>
        <p:spPr bwMode="auto">
          <a:xfrm>
            <a:off x="908050" y="2644775"/>
            <a:ext cx="20335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r">
              <a:lnSpc>
                <a:spcPct val="90000"/>
              </a:lnSpc>
            </a:pPr>
            <a:r>
              <a:rPr lang="en-US" altLang="en-US" sz="1800">
                <a:solidFill>
                  <a:schemeClr val="tx1"/>
                </a:solidFill>
              </a:rPr>
              <a:t>Satisfied, but I expect it this way</a:t>
            </a:r>
          </a:p>
        </p:txBody>
      </p:sp>
      <p:grpSp>
        <p:nvGrpSpPr>
          <p:cNvPr id="13324" name="Group 22"/>
          <p:cNvGrpSpPr>
            <a:grpSpLocks/>
          </p:cNvGrpSpPr>
          <p:nvPr/>
        </p:nvGrpSpPr>
        <p:grpSpPr bwMode="auto">
          <a:xfrm>
            <a:off x="958850" y="4318000"/>
            <a:ext cx="2163763" cy="336550"/>
            <a:chOff x="891" y="2630"/>
            <a:chExt cx="824" cy="252"/>
          </a:xfrm>
        </p:grpSpPr>
        <p:sp>
          <p:nvSpPr>
            <p:cNvPr id="13350" name="Line 23"/>
            <p:cNvSpPr>
              <a:spLocks noChangeShapeType="1"/>
            </p:cNvSpPr>
            <p:nvPr/>
          </p:nvSpPr>
          <p:spPr bwMode="auto">
            <a:xfrm>
              <a:off x="1633" y="2782"/>
              <a:ext cx="8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51" name="Rectangle 24"/>
            <p:cNvSpPr>
              <a:spLocks noChangeArrowheads="1"/>
            </p:cNvSpPr>
            <p:nvPr/>
          </p:nvSpPr>
          <p:spPr bwMode="auto">
            <a:xfrm>
              <a:off x="891" y="2630"/>
              <a:ext cx="704"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r">
                <a:lnSpc>
                  <a:spcPct val="90000"/>
                </a:lnSpc>
              </a:pPr>
              <a:r>
                <a:rPr lang="en-US" altLang="en-US" sz="1800">
                  <a:solidFill>
                    <a:schemeClr val="tx1"/>
                  </a:solidFill>
                </a:rPr>
                <a:t>I can live with it</a:t>
              </a:r>
            </a:p>
          </p:txBody>
        </p:sp>
      </p:grpSp>
      <p:grpSp>
        <p:nvGrpSpPr>
          <p:cNvPr id="13325" name="Group 4"/>
          <p:cNvGrpSpPr>
            <a:grpSpLocks/>
          </p:cNvGrpSpPr>
          <p:nvPr/>
        </p:nvGrpSpPr>
        <p:grpSpPr bwMode="auto">
          <a:xfrm>
            <a:off x="3057525" y="2070100"/>
            <a:ext cx="3765550" cy="3324225"/>
            <a:chOff x="1667" y="949"/>
            <a:chExt cx="2816" cy="2485"/>
          </a:xfrm>
        </p:grpSpPr>
        <p:sp>
          <p:nvSpPr>
            <p:cNvPr id="13348" name="Line 5"/>
            <p:cNvSpPr>
              <a:spLocks noChangeShapeType="1"/>
            </p:cNvSpPr>
            <p:nvPr/>
          </p:nvSpPr>
          <p:spPr bwMode="auto">
            <a:xfrm>
              <a:off x="1667" y="949"/>
              <a:ext cx="0" cy="248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49" name="Line 6"/>
            <p:cNvSpPr>
              <a:spLocks noChangeShapeType="1"/>
            </p:cNvSpPr>
            <p:nvPr/>
          </p:nvSpPr>
          <p:spPr bwMode="auto">
            <a:xfrm>
              <a:off x="1678" y="3434"/>
              <a:ext cx="2805"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3326" name="Line 26"/>
          <p:cNvSpPr>
            <a:spLocks noChangeShapeType="1"/>
          </p:cNvSpPr>
          <p:nvPr/>
        </p:nvSpPr>
        <p:spPr bwMode="auto">
          <a:xfrm flipV="1">
            <a:off x="3436938" y="4640263"/>
            <a:ext cx="298450" cy="3429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27" name="Line 27"/>
          <p:cNvSpPr>
            <a:spLocks noChangeShapeType="1"/>
          </p:cNvSpPr>
          <p:nvPr/>
        </p:nvSpPr>
        <p:spPr bwMode="auto">
          <a:xfrm flipV="1">
            <a:off x="3721100" y="3717925"/>
            <a:ext cx="811213" cy="931863"/>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28" name="Line 30"/>
          <p:cNvSpPr>
            <a:spLocks noChangeShapeType="1"/>
          </p:cNvSpPr>
          <p:nvPr/>
        </p:nvSpPr>
        <p:spPr bwMode="auto">
          <a:xfrm flipV="1">
            <a:off x="4540250" y="2273300"/>
            <a:ext cx="1233488" cy="144145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29" name="Freeform 33"/>
          <p:cNvSpPr>
            <a:spLocks/>
          </p:cNvSpPr>
          <p:nvPr/>
        </p:nvSpPr>
        <p:spPr bwMode="auto">
          <a:xfrm>
            <a:off x="3243263" y="2228850"/>
            <a:ext cx="1885950" cy="1452563"/>
          </a:xfrm>
          <a:custGeom>
            <a:avLst/>
            <a:gdLst>
              <a:gd name="T0" fmla="*/ 0 w 1608"/>
              <a:gd name="T1" fmla="*/ 2147483647 h 1104"/>
              <a:gd name="T2" fmla="*/ 2147483647 w 1608"/>
              <a:gd name="T3" fmla="*/ 2147483647 h 1104"/>
              <a:gd name="T4" fmla="*/ 2147483647 w 1608"/>
              <a:gd name="T5" fmla="*/ 0 h 1104"/>
              <a:gd name="T6" fmla="*/ 0 60000 65536"/>
              <a:gd name="T7" fmla="*/ 0 60000 65536"/>
              <a:gd name="T8" fmla="*/ 0 60000 65536"/>
              <a:gd name="T9" fmla="*/ 0 w 1608"/>
              <a:gd name="T10" fmla="*/ 0 h 1104"/>
              <a:gd name="T11" fmla="*/ 1608 w 1608"/>
              <a:gd name="T12" fmla="*/ 1104 h 1104"/>
            </a:gdLst>
            <a:ahLst/>
            <a:cxnLst>
              <a:cxn ang="T6">
                <a:pos x="T0" y="T1"/>
              </a:cxn>
              <a:cxn ang="T7">
                <a:pos x="T2" y="T3"/>
              </a:cxn>
              <a:cxn ang="T8">
                <a:pos x="T4" y="T5"/>
              </a:cxn>
            </a:cxnLst>
            <a:rect l="T9" t="T10" r="T11" b="T12"/>
            <a:pathLst>
              <a:path w="1608" h="1104">
                <a:moveTo>
                  <a:pt x="0" y="1104"/>
                </a:moveTo>
                <a:cubicBezTo>
                  <a:pt x="409" y="1103"/>
                  <a:pt x="818" y="1102"/>
                  <a:pt x="1086" y="918"/>
                </a:cubicBezTo>
                <a:cubicBezTo>
                  <a:pt x="1354" y="734"/>
                  <a:pt x="1481" y="367"/>
                  <a:pt x="1608" y="0"/>
                </a:cubicBezTo>
              </a:path>
            </a:pathLst>
          </a:custGeom>
          <a:noFill/>
          <a:ln w="28575">
            <a:solidFill>
              <a:srgbClr val="CC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nvGrpSpPr>
          <p:cNvPr id="13330" name="Group 36"/>
          <p:cNvGrpSpPr>
            <a:grpSpLocks/>
          </p:cNvGrpSpPr>
          <p:nvPr/>
        </p:nvGrpSpPr>
        <p:grpSpPr bwMode="auto">
          <a:xfrm>
            <a:off x="3597275" y="3730625"/>
            <a:ext cx="3216275" cy="1419225"/>
            <a:chOff x="2070" y="2190"/>
            <a:chExt cx="2406" cy="1062"/>
          </a:xfrm>
        </p:grpSpPr>
        <p:sp>
          <p:nvSpPr>
            <p:cNvPr id="13346" name="Line 37"/>
            <p:cNvSpPr>
              <a:spLocks noChangeShapeType="1"/>
            </p:cNvSpPr>
            <p:nvPr/>
          </p:nvSpPr>
          <p:spPr bwMode="auto">
            <a:xfrm>
              <a:off x="3666" y="2196"/>
              <a:ext cx="81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47" name="Freeform 38"/>
            <p:cNvSpPr>
              <a:spLocks/>
            </p:cNvSpPr>
            <p:nvPr/>
          </p:nvSpPr>
          <p:spPr bwMode="auto">
            <a:xfrm>
              <a:off x="2070" y="2190"/>
              <a:ext cx="1842" cy="1062"/>
            </a:xfrm>
            <a:custGeom>
              <a:avLst/>
              <a:gdLst>
                <a:gd name="T0" fmla="*/ 0 w 1842"/>
                <a:gd name="T1" fmla="*/ 1062 h 1062"/>
                <a:gd name="T2" fmla="*/ 792 w 1842"/>
                <a:gd name="T3" fmla="*/ 192 h 1062"/>
                <a:gd name="T4" fmla="*/ 1842 w 1842"/>
                <a:gd name="T5" fmla="*/ 0 h 1062"/>
                <a:gd name="T6" fmla="*/ 0 60000 65536"/>
                <a:gd name="T7" fmla="*/ 0 60000 65536"/>
                <a:gd name="T8" fmla="*/ 0 60000 65536"/>
                <a:gd name="T9" fmla="*/ 0 w 1842"/>
                <a:gd name="T10" fmla="*/ 0 h 1062"/>
                <a:gd name="T11" fmla="*/ 1842 w 1842"/>
                <a:gd name="T12" fmla="*/ 1062 h 1062"/>
              </a:gdLst>
              <a:ahLst/>
              <a:cxnLst>
                <a:cxn ang="T6">
                  <a:pos x="T0" y="T1"/>
                </a:cxn>
                <a:cxn ang="T7">
                  <a:pos x="T2" y="T3"/>
                </a:cxn>
                <a:cxn ang="T8">
                  <a:pos x="T4" y="T5"/>
                </a:cxn>
              </a:cxnLst>
              <a:rect l="T9" t="T10" r="T11" b="T12"/>
              <a:pathLst>
                <a:path w="1842" h="1062">
                  <a:moveTo>
                    <a:pt x="0" y="1062"/>
                  </a:moveTo>
                  <a:cubicBezTo>
                    <a:pt x="242" y="715"/>
                    <a:pt x="485" y="369"/>
                    <a:pt x="792" y="192"/>
                  </a:cubicBezTo>
                  <a:cubicBezTo>
                    <a:pt x="1099" y="15"/>
                    <a:pt x="1470" y="7"/>
                    <a:pt x="1842" y="0"/>
                  </a:cubicBezTo>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sp>
        <p:nvSpPr>
          <p:cNvPr id="13331" name="Line 42"/>
          <p:cNvSpPr>
            <a:spLocks noChangeShapeType="1"/>
          </p:cNvSpPr>
          <p:nvPr/>
        </p:nvSpPr>
        <p:spPr bwMode="auto">
          <a:xfrm flipH="1">
            <a:off x="7010400" y="4487863"/>
            <a:ext cx="3968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32" name="Line 45"/>
          <p:cNvSpPr>
            <a:spLocks noChangeShapeType="1"/>
          </p:cNvSpPr>
          <p:nvPr/>
        </p:nvSpPr>
        <p:spPr bwMode="auto">
          <a:xfrm>
            <a:off x="7104063" y="2484438"/>
            <a:ext cx="3016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33" name="Rectangle 3"/>
          <p:cNvSpPr>
            <a:spLocks noChangeArrowheads="1"/>
          </p:cNvSpPr>
          <p:nvPr/>
        </p:nvSpPr>
        <p:spPr bwMode="auto">
          <a:xfrm rot="-5400000">
            <a:off x="-1262856" y="3461544"/>
            <a:ext cx="3835400"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2000" b="1">
                <a:solidFill>
                  <a:schemeClr val="tx1"/>
                </a:solidFill>
              </a:rPr>
              <a:t>How the Customer Feels</a:t>
            </a:r>
            <a:endParaRPr lang="en-US" altLang="en-US" sz="2000">
              <a:solidFill>
                <a:schemeClr val="tx1"/>
              </a:solidFill>
            </a:endParaRPr>
          </a:p>
        </p:txBody>
      </p:sp>
      <p:sp>
        <p:nvSpPr>
          <p:cNvPr id="13334" name="Rectangle 10"/>
          <p:cNvSpPr>
            <a:spLocks noChangeArrowheads="1"/>
          </p:cNvSpPr>
          <p:nvPr/>
        </p:nvSpPr>
        <p:spPr bwMode="auto">
          <a:xfrm>
            <a:off x="2911475" y="5953125"/>
            <a:ext cx="43164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2000" b="1">
                <a:solidFill>
                  <a:schemeClr val="tx1"/>
                </a:solidFill>
              </a:rPr>
              <a:t>Level of Functionality Delivered</a:t>
            </a:r>
            <a:r>
              <a:rPr lang="en-US" altLang="en-US" sz="1800" b="1">
                <a:solidFill>
                  <a:schemeClr val="tx1"/>
                </a:solidFill>
              </a:rPr>
              <a:t> </a:t>
            </a:r>
            <a:br>
              <a:rPr lang="en-US" altLang="en-US" sz="1800" b="1">
                <a:solidFill>
                  <a:schemeClr val="tx1"/>
                </a:solidFill>
              </a:rPr>
            </a:br>
            <a:endParaRPr lang="en-US" altLang="en-US" b="1">
              <a:solidFill>
                <a:schemeClr val="tx1"/>
              </a:solidFill>
            </a:endParaRPr>
          </a:p>
        </p:txBody>
      </p:sp>
      <p:sp>
        <p:nvSpPr>
          <p:cNvPr id="13335" name="Text Box 39"/>
          <p:cNvSpPr txBox="1">
            <a:spLocks noChangeArrowheads="1"/>
          </p:cNvSpPr>
          <p:nvPr/>
        </p:nvSpPr>
        <p:spPr bwMode="auto">
          <a:xfrm>
            <a:off x="7615238" y="2293938"/>
            <a:ext cx="1452562"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b="1">
                <a:solidFill>
                  <a:schemeClr val="tx1"/>
                </a:solidFill>
              </a:rPr>
              <a:t>Stated</a:t>
            </a:r>
            <a:br>
              <a:rPr lang="en-US" altLang="en-US" sz="1800" b="1">
                <a:solidFill>
                  <a:schemeClr val="tx1"/>
                </a:solidFill>
              </a:rPr>
            </a:br>
            <a:br>
              <a:rPr lang="en-US" altLang="en-US" sz="1800">
                <a:solidFill>
                  <a:schemeClr val="tx1"/>
                </a:solidFill>
              </a:rPr>
            </a:br>
            <a:r>
              <a:rPr lang="en-US" altLang="en-US" sz="1800">
                <a:solidFill>
                  <a:schemeClr val="tx1"/>
                </a:solidFill>
              </a:rPr>
              <a:t>Customers will readily tell us about these</a:t>
            </a:r>
          </a:p>
        </p:txBody>
      </p:sp>
      <p:sp>
        <p:nvSpPr>
          <p:cNvPr id="13336" name="Rectangle 43"/>
          <p:cNvSpPr>
            <a:spLocks noChangeArrowheads="1"/>
          </p:cNvSpPr>
          <p:nvPr/>
        </p:nvSpPr>
        <p:spPr bwMode="auto">
          <a:xfrm>
            <a:off x="3157538" y="1247775"/>
            <a:ext cx="20129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Latent</a:t>
            </a:r>
            <a:br>
              <a:rPr lang="en-US" altLang="en-US" sz="1800" b="1">
                <a:solidFill>
                  <a:schemeClr val="tx1"/>
                </a:solidFill>
              </a:rPr>
            </a:br>
            <a:r>
              <a:rPr lang="en-US" altLang="en-US" sz="1800">
                <a:solidFill>
                  <a:schemeClr val="tx1"/>
                </a:solidFill>
              </a:rPr>
              <a:t>They wouldn’t ask</a:t>
            </a:r>
          </a:p>
        </p:txBody>
      </p:sp>
      <p:sp>
        <p:nvSpPr>
          <p:cNvPr id="13337" name="Rectangle 29"/>
          <p:cNvSpPr>
            <a:spLocks noChangeArrowheads="1"/>
          </p:cNvSpPr>
          <p:nvPr/>
        </p:nvSpPr>
        <p:spPr bwMode="auto">
          <a:xfrm>
            <a:off x="5546725" y="2324100"/>
            <a:ext cx="19859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800">
                <a:solidFill>
                  <a:schemeClr val="tx1"/>
                </a:solidFill>
              </a:rPr>
              <a:t>Satisfier</a:t>
            </a:r>
            <a:br>
              <a:rPr lang="en-US" altLang="en-US" sz="1800">
                <a:solidFill>
                  <a:schemeClr val="tx1"/>
                </a:solidFill>
              </a:rPr>
            </a:br>
            <a:endParaRPr lang="en-US" altLang="en-US" sz="1800" i="1">
              <a:solidFill>
                <a:schemeClr val="tx1"/>
              </a:solidFill>
            </a:endParaRPr>
          </a:p>
        </p:txBody>
      </p:sp>
      <p:sp>
        <p:nvSpPr>
          <p:cNvPr id="13338" name="Rectangle 32"/>
          <p:cNvSpPr>
            <a:spLocks noChangeArrowheads="1"/>
          </p:cNvSpPr>
          <p:nvPr/>
        </p:nvSpPr>
        <p:spPr bwMode="auto">
          <a:xfrm>
            <a:off x="3505200" y="2012950"/>
            <a:ext cx="13557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800">
                <a:solidFill>
                  <a:schemeClr val="tx1"/>
                </a:solidFill>
              </a:rPr>
              <a:t>Delighter</a:t>
            </a:r>
            <a:endParaRPr lang="en-US" altLang="en-US" sz="1800" i="1">
              <a:solidFill>
                <a:schemeClr val="tx1"/>
              </a:solidFill>
            </a:endParaRPr>
          </a:p>
        </p:txBody>
      </p:sp>
      <p:sp>
        <p:nvSpPr>
          <p:cNvPr id="13339" name="Rectangle 35"/>
          <p:cNvSpPr>
            <a:spLocks noChangeArrowheads="1"/>
          </p:cNvSpPr>
          <p:nvPr/>
        </p:nvSpPr>
        <p:spPr bwMode="auto">
          <a:xfrm>
            <a:off x="5372100" y="3829050"/>
            <a:ext cx="16414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800">
                <a:solidFill>
                  <a:schemeClr val="tx1"/>
                </a:solidFill>
              </a:rPr>
              <a:t>Must-Be</a:t>
            </a:r>
            <a:br>
              <a:rPr lang="en-US" altLang="en-US" sz="1800">
                <a:solidFill>
                  <a:schemeClr val="tx1"/>
                </a:solidFill>
              </a:rPr>
            </a:br>
            <a:r>
              <a:rPr lang="en-US" altLang="en-US" sz="1800">
                <a:solidFill>
                  <a:schemeClr val="tx1"/>
                </a:solidFill>
              </a:rPr>
              <a:t>(</a:t>
            </a:r>
            <a:r>
              <a:rPr lang="en-US" altLang="en-US" sz="1800" i="1">
                <a:solidFill>
                  <a:schemeClr val="tx1"/>
                </a:solidFill>
              </a:rPr>
              <a:t>threshold</a:t>
            </a:r>
            <a:r>
              <a:rPr lang="en-US" altLang="en-US" sz="1800">
                <a:solidFill>
                  <a:schemeClr val="tx1"/>
                </a:solidFill>
              </a:rPr>
              <a:t>)</a:t>
            </a:r>
            <a:br>
              <a:rPr lang="en-US" altLang="en-US" sz="1800">
                <a:solidFill>
                  <a:schemeClr val="tx1"/>
                </a:solidFill>
              </a:rPr>
            </a:br>
            <a:endParaRPr lang="en-US" altLang="en-US" sz="1800">
              <a:solidFill>
                <a:schemeClr val="tx1"/>
              </a:solidFill>
            </a:endParaRPr>
          </a:p>
        </p:txBody>
      </p:sp>
      <p:sp>
        <p:nvSpPr>
          <p:cNvPr id="13340" name="Line 41"/>
          <p:cNvSpPr>
            <a:spLocks noChangeShapeType="1"/>
          </p:cNvSpPr>
          <p:nvPr/>
        </p:nvSpPr>
        <p:spPr bwMode="auto">
          <a:xfrm>
            <a:off x="7418388" y="2103438"/>
            <a:ext cx="0" cy="2387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41" name="Line 44"/>
          <p:cNvSpPr>
            <a:spLocks noChangeShapeType="1"/>
          </p:cNvSpPr>
          <p:nvPr/>
        </p:nvSpPr>
        <p:spPr bwMode="auto">
          <a:xfrm>
            <a:off x="4159250" y="1865313"/>
            <a:ext cx="0" cy="16351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42" name="Line 45"/>
          <p:cNvSpPr>
            <a:spLocks noChangeShapeType="1"/>
          </p:cNvSpPr>
          <p:nvPr/>
        </p:nvSpPr>
        <p:spPr bwMode="auto">
          <a:xfrm>
            <a:off x="7061200" y="2114550"/>
            <a:ext cx="3587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43" name="Line 46"/>
          <p:cNvSpPr>
            <a:spLocks noChangeShapeType="1"/>
          </p:cNvSpPr>
          <p:nvPr/>
        </p:nvSpPr>
        <p:spPr bwMode="auto">
          <a:xfrm>
            <a:off x="6837363" y="3992563"/>
            <a:ext cx="5937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13344"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45" name="Text Box 43"/>
          <p:cNvSpPr txBox="1">
            <a:spLocks noChangeArrowheads="1"/>
          </p:cNvSpPr>
          <p:nvPr/>
        </p:nvSpPr>
        <p:spPr bwMode="auto">
          <a:xfrm>
            <a:off x="0" y="6411913"/>
            <a:ext cx="51308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200" baseline="30000">
                <a:solidFill>
                  <a:schemeClr val="tx1"/>
                </a:solidFill>
              </a:rPr>
              <a:t>1</a:t>
            </a:r>
            <a:r>
              <a:rPr lang="en-US" altLang="en-US" sz="1200">
                <a:solidFill>
                  <a:schemeClr val="tx1"/>
                </a:solidFill>
              </a:rPr>
              <a:t>The Kano model was developed by Professor Noriaki Kano in the 1980s.</a:t>
            </a:r>
          </a:p>
        </p:txBody>
      </p:sp>
    </p:spTree>
  </p:cSld>
  <p:clrMapOvr>
    <a:masterClrMapping/>
  </p:clrMapOvr>
  <p:transition/>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le 1"/>
          <p:cNvSpPr>
            <a:spLocks noGrp="1"/>
          </p:cNvSpPr>
          <p:nvPr>
            <p:ph type="title" idx="4294967295"/>
          </p:nvPr>
        </p:nvSpPr>
        <p:spPr>
          <a:xfrm>
            <a:off x="257175" y="546100"/>
            <a:ext cx="8505825" cy="633413"/>
          </a:xfrm>
        </p:spPr>
        <p:txBody>
          <a:bodyPr/>
          <a:lstStyle/>
          <a:p>
            <a:r>
              <a:rPr lang="en-US" altLang="en-US"/>
              <a:t>Interpreting Kano Responses – 9 </a:t>
            </a:r>
            <a:br>
              <a:rPr lang="en-US" altLang="en-US"/>
            </a:br>
            <a:r>
              <a:rPr lang="en-US" altLang="en-US" sz="2400"/>
              <a:t>Statistical  Analysis</a:t>
            </a:r>
          </a:p>
        </p:txBody>
      </p:sp>
      <p:pic>
        <p:nvPicPr>
          <p:cNvPr id="113667" name="Picture 3"/>
          <p:cNvPicPr>
            <a:picLocks noChangeAspect="1" noChangeArrowheads="1"/>
          </p:cNvPicPr>
          <p:nvPr/>
        </p:nvPicPr>
        <p:blipFill>
          <a:blip r:embed="rId2">
            <a:extLst>
              <a:ext uri="{28A0092B-C50C-407E-A947-70E740481C1C}">
                <a14:useLocalDpi xmlns:a14="http://schemas.microsoft.com/office/drawing/2010/main" val="0"/>
              </a:ext>
            </a:extLst>
          </a:blip>
          <a:srcRect l="2637"/>
          <a:stretch>
            <a:fillRect/>
          </a:stretch>
        </p:blipFill>
        <p:spPr bwMode="gray">
          <a:xfrm>
            <a:off x="2362200" y="1331913"/>
            <a:ext cx="3992563" cy="523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
        <p:nvSpPr>
          <p:cNvPr id="5" name="Folded Corner 4"/>
          <p:cNvSpPr/>
          <p:nvPr/>
        </p:nvSpPr>
        <p:spPr bwMode="auto">
          <a:xfrm>
            <a:off x="6475413" y="4826000"/>
            <a:ext cx="2117725" cy="1047750"/>
          </a:xfrm>
          <a:prstGeom prst="foldedCorner">
            <a:avLst/>
          </a:prstGeom>
          <a:solidFill>
            <a:srgbClr val="FFFFD5"/>
          </a:solidFill>
          <a:ln w="1270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spcBef>
                <a:spcPct val="0"/>
              </a:spcBef>
              <a:defRPr/>
            </a:pPr>
            <a:r>
              <a:rPr lang="en-US" sz="2000" b="1" dirty="0">
                <a:solidFill>
                  <a:schemeClr val="tx1"/>
                </a:solidFill>
                <a:latin typeface="Arial" charset="0"/>
              </a:rPr>
              <a:t>How would you classify this requirement?</a:t>
            </a:r>
          </a:p>
        </p:txBody>
      </p:sp>
    </p:spTree>
  </p:cSld>
  <p:clrMapOvr>
    <a:masterClrMapping/>
  </p:clrMapOvr>
  <p:transition/>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Title 1"/>
          <p:cNvSpPr>
            <a:spLocks noGrp="1"/>
          </p:cNvSpPr>
          <p:nvPr>
            <p:ph type="title" idx="4294967295"/>
          </p:nvPr>
        </p:nvSpPr>
        <p:spPr>
          <a:xfrm>
            <a:off x="257175" y="500063"/>
            <a:ext cx="8505825" cy="433387"/>
          </a:xfrm>
        </p:spPr>
        <p:txBody>
          <a:bodyPr lIns="91440" tIns="45720" rIns="91440" bIns="45720" anchor="ctr"/>
          <a:lstStyle/>
          <a:p>
            <a:r>
              <a:rPr lang="en-US" altLang="en-US"/>
              <a:t>Exercise</a:t>
            </a:r>
          </a:p>
        </p:txBody>
      </p:sp>
      <p:sp>
        <p:nvSpPr>
          <p:cNvPr id="114691" name="TextBox 2"/>
          <p:cNvSpPr txBox="1">
            <a:spLocks noChangeArrowheads="1"/>
          </p:cNvSpPr>
          <p:nvPr/>
        </p:nvSpPr>
        <p:spPr bwMode="auto">
          <a:xfrm>
            <a:off x="1801813" y="2663825"/>
            <a:ext cx="5548312" cy="212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6600" b="1">
                <a:solidFill>
                  <a:schemeClr val="tx1"/>
                </a:solidFill>
              </a:rPr>
              <a:t>Kano</a:t>
            </a:r>
            <a:br>
              <a:rPr lang="en-US" altLang="en-US" sz="6600" b="1">
                <a:solidFill>
                  <a:schemeClr val="tx1"/>
                </a:solidFill>
              </a:rPr>
            </a:br>
            <a:r>
              <a:rPr lang="en-US" altLang="en-US" sz="6600" b="1">
                <a:solidFill>
                  <a:schemeClr val="tx1"/>
                </a:solidFill>
              </a:rPr>
              <a:t>Analysis</a:t>
            </a:r>
          </a:p>
        </p:txBody>
      </p:sp>
      <p:pic>
        <p:nvPicPr>
          <p:cNvPr id="114692"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Title 1"/>
          <p:cNvSpPr>
            <a:spLocks noGrp="1"/>
          </p:cNvSpPr>
          <p:nvPr>
            <p:ph type="title"/>
          </p:nvPr>
        </p:nvSpPr>
        <p:spPr>
          <a:xfrm>
            <a:off x="187325" y="708025"/>
            <a:ext cx="8505825" cy="341313"/>
          </a:xfrm>
        </p:spPr>
        <p:txBody>
          <a:bodyPr/>
          <a:lstStyle/>
          <a:p>
            <a:r>
              <a:rPr lang="en-US" altLang="en-US"/>
              <a:t>Kano Analysis Exercise: Writing Questions</a:t>
            </a:r>
          </a:p>
        </p:txBody>
      </p:sp>
      <p:pic>
        <p:nvPicPr>
          <p:cNvPr id="115715"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5716" name="TextBox 3"/>
          <p:cNvSpPr txBox="1">
            <a:spLocks noChangeArrowheads="1"/>
          </p:cNvSpPr>
          <p:nvPr/>
        </p:nvSpPr>
        <p:spPr bwMode="auto">
          <a:xfrm>
            <a:off x="1082675" y="1760538"/>
            <a:ext cx="7686675" cy="428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0800" eaLnBrk="0" hangingPunct="0">
              <a:defRPr sz="1600">
                <a:solidFill>
                  <a:srgbClr val="FFFF99"/>
                </a:solidFill>
                <a:latin typeface="Arial" panose="020B0604020202020204" pitchFamily="34" charset="0"/>
              </a:defRPr>
            </a:lvl1pPr>
            <a:lvl2pPr marL="515938" indent="-284163"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Using your current laptop VOC data – and questions you may have about the Kano characteristics of some prospective requirements:</a:t>
            </a:r>
          </a:p>
          <a:p>
            <a:pPr eaLnBrk="1" hangingPunct="1">
              <a:spcBef>
                <a:spcPct val="0"/>
              </a:spcBef>
              <a:spcAft>
                <a:spcPts val="600"/>
              </a:spcAft>
            </a:pPr>
            <a:endParaRPr lang="en-US" altLang="en-US" sz="2000">
              <a:solidFill>
                <a:schemeClr val="tx1"/>
              </a:solidFill>
            </a:endParaRPr>
          </a:p>
          <a:p>
            <a:pPr lvl="1" eaLnBrk="1" hangingPunct="1">
              <a:spcBef>
                <a:spcPct val="0"/>
              </a:spcBef>
              <a:spcAft>
                <a:spcPts val="600"/>
              </a:spcAft>
              <a:buFontTx/>
              <a:buAutoNum type="arabicPeriod"/>
            </a:pPr>
            <a:r>
              <a:rPr lang="en-US" altLang="en-US" sz="2000">
                <a:solidFill>
                  <a:schemeClr val="tx1"/>
                </a:solidFill>
              </a:rPr>
              <a:t>Write several Kano question pairs</a:t>
            </a:r>
          </a:p>
          <a:p>
            <a:pPr lvl="1" eaLnBrk="1" hangingPunct="1">
              <a:spcBef>
                <a:spcPct val="0"/>
              </a:spcBef>
              <a:spcAft>
                <a:spcPts val="600"/>
              </a:spcAft>
              <a:buFontTx/>
              <a:buAutoNum type="arabicPeriod"/>
            </a:pPr>
            <a:r>
              <a:rPr lang="en-US" altLang="en-US" sz="2000">
                <a:solidFill>
                  <a:schemeClr val="tx1"/>
                </a:solidFill>
              </a:rPr>
              <a:t>Pass and receive questions from neighboring groups, as directed.</a:t>
            </a:r>
          </a:p>
          <a:p>
            <a:pPr lvl="1" eaLnBrk="1" hangingPunct="1">
              <a:spcBef>
                <a:spcPct val="0"/>
              </a:spcBef>
              <a:spcAft>
                <a:spcPts val="600"/>
              </a:spcAft>
              <a:buFontTx/>
              <a:buAutoNum type="arabicPeriod"/>
            </a:pPr>
            <a:r>
              <a:rPr lang="en-US" altLang="en-US" sz="2000">
                <a:solidFill>
                  <a:schemeClr val="tx1"/>
                </a:solidFill>
              </a:rPr>
              <a:t>Answer the other group’s questions.</a:t>
            </a:r>
          </a:p>
          <a:p>
            <a:pPr lvl="1" eaLnBrk="1" hangingPunct="1">
              <a:spcBef>
                <a:spcPct val="0"/>
              </a:spcBef>
              <a:spcAft>
                <a:spcPts val="600"/>
              </a:spcAft>
              <a:buFontTx/>
              <a:buAutoNum type="arabicPeriod"/>
            </a:pPr>
            <a:r>
              <a:rPr lang="en-US" altLang="en-US" sz="2000">
                <a:solidFill>
                  <a:schemeClr val="tx1"/>
                </a:solidFill>
              </a:rPr>
              <a:t>Provide feedback on the question clarity and effectiveness</a:t>
            </a:r>
          </a:p>
          <a:p>
            <a:pPr lvl="1" eaLnBrk="1" hangingPunct="1">
              <a:spcBef>
                <a:spcPct val="0"/>
              </a:spcBef>
              <a:spcAft>
                <a:spcPts val="600"/>
              </a:spcAft>
              <a:buFontTx/>
              <a:buAutoNum type="arabicPeriod"/>
            </a:pPr>
            <a:r>
              <a:rPr lang="en-US" altLang="en-US" sz="2000">
                <a:solidFill>
                  <a:schemeClr val="tx1"/>
                </a:solidFill>
              </a:rPr>
              <a:t>Return your answers and feedback to the other group.</a:t>
            </a:r>
          </a:p>
          <a:p>
            <a:pPr lvl="1" eaLnBrk="1" hangingPunct="1">
              <a:spcBef>
                <a:spcPct val="0"/>
              </a:spcBef>
              <a:spcAft>
                <a:spcPts val="600"/>
              </a:spcAft>
              <a:buFontTx/>
              <a:buAutoNum type="arabicPeriod"/>
            </a:pPr>
            <a:r>
              <a:rPr lang="en-US" altLang="en-US" sz="2000">
                <a:solidFill>
                  <a:schemeClr val="tx1"/>
                </a:solidFill>
              </a:rPr>
              <a:t>Assess the feedback you receive</a:t>
            </a:r>
          </a:p>
          <a:p>
            <a:pPr lvl="1" eaLnBrk="1" hangingPunct="1">
              <a:spcBef>
                <a:spcPct val="0"/>
              </a:spcBef>
              <a:spcAft>
                <a:spcPts val="600"/>
              </a:spcAft>
              <a:buFontTx/>
              <a:buAutoNum type="arabicPeriod"/>
            </a:pPr>
            <a:r>
              <a:rPr lang="en-US" altLang="en-US" sz="2000">
                <a:solidFill>
                  <a:schemeClr val="tx1"/>
                </a:solidFill>
              </a:rPr>
              <a:t>Prepare to debrief</a:t>
            </a:r>
          </a:p>
        </p:txBody>
      </p:sp>
      <p:sp>
        <p:nvSpPr>
          <p:cNvPr id="115717" name="TextBox 4"/>
          <p:cNvSpPr txBox="1">
            <a:spLocks noChangeArrowheads="1"/>
          </p:cNvSpPr>
          <p:nvPr/>
        </p:nvSpPr>
        <p:spPr bwMode="auto">
          <a:xfrm>
            <a:off x="182563" y="2682875"/>
            <a:ext cx="701675" cy="646113"/>
          </a:xfrm>
          <a:prstGeom prst="rect">
            <a:avLst/>
          </a:prstGeom>
          <a:solidFill>
            <a:schemeClr val="bg1"/>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800" i="1">
                <a:solidFill>
                  <a:schemeClr val="tx1"/>
                </a:solidFill>
              </a:rPr>
              <a:t>10 min.</a:t>
            </a:r>
          </a:p>
        </p:txBody>
      </p:sp>
      <p:cxnSp>
        <p:nvCxnSpPr>
          <p:cNvPr id="115718" name="Straight Connector 6"/>
          <p:cNvCxnSpPr>
            <a:cxnSpLocks noChangeShapeType="1"/>
          </p:cNvCxnSpPr>
          <p:nvPr/>
        </p:nvCxnSpPr>
        <p:spPr bwMode="auto">
          <a:xfrm rot="10800000" flipV="1">
            <a:off x="182563" y="3398838"/>
            <a:ext cx="5897562" cy="30162"/>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sp>
        <p:nvSpPr>
          <p:cNvPr id="115719" name="TextBox 7"/>
          <p:cNvSpPr txBox="1">
            <a:spLocks noChangeArrowheads="1"/>
          </p:cNvSpPr>
          <p:nvPr/>
        </p:nvSpPr>
        <p:spPr bwMode="auto">
          <a:xfrm>
            <a:off x="182563" y="3551238"/>
            <a:ext cx="792162" cy="646112"/>
          </a:xfrm>
          <a:prstGeom prst="rect">
            <a:avLst/>
          </a:prstGeom>
          <a:solidFill>
            <a:schemeClr val="bg1"/>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800" i="1">
                <a:solidFill>
                  <a:schemeClr val="tx1"/>
                </a:solidFill>
              </a:rPr>
              <a:t>15 min.</a:t>
            </a:r>
          </a:p>
        </p:txBody>
      </p:sp>
    </p:spTree>
  </p:cSld>
  <p:clrMapOvr>
    <a:masterClrMapping/>
  </p:clrMapOvr>
  <p:transition/>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Title 1"/>
          <p:cNvSpPr>
            <a:spLocks noGrp="1"/>
          </p:cNvSpPr>
          <p:nvPr>
            <p:ph type="title"/>
          </p:nvPr>
        </p:nvSpPr>
        <p:spPr>
          <a:xfrm>
            <a:off x="257175" y="758825"/>
            <a:ext cx="8505825" cy="346075"/>
          </a:xfrm>
        </p:spPr>
        <p:txBody>
          <a:bodyPr/>
          <a:lstStyle/>
          <a:p>
            <a:r>
              <a:rPr lang="en-US" altLang="en-US"/>
              <a:t>Kano Analysis: Assessing Responses</a:t>
            </a:r>
          </a:p>
        </p:txBody>
      </p:sp>
      <p:sp>
        <p:nvSpPr>
          <p:cNvPr id="116739" name="TextBox 2"/>
          <p:cNvSpPr txBox="1">
            <a:spLocks noChangeArrowheads="1"/>
          </p:cNvSpPr>
          <p:nvPr/>
        </p:nvSpPr>
        <p:spPr bwMode="auto">
          <a:xfrm>
            <a:off x="396875" y="1431925"/>
            <a:ext cx="700088" cy="647700"/>
          </a:xfrm>
          <a:prstGeom prst="rect">
            <a:avLst/>
          </a:prstGeom>
          <a:solidFill>
            <a:schemeClr val="bg1"/>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800" i="1">
                <a:solidFill>
                  <a:schemeClr val="tx1"/>
                </a:solidFill>
              </a:rPr>
              <a:t>10 min.</a:t>
            </a:r>
          </a:p>
        </p:txBody>
      </p:sp>
      <p:sp>
        <p:nvSpPr>
          <p:cNvPr id="116740" name="TextBox 3"/>
          <p:cNvSpPr txBox="1">
            <a:spLocks noChangeArrowheads="1"/>
          </p:cNvSpPr>
          <p:nvPr/>
        </p:nvSpPr>
        <p:spPr bwMode="auto">
          <a:xfrm>
            <a:off x="1463675" y="2041525"/>
            <a:ext cx="6796088" cy="335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400">
                <a:solidFill>
                  <a:schemeClr val="tx1"/>
                </a:solidFill>
              </a:rPr>
              <a:t>Review these box plot summaries of Kano question responses.</a:t>
            </a:r>
          </a:p>
          <a:p>
            <a:pPr eaLnBrk="1" hangingPunct="1">
              <a:spcBef>
                <a:spcPct val="0"/>
              </a:spcBef>
            </a:pPr>
            <a:r>
              <a:rPr lang="en-US" altLang="en-US" sz="2400">
                <a:solidFill>
                  <a:schemeClr val="tx1"/>
                </a:solidFill>
              </a:rPr>
              <a:t>Using heuristics – categorize each as:</a:t>
            </a:r>
          </a:p>
          <a:p>
            <a:pPr eaLnBrk="1" hangingPunct="1">
              <a:spcBef>
                <a:spcPct val="0"/>
              </a:spcBef>
              <a:spcAft>
                <a:spcPts val="600"/>
              </a:spcAft>
            </a:pPr>
            <a:r>
              <a:rPr lang="en-US" altLang="en-US" sz="2400">
                <a:solidFill>
                  <a:schemeClr val="tx1"/>
                </a:solidFill>
              </a:rPr>
              <a:t>	Satisfier</a:t>
            </a:r>
          </a:p>
          <a:p>
            <a:pPr eaLnBrk="1" hangingPunct="1">
              <a:spcBef>
                <a:spcPct val="0"/>
              </a:spcBef>
              <a:spcAft>
                <a:spcPts val="600"/>
              </a:spcAft>
            </a:pPr>
            <a:r>
              <a:rPr lang="en-US" altLang="en-US" sz="2400">
                <a:solidFill>
                  <a:schemeClr val="tx1"/>
                </a:solidFill>
              </a:rPr>
              <a:t>	Must Be</a:t>
            </a:r>
          </a:p>
          <a:p>
            <a:pPr eaLnBrk="1" hangingPunct="1">
              <a:spcBef>
                <a:spcPct val="0"/>
              </a:spcBef>
              <a:spcAft>
                <a:spcPts val="600"/>
              </a:spcAft>
            </a:pPr>
            <a:r>
              <a:rPr lang="en-US" altLang="en-US" sz="2400">
                <a:solidFill>
                  <a:schemeClr val="tx1"/>
                </a:solidFill>
              </a:rPr>
              <a:t>	Delighter</a:t>
            </a:r>
          </a:p>
          <a:p>
            <a:pPr eaLnBrk="1" hangingPunct="1">
              <a:spcBef>
                <a:spcPct val="0"/>
              </a:spcBef>
              <a:spcAft>
                <a:spcPts val="600"/>
              </a:spcAft>
            </a:pPr>
            <a:r>
              <a:rPr lang="en-US" altLang="en-US" sz="2400">
                <a:solidFill>
                  <a:schemeClr val="tx1"/>
                </a:solidFill>
              </a:rPr>
              <a:t>	Indecisive</a:t>
            </a:r>
          </a:p>
          <a:p>
            <a:pPr eaLnBrk="1" hangingPunct="1">
              <a:spcBef>
                <a:spcPct val="0"/>
              </a:spcBef>
              <a:spcAft>
                <a:spcPts val="600"/>
              </a:spcAft>
            </a:pPr>
            <a:r>
              <a:rPr lang="en-US" altLang="en-US" sz="2400">
                <a:solidFill>
                  <a:schemeClr val="tx1"/>
                </a:solidFill>
              </a:rPr>
              <a:t>	Reverse</a:t>
            </a:r>
          </a:p>
        </p:txBody>
      </p:sp>
      <p:pic>
        <p:nvPicPr>
          <p:cNvPr id="116741"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Title 1"/>
          <p:cNvSpPr>
            <a:spLocks noGrp="1"/>
          </p:cNvSpPr>
          <p:nvPr>
            <p:ph type="title"/>
          </p:nvPr>
        </p:nvSpPr>
        <p:spPr>
          <a:xfrm>
            <a:off x="333375" y="774700"/>
            <a:ext cx="8505825" cy="344488"/>
          </a:xfrm>
        </p:spPr>
        <p:txBody>
          <a:bodyPr/>
          <a:lstStyle/>
          <a:p>
            <a:r>
              <a:rPr lang="en-US" altLang="en-US"/>
              <a:t>Kano Analysis: Assessing Responses</a:t>
            </a:r>
          </a:p>
        </p:txBody>
      </p:sp>
      <p:pic>
        <p:nvPicPr>
          <p:cNvPr id="11776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1235075" y="1493838"/>
            <a:ext cx="68580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pic>
        <p:nvPicPr>
          <p:cNvPr id="117764"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Title 1"/>
          <p:cNvSpPr>
            <a:spLocks noGrp="1"/>
          </p:cNvSpPr>
          <p:nvPr>
            <p:ph type="title"/>
          </p:nvPr>
        </p:nvSpPr>
        <p:spPr>
          <a:xfrm>
            <a:off x="333375" y="774700"/>
            <a:ext cx="8505825" cy="344488"/>
          </a:xfrm>
        </p:spPr>
        <p:txBody>
          <a:bodyPr/>
          <a:lstStyle/>
          <a:p>
            <a:r>
              <a:rPr lang="en-US" altLang="en-US"/>
              <a:t>Kano Analysis: Assessing Responses</a:t>
            </a:r>
          </a:p>
        </p:txBody>
      </p:sp>
      <p:pic>
        <p:nvPicPr>
          <p:cNvPr id="118787"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878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gray">
          <a:xfrm>
            <a:off x="1189038" y="1539875"/>
            <a:ext cx="68580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Tree>
  </p:cSld>
  <p:clrMapOvr>
    <a:masterClrMapping/>
  </p:clrMapOvr>
  <p:transition/>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Title 1"/>
          <p:cNvSpPr>
            <a:spLocks noGrp="1"/>
          </p:cNvSpPr>
          <p:nvPr>
            <p:ph type="title"/>
          </p:nvPr>
        </p:nvSpPr>
        <p:spPr>
          <a:xfrm>
            <a:off x="333375" y="774700"/>
            <a:ext cx="8505825" cy="344488"/>
          </a:xfrm>
        </p:spPr>
        <p:txBody>
          <a:bodyPr/>
          <a:lstStyle/>
          <a:p>
            <a:r>
              <a:rPr lang="en-US" altLang="en-US"/>
              <a:t>Kano Analysis: Assessing Responses</a:t>
            </a:r>
          </a:p>
        </p:txBody>
      </p:sp>
      <p:pic>
        <p:nvPicPr>
          <p:cNvPr id="119811"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98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gray">
          <a:xfrm>
            <a:off x="1219200" y="1554163"/>
            <a:ext cx="68580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Tree>
  </p:cSld>
  <p:clrMapOvr>
    <a:masterClrMapping/>
  </p:clrMapOvr>
  <p:transition/>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itle 1"/>
          <p:cNvSpPr>
            <a:spLocks noGrp="1"/>
          </p:cNvSpPr>
          <p:nvPr>
            <p:ph type="title"/>
          </p:nvPr>
        </p:nvSpPr>
        <p:spPr>
          <a:xfrm>
            <a:off x="333375" y="774700"/>
            <a:ext cx="8505825" cy="344488"/>
          </a:xfrm>
        </p:spPr>
        <p:txBody>
          <a:bodyPr/>
          <a:lstStyle/>
          <a:p>
            <a:r>
              <a:rPr lang="en-US" altLang="en-US"/>
              <a:t>Kano Analysis: Assessing Responses</a:t>
            </a:r>
          </a:p>
        </p:txBody>
      </p:sp>
      <p:pic>
        <p:nvPicPr>
          <p:cNvPr id="120835"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083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gray">
          <a:xfrm>
            <a:off x="1249363" y="1570038"/>
            <a:ext cx="68580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Tree>
  </p:cSld>
  <p:clrMapOvr>
    <a:masterClrMapping/>
  </p:clrMapOvr>
  <p:transition/>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Title 1"/>
          <p:cNvSpPr>
            <a:spLocks noGrp="1"/>
          </p:cNvSpPr>
          <p:nvPr>
            <p:ph type="title"/>
          </p:nvPr>
        </p:nvSpPr>
        <p:spPr>
          <a:xfrm>
            <a:off x="333375" y="774700"/>
            <a:ext cx="8505825" cy="344488"/>
          </a:xfrm>
        </p:spPr>
        <p:txBody>
          <a:bodyPr/>
          <a:lstStyle/>
          <a:p>
            <a:r>
              <a:rPr lang="en-US" altLang="en-US"/>
              <a:t>Kano Analysis: Assessing Responses</a:t>
            </a:r>
          </a:p>
        </p:txBody>
      </p:sp>
      <p:pic>
        <p:nvPicPr>
          <p:cNvPr id="121859"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186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gray">
          <a:xfrm>
            <a:off x="1112838" y="1646238"/>
            <a:ext cx="68580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Tree>
  </p:cSld>
  <p:clrMapOvr>
    <a:masterClrMapping/>
  </p:clrMapOvr>
  <p:transition/>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a:xfrm>
            <a:off x="165100" y="546100"/>
            <a:ext cx="8505825" cy="590550"/>
          </a:xfrm>
        </p:spPr>
        <p:txBody>
          <a:bodyPr/>
          <a:lstStyle/>
          <a:p>
            <a:pPr eaLnBrk="1" hangingPunct="1"/>
            <a:r>
              <a:rPr lang="en-US" altLang="en-US"/>
              <a:t>The Kano Model</a:t>
            </a:r>
            <a:br>
              <a:rPr lang="en-US" altLang="en-US"/>
            </a:br>
            <a:r>
              <a:rPr lang="en-US" altLang="en-US" sz="2000"/>
              <a:t>Quick Review</a:t>
            </a:r>
            <a:endParaRPr lang="en-US" altLang="en-US"/>
          </a:p>
        </p:txBody>
      </p:sp>
      <p:sp>
        <p:nvSpPr>
          <p:cNvPr id="122883" name="Line 8"/>
          <p:cNvSpPr>
            <a:spLocks noChangeShapeType="1"/>
          </p:cNvSpPr>
          <p:nvPr/>
        </p:nvSpPr>
        <p:spPr bwMode="auto">
          <a:xfrm>
            <a:off x="2841625" y="3816350"/>
            <a:ext cx="3881438" cy="1588"/>
          </a:xfrm>
          <a:prstGeom prst="line">
            <a:avLst/>
          </a:prstGeom>
          <a:noFill/>
          <a:ln w="12700">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2884" name="Rectangle 9"/>
          <p:cNvSpPr>
            <a:spLocks noChangeArrowheads="1"/>
          </p:cNvSpPr>
          <p:nvPr/>
        </p:nvSpPr>
        <p:spPr bwMode="auto">
          <a:xfrm>
            <a:off x="2011363" y="3714750"/>
            <a:ext cx="874712" cy="28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400" b="1">
                <a:solidFill>
                  <a:schemeClr val="tx1"/>
                </a:solidFill>
              </a:rPr>
              <a:t>Neutral</a:t>
            </a:r>
          </a:p>
        </p:txBody>
      </p:sp>
      <p:sp>
        <p:nvSpPr>
          <p:cNvPr id="122885" name="Rectangle 11"/>
          <p:cNvSpPr>
            <a:spLocks noChangeArrowheads="1"/>
          </p:cNvSpPr>
          <p:nvPr/>
        </p:nvSpPr>
        <p:spPr bwMode="auto">
          <a:xfrm>
            <a:off x="2994025" y="5505450"/>
            <a:ext cx="1168400"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400" b="1">
                <a:solidFill>
                  <a:schemeClr val="tx1"/>
                </a:solidFill>
              </a:rPr>
              <a:t>Low </a:t>
            </a:r>
            <a:r>
              <a:rPr lang="en-US" altLang="en-US" sz="1400">
                <a:solidFill>
                  <a:schemeClr val="tx1"/>
                </a:solidFill>
              </a:rPr>
              <a:t>to </a:t>
            </a:r>
            <a:r>
              <a:rPr lang="en-US" altLang="en-US" sz="1400" b="1">
                <a:solidFill>
                  <a:schemeClr val="tx1"/>
                </a:solidFill>
              </a:rPr>
              <a:t>None</a:t>
            </a:r>
          </a:p>
        </p:txBody>
      </p:sp>
      <p:sp>
        <p:nvSpPr>
          <p:cNvPr id="122886" name="Rectangle 12"/>
          <p:cNvSpPr>
            <a:spLocks noChangeArrowheads="1"/>
          </p:cNvSpPr>
          <p:nvPr/>
        </p:nvSpPr>
        <p:spPr bwMode="auto">
          <a:xfrm>
            <a:off x="6499225" y="5572125"/>
            <a:ext cx="582613" cy="28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400" b="1">
                <a:solidFill>
                  <a:schemeClr val="tx1"/>
                </a:solidFill>
              </a:rPr>
              <a:t>High</a:t>
            </a:r>
          </a:p>
        </p:txBody>
      </p:sp>
      <p:sp>
        <p:nvSpPr>
          <p:cNvPr id="122887" name="Rectangle 14"/>
          <p:cNvSpPr>
            <a:spLocks noChangeArrowheads="1"/>
          </p:cNvSpPr>
          <p:nvPr/>
        </p:nvSpPr>
        <p:spPr bwMode="auto">
          <a:xfrm>
            <a:off x="1812925" y="2139950"/>
            <a:ext cx="1149350" cy="28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400" b="1">
                <a:solidFill>
                  <a:schemeClr val="tx1"/>
                </a:solidFill>
              </a:rPr>
              <a:t>Delighted</a:t>
            </a:r>
          </a:p>
        </p:txBody>
      </p:sp>
      <p:sp>
        <p:nvSpPr>
          <p:cNvPr id="122888" name="Line 15"/>
          <p:cNvSpPr>
            <a:spLocks noChangeShapeType="1"/>
          </p:cNvSpPr>
          <p:nvPr/>
        </p:nvSpPr>
        <p:spPr bwMode="auto">
          <a:xfrm>
            <a:off x="3000375" y="2244725"/>
            <a:ext cx="1095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122889" name="Group 16"/>
          <p:cNvGrpSpPr>
            <a:grpSpLocks/>
          </p:cNvGrpSpPr>
          <p:nvPr/>
        </p:nvGrpSpPr>
        <p:grpSpPr bwMode="auto">
          <a:xfrm>
            <a:off x="1711325" y="5100638"/>
            <a:ext cx="1403350" cy="473075"/>
            <a:chOff x="833" y="3139"/>
            <a:chExt cx="876" cy="353"/>
          </a:xfrm>
        </p:grpSpPr>
        <p:sp>
          <p:nvSpPr>
            <p:cNvPr id="122919" name="Rectangle 17"/>
            <p:cNvSpPr>
              <a:spLocks noChangeArrowheads="1"/>
            </p:cNvSpPr>
            <p:nvPr/>
          </p:nvSpPr>
          <p:spPr bwMode="auto">
            <a:xfrm>
              <a:off x="833" y="3139"/>
              <a:ext cx="840" cy="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400" b="1">
                  <a:solidFill>
                    <a:schemeClr val="tx1"/>
                  </a:solidFill>
                </a:rPr>
                <a:t>Very Dissatisfied</a:t>
              </a:r>
            </a:p>
          </p:txBody>
        </p:sp>
        <p:sp>
          <p:nvSpPr>
            <p:cNvPr id="122920" name="Line 18"/>
            <p:cNvSpPr>
              <a:spLocks noChangeShapeType="1"/>
            </p:cNvSpPr>
            <p:nvPr/>
          </p:nvSpPr>
          <p:spPr bwMode="auto">
            <a:xfrm>
              <a:off x="1627" y="3364"/>
              <a:ext cx="8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22890" name="Line 20"/>
          <p:cNvSpPr>
            <a:spLocks noChangeShapeType="1"/>
          </p:cNvSpPr>
          <p:nvPr/>
        </p:nvSpPr>
        <p:spPr bwMode="auto">
          <a:xfrm>
            <a:off x="3005138" y="2943225"/>
            <a:ext cx="10953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2891" name="Rectangle 21"/>
          <p:cNvSpPr>
            <a:spLocks noChangeArrowheads="1"/>
          </p:cNvSpPr>
          <p:nvPr/>
        </p:nvSpPr>
        <p:spPr bwMode="auto">
          <a:xfrm>
            <a:off x="1220788" y="2746375"/>
            <a:ext cx="1720850"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r">
              <a:lnSpc>
                <a:spcPct val="90000"/>
              </a:lnSpc>
            </a:pPr>
            <a:r>
              <a:rPr lang="en-US" altLang="en-US" sz="1400" b="1">
                <a:solidFill>
                  <a:schemeClr val="tx1"/>
                </a:solidFill>
              </a:rPr>
              <a:t>Satisfied, but I expect it this way</a:t>
            </a:r>
          </a:p>
        </p:txBody>
      </p:sp>
      <p:grpSp>
        <p:nvGrpSpPr>
          <p:cNvPr id="122892" name="Group 22"/>
          <p:cNvGrpSpPr>
            <a:grpSpLocks/>
          </p:cNvGrpSpPr>
          <p:nvPr/>
        </p:nvGrpSpPr>
        <p:grpSpPr bwMode="auto">
          <a:xfrm>
            <a:off x="1201738" y="4419600"/>
            <a:ext cx="1920875" cy="280988"/>
            <a:chOff x="891" y="2630"/>
            <a:chExt cx="824" cy="210"/>
          </a:xfrm>
        </p:grpSpPr>
        <p:sp>
          <p:nvSpPr>
            <p:cNvPr id="122917" name="Line 23"/>
            <p:cNvSpPr>
              <a:spLocks noChangeShapeType="1"/>
            </p:cNvSpPr>
            <p:nvPr/>
          </p:nvSpPr>
          <p:spPr bwMode="auto">
            <a:xfrm>
              <a:off x="1633" y="2782"/>
              <a:ext cx="8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2918" name="Rectangle 24"/>
            <p:cNvSpPr>
              <a:spLocks noChangeArrowheads="1"/>
            </p:cNvSpPr>
            <p:nvPr/>
          </p:nvSpPr>
          <p:spPr bwMode="auto">
            <a:xfrm>
              <a:off x="891" y="2630"/>
              <a:ext cx="704"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r">
                <a:lnSpc>
                  <a:spcPct val="90000"/>
                </a:lnSpc>
              </a:pPr>
              <a:r>
                <a:rPr lang="en-US" altLang="en-US" sz="1400" b="1">
                  <a:solidFill>
                    <a:schemeClr val="tx1"/>
                  </a:solidFill>
                </a:rPr>
                <a:t>I can live with it</a:t>
              </a:r>
            </a:p>
          </p:txBody>
        </p:sp>
      </p:grpSp>
      <p:grpSp>
        <p:nvGrpSpPr>
          <p:cNvPr id="122893" name="Group 4"/>
          <p:cNvGrpSpPr>
            <a:grpSpLocks/>
          </p:cNvGrpSpPr>
          <p:nvPr/>
        </p:nvGrpSpPr>
        <p:grpSpPr bwMode="auto">
          <a:xfrm>
            <a:off x="3057525" y="2171700"/>
            <a:ext cx="3765550" cy="3324225"/>
            <a:chOff x="1667" y="949"/>
            <a:chExt cx="2816" cy="2485"/>
          </a:xfrm>
        </p:grpSpPr>
        <p:sp>
          <p:nvSpPr>
            <p:cNvPr id="122915" name="Line 5"/>
            <p:cNvSpPr>
              <a:spLocks noChangeShapeType="1"/>
            </p:cNvSpPr>
            <p:nvPr/>
          </p:nvSpPr>
          <p:spPr bwMode="auto">
            <a:xfrm>
              <a:off x="1667" y="949"/>
              <a:ext cx="0" cy="248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2916" name="Line 6"/>
            <p:cNvSpPr>
              <a:spLocks noChangeShapeType="1"/>
            </p:cNvSpPr>
            <p:nvPr/>
          </p:nvSpPr>
          <p:spPr bwMode="auto">
            <a:xfrm>
              <a:off x="1678" y="3434"/>
              <a:ext cx="2805"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22894" name="Line 26"/>
          <p:cNvSpPr>
            <a:spLocks noChangeShapeType="1"/>
          </p:cNvSpPr>
          <p:nvPr/>
        </p:nvSpPr>
        <p:spPr bwMode="auto">
          <a:xfrm flipV="1">
            <a:off x="3436938" y="4741863"/>
            <a:ext cx="298450" cy="3429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2895" name="Line 27"/>
          <p:cNvSpPr>
            <a:spLocks noChangeShapeType="1"/>
          </p:cNvSpPr>
          <p:nvPr/>
        </p:nvSpPr>
        <p:spPr bwMode="auto">
          <a:xfrm flipV="1">
            <a:off x="3721100" y="3819525"/>
            <a:ext cx="811213" cy="931863"/>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2896" name="Line 30"/>
          <p:cNvSpPr>
            <a:spLocks noChangeShapeType="1"/>
          </p:cNvSpPr>
          <p:nvPr/>
        </p:nvSpPr>
        <p:spPr bwMode="auto">
          <a:xfrm flipV="1">
            <a:off x="4540250" y="2374900"/>
            <a:ext cx="1233488" cy="144145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2897" name="Freeform 33"/>
          <p:cNvSpPr>
            <a:spLocks/>
          </p:cNvSpPr>
          <p:nvPr/>
        </p:nvSpPr>
        <p:spPr bwMode="auto">
          <a:xfrm>
            <a:off x="3243263" y="2330450"/>
            <a:ext cx="1885950" cy="1452563"/>
          </a:xfrm>
          <a:custGeom>
            <a:avLst/>
            <a:gdLst>
              <a:gd name="T0" fmla="*/ 0 w 1608"/>
              <a:gd name="T1" fmla="*/ 2147483647 h 1104"/>
              <a:gd name="T2" fmla="*/ 2147483647 w 1608"/>
              <a:gd name="T3" fmla="*/ 2147483647 h 1104"/>
              <a:gd name="T4" fmla="*/ 2147483647 w 1608"/>
              <a:gd name="T5" fmla="*/ 0 h 1104"/>
              <a:gd name="T6" fmla="*/ 0 60000 65536"/>
              <a:gd name="T7" fmla="*/ 0 60000 65536"/>
              <a:gd name="T8" fmla="*/ 0 60000 65536"/>
              <a:gd name="T9" fmla="*/ 0 w 1608"/>
              <a:gd name="T10" fmla="*/ 0 h 1104"/>
              <a:gd name="T11" fmla="*/ 1608 w 1608"/>
              <a:gd name="T12" fmla="*/ 1104 h 1104"/>
            </a:gdLst>
            <a:ahLst/>
            <a:cxnLst>
              <a:cxn ang="T6">
                <a:pos x="T0" y="T1"/>
              </a:cxn>
              <a:cxn ang="T7">
                <a:pos x="T2" y="T3"/>
              </a:cxn>
              <a:cxn ang="T8">
                <a:pos x="T4" y="T5"/>
              </a:cxn>
            </a:cxnLst>
            <a:rect l="T9" t="T10" r="T11" b="T12"/>
            <a:pathLst>
              <a:path w="1608" h="1104">
                <a:moveTo>
                  <a:pt x="0" y="1104"/>
                </a:moveTo>
                <a:cubicBezTo>
                  <a:pt x="409" y="1103"/>
                  <a:pt x="818" y="1102"/>
                  <a:pt x="1086" y="918"/>
                </a:cubicBezTo>
                <a:cubicBezTo>
                  <a:pt x="1354" y="734"/>
                  <a:pt x="1481" y="367"/>
                  <a:pt x="1608" y="0"/>
                </a:cubicBezTo>
              </a:path>
            </a:pathLst>
          </a:custGeom>
          <a:noFill/>
          <a:ln w="28575">
            <a:solidFill>
              <a:srgbClr val="CC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nvGrpSpPr>
          <p:cNvPr id="122898" name="Group 36"/>
          <p:cNvGrpSpPr>
            <a:grpSpLocks/>
          </p:cNvGrpSpPr>
          <p:nvPr/>
        </p:nvGrpSpPr>
        <p:grpSpPr bwMode="auto">
          <a:xfrm>
            <a:off x="3597275" y="3832225"/>
            <a:ext cx="3216275" cy="1419225"/>
            <a:chOff x="2070" y="2190"/>
            <a:chExt cx="2406" cy="1062"/>
          </a:xfrm>
        </p:grpSpPr>
        <p:sp>
          <p:nvSpPr>
            <p:cNvPr id="122913" name="Line 37"/>
            <p:cNvSpPr>
              <a:spLocks noChangeShapeType="1"/>
            </p:cNvSpPr>
            <p:nvPr/>
          </p:nvSpPr>
          <p:spPr bwMode="auto">
            <a:xfrm>
              <a:off x="3666" y="2196"/>
              <a:ext cx="81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2914" name="Freeform 38"/>
            <p:cNvSpPr>
              <a:spLocks/>
            </p:cNvSpPr>
            <p:nvPr/>
          </p:nvSpPr>
          <p:spPr bwMode="auto">
            <a:xfrm>
              <a:off x="2070" y="2190"/>
              <a:ext cx="1842" cy="1062"/>
            </a:xfrm>
            <a:custGeom>
              <a:avLst/>
              <a:gdLst>
                <a:gd name="T0" fmla="*/ 0 w 1842"/>
                <a:gd name="T1" fmla="*/ 1062 h 1062"/>
                <a:gd name="T2" fmla="*/ 792 w 1842"/>
                <a:gd name="T3" fmla="*/ 192 h 1062"/>
                <a:gd name="T4" fmla="*/ 1842 w 1842"/>
                <a:gd name="T5" fmla="*/ 0 h 1062"/>
                <a:gd name="T6" fmla="*/ 0 60000 65536"/>
                <a:gd name="T7" fmla="*/ 0 60000 65536"/>
                <a:gd name="T8" fmla="*/ 0 60000 65536"/>
                <a:gd name="T9" fmla="*/ 0 w 1842"/>
                <a:gd name="T10" fmla="*/ 0 h 1062"/>
                <a:gd name="T11" fmla="*/ 1842 w 1842"/>
                <a:gd name="T12" fmla="*/ 1062 h 1062"/>
              </a:gdLst>
              <a:ahLst/>
              <a:cxnLst>
                <a:cxn ang="T6">
                  <a:pos x="T0" y="T1"/>
                </a:cxn>
                <a:cxn ang="T7">
                  <a:pos x="T2" y="T3"/>
                </a:cxn>
                <a:cxn ang="T8">
                  <a:pos x="T4" y="T5"/>
                </a:cxn>
              </a:cxnLst>
              <a:rect l="T9" t="T10" r="T11" b="T12"/>
              <a:pathLst>
                <a:path w="1842" h="1062">
                  <a:moveTo>
                    <a:pt x="0" y="1062"/>
                  </a:moveTo>
                  <a:cubicBezTo>
                    <a:pt x="242" y="715"/>
                    <a:pt x="485" y="369"/>
                    <a:pt x="792" y="192"/>
                  </a:cubicBezTo>
                  <a:cubicBezTo>
                    <a:pt x="1099" y="15"/>
                    <a:pt x="1470" y="7"/>
                    <a:pt x="1842" y="0"/>
                  </a:cubicBezTo>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sp>
        <p:nvSpPr>
          <p:cNvPr id="122899" name="Line 42"/>
          <p:cNvSpPr>
            <a:spLocks noChangeShapeType="1"/>
          </p:cNvSpPr>
          <p:nvPr/>
        </p:nvSpPr>
        <p:spPr bwMode="auto">
          <a:xfrm flipH="1">
            <a:off x="7010400" y="4589463"/>
            <a:ext cx="3968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2900" name="Line 45"/>
          <p:cNvSpPr>
            <a:spLocks noChangeShapeType="1"/>
          </p:cNvSpPr>
          <p:nvPr/>
        </p:nvSpPr>
        <p:spPr bwMode="auto">
          <a:xfrm>
            <a:off x="7104063" y="2586038"/>
            <a:ext cx="3016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2901" name="Rectangle 3"/>
          <p:cNvSpPr>
            <a:spLocks noChangeArrowheads="1"/>
          </p:cNvSpPr>
          <p:nvPr/>
        </p:nvSpPr>
        <p:spPr bwMode="auto">
          <a:xfrm rot="-5400000">
            <a:off x="-678656" y="3479007"/>
            <a:ext cx="310673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800" b="1">
                <a:solidFill>
                  <a:schemeClr val="tx1"/>
                </a:solidFill>
              </a:rPr>
              <a:t>How the Customer Feels</a:t>
            </a:r>
            <a:endParaRPr lang="en-US" altLang="en-US" sz="1200">
              <a:solidFill>
                <a:schemeClr val="tx1"/>
              </a:solidFill>
            </a:endParaRPr>
          </a:p>
        </p:txBody>
      </p:sp>
      <p:sp>
        <p:nvSpPr>
          <p:cNvPr id="122902" name="Rectangle 10"/>
          <p:cNvSpPr>
            <a:spLocks noChangeArrowheads="1"/>
          </p:cNvSpPr>
          <p:nvPr/>
        </p:nvSpPr>
        <p:spPr bwMode="auto">
          <a:xfrm>
            <a:off x="2911475" y="6011863"/>
            <a:ext cx="43164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2000" b="1">
                <a:solidFill>
                  <a:schemeClr val="tx1"/>
                </a:solidFill>
              </a:rPr>
              <a:t>Level of Functionality Delivered</a:t>
            </a:r>
            <a:r>
              <a:rPr lang="en-US" altLang="en-US" sz="1800" b="1">
                <a:solidFill>
                  <a:schemeClr val="tx1"/>
                </a:solidFill>
              </a:rPr>
              <a:t> </a:t>
            </a:r>
            <a:br>
              <a:rPr lang="en-US" altLang="en-US" sz="1800" b="1">
                <a:solidFill>
                  <a:schemeClr val="tx1"/>
                </a:solidFill>
              </a:rPr>
            </a:br>
            <a:r>
              <a:rPr lang="en-US" altLang="en-US" b="1">
                <a:solidFill>
                  <a:schemeClr val="tx1"/>
                </a:solidFill>
              </a:rPr>
              <a:t>for a particular requirement</a:t>
            </a:r>
          </a:p>
        </p:txBody>
      </p:sp>
      <p:sp>
        <p:nvSpPr>
          <p:cNvPr id="122903" name="Text Box 39"/>
          <p:cNvSpPr txBox="1">
            <a:spLocks noChangeArrowheads="1"/>
          </p:cNvSpPr>
          <p:nvPr/>
        </p:nvSpPr>
        <p:spPr bwMode="auto">
          <a:xfrm>
            <a:off x="7615238" y="2293938"/>
            <a:ext cx="1343025" cy="1557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000" b="1">
                <a:solidFill>
                  <a:schemeClr val="tx1"/>
                </a:solidFill>
              </a:rPr>
              <a:t>Stated</a:t>
            </a:r>
            <a:br>
              <a:rPr lang="en-US" altLang="en-US" sz="2000" b="1">
                <a:solidFill>
                  <a:schemeClr val="tx1"/>
                </a:solidFill>
              </a:rPr>
            </a:br>
            <a:br>
              <a:rPr lang="en-US" altLang="en-US" sz="1200" b="1">
                <a:solidFill>
                  <a:schemeClr val="tx1"/>
                </a:solidFill>
              </a:rPr>
            </a:br>
            <a:r>
              <a:rPr lang="en-US" altLang="en-US" b="1">
                <a:solidFill>
                  <a:schemeClr val="tx1"/>
                </a:solidFill>
              </a:rPr>
              <a:t>Customers will readily tell us about these</a:t>
            </a:r>
          </a:p>
        </p:txBody>
      </p:sp>
      <p:sp>
        <p:nvSpPr>
          <p:cNvPr id="122904" name="Rectangle 43"/>
          <p:cNvSpPr>
            <a:spLocks noChangeArrowheads="1"/>
          </p:cNvSpPr>
          <p:nvPr/>
        </p:nvSpPr>
        <p:spPr bwMode="auto">
          <a:xfrm>
            <a:off x="3190875" y="1271588"/>
            <a:ext cx="19462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000" b="1">
                <a:solidFill>
                  <a:schemeClr val="tx1"/>
                </a:solidFill>
              </a:rPr>
              <a:t>Latent</a:t>
            </a:r>
            <a:br>
              <a:rPr lang="en-US" altLang="en-US" sz="1800" b="1">
                <a:solidFill>
                  <a:schemeClr val="tx1"/>
                </a:solidFill>
              </a:rPr>
            </a:br>
            <a:r>
              <a:rPr lang="en-US" altLang="en-US" b="1">
                <a:solidFill>
                  <a:schemeClr val="tx1"/>
                </a:solidFill>
              </a:rPr>
              <a:t>They wouldn’t ask</a:t>
            </a:r>
          </a:p>
        </p:txBody>
      </p:sp>
      <p:sp>
        <p:nvSpPr>
          <p:cNvPr id="122905" name="Rectangle 29"/>
          <p:cNvSpPr>
            <a:spLocks noChangeArrowheads="1"/>
          </p:cNvSpPr>
          <p:nvPr/>
        </p:nvSpPr>
        <p:spPr bwMode="auto">
          <a:xfrm>
            <a:off x="5546725" y="2425700"/>
            <a:ext cx="1985963"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800" b="1">
                <a:solidFill>
                  <a:schemeClr val="tx1"/>
                </a:solidFill>
              </a:rPr>
              <a:t>Satisfier</a:t>
            </a:r>
            <a:br>
              <a:rPr lang="en-US" altLang="en-US" sz="1800" b="1">
                <a:solidFill>
                  <a:schemeClr val="tx1"/>
                </a:solidFill>
              </a:rPr>
            </a:br>
            <a:r>
              <a:rPr lang="en-US" altLang="en-US" sz="1400" b="1" i="1">
                <a:solidFill>
                  <a:schemeClr val="tx1"/>
                </a:solidFill>
              </a:rPr>
              <a:t>(one dimensional)</a:t>
            </a:r>
            <a:br>
              <a:rPr lang="en-US" altLang="en-US" sz="1400" b="1" i="1">
                <a:solidFill>
                  <a:schemeClr val="tx1"/>
                </a:solidFill>
              </a:rPr>
            </a:br>
            <a:r>
              <a:rPr lang="en-US" altLang="en-US" sz="1400" b="1" i="1">
                <a:solidFill>
                  <a:schemeClr val="tx1"/>
                </a:solidFill>
              </a:rPr>
              <a:t>‘1D’</a:t>
            </a:r>
          </a:p>
        </p:txBody>
      </p:sp>
      <p:sp>
        <p:nvSpPr>
          <p:cNvPr id="122906" name="Rectangle 32"/>
          <p:cNvSpPr>
            <a:spLocks noChangeArrowheads="1"/>
          </p:cNvSpPr>
          <p:nvPr/>
        </p:nvSpPr>
        <p:spPr bwMode="auto">
          <a:xfrm>
            <a:off x="3505200" y="2063750"/>
            <a:ext cx="1355725" cy="66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400" b="1">
                <a:solidFill>
                  <a:schemeClr val="tx1"/>
                </a:solidFill>
              </a:rPr>
              <a:t>Delighter </a:t>
            </a:r>
            <a:br>
              <a:rPr lang="en-US" altLang="en-US" sz="1400" b="1">
                <a:solidFill>
                  <a:schemeClr val="tx1"/>
                </a:solidFill>
              </a:rPr>
            </a:br>
            <a:r>
              <a:rPr lang="en-US" altLang="en-US" sz="1400" b="1">
                <a:solidFill>
                  <a:schemeClr val="tx1"/>
                </a:solidFill>
              </a:rPr>
              <a:t> </a:t>
            </a:r>
            <a:r>
              <a:rPr lang="en-US" altLang="en-US" sz="1400" b="1" i="1">
                <a:solidFill>
                  <a:schemeClr val="tx1"/>
                </a:solidFill>
              </a:rPr>
              <a:t>(Attractive)</a:t>
            </a:r>
            <a:br>
              <a:rPr lang="en-US" altLang="en-US" sz="1400" b="1" i="1">
                <a:solidFill>
                  <a:schemeClr val="tx1"/>
                </a:solidFill>
              </a:rPr>
            </a:br>
            <a:r>
              <a:rPr lang="en-US" altLang="en-US" sz="1400" b="1" i="1">
                <a:solidFill>
                  <a:schemeClr val="tx1"/>
                </a:solidFill>
              </a:rPr>
              <a:t>“A”</a:t>
            </a:r>
          </a:p>
        </p:txBody>
      </p:sp>
      <p:sp>
        <p:nvSpPr>
          <p:cNvPr id="122907" name="Rectangle 35"/>
          <p:cNvSpPr>
            <a:spLocks noChangeArrowheads="1"/>
          </p:cNvSpPr>
          <p:nvPr/>
        </p:nvSpPr>
        <p:spPr bwMode="auto">
          <a:xfrm>
            <a:off x="5372100" y="3930650"/>
            <a:ext cx="1641475"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800" b="1">
                <a:solidFill>
                  <a:schemeClr val="tx1"/>
                </a:solidFill>
              </a:rPr>
              <a:t>Must-Be</a:t>
            </a:r>
            <a:br>
              <a:rPr lang="en-US" altLang="en-US" sz="1800" b="1">
                <a:solidFill>
                  <a:schemeClr val="tx1"/>
                </a:solidFill>
              </a:rPr>
            </a:br>
            <a:r>
              <a:rPr lang="en-US" altLang="en-US" sz="1400" b="1">
                <a:solidFill>
                  <a:schemeClr val="tx1"/>
                </a:solidFill>
              </a:rPr>
              <a:t>(</a:t>
            </a:r>
            <a:r>
              <a:rPr lang="en-US" altLang="en-US" sz="1400" b="1" i="1">
                <a:solidFill>
                  <a:schemeClr val="tx1"/>
                </a:solidFill>
              </a:rPr>
              <a:t>threshold</a:t>
            </a:r>
            <a:r>
              <a:rPr lang="en-US" altLang="en-US" sz="1400" b="1">
                <a:solidFill>
                  <a:schemeClr val="tx1"/>
                </a:solidFill>
              </a:rPr>
              <a:t>)</a:t>
            </a:r>
            <a:br>
              <a:rPr lang="en-US" altLang="en-US" sz="1400" b="1">
                <a:solidFill>
                  <a:schemeClr val="tx1"/>
                </a:solidFill>
              </a:rPr>
            </a:br>
            <a:r>
              <a:rPr lang="en-US" altLang="en-US" sz="1400" b="1">
                <a:solidFill>
                  <a:schemeClr val="tx1"/>
                </a:solidFill>
              </a:rPr>
              <a:t>‘MB’</a:t>
            </a:r>
          </a:p>
        </p:txBody>
      </p:sp>
      <p:sp>
        <p:nvSpPr>
          <p:cNvPr id="122908" name="Line 41"/>
          <p:cNvSpPr>
            <a:spLocks noChangeShapeType="1"/>
          </p:cNvSpPr>
          <p:nvPr/>
        </p:nvSpPr>
        <p:spPr bwMode="auto">
          <a:xfrm>
            <a:off x="7418388" y="2205038"/>
            <a:ext cx="0" cy="2387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2909" name="Line 44"/>
          <p:cNvSpPr>
            <a:spLocks noChangeShapeType="1"/>
          </p:cNvSpPr>
          <p:nvPr/>
        </p:nvSpPr>
        <p:spPr bwMode="auto">
          <a:xfrm>
            <a:off x="4159250" y="1889125"/>
            <a:ext cx="0" cy="1635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2910" name="Line 45"/>
          <p:cNvSpPr>
            <a:spLocks noChangeShapeType="1"/>
          </p:cNvSpPr>
          <p:nvPr/>
        </p:nvSpPr>
        <p:spPr bwMode="auto">
          <a:xfrm>
            <a:off x="7061200" y="2216150"/>
            <a:ext cx="3587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2911" name="Line 46"/>
          <p:cNvSpPr>
            <a:spLocks noChangeShapeType="1"/>
          </p:cNvSpPr>
          <p:nvPr/>
        </p:nvSpPr>
        <p:spPr bwMode="auto">
          <a:xfrm>
            <a:off x="6837363" y="4094163"/>
            <a:ext cx="5937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122912"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Oval 1026"/>
          <p:cNvSpPr>
            <a:spLocks noChangeArrowheads="1"/>
          </p:cNvSpPr>
          <p:nvPr/>
        </p:nvSpPr>
        <p:spPr bwMode="blackWhite">
          <a:xfrm>
            <a:off x="4310063" y="1765300"/>
            <a:ext cx="3789362" cy="2524125"/>
          </a:xfrm>
          <a:prstGeom prst="ellipse">
            <a:avLst/>
          </a:prstGeom>
          <a:solidFill>
            <a:schemeClr val="accent1"/>
          </a:solidFill>
          <a:ln w="12700">
            <a:solidFill>
              <a:schemeClr val="tx1"/>
            </a:solidFill>
            <a:prstDash val="lgDash"/>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nvGrpSpPr>
          <p:cNvPr id="14339" name="Group 1031"/>
          <p:cNvGrpSpPr>
            <a:grpSpLocks/>
          </p:cNvGrpSpPr>
          <p:nvPr/>
        </p:nvGrpSpPr>
        <p:grpSpPr bwMode="auto">
          <a:xfrm>
            <a:off x="7573963" y="4611688"/>
            <a:ext cx="938212" cy="869950"/>
            <a:chOff x="1306" y="2749"/>
            <a:chExt cx="712" cy="660"/>
          </a:xfrm>
        </p:grpSpPr>
        <p:sp>
          <p:nvSpPr>
            <p:cNvPr id="14507" name="Freeform 1032"/>
            <p:cNvSpPr>
              <a:spLocks/>
            </p:cNvSpPr>
            <p:nvPr/>
          </p:nvSpPr>
          <p:spPr bwMode="auto">
            <a:xfrm>
              <a:off x="1527" y="3162"/>
              <a:ext cx="87" cy="125"/>
            </a:xfrm>
            <a:custGeom>
              <a:avLst/>
              <a:gdLst>
                <a:gd name="T0" fmla="*/ 0 w 263"/>
                <a:gd name="T1" fmla="*/ 0 h 376"/>
                <a:gd name="T2" fmla="*/ 0 w 263"/>
                <a:gd name="T3" fmla="*/ 0 h 376"/>
                <a:gd name="T4" fmla="*/ 0 w 263"/>
                <a:gd name="T5" fmla="*/ 0 h 376"/>
                <a:gd name="T6" fmla="*/ 0 w 263"/>
                <a:gd name="T7" fmla="*/ 0 h 376"/>
                <a:gd name="T8" fmla="*/ 0 w 263"/>
                <a:gd name="T9" fmla="*/ 0 h 376"/>
                <a:gd name="T10" fmla="*/ 0 w 263"/>
                <a:gd name="T11" fmla="*/ 0 h 376"/>
                <a:gd name="T12" fmla="*/ 0 w 263"/>
                <a:gd name="T13" fmla="*/ 0 h 376"/>
                <a:gd name="T14" fmla="*/ 0 w 263"/>
                <a:gd name="T15" fmla="*/ 0 h 376"/>
                <a:gd name="T16" fmla="*/ 0 w 263"/>
                <a:gd name="T17" fmla="*/ 0 h 376"/>
                <a:gd name="T18" fmla="*/ 0 w 263"/>
                <a:gd name="T19" fmla="*/ 0 h 376"/>
                <a:gd name="T20" fmla="*/ 0 w 263"/>
                <a:gd name="T21" fmla="*/ 0 h 376"/>
                <a:gd name="T22" fmla="*/ 0 w 263"/>
                <a:gd name="T23" fmla="*/ 0 h 376"/>
                <a:gd name="T24" fmla="*/ 0 w 263"/>
                <a:gd name="T25" fmla="*/ 0 h 376"/>
                <a:gd name="T26" fmla="*/ 0 w 263"/>
                <a:gd name="T27" fmla="*/ 0 h 376"/>
                <a:gd name="T28" fmla="*/ 0 w 263"/>
                <a:gd name="T29" fmla="*/ 0 h 376"/>
                <a:gd name="T30" fmla="*/ 0 w 263"/>
                <a:gd name="T31" fmla="*/ 0 h 376"/>
                <a:gd name="T32" fmla="*/ 0 w 263"/>
                <a:gd name="T33" fmla="*/ 0 h 376"/>
                <a:gd name="T34" fmla="*/ 0 w 263"/>
                <a:gd name="T35" fmla="*/ 0 h 376"/>
                <a:gd name="T36" fmla="*/ 0 w 263"/>
                <a:gd name="T37" fmla="*/ 0 h 376"/>
                <a:gd name="T38" fmla="*/ 0 w 263"/>
                <a:gd name="T39" fmla="*/ 0 h 376"/>
                <a:gd name="T40" fmla="*/ 0 w 263"/>
                <a:gd name="T41" fmla="*/ 0 h 376"/>
                <a:gd name="T42" fmla="*/ 0 w 263"/>
                <a:gd name="T43" fmla="*/ 0 h 376"/>
                <a:gd name="T44" fmla="*/ 0 w 263"/>
                <a:gd name="T45" fmla="*/ 0 h 376"/>
                <a:gd name="T46" fmla="*/ 0 w 263"/>
                <a:gd name="T47" fmla="*/ 0 h 376"/>
                <a:gd name="T48" fmla="*/ 0 w 263"/>
                <a:gd name="T49" fmla="*/ 0 h 376"/>
                <a:gd name="T50" fmla="*/ 0 w 263"/>
                <a:gd name="T51" fmla="*/ 0 h 376"/>
                <a:gd name="T52" fmla="*/ 0 w 263"/>
                <a:gd name="T53" fmla="*/ 0 h 376"/>
                <a:gd name="T54" fmla="*/ 0 w 263"/>
                <a:gd name="T55" fmla="*/ 0 h 376"/>
                <a:gd name="T56" fmla="*/ 0 w 263"/>
                <a:gd name="T57" fmla="*/ 0 h 376"/>
                <a:gd name="T58" fmla="*/ 0 w 263"/>
                <a:gd name="T59" fmla="*/ 0 h 376"/>
                <a:gd name="T60" fmla="*/ 0 w 263"/>
                <a:gd name="T61" fmla="*/ 0 h 376"/>
                <a:gd name="T62" fmla="*/ 0 w 263"/>
                <a:gd name="T63" fmla="*/ 0 h 376"/>
                <a:gd name="T64" fmla="*/ 0 w 263"/>
                <a:gd name="T65" fmla="*/ 0 h 376"/>
                <a:gd name="T66" fmla="*/ 0 w 263"/>
                <a:gd name="T67" fmla="*/ 0 h 376"/>
                <a:gd name="T68" fmla="*/ 0 w 263"/>
                <a:gd name="T69" fmla="*/ 0 h 376"/>
                <a:gd name="T70" fmla="*/ 0 w 263"/>
                <a:gd name="T71" fmla="*/ 0 h 376"/>
                <a:gd name="T72" fmla="*/ 0 w 263"/>
                <a:gd name="T73" fmla="*/ 0 h 376"/>
                <a:gd name="T74" fmla="*/ 0 w 263"/>
                <a:gd name="T75" fmla="*/ 0 h 376"/>
                <a:gd name="T76" fmla="*/ 0 w 263"/>
                <a:gd name="T77" fmla="*/ 0 h 376"/>
                <a:gd name="T78" fmla="*/ 0 w 263"/>
                <a:gd name="T79" fmla="*/ 0 h 376"/>
                <a:gd name="T80" fmla="*/ 0 w 263"/>
                <a:gd name="T81" fmla="*/ 0 h 376"/>
                <a:gd name="T82" fmla="*/ 0 w 263"/>
                <a:gd name="T83" fmla="*/ 0 h 376"/>
                <a:gd name="T84" fmla="*/ 0 w 263"/>
                <a:gd name="T85" fmla="*/ 0 h 376"/>
                <a:gd name="T86" fmla="*/ 0 w 263"/>
                <a:gd name="T87" fmla="*/ 0 h 376"/>
                <a:gd name="T88" fmla="*/ 0 w 263"/>
                <a:gd name="T89" fmla="*/ 0 h 376"/>
                <a:gd name="T90" fmla="*/ 0 w 263"/>
                <a:gd name="T91" fmla="*/ 0 h 376"/>
                <a:gd name="T92" fmla="*/ 0 w 263"/>
                <a:gd name="T93" fmla="*/ 0 h 376"/>
                <a:gd name="T94" fmla="*/ 0 w 263"/>
                <a:gd name="T95" fmla="*/ 0 h 376"/>
                <a:gd name="T96" fmla="*/ 0 w 263"/>
                <a:gd name="T97" fmla="*/ 0 h 376"/>
                <a:gd name="T98" fmla="*/ 0 w 263"/>
                <a:gd name="T99" fmla="*/ 0 h 376"/>
                <a:gd name="T100" fmla="*/ 0 w 263"/>
                <a:gd name="T101" fmla="*/ 0 h 376"/>
                <a:gd name="T102" fmla="*/ 0 w 263"/>
                <a:gd name="T103" fmla="*/ 0 h 376"/>
                <a:gd name="T104" fmla="*/ 0 w 263"/>
                <a:gd name="T105" fmla="*/ 0 h 376"/>
                <a:gd name="T106" fmla="*/ 0 w 263"/>
                <a:gd name="T107" fmla="*/ 0 h 376"/>
                <a:gd name="T108" fmla="*/ 0 w 263"/>
                <a:gd name="T109" fmla="*/ 0 h 376"/>
                <a:gd name="T110" fmla="*/ 0 w 263"/>
                <a:gd name="T111" fmla="*/ 0 h 376"/>
                <a:gd name="T112" fmla="*/ 0 w 263"/>
                <a:gd name="T113" fmla="*/ 0 h 37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63"/>
                <a:gd name="T172" fmla="*/ 0 h 376"/>
                <a:gd name="T173" fmla="*/ 263 w 263"/>
                <a:gd name="T174" fmla="*/ 376 h 37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63" h="376">
                  <a:moveTo>
                    <a:pt x="161" y="31"/>
                  </a:moveTo>
                  <a:lnTo>
                    <a:pt x="193" y="56"/>
                  </a:lnTo>
                  <a:lnTo>
                    <a:pt x="220" y="84"/>
                  </a:lnTo>
                  <a:lnTo>
                    <a:pt x="239" y="116"/>
                  </a:lnTo>
                  <a:lnTo>
                    <a:pt x="254" y="149"/>
                  </a:lnTo>
                  <a:lnTo>
                    <a:pt x="261" y="186"/>
                  </a:lnTo>
                  <a:lnTo>
                    <a:pt x="263" y="221"/>
                  </a:lnTo>
                  <a:lnTo>
                    <a:pt x="256" y="255"/>
                  </a:lnTo>
                  <a:lnTo>
                    <a:pt x="242" y="288"/>
                  </a:lnTo>
                  <a:lnTo>
                    <a:pt x="234" y="299"/>
                  </a:lnTo>
                  <a:lnTo>
                    <a:pt x="225" y="309"/>
                  </a:lnTo>
                  <a:lnTo>
                    <a:pt x="214" y="319"/>
                  </a:lnTo>
                  <a:lnTo>
                    <a:pt x="201" y="328"/>
                  </a:lnTo>
                  <a:lnTo>
                    <a:pt x="188" y="337"/>
                  </a:lnTo>
                  <a:lnTo>
                    <a:pt x="173" y="344"/>
                  </a:lnTo>
                  <a:lnTo>
                    <a:pt x="157" y="351"/>
                  </a:lnTo>
                  <a:lnTo>
                    <a:pt x="141" y="358"/>
                  </a:lnTo>
                  <a:lnTo>
                    <a:pt x="125" y="363"/>
                  </a:lnTo>
                  <a:lnTo>
                    <a:pt x="107" y="368"/>
                  </a:lnTo>
                  <a:lnTo>
                    <a:pt x="91" y="371"/>
                  </a:lnTo>
                  <a:lnTo>
                    <a:pt x="74" y="374"/>
                  </a:lnTo>
                  <a:lnTo>
                    <a:pt x="58" y="375"/>
                  </a:lnTo>
                  <a:lnTo>
                    <a:pt x="42" y="376"/>
                  </a:lnTo>
                  <a:lnTo>
                    <a:pt x="28" y="376"/>
                  </a:lnTo>
                  <a:lnTo>
                    <a:pt x="15" y="375"/>
                  </a:lnTo>
                  <a:lnTo>
                    <a:pt x="31" y="370"/>
                  </a:lnTo>
                  <a:lnTo>
                    <a:pt x="52" y="363"/>
                  </a:lnTo>
                  <a:lnTo>
                    <a:pt x="74" y="354"/>
                  </a:lnTo>
                  <a:lnTo>
                    <a:pt x="97" y="344"/>
                  </a:lnTo>
                  <a:lnTo>
                    <a:pt x="119" y="333"/>
                  </a:lnTo>
                  <a:lnTo>
                    <a:pt x="139" y="321"/>
                  </a:lnTo>
                  <a:lnTo>
                    <a:pt x="155" y="308"/>
                  </a:lnTo>
                  <a:lnTo>
                    <a:pt x="166" y="295"/>
                  </a:lnTo>
                  <a:lnTo>
                    <a:pt x="180" y="262"/>
                  </a:lnTo>
                  <a:lnTo>
                    <a:pt x="187" y="226"/>
                  </a:lnTo>
                  <a:lnTo>
                    <a:pt x="187" y="191"/>
                  </a:lnTo>
                  <a:lnTo>
                    <a:pt x="179" y="156"/>
                  </a:lnTo>
                  <a:lnTo>
                    <a:pt x="164" y="122"/>
                  </a:lnTo>
                  <a:lnTo>
                    <a:pt x="145" y="90"/>
                  </a:lnTo>
                  <a:lnTo>
                    <a:pt x="118" y="61"/>
                  </a:lnTo>
                  <a:lnTo>
                    <a:pt x="86" y="37"/>
                  </a:lnTo>
                  <a:lnTo>
                    <a:pt x="76" y="31"/>
                  </a:lnTo>
                  <a:lnTo>
                    <a:pt x="65" y="26"/>
                  </a:lnTo>
                  <a:lnTo>
                    <a:pt x="54" y="22"/>
                  </a:lnTo>
                  <a:lnTo>
                    <a:pt x="43" y="17"/>
                  </a:lnTo>
                  <a:lnTo>
                    <a:pt x="33" y="14"/>
                  </a:lnTo>
                  <a:lnTo>
                    <a:pt x="22" y="11"/>
                  </a:lnTo>
                  <a:lnTo>
                    <a:pt x="11" y="8"/>
                  </a:lnTo>
                  <a:lnTo>
                    <a:pt x="0" y="7"/>
                  </a:lnTo>
                  <a:lnTo>
                    <a:pt x="19" y="3"/>
                  </a:lnTo>
                  <a:lnTo>
                    <a:pt x="39" y="0"/>
                  </a:lnTo>
                  <a:lnTo>
                    <a:pt x="60" y="0"/>
                  </a:lnTo>
                  <a:lnTo>
                    <a:pt x="80" y="2"/>
                  </a:lnTo>
                  <a:lnTo>
                    <a:pt x="101" y="6"/>
                  </a:lnTo>
                  <a:lnTo>
                    <a:pt x="121" y="12"/>
                  </a:lnTo>
                  <a:lnTo>
                    <a:pt x="141" y="20"/>
                  </a:lnTo>
                  <a:lnTo>
                    <a:pt x="161" y="31"/>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508" name="Freeform 1033"/>
            <p:cNvSpPr>
              <a:spLocks/>
            </p:cNvSpPr>
            <p:nvPr/>
          </p:nvSpPr>
          <p:spPr bwMode="auto">
            <a:xfrm>
              <a:off x="1547" y="2797"/>
              <a:ext cx="202" cy="267"/>
            </a:xfrm>
            <a:custGeom>
              <a:avLst/>
              <a:gdLst>
                <a:gd name="T0" fmla="*/ 0 w 606"/>
                <a:gd name="T1" fmla="*/ 0 h 801"/>
                <a:gd name="T2" fmla="*/ 0 w 606"/>
                <a:gd name="T3" fmla="*/ 0 h 801"/>
                <a:gd name="T4" fmla="*/ 0 w 606"/>
                <a:gd name="T5" fmla="*/ 0 h 801"/>
                <a:gd name="T6" fmla="*/ 0 w 606"/>
                <a:gd name="T7" fmla="*/ 0 h 801"/>
                <a:gd name="T8" fmla="*/ 0 w 606"/>
                <a:gd name="T9" fmla="*/ 0 h 801"/>
                <a:gd name="T10" fmla="*/ 0 w 606"/>
                <a:gd name="T11" fmla="*/ 0 h 801"/>
                <a:gd name="T12" fmla="*/ 0 w 606"/>
                <a:gd name="T13" fmla="*/ 0 h 801"/>
                <a:gd name="T14" fmla="*/ 0 w 606"/>
                <a:gd name="T15" fmla="*/ 0 h 801"/>
                <a:gd name="T16" fmla="*/ 0 w 606"/>
                <a:gd name="T17" fmla="*/ 0 h 801"/>
                <a:gd name="T18" fmla="*/ 0 w 606"/>
                <a:gd name="T19" fmla="*/ 0 h 801"/>
                <a:gd name="T20" fmla="*/ 0 w 606"/>
                <a:gd name="T21" fmla="*/ 0 h 801"/>
                <a:gd name="T22" fmla="*/ 0 w 606"/>
                <a:gd name="T23" fmla="*/ 0 h 801"/>
                <a:gd name="T24" fmla="*/ 0 w 606"/>
                <a:gd name="T25" fmla="*/ 0 h 801"/>
                <a:gd name="T26" fmla="*/ 0 w 606"/>
                <a:gd name="T27" fmla="*/ 0 h 801"/>
                <a:gd name="T28" fmla="*/ 0 w 606"/>
                <a:gd name="T29" fmla="*/ 0 h 801"/>
                <a:gd name="T30" fmla="*/ 0 w 606"/>
                <a:gd name="T31" fmla="*/ 0 h 801"/>
                <a:gd name="T32" fmla="*/ 0 w 606"/>
                <a:gd name="T33" fmla="*/ 0 h 801"/>
                <a:gd name="T34" fmla="*/ 0 w 606"/>
                <a:gd name="T35" fmla="*/ 0 h 801"/>
                <a:gd name="T36" fmla="*/ 0 w 606"/>
                <a:gd name="T37" fmla="*/ 0 h 801"/>
                <a:gd name="T38" fmla="*/ 0 w 606"/>
                <a:gd name="T39" fmla="*/ 0 h 801"/>
                <a:gd name="T40" fmla="*/ 0 w 606"/>
                <a:gd name="T41" fmla="*/ 0 h 801"/>
                <a:gd name="T42" fmla="*/ 0 w 606"/>
                <a:gd name="T43" fmla="*/ 0 h 801"/>
                <a:gd name="T44" fmla="*/ 0 w 606"/>
                <a:gd name="T45" fmla="*/ 0 h 801"/>
                <a:gd name="T46" fmla="*/ 0 w 606"/>
                <a:gd name="T47" fmla="*/ 0 h 801"/>
                <a:gd name="T48" fmla="*/ 0 w 606"/>
                <a:gd name="T49" fmla="*/ 0 h 801"/>
                <a:gd name="T50" fmla="*/ 0 w 606"/>
                <a:gd name="T51" fmla="*/ 0 h 801"/>
                <a:gd name="T52" fmla="*/ 0 w 606"/>
                <a:gd name="T53" fmla="*/ 0 h 801"/>
                <a:gd name="T54" fmla="*/ 0 w 606"/>
                <a:gd name="T55" fmla="*/ 0 h 801"/>
                <a:gd name="T56" fmla="*/ 0 w 606"/>
                <a:gd name="T57" fmla="*/ 0 h 801"/>
                <a:gd name="T58" fmla="*/ 0 w 606"/>
                <a:gd name="T59" fmla="*/ 0 h 801"/>
                <a:gd name="T60" fmla="*/ 0 w 606"/>
                <a:gd name="T61" fmla="*/ 0 h 801"/>
                <a:gd name="T62" fmla="*/ 0 w 606"/>
                <a:gd name="T63" fmla="*/ 0 h 801"/>
                <a:gd name="T64" fmla="*/ 0 w 606"/>
                <a:gd name="T65" fmla="*/ 0 h 801"/>
                <a:gd name="T66" fmla="*/ 0 w 606"/>
                <a:gd name="T67" fmla="*/ 0 h 801"/>
                <a:gd name="T68" fmla="*/ 0 w 606"/>
                <a:gd name="T69" fmla="*/ 0 h 801"/>
                <a:gd name="T70" fmla="*/ 0 w 606"/>
                <a:gd name="T71" fmla="*/ 0 h 801"/>
                <a:gd name="T72" fmla="*/ 0 w 606"/>
                <a:gd name="T73" fmla="*/ 0 h 801"/>
                <a:gd name="T74" fmla="*/ 0 w 606"/>
                <a:gd name="T75" fmla="*/ 0 h 801"/>
                <a:gd name="T76" fmla="*/ 0 w 606"/>
                <a:gd name="T77" fmla="*/ 0 h 801"/>
                <a:gd name="T78" fmla="*/ 0 w 606"/>
                <a:gd name="T79" fmla="*/ 0 h 801"/>
                <a:gd name="T80" fmla="*/ 0 w 606"/>
                <a:gd name="T81" fmla="*/ 0 h 801"/>
                <a:gd name="T82" fmla="*/ 0 w 606"/>
                <a:gd name="T83" fmla="*/ 0 h 801"/>
                <a:gd name="T84" fmla="*/ 0 w 606"/>
                <a:gd name="T85" fmla="*/ 0 h 801"/>
                <a:gd name="T86" fmla="*/ 0 w 606"/>
                <a:gd name="T87" fmla="*/ 0 h 801"/>
                <a:gd name="T88" fmla="*/ 0 w 606"/>
                <a:gd name="T89" fmla="*/ 0 h 801"/>
                <a:gd name="T90" fmla="*/ 0 w 606"/>
                <a:gd name="T91" fmla="*/ 0 h 801"/>
                <a:gd name="T92" fmla="*/ 0 w 606"/>
                <a:gd name="T93" fmla="*/ 0 h 801"/>
                <a:gd name="T94" fmla="*/ 0 w 606"/>
                <a:gd name="T95" fmla="*/ 0 h 801"/>
                <a:gd name="T96" fmla="*/ 0 w 606"/>
                <a:gd name="T97" fmla="*/ 0 h 801"/>
                <a:gd name="T98" fmla="*/ 0 w 606"/>
                <a:gd name="T99" fmla="*/ 0 h 801"/>
                <a:gd name="T100" fmla="*/ 0 w 606"/>
                <a:gd name="T101" fmla="*/ 0 h 801"/>
                <a:gd name="T102" fmla="*/ 0 w 606"/>
                <a:gd name="T103" fmla="*/ 0 h 801"/>
                <a:gd name="T104" fmla="*/ 0 w 606"/>
                <a:gd name="T105" fmla="*/ 0 h 801"/>
                <a:gd name="T106" fmla="*/ 0 w 606"/>
                <a:gd name="T107" fmla="*/ 0 h 801"/>
                <a:gd name="T108" fmla="*/ 0 w 606"/>
                <a:gd name="T109" fmla="*/ 0 h 801"/>
                <a:gd name="T110" fmla="*/ 0 w 606"/>
                <a:gd name="T111" fmla="*/ 0 h 801"/>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06"/>
                <a:gd name="T169" fmla="*/ 0 h 801"/>
                <a:gd name="T170" fmla="*/ 606 w 606"/>
                <a:gd name="T171" fmla="*/ 801 h 801"/>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06" h="801">
                  <a:moveTo>
                    <a:pt x="205" y="740"/>
                  </a:moveTo>
                  <a:lnTo>
                    <a:pt x="235" y="739"/>
                  </a:lnTo>
                  <a:lnTo>
                    <a:pt x="264" y="734"/>
                  </a:lnTo>
                  <a:lnTo>
                    <a:pt x="293" y="726"/>
                  </a:lnTo>
                  <a:lnTo>
                    <a:pt x="321" y="715"/>
                  </a:lnTo>
                  <a:lnTo>
                    <a:pt x="347" y="701"/>
                  </a:lnTo>
                  <a:lnTo>
                    <a:pt x="372" y="685"/>
                  </a:lnTo>
                  <a:lnTo>
                    <a:pt x="395" y="665"/>
                  </a:lnTo>
                  <a:lnTo>
                    <a:pt x="418" y="642"/>
                  </a:lnTo>
                  <a:lnTo>
                    <a:pt x="437" y="617"/>
                  </a:lnTo>
                  <a:lnTo>
                    <a:pt x="455" y="591"/>
                  </a:lnTo>
                  <a:lnTo>
                    <a:pt x="470" y="561"/>
                  </a:lnTo>
                  <a:lnTo>
                    <a:pt x="484" y="530"/>
                  </a:lnTo>
                  <a:lnTo>
                    <a:pt x="495" y="498"/>
                  </a:lnTo>
                  <a:lnTo>
                    <a:pt x="504" y="464"/>
                  </a:lnTo>
                  <a:lnTo>
                    <a:pt x="509" y="429"/>
                  </a:lnTo>
                  <a:lnTo>
                    <a:pt x="511" y="393"/>
                  </a:lnTo>
                  <a:lnTo>
                    <a:pt x="511" y="356"/>
                  </a:lnTo>
                  <a:lnTo>
                    <a:pt x="508" y="321"/>
                  </a:lnTo>
                  <a:lnTo>
                    <a:pt x="501" y="287"/>
                  </a:lnTo>
                  <a:lnTo>
                    <a:pt x="492" y="254"/>
                  </a:lnTo>
                  <a:lnTo>
                    <a:pt x="481" y="222"/>
                  </a:lnTo>
                  <a:lnTo>
                    <a:pt x="467" y="192"/>
                  </a:lnTo>
                  <a:lnTo>
                    <a:pt x="451" y="165"/>
                  </a:lnTo>
                  <a:lnTo>
                    <a:pt x="433" y="138"/>
                  </a:lnTo>
                  <a:lnTo>
                    <a:pt x="412" y="115"/>
                  </a:lnTo>
                  <a:lnTo>
                    <a:pt x="390" y="93"/>
                  </a:lnTo>
                  <a:lnTo>
                    <a:pt x="367" y="74"/>
                  </a:lnTo>
                  <a:lnTo>
                    <a:pt x="341" y="59"/>
                  </a:lnTo>
                  <a:lnTo>
                    <a:pt x="314" y="46"/>
                  </a:lnTo>
                  <a:lnTo>
                    <a:pt x="286" y="36"/>
                  </a:lnTo>
                  <a:lnTo>
                    <a:pt x="257" y="30"/>
                  </a:lnTo>
                  <a:lnTo>
                    <a:pt x="227" y="27"/>
                  </a:lnTo>
                  <a:lnTo>
                    <a:pt x="214" y="27"/>
                  </a:lnTo>
                  <a:lnTo>
                    <a:pt x="201" y="28"/>
                  </a:lnTo>
                  <a:lnTo>
                    <a:pt x="188" y="29"/>
                  </a:lnTo>
                  <a:lnTo>
                    <a:pt x="176" y="30"/>
                  </a:lnTo>
                  <a:lnTo>
                    <a:pt x="164" y="33"/>
                  </a:lnTo>
                  <a:lnTo>
                    <a:pt x="152" y="37"/>
                  </a:lnTo>
                  <a:lnTo>
                    <a:pt x="140" y="40"/>
                  </a:lnTo>
                  <a:lnTo>
                    <a:pt x="128" y="44"/>
                  </a:lnTo>
                  <a:lnTo>
                    <a:pt x="146" y="33"/>
                  </a:lnTo>
                  <a:lnTo>
                    <a:pt x="165" y="25"/>
                  </a:lnTo>
                  <a:lnTo>
                    <a:pt x="185" y="17"/>
                  </a:lnTo>
                  <a:lnTo>
                    <a:pt x="205" y="10"/>
                  </a:lnTo>
                  <a:lnTo>
                    <a:pt x="225" y="6"/>
                  </a:lnTo>
                  <a:lnTo>
                    <a:pt x="246" y="3"/>
                  </a:lnTo>
                  <a:lnTo>
                    <a:pt x="267" y="0"/>
                  </a:lnTo>
                  <a:lnTo>
                    <a:pt x="289" y="0"/>
                  </a:lnTo>
                  <a:lnTo>
                    <a:pt x="323" y="4"/>
                  </a:lnTo>
                  <a:lnTo>
                    <a:pt x="355" y="11"/>
                  </a:lnTo>
                  <a:lnTo>
                    <a:pt x="387" y="22"/>
                  </a:lnTo>
                  <a:lnTo>
                    <a:pt x="416" y="37"/>
                  </a:lnTo>
                  <a:lnTo>
                    <a:pt x="445" y="54"/>
                  </a:lnTo>
                  <a:lnTo>
                    <a:pt x="472" y="75"/>
                  </a:lnTo>
                  <a:lnTo>
                    <a:pt x="496" y="100"/>
                  </a:lnTo>
                  <a:lnTo>
                    <a:pt x="519" y="126"/>
                  </a:lnTo>
                  <a:lnTo>
                    <a:pt x="539" y="155"/>
                  </a:lnTo>
                  <a:lnTo>
                    <a:pt x="558" y="187"/>
                  </a:lnTo>
                  <a:lnTo>
                    <a:pt x="573" y="220"/>
                  </a:lnTo>
                  <a:lnTo>
                    <a:pt x="585" y="255"/>
                  </a:lnTo>
                  <a:lnTo>
                    <a:pt x="595" y="292"/>
                  </a:lnTo>
                  <a:lnTo>
                    <a:pt x="602" y="331"/>
                  </a:lnTo>
                  <a:lnTo>
                    <a:pt x="606" y="371"/>
                  </a:lnTo>
                  <a:lnTo>
                    <a:pt x="606" y="411"/>
                  </a:lnTo>
                  <a:lnTo>
                    <a:pt x="603" y="452"/>
                  </a:lnTo>
                  <a:lnTo>
                    <a:pt x="597" y="492"/>
                  </a:lnTo>
                  <a:lnTo>
                    <a:pt x="587" y="530"/>
                  </a:lnTo>
                  <a:lnTo>
                    <a:pt x="575" y="567"/>
                  </a:lnTo>
                  <a:lnTo>
                    <a:pt x="561" y="601"/>
                  </a:lnTo>
                  <a:lnTo>
                    <a:pt x="543" y="634"/>
                  </a:lnTo>
                  <a:lnTo>
                    <a:pt x="523" y="664"/>
                  </a:lnTo>
                  <a:lnTo>
                    <a:pt x="501" y="692"/>
                  </a:lnTo>
                  <a:lnTo>
                    <a:pt x="476" y="717"/>
                  </a:lnTo>
                  <a:lnTo>
                    <a:pt x="451" y="740"/>
                  </a:lnTo>
                  <a:lnTo>
                    <a:pt x="422" y="758"/>
                  </a:lnTo>
                  <a:lnTo>
                    <a:pt x="393" y="774"/>
                  </a:lnTo>
                  <a:lnTo>
                    <a:pt x="362" y="787"/>
                  </a:lnTo>
                  <a:lnTo>
                    <a:pt x="330" y="796"/>
                  </a:lnTo>
                  <a:lnTo>
                    <a:pt x="297" y="800"/>
                  </a:lnTo>
                  <a:lnTo>
                    <a:pt x="263" y="801"/>
                  </a:lnTo>
                  <a:lnTo>
                    <a:pt x="242" y="800"/>
                  </a:lnTo>
                  <a:lnTo>
                    <a:pt x="222" y="797"/>
                  </a:lnTo>
                  <a:lnTo>
                    <a:pt x="203" y="793"/>
                  </a:lnTo>
                  <a:lnTo>
                    <a:pt x="184" y="787"/>
                  </a:lnTo>
                  <a:lnTo>
                    <a:pt x="165" y="780"/>
                  </a:lnTo>
                  <a:lnTo>
                    <a:pt x="146" y="773"/>
                  </a:lnTo>
                  <a:lnTo>
                    <a:pt x="129" y="763"/>
                  </a:lnTo>
                  <a:lnTo>
                    <a:pt x="112" y="752"/>
                  </a:lnTo>
                  <a:lnTo>
                    <a:pt x="96" y="741"/>
                  </a:lnTo>
                  <a:lnTo>
                    <a:pt x="79" y="728"/>
                  </a:lnTo>
                  <a:lnTo>
                    <a:pt x="64" y="713"/>
                  </a:lnTo>
                  <a:lnTo>
                    <a:pt x="49" y="699"/>
                  </a:lnTo>
                  <a:lnTo>
                    <a:pt x="36" y="682"/>
                  </a:lnTo>
                  <a:lnTo>
                    <a:pt x="23" y="666"/>
                  </a:lnTo>
                  <a:lnTo>
                    <a:pt x="11" y="648"/>
                  </a:lnTo>
                  <a:lnTo>
                    <a:pt x="0" y="629"/>
                  </a:lnTo>
                  <a:lnTo>
                    <a:pt x="10" y="642"/>
                  </a:lnTo>
                  <a:lnTo>
                    <a:pt x="20" y="653"/>
                  </a:lnTo>
                  <a:lnTo>
                    <a:pt x="31" y="664"/>
                  </a:lnTo>
                  <a:lnTo>
                    <a:pt x="43" y="675"/>
                  </a:lnTo>
                  <a:lnTo>
                    <a:pt x="54" y="683"/>
                  </a:lnTo>
                  <a:lnTo>
                    <a:pt x="66" y="692"/>
                  </a:lnTo>
                  <a:lnTo>
                    <a:pt x="79" y="701"/>
                  </a:lnTo>
                  <a:lnTo>
                    <a:pt x="91" y="709"/>
                  </a:lnTo>
                  <a:lnTo>
                    <a:pt x="104" y="715"/>
                  </a:lnTo>
                  <a:lnTo>
                    <a:pt x="118" y="721"/>
                  </a:lnTo>
                  <a:lnTo>
                    <a:pt x="132" y="726"/>
                  </a:lnTo>
                  <a:lnTo>
                    <a:pt x="146" y="731"/>
                  </a:lnTo>
                  <a:lnTo>
                    <a:pt x="161" y="734"/>
                  </a:lnTo>
                  <a:lnTo>
                    <a:pt x="175" y="737"/>
                  </a:lnTo>
                  <a:lnTo>
                    <a:pt x="189" y="739"/>
                  </a:lnTo>
                  <a:lnTo>
                    <a:pt x="205" y="74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509" name="Freeform 1034"/>
            <p:cNvSpPr>
              <a:spLocks/>
            </p:cNvSpPr>
            <p:nvPr/>
          </p:nvSpPr>
          <p:spPr bwMode="auto">
            <a:xfrm>
              <a:off x="1649" y="2950"/>
              <a:ext cx="34" cy="54"/>
            </a:xfrm>
            <a:custGeom>
              <a:avLst/>
              <a:gdLst>
                <a:gd name="T0" fmla="*/ 0 w 101"/>
                <a:gd name="T1" fmla="*/ 0 h 160"/>
                <a:gd name="T2" fmla="*/ 0 w 101"/>
                <a:gd name="T3" fmla="*/ 0 h 160"/>
                <a:gd name="T4" fmla="*/ 0 w 101"/>
                <a:gd name="T5" fmla="*/ 0 h 160"/>
                <a:gd name="T6" fmla="*/ 0 w 101"/>
                <a:gd name="T7" fmla="*/ 0 h 160"/>
                <a:gd name="T8" fmla="*/ 0 w 101"/>
                <a:gd name="T9" fmla="*/ 0 h 160"/>
                <a:gd name="T10" fmla="*/ 0 w 101"/>
                <a:gd name="T11" fmla="*/ 0 h 160"/>
                <a:gd name="T12" fmla="*/ 0 w 101"/>
                <a:gd name="T13" fmla="*/ 0 h 160"/>
                <a:gd name="T14" fmla="*/ 0 w 101"/>
                <a:gd name="T15" fmla="*/ 0 h 160"/>
                <a:gd name="T16" fmla="*/ 0 w 101"/>
                <a:gd name="T17" fmla="*/ 0 h 160"/>
                <a:gd name="T18" fmla="*/ 0 w 101"/>
                <a:gd name="T19" fmla="*/ 0 h 160"/>
                <a:gd name="T20" fmla="*/ 0 w 101"/>
                <a:gd name="T21" fmla="*/ 0 h 160"/>
                <a:gd name="T22" fmla="*/ 0 w 101"/>
                <a:gd name="T23" fmla="*/ 0 h 160"/>
                <a:gd name="T24" fmla="*/ 0 w 101"/>
                <a:gd name="T25" fmla="*/ 0 h 160"/>
                <a:gd name="T26" fmla="*/ 0 w 101"/>
                <a:gd name="T27" fmla="*/ 0 h 160"/>
                <a:gd name="T28" fmla="*/ 0 w 101"/>
                <a:gd name="T29" fmla="*/ 0 h 160"/>
                <a:gd name="T30" fmla="*/ 0 w 101"/>
                <a:gd name="T31" fmla="*/ 0 h 160"/>
                <a:gd name="T32" fmla="*/ 0 w 101"/>
                <a:gd name="T33" fmla="*/ 0 h 160"/>
                <a:gd name="T34" fmla="*/ 0 w 101"/>
                <a:gd name="T35" fmla="*/ 0 h 160"/>
                <a:gd name="T36" fmla="*/ 0 w 101"/>
                <a:gd name="T37" fmla="*/ 0 h 160"/>
                <a:gd name="T38" fmla="*/ 0 w 101"/>
                <a:gd name="T39" fmla="*/ 0 h 160"/>
                <a:gd name="T40" fmla="*/ 0 w 101"/>
                <a:gd name="T41" fmla="*/ 0 h 160"/>
                <a:gd name="T42" fmla="*/ 0 w 101"/>
                <a:gd name="T43" fmla="*/ 0 h 160"/>
                <a:gd name="T44" fmla="*/ 0 w 101"/>
                <a:gd name="T45" fmla="*/ 0 h 160"/>
                <a:gd name="T46" fmla="*/ 0 w 101"/>
                <a:gd name="T47" fmla="*/ 0 h 160"/>
                <a:gd name="T48" fmla="*/ 0 w 101"/>
                <a:gd name="T49" fmla="*/ 0 h 160"/>
                <a:gd name="T50" fmla="*/ 0 w 101"/>
                <a:gd name="T51" fmla="*/ 0 h 160"/>
                <a:gd name="T52" fmla="*/ 0 w 101"/>
                <a:gd name="T53" fmla="*/ 0 h 160"/>
                <a:gd name="T54" fmla="*/ 0 w 101"/>
                <a:gd name="T55" fmla="*/ 0 h 160"/>
                <a:gd name="T56" fmla="*/ 0 w 101"/>
                <a:gd name="T57" fmla="*/ 0 h 160"/>
                <a:gd name="T58" fmla="*/ 0 w 101"/>
                <a:gd name="T59" fmla="*/ 0 h 160"/>
                <a:gd name="T60" fmla="*/ 0 w 101"/>
                <a:gd name="T61" fmla="*/ 0 h 160"/>
                <a:gd name="T62" fmla="*/ 0 w 101"/>
                <a:gd name="T63" fmla="*/ 0 h 160"/>
                <a:gd name="T64" fmla="*/ 0 w 101"/>
                <a:gd name="T65" fmla="*/ 0 h 16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1"/>
                <a:gd name="T100" fmla="*/ 0 h 160"/>
                <a:gd name="T101" fmla="*/ 101 w 101"/>
                <a:gd name="T102" fmla="*/ 160 h 16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1" h="160">
                  <a:moveTo>
                    <a:pt x="51" y="160"/>
                  </a:moveTo>
                  <a:lnTo>
                    <a:pt x="41" y="159"/>
                  </a:lnTo>
                  <a:lnTo>
                    <a:pt x="31" y="153"/>
                  </a:lnTo>
                  <a:lnTo>
                    <a:pt x="22" y="146"/>
                  </a:lnTo>
                  <a:lnTo>
                    <a:pt x="15" y="137"/>
                  </a:lnTo>
                  <a:lnTo>
                    <a:pt x="9" y="124"/>
                  </a:lnTo>
                  <a:lnTo>
                    <a:pt x="5" y="111"/>
                  </a:lnTo>
                  <a:lnTo>
                    <a:pt x="2" y="97"/>
                  </a:lnTo>
                  <a:lnTo>
                    <a:pt x="0" y="80"/>
                  </a:lnTo>
                  <a:lnTo>
                    <a:pt x="2" y="64"/>
                  </a:lnTo>
                  <a:lnTo>
                    <a:pt x="5" y="48"/>
                  </a:lnTo>
                  <a:lnTo>
                    <a:pt x="9" y="35"/>
                  </a:lnTo>
                  <a:lnTo>
                    <a:pt x="15" y="23"/>
                  </a:lnTo>
                  <a:lnTo>
                    <a:pt x="22" y="13"/>
                  </a:lnTo>
                  <a:lnTo>
                    <a:pt x="31" y="7"/>
                  </a:lnTo>
                  <a:lnTo>
                    <a:pt x="41" y="1"/>
                  </a:lnTo>
                  <a:lnTo>
                    <a:pt x="51" y="0"/>
                  </a:lnTo>
                  <a:lnTo>
                    <a:pt x="61" y="1"/>
                  </a:lnTo>
                  <a:lnTo>
                    <a:pt x="71" y="7"/>
                  </a:lnTo>
                  <a:lnTo>
                    <a:pt x="79" y="13"/>
                  </a:lnTo>
                  <a:lnTo>
                    <a:pt x="86" y="23"/>
                  </a:lnTo>
                  <a:lnTo>
                    <a:pt x="92" y="35"/>
                  </a:lnTo>
                  <a:lnTo>
                    <a:pt x="96" y="48"/>
                  </a:lnTo>
                  <a:lnTo>
                    <a:pt x="100" y="64"/>
                  </a:lnTo>
                  <a:lnTo>
                    <a:pt x="101" y="80"/>
                  </a:lnTo>
                  <a:lnTo>
                    <a:pt x="100" y="97"/>
                  </a:lnTo>
                  <a:lnTo>
                    <a:pt x="96" y="111"/>
                  </a:lnTo>
                  <a:lnTo>
                    <a:pt x="92" y="124"/>
                  </a:lnTo>
                  <a:lnTo>
                    <a:pt x="86" y="137"/>
                  </a:lnTo>
                  <a:lnTo>
                    <a:pt x="79" y="146"/>
                  </a:lnTo>
                  <a:lnTo>
                    <a:pt x="71" y="153"/>
                  </a:lnTo>
                  <a:lnTo>
                    <a:pt x="61" y="159"/>
                  </a:lnTo>
                  <a:lnTo>
                    <a:pt x="51" y="16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510" name="Freeform 1035"/>
            <p:cNvSpPr>
              <a:spLocks/>
            </p:cNvSpPr>
            <p:nvPr/>
          </p:nvSpPr>
          <p:spPr bwMode="auto">
            <a:xfrm>
              <a:off x="1470" y="2860"/>
              <a:ext cx="155" cy="159"/>
            </a:xfrm>
            <a:custGeom>
              <a:avLst/>
              <a:gdLst>
                <a:gd name="T0" fmla="*/ 0 w 467"/>
                <a:gd name="T1" fmla="*/ 0 h 475"/>
                <a:gd name="T2" fmla="*/ 0 w 467"/>
                <a:gd name="T3" fmla="*/ 0 h 475"/>
                <a:gd name="T4" fmla="*/ 0 w 467"/>
                <a:gd name="T5" fmla="*/ 0 h 475"/>
                <a:gd name="T6" fmla="*/ 0 w 467"/>
                <a:gd name="T7" fmla="*/ 0 h 475"/>
                <a:gd name="T8" fmla="*/ 0 w 467"/>
                <a:gd name="T9" fmla="*/ 0 h 475"/>
                <a:gd name="T10" fmla="*/ 0 w 467"/>
                <a:gd name="T11" fmla="*/ 0 h 475"/>
                <a:gd name="T12" fmla="*/ 0 w 467"/>
                <a:gd name="T13" fmla="*/ 0 h 475"/>
                <a:gd name="T14" fmla="*/ 0 w 467"/>
                <a:gd name="T15" fmla="*/ 0 h 475"/>
                <a:gd name="T16" fmla="*/ 0 w 467"/>
                <a:gd name="T17" fmla="*/ 0 h 475"/>
                <a:gd name="T18" fmla="*/ 0 w 467"/>
                <a:gd name="T19" fmla="*/ 0 h 475"/>
                <a:gd name="T20" fmla="*/ 0 w 467"/>
                <a:gd name="T21" fmla="*/ 0 h 475"/>
                <a:gd name="T22" fmla="*/ 0 w 467"/>
                <a:gd name="T23" fmla="*/ 0 h 475"/>
                <a:gd name="T24" fmla="*/ 0 w 467"/>
                <a:gd name="T25" fmla="*/ 0 h 475"/>
                <a:gd name="T26" fmla="*/ 0 w 467"/>
                <a:gd name="T27" fmla="*/ 0 h 475"/>
                <a:gd name="T28" fmla="*/ 0 w 467"/>
                <a:gd name="T29" fmla="*/ 0 h 475"/>
                <a:gd name="T30" fmla="*/ 0 w 467"/>
                <a:gd name="T31" fmla="*/ 0 h 475"/>
                <a:gd name="T32" fmla="*/ 0 w 467"/>
                <a:gd name="T33" fmla="*/ 0 h 475"/>
                <a:gd name="T34" fmla="*/ 0 w 467"/>
                <a:gd name="T35" fmla="*/ 0 h 475"/>
                <a:gd name="T36" fmla="*/ 0 w 467"/>
                <a:gd name="T37" fmla="*/ 0 h 475"/>
                <a:gd name="T38" fmla="*/ 0 w 467"/>
                <a:gd name="T39" fmla="*/ 0 h 475"/>
                <a:gd name="T40" fmla="*/ 0 w 467"/>
                <a:gd name="T41" fmla="*/ 0 h 475"/>
                <a:gd name="T42" fmla="*/ 0 w 467"/>
                <a:gd name="T43" fmla="*/ 0 h 475"/>
                <a:gd name="T44" fmla="*/ 0 w 467"/>
                <a:gd name="T45" fmla="*/ 0 h 475"/>
                <a:gd name="T46" fmla="*/ 0 w 467"/>
                <a:gd name="T47" fmla="*/ 0 h 475"/>
                <a:gd name="T48" fmla="*/ 0 w 467"/>
                <a:gd name="T49" fmla="*/ 0 h 475"/>
                <a:gd name="T50" fmla="*/ 0 w 467"/>
                <a:gd name="T51" fmla="*/ 0 h 475"/>
                <a:gd name="T52" fmla="*/ 0 w 467"/>
                <a:gd name="T53" fmla="*/ 0 h 475"/>
                <a:gd name="T54" fmla="*/ 0 w 467"/>
                <a:gd name="T55" fmla="*/ 0 h 475"/>
                <a:gd name="T56" fmla="*/ 0 w 467"/>
                <a:gd name="T57" fmla="*/ 0 h 475"/>
                <a:gd name="T58" fmla="*/ 0 w 467"/>
                <a:gd name="T59" fmla="*/ 0 h 475"/>
                <a:gd name="T60" fmla="*/ 0 w 467"/>
                <a:gd name="T61" fmla="*/ 0 h 475"/>
                <a:gd name="T62" fmla="*/ 0 w 467"/>
                <a:gd name="T63" fmla="*/ 0 h 475"/>
                <a:gd name="T64" fmla="*/ 0 w 467"/>
                <a:gd name="T65" fmla="*/ 0 h 475"/>
                <a:gd name="T66" fmla="*/ 0 w 467"/>
                <a:gd name="T67" fmla="*/ 0 h 475"/>
                <a:gd name="T68" fmla="*/ 0 w 467"/>
                <a:gd name="T69" fmla="*/ 0 h 475"/>
                <a:gd name="T70" fmla="*/ 0 w 467"/>
                <a:gd name="T71" fmla="*/ 0 h 475"/>
                <a:gd name="T72" fmla="*/ 0 w 467"/>
                <a:gd name="T73" fmla="*/ 0 h 475"/>
                <a:gd name="T74" fmla="*/ 0 w 467"/>
                <a:gd name="T75" fmla="*/ 0 h 475"/>
                <a:gd name="T76" fmla="*/ 0 w 467"/>
                <a:gd name="T77" fmla="*/ 0 h 475"/>
                <a:gd name="T78" fmla="*/ 0 w 467"/>
                <a:gd name="T79" fmla="*/ 0 h 475"/>
                <a:gd name="T80" fmla="*/ 0 w 467"/>
                <a:gd name="T81" fmla="*/ 0 h 475"/>
                <a:gd name="T82" fmla="*/ 0 w 467"/>
                <a:gd name="T83" fmla="*/ 0 h 475"/>
                <a:gd name="T84" fmla="*/ 0 w 467"/>
                <a:gd name="T85" fmla="*/ 0 h 475"/>
                <a:gd name="T86" fmla="*/ 0 w 467"/>
                <a:gd name="T87" fmla="*/ 0 h 475"/>
                <a:gd name="T88" fmla="*/ 0 w 467"/>
                <a:gd name="T89" fmla="*/ 0 h 475"/>
                <a:gd name="T90" fmla="*/ 0 w 467"/>
                <a:gd name="T91" fmla="*/ 0 h 475"/>
                <a:gd name="T92" fmla="*/ 0 w 467"/>
                <a:gd name="T93" fmla="*/ 0 h 475"/>
                <a:gd name="T94" fmla="*/ 0 w 467"/>
                <a:gd name="T95" fmla="*/ 0 h 475"/>
                <a:gd name="T96" fmla="*/ 0 w 467"/>
                <a:gd name="T97" fmla="*/ 0 h 475"/>
                <a:gd name="T98" fmla="*/ 0 w 467"/>
                <a:gd name="T99" fmla="*/ 0 h 475"/>
                <a:gd name="T100" fmla="*/ 0 w 467"/>
                <a:gd name="T101" fmla="*/ 0 h 475"/>
                <a:gd name="T102" fmla="*/ 0 w 467"/>
                <a:gd name="T103" fmla="*/ 0 h 47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67"/>
                <a:gd name="T157" fmla="*/ 0 h 475"/>
                <a:gd name="T158" fmla="*/ 467 w 467"/>
                <a:gd name="T159" fmla="*/ 475 h 475"/>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67" h="475">
                  <a:moveTo>
                    <a:pt x="101" y="0"/>
                  </a:moveTo>
                  <a:lnTo>
                    <a:pt x="121" y="2"/>
                  </a:lnTo>
                  <a:lnTo>
                    <a:pt x="139" y="10"/>
                  </a:lnTo>
                  <a:lnTo>
                    <a:pt x="157" y="22"/>
                  </a:lnTo>
                  <a:lnTo>
                    <a:pt x="171" y="39"/>
                  </a:lnTo>
                  <a:lnTo>
                    <a:pt x="183" y="57"/>
                  </a:lnTo>
                  <a:lnTo>
                    <a:pt x="193" y="79"/>
                  </a:lnTo>
                  <a:lnTo>
                    <a:pt x="199" y="104"/>
                  </a:lnTo>
                  <a:lnTo>
                    <a:pt x="201" y="130"/>
                  </a:lnTo>
                  <a:lnTo>
                    <a:pt x="200" y="144"/>
                  </a:lnTo>
                  <a:lnTo>
                    <a:pt x="199" y="159"/>
                  </a:lnTo>
                  <a:lnTo>
                    <a:pt x="195" y="172"/>
                  </a:lnTo>
                  <a:lnTo>
                    <a:pt x="191" y="185"/>
                  </a:lnTo>
                  <a:lnTo>
                    <a:pt x="186" y="197"/>
                  </a:lnTo>
                  <a:lnTo>
                    <a:pt x="180" y="209"/>
                  </a:lnTo>
                  <a:lnTo>
                    <a:pt x="173" y="219"/>
                  </a:lnTo>
                  <a:lnTo>
                    <a:pt x="166" y="229"/>
                  </a:lnTo>
                  <a:lnTo>
                    <a:pt x="176" y="238"/>
                  </a:lnTo>
                  <a:lnTo>
                    <a:pt x="187" y="248"/>
                  </a:lnTo>
                  <a:lnTo>
                    <a:pt x="198" y="258"/>
                  </a:lnTo>
                  <a:lnTo>
                    <a:pt x="210" y="268"/>
                  </a:lnTo>
                  <a:lnTo>
                    <a:pt x="222" y="278"/>
                  </a:lnTo>
                  <a:lnTo>
                    <a:pt x="235" y="289"/>
                  </a:lnTo>
                  <a:lnTo>
                    <a:pt x="248" y="299"/>
                  </a:lnTo>
                  <a:lnTo>
                    <a:pt x="263" y="310"/>
                  </a:lnTo>
                  <a:lnTo>
                    <a:pt x="284" y="325"/>
                  </a:lnTo>
                  <a:lnTo>
                    <a:pt x="304" y="339"/>
                  </a:lnTo>
                  <a:lnTo>
                    <a:pt x="322" y="353"/>
                  </a:lnTo>
                  <a:lnTo>
                    <a:pt x="341" y="365"/>
                  </a:lnTo>
                  <a:lnTo>
                    <a:pt x="358" y="376"/>
                  </a:lnTo>
                  <a:lnTo>
                    <a:pt x="373" y="387"/>
                  </a:lnTo>
                  <a:lnTo>
                    <a:pt x="388" y="395"/>
                  </a:lnTo>
                  <a:lnTo>
                    <a:pt x="402" y="404"/>
                  </a:lnTo>
                  <a:lnTo>
                    <a:pt x="407" y="400"/>
                  </a:lnTo>
                  <a:lnTo>
                    <a:pt x="413" y="398"/>
                  </a:lnTo>
                  <a:lnTo>
                    <a:pt x="419" y="395"/>
                  </a:lnTo>
                  <a:lnTo>
                    <a:pt x="427" y="394"/>
                  </a:lnTo>
                  <a:lnTo>
                    <a:pt x="435" y="395"/>
                  </a:lnTo>
                  <a:lnTo>
                    <a:pt x="442" y="398"/>
                  </a:lnTo>
                  <a:lnTo>
                    <a:pt x="449" y="401"/>
                  </a:lnTo>
                  <a:lnTo>
                    <a:pt x="456" y="407"/>
                  </a:lnTo>
                  <a:lnTo>
                    <a:pt x="460" y="413"/>
                  </a:lnTo>
                  <a:lnTo>
                    <a:pt x="463" y="420"/>
                  </a:lnTo>
                  <a:lnTo>
                    <a:pt x="466" y="427"/>
                  </a:lnTo>
                  <a:lnTo>
                    <a:pt x="467" y="435"/>
                  </a:lnTo>
                  <a:lnTo>
                    <a:pt x="466" y="443"/>
                  </a:lnTo>
                  <a:lnTo>
                    <a:pt x="463" y="451"/>
                  </a:lnTo>
                  <a:lnTo>
                    <a:pt x="460" y="457"/>
                  </a:lnTo>
                  <a:lnTo>
                    <a:pt x="456" y="463"/>
                  </a:lnTo>
                  <a:lnTo>
                    <a:pt x="449" y="468"/>
                  </a:lnTo>
                  <a:lnTo>
                    <a:pt x="442" y="472"/>
                  </a:lnTo>
                  <a:lnTo>
                    <a:pt x="435" y="474"/>
                  </a:lnTo>
                  <a:lnTo>
                    <a:pt x="427" y="475"/>
                  </a:lnTo>
                  <a:lnTo>
                    <a:pt x="419" y="474"/>
                  </a:lnTo>
                  <a:lnTo>
                    <a:pt x="412" y="472"/>
                  </a:lnTo>
                  <a:lnTo>
                    <a:pt x="405" y="468"/>
                  </a:lnTo>
                  <a:lnTo>
                    <a:pt x="398" y="463"/>
                  </a:lnTo>
                  <a:lnTo>
                    <a:pt x="393" y="457"/>
                  </a:lnTo>
                  <a:lnTo>
                    <a:pt x="389" y="451"/>
                  </a:lnTo>
                  <a:lnTo>
                    <a:pt x="387" y="443"/>
                  </a:lnTo>
                  <a:lnTo>
                    <a:pt x="386" y="435"/>
                  </a:lnTo>
                  <a:lnTo>
                    <a:pt x="386" y="431"/>
                  </a:lnTo>
                  <a:lnTo>
                    <a:pt x="387" y="426"/>
                  </a:lnTo>
                  <a:lnTo>
                    <a:pt x="388" y="423"/>
                  </a:lnTo>
                  <a:lnTo>
                    <a:pt x="389" y="419"/>
                  </a:lnTo>
                  <a:lnTo>
                    <a:pt x="374" y="414"/>
                  </a:lnTo>
                  <a:lnTo>
                    <a:pt x="358" y="409"/>
                  </a:lnTo>
                  <a:lnTo>
                    <a:pt x="340" y="401"/>
                  </a:lnTo>
                  <a:lnTo>
                    <a:pt x="322" y="393"/>
                  </a:lnTo>
                  <a:lnTo>
                    <a:pt x="302" y="383"/>
                  </a:lnTo>
                  <a:lnTo>
                    <a:pt x="283" y="372"/>
                  </a:lnTo>
                  <a:lnTo>
                    <a:pt x="263" y="359"/>
                  </a:lnTo>
                  <a:lnTo>
                    <a:pt x="242" y="345"/>
                  </a:lnTo>
                  <a:lnTo>
                    <a:pt x="225" y="333"/>
                  </a:lnTo>
                  <a:lnTo>
                    <a:pt x="211" y="321"/>
                  </a:lnTo>
                  <a:lnTo>
                    <a:pt x="197" y="308"/>
                  </a:lnTo>
                  <a:lnTo>
                    <a:pt x="183" y="297"/>
                  </a:lnTo>
                  <a:lnTo>
                    <a:pt x="171" y="285"/>
                  </a:lnTo>
                  <a:lnTo>
                    <a:pt x="159" y="274"/>
                  </a:lnTo>
                  <a:lnTo>
                    <a:pt x="148" y="262"/>
                  </a:lnTo>
                  <a:lnTo>
                    <a:pt x="138" y="251"/>
                  </a:lnTo>
                  <a:lnTo>
                    <a:pt x="134" y="253"/>
                  </a:lnTo>
                  <a:lnTo>
                    <a:pt x="129" y="254"/>
                  </a:lnTo>
                  <a:lnTo>
                    <a:pt x="125" y="257"/>
                  </a:lnTo>
                  <a:lnTo>
                    <a:pt x="119" y="258"/>
                  </a:lnTo>
                  <a:lnTo>
                    <a:pt x="115" y="259"/>
                  </a:lnTo>
                  <a:lnTo>
                    <a:pt x="111" y="259"/>
                  </a:lnTo>
                  <a:lnTo>
                    <a:pt x="105" y="260"/>
                  </a:lnTo>
                  <a:lnTo>
                    <a:pt x="101" y="260"/>
                  </a:lnTo>
                  <a:lnTo>
                    <a:pt x="81" y="258"/>
                  </a:lnTo>
                  <a:lnTo>
                    <a:pt x="62" y="250"/>
                  </a:lnTo>
                  <a:lnTo>
                    <a:pt x="44" y="238"/>
                  </a:lnTo>
                  <a:lnTo>
                    <a:pt x="30" y="223"/>
                  </a:lnTo>
                  <a:lnTo>
                    <a:pt x="18" y="203"/>
                  </a:lnTo>
                  <a:lnTo>
                    <a:pt x="8" y="181"/>
                  </a:lnTo>
                  <a:lnTo>
                    <a:pt x="3" y="156"/>
                  </a:lnTo>
                  <a:lnTo>
                    <a:pt x="0" y="130"/>
                  </a:lnTo>
                  <a:lnTo>
                    <a:pt x="3" y="104"/>
                  </a:lnTo>
                  <a:lnTo>
                    <a:pt x="8" y="79"/>
                  </a:lnTo>
                  <a:lnTo>
                    <a:pt x="18" y="57"/>
                  </a:lnTo>
                  <a:lnTo>
                    <a:pt x="30" y="39"/>
                  </a:lnTo>
                  <a:lnTo>
                    <a:pt x="44" y="22"/>
                  </a:lnTo>
                  <a:lnTo>
                    <a:pt x="62" y="10"/>
                  </a:lnTo>
                  <a:lnTo>
                    <a:pt x="81" y="2"/>
                  </a:lnTo>
                  <a:lnTo>
                    <a:pt x="101"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511" name="Freeform 1036"/>
            <p:cNvSpPr>
              <a:spLocks/>
            </p:cNvSpPr>
            <p:nvPr/>
          </p:nvSpPr>
          <p:spPr bwMode="auto">
            <a:xfrm>
              <a:off x="1489" y="2749"/>
              <a:ext cx="196" cy="139"/>
            </a:xfrm>
            <a:custGeom>
              <a:avLst/>
              <a:gdLst>
                <a:gd name="T0" fmla="*/ 0 w 588"/>
                <a:gd name="T1" fmla="*/ 0 h 418"/>
                <a:gd name="T2" fmla="*/ 0 w 588"/>
                <a:gd name="T3" fmla="*/ 0 h 418"/>
                <a:gd name="T4" fmla="*/ 0 w 588"/>
                <a:gd name="T5" fmla="*/ 0 h 418"/>
                <a:gd name="T6" fmla="*/ 0 w 588"/>
                <a:gd name="T7" fmla="*/ 0 h 418"/>
                <a:gd name="T8" fmla="*/ 0 w 588"/>
                <a:gd name="T9" fmla="*/ 0 h 418"/>
                <a:gd name="T10" fmla="*/ 0 w 588"/>
                <a:gd name="T11" fmla="*/ 0 h 418"/>
                <a:gd name="T12" fmla="*/ 0 w 588"/>
                <a:gd name="T13" fmla="*/ 0 h 418"/>
                <a:gd name="T14" fmla="*/ 0 w 588"/>
                <a:gd name="T15" fmla="*/ 0 h 418"/>
                <a:gd name="T16" fmla="*/ 0 w 588"/>
                <a:gd name="T17" fmla="*/ 0 h 418"/>
                <a:gd name="T18" fmla="*/ 0 w 588"/>
                <a:gd name="T19" fmla="*/ 0 h 418"/>
                <a:gd name="T20" fmla="*/ 0 w 588"/>
                <a:gd name="T21" fmla="*/ 0 h 418"/>
                <a:gd name="T22" fmla="*/ 0 w 588"/>
                <a:gd name="T23" fmla="*/ 0 h 418"/>
                <a:gd name="T24" fmla="*/ 0 w 588"/>
                <a:gd name="T25" fmla="*/ 0 h 418"/>
                <a:gd name="T26" fmla="*/ 0 w 588"/>
                <a:gd name="T27" fmla="*/ 0 h 418"/>
                <a:gd name="T28" fmla="*/ 0 w 588"/>
                <a:gd name="T29" fmla="*/ 0 h 418"/>
                <a:gd name="T30" fmla="*/ 0 w 588"/>
                <a:gd name="T31" fmla="*/ 0 h 418"/>
                <a:gd name="T32" fmla="*/ 0 w 588"/>
                <a:gd name="T33" fmla="*/ 0 h 418"/>
                <a:gd name="T34" fmla="*/ 0 w 588"/>
                <a:gd name="T35" fmla="*/ 0 h 418"/>
                <a:gd name="T36" fmla="*/ 0 w 588"/>
                <a:gd name="T37" fmla="*/ 0 h 418"/>
                <a:gd name="T38" fmla="*/ 0 w 588"/>
                <a:gd name="T39" fmla="*/ 0 h 418"/>
                <a:gd name="T40" fmla="*/ 0 w 588"/>
                <a:gd name="T41" fmla="*/ 0 h 418"/>
                <a:gd name="T42" fmla="*/ 0 w 588"/>
                <a:gd name="T43" fmla="*/ 0 h 418"/>
                <a:gd name="T44" fmla="*/ 0 w 588"/>
                <a:gd name="T45" fmla="*/ 0 h 418"/>
                <a:gd name="T46" fmla="*/ 0 w 588"/>
                <a:gd name="T47" fmla="*/ 0 h 418"/>
                <a:gd name="T48" fmla="*/ 0 w 588"/>
                <a:gd name="T49" fmla="*/ 0 h 418"/>
                <a:gd name="T50" fmla="*/ 0 w 588"/>
                <a:gd name="T51" fmla="*/ 0 h 418"/>
                <a:gd name="T52" fmla="*/ 0 w 588"/>
                <a:gd name="T53" fmla="*/ 0 h 418"/>
                <a:gd name="T54" fmla="*/ 0 w 588"/>
                <a:gd name="T55" fmla="*/ 0 h 418"/>
                <a:gd name="T56" fmla="*/ 0 w 588"/>
                <a:gd name="T57" fmla="*/ 0 h 418"/>
                <a:gd name="T58" fmla="*/ 0 w 588"/>
                <a:gd name="T59" fmla="*/ 0 h 418"/>
                <a:gd name="T60" fmla="*/ 0 w 588"/>
                <a:gd name="T61" fmla="*/ 0 h 418"/>
                <a:gd name="T62" fmla="*/ 0 w 588"/>
                <a:gd name="T63" fmla="*/ 0 h 418"/>
                <a:gd name="T64" fmla="*/ 0 w 588"/>
                <a:gd name="T65" fmla="*/ 0 h 418"/>
                <a:gd name="T66" fmla="*/ 0 w 588"/>
                <a:gd name="T67" fmla="*/ 0 h 418"/>
                <a:gd name="T68" fmla="*/ 0 w 588"/>
                <a:gd name="T69" fmla="*/ 0 h 418"/>
                <a:gd name="T70" fmla="*/ 0 w 588"/>
                <a:gd name="T71" fmla="*/ 0 h 418"/>
                <a:gd name="T72" fmla="*/ 0 w 588"/>
                <a:gd name="T73" fmla="*/ 0 h 418"/>
                <a:gd name="T74" fmla="*/ 0 w 588"/>
                <a:gd name="T75" fmla="*/ 0 h 418"/>
                <a:gd name="T76" fmla="*/ 0 w 588"/>
                <a:gd name="T77" fmla="*/ 0 h 418"/>
                <a:gd name="T78" fmla="*/ 0 w 588"/>
                <a:gd name="T79" fmla="*/ 0 h 418"/>
                <a:gd name="T80" fmla="*/ 0 w 588"/>
                <a:gd name="T81" fmla="*/ 0 h 418"/>
                <a:gd name="T82" fmla="*/ 0 w 588"/>
                <a:gd name="T83" fmla="*/ 0 h 418"/>
                <a:gd name="T84" fmla="*/ 0 w 588"/>
                <a:gd name="T85" fmla="*/ 0 h 418"/>
                <a:gd name="T86" fmla="*/ 0 w 588"/>
                <a:gd name="T87" fmla="*/ 0 h 418"/>
                <a:gd name="T88" fmla="*/ 0 w 588"/>
                <a:gd name="T89" fmla="*/ 0 h 418"/>
                <a:gd name="T90" fmla="*/ 0 w 588"/>
                <a:gd name="T91" fmla="*/ 0 h 418"/>
                <a:gd name="T92" fmla="*/ 0 w 588"/>
                <a:gd name="T93" fmla="*/ 0 h 418"/>
                <a:gd name="T94" fmla="*/ 0 w 588"/>
                <a:gd name="T95" fmla="*/ 0 h 418"/>
                <a:gd name="T96" fmla="*/ 0 w 588"/>
                <a:gd name="T97" fmla="*/ 0 h 418"/>
                <a:gd name="T98" fmla="*/ 0 w 588"/>
                <a:gd name="T99" fmla="*/ 0 h 418"/>
                <a:gd name="T100" fmla="*/ 0 w 588"/>
                <a:gd name="T101" fmla="*/ 0 h 418"/>
                <a:gd name="T102" fmla="*/ 0 w 588"/>
                <a:gd name="T103" fmla="*/ 0 h 418"/>
                <a:gd name="T104" fmla="*/ 0 w 588"/>
                <a:gd name="T105" fmla="*/ 0 h 418"/>
                <a:gd name="T106" fmla="*/ 0 w 588"/>
                <a:gd name="T107" fmla="*/ 0 h 41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588"/>
                <a:gd name="T163" fmla="*/ 0 h 418"/>
                <a:gd name="T164" fmla="*/ 588 w 588"/>
                <a:gd name="T165" fmla="*/ 418 h 418"/>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588" h="418">
                  <a:moveTo>
                    <a:pt x="261" y="66"/>
                  </a:moveTo>
                  <a:lnTo>
                    <a:pt x="223" y="86"/>
                  </a:lnTo>
                  <a:lnTo>
                    <a:pt x="189" y="109"/>
                  </a:lnTo>
                  <a:lnTo>
                    <a:pt x="158" y="133"/>
                  </a:lnTo>
                  <a:lnTo>
                    <a:pt x="131" y="160"/>
                  </a:lnTo>
                  <a:lnTo>
                    <a:pt x="107" y="187"/>
                  </a:lnTo>
                  <a:lnTo>
                    <a:pt x="86" y="216"/>
                  </a:lnTo>
                  <a:lnTo>
                    <a:pt x="67" y="244"/>
                  </a:lnTo>
                  <a:lnTo>
                    <a:pt x="52" y="271"/>
                  </a:lnTo>
                  <a:lnTo>
                    <a:pt x="38" y="298"/>
                  </a:lnTo>
                  <a:lnTo>
                    <a:pt x="27" y="323"/>
                  </a:lnTo>
                  <a:lnTo>
                    <a:pt x="17" y="345"/>
                  </a:lnTo>
                  <a:lnTo>
                    <a:pt x="11" y="365"/>
                  </a:lnTo>
                  <a:lnTo>
                    <a:pt x="6" y="380"/>
                  </a:lnTo>
                  <a:lnTo>
                    <a:pt x="2" y="393"/>
                  </a:lnTo>
                  <a:lnTo>
                    <a:pt x="1" y="401"/>
                  </a:lnTo>
                  <a:lnTo>
                    <a:pt x="0" y="403"/>
                  </a:lnTo>
                  <a:lnTo>
                    <a:pt x="0" y="400"/>
                  </a:lnTo>
                  <a:lnTo>
                    <a:pt x="0" y="391"/>
                  </a:lnTo>
                  <a:lnTo>
                    <a:pt x="1" y="377"/>
                  </a:lnTo>
                  <a:lnTo>
                    <a:pt x="3" y="358"/>
                  </a:lnTo>
                  <a:lnTo>
                    <a:pt x="6" y="335"/>
                  </a:lnTo>
                  <a:lnTo>
                    <a:pt x="11" y="310"/>
                  </a:lnTo>
                  <a:lnTo>
                    <a:pt x="17" y="281"/>
                  </a:lnTo>
                  <a:lnTo>
                    <a:pt x="25" y="251"/>
                  </a:lnTo>
                  <a:lnTo>
                    <a:pt x="36" y="220"/>
                  </a:lnTo>
                  <a:lnTo>
                    <a:pt x="50" y="189"/>
                  </a:lnTo>
                  <a:lnTo>
                    <a:pt x="67" y="157"/>
                  </a:lnTo>
                  <a:lnTo>
                    <a:pt x="87" y="127"/>
                  </a:lnTo>
                  <a:lnTo>
                    <a:pt x="110" y="97"/>
                  </a:lnTo>
                  <a:lnTo>
                    <a:pt x="137" y="71"/>
                  </a:lnTo>
                  <a:lnTo>
                    <a:pt x="169" y="46"/>
                  </a:lnTo>
                  <a:lnTo>
                    <a:pt x="206" y="27"/>
                  </a:lnTo>
                  <a:lnTo>
                    <a:pt x="208" y="25"/>
                  </a:lnTo>
                  <a:lnTo>
                    <a:pt x="211" y="23"/>
                  </a:lnTo>
                  <a:lnTo>
                    <a:pt x="215" y="22"/>
                  </a:lnTo>
                  <a:lnTo>
                    <a:pt x="218" y="21"/>
                  </a:lnTo>
                  <a:lnTo>
                    <a:pt x="232" y="16"/>
                  </a:lnTo>
                  <a:lnTo>
                    <a:pt x="247" y="11"/>
                  </a:lnTo>
                  <a:lnTo>
                    <a:pt x="260" y="7"/>
                  </a:lnTo>
                  <a:lnTo>
                    <a:pt x="273" y="3"/>
                  </a:lnTo>
                  <a:lnTo>
                    <a:pt x="286" y="2"/>
                  </a:lnTo>
                  <a:lnTo>
                    <a:pt x="298" y="0"/>
                  </a:lnTo>
                  <a:lnTo>
                    <a:pt x="311" y="0"/>
                  </a:lnTo>
                  <a:lnTo>
                    <a:pt x="323" y="0"/>
                  </a:lnTo>
                  <a:lnTo>
                    <a:pt x="334" y="0"/>
                  </a:lnTo>
                  <a:lnTo>
                    <a:pt x="345" y="2"/>
                  </a:lnTo>
                  <a:lnTo>
                    <a:pt x="355" y="3"/>
                  </a:lnTo>
                  <a:lnTo>
                    <a:pt x="365" y="6"/>
                  </a:lnTo>
                  <a:lnTo>
                    <a:pt x="374" y="8"/>
                  </a:lnTo>
                  <a:lnTo>
                    <a:pt x="383" y="11"/>
                  </a:lnTo>
                  <a:lnTo>
                    <a:pt x="392" y="14"/>
                  </a:lnTo>
                  <a:lnTo>
                    <a:pt x="400" y="18"/>
                  </a:lnTo>
                  <a:lnTo>
                    <a:pt x="421" y="19"/>
                  </a:lnTo>
                  <a:lnTo>
                    <a:pt x="440" y="21"/>
                  </a:lnTo>
                  <a:lnTo>
                    <a:pt x="458" y="25"/>
                  </a:lnTo>
                  <a:lnTo>
                    <a:pt x="476" y="31"/>
                  </a:lnTo>
                  <a:lnTo>
                    <a:pt x="492" y="38"/>
                  </a:lnTo>
                  <a:lnTo>
                    <a:pt x="508" y="44"/>
                  </a:lnTo>
                  <a:lnTo>
                    <a:pt x="522" y="52"/>
                  </a:lnTo>
                  <a:lnTo>
                    <a:pt x="535" y="60"/>
                  </a:lnTo>
                  <a:lnTo>
                    <a:pt x="548" y="67"/>
                  </a:lnTo>
                  <a:lnTo>
                    <a:pt x="559" y="75"/>
                  </a:lnTo>
                  <a:lnTo>
                    <a:pt x="567" y="82"/>
                  </a:lnTo>
                  <a:lnTo>
                    <a:pt x="574" y="88"/>
                  </a:lnTo>
                  <a:lnTo>
                    <a:pt x="581" y="94"/>
                  </a:lnTo>
                  <a:lnTo>
                    <a:pt x="585" y="98"/>
                  </a:lnTo>
                  <a:lnTo>
                    <a:pt x="587" y="100"/>
                  </a:lnTo>
                  <a:lnTo>
                    <a:pt x="588" y="101"/>
                  </a:lnTo>
                  <a:lnTo>
                    <a:pt x="587" y="100"/>
                  </a:lnTo>
                  <a:lnTo>
                    <a:pt x="583" y="98"/>
                  </a:lnTo>
                  <a:lnTo>
                    <a:pt x="577" y="96"/>
                  </a:lnTo>
                  <a:lnTo>
                    <a:pt x="568" y="92"/>
                  </a:lnTo>
                  <a:lnTo>
                    <a:pt x="559" y="87"/>
                  </a:lnTo>
                  <a:lnTo>
                    <a:pt x="548" y="82"/>
                  </a:lnTo>
                  <a:lnTo>
                    <a:pt x="534" y="77"/>
                  </a:lnTo>
                  <a:lnTo>
                    <a:pt x="520" y="73"/>
                  </a:lnTo>
                  <a:lnTo>
                    <a:pt x="505" y="68"/>
                  </a:lnTo>
                  <a:lnTo>
                    <a:pt x="488" y="64"/>
                  </a:lnTo>
                  <a:lnTo>
                    <a:pt x="470" y="62"/>
                  </a:lnTo>
                  <a:lnTo>
                    <a:pt x="454" y="60"/>
                  </a:lnTo>
                  <a:lnTo>
                    <a:pt x="436" y="60"/>
                  </a:lnTo>
                  <a:lnTo>
                    <a:pt x="419" y="62"/>
                  </a:lnTo>
                  <a:lnTo>
                    <a:pt x="401" y="65"/>
                  </a:lnTo>
                  <a:lnTo>
                    <a:pt x="383" y="71"/>
                  </a:lnTo>
                  <a:lnTo>
                    <a:pt x="343" y="89"/>
                  </a:lnTo>
                  <a:lnTo>
                    <a:pt x="305" y="111"/>
                  </a:lnTo>
                  <a:lnTo>
                    <a:pt x="272" y="137"/>
                  </a:lnTo>
                  <a:lnTo>
                    <a:pt x="242" y="163"/>
                  </a:lnTo>
                  <a:lnTo>
                    <a:pt x="216" y="191"/>
                  </a:lnTo>
                  <a:lnTo>
                    <a:pt x="193" y="220"/>
                  </a:lnTo>
                  <a:lnTo>
                    <a:pt x="173" y="249"/>
                  </a:lnTo>
                  <a:lnTo>
                    <a:pt x="155" y="278"/>
                  </a:lnTo>
                  <a:lnTo>
                    <a:pt x="141" y="305"/>
                  </a:lnTo>
                  <a:lnTo>
                    <a:pt x="129" y="332"/>
                  </a:lnTo>
                  <a:lnTo>
                    <a:pt x="119" y="355"/>
                  </a:lnTo>
                  <a:lnTo>
                    <a:pt x="111" y="376"/>
                  </a:lnTo>
                  <a:lnTo>
                    <a:pt x="106" y="393"/>
                  </a:lnTo>
                  <a:lnTo>
                    <a:pt x="102" y="407"/>
                  </a:lnTo>
                  <a:lnTo>
                    <a:pt x="100" y="414"/>
                  </a:lnTo>
                  <a:lnTo>
                    <a:pt x="99" y="418"/>
                  </a:lnTo>
                  <a:lnTo>
                    <a:pt x="99" y="408"/>
                  </a:lnTo>
                  <a:lnTo>
                    <a:pt x="101" y="379"/>
                  </a:lnTo>
                  <a:lnTo>
                    <a:pt x="108" y="336"/>
                  </a:lnTo>
                  <a:lnTo>
                    <a:pt x="119" y="284"/>
                  </a:lnTo>
                  <a:lnTo>
                    <a:pt x="139" y="227"/>
                  </a:lnTo>
                  <a:lnTo>
                    <a:pt x="167" y="169"/>
                  </a:lnTo>
                  <a:lnTo>
                    <a:pt x="207" y="114"/>
                  </a:lnTo>
                  <a:lnTo>
                    <a:pt x="261" y="66"/>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512" name="Freeform 1037"/>
            <p:cNvSpPr>
              <a:spLocks/>
            </p:cNvSpPr>
            <p:nvPr/>
          </p:nvSpPr>
          <p:spPr bwMode="auto">
            <a:xfrm>
              <a:off x="1719" y="3010"/>
              <a:ext cx="199" cy="193"/>
            </a:xfrm>
            <a:custGeom>
              <a:avLst/>
              <a:gdLst>
                <a:gd name="T0" fmla="*/ 0 w 595"/>
                <a:gd name="T1" fmla="*/ 0 h 581"/>
                <a:gd name="T2" fmla="*/ 0 w 595"/>
                <a:gd name="T3" fmla="*/ 0 h 581"/>
                <a:gd name="T4" fmla="*/ 0 w 595"/>
                <a:gd name="T5" fmla="*/ 0 h 581"/>
                <a:gd name="T6" fmla="*/ 0 w 595"/>
                <a:gd name="T7" fmla="*/ 0 h 581"/>
                <a:gd name="T8" fmla="*/ 0 w 595"/>
                <a:gd name="T9" fmla="*/ 0 h 581"/>
                <a:gd name="T10" fmla="*/ 0 w 595"/>
                <a:gd name="T11" fmla="*/ 0 h 581"/>
                <a:gd name="T12" fmla="*/ 0 w 595"/>
                <a:gd name="T13" fmla="*/ 0 h 581"/>
                <a:gd name="T14" fmla="*/ 0 w 595"/>
                <a:gd name="T15" fmla="*/ 0 h 581"/>
                <a:gd name="T16" fmla="*/ 0 w 595"/>
                <a:gd name="T17" fmla="*/ 0 h 581"/>
                <a:gd name="T18" fmla="*/ 0 w 595"/>
                <a:gd name="T19" fmla="*/ 0 h 581"/>
                <a:gd name="T20" fmla="*/ 0 w 595"/>
                <a:gd name="T21" fmla="*/ 0 h 581"/>
                <a:gd name="T22" fmla="*/ 0 w 595"/>
                <a:gd name="T23" fmla="*/ 0 h 581"/>
                <a:gd name="T24" fmla="*/ 0 w 595"/>
                <a:gd name="T25" fmla="*/ 0 h 581"/>
                <a:gd name="T26" fmla="*/ 0 w 595"/>
                <a:gd name="T27" fmla="*/ 0 h 581"/>
                <a:gd name="T28" fmla="*/ 0 w 595"/>
                <a:gd name="T29" fmla="*/ 0 h 581"/>
                <a:gd name="T30" fmla="*/ 0 w 595"/>
                <a:gd name="T31" fmla="*/ 0 h 581"/>
                <a:gd name="T32" fmla="*/ 0 w 595"/>
                <a:gd name="T33" fmla="*/ 0 h 581"/>
                <a:gd name="T34" fmla="*/ 0 w 595"/>
                <a:gd name="T35" fmla="*/ 0 h 581"/>
                <a:gd name="T36" fmla="*/ 0 w 595"/>
                <a:gd name="T37" fmla="*/ 0 h 581"/>
                <a:gd name="T38" fmla="*/ 0 w 595"/>
                <a:gd name="T39" fmla="*/ 0 h 581"/>
                <a:gd name="T40" fmla="*/ 0 w 595"/>
                <a:gd name="T41" fmla="*/ 0 h 581"/>
                <a:gd name="T42" fmla="*/ 0 w 595"/>
                <a:gd name="T43" fmla="*/ 0 h 581"/>
                <a:gd name="T44" fmla="*/ 0 w 595"/>
                <a:gd name="T45" fmla="*/ 0 h 581"/>
                <a:gd name="T46" fmla="*/ 0 w 595"/>
                <a:gd name="T47" fmla="*/ 0 h 581"/>
                <a:gd name="T48" fmla="*/ 0 w 595"/>
                <a:gd name="T49" fmla="*/ 0 h 581"/>
                <a:gd name="T50" fmla="*/ 0 w 595"/>
                <a:gd name="T51" fmla="*/ 0 h 581"/>
                <a:gd name="T52" fmla="*/ 0 w 595"/>
                <a:gd name="T53" fmla="*/ 0 h 581"/>
                <a:gd name="T54" fmla="*/ 0 w 595"/>
                <a:gd name="T55" fmla="*/ 0 h 581"/>
                <a:gd name="T56" fmla="*/ 0 w 595"/>
                <a:gd name="T57" fmla="*/ 0 h 581"/>
                <a:gd name="T58" fmla="*/ 0 w 595"/>
                <a:gd name="T59" fmla="*/ 0 h 581"/>
                <a:gd name="T60" fmla="*/ 0 w 595"/>
                <a:gd name="T61" fmla="*/ 0 h 581"/>
                <a:gd name="T62" fmla="*/ 0 w 595"/>
                <a:gd name="T63" fmla="*/ 0 h 581"/>
                <a:gd name="T64" fmla="*/ 0 w 595"/>
                <a:gd name="T65" fmla="*/ 0 h 581"/>
                <a:gd name="T66" fmla="*/ 0 w 595"/>
                <a:gd name="T67" fmla="*/ 0 h 581"/>
                <a:gd name="T68" fmla="*/ 0 w 595"/>
                <a:gd name="T69" fmla="*/ 0 h 581"/>
                <a:gd name="T70" fmla="*/ 0 w 595"/>
                <a:gd name="T71" fmla="*/ 0 h 581"/>
                <a:gd name="T72" fmla="*/ 0 w 595"/>
                <a:gd name="T73" fmla="*/ 0 h 581"/>
                <a:gd name="T74" fmla="*/ 0 w 595"/>
                <a:gd name="T75" fmla="*/ 0 h 581"/>
                <a:gd name="T76" fmla="*/ 0 w 595"/>
                <a:gd name="T77" fmla="*/ 0 h 581"/>
                <a:gd name="T78" fmla="*/ 0 w 595"/>
                <a:gd name="T79" fmla="*/ 0 h 581"/>
                <a:gd name="T80" fmla="*/ 0 w 595"/>
                <a:gd name="T81" fmla="*/ 0 h 581"/>
                <a:gd name="T82" fmla="*/ 0 w 595"/>
                <a:gd name="T83" fmla="*/ 0 h 581"/>
                <a:gd name="T84" fmla="*/ 0 w 595"/>
                <a:gd name="T85" fmla="*/ 0 h 581"/>
                <a:gd name="T86" fmla="*/ 0 w 595"/>
                <a:gd name="T87" fmla="*/ 0 h 581"/>
                <a:gd name="T88" fmla="*/ 0 w 595"/>
                <a:gd name="T89" fmla="*/ 0 h 581"/>
                <a:gd name="T90" fmla="*/ 0 w 595"/>
                <a:gd name="T91" fmla="*/ 0 h 581"/>
                <a:gd name="T92" fmla="*/ 0 w 595"/>
                <a:gd name="T93" fmla="*/ 0 h 581"/>
                <a:gd name="T94" fmla="*/ 0 w 595"/>
                <a:gd name="T95" fmla="*/ 0 h 581"/>
                <a:gd name="T96" fmla="*/ 0 w 595"/>
                <a:gd name="T97" fmla="*/ 0 h 58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595"/>
                <a:gd name="T148" fmla="*/ 0 h 581"/>
                <a:gd name="T149" fmla="*/ 595 w 595"/>
                <a:gd name="T150" fmla="*/ 581 h 58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595" h="581">
                  <a:moveTo>
                    <a:pt x="0" y="527"/>
                  </a:moveTo>
                  <a:lnTo>
                    <a:pt x="4" y="528"/>
                  </a:lnTo>
                  <a:lnTo>
                    <a:pt x="17" y="531"/>
                  </a:lnTo>
                  <a:lnTo>
                    <a:pt x="38" y="536"/>
                  </a:lnTo>
                  <a:lnTo>
                    <a:pt x="65" y="540"/>
                  </a:lnTo>
                  <a:lnTo>
                    <a:pt x="98" y="546"/>
                  </a:lnTo>
                  <a:lnTo>
                    <a:pt x="134" y="549"/>
                  </a:lnTo>
                  <a:lnTo>
                    <a:pt x="174" y="551"/>
                  </a:lnTo>
                  <a:lnTo>
                    <a:pt x="216" y="551"/>
                  </a:lnTo>
                  <a:lnTo>
                    <a:pt x="258" y="548"/>
                  </a:lnTo>
                  <a:lnTo>
                    <a:pt x="301" y="541"/>
                  </a:lnTo>
                  <a:lnTo>
                    <a:pt x="343" y="529"/>
                  </a:lnTo>
                  <a:lnTo>
                    <a:pt x="381" y="513"/>
                  </a:lnTo>
                  <a:lnTo>
                    <a:pt x="418" y="490"/>
                  </a:lnTo>
                  <a:lnTo>
                    <a:pt x="450" y="461"/>
                  </a:lnTo>
                  <a:lnTo>
                    <a:pt x="475" y="425"/>
                  </a:lnTo>
                  <a:lnTo>
                    <a:pt x="495" y="379"/>
                  </a:lnTo>
                  <a:lnTo>
                    <a:pt x="515" y="303"/>
                  </a:lnTo>
                  <a:lnTo>
                    <a:pt x="523" y="232"/>
                  </a:lnTo>
                  <a:lnTo>
                    <a:pt x="525" y="168"/>
                  </a:lnTo>
                  <a:lnTo>
                    <a:pt x="520" y="112"/>
                  </a:lnTo>
                  <a:lnTo>
                    <a:pt x="512" y="65"/>
                  </a:lnTo>
                  <a:lnTo>
                    <a:pt x="504" y="30"/>
                  </a:lnTo>
                  <a:lnTo>
                    <a:pt x="497" y="8"/>
                  </a:lnTo>
                  <a:lnTo>
                    <a:pt x="494" y="0"/>
                  </a:lnTo>
                  <a:lnTo>
                    <a:pt x="500" y="10"/>
                  </a:lnTo>
                  <a:lnTo>
                    <a:pt x="517" y="39"/>
                  </a:lnTo>
                  <a:lnTo>
                    <a:pt x="539" y="83"/>
                  </a:lnTo>
                  <a:lnTo>
                    <a:pt x="562" y="139"/>
                  </a:lnTo>
                  <a:lnTo>
                    <a:pt x="583" y="206"/>
                  </a:lnTo>
                  <a:lnTo>
                    <a:pt x="595" y="279"/>
                  </a:lnTo>
                  <a:lnTo>
                    <a:pt x="595" y="356"/>
                  </a:lnTo>
                  <a:lnTo>
                    <a:pt x="580" y="436"/>
                  </a:lnTo>
                  <a:lnTo>
                    <a:pt x="559" y="480"/>
                  </a:lnTo>
                  <a:lnTo>
                    <a:pt x="530" y="515"/>
                  </a:lnTo>
                  <a:lnTo>
                    <a:pt x="495" y="541"/>
                  </a:lnTo>
                  <a:lnTo>
                    <a:pt x="453" y="560"/>
                  </a:lnTo>
                  <a:lnTo>
                    <a:pt x="408" y="572"/>
                  </a:lnTo>
                  <a:lnTo>
                    <a:pt x="359" y="579"/>
                  </a:lnTo>
                  <a:lnTo>
                    <a:pt x="308" y="581"/>
                  </a:lnTo>
                  <a:lnTo>
                    <a:pt x="258" y="579"/>
                  </a:lnTo>
                  <a:lnTo>
                    <a:pt x="208" y="574"/>
                  </a:lnTo>
                  <a:lnTo>
                    <a:pt x="161" y="567"/>
                  </a:lnTo>
                  <a:lnTo>
                    <a:pt x="117" y="558"/>
                  </a:lnTo>
                  <a:lnTo>
                    <a:pt x="78" y="549"/>
                  </a:lnTo>
                  <a:lnTo>
                    <a:pt x="46" y="541"/>
                  </a:lnTo>
                  <a:lnTo>
                    <a:pt x="21" y="534"/>
                  </a:lnTo>
                  <a:lnTo>
                    <a:pt x="5" y="529"/>
                  </a:lnTo>
                  <a:lnTo>
                    <a:pt x="0" y="527"/>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513" name="Freeform 1038"/>
            <p:cNvSpPr>
              <a:spLocks/>
            </p:cNvSpPr>
            <p:nvPr/>
          </p:nvSpPr>
          <p:spPr bwMode="auto">
            <a:xfrm>
              <a:off x="1706" y="2849"/>
              <a:ext cx="151" cy="274"/>
            </a:xfrm>
            <a:custGeom>
              <a:avLst/>
              <a:gdLst>
                <a:gd name="T0" fmla="*/ 0 w 454"/>
                <a:gd name="T1" fmla="*/ 0 h 821"/>
                <a:gd name="T2" fmla="*/ 0 w 454"/>
                <a:gd name="T3" fmla="*/ 0 h 821"/>
                <a:gd name="T4" fmla="*/ 0 w 454"/>
                <a:gd name="T5" fmla="*/ 0 h 821"/>
                <a:gd name="T6" fmla="*/ 0 w 454"/>
                <a:gd name="T7" fmla="*/ 0 h 821"/>
                <a:gd name="T8" fmla="*/ 0 w 454"/>
                <a:gd name="T9" fmla="*/ 0 h 821"/>
                <a:gd name="T10" fmla="*/ 0 w 454"/>
                <a:gd name="T11" fmla="*/ 0 h 821"/>
                <a:gd name="T12" fmla="*/ 0 w 454"/>
                <a:gd name="T13" fmla="*/ 0 h 821"/>
                <a:gd name="T14" fmla="*/ 0 w 454"/>
                <a:gd name="T15" fmla="*/ 0 h 821"/>
                <a:gd name="T16" fmla="*/ 0 w 454"/>
                <a:gd name="T17" fmla="*/ 0 h 821"/>
                <a:gd name="T18" fmla="*/ 0 w 454"/>
                <a:gd name="T19" fmla="*/ 0 h 821"/>
                <a:gd name="T20" fmla="*/ 0 w 454"/>
                <a:gd name="T21" fmla="*/ 0 h 821"/>
                <a:gd name="T22" fmla="*/ 0 w 454"/>
                <a:gd name="T23" fmla="*/ 0 h 821"/>
                <a:gd name="T24" fmla="*/ 0 w 454"/>
                <a:gd name="T25" fmla="*/ 0 h 821"/>
                <a:gd name="T26" fmla="*/ 0 w 454"/>
                <a:gd name="T27" fmla="*/ 0 h 821"/>
                <a:gd name="T28" fmla="*/ 0 w 454"/>
                <a:gd name="T29" fmla="*/ 0 h 821"/>
                <a:gd name="T30" fmla="*/ 0 w 454"/>
                <a:gd name="T31" fmla="*/ 0 h 821"/>
                <a:gd name="T32" fmla="*/ 0 w 454"/>
                <a:gd name="T33" fmla="*/ 0 h 821"/>
                <a:gd name="T34" fmla="*/ 0 w 454"/>
                <a:gd name="T35" fmla="*/ 0 h 821"/>
                <a:gd name="T36" fmla="*/ 0 w 454"/>
                <a:gd name="T37" fmla="*/ 0 h 821"/>
                <a:gd name="T38" fmla="*/ 0 w 454"/>
                <a:gd name="T39" fmla="*/ 0 h 821"/>
                <a:gd name="T40" fmla="*/ 0 w 454"/>
                <a:gd name="T41" fmla="*/ 0 h 821"/>
                <a:gd name="T42" fmla="*/ 0 w 454"/>
                <a:gd name="T43" fmla="*/ 0 h 821"/>
                <a:gd name="T44" fmla="*/ 0 w 454"/>
                <a:gd name="T45" fmla="*/ 0 h 821"/>
                <a:gd name="T46" fmla="*/ 0 w 454"/>
                <a:gd name="T47" fmla="*/ 0 h 821"/>
                <a:gd name="T48" fmla="*/ 0 w 454"/>
                <a:gd name="T49" fmla="*/ 0 h 821"/>
                <a:gd name="T50" fmla="*/ 0 w 454"/>
                <a:gd name="T51" fmla="*/ 0 h 821"/>
                <a:gd name="T52" fmla="*/ 0 w 454"/>
                <a:gd name="T53" fmla="*/ 0 h 821"/>
                <a:gd name="T54" fmla="*/ 0 w 454"/>
                <a:gd name="T55" fmla="*/ 0 h 821"/>
                <a:gd name="T56" fmla="*/ 0 w 454"/>
                <a:gd name="T57" fmla="*/ 0 h 821"/>
                <a:gd name="T58" fmla="*/ 0 w 454"/>
                <a:gd name="T59" fmla="*/ 0 h 821"/>
                <a:gd name="T60" fmla="*/ 0 w 454"/>
                <a:gd name="T61" fmla="*/ 0 h 821"/>
                <a:gd name="T62" fmla="*/ 0 w 454"/>
                <a:gd name="T63" fmla="*/ 0 h 821"/>
                <a:gd name="T64" fmla="*/ 0 w 454"/>
                <a:gd name="T65" fmla="*/ 0 h 821"/>
                <a:gd name="T66" fmla="*/ 0 w 454"/>
                <a:gd name="T67" fmla="*/ 0 h 821"/>
                <a:gd name="T68" fmla="*/ 0 w 454"/>
                <a:gd name="T69" fmla="*/ 0 h 821"/>
                <a:gd name="T70" fmla="*/ 0 w 454"/>
                <a:gd name="T71" fmla="*/ 0 h 821"/>
                <a:gd name="T72" fmla="*/ 0 w 454"/>
                <a:gd name="T73" fmla="*/ 0 h 821"/>
                <a:gd name="T74" fmla="*/ 0 w 454"/>
                <a:gd name="T75" fmla="*/ 0 h 821"/>
                <a:gd name="T76" fmla="*/ 0 w 454"/>
                <a:gd name="T77" fmla="*/ 0 h 821"/>
                <a:gd name="T78" fmla="*/ 0 w 454"/>
                <a:gd name="T79" fmla="*/ 0 h 821"/>
                <a:gd name="T80" fmla="*/ 0 w 454"/>
                <a:gd name="T81" fmla="*/ 0 h 821"/>
                <a:gd name="T82" fmla="*/ 0 w 454"/>
                <a:gd name="T83" fmla="*/ 0 h 821"/>
                <a:gd name="T84" fmla="*/ 0 w 454"/>
                <a:gd name="T85" fmla="*/ 0 h 821"/>
                <a:gd name="T86" fmla="*/ 0 w 454"/>
                <a:gd name="T87" fmla="*/ 0 h 821"/>
                <a:gd name="T88" fmla="*/ 0 w 454"/>
                <a:gd name="T89" fmla="*/ 0 h 82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454"/>
                <a:gd name="T136" fmla="*/ 0 h 821"/>
                <a:gd name="T137" fmla="*/ 454 w 454"/>
                <a:gd name="T138" fmla="*/ 821 h 821"/>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454" h="821">
                  <a:moveTo>
                    <a:pt x="164" y="738"/>
                  </a:moveTo>
                  <a:lnTo>
                    <a:pt x="176" y="730"/>
                  </a:lnTo>
                  <a:lnTo>
                    <a:pt x="190" y="716"/>
                  </a:lnTo>
                  <a:lnTo>
                    <a:pt x="203" y="698"/>
                  </a:lnTo>
                  <a:lnTo>
                    <a:pt x="216" y="676"/>
                  </a:lnTo>
                  <a:lnTo>
                    <a:pt x="229" y="652"/>
                  </a:lnTo>
                  <a:lnTo>
                    <a:pt x="241" y="628"/>
                  </a:lnTo>
                  <a:lnTo>
                    <a:pt x="252" y="604"/>
                  </a:lnTo>
                  <a:lnTo>
                    <a:pt x="262" y="580"/>
                  </a:lnTo>
                  <a:lnTo>
                    <a:pt x="256" y="575"/>
                  </a:lnTo>
                  <a:lnTo>
                    <a:pt x="250" y="568"/>
                  </a:lnTo>
                  <a:lnTo>
                    <a:pt x="245" y="562"/>
                  </a:lnTo>
                  <a:lnTo>
                    <a:pt x="239" y="555"/>
                  </a:lnTo>
                  <a:lnTo>
                    <a:pt x="219" y="523"/>
                  </a:lnTo>
                  <a:lnTo>
                    <a:pt x="206" y="489"/>
                  </a:lnTo>
                  <a:lnTo>
                    <a:pt x="200" y="454"/>
                  </a:lnTo>
                  <a:lnTo>
                    <a:pt x="201" y="418"/>
                  </a:lnTo>
                  <a:lnTo>
                    <a:pt x="208" y="385"/>
                  </a:lnTo>
                  <a:lnTo>
                    <a:pt x="222" y="353"/>
                  </a:lnTo>
                  <a:lnTo>
                    <a:pt x="241" y="324"/>
                  </a:lnTo>
                  <a:lnTo>
                    <a:pt x="268" y="299"/>
                  </a:lnTo>
                  <a:lnTo>
                    <a:pt x="275" y="295"/>
                  </a:lnTo>
                  <a:lnTo>
                    <a:pt x="280" y="291"/>
                  </a:lnTo>
                  <a:lnTo>
                    <a:pt x="287" y="287"/>
                  </a:lnTo>
                  <a:lnTo>
                    <a:pt x="293" y="284"/>
                  </a:lnTo>
                  <a:lnTo>
                    <a:pt x="301" y="281"/>
                  </a:lnTo>
                  <a:lnTo>
                    <a:pt x="308" y="277"/>
                  </a:lnTo>
                  <a:lnTo>
                    <a:pt x="314" y="275"/>
                  </a:lnTo>
                  <a:lnTo>
                    <a:pt x="322" y="273"/>
                  </a:lnTo>
                  <a:lnTo>
                    <a:pt x="322" y="222"/>
                  </a:lnTo>
                  <a:lnTo>
                    <a:pt x="320" y="169"/>
                  </a:lnTo>
                  <a:lnTo>
                    <a:pt x="312" y="125"/>
                  </a:lnTo>
                  <a:lnTo>
                    <a:pt x="299" y="97"/>
                  </a:lnTo>
                  <a:lnTo>
                    <a:pt x="283" y="84"/>
                  </a:lnTo>
                  <a:lnTo>
                    <a:pt x="269" y="74"/>
                  </a:lnTo>
                  <a:lnTo>
                    <a:pt x="254" y="66"/>
                  </a:lnTo>
                  <a:lnTo>
                    <a:pt x="238" y="62"/>
                  </a:lnTo>
                  <a:lnTo>
                    <a:pt x="223" y="59"/>
                  </a:lnTo>
                  <a:lnTo>
                    <a:pt x="208" y="59"/>
                  </a:lnTo>
                  <a:lnTo>
                    <a:pt x="194" y="59"/>
                  </a:lnTo>
                  <a:lnTo>
                    <a:pt x="181" y="62"/>
                  </a:lnTo>
                  <a:lnTo>
                    <a:pt x="169" y="65"/>
                  </a:lnTo>
                  <a:lnTo>
                    <a:pt x="157" y="69"/>
                  </a:lnTo>
                  <a:lnTo>
                    <a:pt x="147" y="74"/>
                  </a:lnTo>
                  <a:lnTo>
                    <a:pt x="138" y="77"/>
                  </a:lnTo>
                  <a:lnTo>
                    <a:pt x="131" y="81"/>
                  </a:lnTo>
                  <a:lnTo>
                    <a:pt x="126" y="84"/>
                  </a:lnTo>
                  <a:lnTo>
                    <a:pt x="122" y="86"/>
                  </a:lnTo>
                  <a:lnTo>
                    <a:pt x="121" y="87"/>
                  </a:lnTo>
                  <a:lnTo>
                    <a:pt x="170" y="27"/>
                  </a:lnTo>
                  <a:lnTo>
                    <a:pt x="171" y="26"/>
                  </a:lnTo>
                  <a:lnTo>
                    <a:pt x="174" y="24"/>
                  </a:lnTo>
                  <a:lnTo>
                    <a:pt x="180" y="22"/>
                  </a:lnTo>
                  <a:lnTo>
                    <a:pt x="186" y="17"/>
                  </a:lnTo>
                  <a:lnTo>
                    <a:pt x="195" y="14"/>
                  </a:lnTo>
                  <a:lnTo>
                    <a:pt x="205" y="10"/>
                  </a:lnTo>
                  <a:lnTo>
                    <a:pt x="217" y="6"/>
                  </a:lnTo>
                  <a:lnTo>
                    <a:pt x="229" y="3"/>
                  </a:lnTo>
                  <a:lnTo>
                    <a:pt x="243" y="1"/>
                  </a:lnTo>
                  <a:lnTo>
                    <a:pt x="257" y="0"/>
                  </a:lnTo>
                  <a:lnTo>
                    <a:pt x="271" y="0"/>
                  </a:lnTo>
                  <a:lnTo>
                    <a:pt x="287" y="3"/>
                  </a:lnTo>
                  <a:lnTo>
                    <a:pt x="302" y="8"/>
                  </a:lnTo>
                  <a:lnTo>
                    <a:pt x="318" y="14"/>
                  </a:lnTo>
                  <a:lnTo>
                    <a:pt x="332" y="24"/>
                  </a:lnTo>
                  <a:lnTo>
                    <a:pt x="347" y="37"/>
                  </a:lnTo>
                  <a:lnTo>
                    <a:pt x="364" y="81"/>
                  </a:lnTo>
                  <a:lnTo>
                    <a:pt x="370" y="149"/>
                  </a:lnTo>
                  <a:lnTo>
                    <a:pt x="369" y="218"/>
                  </a:lnTo>
                  <a:lnTo>
                    <a:pt x="367" y="265"/>
                  </a:lnTo>
                  <a:lnTo>
                    <a:pt x="378" y="265"/>
                  </a:lnTo>
                  <a:lnTo>
                    <a:pt x="389" y="266"/>
                  </a:lnTo>
                  <a:lnTo>
                    <a:pt x="400" y="268"/>
                  </a:lnTo>
                  <a:lnTo>
                    <a:pt x="411" y="270"/>
                  </a:lnTo>
                  <a:lnTo>
                    <a:pt x="422" y="272"/>
                  </a:lnTo>
                  <a:lnTo>
                    <a:pt x="433" y="275"/>
                  </a:lnTo>
                  <a:lnTo>
                    <a:pt x="444" y="280"/>
                  </a:lnTo>
                  <a:lnTo>
                    <a:pt x="454" y="284"/>
                  </a:lnTo>
                  <a:lnTo>
                    <a:pt x="439" y="284"/>
                  </a:lnTo>
                  <a:lnTo>
                    <a:pt x="424" y="285"/>
                  </a:lnTo>
                  <a:lnTo>
                    <a:pt x="409" y="287"/>
                  </a:lnTo>
                  <a:lnTo>
                    <a:pt x="395" y="291"/>
                  </a:lnTo>
                  <a:lnTo>
                    <a:pt x="380" y="296"/>
                  </a:lnTo>
                  <a:lnTo>
                    <a:pt x="366" y="303"/>
                  </a:lnTo>
                  <a:lnTo>
                    <a:pt x="353" y="311"/>
                  </a:lnTo>
                  <a:lnTo>
                    <a:pt x="340" y="319"/>
                  </a:lnTo>
                  <a:lnTo>
                    <a:pt x="313" y="344"/>
                  </a:lnTo>
                  <a:lnTo>
                    <a:pt x="294" y="372"/>
                  </a:lnTo>
                  <a:lnTo>
                    <a:pt x="280" y="404"/>
                  </a:lnTo>
                  <a:lnTo>
                    <a:pt x="273" y="438"/>
                  </a:lnTo>
                  <a:lnTo>
                    <a:pt x="272" y="472"/>
                  </a:lnTo>
                  <a:lnTo>
                    <a:pt x="279" y="508"/>
                  </a:lnTo>
                  <a:lnTo>
                    <a:pt x="291" y="542"/>
                  </a:lnTo>
                  <a:lnTo>
                    <a:pt x="311" y="574"/>
                  </a:lnTo>
                  <a:lnTo>
                    <a:pt x="319" y="583"/>
                  </a:lnTo>
                  <a:lnTo>
                    <a:pt x="325" y="591"/>
                  </a:lnTo>
                  <a:lnTo>
                    <a:pt x="334" y="599"/>
                  </a:lnTo>
                  <a:lnTo>
                    <a:pt x="342" y="607"/>
                  </a:lnTo>
                  <a:lnTo>
                    <a:pt x="351" y="613"/>
                  </a:lnTo>
                  <a:lnTo>
                    <a:pt x="359" y="620"/>
                  </a:lnTo>
                  <a:lnTo>
                    <a:pt x="368" y="626"/>
                  </a:lnTo>
                  <a:lnTo>
                    <a:pt x="378" y="630"/>
                  </a:lnTo>
                  <a:lnTo>
                    <a:pt x="368" y="629"/>
                  </a:lnTo>
                  <a:lnTo>
                    <a:pt x="358" y="628"/>
                  </a:lnTo>
                  <a:lnTo>
                    <a:pt x="348" y="626"/>
                  </a:lnTo>
                  <a:lnTo>
                    <a:pt x="338" y="623"/>
                  </a:lnTo>
                  <a:lnTo>
                    <a:pt x="329" y="620"/>
                  </a:lnTo>
                  <a:lnTo>
                    <a:pt x="319" y="617"/>
                  </a:lnTo>
                  <a:lnTo>
                    <a:pt x="309" y="612"/>
                  </a:lnTo>
                  <a:lnTo>
                    <a:pt x="300" y="608"/>
                  </a:lnTo>
                  <a:lnTo>
                    <a:pt x="294" y="622"/>
                  </a:lnTo>
                  <a:lnTo>
                    <a:pt x="284" y="647"/>
                  </a:lnTo>
                  <a:lnTo>
                    <a:pt x="271" y="677"/>
                  </a:lnTo>
                  <a:lnTo>
                    <a:pt x="256" y="712"/>
                  </a:lnTo>
                  <a:lnTo>
                    <a:pt x="238" y="746"/>
                  </a:lnTo>
                  <a:lnTo>
                    <a:pt x="219" y="775"/>
                  </a:lnTo>
                  <a:lnTo>
                    <a:pt x="201" y="800"/>
                  </a:lnTo>
                  <a:lnTo>
                    <a:pt x="183" y="812"/>
                  </a:lnTo>
                  <a:lnTo>
                    <a:pt x="147" y="821"/>
                  </a:lnTo>
                  <a:lnTo>
                    <a:pt x="114" y="818"/>
                  </a:lnTo>
                  <a:lnTo>
                    <a:pt x="86" y="809"/>
                  </a:lnTo>
                  <a:lnTo>
                    <a:pt x="63" y="794"/>
                  </a:lnTo>
                  <a:lnTo>
                    <a:pt x="44" y="778"/>
                  </a:lnTo>
                  <a:lnTo>
                    <a:pt x="30" y="762"/>
                  </a:lnTo>
                  <a:lnTo>
                    <a:pt x="22" y="751"/>
                  </a:lnTo>
                  <a:lnTo>
                    <a:pt x="19" y="747"/>
                  </a:lnTo>
                  <a:lnTo>
                    <a:pt x="0" y="672"/>
                  </a:lnTo>
                  <a:lnTo>
                    <a:pt x="3" y="676"/>
                  </a:lnTo>
                  <a:lnTo>
                    <a:pt x="11" y="687"/>
                  </a:lnTo>
                  <a:lnTo>
                    <a:pt x="25" y="703"/>
                  </a:lnTo>
                  <a:lnTo>
                    <a:pt x="44" y="719"/>
                  </a:lnTo>
                  <a:lnTo>
                    <a:pt x="67" y="734"/>
                  </a:lnTo>
                  <a:lnTo>
                    <a:pt x="95" y="743"/>
                  </a:lnTo>
                  <a:lnTo>
                    <a:pt x="128" y="746"/>
                  </a:lnTo>
                  <a:lnTo>
                    <a:pt x="164" y="738"/>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514" name="Freeform 1039"/>
            <p:cNvSpPr>
              <a:spLocks/>
            </p:cNvSpPr>
            <p:nvPr/>
          </p:nvSpPr>
          <p:spPr bwMode="auto">
            <a:xfrm>
              <a:off x="1306" y="3015"/>
              <a:ext cx="202" cy="294"/>
            </a:xfrm>
            <a:custGeom>
              <a:avLst/>
              <a:gdLst>
                <a:gd name="T0" fmla="*/ 0 w 606"/>
                <a:gd name="T1" fmla="*/ 0 h 882"/>
                <a:gd name="T2" fmla="*/ 0 w 606"/>
                <a:gd name="T3" fmla="*/ 0 h 882"/>
                <a:gd name="T4" fmla="*/ 0 w 606"/>
                <a:gd name="T5" fmla="*/ 0 h 882"/>
                <a:gd name="T6" fmla="*/ 0 w 606"/>
                <a:gd name="T7" fmla="*/ 0 h 882"/>
                <a:gd name="T8" fmla="*/ 0 w 606"/>
                <a:gd name="T9" fmla="*/ 0 h 882"/>
                <a:gd name="T10" fmla="*/ 0 w 606"/>
                <a:gd name="T11" fmla="*/ 0 h 882"/>
                <a:gd name="T12" fmla="*/ 0 w 606"/>
                <a:gd name="T13" fmla="*/ 0 h 882"/>
                <a:gd name="T14" fmla="*/ 0 w 606"/>
                <a:gd name="T15" fmla="*/ 0 h 882"/>
                <a:gd name="T16" fmla="*/ 0 w 606"/>
                <a:gd name="T17" fmla="*/ 0 h 882"/>
                <a:gd name="T18" fmla="*/ 0 w 606"/>
                <a:gd name="T19" fmla="*/ 0 h 882"/>
                <a:gd name="T20" fmla="*/ 0 w 606"/>
                <a:gd name="T21" fmla="*/ 0 h 882"/>
                <a:gd name="T22" fmla="*/ 0 w 606"/>
                <a:gd name="T23" fmla="*/ 0 h 882"/>
                <a:gd name="T24" fmla="*/ 0 w 606"/>
                <a:gd name="T25" fmla="*/ 0 h 882"/>
                <a:gd name="T26" fmla="*/ 0 w 606"/>
                <a:gd name="T27" fmla="*/ 0 h 882"/>
                <a:gd name="T28" fmla="*/ 0 w 606"/>
                <a:gd name="T29" fmla="*/ 0 h 882"/>
                <a:gd name="T30" fmla="*/ 0 w 606"/>
                <a:gd name="T31" fmla="*/ 0 h 882"/>
                <a:gd name="T32" fmla="*/ 0 w 606"/>
                <a:gd name="T33" fmla="*/ 0 h 882"/>
                <a:gd name="T34" fmla="*/ 0 w 606"/>
                <a:gd name="T35" fmla="*/ 0 h 882"/>
                <a:gd name="T36" fmla="*/ 0 w 606"/>
                <a:gd name="T37" fmla="*/ 0 h 882"/>
                <a:gd name="T38" fmla="*/ 0 w 606"/>
                <a:gd name="T39" fmla="*/ 0 h 882"/>
                <a:gd name="T40" fmla="*/ 0 w 606"/>
                <a:gd name="T41" fmla="*/ 0 h 882"/>
                <a:gd name="T42" fmla="*/ 0 w 606"/>
                <a:gd name="T43" fmla="*/ 0 h 882"/>
                <a:gd name="T44" fmla="*/ 0 w 606"/>
                <a:gd name="T45" fmla="*/ 0 h 882"/>
                <a:gd name="T46" fmla="*/ 0 w 606"/>
                <a:gd name="T47" fmla="*/ 0 h 882"/>
                <a:gd name="T48" fmla="*/ 0 w 606"/>
                <a:gd name="T49" fmla="*/ 0 h 882"/>
                <a:gd name="T50" fmla="*/ 0 w 606"/>
                <a:gd name="T51" fmla="*/ 0 h 882"/>
                <a:gd name="T52" fmla="*/ 0 w 606"/>
                <a:gd name="T53" fmla="*/ 0 h 882"/>
                <a:gd name="T54" fmla="*/ 0 w 606"/>
                <a:gd name="T55" fmla="*/ 0 h 882"/>
                <a:gd name="T56" fmla="*/ 0 w 606"/>
                <a:gd name="T57" fmla="*/ 0 h 882"/>
                <a:gd name="T58" fmla="*/ 0 w 606"/>
                <a:gd name="T59" fmla="*/ 0 h 882"/>
                <a:gd name="T60" fmla="*/ 0 w 606"/>
                <a:gd name="T61" fmla="*/ 0 h 882"/>
                <a:gd name="T62" fmla="*/ 0 w 606"/>
                <a:gd name="T63" fmla="*/ 0 h 882"/>
                <a:gd name="T64" fmla="*/ 0 w 606"/>
                <a:gd name="T65" fmla="*/ 0 h 882"/>
                <a:gd name="T66" fmla="*/ 0 w 606"/>
                <a:gd name="T67" fmla="*/ 0 h 882"/>
                <a:gd name="T68" fmla="*/ 0 w 606"/>
                <a:gd name="T69" fmla="*/ 0 h 882"/>
                <a:gd name="T70" fmla="*/ 0 w 606"/>
                <a:gd name="T71" fmla="*/ 0 h 882"/>
                <a:gd name="T72" fmla="*/ 0 w 606"/>
                <a:gd name="T73" fmla="*/ 0 h 882"/>
                <a:gd name="T74" fmla="*/ 0 w 606"/>
                <a:gd name="T75" fmla="*/ 0 h 882"/>
                <a:gd name="T76" fmla="*/ 0 w 606"/>
                <a:gd name="T77" fmla="*/ 0 h 882"/>
                <a:gd name="T78" fmla="*/ 0 w 606"/>
                <a:gd name="T79" fmla="*/ 0 h 882"/>
                <a:gd name="T80" fmla="*/ 0 w 606"/>
                <a:gd name="T81" fmla="*/ 0 h 882"/>
                <a:gd name="T82" fmla="*/ 0 w 606"/>
                <a:gd name="T83" fmla="*/ 0 h 882"/>
                <a:gd name="T84" fmla="*/ 0 w 606"/>
                <a:gd name="T85" fmla="*/ 0 h 882"/>
                <a:gd name="T86" fmla="*/ 0 w 606"/>
                <a:gd name="T87" fmla="*/ 0 h 882"/>
                <a:gd name="T88" fmla="*/ 0 w 606"/>
                <a:gd name="T89" fmla="*/ 0 h 882"/>
                <a:gd name="T90" fmla="*/ 0 w 606"/>
                <a:gd name="T91" fmla="*/ 0 h 882"/>
                <a:gd name="T92" fmla="*/ 0 w 606"/>
                <a:gd name="T93" fmla="*/ 0 h 882"/>
                <a:gd name="T94" fmla="*/ 0 w 606"/>
                <a:gd name="T95" fmla="*/ 0 h 882"/>
                <a:gd name="T96" fmla="*/ 0 w 606"/>
                <a:gd name="T97" fmla="*/ 0 h 882"/>
                <a:gd name="T98" fmla="*/ 0 w 606"/>
                <a:gd name="T99" fmla="*/ 0 h 882"/>
                <a:gd name="T100" fmla="*/ 0 w 606"/>
                <a:gd name="T101" fmla="*/ 0 h 882"/>
                <a:gd name="T102" fmla="*/ 0 w 606"/>
                <a:gd name="T103" fmla="*/ 0 h 88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06"/>
                <a:gd name="T157" fmla="*/ 0 h 882"/>
                <a:gd name="T158" fmla="*/ 606 w 606"/>
                <a:gd name="T159" fmla="*/ 882 h 882"/>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06" h="882">
                  <a:moveTo>
                    <a:pt x="184" y="882"/>
                  </a:moveTo>
                  <a:lnTo>
                    <a:pt x="167" y="881"/>
                  </a:lnTo>
                  <a:lnTo>
                    <a:pt x="152" y="879"/>
                  </a:lnTo>
                  <a:lnTo>
                    <a:pt x="137" y="876"/>
                  </a:lnTo>
                  <a:lnTo>
                    <a:pt x="124" y="870"/>
                  </a:lnTo>
                  <a:lnTo>
                    <a:pt x="111" y="865"/>
                  </a:lnTo>
                  <a:lnTo>
                    <a:pt x="99" y="857"/>
                  </a:lnTo>
                  <a:lnTo>
                    <a:pt x="87" y="849"/>
                  </a:lnTo>
                  <a:lnTo>
                    <a:pt x="76" y="841"/>
                  </a:lnTo>
                  <a:lnTo>
                    <a:pt x="67" y="832"/>
                  </a:lnTo>
                  <a:lnTo>
                    <a:pt x="58" y="822"/>
                  </a:lnTo>
                  <a:lnTo>
                    <a:pt x="50" y="811"/>
                  </a:lnTo>
                  <a:lnTo>
                    <a:pt x="43" y="800"/>
                  </a:lnTo>
                  <a:lnTo>
                    <a:pt x="36" y="788"/>
                  </a:lnTo>
                  <a:lnTo>
                    <a:pt x="29" y="776"/>
                  </a:lnTo>
                  <a:lnTo>
                    <a:pt x="24" y="762"/>
                  </a:lnTo>
                  <a:lnTo>
                    <a:pt x="18" y="748"/>
                  </a:lnTo>
                  <a:lnTo>
                    <a:pt x="5" y="692"/>
                  </a:lnTo>
                  <a:lnTo>
                    <a:pt x="0" y="629"/>
                  </a:lnTo>
                  <a:lnTo>
                    <a:pt x="2" y="564"/>
                  </a:lnTo>
                  <a:lnTo>
                    <a:pt x="12" y="497"/>
                  </a:lnTo>
                  <a:lnTo>
                    <a:pt x="28" y="430"/>
                  </a:lnTo>
                  <a:lnTo>
                    <a:pt x="53" y="365"/>
                  </a:lnTo>
                  <a:lnTo>
                    <a:pt x="83" y="304"/>
                  </a:lnTo>
                  <a:lnTo>
                    <a:pt x="120" y="250"/>
                  </a:lnTo>
                  <a:lnTo>
                    <a:pt x="153" y="211"/>
                  </a:lnTo>
                  <a:lnTo>
                    <a:pt x="189" y="176"/>
                  </a:lnTo>
                  <a:lnTo>
                    <a:pt x="227" y="146"/>
                  </a:lnTo>
                  <a:lnTo>
                    <a:pt x="265" y="119"/>
                  </a:lnTo>
                  <a:lnTo>
                    <a:pt x="305" y="96"/>
                  </a:lnTo>
                  <a:lnTo>
                    <a:pt x="345" y="75"/>
                  </a:lnTo>
                  <a:lnTo>
                    <a:pt x="384" y="57"/>
                  </a:lnTo>
                  <a:lnTo>
                    <a:pt x="422" y="43"/>
                  </a:lnTo>
                  <a:lnTo>
                    <a:pt x="457" y="31"/>
                  </a:lnTo>
                  <a:lnTo>
                    <a:pt x="490" y="22"/>
                  </a:lnTo>
                  <a:lnTo>
                    <a:pt x="520" y="14"/>
                  </a:lnTo>
                  <a:lnTo>
                    <a:pt x="545" y="9"/>
                  </a:lnTo>
                  <a:lnTo>
                    <a:pt x="566" y="4"/>
                  </a:lnTo>
                  <a:lnTo>
                    <a:pt x="583" y="2"/>
                  </a:lnTo>
                  <a:lnTo>
                    <a:pt x="593" y="0"/>
                  </a:lnTo>
                  <a:lnTo>
                    <a:pt x="596" y="0"/>
                  </a:lnTo>
                  <a:lnTo>
                    <a:pt x="593" y="1"/>
                  </a:lnTo>
                  <a:lnTo>
                    <a:pt x="584" y="4"/>
                  </a:lnTo>
                  <a:lnTo>
                    <a:pt x="571" y="11"/>
                  </a:lnTo>
                  <a:lnTo>
                    <a:pt x="552" y="19"/>
                  </a:lnTo>
                  <a:lnTo>
                    <a:pt x="530" y="29"/>
                  </a:lnTo>
                  <a:lnTo>
                    <a:pt x="503" y="42"/>
                  </a:lnTo>
                  <a:lnTo>
                    <a:pt x="476" y="56"/>
                  </a:lnTo>
                  <a:lnTo>
                    <a:pt x="445" y="74"/>
                  </a:lnTo>
                  <a:lnTo>
                    <a:pt x="412" y="92"/>
                  </a:lnTo>
                  <a:lnTo>
                    <a:pt x="378" y="114"/>
                  </a:lnTo>
                  <a:lnTo>
                    <a:pt x="344" y="138"/>
                  </a:lnTo>
                  <a:lnTo>
                    <a:pt x="309" y="163"/>
                  </a:lnTo>
                  <a:lnTo>
                    <a:pt x="276" y="192"/>
                  </a:lnTo>
                  <a:lnTo>
                    <a:pt x="243" y="221"/>
                  </a:lnTo>
                  <a:lnTo>
                    <a:pt x="212" y="253"/>
                  </a:lnTo>
                  <a:lnTo>
                    <a:pt x="184" y="287"/>
                  </a:lnTo>
                  <a:lnTo>
                    <a:pt x="159" y="322"/>
                  </a:lnTo>
                  <a:lnTo>
                    <a:pt x="139" y="358"/>
                  </a:lnTo>
                  <a:lnTo>
                    <a:pt x="120" y="397"/>
                  </a:lnTo>
                  <a:lnTo>
                    <a:pt x="107" y="435"/>
                  </a:lnTo>
                  <a:lnTo>
                    <a:pt x="96" y="475"/>
                  </a:lnTo>
                  <a:lnTo>
                    <a:pt x="89" y="514"/>
                  </a:lnTo>
                  <a:lnTo>
                    <a:pt x="87" y="554"/>
                  </a:lnTo>
                  <a:lnTo>
                    <a:pt x="89" y="592"/>
                  </a:lnTo>
                  <a:lnTo>
                    <a:pt x="96" y="629"/>
                  </a:lnTo>
                  <a:lnTo>
                    <a:pt x="107" y="663"/>
                  </a:lnTo>
                  <a:lnTo>
                    <a:pt x="122" y="695"/>
                  </a:lnTo>
                  <a:lnTo>
                    <a:pt x="142" y="724"/>
                  </a:lnTo>
                  <a:lnTo>
                    <a:pt x="168" y="750"/>
                  </a:lnTo>
                  <a:lnTo>
                    <a:pt x="199" y="771"/>
                  </a:lnTo>
                  <a:lnTo>
                    <a:pt x="236" y="788"/>
                  </a:lnTo>
                  <a:lnTo>
                    <a:pt x="277" y="800"/>
                  </a:lnTo>
                  <a:lnTo>
                    <a:pt x="315" y="806"/>
                  </a:lnTo>
                  <a:lnTo>
                    <a:pt x="349" y="812"/>
                  </a:lnTo>
                  <a:lnTo>
                    <a:pt x="382" y="815"/>
                  </a:lnTo>
                  <a:lnTo>
                    <a:pt x="414" y="816"/>
                  </a:lnTo>
                  <a:lnTo>
                    <a:pt x="443" y="817"/>
                  </a:lnTo>
                  <a:lnTo>
                    <a:pt x="470" y="816"/>
                  </a:lnTo>
                  <a:lnTo>
                    <a:pt x="495" y="815"/>
                  </a:lnTo>
                  <a:lnTo>
                    <a:pt x="518" y="813"/>
                  </a:lnTo>
                  <a:lnTo>
                    <a:pt x="538" y="811"/>
                  </a:lnTo>
                  <a:lnTo>
                    <a:pt x="555" y="808"/>
                  </a:lnTo>
                  <a:lnTo>
                    <a:pt x="571" y="805"/>
                  </a:lnTo>
                  <a:lnTo>
                    <a:pt x="583" y="802"/>
                  </a:lnTo>
                  <a:lnTo>
                    <a:pt x="593" y="800"/>
                  </a:lnTo>
                  <a:lnTo>
                    <a:pt x="600" y="798"/>
                  </a:lnTo>
                  <a:lnTo>
                    <a:pt x="605" y="795"/>
                  </a:lnTo>
                  <a:lnTo>
                    <a:pt x="606" y="795"/>
                  </a:lnTo>
                  <a:lnTo>
                    <a:pt x="604" y="796"/>
                  </a:lnTo>
                  <a:lnTo>
                    <a:pt x="598" y="800"/>
                  </a:lnTo>
                  <a:lnTo>
                    <a:pt x="587" y="804"/>
                  </a:lnTo>
                  <a:lnTo>
                    <a:pt x="574" y="810"/>
                  </a:lnTo>
                  <a:lnTo>
                    <a:pt x="556" y="817"/>
                  </a:lnTo>
                  <a:lnTo>
                    <a:pt x="536" y="825"/>
                  </a:lnTo>
                  <a:lnTo>
                    <a:pt x="512" y="834"/>
                  </a:lnTo>
                  <a:lnTo>
                    <a:pt x="486" y="842"/>
                  </a:lnTo>
                  <a:lnTo>
                    <a:pt x="456" y="850"/>
                  </a:lnTo>
                  <a:lnTo>
                    <a:pt x="423" y="859"/>
                  </a:lnTo>
                  <a:lnTo>
                    <a:pt x="389" y="866"/>
                  </a:lnTo>
                  <a:lnTo>
                    <a:pt x="351" y="873"/>
                  </a:lnTo>
                  <a:lnTo>
                    <a:pt x="313" y="878"/>
                  </a:lnTo>
                  <a:lnTo>
                    <a:pt x="271" y="881"/>
                  </a:lnTo>
                  <a:lnTo>
                    <a:pt x="228" y="882"/>
                  </a:lnTo>
                  <a:lnTo>
                    <a:pt x="184" y="882"/>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515" name="Freeform 1040"/>
            <p:cNvSpPr>
              <a:spLocks/>
            </p:cNvSpPr>
            <p:nvPr/>
          </p:nvSpPr>
          <p:spPr bwMode="auto">
            <a:xfrm>
              <a:off x="1938" y="2875"/>
              <a:ext cx="80" cy="501"/>
            </a:xfrm>
            <a:custGeom>
              <a:avLst/>
              <a:gdLst>
                <a:gd name="T0" fmla="*/ 0 w 241"/>
                <a:gd name="T1" fmla="*/ 0 h 1501"/>
                <a:gd name="T2" fmla="*/ 0 w 241"/>
                <a:gd name="T3" fmla="*/ 0 h 1501"/>
                <a:gd name="T4" fmla="*/ 0 w 241"/>
                <a:gd name="T5" fmla="*/ 0 h 1501"/>
                <a:gd name="T6" fmla="*/ 0 w 241"/>
                <a:gd name="T7" fmla="*/ 0 h 1501"/>
                <a:gd name="T8" fmla="*/ 0 w 241"/>
                <a:gd name="T9" fmla="*/ 0 h 1501"/>
                <a:gd name="T10" fmla="*/ 0 w 241"/>
                <a:gd name="T11" fmla="*/ 0 h 1501"/>
                <a:gd name="T12" fmla="*/ 0 w 241"/>
                <a:gd name="T13" fmla="*/ 0 h 1501"/>
                <a:gd name="T14" fmla="*/ 0 w 241"/>
                <a:gd name="T15" fmla="*/ 0 h 1501"/>
                <a:gd name="T16" fmla="*/ 0 w 241"/>
                <a:gd name="T17" fmla="*/ 0 h 1501"/>
                <a:gd name="T18" fmla="*/ 0 w 241"/>
                <a:gd name="T19" fmla="*/ 0 h 1501"/>
                <a:gd name="T20" fmla="*/ 0 w 241"/>
                <a:gd name="T21" fmla="*/ 0 h 1501"/>
                <a:gd name="T22" fmla="*/ 0 w 241"/>
                <a:gd name="T23" fmla="*/ 0 h 1501"/>
                <a:gd name="T24" fmla="*/ 0 w 241"/>
                <a:gd name="T25" fmla="*/ 0 h 1501"/>
                <a:gd name="T26" fmla="*/ 0 w 241"/>
                <a:gd name="T27" fmla="*/ 0 h 1501"/>
                <a:gd name="T28" fmla="*/ 0 w 241"/>
                <a:gd name="T29" fmla="*/ 0 h 1501"/>
                <a:gd name="T30" fmla="*/ 0 w 241"/>
                <a:gd name="T31" fmla="*/ 0 h 1501"/>
                <a:gd name="T32" fmla="*/ 0 w 241"/>
                <a:gd name="T33" fmla="*/ 0 h 1501"/>
                <a:gd name="T34" fmla="*/ 0 w 241"/>
                <a:gd name="T35" fmla="*/ 0 h 1501"/>
                <a:gd name="T36" fmla="*/ 0 w 241"/>
                <a:gd name="T37" fmla="*/ 0 h 1501"/>
                <a:gd name="T38" fmla="*/ 0 w 241"/>
                <a:gd name="T39" fmla="*/ 0 h 1501"/>
                <a:gd name="T40" fmla="*/ 0 w 241"/>
                <a:gd name="T41" fmla="*/ 0 h 1501"/>
                <a:gd name="T42" fmla="*/ 0 w 241"/>
                <a:gd name="T43" fmla="*/ 0 h 1501"/>
                <a:gd name="T44" fmla="*/ 0 w 241"/>
                <a:gd name="T45" fmla="*/ 0 h 1501"/>
                <a:gd name="T46" fmla="*/ 0 w 241"/>
                <a:gd name="T47" fmla="*/ 0 h 1501"/>
                <a:gd name="T48" fmla="*/ 0 w 241"/>
                <a:gd name="T49" fmla="*/ 0 h 1501"/>
                <a:gd name="T50" fmla="*/ 0 w 241"/>
                <a:gd name="T51" fmla="*/ 0 h 1501"/>
                <a:gd name="T52" fmla="*/ 0 w 241"/>
                <a:gd name="T53" fmla="*/ 0 h 1501"/>
                <a:gd name="T54" fmla="*/ 0 w 241"/>
                <a:gd name="T55" fmla="*/ 0 h 1501"/>
                <a:gd name="T56" fmla="*/ 0 w 241"/>
                <a:gd name="T57" fmla="*/ 0 h 1501"/>
                <a:gd name="T58" fmla="*/ 0 w 241"/>
                <a:gd name="T59" fmla="*/ 0 h 1501"/>
                <a:gd name="T60" fmla="*/ 0 w 241"/>
                <a:gd name="T61" fmla="*/ 0 h 1501"/>
                <a:gd name="T62" fmla="*/ 0 w 241"/>
                <a:gd name="T63" fmla="*/ 0 h 1501"/>
                <a:gd name="T64" fmla="*/ 0 w 241"/>
                <a:gd name="T65" fmla="*/ 0 h 1501"/>
                <a:gd name="T66" fmla="*/ 0 w 241"/>
                <a:gd name="T67" fmla="*/ 0 h 1501"/>
                <a:gd name="T68" fmla="*/ 0 w 241"/>
                <a:gd name="T69" fmla="*/ 0 h 1501"/>
                <a:gd name="T70" fmla="*/ 0 w 241"/>
                <a:gd name="T71" fmla="*/ 0 h 1501"/>
                <a:gd name="T72" fmla="*/ 0 w 241"/>
                <a:gd name="T73" fmla="*/ 0 h 1501"/>
                <a:gd name="T74" fmla="*/ 0 w 241"/>
                <a:gd name="T75" fmla="*/ 0 h 1501"/>
                <a:gd name="T76" fmla="*/ 0 w 241"/>
                <a:gd name="T77" fmla="*/ 0 h 1501"/>
                <a:gd name="T78" fmla="*/ 0 w 241"/>
                <a:gd name="T79" fmla="*/ 0 h 1501"/>
                <a:gd name="T80" fmla="*/ 0 w 241"/>
                <a:gd name="T81" fmla="*/ 0 h 1501"/>
                <a:gd name="T82" fmla="*/ 0 w 241"/>
                <a:gd name="T83" fmla="*/ 0 h 1501"/>
                <a:gd name="T84" fmla="*/ 0 w 241"/>
                <a:gd name="T85" fmla="*/ 0 h 1501"/>
                <a:gd name="T86" fmla="*/ 0 w 241"/>
                <a:gd name="T87" fmla="*/ 0 h 1501"/>
                <a:gd name="T88" fmla="*/ 0 w 241"/>
                <a:gd name="T89" fmla="*/ 0 h 1501"/>
                <a:gd name="T90" fmla="*/ 0 w 241"/>
                <a:gd name="T91" fmla="*/ 0 h 1501"/>
                <a:gd name="T92" fmla="*/ 0 w 241"/>
                <a:gd name="T93" fmla="*/ 0 h 1501"/>
                <a:gd name="T94" fmla="*/ 0 w 241"/>
                <a:gd name="T95" fmla="*/ 0 h 1501"/>
                <a:gd name="T96" fmla="*/ 0 w 241"/>
                <a:gd name="T97" fmla="*/ 0 h 1501"/>
                <a:gd name="T98" fmla="*/ 0 w 241"/>
                <a:gd name="T99" fmla="*/ 0 h 1501"/>
                <a:gd name="T100" fmla="*/ 0 w 241"/>
                <a:gd name="T101" fmla="*/ 0 h 1501"/>
                <a:gd name="T102" fmla="*/ 0 w 241"/>
                <a:gd name="T103" fmla="*/ 0 h 1501"/>
                <a:gd name="T104" fmla="*/ 0 w 241"/>
                <a:gd name="T105" fmla="*/ 0 h 1501"/>
                <a:gd name="T106" fmla="*/ 0 w 241"/>
                <a:gd name="T107" fmla="*/ 0 h 1501"/>
                <a:gd name="T108" fmla="*/ 0 w 241"/>
                <a:gd name="T109" fmla="*/ 0 h 150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41"/>
                <a:gd name="T166" fmla="*/ 0 h 1501"/>
                <a:gd name="T167" fmla="*/ 241 w 241"/>
                <a:gd name="T168" fmla="*/ 1501 h 150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41" h="1501">
                  <a:moveTo>
                    <a:pt x="0" y="553"/>
                  </a:moveTo>
                  <a:lnTo>
                    <a:pt x="81" y="598"/>
                  </a:lnTo>
                  <a:lnTo>
                    <a:pt x="87" y="562"/>
                  </a:lnTo>
                  <a:lnTo>
                    <a:pt x="92" y="526"/>
                  </a:lnTo>
                  <a:lnTo>
                    <a:pt x="97" y="487"/>
                  </a:lnTo>
                  <a:lnTo>
                    <a:pt x="102" y="450"/>
                  </a:lnTo>
                  <a:lnTo>
                    <a:pt x="28" y="461"/>
                  </a:lnTo>
                  <a:lnTo>
                    <a:pt x="28" y="390"/>
                  </a:lnTo>
                  <a:lnTo>
                    <a:pt x="105" y="433"/>
                  </a:lnTo>
                  <a:lnTo>
                    <a:pt x="110" y="400"/>
                  </a:lnTo>
                  <a:lnTo>
                    <a:pt x="115" y="367"/>
                  </a:lnTo>
                  <a:lnTo>
                    <a:pt x="120" y="334"/>
                  </a:lnTo>
                  <a:lnTo>
                    <a:pt x="124" y="302"/>
                  </a:lnTo>
                  <a:lnTo>
                    <a:pt x="57" y="312"/>
                  </a:lnTo>
                  <a:lnTo>
                    <a:pt x="57" y="241"/>
                  </a:lnTo>
                  <a:lnTo>
                    <a:pt x="127" y="281"/>
                  </a:lnTo>
                  <a:lnTo>
                    <a:pt x="136" y="224"/>
                  </a:lnTo>
                  <a:lnTo>
                    <a:pt x="144" y="171"/>
                  </a:lnTo>
                  <a:lnTo>
                    <a:pt x="152" y="124"/>
                  </a:lnTo>
                  <a:lnTo>
                    <a:pt x="158" y="82"/>
                  </a:lnTo>
                  <a:lnTo>
                    <a:pt x="163" y="48"/>
                  </a:lnTo>
                  <a:lnTo>
                    <a:pt x="167" y="22"/>
                  </a:lnTo>
                  <a:lnTo>
                    <a:pt x="169" y="6"/>
                  </a:lnTo>
                  <a:lnTo>
                    <a:pt x="170" y="0"/>
                  </a:lnTo>
                  <a:lnTo>
                    <a:pt x="241" y="29"/>
                  </a:lnTo>
                  <a:lnTo>
                    <a:pt x="238" y="49"/>
                  </a:lnTo>
                  <a:lnTo>
                    <a:pt x="229" y="104"/>
                  </a:lnTo>
                  <a:lnTo>
                    <a:pt x="217" y="184"/>
                  </a:lnTo>
                  <a:lnTo>
                    <a:pt x="200" y="282"/>
                  </a:lnTo>
                  <a:lnTo>
                    <a:pt x="183" y="389"/>
                  </a:lnTo>
                  <a:lnTo>
                    <a:pt x="164" y="495"/>
                  </a:lnTo>
                  <a:lnTo>
                    <a:pt x="145" y="593"/>
                  </a:lnTo>
                  <a:lnTo>
                    <a:pt x="127" y="673"/>
                  </a:lnTo>
                  <a:lnTo>
                    <a:pt x="115" y="742"/>
                  </a:lnTo>
                  <a:lnTo>
                    <a:pt x="99" y="852"/>
                  </a:lnTo>
                  <a:lnTo>
                    <a:pt x="80" y="986"/>
                  </a:lnTo>
                  <a:lnTo>
                    <a:pt x="61" y="1131"/>
                  </a:lnTo>
                  <a:lnTo>
                    <a:pt x="43" y="1269"/>
                  </a:lnTo>
                  <a:lnTo>
                    <a:pt x="28" y="1387"/>
                  </a:lnTo>
                  <a:lnTo>
                    <a:pt x="17" y="1470"/>
                  </a:lnTo>
                  <a:lnTo>
                    <a:pt x="14" y="1501"/>
                  </a:lnTo>
                  <a:lnTo>
                    <a:pt x="14" y="1481"/>
                  </a:lnTo>
                  <a:lnTo>
                    <a:pt x="16" y="1426"/>
                  </a:lnTo>
                  <a:lnTo>
                    <a:pt x="18" y="1343"/>
                  </a:lnTo>
                  <a:lnTo>
                    <a:pt x="22" y="1243"/>
                  </a:lnTo>
                  <a:lnTo>
                    <a:pt x="26" y="1133"/>
                  </a:lnTo>
                  <a:lnTo>
                    <a:pt x="33" y="1020"/>
                  </a:lnTo>
                  <a:lnTo>
                    <a:pt x="40" y="913"/>
                  </a:lnTo>
                  <a:lnTo>
                    <a:pt x="50" y="822"/>
                  </a:lnTo>
                  <a:lnTo>
                    <a:pt x="56" y="779"/>
                  </a:lnTo>
                  <a:lnTo>
                    <a:pt x="62" y="728"/>
                  </a:lnTo>
                  <a:lnTo>
                    <a:pt x="70" y="673"/>
                  </a:lnTo>
                  <a:lnTo>
                    <a:pt x="79" y="613"/>
                  </a:lnTo>
                  <a:lnTo>
                    <a:pt x="0" y="624"/>
                  </a:lnTo>
                  <a:lnTo>
                    <a:pt x="0" y="553"/>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516" name="Freeform 1041"/>
            <p:cNvSpPr>
              <a:spLocks/>
            </p:cNvSpPr>
            <p:nvPr/>
          </p:nvSpPr>
          <p:spPr bwMode="auto">
            <a:xfrm>
              <a:off x="1515" y="3085"/>
              <a:ext cx="43" cy="84"/>
            </a:xfrm>
            <a:custGeom>
              <a:avLst/>
              <a:gdLst>
                <a:gd name="T0" fmla="*/ 0 w 129"/>
                <a:gd name="T1" fmla="*/ 0 h 252"/>
                <a:gd name="T2" fmla="*/ 0 w 129"/>
                <a:gd name="T3" fmla="*/ 0 h 252"/>
                <a:gd name="T4" fmla="*/ 0 w 129"/>
                <a:gd name="T5" fmla="*/ 0 h 252"/>
                <a:gd name="T6" fmla="*/ 0 w 129"/>
                <a:gd name="T7" fmla="*/ 0 h 252"/>
                <a:gd name="T8" fmla="*/ 0 w 129"/>
                <a:gd name="T9" fmla="*/ 0 h 252"/>
                <a:gd name="T10" fmla="*/ 0 60000 65536"/>
                <a:gd name="T11" fmla="*/ 0 60000 65536"/>
                <a:gd name="T12" fmla="*/ 0 60000 65536"/>
                <a:gd name="T13" fmla="*/ 0 60000 65536"/>
                <a:gd name="T14" fmla="*/ 0 60000 65536"/>
                <a:gd name="T15" fmla="*/ 0 w 129"/>
                <a:gd name="T16" fmla="*/ 0 h 252"/>
                <a:gd name="T17" fmla="*/ 129 w 129"/>
                <a:gd name="T18" fmla="*/ 252 h 252"/>
              </a:gdLst>
              <a:ahLst/>
              <a:cxnLst>
                <a:cxn ang="T10">
                  <a:pos x="T0" y="T1"/>
                </a:cxn>
                <a:cxn ang="T11">
                  <a:pos x="T2" y="T3"/>
                </a:cxn>
                <a:cxn ang="T12">
                  <a:pos x="T4" y="T5"/>
                </a:cxn>
                <a:cxn ang="T13">
                  <a:pos x="T6" y="T7"/>
                </a:cxn>
                <a:cxn ang="T14">
                  <a:pos x="T8" y="T9"/>
                </a:cxn>
              </a:cxnLst>
              <a:rect l="T15" t="T16" r="T17" b="T18"/>
              <a:pathLst>
                <a:path w="129" h="252">
                  <a:moveTo>
                    <a:pt x="78" y="248"/>
                  </a:moveTo>
                  <a:lnTo>
                    <a:pt x="0" y="4"/>
                  </a:lnTo>
                  <a:lnTo>
                    <a:pt x="51" y="0"/>
                  </a:lnTo>
                  <a:lnTo>
                    <a:pt x="129" y="252"/>
                  </a:lnTo>
                  <a:lnTo>
                    <a:pt x="78" y="248"/>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517" name="Freeform 1042"/>
            <p:cNvSpPr>
              <a:spLocks/>
            </p:cNvSpPr>
            <p:nvPr/>
          </p:nvSpPr>
          <p:spPr bwMode="auto">
            <a:xfrm>
              <a:off x="1520" y="3308"/>
              <a:ext cx="355" cy="101"/>
            </a:xfrm>
            <a:custGeom>
              <a:avLst/>
              <a:gdLst>
                <a:gd name="T0" fmla="*/ 0 w 1063"/>
                <a:gd name="T1" fmla="*/ 0 h 304"/>
                <a:gd name="T2" fmla="*/ 0 w 1063"/>
                <a:gd name="T3" fmla="*/ 0 h 304"/>
                <a:gd name="T4" fmla="*/ 0 w 1063"/>
                <a:gd name="T5" fmla="*/ 0 h 304"/>
                <a:gd name="T6" fmla="*/ 0 w 1063"/>
                <a:gd name="T7" fmla="*/ 0 h 304"/>
                <a:gd name="T8" fmla="*/ 0 w 1063"/>
                <a:gd name="T9" fmla="*/ 0 h 304"/>
                <a:gd name="T10" fmla="*/ 0 w 1063"/>
                <a:gd name="T11" fmla="*/ 0 h 304"/>
                <a:gd name="T12" fmla="*/ 0 w 1063"/>
                <a:gd name="T13" fmla="*/ 0 h 304"/>
                <a:gd name="T14" fmla="*/ 0 w 1063"/>
                <a:gd name="T15" fmla="*/ 0 h 304"/>
                <a:gd name="T16" fmla="*/ 0 w 1063"/>
                <a:gd name="T17" fmla="*/ 0 h 304"/>
                <a:gd name="T18" fmla="*/ 0 w 1063"/>
                <a:gd name="T19" fmla="*/ 0 h 304"/>
                <a:gd name="T20" fmla="*/ 0 w 1063"/>
                <a:gd name="T21" fmla="*/ 0 h 304"/>
                <a:gd name="T22" fmla="*/ 0 w 1063"/>
                <a:gd name="T23" fmla="*/ 0 h 304"/>
                <a:gd name="T24" fmla="*/ 0 w 1063"/>
                <a:gd name="T25" fmla="*/ 0 h 304"/>
                <a:gd name="T26" fmla="*/ 0 w 1063"/>
                <a:gd name="T27" fmla="*/ 0 h 304"/>
                <a:gd name="T28" fmla="*/ 0 w 1063"/>
                <a:gd name="T29" fmla="*/ 0 h 304"/>
                <a:gd name="T30" fmla="*/ 0 w 1063"/>
                <a:gd name="T31" fmla="*/ 0 h 304"/>
                <a:gd name="T32" fmla="*/ 0 w 1063"/>
                <a:gd name="T33" fmla="*/ 0 h 304"/>
                <a:gd name="T34" fmla="*/ 0 w 1063"/>
                <a:gd name="T35" fmla="*/ 0 h 304"/>
                <a:gd name="T36" fmla="*/ 0 w 1063"/>
                <a:gd name="T37" fmla="*/ 0 h 304"/>
                <a:gd name="T38" fmla="*/ 0 w 1063"/>
                <a:gd name="T39" fmla="*/ 0 h 304"/>
                <a:gd name="T40" fmla="*/ 0 w 1063"/>
                <a:gd name="T41" fmla="*/ 0 h 304"/>
                <a:gd name="T42" fmla="*/ 0 w 1063"/>
                <a:gd name="T43" fmla="*/ 0 h 304"/>
                <a:gd name="T44" fmla="*/ 0 w 1063"/>
                <a:gd name="T45" fmla="*/ 0 h 304"/>
                <a:gd name="T46" fmla="*/ 0 w 1063"/>
                <a:gd name="T47" fmla="*/ 0 h 304"/>
                <a:gd name="T48" fmla="*/ 0 w 1063"/>
                <a:gd name="T49" fmla="*/ 0 h 304"/>
                <a:gd name="T50" fmla="*/ 0 w 1063"/>
                <a:gd name="T51" fmla="*/ 0 h 304"/>
                <a:gd name="T52" fmla="*/ 0 w 1063"/>
                <a:gd name="T53" fmla="*/ 0 h 304"/>
                <a:gd name="T54" fmla="*/ 0 w 1063"/>
                <a:gd name="T55" fmla="*/ 0 h 304"/>
                <a:gd name="T56" fmla="*/ 0 w 1063"/>
                <a:gd name="T57" fmla="*/ 0 h 304"/>
                <a:gd name="T58" fmla="*/ 0 w 1063"/>
                <a:gd name="T59" fmla="*/ 0 h 304"/>
                <a:gd name="T60" fmla="*/ 0 w 1063"/>
                <a:gd name="T61" fmla="*/ 0 h 304"/>
                <a:gd name="T62" fmla="*/ 0 w 1063"/>
                <a:gd name="T63" fmla="*/ 0 h 304"/>
                <a:gd name="T64" fmla="*/ 0 w 1063"/>
                <a:gd name="T65" fmla="*/ 0 h 304"/>
                <a:gd name="T66" fmla="*/ 0 w 1063"/>
                <a:gd name="T67" fmla="*/ 0 h 304"/>
                <a:gd name="T68" fmla="*/ 0 w 1063"/>
                <a:gd name="T69" fmla="*/ 0 h 304"/>
                <a:gd name="T70" fmla="*/ 0 w 1063"/>
                <a:gd name="T71" fmla="*/ 0 h 304"/>
                <a:gd name="T72" fmla="*/ 0 w 1063"/>
                <a:gd name="T73" fmla="*/ 0 h 304"/>
                <a:gd name="T74" fmla="*/ 0 w 1063"/>
                <a:gd name="T75" fmla="*/ 0 h 304"/>
                <a:gd name="T76" fmla="*/ 0 w 1063"/>
                <a:gd name="T77" fmla="*/ 0 h 304"/>
                <a:gd name="T78" fmla="*/ 0 w 1063"/>
                <a:gd name="T79" fmla="*/ 0 h 304"/>
                <a:gd name="T80" fmla="*/ 0 w 1063"/>
                <a:gd name="T81" fmla="*/ 0 h 304"/>
                <a:gd name="T82" fmla="*/ 0 w 1063"/>
                <a:gd name="T83" fmla="*/ 0 h 304"/>
                <a:gd name="T84" fmla="*/ 0 w 1063"/>
                <a:gd name="T85" fmla="*/ 0 h 304"/>
                <a:gd name="T86" fmla="*/ 0 w 1063"/>
                <a:gd name="T87" fmla="*/ 0 h 304"/>
                <a:gd name="T88" fmla="*/ 0 w 1063"/>
                <a:gd name="T89" fmla="*/ 0 h 304"/>
                <a:gd name="T90" fmla="*/ 0 w 1063"/>
                <a:gd name="T91" fmla="*/ 0 h 304"/>
                <a:gd name="T92" fmla="*/ 0 w 1063"/>
                <a:gd name="T93" fmla="*/ 0 h 304"/>
                <a:gd name="T94" fmla="*/ 0 w 1063"/>
                <a:gd name="T95" fmla="*/ 0 h 304"/>
                <a:gd name="T96" fmla="*/ 0 w 1063"/>
                <a:gd name="T97" fmla="*/ 0 h 304"/>
                <a:gd name="T98" fmla="*/ 0 w 1063"/>
                <a:gd name="T99" fmla="*/ 0 h 304"/>
                <a:gd name="T100" fmla="*/ 0 w 1063"/>
                <a:gd name="T101" fmla="*/ 0 h 304"/>
                <a:gd name="T102" fmla="*/ 0 w 1063"/>
                <a:gd name="T103" fmla="*/ 0 h 304"/>
                <a:gd name="T104" fmla="*/ 0 w 1063"/>
                <a:gd name="T105" fmla="*/ 0 h 304"/>
                <a:gd name="T106" fmla="*/ 0 w 1063"/>
                <a:gd name="T107" fmla="*/ 0 h 304"/>
                <a:gd name="T108" fmla="*/ 0 w 1063"/>
                <a:gd name="T109" fmla="*/ 0 h 304"/>
                <a:gd name="T110" fmla="*/ 0 w 1063"/>
                <a:gd name="T111" fmla="*/ 0 h 304"/>
                <a:gd name="T112" fmla="*/ 0 w 1063"/>
                <a:gd name="T113" fmla="*/ 0 h 304"/>
                <a:gd name="T114" fmla="*/ 0 w 1063"/>
                <a:gd name="T115" fmla="*/ 0 h 304"/>
                <a:gd name="T116" fmla="*/ 0 w 1063"/>
                <a:gd name="T117" fmla="*/ 0 h 304"/>
                <a:gd name="T118" fmla="*/ 0 w 1063"/>
                <a:gd name="T119" fmla="*/ 0 h 30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063"/>
                <a:gd name="T181" fmla="*/ 0 h 304"/>
                <a:gd name="T182" fmla="*/ 1063 w 1063"/>
                <a:gd name="T183" fmla="*/ 304 h 304"/>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063" h="304">
                  <a:moveTo>
                    <a:pt x="1063" y="70"/>
                  </a:moveTo>
                  <a:lnTo>
                    <a:pt x="1062" y="72"/>
                  </a:lnTo>
                  <a:lnTo>
                    <a:pt x="1058" y="73"/>
                  </a:lnTo>
                  <a:lnTo>
                    <a:pt x="1051" y="75"/>
                  </a:lnTo>
                  <a:lnTo>
                    <a:pt x="1043" y="78"/>
                  </a:lnTo>
                  <a:lnTo>
                    <a:pt x="1032" y="83"/>
                  </a:lnTo>
                  <a:lnTo>
                    <a:pt x="1020" y="87"/>
                  </a:lnTo>
                  <a:lnTo>
                    <a:pt x="1007" y="92"/>
                  </a:lnTo>
                  <a:lnTo>
                    <a:pt x="991" y="98"/>
                  </a:lnTo>
                  <a:lnTo>
                    <a:pt x="976" y="103"/>
                  </a:lnTo>
                  <a:lnTo>
                    <a:pt x="959" y="109"/>
                  </a:lnTo>
                  <a:lnTo>
                    <a:pt x="942" y="116"/>
                  </a:lnTo>
                  <a:lnTo>
                    <a:pt x="925" y="121"/>
                  </a:lnTo>
                  <a:lnTo>
                    <a:pt x="908" y="127"/>
                  </a:lnTo>
                  <a:lnTo>
                    <a:pt x="890" y="132"/>
                  </a:lnTo>
                  <a:lnTo>
                    <a:pt x="874" y="137"/>
                  </a:lnTo>
                  <a:lnTo>
                    <a:pt x="857" y="141"/>
                  </a:lnTo>
                  <a:lnTo>
                    <a:pt x="838" y="146"/>
                  </a:lnTo>
                  <a:lnTo>
                    <a:pt x="815" y="154"/>
                  </a:lnTo>
                  <a:lnTo>
                    <a:pt x="788" y="164"/>
                  </a:lnTo>
                  <a:lnTo>
                    <a:pt x="756" y="176"/>
                  </a:lnTo>
                  <a:lnTo>
                    <a:pt x="722" y="188"/>
                  </a:lnTo>
                  <a:lnTo>
                    <a:pt x="688" y="203"/>
                  </a:lnTo>
                  <a:lnTo>
                    <a:pt x="652" y="217"/>
                  </a:lnTo>
                  <a:lnTo>
                    <a:pt x="617" y="230"/>
                  </a:lnTo>
                  <a:lnTo>
                    <a:pt x="583" y="245"/>
                  </a:lnTo>
                  <a:lnTo>
                    <a:pt x="549" y="258"/>
                  </a:lnTo>
                  <a:lnTo>
                    <a:pt x="520" y="271"/>
                  </a:lnTo>
                  <a:lnTo>
                    <a:pt x="493" y="282"/>
                  </a:lnTo>
                  <a:lnTo>
                    <a:pt x="471" y="291"/>
                  </a:lnTo>
                  <a:lnTo>
                    <a:pt x="455" y="297"/>
                  </a:lnTo>
                  <a:lnTo>
                    <a:pt x="444" y="303"/>
                  </a:lnTo>
                  <a:lnTo>
                    <a:pt x="440" y="304"/>
                  </a:lnTo>
                  <a:lnTo>
                    <a:pt x="439" y="303"/>
                  </a:lnTo>
                  <a:lnTo>
                    <a:pt x="435" y="300"/>
                  </a:lnTo>
                  <a:lnTo>
                    <a:pt x="428" y="294"/>
                  </a:lnTo>
                  <a:lnTo>
                    <a:pt x="419" y="287"/>
                  </a:lnTo>
                  <a:lnTo>
                    <a:pt x="408" y="279"/>
                  </a:lnTo>
                  <a:lnTo>
                    <a:pt x="395" y="269"/>
                  </a:lnTo>
                  <a:lnTo>
                    <a:pt x="381" y="258"/>
                  </a:lnTo>
                  <a:lnTo>
                    <a:pt x="365" y="245"/>
                  </a:lnTo>
                  <a:lnTo>
                    <a:pt x="348" y="231"/>
                  </a:lnTo>
                  <a:lnTo>
                    <a:pt x="330" y="217"/>
                  </a:lnTo>
                  <a:lnTo>
                    <a:pt x="312" y="203"/>
                  </a:lnTo>
                  <a:lnTo>
                    <a:pt x="294" y="188"/>
                  </a:lnTo>
                  <a:lnTo>
                    <a:pt x="275" y="173"/>
                  </a:lnTo>
                  <a:lnTo>
                    <a:pt x="256" y="157"/>
                  </a:lnTo>
                  <a:lnTo>
                    <a:pt x="237" y="142"/>
                  </a:lnTo>
                  <a:lnTo>
                    <a:pt x="220" y="128"/>
                  </a:lnTo>
                  <a:lnTo>
                    <a:pt x="202" y="113"/>
                  </a:lnTo>
                  <a:lnTo>
                    <a:pt x="185" y="100"/>
                  </a:lnTo>
                  <a:lnTo>
                    <a:pt x="166" y="87"/>
                  </a:lnTo>
                  <a:lnTo>
                    <a:pt x="147" y="75"/>
                  </a:lnTo>
                  <a:lnTo>
                    <a:pt x="128" y="64"/>
                  </a:lnTo>
                  <a:lnTo>
                    <a:pt x="111" y="53"/>
                  </a:lnTo>
                  <a:lnTo>
                    <a:pt x="93" y="43"/>
                  </a:lnTo>
                  <a:lnTo>
                    <a:pt x="75" y="34"/>
                  </a:lnTo>
                  <a:lnTo>
                    <a:pt x="60" y="26"/>
                  </a:lnTo>
                  <a:lnTo>
                    <a:pt x="46" y="20"/>
                  </a:lnTo>
                  <a:lnTo>
                    <a:pt x="32" y="14"/>
                  </a:lnTo>
                  <a:lnTo>
                    <a:pt x="21" y="9"/>
                  </a:lnTo>
                  <a:lnTo>
                    <a:pt x="13" y="5"/>
                  </a:lnTo>
                  <a:lnTo>
                    <a:pt x="6" y="2"/>
                  </a:lnTo>
                  <a:lnTo>
                    <a:pt x="2" y="1"/>
                  </a:lnTo>
                  <a:lnTo>
                    <a:pt x="0" y="0"/>
                  </a:lnTo>
                  <a:lnTo>
                    <a:pt x="3" y="0"/>
                  </a:lnTo>
                  <a:lnTo>
                    <a:pt x="7" y="1"/>
                  </a:lnTo>
                  <a:lnTo>
                    <a:pt x="15" y="2"/>
                  </a:lnTo>
                  <a:lnTo>
                    <a:pt x="25" y="4"/>
                  </a:lnTo>
                  <a:lnTo>
                    <a:pt x="38" y="8"/>
                  </a:lnTo>
                  <a:lnTo>
                    <a:pt x="53" y="11"/>
                  </a:lnTo>
                  <a:lnTo>
                    <a:pt x="70" y="16"/>
                  </a:lnTo>
                  <a:lnTo>
                    <a:pt x="89" y="22"/>
                  </a:lnTo>
                  <a:lnTo>
                    <a:pt x="110" y="29"/>
                  </a:lnTo>
                  <a:lnTo>
                    <a:pt x="131" y="36"/>
                  </a:lnTo>
                  <a:lnTo>
                    <a:pt x="154" y="45"/>
                  </a:lnTo>
                  <a:lnTo>
                    <a:pt x="177" y="56"/>
                  </a:lnTo>
                  <a:lnTo>
                    <a:pt x="201" y="67"/>
                  </a:lnTo>
                  <a:lnTo>
                    <a:pt x="225" y="80"/>
                  </a:lnTo>
                  <a:lnTo>
                    <a:pt x="251" y="95"/>
                  </a:lnTo>
                  <a:lnTo>
                    <a:pt x="275" y="111"/>
                  </a:lnTo>
                  <a:lnTo>
                    <a:pt x="305" y="132"/>
                  </a:lnTo>
                  <a:lnTo>
                    <a:pt x="334" y="153"/>
                  </a:lnTo>
                  <a:lnTo>
                    <a:pt x="363" y="173"/>
                  </a:lnTo>
                  <a:lnTo>
                    <a:pt x="389" y="192"/>
                  </a:lnTo>
                  <a:lnTo>
                    <a:pt x="411" y="208"/>
                  </a:lnTo>
                  <a:lnTo>
                    <a:pt x="427" y="220"/>
                  </a:lnTo>
                  <a:lnTo>
                    <a:pt x="438" y="228"/>
                  </a:lnTo>
                  <a:lnTo>
                    <a:pt x="443" y="231"/>
                  </a:lnTo>
                  <a:lnTo>
                    <a:pt x="446" y="230"/>
                  </a:lnTo>
                  <a:lnTo>
                    <a:pt x="454" y="227"/>
                  </a:lnTo>
                  <a:lnTo>
                    <a:pt x="467" y="222"/>
                  </a:lnTo>
                  <a:lnTo>
                    <a:pt x="484" y="216"/>
                  </a:lnTo>
                  <a:lnTo>
                    <a:pt x="504" y="208"/>
                  </a:lnTo>
                  <a:lnTo>
                    <a:pt x="527" y="199"/>
                  </a:lnTo>
                  <a:lnTo>
                    <a:pt x="553" y="189"/>
                  </a:lnTo>
                  <a:lnTo>
                    <a:pt x="580" y="180"/>
                  </a:lnTo>
                  <a:lnTo>
                    <a:pt x="608" y="170"/>
                  </a:lnTo>
                  <a:lnTo>
                    <a:pt x="635" y="160"/>
                  </a:lnTo>
                  <a:lnTo>
                    <a:pt x="663" y="150"/>
                  </a:lnTo>
                  <a:lnTo>
                    <a:pt x="688" y="141"/>
                  </a:lnTo>
                  <a:lnTo>
                    <a:pt x="713" y="132"/>
                  </a:lnTo>
                  <a:lnTo>
                    <a:pt x="735" y="126"/>
                  </a:lnTo>
                  <a:lnTo>
                    <a:pt x="753" y="120"/>
                  </a:lnTo>
                  <a:lnTo>
                    <a:pt x="768" y="116"/>
                  </a:lnTo>
                  <a:lnTo>
                    <a:pt x="782" y="112"/>
                  </a:lnTo>
                  <a:lnTo>
                    <a:pt x="800" y="109"/>
                  </a:lnTo>
                  <a:lnTo>
                    <a:pt x="821" y="106"/>
                  </a:lnTo>
                  <a:lnTo>
                    <a:pt x="843" y="101"/>
                  </a:lnTo>
                  <a:lnTo>
                    <a:pt x="867" y="98"/>
                  </a:lnTo>
                  <a:lnTo>
                    <a:pt x="891" y="94"/>
                  </a:lnTo>
                  <a:lnTo>
                    <a:pt x="917" y="90"/>
                  </a:lnTo>
                  <a:lnTo>
                    <a:pt x="941" y="87"/>
                  </a:lnTo>
                  <a:lnTo>
                    <a:pt x="965" y="84"/>
                  </a:lnTo>
                  <a:lnTo>
                    <a:pt x="988" y="80"/>
                  </a:lnTo>
                  <a:lnTo>
                    <a:pt x="1008" y="77"/>
                  </a:lnTo>
                  <a:lnTo>
                    <a:pt x="1027" y="75"/>
                  </a:lnTo>
                  <a:lnTo>
                    <a:pt x="1042" y="73"/>
                  </a:lnTo>
                  <a:lnTo>
                    <a:pt x="1053" y="72"/>
                  </a:lnTo>
                  <a:lnTo>
                    <a:pt x="1061" y="70"/>
                  </a:lnTo>
                  <a:lnTo>
                    <a:pt x="1063" y="7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518" name="Freeform 1043"/>
            <p:cNvSpPr>
              <a:spLocks/>
            </p:cNvSpPr>
            <p:nvPr/>
          </p:nvSpPr>
          <p:spPr bwMode="auto">
            <a:xfrm>
              <a:off x="1648" y="3305"/>
              <a:ext cx="172" cy="43"/>
            </a:xfrm>
            <a:custGeom>
              <a:avLst/>
              <a:gdLst>
                <a:gd name="T0" fmla="*/ 0 w 517"/>
                <a:gd name="T1" fmla="*/ 0 h 128"/>
                <a:gd name="T2" fmla="*/ 0 w 517"/>
                <a:gd name="T3" fmla="*/ 0 h 128"/>
                <a:gd name="T4" fmla="*/ 0 w 517"/>
                <a:gd name="T5" fmla="*/ 0 h 128"/>
                <a:gd name="T6" fmla="*/ 0 w 517"/>
                <a:gd name="T7" fmla="*/ 0 h 128"/>
                <a:gd name="T8" fmla="*/ 0 w 517"/>
                <a:gd name="T9" fmla="*/ 0 h 128"/>
                <a:gd name="T10" fmla="*/ 0 w 517"/>
                <a:gd name="T11" fmla="*/ 0 h 128"/>
                <a:gd name="T12" fmla="*/ 0 w 517"/>
                <a:gd name="T13" fmla="*/ 0 h 128"/>
                <a:gd name="T14" fmla="*/ 0 w 517"/>
                <a:gd name="T15" fmla="*/ 0 h 128"/>
                <a:gd name="T16" fmla="*/ 0 w 517"/>
                <a:gd name="T17" fmla="*/ 0 h 128"/>
                <a:gd name="T18" fmla="*/ 0 w 517"/>
                <a:gd name="T19" fmla="*/ 0 h 128"/>
                <a:gd name="T20" fmla="*/ 0 w 517"/>
                <a:gd name="T21" fmla="*/ 0 h 128"/>
                <a:gd name="T22" fmla="*/ 0 w 517"/>
                <a:gd name="T23" fmla="*/ 0 h 128"/>
                <a:gd name="T24" fmla="*/ 0 w 517"/>
                <a:gd name="T25" fmla="*/ 0 h 128"/>
                <a:gd name="T26" fmla="*/ 0 w 517"/>
                <a:gd name="T27" fmla="*/ 0 h 128"/>
                <a:gd name="T28" fmla="*/ 0 w 517"/>
                <a:gd name="T29" fmla="*/ 0 h 128"/>
                <a:gd name="T30" fmla="*/ 0 w 517"/>
                <a:gd name="T31" fmla="*/ 0 h 128"/>
                <a:gd name="T32" fmla="*/ 0 w 517"/>
                <a:gd name="T33" fmla="*/ 0 h 128"/>
                <a:gd name="T34" fmla="*/ 0 w 517"/>
                <a:gd name="T35" fmla="*/ 0 h 128"/>
                <a:gd name="T36" fmla="*/ 0 w 517"/>
                <a:gd name="T37" fmla="*/ 0 h 128"/>
                <a:gd name="T38" fmla="*/ 0 w 517"/>
                <a:gd name="T39" fmla="*/ 0 h 128"/>
                <a:gd name="T40" fmla="*/ 0 w 517"/>
                <a:gd name="T41" fmla="*/ 0 h 128"/>
                <a:gd name="T42" fmla="*/ 0 w 517"/>
                <a:gd name="T43" fmla="*/ 0 h 128"/>
                <a:gd name="T44" fmla="*/ 0 w 517"/>
                <a:gd name="T45" fmla="*/ 0 h 128"/>
                <a:gd name="T46" fmla="*/ 0 w 517"/>
                <a:gd name="T47" fmla="*/ 0 h 128"/>
                <a:gd name="T48" fmla="*/ 0 w 517"/>
                <a:gd name="T49" fmla="*/ 0 h 128"/>
                <a:gd name="T50" fmla="*/ 0 w 517"/>
                <a:gd name="T51" fmla="*/ 0 h 128"/>
                <a:gd name="T52" fmla="*/ 0 w 517"/>
                <a:gd name="T53" fmla="*/ 0 h 128"/>
                <a:gd name="T54" fmla="*/ 0 w 517"/>
                <a:gd name="T55" fmla="*/ 0 h 128"/>
                <a:gd name="T56" fmla="*/ 0 w 517"/>
                <a:gd name="T57" fmla="*/ 0 h 128"/>
                <a:gd name="T58" fmla="*/ 0 w 517"/>
                <a:gd name="T59" fmla="*/ 0 h 128"/>
                <a:gd name="T60" fmla="*/ 0 w 517"/>
                <a:gd name="T61" fmla="*/ 0 h 128"/>
                <a:gd name="T62" fmla="*/ 0 w 517"/>
                <a:gd name="T63" fmla="*/ 0 h 128"/>
                <a:gd name="T64" fmla="*/ 0 w 517"/>
                <a:gd name="T65" fmla="*/ 0 h 1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17"/>
                <a:gd name="T100" fmla="*/ 0 h 128"/>
                <a:gd name="T101" fmla="*/ 517 w 517"/>
                <a:gd name="T102" fmla="*/ 128 h 12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17" h="128">
                  <a:moveTo>
                    <a:pt x="0" y="93"/>
                  </a:moveTo>
                  <a:lnTo>
                    <a:pt x="50" y="128"/>
                  </a:lnTo>
                  <a:lnTo>
                    <a:pt x="52" y="127"/>
                  </a:lnTo>
                  <a:lnTo>
                    <a:pt x="57" y="126"/>
                  </a:lnTo>
                  <a:lnTo>
                    <a:pt x="66" y="124"/>
                  </a:lnTo>
                  <a:lnTo>
                    <a:pt x="77" y="120"/>
                  </a:lnTo>
                  <a:lnTo>
                    <a:pt x="90" y="116"/>
                  </a:lnTo>
                  <a:lnTo>
                    <a:pt x="107" y="111"/>
                  </a:lnTo>
                  <a:lnTo>
                    <a:pt x="123" y="107"/>
                  </a:lnTo>
                  <a:lnTo>
                    <a:pt x="142" y="102"/>
                  </a:lnTo>
                  <a:lnTo>
                    <a:pt x="161" y="96"/>
                  </a:lnTo>
                  <a:lnTo>
                    <a:pt x="180" y="91"/>
                  </a:lnTo>
                  <a:lnTo>
                    <a:pt x="198" y="85"/>
                  </a:lnTo>
                  <a:lnTo>
                    <a:pt x="217" y="81"/>
                  </a:lnTo>
                  <a:lnTo>
                    <a:pt x="235" y="75"/>
                  </a:lnTo>
                  <a:lnTo>
                    <a:pt x="250" y="71"/>
                  </a:lnTo>
                  <a:lnTo>
                    <a:pt x="263" y="67"/>
                  </a:lnTo>
                  <a:lnTo>
                    <a:pt x="276" y="64"/>
                  </a:lnTo>
                  <a:lnTo>
                    <a:pt x="288" y="61"/>
                  </a:lnTo>
                  <a:lnTo>
                    <a:pt x="302" y="57"/>
                  </a:lnTo>
                  <a:lnTo>
                    <a:pt x="320" y="53"/>
                  </a:lnTo>
                  <a:lnTo>
                    <a:pt x="337" y="48"/>
                  </a:lnTo>
                  <a:lnTo>
                    <a:pt x="357" y="43"/>
                  </a:lnTo>
                  <a:lnTo>
                    <a:pt x="377" y="38"/>
                  </a:lnTo>
                  <a:lnTo>
                    <a:pt x="398" y="32"/>
                  </a:lnTo>
                  <a:lnTo>
                    <a:pt x="418" y="27"/>
                  </a:lnTo>
                  <a:lnTo>
                    <a:pt x="438" y="21"/>
                  </a:lnTo>
                  <a:lnTo>
                    <a:pt x="455" y="17"/>
                  </a:lnTo>
                  <a:lnTo>
                    <a:pt x="473" y="12"/>
                  </a:lnTo>
                  <a:lnTo>
                    <a:pt x="487" y="8"/>
                  </a:lnTo>
                  <a:lnTo>
                    <a:pt x="499" y="5"/>
                  </a:lnTo>
                  <a:lnTo>
                    <a:pt x="509" y="2"/>
                  </a:lnTo>
                  <a:lnTo>
                    <a:pt x="515" y="1"/>
                  </a:lnTo>
                  <a:lnTo>
                    <a:pt x="517" y="0"/>
                  </a:lnTo>
                  <a:lnTo>
                    <a:pt x="515" y="0"/>
                  </a:lnTo>
                  <a:lnTo>
                    <a:pt x="508" y="0"/>
                  </a:lnTo>
                  <a:lnTo>
                    <a:pt x="497" y="0"/>
                  </a:lnTo>
                  <a:lnTo>
                    <a:pt x="484" y="0"/>
                  </a:lnTo>
                  <a:lnTo>
                    <a:pt x="466" y="1"/>
                  </a:lnTo>
                  <a:lnTo>
                    <a:pt x="448" y="1"/>
                  </a:lnTo>
                  <a:lnTo>
                    <a:pt x="427" y="2"/>
                  </a:lnTo>
                  <a:lnTo>
                    <a:pt x="403" y="2"/>
                  </a:lnTo>
                  <a:lnTo>
                    <a:pt x="380" y="5"/>
                  </a:lnTo>
                  <a:lnTo>
                    <a:pt x="356" y="6"/>
                  </a:lnTo>
                  <a:lnTo>
                    <a:pt x="332" y="7"/>
                  </a:lnTo>
                  <a:lnTo>
                    <a:pt x="308" y="9"/>
                  </a:lnTo>
                  <a:lnTo>
                    <a:pt x="284" y="12"/>
                  </a:lnTo>
                  <a:lnTo>
                    <a:pt x="263" y="15"/>
                  </a:lnTo>
                  <a:lnTo>
                    <a:pt x="244" y="18"/>
                  </a:lnTo>
                  <a:lnTo>
                    <a:pt x="227" y="22"/>
                  </a:lnTo>
                  <a:lnTo>
                    <a:pt x="211" y="27"/>
                  </a:lnTo>
                  <a:lnTo>
                    <a:pt x="193" y="31"/>
                  </a:lnTo>
                  <a:lnTo>
                    <a:pt x="174" y="37"/>
                  </a:lnTo>
                  <a:lnTo>
                    <a:pt x="155" y="42"/>
                  </a:lnTo>
                  <a:lnTo>
                    <a:pt x="137" y="48"/>
                  </a:lnTo>
                  <a:lnTo>
                    <a:pt x="118" y="54"/>
                  </a:lnTo>
                  <a:lnTo>
                    <a:pt x="99" y="60"/>
                  </a:lnTo>
                  <a:lnTo>
                    <a:pt x="82" y="65"/>
                  </a:lnTo>
                  <a:lnTo>
                    <a:pt x="65" y="71"/>
                  </a:lnTo>
                  <a:lnTo>
                    <a:pt x="50" y="76"/>
                  </a:lnTo>
                  <a:lnTo>
                    <a:pt x="35" y="81"/>
                  </a:lnTo>
                  <a:lnTo>
                    <a:pt x="23" y="85"/>
                  </a:lnTo>
                  <a:lnTo>
                    <a:pt x="13" y="88"/>
                  </a:lnTo>
                  <a:lnTo>
                    <a:pt x="7" y="91"/>
                  </a:lnTo>
                  <a:lnTo>
                    <a:pt x="1" y="92"/>
                  </a:lnTo>
                  <a:lnTo>
                    <a:pt x="0" y="93"/>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519" name="Freeform 1044"/>
            <p:cNvSpPr>
              <a:spLocks/>
            </p:cNvSpPr>
            <p:nvPr/>
          </p:nvSpPr>
          <p:spPr bwMode="auto">
            <a:xfrm>
              <a:off x="1596" y="3279"/>
              <a:ext cx="172" cy="43"/>
            </a:xfrm>
            <a:custGeom>
              <a:avLst/>
              <a:gdLst>
                <a:gd name="T0" fmla="*/ 0 w 515"/>
                <a:gd name="T1" fmla="*/ 0 h 127"/>
                <a:gd name="T2" fmla="*/ 0 w 515"/>
                <a:gd name="T3" fmla="*/ 0 h 127"/>
                <a:gd name="T4" fmla="*/ 0 w 515"/>
                <a:gd name="T5" fmla="*/ 0 h 127"/>
                <a:gd name="T6" fmla="*/ 0 w 515"/>
                <a:gd name="T7" fmla="*/ 0 h 127"/>
                <a:gd name="T8" fmla="*/ 0 w 515"/>
                <a:gd name="T9" fmla="*/ 0 h 127"/>
                <a:gd name="T10" fmla="*/ 0 w 515"/>
                <a:gd name="T11" fmla="*/ 0 h 127"/>
                <a:gd name="T12" fmla="*/ 0 w 515"/>
                <a:gd name="T13" fmla="*/ 0 h 127"/>
                <a:gd name="T14" fmla="*/ 0 w 515"/>
                <a:gd name="T15" fmla="*/ 0 h 127"/>
                <a:gd name="T16" fmla="*/ 0 w 515"/>
                <a:gd name="T17" fmla="*/ 0 h 127"/>
                <a:gd name="T18" fmla="*/ 0 w 515"/>
                <a:gd name="T19" fmla="*/ 0 h 127"/>
                <a:gd name="T20" fmla="*/ 0 w 515"/>
                <a:gd name="T21" fmla="*/ 0 h 127"/>
                <a:gd name="T22" fmla="*/ 0 w 515"/>
                <a:gd name="T23" fmla="*/ 0 h 127"/>
                <a:gd name="T24" fmla="*/ 0 w 515"/>
                <a:gd name="T25" fmla="*/ 0 h 127"/>
                <a:gd name="T26" fmla="*/ 0 w 515"/>
                <a:gd name="T27" fmla="*/ 0 h 127"/>
                <a:gd name="T28" fmla="*/ 0 w 515"/>
                <a:gd name="T29" fmla="*/ 0 h 127"/>
                <a:gd name="T30" fmla="*/ 0 w 515"/>
                <a:gd name="T31" fmla="*/ 0 h 127"/>
                <a:gd name="T32" fmla="*/ 0 w 515"/>
                <a:gd name="T33" fmla="*/ 0 h 127"/>
                <a:gd name="T34" fmla="*/ 0 w 515"/>
                <a:gd name="T35" fmla="*/ 0 h 127"/>
                <a:gd name="T36" fmla="*/ 0 w 515"/>
                <a:gd name="T37" fmla="*/ 0 h 127"/>
                <a:gd name="T38" fmla="*/ 0 w 515"/>
                <a:gd name="T39" fmla="*/ 0 h 127"/>
                <a:gd name="T40" fmla="*/ 0 w 515"/>
                <a:gd name="T41" fmla="*/ 0 h 127"/>
                <a:gd name="T42" fmla="*/ 0 w 515"/>
                <a:gd name="T43" fmla="*/ 0 h 127"/>
                <a:gd name="T44" fmla="*/ 0 w 515"/>
                <a:gd name="T45" fmla="*/ 0 h 127"/>
                <a:gd name="T46" fmla="*/ 0 w 515"/>
                <a:gd name="T47" fmla="*/ 0 h 127"/>
                <a:gd name="T48" fmla="*/ 0 w 515"/>
                <a:gd name="T49" fmla="*/ 0 h 127"/>
                <a:gd name="T50" fmla="*/ 0 w 515"/>
                <a:gd name="T51" fmla="*/ 0 h 127"/>
                <a:gd name="T52" fmla="*/ 0 w 515"/>
                <a:gd name="T53" fmla="*/ 0 h 127"/>
                <a:gd name="T54" fmla="*/ 0 w 515"/>
                <a:gd name="T55" fmla="*/ 0 h 127"/>
                <a:gd name="T56" fmla="*/ 0 w 515"/>
                <a:gd name="T57" fmla="*/ 0 h 127"/>
                <a:gd name="T58" fmla="*/ 0 w 515"/>
                <a:gd name="T59" fmla="*/ 0 h 127"/>
                <a:gd name="T60" fmla="*/ 0 w 515"/>
                <a:gd name="T61" fmla="*/ 0 h 127"/>
                <a:gd name="T62" fmla="*/ 0 w 515"/>
                <a:gd name="T63" fmla="*/ 0 h 127"/>
                <a:gd name="T64" fmla="*/ 0 w 515"/>
                <a:gd name="T65" fmla="*/ 0 h 12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15"/>
                <a:gd name="T100" fmla="*/ 0 h 127"/>
                <a:gd name="T101" fmla="*/ 515 w 515"/>
                <a:gd name="T102" fmla="*/ 127 h 12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15" h="127">
                  <a:moveTo>
                    <a:pt x="0" y="92"/>
                  </a:moveTo>
                  <a:lnTo>
                    <a:pt x="49" y="127"/>
                  </a:lnTo>
                  <a:lnTo>
                    <a:pt x="51" y="126"/>
                  </a:lnTo>
                  <a:lnTo>
                    <a:pt x="57" y="125"/>
                  </a:lnTo>
                  <a:lnTo>
                    <a:pt x="66" y="122"/>
                  </a:lnTo>
                  <a:lnTo>
                    <a:pt x="77" y="119"/>
                  </a:lnTo>
                  <a:lnTo>
                    <a:pt x="90" y="115"/>
                  </a:lnTo>
                  <a:lnTo>
                    <a:pt x="105" y="110"/>
                  </a:lnTo>
                  <a:lnTo>
                    <a:pt x="123" y="106"/>
                  </a:lnTo>
                  <a:lnTo>
                    <a:pt x="142" y="100"/>
                  </a:lnTo>
                  <a:lnTo>
                    <a:pt x="161" y="95"/>
                  </a:lnTo>
                  <a:lnTo>
                    <a:pt x="179" y="89"/>
                  </a:lnTo>
                  <a:lnTo>
                    <a:pt x="198" y="85"/>
                  </a:lnTo>
                  <a:lnTo>
                    <a:pt x="217" y="79"/>
                  </a:lnTo>
                  <a:lnTo>
                    <a:pt x="234" y="75"/>
                  </a:lnTo>
                  <a:lnTo>
                    <a:pt x="250" y="71"/>
                  </a:lnTo>
                  <a:lnTo>
                    <a:pt x="264" y="67"/>
                  </a:lnTo>
                  <a:lnTo>
                    <a:pt x="276" y="64"/>
                  </a:lnTo>
                  <a:lnTo>
                    <a:pt x="288" y="61"/>
                  </a:lnTo>
                  <a:lnTo>
                    <a:pt x="303" y="57"/>
                  </a:lnTo>
                  <a:lnTo>
                    <a:pt x="319" y="53"/>
                  </a:lnTo>
                  <a:lnTo>
                    <a:pt x="337" y="47"/>
                  </a:lnTo>
                  <a:lnTo>
                    <a:pt x="357" y="43"/>
                  </a:lnTo>
                  <a:lnTo>
                    <a:pt x="377" y="38"/>
                  </a:lnTo>
                  <a:lnTo>
                    <a:pt x="396" y="32"/>
                  </a:lnTo>
                  <a:lnTo>
                    <a:pt x="417" y="27"/>
                  </a:lnTo>
                  <a:lnTo>
                    <a:pt x="436" y="21"/>
                  </a:lnTo>
                  <a:lnTo>
                    <a:pt x="455" y="17"/>
                  </a:lnTo>
                  <a:lnTo>
                    <a:pt x="471" y="12"/>
                  </a:lnTo>
                  <a:lnTo>
                    <a:pt x="486" y="8"/>
                  </a:lnTo>
                  <a:lnTo>
                    <a:pt x="498" y="4"/>
                  </a:lnTo>
                  <a:lnTo>
                    <a:pt x="508" y="2"/>
                  </a:lnTo>
                  <a:lnTo>
                    <a:pt x="513" y="1"/>
                  </a:lnTo>
                  <a:lnTo>
                    <a:pt x="515" y="0"/>
                  </a:lnTo>
                  <a:lnTo>
                    <a:pt x="513" y="0"/>
                  </a:lnTo>
                  <a:lnTo>
                    <a:pt x="507" y="0"/>
                  </a:lnTo>
                  <a:lnTo>
                    <a:pt x="496" y="0"/>
                  </a:lnTo>
                  <a:lnTo>
                    <a:pt x="482" y="0"/>
                  </a:lnTo>
                  <a:lnTo>
                    <a:pt x="466" y="1"/>
                  </a:lnTo>
                  <a:lnTo>
                    <a:pt x="446" y="1"/>
                  </a:lnTo>
                  <a:lnTo>
                    <a:pt x="425" y="2"/>
                  </a:lnTo>
                  <a:lnTo>
                    <a:pt x="403" y="2"/>
                  </a:lnTo>
                  <a:lnTo>
                    <a:pt x="380" y="3"/>
                  </a:lnTo>
                  <a:lnTo>
                    <a:pt x="356" y="6"/>
                  </a:lnTo>
                  <a:lnTo>
                    <a:pt x="331" y="7"/>
                  </a:lnTo>
                  <a:lnTo>
                    <a:pt x="307" y="9"/>
                  </a:lnTo>
                  <a:lnTo>
                    <a:pt x="285" y="11"/>
                  </a:lnTo>
                  <a:lnTo>
                    <a:pt x="263" y="14"/>
                  </a:lnTo>
                  <a:lnTo>
                    <a:pt x="244" y="18"/>
                  </a:lnTo>
                  <a:lnTo>
                    <a:pt x="227" y="21"/>
                  </a:lnTo>
                  <a:lnTo>
                    <a:pt x="210" y="25"/>
                  </a:lnTo>
                  <a:lnTo>
                    <a:pt x="192" y="30"/>
                  </a:lnTo>
                  <a:lnTo>
                    <a:pt x="174" y="35"/>
                  </a:lnTo>
                  <a:lnTo>
                    <a:pt x="155" y="41"/>
                  </a:lnTo>
                  <a:lnTo>
                    <a:pt x="136" y="46"/>
                  </a:lnTo>
                  <a:lnTo>
                    <a:pt x="118" y="53"/>
                  </a:lnTo>
                  <a:lnTo>
                    <a:pt x="99" y="58"/>
                  </a:lnTo>
                  <a:lnTo>
                    <a:pt x="81" y="64"/>
                  </a:lnTo>
                  <a:lnTo>
                    <a:pt x="65" y="69"/>
                  </a:lnTo>
                  <a:lnTo>
                    <a:pt x="49" y="75"/>
                  </a:lnTo>
                  <a:lnTo>
                    <a:pt x="35" y="79"/>
                  </a:lnTo>
                  <a:lnTo>
                    <a:pt x="23" y="84"/>
                  </a:lnTo>
                  <a:lnTo>
                    <a:pt x="13" y="87"/>
                  </a:lnTo>
                  <a:lnTo>
                    <a:pt x="6" y="89"/>
                  </a:lnTo>
                  <a:lnTo>
                    <a:pt x="1" y="90"/>
                  </a:lnTo>
                  <a:lnTo>
                    <a:pt x="0" y="92"/>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sp>
        <p:nvSpPr>
          <p:cNvPr id="14340" name="AutoShape 1045"/>
          <p:cNvSpPr>
            <a:spLocks noChangeArrowheads="1"/>
          </p:cNvSpPr>
          <p:nvPr/>
        </p:nvSpPr>
        <p:spPr bwMode="blackWhite">
          <a:xfrm rot="-3576859">
            <a:off x="4019550" y="3394075"/>
            <a:ext cx="1701800" cy="1047750"/>
          </a:xfrm>
          <a:prstGeom prst="leftRightArrow">
            <a:avLst>
              <a:gd name="adj1" fmla="val 50000"/>
              <a:gd name="adj2" fmla="val 32485"/>
            </a:avLst>
          </a:prstGeom>
          <a:solidFill>
            <a:srgbClr val="004C4A">
              <a:alpha val="25098"/>
            </a:srgbClr>
          </a:solidFill>
          <a:ln w="12700">
            <a:solidFill>
              <a:schemeClr val="tx1"/>
            </a:solidFill>
            <a:prstDash val="lgDash"/>
            <a:miter lim="800000"/>
            <a:headEnd/>
            <a:tailEnd/>
          </a:ln>
        </p:spPr>
        <p:txBody>
          <a:bodyPr vert="eaVert"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41" name="AutoShape 1047"/>
          <p:cNvSpPr>
            <a:spLocks noChangeArrowheads="1"/>
          </p:cNvSpPr>
          <p:nvPr/>
        </p:nvSpPr>
        <p:spPr bwMode="blackWhite">
          <a:xfrm rot="-5050590">
            <a:off x="5302250" y="3783013"/>
            <a:ext cx="1701800" cy="1047750"/>
          </a:xfrm>
          <a:prstGeom prst="leftRightArrow">
            <a:avLst>
              <a:gd name="adj1" fmla="val 50000"/>
              <a:gd name="adj2" fmla="val 32485"/>
            </a:avLst>
          </a:prstGeom>
          <a:solidFill>
            <a:srgbClr val="004C4A">
              <a:alpha val="25098"/>
            </a:srgbClr>
          </a:solidFill>
          <a:ln w="12700">
            <a:solidFill>
              <a:schemeClr val="tx1"/>
            </a:solidFill>
            <a:prstDash val="lgDash"/>
            <a:miter lim="800000"/>
            <a:headEnd/>
            <a:tailEnd/>
          </a:ln>
        </p:spPr>
        <p:txBody>
          <a:bodyPr vert="eaVert"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nvGrpSpPr>
          <p:cNvPr id="14342" name="Group 1048"/>
          <p:cNvGrpSpPr>
            <a:grpSpLocks/>
          </p:cNvGrpSpPr>
          <p:nvPr/>
        </p:nvGrpSpPr>
        <p:grpSpPr bwMode="auto">
          <a:xfrm>
            <a:off x="3551238" y="4719638"/>
            <a:ext cx="1065212" cy="982662"/>
            <a:chOff x="4531" y="2692"/>
            <a:chExt cx="808" cy="745"/>
          </a:xfrm>
        </p:grpSpPr>
        <p:sp>
          <p:nvSpPr>
            <p:cNvPr id="14355" name="Freeform 1049"/>
            <p:cNvSpPr>
              <a:spLocks/>
            </p:cNvSpPr>
            <p:nvPr/>
          </p:nvSpPr>
          <p:spPr bwMode="auto">
            <a:xfrm>
              <a:off x="4536" y="3374"/>
              <a:ext cx="23" cy="22"/>
            </a:xfrm>
            <a:custGeom>
              <a:avLst/>
              <a:gdLst>
                <a:gd name="T0" fmla="*/ 1 w 44"/>
                <a:gd name="T1" fmla="*/ 1 h 43"/>
                <a:gd name="T2" fmla="*/ 0 w 44"/>
                <a:gd name="T3" fmla="*/ 1 h 43"/>
                <a:gd name="T4" fmla="*/ 0 w 44"/>
                <a:gd name="T5" fmla="*/ 1 h 43"/>
                <a:gd name="T6" fmla="*/ 0 w 44"/>
                <a:gd name="T7" fmla="*/ 1 h 43"/>
                <a:gd name="T8" fmla="*/ 1 w 44"/>
                <a:gd name="T9" fmla="*/ 1 h 43"/>
                <a:gd name="T10" fmla="*/ 1 w 44"/>
                <a:gd name="T11" fmla="*/ 1 h 43"/>
                <a:gd name="T12" fmla="*/ 1 w 44"/>
                <a:gd name="T13" fmla="*/ 1 h 43"/>
                <a:gd name="T14" fmla="*/ 1 w 44"/>
                <a:gd name="T15" fmla="*/ 1 h 43"/>
                <a:gd name="T16" fmla="*/ 1 w 44"/>
                <a:gd name="T17" fmla="*/ 1 h 43"/>
                <a:gd name="T18" fmla="*/ 1 w 44"/>
                <a:gd name="T19" fmla="*/ 1 h 43"/>
                <a:gd name="T20" fmla="*/ 1 w 44"/>
                <a:gd name="T21" fmla="*/ 1 h 43"/>
                <a:gd name="T22" fmla="*/ 1 w 44"/>
                <a:gd name="T23" fmla="*/ 1 h 43"/>
                <a:gd name="T24" fmla="*/ 1 w 44"/>
                <a:gd name="T25" fmla="*/ 1 h 43"/>
                <a:gd name="T26" fmla="*/ 1 w 44"/>
                <a:gd name="T27" fmla="*/ 1 h 43"/>
                <a:gd name="T28" fmla="*/ 1 w 44"/>
                <a:gd name="T29" fmla="*/ 1 h 43"/>
                <a:gd name="T30" fmla="*/ 1 w 44"/>
                <a:gd name="T31" fmla="*/ 1 h 43"/>
                <a:gd name="T32" fmla="*/ 1 w 44"/>
                <a:gd name="T33" fmla="*/ 1 h 43"/>
                <a:gd name="T34" fmla="*/ 1 w 44"/>
                <a:gd name="T35" fmla="*/ 1 h 43"/>
                <a:gd name="T36" fmla="*/ 1 w 44"/>
                <a:gd name="T37" fmla="*/ 1 h 43"/>
                <a:gd name="T38" fmla="*/ 1 w 44"/>
                <a:gd name="T39" fmla="*/ 1 h 43"/>
                <a:gd name="T40" fmla="*/ 1 w 44"/>
                <a:gd name="T41" fmla="*/ 1 h 43"/>
                <a:gd name="T42" fmla="*/ 1 w 44"/>
                <a:gd name="T43" fmla="*/ 1 h 43"/>
                <a:gd name="T44" fmla="*/ 1 w 44"/>
                <a:gd name="T45" fmla="*/ 1 h 43"/>
                <a:gd name="T46" fmla="*/ 1 w 44"/>
                <a:gd name="T47" fmla="*/ 1 h 43"/>
                <a:gd name="T48" fmla="*/ 1 w 44"/>
                <a:gd name="T49" fmla="*/ 1 h 43"/>
                <a:gd name="T50" fmla="*/ 1 w 44"/>
                <a:gd name="T51" fmla="*/ 1 h 43"/>
                <a:gd name="T52" fmla="*/ 1 w 44"/>
                <a:gd name="T53" fmla="*/ 1 h 43"/>
                <a:gd name="T54" fmla="*/ 1 w 44"/>
                <a:gd name="T55" fmla="*/ 1 h 43"/>
                <a:gd name="T56" fmla="*/ 1 w 44"/>
                <a:gd name="T57" fmla="*/ 1 h 43"/>
                <a:gd name="T58" fmla="*/ 1 w 44"/>
                <a:gd name="T59" fmla="*/ 1 h 43"/>
                <a:gd name="T60" fmla="*/ 1 w 44"/>
                <a:gd name="T61" fmla="*/ 1 h 43"/>
                <a:gd name="T62" fmla="*/ 1 w 44"/>
                <a:gd name="T63" fmla="*/ 1 h 43"/>
                <a:gd name="T64" fmla="*/ 1 w 44"/>
                <a:gd name="T65" fmla="*/ 1 h 43"/>
                <a:gd name="T66" fmla="*/ 1 w 44"/>
                <a:gd name="T67" fmla="*/ 1 h 43"/>
                <a:gd name="T68" fmla="*/ 1 w 44"/>
                <a:gd name="T69" fmla="*/ 1 h 43"/>
                <a:gd name="T70" fmla="*/ 1 w 44"/>
                <a:gd name="T71" fmla="*/ 0 h 43"/>
                <a:gd name="T72" fmla="*/ 1 w 44"/>
                <a:gd name="T73" fmla="*/ 0 h 43"/>
                <a:gd name="T74" fmla="*/ 1 w 44"/>
                <a:gd name="T75" fmla="*/ 0 h 43"/>
                <a:gd name="T76" fmla="*/ 1 w 44"/>
                <a:gd name="T77" fmla="*/ 0 h 43"/>
                <a:gd name="T78" fmla="*/ 1 w 44"/>
                <a:gd name="T79" fmla="*/ 0 h 43"/>
                <a:gd name="T80" fmla="*/ 1 w 44"/>
                <a:gd name="T81" fmla="*/ 0 h 43"/>
                <a:gd name="T82" fmla="*/ 1 w 44"/>
                <a:gd name="T83" fmla="*/ 1 h 43"/>
                <a:gd name="T84" fmla="*/ 1 w 44"/>
                <a:gd name="T85" fmla="*/ 1 h 43"/>
                <a:gd name="T86" fmla="*/ 1 w 44"/>
                <a:gd name="T87" fmla="*/ 1 h 43"/>
                <a:gd name="T88" fmla="*/ 1 w 44"/>
                <a:gd name="T89" fmla="*/ 1 h 43"/>
                <a:gd name="T90" fmla="*/ 1 w 44"/>
                <a:gd name="T91" fmla="*/ 1 h 43"/>
                <a:gd name="T92" fmla="*/ 1 w 44"/>
                <a:gd name="T93" fmla="*/ 1 h 43"/>
                <a:gd name="T94" fmla="*/ 1 w 44"/>
                <a:gd name="T95" fmla="*/ 1 h 43"/>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4"/>
                <a:gd name="T145" fmla="*/ 0 h 43"/>
                <a:gd name="T146" fmla="*/ 44 w 44"/>
                <a:gd name="T147" fmla="*/ 43 h 43"/>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4" h="43">
                  <a:moveTo>
                    <a:pt x="1" y="12"/>
                  </a:moveTo>
                  <a:lnTo>
                    <a:pt x="0" y="16"/>
                  </a:lnTo>
                  <a:lnTo>
                    <a:pt x="0" y="19"/>
                  </a:lnTo>
                  <a:lnTo>
                    <a:pt x="0" y="21"/>
                  </a:lnTo>
                  <a:lnTo>
                    <a:pt x="1" y="24"/>
                  </a:lnTo>
                  <a:lnTo>
                    <a:pt x="2" y="30"/>
                  </a:lnTo>
                  <a:lnTo>
                    <a:pt x="7" y="35"/>
                  </a:lnTo>
                  <a:lnTo>
                    <a:pt x="11" y="38"/>
                  </a:lnTo>
                  <a:lnTo>
                    <a:pt x="15" y="40"/>
                  </a:lnTo>
                  <a:lnTo>
                    <a:pt x="20" y="43"/>
                  </a:lnTo>
                  <a:lnTo>
                    <a:pt x="24" y="43"/>
                  </a:lnTo>
                  <a:lnTo>
                    <a:pt x="27" y="40"/>
                  </a:lnTo>
                  <a:lnTo>
                    <a:pt x="31" y="40"/>
                  </a:lnTo>
                  <a:lnTo>
                    <a:pt x="34" y="38"/>
                  </a:lnTo>
                  <a:lnTo>
                    <a:pt x="38" y="36"/>
                  </a:lnTo>
                  <a:lnTo>
                    <a:pt x="43" y="32"/>
                  </a:lnTo>
                  <a:lnTo>
                    <a:pt x="44" y="31"/>
                  </a:lnTo>
                  <a:lnTo>
                    <a:pt x="43" y="30"/>
                  </a:lnTo>
                  <a:lnTo>
                    <a:pt x="42" y="30"/>
                  </a:lnTo>
                  <a:lnTo>
                    <a:pt x="39" y="28"/>
                  </a:lnTo>
                  <a:lnTo>
                    <a:pt x="36" y="28"/>
                  </a:lnTo>
                  <a:lnTo>
                    <a:pt x="32" y="26"/>
                  </a:lnTo>
                  <a:lnTo>
                    <a:pt x="29" y="23"/>
                  </a:lnTo>
                  <a:lnTo>
                    <a:pt x="25" y="20"/>
                  </a:lnTo>
                  <a:lnTo>
                    <a:pt x="24" y="16"/>
                  </a:lnTo>
                  <a:lnTo>
                    <a:pt x="24" y="11"/>
                  </a:lnTo>
                  <a:lnTo>
                    <a:pt x="25" y="7"/>
                  </a:lnTo>
                  <a:lnTo>
                    <a:pt x="28" y="4"/>
                  </a:lnTo>
                  <a:lnTo>
                    <a:pt x="32" y="3"/>
                  </a:lnTo>
                  <a:lnTo>
                    <a:pt x="35" y="3"/>
                  </a:lnTo>
                  <a:lnTo>
                    <a:pt x="39" y="1"/>
                  </a:lnTo>
                  <a:lnTo>
                    <a:pt x="42" y="1"/>
                  </a:lnTo>
                  <a:lnTo>
                    <a:pt x="43" y="3"/>
                  </a:lnTo>
                  <a:lnTo>
                    <a:pt x="42" y="1"/>
                  </a:lnTo>
                  <a:lnTo>
                    <a:pt x="38" y="1"/>
                  </a:lnTo>
                  <a:lnTo>
                    <a:pt x="34" y="0"/>
                  </a:lnTo>
                  <a:lnTo>
                    <a:pt x="31" y="0"/>
                  </a:lnTo>
                  <a:lnTo>
                    <a:pt x="28" y="0"/>
                  </a:lnTo>
                  <a:lnTo>
                    <a:pt x="24" y="0"/>
                  </a:lnTo>
                  <a:lnTo>
                    <a:pt x="21" y="0"/>
                  </a:lnTo>
                  <a:lnTo>
                    <a:pt x="17" y="0"/>
                  </a:lnTo>
                  <a:lnTo>
                    <a:pt x="13" y="1"/>
                  </a:lnTo>
                  <a:lnTo>
                    <a:pt x="9" y="3"/>
                  </a:lnTo>
                  <a:lnTo>
                    <a:pt x="7" y="4"/>
                  </a:lnTo>
                  <a:lnTo>
                    <a:pt x="5" y="7"/>
                  </a:lnTo>
                  <a:lnTo>
                    <a:pt x="2" y="8"/>
                  </a:lnTo>
                  <a:lnTo>
                    <a:pt x="1" y="1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56" name="Freeform 1050"/>
            <p:cNvSpPr>
              <a:spLocks/>
            </p:cNvSpPr>
            <p:nvPr/>
          </p:nvSpPr>
          <p:spPr bwMode="auto">
            <a:xfrm>
              <a:off x="4544" y="3405"/>
              <a:ext cx="26" cy="32"/>
            </a:xfrm>
            <a:custGeom>
              <a:avLst/>
              <a:gdLst>
                <a:gd name="T0" fmla="*/ 1 w 52"/>
                <a:gd name="T1" fmla="*/ 1 h 62"/>
                <a:gd name="T2" fmla="*/ 1 w 52"/>
                <a:gd name="T3" fmla="*/ 1 h 62"/>
                <a:gd name="T4" fmla="*/ 1 w 52"/>
                <a:gd name="T5" fmla="*/ 1 h 62"/>
                <a:gd name="T6" fmla="*/ 0 w 52"/>
                <a:gd name="T7" fmla="*/ 1 h 62"/>
                <a:gd name="T8" fmla="*/ 0 w 52"/>
                <a:gd name="T9" fmla="*/ 1 h 62"/>
                <a:gd name="T10" fmla="*/ 0 w 52"/>
                <a:gd name="T11" fmla="*/ 1 h 62"/>
                <a:gd name="T12" fmla="*/ 0 w 52"/>
                <a:gd name="T13" fmla="*/ 1 h 62"/>
                <a:gd name="T14" fmla="*/ 0 w 52"/>
                <a:gd name="T15" fmla="*/ 1 h 62"/>
                <a:gd name="T16" fmla="*/ 1 w 52"/>
                <a:gd name="T17" fmla="*/ 1 h 62"/>
                <a:gd name="T18" fmla="*/ 1 w 52"/>
                <a:gd name="T19" fmla="*/ 1 h 62"/>
                <a:gd name="T20" fmla="*/ 1 w 52"/>
                <a:gd name="T21" fmla="*/ 1 h 62"/>
                <a:gd name="T22" fmla="*/ 1 w 52"/>
                <a:gd name="T23" fmla="*/ 1 h 62"/>
                <a:gd name="T24" fmla="*/ 1 w 52"/>
                <a:gd name="T25" fmla="*/ 1 h 62"/>
                <a:gd name="T26" fmla="*/ 1 w 52"/>
                <a:gd name="T27" fmla="*/ 1 h 62"/>
                <a:gd name="T28" fmla="*/ 1 w 52"/>
                <a:gd name="T29" fmla="*/ 1 h 62"/>
                <a:gd name="T30" fmla="*/ 1 w 52"/>
                <a:gd name="T31" fmla="*/ 1 h 62"/>
                <a:gd name="T32" fmla="*/ 1 w 52"/>
                <a:gd name="T33" fmla="*/ 1 h 62"/>
                <a:gd name="T34" fmla="*/ 1 w 52"/>
                <a:gd name="T35" fmla="*/ 1 h 62"/>
                <a:gd name="T36" fmla="*/ 1 w 52"/>
                <a:gd name="T37" fmla="*/ 1 h 62"/>
                <a:gd name="T38" fmla="*/ 1 w 52"/>
                <a:gd name="T39" fmla="*/ 1 h 62"/>
                <a:gd name="T40" fmla="*/ 1 w 52"/>
                <a:gd name="T41" fmla="*/ 1 h 62"/>
                <a:gd name="T42" fmla="*/ 1 w 52"/>
                <a:gd name="T43" fmla="*/ 1 h 62"/>
                <a:gd name="T44" fmla="*/ 1 w 52"/>
                <a:gd name="T45" fmla="*/ 1 h 62"/>
                <a:gd name="T46" fmla="*/ 1 w 52"/>
                <a:gd name="T47" fmla="*/ 1 h 62"/>
                <a:gd name="T48" fmla="*/ 1 w 52"/>
                <a:gd name="T49" fmla="*/ 1 h 62"/>
                <a:gd name="T50" fmla="*/ 1 w 52"/>
                <a:gd name="T51" fmla="*/ 1 h 62"/>
                <a:gd name="T52" fmla="*/ 1 w 52"/>
                <a:gd name="T53" fmla="*/ 1 h 62"/>
                <a:gd name="T54" fmla="*/ 1 w 52"/>
                <a:gd name="T55" fmla="*/ 1 h 62"/>
                <a:gd name="T56" fmla="*/ 1 w 52"/>
                <a:gd name="T57" fmla="*/ 1 h 62"/>
                <a:gd name="T58" fmla="*/ 1 w 52"/>
                <a:gd name="T59" fmla="*/ 1 h 62"/>
                <a:gd name="T60" fmla="*/ 1 w 52"/>
                <a:gd name="T61" fmla="*/ 1 h 62"/>
                <a:gd name="T62" fmla="*/ 1 w 52"/>
                <a:gd name="T63" fmla="*/ 1 h 62"/>
                <a:gd name="T64" fmla="*/ 1 w 52"/>
                <a:gd name="T65" fmla="*/ 1 h 62"/>
                <a:gd name="T66" fmla="*/ 1 w 52"/>
                <a:gd name="T67" fmla="*/ 1 h 62"/>
                <a:gd name="T68" fmla="*/ 1 w 52"/>
                <a:gd name="T69" fmla="*/ 1 h 62"/>
                <a:gd name="T70" fmla="*/ 1 w 52"/>
                <a:gd name="T71" fmla="*/ 1 h 62"/>
                <a:gd name="T72" fmla="*/ 1 w 52"/>
                <a:gd name="T73" fmla="*/ 1 h 62"/>
                <a:gd name="T74" fmla="*/ 1 w 52"/>
                <a:gd name="T75" fmla="*/ 1 h 62"/>
                <a:gd name="T76" fmla="*/ 1 w 52"/>
                <a:gd name="T77" fmla="*/ 1 h 62"/>
                <a:gd name="T78" fmla="*/ 1 w 52"/>
                <a:gd name="T79" fmla="*/ 1 h 62"/>
                <a:gd name="T80" fmla="*/ 1 w 52"/>
                <a:gd name="T81" fmla="*/ 1 h 62"/>
                <a:gd name="T82" fmla="*/ 1 w 52"/>
                <a:gd name="T83" fmla="*/ 0 h 62"/>
                <a:gd name="T84" fmla="*/ 1 w 52"/>
                <a:gd name="T85" fmla="*/ 0 h 62"/>
                <a:gd name="T86" fmla="*/ 1 w 52"/>
                <a:gd name="T87" fmla="*/ 0 h 62"/>
                <a:gd name="T88" fmla="*/ 1 w 52"/>
                <a:gd name="T89" fmla="*/ 1 h 62"/>
                <a:gd name="T90" fmla="*/ 1 w 52"/>
                <a:gd name="T91" fmla="*/ 1 h 62"/>
                <a:gd name="T92" fmla="*/ 1 w 52"/>
                <a:gd name="T93" fmla="*/ 1 h 62"/>
                <a:gd name="T94" fmla="*/ 1 w 52"/>
                <a:gd name="T95" fmla="*/ 1 h 62"/>
                <a:gd name="T96" fmla="*/ 1 w 52"/>
                <a:gd name="T97" fmla="*/ 1 h 62"/>
                <a:gd name="T98" fmla="*/ 1 w 52"/>
                <a:gd name="T99" fmla="*/ 1 h 62"/>
                <a:gd name="T100" fmla="*/ 1 w 52"/>
                <a:gd name="T101" fmla="*/ 1 h 62"/>
                <a:gd name="T102" fmla="*/ 1 w 52"/>
                <a:gd name="T103" fmla="*/ 1 h 6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2"/>
                <a:gd name="T157" fmla="*/ 0 h 62"/>
                <a:gd name="T158" fmla="*/ 52 w 52"/>
                <a:gd name="T159" fmla="*/ 62 h 62"/>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2" h="62">
                  <a:moveTo>
                    <a:pt x="4" y="13"/>
                  </a:moveTo>
                  <a:lnTo>
                    <a:pt x="2" y="16"/>
                  </a:lnTo>
                  <a:lnTo>
                    <a:pt x="1" y="22"/>
                  </a:lnTo>
                  <a:lnTo>
                    <a:pt x="0" y="24"/>
                  </a:lnTo>
                  <a:lnTo>
                    <a:pt x="0" y="28"/>
                  </a:lnTo>
                  <a:lnTo>
                    <a:pt x="0" y="31"/>
                  </a:lnTo>
                  <a:lnTo>
                    <a:pt x="0" y="34"/>
                  </a:lnTo>
                  <a:lnTo>
                    <a:pt x="0" y="38"/>
                  </a:lnTo>
                  <a:lnTo>
                    <a:pt x="1" y="40"/>
                  </a:lnTo>
                  <a:lnTo>
                    <a:pt x="2" y="46"/>
                  </a:lnTo>
                  <a:lnTo>
                    <a:pt x="5" y="49"/>
                  </a:lnTo>
                  <a:lnTo>
                    <a:pt x="8" y="51"/>
                  </a:lnTo>
                  <a:lnTo>
                    <a:pt x="12" y="54"/>
                  </a:lnTo>
                  <a:lnTo>
                    <a:pt x="16" y="57"/>
                  </a:lnTo>
                  <a:lnTo>
                    <a:pt x="21" y="58"/>
                  </a:lnTo>
                  <a:lnTo>
                    <a:pt x="25" y="58"/>
                  </a:lnTo>
                  <a:lnTo>
                    <a:pt x="31" y="61"/>
                  </a:lnTo>
                  <a:lnTo>
                    <a:pt x="35" y="61"/>
                  </a:lnTo>
                  <a:lnTo>
                    <a:pt x="39" y="61"/>
                  </a:lnTo>
                  <a:lnTo>
                    <a:pt x="41" y="61"/>
                  </a:lnTo>
                  <a:lnTo>
                    <a:pt x="45" y="62"/>
                  </a:lnTo>
                  <a:lnTo>
                    <a:pt x="48" y="62"/>
                  </a:lnTo>
                  <a:lnTo>
                    <a:pt x="50" y="62"/>
                  </a:lnTo>
                  <a:lnTo>
                    <a:pt x="51" y="62"/>
                  </a:lnTo>
                  <a:lnTo>
                    <a:pt x="52" y="62"/>
                  </a:lnTo>
                  <a:lnTo>
                    <a:pt x="48" y="62"/>
                  </a:lnTo>
                  <a:lnTo>
                    <a:pt x="44" y="59"/>
                  </a:lnTo>
                  <a:lnTo>
                    <a:pt x="40" y="57"/>
                  </a:lnTo>
                  <a:lnTo>
                    <a:pt x="33" y="54"/>
                  </a:lnTo>
                  <a:lnTo>
                    <a:pt x="28" y="50"/>
                  </a:lnTo>
                  <a:lnTo>
                    <a:pt x="24" y="44"/>
                  </a:lnTo>
                  <a:lnTo>
                    <a:pt x="21" y="39"/>
                  </a:lnTo>
                  <a:lnTo>
                    <a:pt x="20" y="32"/>
                  </a:lnTo>
                  <a:lnTo>
                    <a:pt x="20" y="30"/>
                  </a:lnTo>
                  <a:lnTo>
                    <a:pt x="20" y="27"/>
                  </a:lnTo>
                  <a:lnTo>
                    <a:pt x="20" y="24"/>
                  </a:lnTo>
                  <a:lnTo>
                    <a:pt x="21" y="20"/>
                  </a:lnTo>
                  <a:lnTo>
                    <a:pt x="24" y="15"/>
                  </a:lnTo>
                  <a:lnTo>
                    <a:pt x="25" y="9"/>
                  </a:lnTo>
                  <a:lnTo>
                    <a:pt x="27" y="5"/>
                  </a:lnTo>
                  <a:lnTo>
                    <a:pt x="28" y="3"/>
                  </a:lnTo>
                  <a:lnTo>
                    <a:pt x="27" y="0"/>
                  </a:lnTo>
                  <a:lnTo>
                    <a:pt x="25" y="0"/>
                  </a:lnTo>
                  <a:lnTo>
                    <a:pt x="23" y="0"/>
                  </a:lnTo>
                  <a:lnTo>
                    <a:pt x="20" y="3"/>
                  </a:lnTo>
                  <a:lnTo>
                    <a:pt x="16" y="4"/>
                  </a:lnTo>
                  <a:lnTo>
                    <a:pt x="12" y="7"/>
                  </a:lnTo>
                  <a:lnTo>
                    <a:pt x="9" y="8"/>
                  </a:lnTo>
                  <a:lnTo>
                    <a:pt x="6" y="11"/>
                  </a:lnTo>
                  <a:lnTo>
                    <a:pt x="4" y="12"/>
                  </a:lnTo>
                  <a:lnTo>
                    <a:pt x="4" y="1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57" name="Freeform 1051"/>
            <p:cNvSpPr>
              <a:spLocks/>
            </p:cNvSpPr>
            <p:nvPr/>
          </p:nvSpPr>
          <p:spPr bwMode="auto">
            <a:xfrm>
              <a:off x="4681" y="3402"/>
              <a:ext cx="25" cy="29"/>
            </a:xfrm>
            <a:custGeom>
              <a:avLst/>
              <a:gdLst>
                <a:gd name="T0" fmla="*/ 1 w 50"/>
                <a:gd name="T1" fmla="*/ 0 h 55"/>
                <a:gd name="T2" fmla="*/ 1 w 50"/>
                <a:gd name="T3" fmla="*/ 1 h 55"/>
                <a:gd name="T4" fmla="*/ 1 w 50"/>
                <a:gd name="T5" fmla="*/ 1 h 55"/>
                <a:gd name="T6" fmla="*/ 1 w 50"/>
                <a:gd name="T7" fmla="*/ 1 h 55"/>
                <a:gd name="T8" fmla="*/ 1 w 50"/>
                <a:gd name="T9" fmla="*/ 1 h 55"/>
                <a:gd name="T10" fmla="*/ 1 w 50"/>
                <a:gd name="T11" fmla="*/ 1 h 55"/>
                <a:gd name="T12" fmla="*/ 1 w 50"/>
                <a:gd name="T13" fmla="*/ 1 h 55"/>
                <a:gd name="T14" fmla="*/ 0 w 50"/>
                <a:gd name="T15" fmla="*/ 1 h 55"/>
                <a:gd name="T16" fmla="*/ 0 w 50"/>
                <a:gd name="T17" fmla="*/ 1 h 55"/>
                <a:gd name="T18" fmla="*/ 0 w 50"/>
                <a:gd name="T19" fmla="*/ 1 h 55"/>
                <a:gd name="T20" fmla="*/ 0 w 50"/>
                <a:gd name="T21" fmla="*/ 1 h 55"/>
                <a:gd name="T22" fmla="*/ 0 w 50"/>
                <a:gd name="T23" fmla="*/ 1 h 55"/>
                <a:gd name="T24" fmla="*/ 1 w 50"/>
                <a:gd name="T25" fmla="*/ 1 h 55"/>
                <a:gd name="T26" fmla="*/ 1 w 50"/>
                <a:gd name="T27" fmla="*/ 1 h 55"/>
                <a:gd name="T28" fmla="*/ 1 w 50"/>
                <a:gd name="T29" fmla="*/ 1 h 55"/>
                <a:gd name="T30" fmla="*/ 1 w 50"/>
                <a:gd name="T31" fmla="*/ 1 h 55"/>
                <a:gd name="T32" fmla="*/ 1 w 50"/>
                <a:gd name="T33" fmla="*/ 1 h 55"/>
                <a:gd name="T34" fmla="*/ 1 w 50"/>
                <a:gd name="T35" fmla="*/ 1 h 55"/>
                <a:gd name="T36" fmla="*/ 1 w 50"/>
                <a:gd name="T37" fmla="*/ 1 h 55"/>
                <a:gd name="T38" fmla="*/ 1 w 50"/>
                <a:gd name="T39" fmla="*/ 1 h 55"/>
                <a:gd name="T40" fmla="*/ 1 w 50"/>
                <a:gd name="T41" fmla="*/ 1 h 55"/>
                <a:gd name="T42" fmla="*/ 1 w 50"/>
                <a:gd name="T43" fmla="*/ 1 h 55"/>
                <a:gd name="T44" fmla="*/ 1 w 50"/>
                <a:gd name="T45" fmla="*/ 1 h 55"/>
                <a:gd name="T46" fmla="*/ 1 w 50"/>
                <a:gd name="T47" fmla="*/ 1 h 55"/>
                <a:gd name="T48" fmla="*/ 1 w 50"/>
                <a:gd name="T49" fmla="*/ 1 h 55"/>
                <a:gd name="T50" fmla="*/ 1 w 50"/>
                <a:gd name="T51" fmla="*/ 1 h 55"/>
                <a:gd name="T52" fmla="*/ 1 w 50"/>
                <a:gd name="T53" fmla="*/ 1 h 55"/>
                <a:gd name="T54" fmla="*/ 1 w 50"/>
                <a:gd name="T55" fmla="*/ 1 h 55"/>
                <a:gd name="T56" fmla="*/ 1 w 50"/>
                <a:gd name="T57" fmla="*/ 1 h 55"/>
                <a:gd name="T58" fmla="*/ 1 w 50"/>
                <a:gd name="T59" fmla="*/ 1 h 55"/>
                <a:gd name="T60" fmla="*/ 1 w 50"/>
                <a:gd name="T61" fmla="*/ 1 h 55"/>
                <a:gd name="T62" fmla="*/ 1 w 50"/>
                <a:gd name="T63" fmla="*/ 1 h 55"/>
                <a:gd name="T64" fmla="*/ 1 w 50"/>
                <a:gd name="T65" fmla="*/ 1 h 55"/>
                <a:gd name="T66" fmla="*/ 1 w 50"/>
                <a:gd name="T67" fmla="*/ 1 h 55"/>
                <a:gd name="T68" fmla="*/ 1 w 50"/>
                <a:gd name="T69" fmla="*/ 1 h 55"/>
                <a:gd name="T70" fmla="*/ 1 w 50"/>
                <a:gd name="T71" fmla="*/ 1 h 55"/>
                <a:gd name="T72" fmla="*/ 1 w 50"/>
                <a:gd name="T73" fmla="*/ 1 h 55"/>
                <a:gd name="T74" fmla="*/ 1 w 50"/>
                <a:gd name="T75" fmla="*/ 1 h 55"/>
                <a:gd name="T76" fmla="*/ 1 w 50"/>
                <a:gd name="T77" fmla="*/ 1 h 55"/>
                <a:gd name="T78" fmla="*/ 1 w 50"/>
                <a:gd name="T79" fmla="*/ 1 h 55"/>
                <a:gd name="T80" fmla="*/ 1 w 50"/>
                <a:gd name="T81" fmla="*/ 1 h 55"/>
                <a:gd name="T82" fmla="*/ 1 w 50"/>
                <a:gd name="T83" fmla="*/ 1 h 55"/>
                <a:gd name="T84" fmla="*/ 1 w 50"/>
                <a:gd name="T85" fmla="*/ 1 h 55"/>
                <a:gd name="T86" fmla="*/ 1 w 50"/>
                <a:gd name="T87" fmla="*/ 1 h 55"/>
                <a:gd name="T88" fmla="*/ 1 w 50"/>
                <a:gd name="T89" fmla="*/ 1 h 55"/>
                <a:gd name="T90" fmla="*/ 1 w 50"/>
                <a:gd name="T91" fmla="*/ 1 h 55"/>
                <a:gd name="T92" fmla="*/ 1 w 50"/>
                <a:gd name="T93" fmla="*/ 1 h 55"/>
                <a:gd name="T94" fmla="*/ 1 w 50"/>
                <a:gd name="T95" fmla="*/ 1 h 55"/>
                <a:gd name="T96" fmla="*/ 1 w 50"/>
                <a:gd name="T97" fmla="*/ 1 h 55"/>
                <a:gd name="T98" fmla="*/ 1 w 50"/>
                <a:gd name="T99" fmla="*/ 0 h 55"/>
                <a:gd name="T100" fmla="*/ 1 w 50"/>
                <a:gd name="T101" fmla="*/ 0 h 5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50"/>
                <a:gd name="T154" fmla="*/ 0 h 55"/>
                <a:gd name="T155" fmla="*/ 50 w 50"/>
                <a:gd name="T156" fmla="*/ 55 h 5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50" h="55">
                  <a:moveTo>
                    <a:pt x="23" y="0"/>
                  </a:moveTo>
                  <a:lnTo>
                    <a:pt x="16" y="4"/>
                  </a:lnTo>
                  <a:lnTo>
                    <a:pt x="12" y="6"/>
                  </a:lnTo>
                  <a:lnTo>
                    <a:pt x="8" y="10"/>
                  </a:lnTo>
                  <a:lnTo>
                    <a:pt x="5" y="13"/>
                  </a:lnTo>
                  <a:lnTo>
                    <a:pt x="3" y="17"/>
                  </a:lnTo>
                  <a:lnTo>
                    <a:pt x="1" y="21"/>
                  </a:lnTo>
                  <a:lnTo>
                    <a:pt x="0" y="25"/>
                  </a:lnTo>
                  <a:lnTo>
                    <a:pt x="0" y="29"/>
                  </a:lnTo>
                  <a:lnTo>
                    <a:pt x="0" y="32"/>
                  </a:lnTo>
                  <a:lnTo>
                    <a:pt x="0" y="35"/>
                  </a:lnTo>
                  <a:lnTo>
                    <a:pt x="0" y="37"/>
                  </a:lnTo>
                  <a:lnTo>
                    <a:pt x="1" y="43"/>
                  </a:lnTo>
                  <a:lnTo>
                    <a:pt x="4" y="47"/>
                  </a:lnTo>
                  <a:lnTo>
                    <a:pt x="8" y="51"/>
                  </a:lnTo>
                  <a:lnTo>
                    <a:pt x="11" y="51"/>
                  </a:lnTo>
                  <a:lnTo>
                    <a:pt x="13" y="52"/>
                  </a:lnTo>
                  <a:lnTo>
                    <a:pt x="16" y="52"/>
                  </a:lnTo>
                  <a:lnTo>
                    <a:pt x="20" y="54"/>
                  </a:lnTo>
                  <a:lnTo>
                    <a:pt x="23" y="55"/>
                  </a:lnTo>
                  <a:lnTo>
                    <a:pt x="27" y="55"/>
                  </a:lnTo>
                  <a:lnTo>
                    <a:pt x="29" y="55"/>
                  </a:lnTo>
                  <a:lnTo>
                    <a:pt x="34" y="55"/>
                  </a:lnTo>
                  <a:lnTo>
                    <a:pt x="36" y="55"/>
                  </a:lnTo>
                  <a:lnTo>
                    <a:pt x="40" y="55"/>
                  </a:lnTo>
                  <a:lnTo>
                    <a:pt x="43" y="55"/>
                  </a:lnTo>
                  <a:lnTo>
                    <a:pt x="46" y="55"/>
                  </a:lnTo>
                  <a:lnTo>
                    <a:pt x="50" y="55"/>
                  </a:lnTo>
                  <a:lnTo>
                    <a:pt x="47" y="54"/>
                  </a:lnTo>
                  <a:lnTo>
                    <a:pt x="43" y="54"/>
                  </a:lnTo>
                  <a:lnTo>
                    <a:pt x="38" y="52"/>
                  </a:lnTo>
                  <a:lnTo>
                    <a:pt x="32" y="51"/>
                  </a:lnTo>
                  <a:lnTo>
                    <a:pt x="28" y="48"/>
                  </a:lnTo>
                  <a:lnTo>
                    <a:pt x="24" y="45"/>
                  </a:lnTo>
                  <a:lnTo>
                    <a:pt x="23" y="43"/>
                  </a:lnTo>
                  <a:lnTo>
                    <a:pt x="21" y="40"/>
                  </a:lnTo>
                  <a:lnTo>
                    <a:pt x="21" y="36"/>
                  </a:lnTo>
                  <a:lnTo>
                    <a:pt x="21" y="33"/>
                  </a:lnTo>
                  <a:lnTo>
                    <a:pt x="23" y="28"/>
                  </a:lnTo>
                  <a:lnTo>
                    <a:pt x="24" y="24"/>
                  </a:lnTo>
                  <a:lnTo>
                    <a:pt x="24" y="21"/>
                  </a:lnTo>
                  <a:lnTo>
                    <a:pt x="25" y="17"/>
                  </a:lnTo>
                  <a:lnTo>
                    <a:pt x="28" y="13"/>
                  </a:lnTo>
                  <a:lnTo>
                    <a:pt x="32" y="9"/>
                  </a:lnTo>
                  <a:lnTo>
                    <a:pt x="34" y="5"/>
                  </a:lnTo>
                  <a:lnTo>
                    <a:pt x="36" y="4"/>
                  </a:lnTo>
                  <a:lnTo>
                    <a:pt x="38" y="2"/>
                  </a:lnTo>
                  <a:lnTo>
                    <a:pt x="39" y="2"/>
                  </a:lnTo>
                  <a:lnTo>
                    <a:pt x="23"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58" name="Freeform 1052"/>
            <p:cNvSpPr>
              <a:spLocks/>
            </p:cNvSpPr>
            <p:nvPr/>
          </p:nvSpPr>
          <p:spPr bwMode="auto">
            <a:xfrm>
              <a:off x="4567" y="3371"/>
              <a:ext cx="149" cy="32"/>
            </a:xfrm>
            <a:custGeom>
              <a:avLst/>
              <a:gdLst>
                <a:gd name="T0" fmla="*/ 0 w 300"/>
                <a:gd name="T1" fmla="*/ 1 h 63"/>
                <a:gd name="T2" fmla="*/ 0 w 300"/>
                <a:gd name="T3" fmla="*/ 1 h 63"/>
                <a:gd name="T4" fmla="*/ 0 w 300"/>
                <a:gd name="T5" fmla="*/ 1 h 63"/>
                <a:gd name="T6" fmla="*/ 0 w 300"/>
                <a:gd name="T7" fmla="*/ 1 h 63"/>
                <a:gd name="T8" fmla="*/ 0 w 300"/>
                <a:gd name="T9" fmla="*/ 1 h 63"/>
                <a:gd name="T10" fmla="*/ 0 w 300"/>
                <a:gd name="T11" fmla="*/ 1 h 63"/>
                <a:gd name="T12" fmla="*/ 0 w 300"/>
                <a:gd name="T13" fmla="*/ 1 h 63"/>
                <a:gd name="T14" fmla="*/ 0 w 300"/>
                <a:gd name="T15" fmla="*/ 1 h 63"/>
                <a:gd name="T16" fmla="*/ 0 w 300"/>
                <a:gd name="T17" fmla="*/ 1 h 63"/>
                <a:gd name="T18" fmla="*/ 0 w 300"/>
                <a:gd name="T19" fmla="*/ 1 h 63"/>
                <a:gd name="T20" fmla="*/ 0 w 300"/>
                <a:gd name="T21" fmla="*/ 1 h 63"/>
                <a:gd name="T22" fmla="*/ 0 w 300"/>
                <a:gd name="T23" fmla="*/ 1 h 63"/>
                <a:gd name="T24" fmla="*/ 0 w 300"/>
                <a:gd name="T25" fmla="*/ 1 h 63"/>
                <a:gd name="T26" fmla="*/ 0 w 300"/>
                <a:gd name="T27" fmla="*/ 1 h 63"/>
                <a:gd name="T28" fmla="*/ 0 w 300"/>
                <a:gd name="T29" fmla="*/ 1 h 63"/>
                <a:gd name="T30" fmla="*/ 0 w 300"/>
                <a:gd name="T31" fmla="*/ 1 h 63"/>
                <a:gd name="T32" fmla="*/ 0 w 300"/>
                <a:gd name="T33" fmla="*/ 1 h 63"/>
                <a:gd name="T34" fmla="*/ 0 w 300"/>
                <a:gd name="T35" fmla="*/ 1 h 63"/>
                <a:gd name="T36" fmla="*/ 0 w 300"/>
                <a:gd name="T37" fmla="*/ 1 h 63"/>
                <a:gd name="T38" fmla="*/ 0 w 300"/>
                <a:gd name="T39" fmla="*/ 1 h 63"/>
                <a:gd name="T40" fmla="*/ 0 w 300"/>
                <a:gd name="T41" fmla="*/ 1 h 63"/>
                <a:gd name="T42" fmla="*/ 0 w 300"/>
                <a:gd name="T43" fmla="*/ 1 h 63"/>
                <a:gd name="T44" fmla="*/ 0 w 300"/>
                <a:gd name="T45" fmla="*/ 1 h 63"/>
                <a:gd name="T46" fmla="*/ 0 w 300"/>
                <a:gd name="T47" fmla="*/ 1 h 63"/>
                <a:gd name="T48" fmla="*/ 0 w 300"/>
                <a:gd name="T49" fmla="*/ 1 h 63"/>
                <a:gd name="T50" fmla="*/ 0 w 300"/>
                <a:gd name="T51" fmla="*/ 1 h 63"/>
                <a:gd name="T52" fmla="*/ 0 w 300"/>
                <a:gd name="T53" fmla="*/ 1 h 63"/>
                <a:gd name="T54" fmla="*/ 0 w 300"/>
                <a:gd name="T55" fmla="*/ 1 h 63"/>
                <a:gd name="T56" fmla="*/ 0 w 300"/>
                <a:gd name="T57" fmla="*/ 1 h 63"/>
                <a:gd name="T58" fmla="*/ 0 w 300"/>
                <a:gd name="T59" fmla="*/ 1 h 63"/>
                <a:gd name="T60" fmla="*/ 0 w 300"/>
                <a:gd name="T61" fmla="*/ 1 h 63"/>
                <a:gd name="T62" fmla="*/ 0 w 300"/>
                <a:gd name="T63" fmla="*/ 0 h 63"/>
                <a:gd name="T64" fmla="*/ 0 w 300"/>
                <a:gd name="T65" fmla="*/ 1 h 63"/>
                <a:gd name="T66" fmla="*/ 0 w 300"/>
                <a:gd name="T67" fmla="*/ 1 h 63"/>
                <a:gd name="T68" fmla="*/ 0 w 300"/>
                <a:gd name="T69" fmla="*/ 1 h 63"/>
                <a:gd name="T70" fmla="*/ 0 w 300"/>
                <a:gd name="T71" fmla="*/ 1 h 63"/>
                <a:gd name="T72" fmla="*/ 0 w 300"/>
                <a:gd name="T73" fmla="*/ 1 h 63"/>
                <a:gd name="T74" fmla="*/ 0 w 300"/>
                <a:gd name="T75" fmla="*/ 1 h 63"/>
                <a:gd name="T76" fmla="*/ 0 w 300"/>
                <a:gd name="T77" fmla="*/ 1 h 63"/>
                <a:gd name="T78" fmla="*/ 0 w 300"/>
                <a:gd name="T79" fmla="*/ 1 h 63"/>
                <a:gd name="T80" fmla="*/ 0 w 300"/>
                <a:gd name="T81" fmla="*/ 1 h 63"/>
                <a:gd name="T82" fmla="*/ 0 w 300"/>
                <a:gd name="T83" fmla="*/ 1 h 6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00"/>
                <a:gd name="T127" fmla="*/ 0 h 63"/>
                <a:gd name="T128" fmla="*/ 300 w 300"/>
                <a:gd name="T129" fmla="*/ 63 h 63"/>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00" h="63">
                  <a:moveTo>
                    <a:pt x="2" y="16"/>
                  </a:moveTo>
                  <a:lnTo>
                    <a:pt x="18" y="16"/>
                  </a:lnTo>
                  <a:lnTo>
                    <a:pt x="37" y="18"/>
                  </a:lnTo>
                  <a:lnTo>
                    <a:pt x="58" y="21"/>
                  </a:lnTo>
                  <a:lnTo>
                    <a:pt x="83" y="25"/>
                  </a:lnTo>
                  <a:lnTo>
                    <a:pt x="107" y="29"/>
                  </a:lnTo>
                  <a:lnTo>
                    <a:pt x="131" y="35"/>
                  </a:lnTo>
                  <a:lnTo>
                    <a:pt x="156" y="39"/>
                  </a:lnTo>
                  <a:lnTo>
                    <a:pt x="180" y="45"/>
                  </a:lnTo>
                  <a:lnTo>
                    <a:pt x="204" y="49"/>
                  </a:lnTo>
                  <a:lnTo>
                    <a:pt x="224" y="53"/>
                  </a:lnTo>
                  <a:lnTo>
                    <a:pt x="246" y="58"/>
                  </a:lnTo>
                  <a:lnTo>
                    <a:pt x="262" y="60"/>
                  </a:lnTo>
                  <a:lnTo>
                    <a:pt x="278" y="62"/>
                  </a:lnTo>
                  <a:lnTo>
                    <a:pt x="289" y="63"/>
                  </a:lnTo>
                  <a:lnTo>
                    <a:pt x="296" y="62"/>
                  </a:lnTo>
                  <a:lnTo>
                    <a:pt x="300" y="59"/>
                  </a:lnTo>
                  <a:lnTo>
                    <a:pt x="299" y="53"/>
                  </a:lnTo>
                  <a:lnTo>
                    <a:pt x="292" y="49"/>
                  </a:lnTo>
                  <a:lnTo>
                    <a:pt x="280" y="45"/>
                  </a:lnTo>
                  <a:lnTo>
                    <a:pt x="264" y="41"/>
                  </a:lnTo>
                  <a:lnTo>
                    <a:pt x="245" y="36"/>
                  </a:lnTo>
                  <a:lnTo>
                    <a:pt x="223" y="31"/>
                  </a:lnTo>
                  <a:lnTo>
                    <a:pt x="200" y="25"/>
                  </a:lnTo>
                  <a:lnTo>
                    <a:pt x="177" y="21"/>
                  </a:lnTo>
                  <a:lnTo>
                    <a:pt x="152" y="16"/>
                  </a:lnTo>
                  <a:lnTo>
                    <a:pt x="127" y="12"/>
                  </a:lnTo>
                  <a:lnTo>
                    <a:pt x="104" y="8"/>
                  </a:lnTo>
                  <a:lnTo>
                    <a:pt x="83" y="5"/>
                  </a:lnTo>
                  <a:lnTo>
                    <a:pt x="63" y="2"/>
                  </a:lnTo>
                  <a:lnTo>
                    <a:pt x="46" y="1"/>
                  </a:lnTo>
                  <a:lnTo>
                    <a:pt x="33" y="0"/>
                  </a:lnTo>
                  <a:lnTo>
                    <a:pt x="25" y="1"/>
                  </a:lnTo>
                  <a:lnTo>
                    <a:pt x="19" y="1"/>
                  </a:lnTo>
                  <a:lnTo>
                    <a:pt x="14" y="2"/>
                  </a:lnTo>
                  <a:lnTo>
                    <a:pt x="10" y="2"/>
                  </a:lnTo>
                  <a:lnTo>
                    <a:pt x="7" y="4"/>
                  </a:lnTo>
                  <a:lnTo>
                    <a:pt x="3" y="6"/>
                  </a:lnTo>
                  <a:lnTo>
                    <a:pt x="0" y="9"/>
                  </a:lnTo>
                  <a:lnTo>
                    <a:pt x="0" y="14"/>
                  </a:lnTo>
                  <a:lnTo>
                    <a:pt x="2" y="16"/>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59" name="Freeform 1053"/>
            <p:cNvSpPr>
              <a:spLocks/>
            </p:cNvSpPr>
            <p:nvPr/>
          </p:nvSpPr>
          <p:spPr bwMode="auto">
            <a:xfrm>
              <a:off x="4564" y="3365"/>
              <a:ext cx="123" cy="48"/>
            </a:xfrm>
            <a:custGeom>
              <a:avLst/>
              <a:gdLst>
                <a:gd name="T0" fmla="*/ 0 w 247"/>
                <a:gd name="T1" fmla="*/ 1 h 96"/>
                <a:gd name="T2" fmla="*/ 0 w 247"/>
                <a:gd name="T3" fmla="*/ 1 h 96"/>
                <a:gd name="T4" fmla="*/ 0 w 247"/>
                <a:gd name="T5" fmla="*/ 1 h 96"/>
                <a:gd name="T6" fmla="*/ 0 w 247"/>
                <a:gd name="T7" fmla="*/ 1 h 96"/>
                <a:gd name="T8" fmla="*/ 0 w 247"/>
                <a:gd name="T9" fmla="*/ 1 h 96"/>
                <a:gd name="T10" fmla="*/ 0 w 247"/>
                <a:gd name="T11" fmla="*/ 1 h 96"/>
                <a:gd name="T12" fmla="*/ 0 w 247"/>
                <a:gd name="T13" fmla="*/ 1 h 96"/>
                <a:gd name="T14" fmla="*/ 0 w 247"/>
                <a:gd name="T15" fmla="*/ 1 h 96"/>
                <a:gd name="T16" fmla="*/ 0 w 247"/>
                <a:gd name="T17" fmla="*/ 1 h 96"/>
                <a:gd name="T18" fmla="*/ 0 w 247"/>
                <a:gd name="T19" fmla="*/ 1 h 96"/>
                <a:gd name="T20" fmla="*/ 0 w 247"/>
                <a:gd name="T21" fmla="*/ 1 h 96"/>
                <a:gd name="T22" fmla="*/ 0 w 247"/>
                <a:gd name="T23" fmla="*/ 1 h 96"/>
                <a:gd name="T24" fmla="*/ 0 w 247"/>
                <a:gd name="T25" fmla="*/ 1 h 96"/>
                <a:gd name="T26" fmla="*/ 0 w 247"/>
                <a:gd name="T27" fmla="*/ 1 h 96"/>
                <a:gd name="T28" fmla="*/ 0 w 247"/>
                <a:gd name="T29" fmla="*/ 1 h 96"/>
                <a:gd name="T30" fmla="*/ 0 w 247"/>
                <a:gd name="T31" fmla="*/ 1 h 96"/>
                <a:gd name="T32" fmla="*/ 0 w 247"/>
                <a:gd name="T33" fmla="*/ 1 h 96"/>
                <a:gd name="T34" fmla="*/ 0 w 247"/>
                <a:gd name="T35" fmla="*/ 1 h 96"/>
                <a:gd name="T36" fmla="*/ 0 w 247"/>
                <a:gd name="T37" fmla="*/ 1 h 96"/>
                <a:gd name="T38" fmla="*/ 0 w 247"/>
                <a:gd name="T39" fmla="*/ 1 h 96"/>
                <a:gd name="T40" fmla="*/ 0 w 247"/>
                <a:gd name="T41" fmla="*/ 1 h 96"/>
                <a:gd name="T42" fmla="*/ 0 w 247"/>
                <a:gd name="T43" fmla="*/ 0 h 96"/>
                <a:gd name="T44" fmla="*/ 0 w 247"/>
                <a:gd name="T45" fmla="*/ 1 h 96"/>
                <a:gd name="T46" fmla="*/ 0 w 247"/>
                <a:gd name="T47" fmla="*/ 1 h 96"/>
                <a:gd name="T48" fmla="*/ 0 w 247"/>
                <a:gd name="T49" fmla="*/ 1 h 96"/>
                <a:gd name="T50" fmla="*/ 0 w 247"/>
                <a:gd name="T51" fmla="*/ 1 h 96"/>
                <a:gd name="T52" fmla="*/ 0 w 247"/>
                <a:gd name="T53" fmla="*/ 1 h 96"/>
                <a:gd name="T54" fmla="*/ 0 w 247"/>
                <a:gd name="T55" fmla="*/ 1 h 96"/>
                <a:gd name="T56" fmla="*/ 0 w 247"/>
                <a:gd name="T57" fmla="*/ 1 h 96"/>
                <a:gd name="T58" fmla="*/ 0 w 247"/>
                <a:gd name="T59" fmla="*/ 1 h 96"/>
                <a:gd name="T60" fmla="*/ 0 w 247"/>
                <a:gd name="T61" fmla="*/ 1 h 96"/>
                <a:gd name="T62" fmla="*/ 0 w 247"/>
                <a:gd name="T63" fmla="*/ 1 h 96"/>
                <a:gd name="T64" fmla="*/ 0 w 247"/>
                <a:gd name="T65" fmla="*/ 1 h 96"/>
                <a:gd name="T66" fmla="*/ 0 w 247"/>
                <a:gd name="T67" fmla="*/ 1 h 96"/>
                <a:gd name="T68" fmla="*/ 0 w 247"/>
                <a:gd name="T69" fmla="*/ 1 h 96"/>
                <a:gd name="T70" fmla="*/ 0 w 247"/>
                <a:gd name="T71" fmla="*/ 1 h 96"/>
                <a:gd name="T72" fmla="*/ 0 w 247"/>
                <a:gd name="T73" fmla="*/ 1 h 96"/>
                <a:gd name="T74" fmla="*/ 0 w 247"/>
                <a:gd name="T75" fmla="*/ 1 h 96"/>
                <a:gd name="T76" fmla="*/ 0 w 247"/>
                <a:gd name="T77" fmla="*/ 1 h 96"/>
                <a:gd name="T78" fmla="*/ 0 w 247"/>
                <a:gd name="T79" fmla="*/ 1 h 96"/>
                <a:gd name="T80" fmla="*/ 0 w 247"/>
                <a:gd name="T81" fmla="*/ 1 h 96"/>
                <a:gd name="T82" fmla="*/ 0 w 247"/>
                <a:gd name="T83" fmla="*/ 1 h 96"/>
                <a:gd name="T84" fmla="*/ 0 w 247"/>
                <a:gd name="T85" fmla="*/ 1 h 96"/>
                <a:gd name="T86" fmla="*/ 0 w 247"/>
                <a:gd name="T87" fmla="*/ 1 h 96"/>
                <a:gd name="T88" fmla="*/ 0 w 247"/>
                <a:gd name="T89" fmla="*/ 1 h 96"/>
                <a:gd name="T90" fmla="*/ 0 w 247"/>
                <a:gd name="T91" fmla="*/ 1 h 96"/>
                <a:gd name="T92" fmla="*/ 0 w 247"/>
                <a:gd name="T93" fmla="*/ 1 h 96"/>
                <a:gd name="T94" fmla="*/ 0 w 247"/>
                <a:gd name="T95" fmla="*/ 1 h 96"/>
                <a:gd name="T96" fmla="*/ 0 w 247"/>
                <a:gd name="T97" fmla="*/ 1 h 96"/>
                <a:gd name="T98" fmla="*/ 0 w 247"/>
                <a:gd name="T99" fmla="*/ 1 h 96"/>
                <a:gd name="T100" fmla="*/ 0 w 247"/>
                <a:gd name="T101" fmla="*/ 1 h 96"/>
                <a:gd name="T102" fmla="*/ 0 w 247"/>
                <a:gd name="T103" fmla="*/ 1 h 96"/>
                <a:gd name="T104" fmla="*/ 0 w 247"/>
                <a:gd name="T105" fmla="*/ 1 h 9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47"/>
                <a:gd name="T160" fmla="*/ 0 h 96"/>
                <a:gd name="T161" fmla="*/ 247 w 247"/>
                <a:gd name="T162" fmla="*/ 96 h 9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47" h="96">
                  <a:moveTo>
                    <a:pt x="8" y="96"/>
                  </a:moveTo>
                  <a:lnTo>
                    <a:pt x="26" y="89"/>
                  </a:lnTo>
                  <a:lnTo>
                    <a:pt x="45" y="81"/>
                  </a:lnTo>
                  <a:lnTo>
                    <a:pt x="63" y="73"/>
                  </a:lnTo>
                  <a:lnTo>
                    <a:pt x="84" y="66"/>
                  </a:lnTo>
                  <a:lnTo>
                    <a:pt x="104" y="59"/>
                  </a:lnTo>
                  <a:lnTo>
                    <a:pt x="124" y="53"/>
                  </a:lnTo>
                  <a:lnTo>
                    <a:pt x="143" y="47"/>
                  </a:lnTo>
                  <a:lnTo>
                    <a:pt x="163" y="40"/>
                  </a:lnTo>
                  <a:lnTo>
                    <a:pt x="180" y="35"/>
                  </a:lnTo>
                  <a:lnTo>
                    <a:pt x="196" y="30"/>
                  </a:lnTo>
                  <a:lnTo>
                    <a:pt x="209" y="24"/>
                  </a:lnTo>
                  <a:lnTo>
                    <a:pt x="223" y="20"/>
                  </a:lnTo>
                  <a:lnTo>
                    <a:pt x="233" y="18"/>
                  </a:lnTo>
                  <a:lnTo>
                    <a:pt x="242" y="14"/>
                  </a:lnTo>
                  <a:lnTo>
                    <a:pt x="246" y="11"/>
                  </a:lnTo>
                  <a:lnTo>
                    <a:pt x="247" y="9"/>
                  </a:lnTo>
                  <a:lnTo>
                    <a:pt x="246" y="5"/>
                  </a:lnTo>
                  <a:lnTo>
                    <a:pt x="243" y="1"/>
                  </a:lnTo>
                  <a:lnTo>
                    <a:pt x="240" y="1"/>
                  </a:lnTo>
                  <a:lnTo>
                    <a:pt x="238" y="1"/>
                  </a:lnTo>
                  <a:lnTo>
                    <a:pt x="233" y="0"/>
                  </a:lnTo>
                  <a:lnTo>
                    <a:pt x="229" y="1"/>
                  </a:lnTo>
                  <a:lnTo>
                    <a:pt x="224" y="1"/>
                  </a:lnTo>
                  <a:lnTo>
                    <a:pt x="217" y="3"/>
                  </a:lnTo>
                  <a:lnTo>
                    <a:pt x="209" y="5"/>
                  </a:lnTo>
                  <a:lnTo>
                    <a:pt x="198" y="9"/>
                  </a:lnTo>
                  <a:lnTo>
                    <a:pt x="186" y="14"/>
                  </a:lnTo>
                  <a:lnTo>
                    <a:pt x="173" y="18"/>
                  </a:lnTo>
                  <a:lnTo>
                    <a:pt x="159" y="23"/>
                  </a:lnTo>
                  <a:lnTo>
                    <a:pt x="144" y="30"/>
                  </a:lnTo>
                  <a:lnTo>
                    <a:pt x="130" y="35"/>
                  </a:lnTo>
                  <a:lnTo>
                    <a:pt x="113" y="40"/>
                  </a:lnTo>
                  <a:lnTo>
                    <a:pt x="100" y="45"/>
                  </a:lnTo>
                  <a:lnTo>
                    <a:pt x="86" y="51"/>
                  </a:lnTo>
                  <a:lnTo>
                    <a:pt x="73" y="55"/>
                  </a:lnTo>
                  <a:lnTo>
                    <a:pt x="62" y="59"/>
                  </a:lnTo>
                  <a:lnTo>
                    <a:pt x="53" y="63"/>
                  </a:lnTo>
                  <a:lnTo>
                    <a:pt x="46" y="67"/>
                  </a:lnTo>
                  <a:lnTo>
                    <a:pt x="39" y="69"/>
                  </a:lnTo>
                  <a:lnTo>
                    <a:pt x="34" y="72"/>
                  </a:lnTo>
                  <a:lnTo>
                    <a:pt x="30" y="73"/>
                  </a:lnTo>
                  <a:lnTo>
                    <a:pt x="24" y="76"/>
                  </a:lnTo>
                  <a:lnTo>
                    <a:pt x="19" y="77"/>
                  </a:lnTo>
                  <a:lnTo>
                    <a:pt x="16" y="80"/>
                  </a:lnTo>
                  <a:lnTo>
                    <a:pt x="12" y="81"/>
                  </a:lnTo>
                  <a:lnTo>
                    <a:pt x="10" y="82"/>
                  </a:lnTo>
                  <a:lnTo>
                    <a:pt x="5" y="85"/>
                  </a:lnTo>
                  <a:lnTo>
                    <a:pt x="1" y="88"/>
                  </a:lnTo>
                  <a:lnTo>
                    <a:pt x="0" y="89"/>
                  </a:lnTo>
                  <a:lnTo>
                    <a:pt x="8" y="96"/>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60" name="Freeform 1054"/>
            <p:cNvSpPr>
              <a:spLocks/>
            </p:cNvSpPr>
            <p:nvPr/>
          </p:nvSpPr>
          <p:spPr bwMode="auto">
            <a:xfrm>
              <a:off x="4621" y="3325"/>
              <a:ext cx="10" cy="48"/>
            </a:xfrm>
            <a:custGeom>
              <a:avLst/>
              <a:gdLst>
                <a:gd name="T0" fmla="*/ 1 w 20"/>
                <a:gd name="T1" fmla="*/ 1 h 93"/>
                <a:gd name="T2" fmla="*/ 1 w 20"/>
                <a:gd name="T3" fmla="*/ 1 h 93"/>
                <a:gd name="T4" fmla="*/ 1 w 20"/>
                <a:gd name="T5" fmla="*/ 1 h 93"/>
                <a:gd name="T6" fmla="*/ 1 w 20"/>
                <a:gd name="T7" fmla="*/ 1 h 93"/>
                <a:gd name="T8" fmla="*/ 1 w 20"/>
                <a:gd name="T9" fmla="*/ 1 h 93"/>
                <a:gd name="T10" fmla="*/ 1 w 20"/>
                <a:gd name="T11" fmla="*/ 1 h 93"/>
                <a:gd name="T12" fmla="*/ 1 w 20"/>
                <a:gd name="T13" fmla="*/ 1 h 93"/>
                <a:gd name="T14" fmla="*/ 1 w 20"/>
                <a:gd name="T15" fmla="*/ 1 h 93"/>
                <a:gd name="T16" fmla="*/ 1 w 20"/>
                <a:gd name="T17" fmla="*/ 1 h 93"/>
                <a:gd name="T18" fmla="*/ 0 w 20"/>
                <a:gd name="T19" fmla="*/ 1 h 93"/>
                <a:gd name="T20" fmla="*/ 0 w 20"/>
                <a:gd name="T21" fmla="*/ 1 h 93"/>
                <a:gd name="T22" fmla="*/ 0 w 20"/>
                <a:gd name="T23" fmla="*/ 1 h 93"/>
                <a:gd name="T24" fmla="*/ 1 w 20"/>
                <a:gd name="T25" fmla="*/ 1 h 93"/>
                <a:gd name="T26" fmla="*/ 1 w 20"/>
                <a:gd name="T27" fmla="*/ 1 h 93"/>
                <a:gd name="T28" fmla="*/ 1 w 20"/>
                <a:gd name="T29" fmla="*/ 1 h 93"/>
                <a:gd name="T30" fmla="*/ 1 w 20"/>
                <a:gd name="T31" fmla="*/ 1 h 93"/>
                <a:gd name="T32" fmla="*/ 1 w 20"/>
                <a:gd name="T33" fmla="*/ 1 h 93"/>
                <a:gd name="T34" fmla="*/ 1 w 20"/>
                <a:gd name="T35" fmla="*/ 1 h 93"/>
                <a:gd name="T36" fmla="*/ 1 w 20"/>
                <a:gd name="T37" fmla="*/ 1 h 93"/>
                <a:gd name="T38" fmla="*/ 1 w 20"/>
                <a:gd name="T39" fmla="*/ 1 h 93"/>
                <a:gd name="T40" fmla="*/ 1 w 20"/>
                <a:gd name="T41" fmla="*/ 1 h 93"/>
                <a:gd name="T42" fmla="*/ 1 w 20"/>
                <a:gd name="T43" fmla="*/ 1 h 93"/>
                <a:gd name="T44" fmla="*/ 1 w 20"/>
                <a:gd name="T45" fmla="*/ 1 h 93"/>
                <a:gd name="T46" fmla="*/ 1 w 20"/>
                <a:gd name="T47" fmla="*/ 1 h 93"/>
                <a:gd name="T48" fmla="*/ 1 w 20"/>
                <a:gd name="T49" fmla="*/ 1 h 93"/>
                <a:gd name="T50" fmla="*/ 1 w 20"/>
                <a:gd name="T51" fmla="*/ 1 h 93"/>
                <a:gd name="T52" fmla="*/ 1 w 20"/>
                <a:gd name="T53" fmla="*/ 1 h 93"/>
                <a:gd name="T54" fmla="*/ 1 w 20"/>
                <a:gd name="T55" fmla="*/ 1 h 93"/>
                <a:gd name="T56" fmla="*/ 1 w 20"/>
                <a:gd name="T57" fmla="*/ 1 h 93"/>
                <a:gd name="T58" fmla="*/ 1 w 20"/>
                <a:gd name="T59" fmla="*/ 1 h 93"/>
                <a:gd name="T60" fmla="*/ 1 w 20"/>
                <a:gd name="T61" fmla="*/ 1 h 93"/>
                <a:gd name="T62" fmla="*/ 1 w 20"/>
                <a:gd name="T63" fmla="*/ 1 h 93"/>
                <a:gd name="T64" fmla="*/ 1 w 20"/>
                <a:gd name="T65" fmla="*/ 1 h 93"/>
                <a:gd name="T66" fmla="*/ 1 w 20"/>
                <a:gd name="T67" fmla="*/ 0 h 93"/>
                <a:gd name="T68" fmla="*/ 1 w 20"/>
                <a:gd name="T69" fmla="*/ 0 h 93"/>
                <a:gd name="T70" fmla="*/ 1 w 20"/>
                <a:gd name="T71" fmla="*/ 1 h 93"/>
                <a:gd name="T72" fmla="*/ 1 w 20"/>
                <a:gd name="T73" fmla="*/ 1 h 93"/>
                <a:gd name="T74" fmla="*/ 1 w 20"/>
                <a:gd name="T75" fmla="*/ 1 h 9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0"/>
                <a:gd name="T115" fmla="*/ 0 h 93"/>
                <a:gd name="T116" fmla="*/ 20 w 20"/>
                <a:gd name="T117" fmla="*/ 93 h 9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0" h="93">
                  <a:moveTo>
                    <a:pt x="2" y="3"/>
                  </a:moveTo>
                  <a:lnTo>
                    <a:pt x="2" y="12"/>
                  </a:lnTo>
                  <a:lnTo>
                    <a:pt x="2" y="22"/>
                  </a:lnTo>
                  <a:lnTo>
                    <a:pt x="2" y="31"/>
                  </a:lnTo>
                  <a:lnTo>
                    <a:pt x="2" y="41"/>
                  </a:lnTo>
                  <a:lnTo>
                    <a:pt x="1" y="49"/>
                  </a:lnTo>
                  <a:lnTo>
                    <a:pt x="1" y="55"/>
                  </a:lnTo>
                  <a:lnTo>
                    <a:pt x="1" y="62"/>
                  </a:lnTo>
                  <a:lnTo>
                    <a:pt x="1" y="69"/>
                  </a:lnTo>
                  <a:lnTo>
                    <a:pt x="0" y="74"/>
                  </a:lnTo>
                  <a:lnTo>
                    <a:pt x="0" y="78"/>
                  </a:lnTo>
                  <a:lnTo>
                    <a:pt x="0" y="82"/>
                  </a:lnTo>
                  <a:lnTo>
                    <a:pt x="2" y="86"/>
                  </a:lnTo>
                  <a:lnTo>
                    <a:pt x="2" y="89"/>
                  </a:lnTo>
                  <a:lnTo>
                    <a:pt x="5" y="91"/>
                  </a:lnTo>
                  <a:lnTo>
                    <a:pt x="6" y="92"/>
                  </a:lnTo>
                  <a:lnTo>
                    <a:pt x="11" y="93"/>
                  </a:lnTo>
                  <a:lnTo>
                    <a:pt x="15" y="92"/>
                  </a:lnTo>
                  <a:lnTo>
                    <a:pt x="16" y="89"/>
                  </a:lnTo>
                  <a:lnTo>
                    <a:pt x="17" y="84"/>
                  </a:lnTo>
                  <a:lnTo>
                    <a:pt x="20" y="78"/>
                  </a:lnTo>
                  <a:lnTo>
                    <a:pt x="20" y="72"/>
                  </a:lnTo>
                  <a:lnTo>
                    <a:pt x="20" y="65"/>
                  </a:lnTo>
                  <a:lnTo>
                    <a:pt x="20" y="57"/>
                  </a:lnTo>
                  <a:lnTo>
                    <a:pt x="20" y="49"/>
                  </a:lnTo>
                  <a:lnTo>
                    <a:pt x="19" y="41"/>
                  </a:lnTo>
                  <a:lnTo>
                    <a:pt x="19" y="33"/>
                  </a:lnTo>
                  <a:lnTo>
                    <a:pt x="17" y="24"/>
                  </a:lnTo>
                  <a:lnTo>
                    <a:pt x="16" y="18"/>
                  </a:lnTo>
                  <a:lnTo>
                    <a:pt x="15" y="11"/>
                  </a:lnTo>
                  <a:lnTo>
                    <a:pt x="13" y="7"/>
                  </a:lnTo>
                  <a:lnTo>
                    <a:pt x="12" y="4"/>
                  </a:lnTo>
                  <a:lnTo>
                    <a:pt x="12" y="3"/>
                  </a:lnTo>
                  <a:lnTo>
                    <a:pt x="6" y="0"/>
                  </a:lnTo>
                  <a:lnTo>
                    <a:pt x="5" y="0"/>
                  </a:lnTo>
                  <a:lnTo>
                    <a:pt x="2" y="2"/>
                  </a:lnTo>
                  <a:lnTo>
                    <a:pt x="2" y="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61" name="Freeform 1055"/>
            <p:cNvSpPr>
              <a:spLocks/>
            </p:cNvSpPr>
            <p:nvPr/>
          </p:nvSpPr>
          <p:spPr bwMode="auto">
            <a:xfrm>
              <a:off x="4634" y="3324"/>
              <a:ext cx="8" cy="51"/>
            </a:xfrm>
            <a:custGeom>
              <a:avLst/>
              <a:gdLst>
                <a:gd name="T0" fmla="*/ 0 w 16"/>
                <a:gd name="T1" fmla="*/ 1 h 100"/>
                <a:gd name="T2" fmla="*/ 0 w 16"/>
                <a:gd name="T3" fmla="*/ 1 h 100"/>
                <a:gd name="T4" fmla="*/ 0 w 16"/>
                <a:gd name="T5" fmla="*/ 1 h 100"/>
                <a:gd name="T6" fmla="*/ 0 w 16"/>
                <a:gd name="T7" fmla="*/ 1 h 100"/>
                <a:gd name="T8" fmla="*/ 1 w 16"/>
                <a:gd name="T9" fmla="*/ 1 h 100"/>
                <a:gd name="T10" fmla="*/ 1 w 16"/>
                <a:gd name="T11" fmla="*/ 1 h 100"/>
                <a:gd name="T12" fmla="*/ 1 w 16"/>
                <a:gd name="T13" fmla="*/ 1 h 100"/>
                <a:gd name="T14" fmla="*/ 1 w 16"/>
                <a:gd name="T15" fmla="*/ 1 h 100"/>
                <a:gd name="T16" fmla="*/ 1 w 16"/>
                <a:gd name="T17" fmla="*/ 1 h 100"/>
                <a:gd name="T18" fmla="*/ 1 w 16"/>
                <a:gd name="T19" fmla="*/ 1 h 100"/>
                <a:gd name="T20" fmla="*/ 1 w 16"/>
                <a:gd name="T21" fmla="*/ 1 h 100"/>
                <a:gd name="T22" fmla="*/ 1 w 16"/>
                <a:gd name="T23" fmla="*/ 1 h 100"/>
                <a:gd name="T24" fmla="*/ 1 w 16"/>
                <a:gd name="T25" fmla="*/ 1 h 100"/>
                <a:gd name="T26" fmla="*/ 1 w 16"/>
                <a:gd name="T27" fmla="*/ 1 h 100"/>
                <a:gd name="T28" fmla="*/ 1 w 16"/>
                <a:gd name="T29" fmla="*/ 1 h 100"/>
                <a:gd name="T30" fmla="*/ 1 w 16"/>
                <a:gd name="T31" fmla="*/ 1 h 100"/>
                <a:gd name="T32" fmla="*/ 1 w 16"/>
                <a:gd name="T33" fmla="*/ 1 h 100"/>
                <a:gd name="T34" fmla="*/ 1 w 16"/>
                <a:gd name="T35" fmla="*/ 1 h 100"/>
                <a:gd name="T36" fmla="*/ 1 w 16"/>
                <a:gd name="T37" fmla="*/ 1 h 100"/>
                <a:gd name="T38" fmla="*/ 1 w 16"/>
                <a:gd name="T39" fmla="*/ 1 h 100"/>
                <a:gd name="T40" fmla="*/ 1 w 16"/>
                <a:gd name="T41" fmla="*/ 1 h 100"/>
                <a:gd name="T42" fmla="*/ 1 w 16"/>
                <a:gd name="T43" fmla="*/ 1 h 100"/>
                <a:gd name="T44" fmla="*/ 1 w 16"/>
                <a:gd name="T45" fmla="*/ 1 h 100"/>
                <a:gd name="T46" fmla="*/ 1 w 16"/>
                <a:gd name="T47" fmla="*/ 1 h 100"/>
                <a:gd name="T48" fmla="*/ 1 w 16"/>
                <a:gd name="T49" fmla="*/ 1 h 100"/>
                <a:gd name="T50" fmla="*/ 1 w 16"/>
                <a:gd name="T51" fmla="*/ 1 h 100"/>
                <a:gd name="T52" fmla="*/ 1 w 16"/>
                <a:gd name="T53" fmla="*/ 1 h 100"/>
                <a:gd name="T54" fmla="*/ 1 w 16"/>
                <a:gd name="T55" fmla="*/ 1 h 100"/>
                <a:gd name="T56" fmla="*/ 1 w 16"/>
                <a:gd name="T57" fmla="*/ 1 h 100"/>
                <a:gd name="T58" fmla="*/ 1 w 16"/>
                <a:gd name="T59" fmla="*/ 1 h 100"/>
                <a:gd name="T60" fmla="*/ 1 w 16"/>
                <a:gd name="T61" fmla="*/ 1 h 100"/>
                <a:gd name="T62" fmla="*/ 1 w 16"/>
                <a:gd name="T63" fmla="*/ 0 h 100"/>
                <a:gd name="T64" fmla="*/ 1 w 16"/>
                <a:gd name="T65" fmla="*/ 0 h 100"/>
                <a:gd name="T66" fmla="*/ 0 w 16"/>
                <a:gd name="T67" fmla="*/ 1 h 100"/>
                <a:gd name="T68" fmla="*/ 0 w 16"/>
                <a:gd name="T69" fmla="*/ 1 h 10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6"/>
                <a:gd name="T106" fmla="*/ 0 h 100"/>
                <a:gd name="T107" fmla="*/ 16 w 16"/>
                <a:gd name="T108" fmla="*/ 100 h 10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6" h="100">
                  <a:moveTo>
                    <a:pt x="0" y="3"/>
                  </a:moveTo>
                  <a:lnTo>
                    <a:pt x="0" y="14"/>
                  </a:lnTo>
                  <a:lnTo>
                    <a:pt x="0" y="25"/>
                  </a:lnTo>
                  <a:lnTo>
                    <a:pt x="0" y="34"/>
                  </a:lnTo>
                  <a:lnTo>
                    <a:pt x="1" y="44"/>
                  </a:lnTo>
                  <a:lnTo>
                    <a:pt x="1" y="53"/>
                  </a:lnTo>
                  <a:lnTo>
                    <a:pt x="3" y="63"/>
                  </a:lnTo>
                  <a:lnTo>
                    <a:pt x="4" y="71"/>
                  </a:lnTo>
                  <a:lnTo>
                    <a:pt x="5" y="79"/>
                  </a:lnTo>
                  <a:lnTo>
                    <a:pt x="7" y="84"/>
                  </a:lnTo>
                  <a:lnTo>
                    <a:pt x="7" y="89"/>
                  </a:lnTo>
                  <a:lnTo>
                    <a:pt x="8" y="94"/>
                  </a:lnTo>
                  <a:lnTo>
                    <a:pt x="11" y="98"/>
                  </a:lnTo>
                  <a:lnTo>
                    <a:pt x="11" y="99"/>
                  </a:lnTo>
                  <a:lnTo>
                    <a:pt x="12" y="100"/>
                  </a:lnTo>
                  <a:lnTo>
                    <a:pt x="14" y="99"/>
                  </a:lnTo>
                  <a:lnTo>
                    <a:pt x="15" y="98"/>
                  </a:lnTo>
                  <a:lnTo>
                    <a:pt x="15" y="94"/>
                  </a:lnTo>
                  <a:lnTo>
                    <a:pt x="15" y="88"/>
                  </a:lnTo>
                  <a:lnTo>
                    <a:pt x="16" y="81"/>
                  </a:lnTo>
                  <a:lnTo>
                    <a:pt x="16" y="75"/>
                  </a:lnTo>
                  <a:lnTo>
                    <a:pt x="16" y="67"/>
                  </a:lnTo>
                  <a:lnTo>
                    <a:pt x="16" y="58"/>
                  </a:lnTo>
                  <a:lnTo>
                    <a:pt x="16" y="50"/>
                  </a:lnTo>
                  <a:lnTo>
                    <a:pt x="16" y="42"/>
                  </a:lnTo>
                  <a:lnTo>
                    <a:pt x="16" y="33"/>
                  </a:lnTo>
                  <a:lnTo>
                    <a:pt x="16" y="26"/>
                  </a:lnTo>
                  <a:lnTo>
                    <a:pt x="16" y="18"/>
                  </a:lnTo>
                  <a:lnTo>
                    <a:pt x="16" y="13"/>
                  </a:lnTo>
                  <a:lnTo>
                    <a:pt x="16" y="7"/>
                  </a:lnTo>
                  <a:lnTo>
                    <a:pt x="16" y="3"/>
                  </a:lnTo>
                  <a:lnTo>
                    <a:pt x="16" y="0"/>
                  </a:lnTo>
                  <a:lnTo>
                    <a:pt x="0" y="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62" name="Freeform 1056"/>
            <p:cNvSpPr>
              <a:spLocks/>
            </p:cNvSpPr>
            <p:nvPr/>
          </p:nvSpPr>
          <p:spPr bwMode="auto">
            <a:xfrm>
              <a:off x="4702" y="3090"/>
              <a:ext cx="144" cy="133"/>
            </a:xfrm>
            <a:custGeom>
              <a:avLst/>
              <a:gdLst>
                <a:gd name="T0" fmla="*/ 0 w 289"/>
                <a:gd name="T1" fmla="*/ 0 h 261"/>
                <a:gd name="T2" fmla="*/ 0 w 289"/>
                <a:gd name="T3" fmla="*/ 1 h 261"/>
                <a:gd name="T4" fmla="*/ 0 w 289"/>
                <a:gd name="T5" fmla="*/ 1 h 261"/>
                <a:gd name="T6" fmla="*/ 0 w 289"/>
                <a:gd name="T7" fmla="*/ 1 h 261"/>
                <a:gd name="T8" fmla="*/ 0 w 289"/>
                <a:gd name="T9" fmla="*/ 1 h 261"/>
                <a:gd name="T10" fmla="*/ 0 w 289"/>
                <a:gd name="T11" fmla="*/ 1 h 261"/>
                <a:gd name="T12" fmla="*/ 0 w 289"/>
                <a:gd name="T13" fmla="*/ 1 h 261"/>
                <a:gd name="T14" fmla="*/ 0 w 289"/>
                <a:gd name="T15" fmla="*/ 1 h 261"/>
                <a:gd name="T16" fmla="*/ 0 w 289"/>
                <a:gd name="T17" fmla="*/ 1 h 261"/>
                <a:gd name="T18" fmla="*/ 0 w 289"/>
                <a:gd name="T19" fmla="*/ 1 h 261"/>
                <a:gd name="T20" fmla="*/ 0 w 289"/>
                <a:gd name="T21" fmla="*/ 1 h 261"/>
                <a:gd name="T22" fmla="*/ 0 w 289"/>
                <a:gd name="T23" fmla="*/ 1 h 261"/>
                <a:gd name="T24" fmla="*/ 0 w 289"/>
                <a:gd name="T25" fmla="*/ 1 h 261"/>
                <a:gd name="T26" fmla="*/ 0 w 289"/>
                <a:gd name="T27" fmla="*/ 1 h 261"/>
                <a:gd name="T28" fmla="*/ 0 w 289"/>
                <a:gd name="T29" fmla="*/ 1 h 261"/>
                <a:gd name="T30" fmla="*/ 0 w 289"/>
                <a:gd name="T31" fmla="*/ 1 h 261"/>
                <a:gd name="T32" fmla="*/ 0 w 289"/>
                <a:gd name="T33" fmla="*/ 1 h 261"/>
                <a:gd name="T34" fmla="*/ 0 w 289"/>
                <a:gd name="T35" fmla="*/ 1 h 261"/>
                <a:gd name="T36" fmla="*/ 0 w 289"/>
                <a:gd name="T37" fmla="*/ 1 h 261"/>
                <a:gd name="T38" fmla="*/ 0 w 289"/>
                <a:gd name="T39" fmla="*/ 1 h 261"/>
                <a:gd name="T40" fmla="*/ 0 w 289"/>
                <a:gd name="T41" fmla="*/ 1 h 261"/>
                <a:gd name="T42" fmla="*/ 0 w 289"/>
                <a:gd name="T43" fmla="*/ 1 h 261"/>
                <a:gd name="T44" fmla="*/ 0 w 289"/>
                <a:gd name="T45" fmla="*/ 1 h 261"/>
                <a:gd name="T46" fmla="*/ 0 w 289"/>
                <a:gd name="T47" fmla="*/ 1 h 261"/>
                <a:gd name="T48" fmla="*/ 0 w 289"/>
                <a:gd name="T49" fmla="*/ 1 h 261"/>
                <a:gd name="T50" fmla="*/ 0 w 289"/>
                <a:gd name="T51" fmla="*/ 1 h 261"/>
                <a:gd name="T52" fmla="*/ 0 w 289"/>
                <a:gd name="T53" fmla="*/ 1 h 261"/>
                <a:gd name="T54" fmla="*/ 0 w 289"/>
                <a:gd name="T55" fmla="*/ 1 h 261"/>
                <a:gd name="T56" fmla="*/ 0 w 289"/>
                <a:gd name="T57" fmla="*/ 1 h 261"/>
                <a:gd name="T58" fmla="*/ 0 w 289"/>
                <a:gd name="T59" fmla="*/ 1 h 261"/>
                <a:gd name="T60" fmla="*/ 0 w 289"/>
                <a:gd name="T61" fmla="*/ 1 h 261"/>
                <a:gd name="T62" fmla="*/ 0 w 289"/>
                <a:gd name="T63" fmla="*/ 1 h 261"/>
                <a:gd name="T64" fmla="*/ 0 w 289"/>
                <a:gd name="T65" fmla="*/ 1 h 261"/>
                <a:gd name="T66" fmla="*/ 0 w 289"/>
                <a:gd name="T67" fmla="*/ 1 h 261"/>
                <a:gd name="T68" fmla="*/ 0 w 289"/>
                <a:gd name="T69" fmla="*/ 1 h 261"/>
                <a:gd name="T70" fmla="*/ 0 w 289"/>
                <a:gd name="T71" fmla="*/ 1 h 261"/>
                <a:gd name="T72" fmla="*/ 0 w 289"/>
                <a:gd name="T73" fmla="*/ 1 h 261"/>
                <a:gd name="T74" fmla="*/ 0 w 289"/>
                <a:gd name="T75" fmla="*/ 1 h 261"/>
                <a:gd name="T76" fmla="*/ 0 w 289"/>
                <a:gd name="T77" fmla="*/ 1 h 261"/>
                <a:gd name="T78" fmla="*/ 0 w 289"/>
                <a:gd name="T79" fmla="*/ 1 h 261"/>
                <a:gd name="T80" fmla="*/ 0 w 289"/>
                <a:gd name="T81" fmla="*/ 1 h 261"/>
                <a:gd name="T82" fmla="*/ 0 w 289"/>
                <a:gd name="T83" fmla="*/ 1 h 261"/>
                <a:gd name="T84" fmla="*/ 0 w 289"/>
                <a:gd name="T85" fmla="*/ 1 h 261"/>
                <a:gd name="T86" fmla="*/ 0 w 289"/>
                <a:gd name="T87" fmla="*/ 1 h 261"/>
                <a:gd name="T88" fmla="*/ 0 w 289"/>
                <a:gd name="T89" fmla="*/ 1 h 261"/>
                <a:gd name="T90" fmla="*/ 0 w 289"/>
                <a:gd name="T91" fmla="*/ 1 h 261"/>
                <a:gd name="T92" fmla="*/ 0 w 289"/>
                <a:gd name="T93" fmla="*/ 1 h 261"/>
                <a:gd name="T94" fmla="*/ 0 w 289"/>
                <a:gd name="T95" fmla="*/ 0 h 261"/>
                <a:gd name="T96" fmla="*/ 0 w 289"/>
                <a:gd name="T97" fmla="*/ 0 h 2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89"/>
                <a:gd name="T148" fmla="*/ 0 h 261"/>
                <a:gd name="T149" fmla="*/ 289 w 289"/>
                <a:gd name="T150" fmla="*/ 261 h 26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89" h="261">
                  <a:moveTo>
                    <a:pt x="0" y="0"/>
                  </a:moveTo>
                  <a:lnTo>
                    <a:pt x="30" y="16"/>
                  </a:lnTo>
                  <a:lnTo>
                    <a:pt x="58" y="34"/>
                  </a:lnTo>
                  <a:lnTo>
                    <a:pt x="87" y="54"/>
                  </a:lnTo>
                  <a:lnTo>
                    <a:pt x="115" y="76"/>
                  </a:lnTo>
                  <a:lnTo>
                    <a:pt x="141" y="97"/>
                  </a:lnTo>
                  <a:lnTo>
                    <a:pt x="166" y="120"/>
                  </a:lnTo>
                  <a:lnTo>
                    <a:pt x="189" y="142"/>
                  </a:lnTo>
                  <a:lnTo>
                    <a:pt x="212" y="165"/>
                  </a:lnTo>
                  <a:lnTo>
                    <a:pt x="231" y="185"/>
                  </a:lnTo>
                  <a:lnTo>
                    <a:pt x="247" y="204"/>
                  </a:lnTo>
                  <a:lnTo>
                    <a:pt x="263" y="221"/>
                  </a:lnTo>
                  <a:lnTo>
                    <a:pt x="274" y="236"/>
                  </a:lnTo>
                  <a:lnTo>
                    <a:pt x="282" y="247"/>
                  </a:lnTo>
                  <a:lnTo>
                    <a:pt x="289" y="257"/>
                  </a:lnTo>
                  <a:lnTo>
                    <a:pt x="289" y="261"/>
                  </a:lnTo>
                  <a:lnTo>
                    <a:pt x="281" y="255"/>
                  </a:lnTo>
                  <a:lnTo>
                    <a:pt x="273" y="250"/>
                  </a:lnTo>
                  <a:lnTo>
                    <a:pt x="261" y="240"/>
                  </a:lnTo>
                  <a:lnTo>
                    <a:pt x="248" y="230"/>
                  </a:lnTo>
                  <a:lnTo>
                    <a:pt x="232" y="216"/>
                  </a:lnTo>
                  <a:lnTo>
                    <a:pt x="216" y="204"/>
                  </a:lnTo>
                  <a:lnTo>
                    <a:pt x="199" y="188"/>
                  </a:lnTo>
                  <a:lnTo>
                    <a:pt x="181" y="174"/>
                  </a:lnTo>
                  <a:lnTo>
                    <a:pt x="163" y="158"/>
                  </a:lnTo>
                  <a:lnTo>
                    <a:pt x="146" y="143"/>
                  </a:lnTo>
                  <a:lnTo>
                    <a:pt x="128" y="128"/>
                  </a:lnTo>
                  <a:lnTo>
                    <a:pt x="114" y="116"/>
                  </a:lnTo>
                  <a:lnTo>
                    <a:pt x="97" y="104"/>
                  </a:lnTo>
                  <a:lnTo>
                    <a:pt x="87" y="96"/>
                  </a:lnTo>
                  <a:lnTo>
                    <a:pt x="76" y="87"/>
                  </a:lnTo>
                  <a:lnTo>
                    <a:pt x="70" y="83"/>
                  </a:lnTo>
                  <a:lnTo>
                    <a:pt x="64" y="78"/>
                  </a:lnTo>
                  <a:lnTo>
                    <a:pt x="58" y="72"/>
                  </a:lnTo>
                  <a:lnTo>
                    <a:pt x="52" y="66"/>
                  </a:lnTo>
                  <a:lnTo>
                    <a:pt x="47" y="61"/>
                  </a:lnTo>
                  <a:lnTo>
                    <a:pt x="39" y="54"/>
                  </a:lnTo>
                  <a:lnTo>
                    <a:pt x="34" y="46"/>
                  </a:lnTo>
                  <a:lnTo>
                    <a:pt x="30" y="41"/>
                  </a:lnTo>
                  <a:lnTo>
                    <a:pt x="25" y="33"/>
                  </a:lnTo>
                  <a:lnTo>
                    <a:pt x="18" y="26"/>
                  </a:lnTo>
                  <a:lnTo>
                    <a:pt x="14" y="20"/>
                  </a:lnTo>
                  <a:lnTo>
                    <a:pt x="10" y="15"/>
                  </a:lnTo>
                  <a:lnTo>
                    <a:pt x="7" y="10"/>
                  </a:lnTo>
                  <a:lnTo>
                    <a:pt x="4" y="6"/>
                  </a:lnTo>
                  <a:lnTo>
                    <a:pt x="2" y="3"/>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63" name="Freeform 1057"/>
            <p:cNvSpPr>
              <a:spLocks/>
            </p:cNvSpPr>
            <p:nvPr/>
          </p:nvSpPr>
          <p:spPr bwMode="auto">
            <a:xfrm>
              <a:off x="5068" y="2843"/>
              <a:ext cx="24" cy="28"/>
            </a:xfrm>
            <a:custGeom>
              <a:avLst/>
              <a:gdLst>
                <a:gd name="T0" fmla="*/ 1 w 48"/>
                <a:gd name="T1" fmla="*/ 0 h 55"/>
                <a:gd name="T2" fmla="*/ 1 w 48"/>
                <a:gd name="T3" fmla="*/ 0 h 55"/>
                <a:gd name="T4" fmla="*/ 1 w 48"/>
                <a:gd name="T5" fmla="*/ 1 h 55"/>
                <a:gd name="T6" fmla="*/ 1 w 48"/>
                <a:gd name="T7" fmla="*/ 1 h 55"/>
                <a:gd name="T8" fmla="*/ 1 w 48"/>
                <a:gd name="T9" fmla="*/ 1 h 55"/>
                <a:gd name="T10" fmla="*/ 1 w 48"/>
                <a:gd name="T11" fmla="*/ 1 h 55"/>
                <a:gd name="T12" fmla="*/ 1 w 48"/>
                <a:gd name="T13" fmla="*/ 1 h 55"/>
                <a:gd name="T14" fmla="*/ 1 w 48"/>
                <a:gd name="T15" fmla="*/ 1 h 55"/>
                <a:gd name="T16" fmla="*/ 1 w 48"/>
                <a:gd name="T17" fmla="*/ 1 h 55"/>
                <a:gd name="T18" fmla="*/ 1 w 48"/>
                <a:gd name="T19" fmla="*/ 1 h 55"/>
                <a:gd name="T20" fmla="*/ 1 w 48"/>
                <a:gd name="T21" fmla="*/ 1 h 55"/>
                <a:gd name="T22" fmla="*/ 1 w 48"/>
                <a:gd name="T23" fmla="*/ 1 h 55"/>
                <a:gd name="T24" fmla="*/ 1 w 48"/>
                <a:gd name="T25" fmla="*/ 1 h 55"/>
                <a:gd name="T26" fmla="*/ 1 w 48"/>
                <a:gd name="T27" fmla="*/ 1 h 55"/>
                <a:gd name="T28" fmla="*/ 1 w 48"/>
                <a:gd name="T29" fmla="*/ 1 h 55"/>
                <a:gd name="T30" fmla="*/ 1 w 48"/>
                <a:gd name="T31" fmla="*/ 1 h 55"/>
                <a:gd name="T32" fmla="*/ 1 w 48"/>
                <a:gd name="T33" fmla="*/ 1 h 55"/>
                <a:gd name="T34" fmla="*/ 1 w 48"/>
                <a:gd name="T35" fmla="*/ 1 h 55"/>
                <a:gd name="T36" fmla="*/ 1 w 48"/>
                <a:gd name="T37" fmla="*/ 1 h 55"/>
                <a:gd name="T38" fmla="*/ 1 w 48"/>
                <a:gd name="T39" fmla="*/ 1 h 55"/>
                <a:gd name="T40" fmla="*/ 1 w 48"/>
                <a:gd name="T41" fmla="*/ 1 h 55"/>
                <a:gd name="T42" fmla="*/ 1 w 48"/>
                <a:gd name="T43" fmla="*/ 1 h 55"/>
                <a:gd name="T44" fmla="*/ 1 w 48"/>
                <a:gd name="T45" fmla="*/ 1 h 55"/>
                <a:gd name="T46" fmla="*/ 1 w 48"/>
                <a:gd name="T47" fmla="*/ 1 h 55"/>
                <a:gd name="T48" fmla="*/ 1 w 48"/>
                <a:gd name="T49" fmla="*/ 1 h 55"/>
                <a:gd name="T50" fmla="*/ 1 w 48"/>
                <a:gd name="T51" fmla="*/ 1 h 55"/>
                <a:gd name="T52" fmla="*/ 1 w 48"/>
                <a:gd name="T53" fmla="*/ 1 h 55"/>
                <a:gd name="T54" fmla="*/ 1 w 48"/>
                <a:gd name="T55" fmla="*/ 1 h 55"/>
                <a:gd name="T56" fmla="*/ 1 w 48"/>
                <a:gd name="T57" fmla="*/ 1 h 55"/>
                <a:gd name="T58" fmla="*/ 1 w 48"/>
                <a:gd name="T59" fmla="*/ 1 h 55"/>
                <a:gd name="T60" fmla="*/ 1 w 48"/>
                <a:gd name="T61" fmla="*/ 1 h 55"/>
                <a:gd name="T62" fmla="*/ 1 w 48"/>
                <a:gd name="T63" fmla="*/ 1 h 55"/>
                <a:gd name="T64" fmla="*/ 1 w 48"/>
                <a:gd name="T65" fmla="*/ 1 h 55"/>
                <a:gd name="T66" fmla="*/ 1 w 48"/>
                <a:gd name="T67" fmla="*/ 1 h 55"/>
                <a:gd name="T68" fmla="*/ 1 w 48"/>
                <a:gd name="T69" fmla="*/ 1 h 55"/>
                <a:gd name="T70" fmla="*/ 1 w 48"/>
                <a:gd name="T71" fmla="*/ 1 h 55"/>
                <a:gd name="T72" fmla="*/ 1 w 48"/>
                <a:gd name="T73" fmla="*/ 1 h 55"/>
                <a:gd name="T74" fmla="*/ 1 w 48"/>
                <a:gd name="T75" fmla="*/ 1 h 55"/>
                <a:gd name="T76" fmla="*/ 1 w 48"/>
                <a:gd name="T77" fmla="*/ 1 h 55"/>
                <a:gd name="T78" fmla="*/ 1 w 48"/>
                <a:gd name="T79" fmla="*/ 1 h 55"/>
                <a:gd name="T80" fmla="*/ 1 w 48"/>
                <a:gd name="T81" fmla="*/ 1 h 55"/>
                <a:gd name="T82" fmla="*/ 0 w 48"/>
                <a:gd name="T83" fmla="*/ 1 h 55"/>
                <a:gd name="T84" fmla="*/ 1 w 48"/>
                <a:gd name="T85" fmla="*/ 1 h 55"/>
                <a:gd name="T86" fmla="*/ 1 w 48"/>
                <a:gd name="T87" fmla="*/ 0 h 55"/>
                <a:gd name="T88" fmla="*/ 1 w 48"/>
                <a:gd name="T89" fmla="*/ 0 h 55"/>
                <a:gd name="T90" fmla="*/ 1 w 48"/>
                <a:gd name="T91" fmla="*/ 0 h 5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48"/>
                <a:gd name="T139" fmla="*/ 0 h 55"/>
                <a:gd name="T140" fmla="*/ 48 w 48"/>
                <a:gd name="T141" fmla="*/ 55 h 55"/>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48" h="55">
                  <a:moveTo>
                    <a:pt x="4" y="0"/>
                  </a:moveTo>
                  <a:lnTo>
                    <a:pt x="9" y="0"/>
                  </a:lnTo>
                  <a:lnTo>
                    <a:pt x="16" y="1"/>
                  </a:lnTo>
                  <a:lnTo>
                    <a:pt x="20" y="1"/>
                  </a:lnTo>
                  <a:lnTo>
                    <a:pt x="24" y="4"/>
                  </a:lnTo>
                  <a:lnTo>
                    <a:pt x="28" y="5"/>
                  </a:lnTo>
                  <a:lnTo>
                    <a:pt x="32" y="6"/>
                  </a:lnTo>
                  <a:lnTo>
                    <a:pt x="33" y="8"/>
                  </a:lnTo>
                  <a:lnTo>
                    <a:pt x="36" y="11"/>
                  </a:lnTo>
                  <a:lnTo>
                    <a:pt x="40" y="13"/>
                  </a:lnTo>
                  <a:lnTo>
                    <a:pt x="44" y="19"/>
                  </a:lnTo>
                  <a:lnTo>
                    <a:pt x="44" y="24"/>
                  </a:lnTo>
                  <a:lnTo>
                    <a:pt x="48" y="29"/>
                  </a:lnTo>
                  <a:lnTo>
                    <a:pt x="48" y="35"/>
                  </a:lnTo>
                  <a:lnTo>
                    <a:pt x="48" y="40"/>
                  </a:lnTo>
                  <a:lnTo>
                    <a:pt x="47" y="46"/>
                  </a:lnTo>
                  <a:lnTo>
                    <a:pt x="46" y="50"/>
                  </a:lnTo>
                  <a:lnTo>
                    <a:pt x="44" y="52"/>
                  </a:lnTo>
                  <a:lnTo>
                    <a:pt x="42" y="54"/>
                  </a:lnTo>
                  <a:lnTo>
                    <a:pt x="40" y="55"/>
                  </a:lnTo>
                  <a:lnTo>
                    <a:pt x="40" y="54"/>
                  </a:lnTo>
                  <a:lnTo>
                    <a:pt x="38" y="51"/>
                  </a:lnTo>
                  <a:lnTo>
                    <a:pt x="38" y="47"/>
                  </a:lnTo>
                  <a:lnTo>
                    <a:pt x="38" y="42"/>
                  </a:lnTo>
                  <a:lnTo>
                    <a:pt x="39" y="37"/>
                  </a:lnTo>
                  <a:lnTo>
                    <a:pt x="38" y="32"/>
                  </a:lnTo>
                  <a:lnTo>
                    <a:pt x="36" y="27"/>
                  </a:lnTo>
                  <a:lnTo>
                    <a:pt x="33" y="25"/>
                  </a:lnTo>
                  <a:lnTo>
                    <a:pt x="32" y="23"/>
                  </a:lnTo>
                  <a:lnTo>
                    <a:pt x="31" y="21"/>
                  </a:lnTo>
                  <a:lnTo>
                    <a:pt x="28" y="20"/>
                  </a:lnTo>
                  <a:lnTo>
                    <a:pt x="24" y="17"/>
                  </a:lnTo>
                  <a:lnTo>
                    <a:pt x="20" y="16"/>
                  </a:lnTo>
                  <a:lnTo>
                    <a:pt x="19" y="16"/>
                  </a:lnTo>
                  <a:lnTo>
                    <a:pt x="16" y="16"/>
                  </a:lnTo>
                  <a:lnTo>
                    <a:pt x="12" y="15"/>
                  </a:lnTo>
                  <a:lnTo>
                    <a:pt x="8" y="13"/>
                  </a:lnTo>
                  <a:lnTo>
                    <a:pt x="5" y="12"/>
                  </a:lnTo>
                  <a:lnTo>
                    <a:pt x="4" y="12"/>
                  </a:lnTo>
                  <a:lnTo>
                    <a:pt x="1" y="9"/>
                  </a:lnTo>
                  <a:lnTo>
                    <a:pt x="1" y="8"/>
                  </a:lnTo>
                  <a:lnTo>
                    <a:pt x="0" y="4"/>
                  </a:lnTo>
                  <a:lnTo>
                    <a:pt x="1" y="1"/>
                  </a:lnTo>
                  <a:lnTo>
                    <a:pt x="4"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64" name="Freeform 1058"/>
            <p:cNvSpPr>
              <a:spLocks/>
            </p:cNvSpPr>
            <p:nvPr/>
          </p:nvSpPr>
          <p:spPr bwMode="auto">
            <a:xfrm>
              <a:off x="5236" y="2978"/>
              <a:ext cx="46" cy="46"/>
            </a:xfrm>
            <a:custGeom>
              <a:avLst/>
              <a:gdLst>
                <a:gd name="T0" fmla="*/ 1 w 92"/>
                <a:gd name="T1" fmla="*/ 1 h 90"/>
                <a:gd name="T2" fmla="*/ 1 w 92"/>
                <a:gd name="T3" fmla="*/ 1 h 90"/>
                <a:gd name="T4" fmla="*/ 1 w 92"/>
                <a:gd name="T5" fmla="*/ 1 h 90"/>
                <a:gd name="T6" fmla="*/ 1 w 92"/>
                <a:gd name="T7" fmla="*/ 1 h 90"/>
                <a:gd name="T8" fmla="*/ 1 w 92"/>
                <a:gd name="T9" fmla="*/ 1 h 90"/>
                <a:gd name="T10" fmla="*/ 1 w 92"/>
                <a:gd name="T11" fmla="*/ 1 h 90"/>
                <a:gd name="T12" fmla="*/ 1 w 92"/>
                <a:gd name="T13" fmla="*/ 1 h 90"/>
                <a:gd name="T14" fmla="*/ 1 w 92"/>
                <a:gd name="T15" fmla="*/ 1 h 90"/>
                <a:gd name="T16" fmla="*/ 1 w 92"/>
                <a:gd name="T17" fmla="*/ 1 h 90"/>
                <a:gd name="T18" fmla="*/ 1 w 92"/>
                <a:gd name="T19" fmla="*/ 1 h 90"/>
                <a:gd name="T20" fmla="*/ 1 w 92"/>
                <a:gd name="T21" fmla="*/ 1 h 90"/>
                <a:gd name="T22" fmla="*/ 1 w 92"/>
                <a:gd name="T23" fmla="*/ 1 h 90"/>
                <a:gd name="T24" fmla="*/ 1 w 92"/>
                <a:gd name="T25" fmla="*/ 1 h 90"/>
                <a:gd name="T26" fmla="*/ 1 w 92"/>
                <a:gd name="T27" fmla="*/ 1 h 90"/>
                <a:gd name="T28" fmla="*/ 1 w 92"/>
                <a:gd name="T29" fmla="*/ 1 h 90"/>
                <a:gd name="T30" fmla="*/ 1 w 92"/>
                <a:gd name="T31" fmla="*/ 1 h 90"/>
                <a:gd name="T32" fmla="*/ 1 w 92"/>
                <a:gd name="T33" fmla="*/ 1 h 90"/>
                <a:gd name="T34" fmla="*/ 1 w 92"/>
                <a:gd name="T35" fmla="*/ 1 h 90"/>
                <a:gd name="T36" fmla="*/ 1 w 92"/>
                <a:gd name="T37" fmla="*/ 1 h 90"/>
                <a:gd name="T38" fmla="*/ 1 w 92"/>
                <a:gd name="T39" fmla="*/ 1 h 90"/>
                <a:gd name="T40" fmla="*/ 1 w 92"/>
                <a:gd name="T41" fmla="*/ 1 h 90"/>
                <a:gd name="T42" fmla="*/ 1 w 92"/>
                <a:gd name="T43" fmla="*/ 1 h 90"/>
                <a:gd name="T44" fmla="*/ 1 w 92"/>
                <a:gd name="T45" fmla="*/ 1 h 90"/>
                <a:gd name="T46" fmla="*/ 1 w 92"/>
                <a:gd name="T47" fmla="*/ 1 h 90"/>
                <a:gd name="T48" fmla="*/ 1 w 92"/>
                <a:gd name="T49" fmla="*/ 1 h 90"/>
                <a:gd name="T50" fmla="*/ 1 w 92"/>
                <a:gd name="T51" fmla="*/ 1 h 90"/>
                <a:gd name="T52" fmla="*/ 1 w 92"/>
                <a:gd name="T53" fmla="*/ 1 h 90"/>
                <a:gd name="T54" fmla="*/ 1 w 92"/>
                <a:gd name="T55" fmla="*/ 1 h 90"/>
                <a:gd name="T56" fmla="*/ 1 w 92"/>
                <a:gd name="T57" fmla="*/ 1 h 90"/>
                <a:gd name="T58" fmla="*/ 1 w 92"/>
                <a:gd name="T59" fmla="*/ 1 h 90"/>
                <a:gd name="T60" fmla="*/ 1 w 92"/>
                <a:gd name="T61" fmla="*/ 1 h 90"/>
                <a:gd name="T62" fmla="*/ 1 w 92"/>
                <a:gd name="T63" fmla="*/ 1 h 90"/>
                <a:gd name="T64" fmla="*/ 1 w 92"/>
                <a:gd name="T65" fmla="*/ 1 h 90"/>
                <a:gd name="T66" fmla="*/ 1 w 92"/>
                <a:gd name="T67" fmla="*/ 1 h 90"/>
                <a:gd name="T68" fmla="*/ 1 w 92"/>
                <a:gd name="T69" fmla="*/ 1 h 90"/>
                <a:gd name="T70" fmla="*/ 1 w 92"/>
                <a:gd name="T71" fmla="*/ 1 h 90"/>
                <a:gd name="T72" fmla="*/ 1 w 92"/>
                <a:gd name="T73" fmla="*/ 1 h 90"/>
                <a:gd name="T74" fmla="*/ 1 w 92"/>
                <a:gd name="T75" fmla="*/ 1 h 90"/>
                <a:gd name="T76" fmla="*/ 1 w 92"/>
                <a:gd name="T77" fmla="*/ 1 h 90"/>
                <a:gd name="T78" fmla="*/ 1 w 92"/>
                <a:gd name="T79" fmla="*/ 1 h 90"/>
                <a:gd name="T80" fmla="*/ 1 w 92"/>
                <a:gd name="T81" fmla="*/ 1 h 90"/>
                <a:gd name="T82" fmla="*/ 1 w 92"/>
                <a:gd name="T83" fmla="*/ 1 h 90"/>
                <a:gd name="T84" fmla="*/ 0 w 92"/>
                <a:gd name="T85" fmla="*/ 1 h 90"/>
                <a:gd name="T86" fmla="*/ 1 w 92"/>
                <a:gd name="T87" fmla="*/ 1 h 90"/>
                <a:gd name="T88" fmla="*/ 1 w 92"/>
                <a:gd name="T89" fmla="*/ 1 h 90"/>
                <a:gd name="T90" fmla="*/ 1 w 92"/>
                <a:gd name="T91" fmla="*/ 0 h 90"/>
                <a:gd name="T92" fmla="*/ 1 w 92"/>
                <a:gd name="T93" fmla="*/ 0 h 90"/>
                <a:gd name="T94" fmla="*/ 1 w 92"/>
                <a:gd name="T95" fmla="*/ 1 h 90"/>
                <a:gd name="T96" fmla="*/ 1 w 92"/>
                <a:gd name="T97" fmla="*/ 1 h 90"/>
                <a:gd name="T98" fmla="*/ 1 w 92"/>
                <a:gd name="T99" fmla="*/ 1 h 90"/>
                <a:gd name="T100" fmla="*/ 1 w 92"/>
                <a:gd name="T101" fmla="*/ 1 h 90"/>
                <a:gd name="T102" fmla="*/ 1 w 92"/>
                <a:gd name="T103" fmla="*/ 1 h 90"/>
                <a:gd name="T104" fmla="*/ 1 w 92"/>
                <a:gd name="T105" fmla="*/ 1 h 90"/>
                <a:gd name="T106" fmla="*/ 1 w 92"/>
                <a:gd name="T107" fmla="*/ 1 h 90"/>
                <a:gd name="T108" fmla="*/ 1 w 92"/>
                <a:gd name="T109" fmla="*/ 1 h 90"/>
                <a:gd name="T110" fmla="*/ 1 w 92"/>
                <a:gd name="T111" fmla="*/ 1 h 9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90"/>
                <a:gd name="T170" fmla="*/ 92 w 92"/>
                <a:gd name="T171" fmla="*/ 90 h 90"/>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90">
                  <a:moveTo>
                    <a:pt x="34" y="11"/>
                  </a:moveTo>
                  <a:lnTo>
                    <a:pt x="34" y="16"/>
                  </a:lnTo>
                  <a:lnTo>
                    <a:pt x="36" y="23"/>
                  </a:lnTo>
                  <a:lnTo>
                    <a:pt x="38" y="28"/>
                  </a:lnTo>
                  <a:lnTo>
                    <a:pt x="39" y="35"/>
                  </a:lnTo>
                  <a:lnTo>
                    <a:pt x="40" y="41"/>
                  </a:lnTo>
                  <a:lnTo>
                    <a:pt x="43" y="45"/>
                  </a:lnTo>
                  <a:lnTo>
                    <a:pt x="46" y="50"/>
                  </a:lnTo>
                  <a:lnTo>
                    <a:pt x="50" y="55"/>
                  </a:lnTo>
                  <a:lnTo>
                    <a:pt x="53" y="59"/>
                  </a:lnTo>
                  <a:lnTo>
                    <a:pt x="55" y="63"/>
                  </a:lnTo>
                  <a:lnTo>
                    <a:pt x="59" y="67"/>
                  </a:lnTo>
                  <a:lnTo>
                    <a:pt x="65" y="72"/>
                  </a:lnTo>
                  <a:lnTo>
                    <a:pt x="69" y="74"/>
                  </a:lnTo>
                  <a:lnTo>
                    <a:pt x="76" y="78"/>
                  </a:lnTo>
                  <a:lnTo>
                    <a:pt x="80" y="80"/>
                  </a:lnTo>
                  <a:lnTo>
                    <a:pt x="88" y="82"/>
                  </a:lnTo>
                  <a:lnTo>
                    <a:pt x="92" y="84"/>
                  </a:lnTo>
                  <a:lnTo>
                    <a:pt x="92" y="86"/>
                  </a:lnTo>
                  <a:lnTo>
                    <a:pt x="90" y="86"/>
                  </a:lnTo>
                  <a:lnTo>
                    <a:pt x="88" y="88"/>
                  </a:lnTo>
                  <a:lnTo>
                    <a:pt x="82" y="89"/>
                  </a:lnTo>
                  <a:lnTo>
                    <a:pt x="77" y="90"/>
                  </a:lnTo>
                  <a:lnTo>
                    <a:pt x="74" y="89"/>
                  </a:lnTo>
                  <a:lnTo>
                    <a:pt x="70" y="89"/>
                  </a:lnTo>
                  <a:lnTo>
                    <a:pt x="67" y="88"/>
                  </a:lnTo>
                  <a:lnTo>
                    <a:pt x="65" y="88"/>
                  </a:lnTo>
                  <a:lnTo>
                    <a:pt x="57" y="85"/>
                  </a:lnTo>
                  <a:lnTo>
                    <a:pt x="50" y="82"/>
                  </a:lnTo>
                  <a:lnTo>
                    <a:pt x="43" y="78"/>
                  </a:lnTo>
                  <a:lnTo>
                    <a:pt x="38" y="76"/>
                  </a:lnTo>
                  <a:lnTo>
                    <a:pt x="32" y="72"/>
                  </a:lnTo>
                  <a:lnTo>
                    <a:pt x="28" y="67"/>
                  </a:lnTo>
                  <a:lnTo>
                    <a:pt x="23" y="62"/>
                  </a:lnTo>
                  <a:lnTo>
                    <a:pt x="20" y="58"/>
                  </a:lnTo>
                  <a:lnTo>
                    <a:pt x="16" y="53"/>
                  </a:lnTo>
                  <a:lnTo>
                    <a:pt x="13" y="47"/>
                  </a:lnTo>
                  <a:lnTo>
                    <a:pt x="9" y="41"/>
                  </a:lnTo>
                  <a:lnTo>
                    <a:pt x="8" y="35"/>
                  </a:lnTo>
                  <a:lnTo>
                    <a:pt x="4" y="28"/>
                  </a:lnTo>
                  <a:lnTo>
                    <a:pt x="4" y="20"/>
                  </a:lnTo>
                  <a:lnTo>
                    <a:pt x="1" y="12"/>
                  </a:lnTo>
                  <a:lnTo>
                    <a:pt x="0" y="5"/>
                  </a:lnTo>
                  <a:lnTo>
                    <a:pt x="1" y="3"/>
                  </a:lnTo>
                  <a:lnTo>
                    <a:pt x="4" y="1"/>
                  </a:lnTo>
                  <a:lnTo>
                    <a:pt x="5" y="0"/>
                  </a:lnTo>
                  <a:lnTo>
                    <a:pt x="8" y="0"/>
                  </a:lnTo>
                  <a:lnTo>
                    <a:pt x="12" y="1"/>
                  </a:lnTo>
                  <a:lnTo>
                    <a:pt x="15" y="3"/>
                  </a:lnTo>
                  <a:lnTo>
                    <a:pt x="18" y="3"/>
                  </a:lnTo>
                  <a:lnTo>
                    <a:pt x="22" y="3"/>
                  </a:lnTo>
                  <a:lnTo>
                    <a:pt x="23" y="3"/>
                  </a:lnTo>
                  <a:lnTo>
                    <a:pt x="27" y="4"/>
                  </a:lnTo>
                  <a:lnTo>
                    <a:pt x="31" y="7"/>
                  </a:lnTo>
                  <a:lnTo>
                    <a:pt x="34" y="1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65" name="Freeform 1059"/>
            <p:cNvSpPr>
              <a:spLocks/>
            </p:cNvSpPr>
            <p:nvPr/>
          </p:nvSpPr>
          <p:spPr bwMode="auto">
            <a:xfrm>
              <a:off x="5185" y="2966"/>
              <a:ext cx="55" cy="113"/>
            </a:xfrm>
            <a:custGeom>
              <a:avLst/>
              <a:gdLst>
                <a:gd name="T0" fmla="*/ 0 w 110"/>
                <a:gd name="T1" fmla="*/ 0 h 223"/>
                <a:gd name="T2" fmla="*/ 0 w 110"/>
                <a:gd name="T3" fmla="*/ 1 h 223"/>
                <a:gd name="T4" fmla="*/ 1 w 110"/>
                <a:gd name="T5" fmla="*/ 1 h 223"/>
                <a:gd name="T6" fmla="*/ 1 w 110"/>
                <a:gd name="T7" fmla="*/ 1 h 223"/>
                <a:gd name="T8" fmla="*/ 1 w 110"/>
                <a:gd name="T9" fmla="*/ 1 h 223"/>
                <a:gd name="T10" fmla="*/ 1 w 110"/>
                <a:gd name="T11" fmla="*/ 1 h 223"/>
                <a:gd name="T12" fmla="*/ 1 w 110"/>
                <a:gd name="T13" fmla="*/ 1 h 223"/>
                <a:gd name="T14" fmla="*/ 1 w 110"/>
                <a:gd name="T15" fmla="*/ 1 h 223"/>
                <a:gd name="T16" fmla="*/ 1 w 110"/>
                <a:gd name="T17" fmla="*/ 1 h 223"/>
                <a:gd name="T18" fmla="*/ 1 w 110"/>
                <a:gd name="T19" fmla="*/ 1 h 223"/>
                <a:gd name="T20" fmla="*/ 1 w 110"/>
                <a:gd name="T21" fmla="*/ 1 h 223"/>
                <a:gd name="T22" fmla="*/ 1 w 110"/>
                <a:gd name="T23" fmla="*/ 1 h 223"/>
                <a:gd name="T24" fmla="*/ 1 w 110"/>
                <a:gd name="T25" fmla="*/ 1 h 223"/>
                <a:gd name="T26" fmla="*/ 1 w 110"/>
                <a:gd name="T27" fmla="*/ 1 h 223"/>
                <a:gd name="T28" fmla="*/ 1 w 110"/>
                <a:gd name="T29" fmla="*/ 1 h 223"/>
                <a:gd name="T30" fmla="*/ 1 w 110"/>
                <a:gd name="T31" fmla="*/ 1 h 223"/>
                <a:gd name="T32" fmla="*/ 1 w 110"/>
                <a:gd name="T33" fmla="*/ 1 h 223"/>
                <a:gd name="T34" fmla="*/ 1 w 110"/>
                <a:gd name="T35" fmla="*/ 1 h 223"/>
                <a:gd name="T36" fmla="*/ 1 w 110"/>
                <a:gd name="T37" fmla="*/ 1 h 223"/>
                <a:gd name="T38" fmla="*/ 1 w 110"/>
                <a:gd name="T39" fmla="*/ 1 h 223"/>
                <a:gd name="T40" fmla="*/ 1 w 110"/>
                <a:gd name="T41" fmla="*/ 1 h 223"/>
                <a:gd name="T42" fmla="*/ 1 w 110"/>
                <a:gd name="T43" fmla="*/ 1 h 223"/>
                <a:gd name="T44" fmla="*/ 1 w 110"/>
                <a:gd name="T45" fmla="*/ 1 h 223"/>
                <a:gd name="T46" fmla="*/ 1 w 110"/>
                <a:gd name="T47" fmla="*/ 1 h 223"/>
                <a:gd name="T48" fmla="*/ 1 w 110"/>
                <a:gd name="T49" fmla="*/ 1 h 223"/>
                <a:gd name="T50" fmla="*/ 1 w 110"/>
                <a:gd name="T51" fmla="*/ 1 h 223"/>
                <a:gd name="T52" fmla="*/ 1 w 110"/>
                <a:gd name="T53" fmla="*/ 1 h 223"/>
                <a:gd name="T54" fmla="*/ 1 w 110"/>
                <a:gd name="T55" fmla="*/ 1 h 223"/>
                <a:gd name="T56" fmla="*/ 1 w 110"/>
                <a:gd name="T57" fmla="*/ 1 h 223"/>
                <a:gd name="T58" fmla="*/ 1 w 110"/>
                <a:gd name="T59" fmla="*/ 1 h 223"/>
                <a:gd name="T60" fmla="*/ 1 w 110"/>
                <a:gd name="T61" fmla="*/ 1 h 223"/>
                <a:gd name="T62" fmla="*/ 1 w 110"/>
                <a:gd name="T63" fmla="*/ 1 h 223"/>
                <a:gd name="T64" fmla="*/ 1 w 110"/>
                <a:gd name="T65" fmla="*/ 1 h 223"/>
                <a:gd name="T66" fmla="*/ 1 w 110"/>
                <a:gd name="T67" fmla="*/ 1 h 223"/>
                <a:gd name="T68" fmla="*/ 1 w 110"/>
                <a:gd name="T69" fmla="*/ 1 h 223"/>
                <a:gd name="T70" fmla="*/ 1 w 110"/>
                <a:gd name="T71" fmla="*/ 1 h 223"/>
                <a:gd name="T72" fmla="*/ 1 w 110"/>
                <a:gd name="T73" fmla="*/ 1 h 223"/>
                <a:gd name="T74" fmla="*/ 1 w 110"/>
                <a:gd name="T75" fmla="*/ 1 h 223"/>
                <a:gd name="T76" fmla="*/ 1 w 110"/>
                <a:gd name="T77" fmla="*/ 1 h 223"/>
                <a:gd name="T78" fmla="*/ 1 w 110"/>
                <a:gd name="T79" fmla="*/ 1 h 223"/>
                <a:gd name="T80" fmla="*/ 1 w 110"/>
                <a:gd name="T81" fmla="*/ 1 h 223"/>
                <a:gd name="T82" fmla="*/ 1 w 110"/>
                <a:gd name="T83" fmla="*/ 1 h 223"/>
                <a:gd name="T84" fmla="*/ 1 w 110"/>
                <a:gd name="T85" fmla="*/ 1 h 223"/>
                <a:gd name="T86" fmla="*/ 1 w 110"/>
                <a:gd name="T87" fmla="*/ 1 h 223"/>
                <a:gd name="T88" fmla="*/ 1 w 110"/>
                <a:gd name="T89" fmla="*/ 1 h 223"/>
                <a:gd name="T90" fmla="*/ 1 w 110"/>
                <a:gd name="T91" fmla="*/ 1 h 223"/>
                <a:gd name="T92" fmla="*/ 1 w 110"/>
                <a:gd name="T93" fmla="*/ 1 h 223"/>
                <a:gd name="T94" fmla="*/ 1 w 110"/>
                <a:gd name="T95" fmla="*/ 1 h 223"/>
                <a:gd name="T96" fmla="*/ 1 w 110"/>
                <a:gd name="T97" fmla="*/ 1 h 223"/>
                <a:gd name="T98" fmla="*/ 1 w 110"/>
                <a:gd name="T99" fmla="*/ 1 h 223"/>
                <a:gd name="T100" fmla="*/ 1 w 110"/>
                <a:gd name="T101" fmla="*/ 1 h 223"/>
                <a:gd name="T102" fmla="*/ 1 w 110"/>
                <a:gd name="T103" fmla="*/ 1 h 223"/>
                <a:gd name="T104" fmla="*/ 1 w 110"/>
                <a:gd name="T105" fmla="*/ 1 h 223"/>
                <a:gd name="T106" fmla="*/ 1 w 110"/>
                <a:gd name="T107" fmla="*/ 1 h 223"/>
                <a:gd name="T108" fmla="*/ 1 w 110"/>
                <a:gd name="T109" fmla="*/ 1 h 223"/>
                <a:gd name="T110" fmla="*/ 1 w 110"/>
                <a:gd name="T111" fmla="*/ 1 h 223"/>
                <a:gd name="T112" fmla="*/ 1 w 110"/>
                <a:gd name="T113" fmla="*/ 1 h 223"/>
                <a:gd name="T114" fmla="*/ 1 w 110"/>
                <a:gd name="T115" fmla="*/ 1 h 223"/>
                <a:gd name="T116" fmla="*/ 1 w 110"/>
                <a:gd name="T117" fmla="*/ 1 h 223"/>
                <a:gd name="T118" fmla="*/ 1 w 110"/>
                <a:gd name="T119" fmla="*/ 1 h 223"/>
                <a:gd name="T120" fmla="*/ 1 w 110"/>
                <a:gd name="T121" fmla="*/ 1 h 223"/>
                <a:gd name="T122" fmla="*/ 0 w 110"/>
                <a:gd name="T123" fmla="*/ 0 h 223"/>
                <a:gd name="T124" fmla="*/ 0 w 110"/>
                <a:gd name="T125" fmla="*/ 0 h 22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10"/>
                <a:gd name="T190" fmla="*/ 0 h 223"/>
                <a:gd name="T191" fmla="*/ 110 w 110"/>
                <a:gd name="T192" fmla="*/ 223 h 22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10" h="223">
                  <a:moveTo>
                    <a:pt x="0" y="0"/>
                  </a:moveTo>
                  <a:lnTo>
                    <a:pt x="0" y="16"/>
                  </a:lnTo>
                  <a:lnTo>
                    <a:pt x="3" y="34"/>
                  </a:lnTo>
                  <a:lnTo>
                    <a:pt x="4" y="50"/>
                  </a:lnTo>
                  <a:lnTo>
                    <a:pt x="9" y="66"/>
                  </a:lnTo>
                  <a:lnTo>
                    <a:pt x="11" y="81"/>
                  </a:lnTo>
                  <a:lnTo>
                    <a:pt x="18" y="95"/>
                  </a:lnTo>
                  <a:lnTo>
                    <a:pt x="22" y="108"/>
                  </a:lnTo>
                  <a:lnTo>
                    <a:pt x="29" y="122"/>
                  </a:lnTo>
                  <a:lnTo>
                    <a:pt x="34" y="132"/>
                  </a:lnTo>
                  <a:lnTo>
                    <a:pt x="41" y="143"/>
                  </a:lnTo>
                  <a:lnTo>
                    <a:pt x="45" y="153"/>
                  </a:lnTo>
                  <a:lnTo>
                    <a:pt x="52" y="162"/>
                  </a:lnTo>
                  <a:lnTo>
                    <a:pt x="57" y="170"/>
                  </a:lnTo>
                  <a:lnTo>
                    <a:pt x="62" y="177"/>
                  </a:lnTo>
                  <a:lnTo>
                    <a:pt x="67" y="182"/>
                  </a:lnTo>
                  <a:lnTo>
                    <a:pt x="72" y="188"/>
                  </a:lnTo>
                  <a:lnTo>
                    <a:pt x="75" y="190"/>
                  </a:lnTo>
                  <a:lnTo>
                    <a:pt x="79" y="196"/>
                  </a:lnTo>
                  <a:lnTo>
                    <a:pt x="83" y="198"/>
                  </a:lnTo>
                  <a:lnTo>
                    <a:pt x="87" y="202"/>
                  </a:lnTo>
                  <a:lnTo>
                    <a:pt x="91" y="205"/>
                  </a:lnTo>
                  <a:lnTo>
                    <a:pt x="95" y="211"/>
                  </a:lnTo>
                  <a:lnTo>
                    <a:pt x="99" y="213"/>
                  </a:lnTo>
                  <a:lnTo>
                    <a:pt x="102" y="216"/>
                  </a:lnTo>
                  <a:lnTo>
                    <a:pt x="106" y="220"/>
                  </a:lnTo>
                  <a:lnTo>
                    <a:pt x="108" y="223"/>
                  </a:lnTo>
                  <a:lnTo>
                    <a:pt x="110" y="223"/>
                  </a:lnTo>
                  <a:lnTo>
                    <a:pt x="108" y="220"/>
                  </a:lnTo>
                  <a:lnTo>
                    <a:pt x="107" y="217"/>
                  </a:lnTo>
                  <a:lnTo>
                    <a:pt x="103" y="212"/>
                  </a:lnTo>
                  <a:lnTo>
                    <a:pt x="99" y="205"/>
                  </a:lnTo>
                  <a:lnTo>
                    <a:pt x="96" y="200"/>
                  </a:lnTo>
                  <a:lnTo>
                    <a:pt x="91" y="192"/>
                  </a:lnTo>
                  <a:lnTo>
                    <a:pt x="87" y="185"/>
                  </a:lnTo>
                  <a:lnTo>
                    <a:pt x="83" y="175"/>
                  </a:lnTo>
                  <a:lnTo>
                    <a:pt x="77" y="167"/>
                  </a:lnTo>
                  <a:lnTo>
                    <a:pt x="72" y="158"/>
                  </a:lnTo>
                  <a:lnTo>
                    <a:pt x="65" y="148"/>
                  </a:lnTo>
                  <a:lnTo>
                    <a:pt x="61" y="139"/>
                  </a:lnTo>
                  <a:lnTo>
                    <a:pt x="57" y="131"/>
                  </a:lnTo>
                  <a:lnTo>
                    <a:pt x="53" y="123"/>
                  </a:lnTo>
                  <a:lnTo>
                    <a:pt x="50" y="115"/>
                  </a:lnTo>
                  <a:lnTo>
                    <a:pt x="49" y="108"/>
                  </a:lnTo>
                  <a:lnTo>
                    <a:pt x="49" y="103"/>
                  </a:lnTo>
                  <a:lnTo>
                    <a:pt x="48" y="97"/>
                  </a:lnTo>
                  <a:lnTo>
                    <a:pt x="45" y="90"/>
                  </a:lnTo>
                  <a:lnTo>
                    <a:pt x="45" y="84"/>
                  </a:lnTo>
                  <a:lnTo>
                    <a:pt x="44" y="76"/>
                  </a:lnTo>
                  <a:lnTo>
                    <a:pt x="41" y="68"/>
                  </a:lnTo>
                  <a:lnTo>
                    <a:pt x="41" y="59"/>
                  </a:lnTo>
                  <a:lnTo>
                    <a:pt x="40" y="51"/>
                  </a:lnTo>
                  <a:lnTo>
                    <a:pt x="38" y="45"/>
                  </a:lnTo>
                  <a:lnTo>
                    <a:pt x="37" y="37"/>
                  </a:lnTo>
                  <a:lnTo>
                    <a:pt x="36" y="30"/>
                  </a:lnTo>
                  <a:lnTo>
                    <a:pt x="34" y="22"/>
                  </a:lnTo>
                  <a:lnTo>
                    <a:pt x="34" y="18"/>
                  </a:lnTo>
                  <a:lnTo>
                    <a:pt x="33" y="14"/>
                  </a:lnTo>
                  <a:lnTo>
                    <a:pt x="33" y="10"/>
                  </a:lnTo>
                  <a:lnTo>
                    <a:pt x="33" y="7"/>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66" name="Freeform 1060"/>
            <p:cNvSpPr>
              <a:spLocks/>
            </p:cNvSpPr>
            <p:nvPr/>
          </p:nvSpPr>
          <p:spPr bwMode="auto">
            <a:xfrm>
              <a:off x="5225" y="3015"/>
              <a:ext cx="106" cy="60"/>
            </a:xfrm>
            <a:custGeom>
              <a:avLst/>
              <a:gdLst>
                <a:gd name="T0" fmla="*/ 1 w 212"/>
                <a:gd name="T1" fmla="*/ 1 h 117"/>
                <a:gd name="T2" fmla="*/ 1 w 212"/>
                <a:gd name="T3" fmla="*/ 1 h 117"/>
                <a:gd name="T4" fmla="*/ 1 w 212"/>
                <a:gd name="T5" fmla="*/ 1 h 117"/>
                <a:gd name="T6" fmla="*/ 1 w 212"/>
                <a:gd name="T7" fmla="*/ 1 h 117"/>
                <a:gd name="T8" fmla="*/ 1 w 212"/>
                <a:gd name="T9" fmla="*/ 1 h 117"/>
                <a:gd name="T10" fmla="*/ 1 w 212"/>
                <a:gd name="T11" fmla="*/ 1 h 117"/>
                <a:gd name="T12" fmla="*/ 1 w 212"/>
                <a:gd name="T13" fmla="*/ 1 h 117"/>
                <a:gd name="T14" fmla="*/ 1 w 212"/>
                <a:gd name="T15" fmla="*/ 1 h 117"/>
                <a:gd name="T16" fmla="*/ 1 w 212"/>
                <a:gd name="T17" fmla="*/ 1 h 117"/>
                <a:gd name="T18" fmla="*/ 1 w 212"/>
                <a:gd name="T19" fmla="*/ 1 h 117"/>
                <a:gd name="T20" fmla="*/ 1 w 212"/>
                <a:gd name="T21" fmla="*/ 1 h 117"/>
                <a:gd name="T22" fmla="*/ 1 w 212"/>
                <a:gd name="T23" fmla="*/ 1 h 117"/>
                <a:gd name="T24" fmla="*/ 1 w 212"/>
                <a:gd name="T25" fmla="*/ 1 h 117"/>
                <a:gd name="T26" fmla="*/ 1 w 212"/>
                <a:gd name="T27" fmla="*/ 1 h 117"/>
                <a:gd name="T28" fmla="*/ 1 w 212"/>
                <a:gd name="T29" fmla="*/ 1 h 117"/>
                <a:gd name="T30" fmla="*/ 1 w 212"/>
                <a:gd name="T31" fmla="*/ 1 h 117"/>
                <a:gd name="T32" fmla="*/ 1 w 212"/>
                <a:gd name="T33" fmla="*/ 1 h 117"/>
                <a:gd name="T34" fmla="*/ 1 w 212"/>
                <a:gd name="T35" fmla="*/ 1 h 117"/>
                <a:gd name="T36" fmla="*/ 1 w 212"/>
                <a:gd name="T37" fmla="*/ 1 h 117"/>
                <a:gd name="T38" fmla="*/ 1 w 212"/>
                <a:gd name="T39" fmla="*/ 1 h 117"/>
                <a:gd name="T40" fmla="*/ 1 w 212"/>
                <a:gd name="T41" fmla="*/ 1 h 117"/>
                <a:gd name="T42" fmla="*/ 1 w 212"/>
                <a:gd name="T43" fmla="*/ 1 h 117"/>
                <a:gd name="T44" fmla="*/ 1 w 212"/>
                <a:gd name="T45" fmla="*/ 1 h 117"/>
                <a:gd name="T46" fmla="*/ 1 w 212"/>
                <a:gd name="T47" fmla="*/ 1 h 117"/>
                <a:gd name="T48" fmla="*/ 1 w 212"/>
                <a:gd name="T49" fmla="*/ 1 h 117"/>
                <a:gd name="T50" fmla="*/ 1 w 212"/>
                <a:gd name="T51" fmla="*/ 1 h 117"/>
                <a:gd name="T52" fmla="*/ 1 w 212"/>
                <a:gd name="T53" fmla="*/ 1 h 117"/>
                <a:gd name="T54" fmla="*/ 1 w 212"/>
                <a:gd name="T55" fmla="*/ 1 h 117"/>
                <a:gd name="T56" fmla="*/ 1 w 212"/>
                <a:gd name="T57" fmla="*/ 1 h 117"/>
                <a:gd name="T58" fmla="*/ 1 w 212"/>
                <a:gd name="T59" fmla="*/ 1 h 117"/>
                <a:gd name="T60" fmla="*/ 1 w 212"/>
                <a:gd name="T61" fmla="*/ 1 h 117"/>
                <a:gd name="T62" fmla="*/ 1 w 212"/>
                <a:gd name="T63" fmla="*/ 0 h 117"/>
                <a:gd name="T64" fmla="*/ 1 w 212"/>
                <a:gd name="T65" fmla="*/ 0 h 117"/>
                <a:gd name="T66" fmla="*/ 1 w 212"/>
                <a:gd name="T67" fmla="*/ 0 h 11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12"/>
                <a:gd name="T103" fmla="*/ 0 h 117"/>
                <a:gd name="T104" fmla="*/ 212 w 212"/>
                <a:gd name="T105" fmla="*/ 117 h 11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12" h="117">
                  <a:moveTo>
                    <a:pt x="182" y="0"/>
                  </a:moveTo>
                  <a:lnTo>
                    <a:pt x="179" y="4"/>
                  </a:lnTo>
                  <a:lnTo>
                    <a:pt x="177" y="9"/>
                  </a:lnTo>
                  <a:lnTo>
                    <a:pt x="173" y="13"/>
                  </a:lnTo>
                  <a:lnTo>
                    <a:pt x="167" y="20"/>
                  </a:lnTo>
                  <a:lnTo>
                    <a:pt x="161" y="26"/>
                  </a:lnTo>
                  <a:lnTo>
                    <a:pt x="155" y="31"/>
                  </a:lnTo>
                  <a:lnTo>
                    <a:pt x="148" y="38"/>
                  </a:lnTo>
                  <a:lnTo>
                    <a:pt x="140" y="44"/>
                  </a:lnTo>
                  <a:lnTo>
                    <a:pt x="132" y="50"/>
                  </a:lnTo>
                  <a:lnTo>
                    <a:pt x="123" y="55"/>
                  </a:lnTo>
                  <a:lnTo>
                    <a:pt x="113" y="61"/>
                  </a:lnTo>
                  <a:lnTo>
                    <a:pt x="104" y="67"/>
                  </a:lnTo>
                  <a:lnTo>
                    <a:pt x="94" y="71"/>
                  </a:lnTo>
                  <a:lnTo>
                    <a:pt x="85" y="77"/>
                  </a:lnTo>
                  <a:lnTo>
                    <a:pt x="74" y="81"/>
                  </a:lnTo>
                  <a:lnTo>
                    <a:pt x="65" y="84"/>
                  </a:lnTo>
                  <a:lnTo>
                    <a:pt x="54" y="85"/>
                  </a:lnTo>
                  <a:lnTo>
                    <a:pt x="46" y="89"/>
                  </a:lnTo>
                  <a:lnTo>
                    <a:pt x="38" y="92"/>
                  </a:lnTo>
                  <a:lnTo>
                    <a:pt x="31" y="94"/>
                  </a:lnTo>
                  <a:lnTo>
                    <a:pt x="26" y="97"/>
                  </a:lnTo>
                  <a:lnTo>
                    <a:pt x="19" y="101"/>
                  </a:lnTo>
                  <a:lnTo>
                    <a:pt x="15" y="102"/>
                  </a:lnTo>
                  <a:lnTo>
                    <a:pt x="11" y="106"/>
                  </a:lnTo>
                  <a:lnTo>
                    <a:pt x="7" y="109"/>
                  </a:lnTo>
                  <a:lnTo>
                    <a:pt x="4" y="112"/>
                  </a:lnTo>
                  <a:lnTo>
                    <a:pt x="3" y="115"/>
                  </a:lnTo>
                  <a:lnTo>
                    <a:pt x="0" y="116"/>
                  </a:lnTo>
                  <a:lnTo>
                    <a:pt x="7" y="117"/>
                  </a:lnTo>
                  <a:lnTo>
                    <a:pt x="12" y="116"/>
                  </a:lnTo>
                  <a:lnTo>
                    <a:pt x="19" y="115"/>
                  </a:lnTo>
                  <a:lnTo>
                    <a:pt x="26" y="112"/>
                  </a:lnTo>
                  <a:lnTo>
                    <a:pt x="34" y="109"/>
                  </a:lnTo>
                  <a:lnTo>
                    <a:pt x="41" y="108"/>
                  </a:lnTo>
                  <a:lnTo>
                    <a:pt x="50" y="105"/>
                  </a:lnTo>
                  <a:lnTo>
                    <a:pt x="58" y="101"/>
                  </a:lnTo>
                  <a:lnTo>
                    <a:pt x="67" y="100"/>
                  </a:lnTo>
                  <a:lnTo>
                    <a:pt x="77" y="97"/>
                  </a:lnTo>
                  <a:lnTo>
                    <a:pt x="86" y="94"/>
                  </a:lnTo>
                  <a:lnTo>
                    <a:pt x="94" y="92"/>
                  </a:lnTo>
                  <a:lnTo>
                    <a:pt x="105" y="89"/>
                  </a:lnTo>
                  <a:lnTo>
                    <a:pt x="115" y="85"/>
                  </a:lnTo>
                  <a:lnTo>
                    <a:pt x="124" y="81"/>
                  </a:lnTo>
                  <a:lnTo>
                    <a:pt x="132" y="77"/>
                  </a:lnTo>
                  <a:lnTo>
                    <a:pt x="140" y="71"/>
                  </a:lnTo>
                  <a:lnTo>
                    <a:pt x="148" y="65"/>
                  </a:lnTo>
                  <a:lnTo>
                    <a:pt x="158" y="59"/>
                  </a:lnTo>
                  <a:lnTo>
                    <a:pt x="166" y="54"/>
                  </a:lnTo>
                  <a:lnTo>
                    <a:pt x="174" y="47"/>
                  </a:lnTo>
                  <a:lnTo>
                    <a:pt x="181" y="42"/>
                  </a:lnTo>
                  <a:lnTo>
                    <a:pt x="188" y="35"/>
                  </a:lnTo>
                  <a:lnTo>
                    <a:pt x="194" y="30"/>
                  </a:lnTo>
                  <a:lnTo>
                    <a:pt x="198" y="26"/>
                  </a:lnTo>
                  <a:lnTo>
                    <a:pt x="202" y="20"/>
                  </a:lnTo>
                  <a:lnTo>
                    <a:pt x="206" y="17"/>
                  </a:lnTo>
                  <a:lnTo>
                    <a:pt x="209" y="13"/>
                  </a:lnTo>
                  <a:lnTo>
                    <a:pt x="212" y="12"/>
                  </a:lnTo>
                  <a:lnTo>
                    <a:pt x="212" y="8"/>
                  </a:lnTo>
                  <a:lnTo>
                    <a:pt x="208" y="5"/>
                  </a:lnTo>
                  <a:lnTo>
                    <a:pt x="204" y="4"/>
                  </a:lnTo>
                  <a:lnTo>
                    <a:pt x="198" y="1"/>
                  </a:lnTo>
                  <a:lnTo>
                    <a:pt x="194" y="1"/>
                  </a:lnTo>
                  <a:lnTo>
                    <a:pt x="192" y="0"/>
                  </a:lnTo>
                  <a:lnTo>
                    <a:pt x="189" y="0"/>
                  </a:lnTo>
                  <a:lnTo>
                    <a:pt x="188" y="0"/>
                  </a:lnTo>
                  <a:lnTo>
                    <a:pt x="183" y="0"/>
                  </a:lnTo>
                  <a:lnTo>
                    <a:pt x="182"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67" name="Freeform 1061"/>
            <p:cNvSpPr>
              <a:spLocks/>
            </p:cNvSpPr>
            <p:nvPr/>
          </p:nvSpPr>
          <p:spPr bwMode="auto">
            <a:xfrm>
              <a:off x="5135" y="3012"/>
              <a:ext cx="72" cy="346"/>
            </a:xfrm>
            <a:custGeom>
              <a:avLst/>
              <a:gdLst>
                <a:gd name="T0" fmla="*/ 0 w 146"/>
                <a:gd name="T1" fmla="*/ 1 h 678"/>
                <a:gd name="T2" fmla="*/ 0 w 146"/>
                <a:gd name="T3" fmla="*/ 1 h 678"/>
                <a:gd name="T4" fmla="*/ 0 w 146"/>
                <a:gd name="T5" fmla="*/ 1 h 678"/>
                <a:gd name="T6" fmla="*/ 0 w 146"/>
                <a:gd name="T7" fmla="*/ 1 h 678"/>
                <a:gd name="T8" fmla="*/ 0 w 146"/>
                <a:gd name="T9" fmla="*/ 1 h 678"/>
                <a:gd name="T10" fmla="*/ 0 w 146"/>
                <a:gd name="T11" fmla="*/ 1 h 678"/>
                <a:gd name="T12" fmla="*/ 0 w 146"/>
                <a:gd name="T13" fmla="*/ 1 h 678"/>
                <a:gd name="T14" fmla="*/ 0 w 146"/>
                <a:gd name="T15" fmla="*/ 1 h 678"/>
                <a:gd name="T16" fmla="*/ 0 w 146"/>
                <a:gd name="T17" fmla="*/ 1 h 678"/>
                <a:gd name="T18" fmla="*/ 0 w 146"/>
                <a:gd name="T19" fmla="*/ 1 h 678"/>
                <a:gd name="T20" fmla="*/ 0 w 146"/>
                <a:gd name="T21" fmla="*/ 1 h 678"/>
                <a:gd name="T22" fmla="*/ 0 w 146"/>
                <a:gd name="T23" fmla="*/ 1 h 678"/>
                <a:gd name="T24" fmla="*/ 0 w 146"/>
                <a:gd name="T25" fmla="*/ 1 h 678"/>
                <a:gd name="T26" fmla="*/ 0 w 146"/>
                <a:gd name="T27" fmla="*/ 1 h 678"/>
                <a:gd name="T28" fmla="*/ 0 w 146"/>
                <a:gd name="T29" fmla="*/ 1 h 678"/>
                <a:gd name="T30" fmla="*/ 0 w 146"/>
                <a:gd name="T31" fmla="*/ 1 h 678"/>
                <a:gd name="T32" fmla="*/ 0 w 146"/>
                <a:gd name="T33" fmla="*/ 1 h 678"/>
                <a:gd name="T34" fmla="*/ 0 w 146"/>
                <a:gd name="T35" fmla="*/ 1 h 678"/>
                <a:gd name="T36" fmla="*/ 0 w 146"/>
                <a:gd name="T37" fmla="*/ 1 h 678"/>
                <a:gd name="T38" fmla="*/ 0 w 146"/>
                <a:gd name="T39" fmla="*/ 1 h 678"/>
                <a:gd name="T40" fmla="*/ 0 w 146"/>
                <a:gd name="T41" fmla="*/ 1 h 678"/>
                <a:gd name="T42" fmla="*/ 0 w 146"/>
                <a:gd name="T43" fmla="*/ 1 h 678"/>
                <a:gd name="T44" fmla="*/ 0 w 146"/>
                <a:gd name="T45" fmla="*/ 1 h 678"/>
                <a:gd name="T46" fmla="*/ 0 w 146"/>
                <a:gd name="T47" fmla="*/ 1 h 678"/>
                <a:gd name="T48" fmla="*/ 0 w 146"/>
                <a:gd name="T49" fmla="*/ 1 h 678"/>
                <a:gd name="T50" fmla="*/ 0 w 146"/>
                <a:gd name="T51" fmla="*/ 1 h 678"/>
                <a:gd name="T52" fmla="*/ 0 w 146"/>
                <a:gd name="T53" fmla="*/ 1 h 678"/>
                <a:gd name="T54" fmla="*/ 0 w 146"/>
                <a:gd name="T55" fmla="*/ 1 h 678"/>
                <a:gd name="T56" fmla="*/ 0 w 146"/>
                <a:gd name="T57" fmla="*/ 1 h 678"/>
                <a:gd name="T58" fmla="*/ 0 w 146"/>
                <a:gd name="T59" fmla="*/ 1 h 678"/>
                <a:gd name="T60" fmla="*/ 0 w 146"/>
                <a:gd name="T61" fmla="*/ 1 h 678"/>
                <a:gd name="T62" fmla="*/ 0 w 146"/>
                <a:gd name="T63" fmla="*/ 1 h 678"/>
                <a:gd name="T64" fmla="*/ 0 w 146"/>
                <a:gd name="T65" fmla="*/ 1 h 678"/>
                <a:gd name="T66" fmla="*/ 0 w 146"/>
                <a:gd name="T67" fmla="*/ 1 h 678"/>
                <a:gd name="T68" fmla="*/ 0 w 146"/>
                <a:gd name="T69" fmla="*/ 1 h 678"/>
                <a:gd name="T70" fmla="*/ 0 w 146"/>
                <a:gd name="T71" fmla="*/ 1 h 678"/>
                <a:gd name="T72" fmla="*/ 0 w 146"/>
                <a:gd name="T73" fmla="*/ 1 h 678"/>
                <a:gd name="T74" fmla="*/ 0 w 146"/>
                <a:gd name="T75" fmla="*/ 1 h 678"/>
                <a:gd name="T76" fmla="*/ 0 w 146"/>
                <a:gd name="T77" fmla="*/ 1 h 678"/>
                <a:gd name="T78" fmla="*/ 0 w 146"/>
                <a:gd name="T79" fmla="*/ 1 h 678"/>
                <a:gd name="T80" fmla="*/ 0 w 146"/>
                <a:gd name="T81" fmla="*/ 1 h 678"/>
                <a:gd name="T82" fmla="*/ 0 w 146"/>
                <a:gd name="T83" fmla="*/ 1 h 678"/>
                <a:gd name="T84" fmla="*/ 0 w 146"/>
                <a:gd name="T85" fmla="*/ 1 h 678"/>
                <a:gd name="T86" fmla="*/ 0 w 146"/>
                <a:gd name="T87" fmla="*/ 1 h 678"/>
                <a:gd name="T88" fmla="*/ 0 w 146"/>
                <a:gd name="T89" fmla="*/ 1 h 678"/>
                <a:gd name="T90" fmla="*/ 0 w 146"/>
                <a:gd name="T91" fmla="*/ 1 h 678"/>
                <a:gd name="T92" fmla="*/ 0 w 146"/>
                <a:gd name="T93" fmla="*/ 1 h 678"/>
                <a:gd name="T94" fmla="*/ 0 w 146"/>
                <a:gd name="T95" fmla="*/ 1 h 678"/>
                <a:gd name="T96" fmla="*/ 0 w 146"/>
                <a:gd name="T97" fmla="*/ 1 h 67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46"/>
                <a:gd name="T148" fmla="*/ 0 h 678"/>
                <a:gd name="T149" fmla="*/ 146 w 146"/>
                <a:gd name="T150" fmla="*/ 678 h 67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46" h="678">
                  <a:moveTo>
                    <a:pt x="146" y="53"/>
                  </a:moveTo>
                  <a:lnTo>
                    <a:pt x="138" y="58"/>
                  </a:lnTo>
                  <a:lnTo>
                    <a:pt x="130" y="67"/>
                  </a:lnTo>
                  <a:lnTo>
                    <a:pt x="122" y="79"/>
                  </a:lnTo>
                  <a:lnTo>
                    <a:pt x="114" y="91"/>
                  </a:lnTo>
                  <a:lnTo>
                    <a:pt x="104" y="106"/>
                  </a:lnTo>
                  <a:lnTo>
                    <a:pt x="96" y="121"/>
                  </a:lnTo>
                  <a:lnTo>
                    <a:pt x="87" y="138"/>
                  </a:lnTo>
                  <a:lnTo>
                    <a:pt x="79" y="156"/>
                  </a:lnTo>
                  <a:lnTo>
                    <a:pt x="70" y="174"/>
                  </a:lnTo>
                  <a:lnTo>
                    <a:pt x="62" y="191"/>
                  </a:lnTo>
                  <a:lnTo>
                    <a:pt x="56" y="208"/>
                  </a:lnTo>
                  <a:lnTo>
                    <a:pt x="50" y="226"/>
                  </a:lnTo>
                  <a:lnTo>
                    <a:pt x="46" y="242"/>
                  </a:lnTo>
                  <a:lnTo>
                    <a:pt x="42" y="258"/>
                  </a:lnTo>
                  <a:lnTo>
                    <a:pt x="41" y="273"/>
                  </a:lnTo>
                  <a:lnTo>
                    <a:pt x="41" y="286"/>
                  </a:lnTo>
                  <a:lnTo>
                    <a:pt x="41" y="296"/>
                  </a:lnTo>
                  <a:lnTo>
                    <a:pt x="45" y="308"/>
                  </a:lnTo>
                  <a:lnTo>
                    <a:pt x="46" y="320"/>
                  </a:lnTo>
                  <a:lnTo>
                    <a:pt x="49" y="331"/>
                  </a:lnTo>
                  <a:lnTo>
                    <a:pt x="50" y="342"/>
                  </a:lnTo>
                  <a:lnTo>
                    <a:pt x="54" y="354"/>
                  </a:lnTo>
                  <a:lnTo>
                    <a:pt x="56" y="366"/>
                  </a:lnTo>
                  <a:lnTo>
                    <a:pt x="60" y="378"/>
                  </a:lnTo>
                  <a:lnTo>
                    <a:pt x="62" y="392"/>
                  </a:lnTo>
                  <a:lnTo>
                    <a:pt x="64" y="404"/>
                  </a:lnTo>
                  <a:lnTo>
                    <a:pt x="66" y="417"/>
                  </a:lnTo>
                  <a:lnTo>
                    <a:pt x="69" y="432"/>
                  </a:lnTo>
                  <a:lnTo>
                    <a:pt x="70" y="446"/>
                  </a:lnTo>
                  <a:lnTo>
                    <a:pt x="70" y="462"/>
                  </a:lnTo>
                  <a:lnTo>
                    <a:pt x="70" y="479"/>
                  </a:lnTo>
                  <a:lnTo>
                    <a:pt x="72" y="495"/>
                  </a:lnTo>
                  <a:lnTo>
                    <a:pt x="70" y="513"/>
                  </a:lnTo>
                  <a:lnTo>
                    <a:pt x="70" y="529"/>
                  </a:lnTo>
                  <a:lnTo>
                    <a:pt x="68" y="547"/>
                  </a:lnTo>
                  <a:lnTo>
                    <a:pt x="66" y="564"/>
                  </a:lnTo>
                  <a:lnTo>
                    <a:pt x="64" y="579"/>
                  </a:lnTo>
                  <a:lnTo>
                    <a:pt x="62" y="597"/>
                  </a:lnTo>
                  <a:lnTo>
                    <a:pt x="60" y="610"/>
                  </a:lnTo>
                  <a:lnTo>
                    <a:pt x="58" y="625"/>
                  </a:lnTo>
                  <a:lnTo>
                    <a:pt x="54" y="637"/>
                  </a:lnTo>
                  <a:lnTo>
                    <a:pt x="53" y="648"/>
                  </a:lnTo>
                  <a:lnTo>
                    <a:pt x="50" y="657"/>
                  </a:lnTo>
                  <a:lnTo>
                    <a:pt x="49" y="665"/>
                  </a:lnTo>
                  <a:lnTo>
                    <a:pt x="46" y="671"/>
                  </a:lnTo>
                  <a:lnTo>
                    <a:pt x="45" y="675"/>
                  </a:lnTo>
                  <a:lnTo>
                    <a:pt x="43" y="678"/>
                  </a:lnTo>
                  <a:lnTo>
                    <a:pt x="42" y="678"/>
                  </a:lnTo>
                  <a:lnTo>
                    <a:pt x="41" y="674"/>
                  </a:lnTo>
                  <a:lnTo>
                    <a:pt x="41" y="668"/>
                  </a:lnTo>
                  <a:lnTo>
                    <a:pt x="39" y="660"/>
                  </a:lnTo>
                  <a:lnTo>
                    <a:pt x="38" y="651"/>
                  </a:lnTo>
                  <a:lnTo>
                    <a:pt x="37" y="638"/>
                  </a:lnTo>
                  <a:lnTo>
                    <a:pt x="37" y="625"/>
                  </a:lnTo>
                  <a:lnTo>
                    <a:pt x="34" y="611"/>
                  </a:lnTo>
                  <a:lnTo>
                    <a:pt x="33" y="595"/>
                  </a:lnTo>
                  <a:lnTo>
                    <a:pt x="33" y="576"/>
                  </a:lnTo>
                  <a:lnTo>
                    <a:pt x="31" y="559"/>
                  </a:lnTo>
                  <a:lnTo>
                    <a:pt x="30" y="539"/>
                  </a:lnTo>
                  <a:lnTo>
                    <a:pt x="29" y="520"/>
                  </a:lnTo>
                  <a:lnTo>
                    <a:pt x="29" y="500"/>
                  </a:lnTo>
                  <a:lnTo>
                    <a:pt x="27" y="479"/>
                  </a:lnTo>
                  <a:lnTo>
                    <a:pt x="26" y="458"/>
                  </a:lnTo>
                  <a:lnTo>
                    <a:pt x="26" y="439"/>
                  </a:lnTo>
                  <a:lnTo>
                    <a:pt x="25" y="425"/>
                  </a:lnTo>
                  <a:lnTo>
                    <a:pt x="23" y="412"/>
                  </a:lnTo>
                  <a:lnTo>
                    <a:pt x="21" y="398"/>
                  </a:lnTo>
                  <a:lnTo>
                    <a:pt x="21" y="385"/>
                  </a:lnTo>
                  <a:lnTo>
                    <a:pt x="16" y="373"/>
                  </a:lnTo>
                  <a:lnTo>
                    <a:pt x="14" y="359"/>
                  </a:lnTo>
                  <a:lnTo>
                    <a:pt x="12" y="347"/>
                  </a:lnTo>
                  <a:lnTo>
                    <a:pt x="8" y="335"/>
                  </a:lnTo>
                  <a:lnTo>
                    <a:pt x="7" y="323"/>
                  </a:lnTo>
                  <a:lnTo>
                    <a:pt x="4" y="311"/>
                  </a:lnTo>
                  <a:lnTo>
                    <a:pt x="3" y="299"/>
                  </a:lnTo>
                  <a:lnTo>
                    <a:pt x="2" y="286"/>
                  </a:lnTo>
                  <a:lnTo>
                    <a:pt x="0" y="274"/>
                  </a:lnTo>
                  <a:lnTo>
                    <a:pt x="0" y="263"/>
                  </a:lnTo>
                  <a:lnTo>
                    <a:pt x="0" y="254"/>
                  </a:lnTo>
                  <a:lnTo>
                    <a:pt x="3" y="242"/>
                  </a:lnTo>
                  <a:lnTo>
                    <a:pt x="4" y="228"/>
                  </a:lnTo>
                  <a:lnTo>
                    <a:pt x="10" y="215"/>
                  </a:lnTo>
                  <a:lnTo>
                    <a:pt x="16" y="197"/>
                  </a:lnTo>
                  <a:lnTo>
                    <a:pt x="25" y="179"/>
                  </a:lnTo>
                  <a:lnTo>
                    <a:pt x="33" y="160"/>
                  </a:lnTo>
                  <a:lnTo>
                    <a:pt x="45" y="139"/>
                  </a:lnTo>
                  <a:lnTo>
                    <a:pt x="54" y="119"/>
                  </a:lnTo>
                  <a:lnTo>
                    <a:pt x="66" y="99"/>
                  </a:lnTo>
                  <a:lnTo>
                    <a:pt x="77" y="79"/>
                  </a:lnTo>
                  <a:lnTo>
                    <a:pt x="88" y="61"/>
                  </a:lnTo>
                  <a:lnTo>
                    <a:pt x="96" y="44"/>
                  </a:lnTo>
                  <a:lnTo>
                    <a:pt x="105" y="29"/>
                  </a:lnTo>
                  <a:lnTo>
                    <a:pt x="112" y="17"/>
                  </a:lnTo>
                  <a:lnTo>
                    <a:pt x="119" y="7"/>
                  </a:lnTo>
                  <a:lnTo>
                    <a:pt x="123" y="2"/>
                  </a:lnTo>
                  <a:lnTo>
                    <a:pt x="124" y="0"/>
                  </a:lnTo>
                  <a:lnTo>
                    <a:pt x="146" y="5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68" name="Freeform 1062"/>
            <p:cNvSpPr>
              <a:spLocks/>
            </p:cNvSpPr>
            <p:nvPr/>
          </p:nvSpPr>
          <p:spPr bwMode="auto">
            <a:xfrm>
              <a:off x="4673" y="2851"/>
              <a:ext cx="75" cy="30"/>
            </a:xfrm>
            <a:custGeom>
              <a:avLst/>
              <a:gdLst>
                <a:gd name="T0" fmla="*/ 0 w 151"/>
                <a:gd name="T1" fmla="*/ 1 h 58"/>
                <a:gd name="T2" fmla="*/ 0 w 151"/>
                <a:gd name="T3" fmla="*/ 1 h 58"/>
                <a:gd name="T4" fmla="*/ 0 w 151"/>
                <a:gd name="T5" fmla="*/ 1 h 58"/>
                <a:gd name="T6" fmla="*/ 0 w 151"/>
                <a:gd name="T7" fmla="*/ 1 h 58"/>
                <a:gd name="T8" fmla="*/ 0 w 151"/>
                <a:gd name="T9" fmla="*/ 1 h 58"/>
                <a:gd name="T10" fmla="*/ 0 w 151"/>
                <a:gd name="T11" fmla="*/ 1 h 58"/>
                <a:gd name="T12" fmla="*/ 0 w 151"/>
                <a:gd name="T13" fmla="*/ 1 h 58"/>
                <a:gd name="T14" fmla="*/ 0 w 151"/>
                <a:gd name="T15" fmla="*/ 1 h 58"/>
                <a:gd name="T16" fmla="*/ 0 w 151"/>
                <a:gd name="T17" fmla="*/ 1 h 58"/>
                <a:gd name="T18" fmla="*/ 0 w 151"/>
                <a:gd name="T19" fmla="*/ 1 h 58"/>
                <a:gd name="T20" fmla="*/ 0 w 151"/>
                <a:gd name="T21" fmla="*/ 1 h 58"/>
                <a:gd name="T22" fmla="*/ 0 w 151"/>
                <a:gd name="T23" fmla="*/ 1 h 58"/>
                <a:gd name="T24" fmla="*/ 0 w 151"/>
                <a:gd name="T25" fmla="*/ 1 h 58"/>
                <a:gd name="T26" fmla="*/ 0 w 151"/>
                <a:gd name="T27" fmla="*/ 1 h 58"/>
                <a:gd name="T28" fmla="*/ 0 w 151"/>
                <a:gd name="T29" fmla="*/ 1 h 58"/>
                <a:gd name="T30" fmla="*/ 0 w 151"/>
                <a:gd name="T31" fmla="*/ 1 h 58"/>
                <a:gd name="T32" fmla="*/ 0 w 151"/>
                <a:gd name="T33" fmla="*/ 1 h 58"/>
                <a:gd name="T34" fmla="*/ 0 w 151"/>
                <a:gd name="T35" fmla="*/ 1 h 58"/>
                <a:gd name="T36" fmla="*/ 0 w 151"/>
                <a:gd name="T37" fmla="*/ 0 h 58"/>
                <a:gd name="T38" fmla="*/ 0 w 151"/>
                <a:gd name="T39" fmla="*/ 0 h 58"/>
                <a:gd name="T40" fmla="*/ 0 w 151"/>
                <a:gd name="T41" fmla="*/ 0 h 58"/>
                <a:gd name="T42" fmla="*/ 0 w 151"/>
                <a:gd name="T43" fmla="*/ 0 h 58"/>
                <a:gd name="T44" fmla="*/ 0 w 151"/>
                <a:gd name="T45" fmla="*/ 1 h 58"/>
                <a:gd name="T46" fmla="*/ 0 w 151"/>
                <a:gd name="T47" fmla="*/ 1 h 58"/>
                <a:gd name="T48" fmla="*/ 0 w 151"/>
                <a:gd name="T49" fmla="*/ 1 h 58"/>
                <a:gd name="T50" fmla="*/ 0 w 151"/>
                <a:gd name="T51" fmla="*/ 1 h 58"/>
                <a:gd name="T52" fmla="*/ 0 w 151"/>
                <a:gd name="T53" fmla="*/ 1 h 58"/>
                <a:gd name="T54" fmla="*/ 0 w 151"/>
                <a:gd name="T55" fmla="*/ 1 h 58"/>
                <a:gd name="T56" fmla="*/ 0 w 151"/>
                <a:gd name="T57" fmla="*/ 1 h 58"/>
                <a:gd name="T58" fmla="*/ 0 w 151"/>
                <a:gd name="T59" fmla="*/ 1 h 58"/>
                <a:gd name="T60" fmla="*/ 0 w 151"/>
                <a:gd name="T61" fmla="*/ 1 h 58"/>
                <a:gd name="T62" fmla="*/ 0 w 151"/>
                <a:gd name="T63" fmla="*/ 1 h 58"/>
                <a:gd name="T64" fmla="*/ 0 w 151"/>
                <a:gd name="T65" fmla="*/ 1 h 5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1"/>
                <a:gd name="T100" fmla="*/ 0 h 58"/>
                <a:gd name="T101" fmla="*/ 151 w 151"/>
                <a:gd name="T102" fmla="*/ 58 h 5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1" h="58">
                  <a:moveTo>
                    <a:pt x="12" y="35"/>
                  </a:moveTo>
                  <a:lnTo>
                    <a:pt x="27" y="26"/>
                  </a:lnTo>
                  <a:lnTo>
                    <a:pt x="42" y="21"/>
                  </a:lnTo>
                  <a:lnTo>
                    <a:pt x="54" y="17"/>
                  </a:lnTo>
                  <a:lnTo>
                    <a:pt x="68" y="17"/>
                  </a:lnTo>
                  <a:lnTo>
                    <a:pt x="80" y="17"/>
                  </a:lnTo>
                  <a:lnTo>
                    <a:pt x="91" y="20"/>
                  </a:lnTo>
                  <a:lnTo>
                    <a:pt x="100" y="23"/>
                  </a:lnTo>
                  <a:lnTo>
                    <a:pt x="112" y="28"/>
                  </a:lnTo>
                  <a:lnTo>
                    <a:pt x="120" y="32"/>
                  </a:lnTo>
                  <a:lnTo>
                    <a:pt x="128" y="38"/>
                  </a:lnTo>
                  <a:lnTo>
                    <a:pt x="134" y="42"/>
                  </a:lnTo>
                  <a:lnTo>
                    <a:pt x="141" y="48"/>
                  </a:lnTo>
                  <a:lnTo>
                    <a:pt x="146" y="53"/>
                  </a:lnTo>
                  <a:lnTo>
                    <a:pt x="149" y="55"/>
                  </a:lnTo>
                  <a:lnTo>
                    <a:pt x="151" y="58"/>
                  </a:lnTo>
                  <a:lnTo>
                    <a:pt x="151" y="55"/>
                  </a:lnTo>
                  <a:lnTo>
                    <a:pt x="150" y="50"/>
                  </a:lnTo>
                  <a:lnTo>
                    <a:pt x="149" y="46"/>
                  </a:lnTo>
                  <a:lnTo>
                    <a:pt x="147" y="42"/>
                  </a:lnTo>
                  <a:lnTo>
                    <a:pt x="147" y="38"/>
                  </a:lnTo>
                  <a:lnTo>
                    <a:pt x="146" y="35"/>
                  </a:lnTo>
                  <a:lnTo>
                    <a:pt x="142" y="31"/>
                  </a:lnTo>
                  <a:lnTo>
                    <a:pt x="142" y="28"/>
                  </a:lnTo>
                  <a:lnTo>
                    <a:pt x="138" y="24"/>
                  </a:lnTo>
                  <a:lnTo>
                    <a:pt x="137" y="21"/>
                  </a:lnTo>
                  <a:lnTo>
                    <a:pt x="134" y="17"/>
                  </a:lnTo>
                  <a:lnTo>
                    <a:pt x="130" y="15"/>
                  </a:lnTo>
                  <a:lnTo>
                    <a:pt x="127" y="12"/>
                  </a:lnTo>
                  <a:lnTo>
                    <a:pt x="124" y="9"/>
                  </a:lnTo>
                  <a:lnTo>
                    <a:pt x="120" y="8"/>
                  </a:lnTo>
                  <a:lnTo>
                    <a:pt x="115" y="7"/>
                  </a:lnTo>
                  <a:lnTo>
                    <a:pt x="111" y="5"/>
                  </a:lnTo>
                  <a:lnTo>
                    <a:pt x="107" y="4"/>
                  </a:lnTo>
                  <a:lnTo>
                    <a:pt x="101" y="1"/>
                  </a:lnTo>
                  <a:lnTo>
                    <a:pt x="97" y="1"/>
                  </a:lnTo>
                  <a:lnTo>
                    <a:pt x="92" y="0"/>
                  </a:lnTo>
                  <a:lnTo>
                    <a:pt x="88" y="0"/>
                  </a:lnTo>
                  <a:lnTo>
                    <a:pt x="84" y="0"/>
                  </a:lnTo>
                  <a:lnTo>
                    <a:pt x="77" y="0"/>
                  </a:lnTo>
                  <a:lnTo>
                    <a:pt x="72" y="0"/>
                  </a:lnTo>
                  <a:lnTo>
                    <a:pt x="68" y="0"/>
                  </a:lnTo>
                  <a:lnTo>
                    <a:pt x="61" y="0"/>
                  </a:lnTo>
                  <a:lnTo>
                    <a:pt x="54" y="3"/>
                  </a:lnTo>
                  <a:lnTo>
                    <a:pt x="49" y="5"/>
                  </a:lnTo>
                  <a:lnTo>
                    <a:pt x="42" y="7"/>
                  </a:lnTo>
                  <a:lnTo>
                    <a:pt x="35" y="8"/>
                  </a:lnTo>
                  <a:lnTo>
                    <a:pt x="30" y="11"/>
                  </a:lnTo>
                  <a:lnTo>
                    <a:pt x="26" y="13"/>
                  </a:lnTo>
                  <a:lnTo>
                    <a:pt x="21" y="17"/>
                  </a:lnTo>
                  <a:lnTo>
                    <a:pt x="16" y="20"/>
                  </a:lnTo>
                  <a:lnTo>
                    <a:pt x="12" y="24"/>
                  </a:lnTo>
                  <a:lnTo>
                    <a:pt x="10" y="28"/>
                  </a:lnTo>
                  <a:lnTo>
                    <a:pt x="8" y="32"/>
                  </a:lnTo>
                  <a:lnTo>
                    <a:pt x="6" y="35"/>
                  </a:lnTo>
                  <a:lnTo>
                    <a:pt x="4" y="38"/>
                  </a:lnTo>
                  <a:lnTo>
                    <a:pt x="2" y="42"/>
                  </a:lnTo>
                  <a:lnTo>
                    <a:pt x="2" y="44"/>
                  </a:lnTo>
                  <a:lnTo>
                    <a:pt x="0" y="47"/>
                  </a:lnTo>
                  <a:lnTo>
                    <a:pt x="2" y="47"/>
                  </a:lnTo>
                  <a:lnTo>
                    <a:pt x="4" y="42"/>
                  </a:lnTo>
                  <a:lnTo>
                    <a:pt x="8" y="38"/>
                  </a:lnTo>
                  <a:lnTo>
                    <a:pt x="11" y="36"/>
                  </a:lnTo>
                  <a:lnTo>
                    <a:pt x="12" y="35"/>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69" name="Freeform 1063"/>
            <p:cNvSpPr>
              <a:spLocks/>
            </p:cNvSpPr>
            <p:nvPr/>
          </p:nvSpPr>
          <p:spPr bwMode="auto">
            <a:xfrm>
              <a:off x="4662" y="2864"/>
              <a:ext cx="23" cy="60"/>
            </a:xfrm>
            <a:custGeom>
              <a:avLst/>
              <a:gdLst>
                <a:gd name="T0" fmla="*/ 1 w 46"/>
                <a:gd name="T1" fmla="*/ 0 h 119"/>
                <a:gd name="T2" fmla="*/ 1 w 46"/>
                <a:gd name="T3" fmla="*/ 1 h 119"/>
                <a:gd name="T4" fmla="*/ 1 w 46"/>
                <a:gd name="T5" fmla="*/ 1 h 119"/>
                <a:gd name="T6" fmla="*/ 1 w 46"/>
                <a:gd name="T7" fmla="*/ 1 h 119"/>
                <a:gd name="T8" fmla="*/ 1 w 46"/>
                <a:gd name="T9" fmla="*/ 1 h 119"/>
                <a:gd name="T10" fmla="*/ 0 w 46"/>
                <a:gd name="T11" fmla="*/ 1 h 119"/>
                <a:gd name="T12" fmla="*/ 0 w 46"/>
                <a:gd name="T13" fmla="*/ 1 h 119"/>
                <a:gd name="T14" fmla="*/ 1 w 46"/>
                <a:gd name="T15" fmla="*/ 1 h 119"/>
                <a:gd name="T16" fmla="*/ 1 w 46"/>
                <a:gd name="T17" fmla="*/ 1 h 119"/>
                <a:gd name="T18" fmla="*/ 1 w 46"/>
                <a:gd name="T19" fmla="*/ 1 h 119"/>
                <a:gd name="T20" fmla="*/ 1 w 46"/>
                <a:gd name="T21" fmla="*/ 1 h 119"/>
                <a:gd name="T22" fmla="*/ 1 w 46"/>
                <a:gd name="T23" fmla="*/ 1 h 119"/>
                <a:gd name="T24" fmla="*/ 1 w 46"/>
                <a:gd name="T25" fmla="*/ 1 h 119"/>
                <a:gd name="T26" fmla="*/ 1 w 46"/>
                <a:gd name="T27" fmla="*/ 1 h 119"/>
                <a:gd name="T28" fmla="*/ 1 w 46"/>
                <a:gd name="T29" fmla="*/ 1 h 119"/>
                <a:gd name="T30" fmla="*/ 1 w 46"/>
                <a:gd name="T31" fmla="*/ 1 h 119"/>
                <a:gd name="T32" fmla="*/ 1 w 46"/>
                <a:gd name="T33" fmla="*/ 1 h 119"/>
                <a:gd name="T34" fmla="*/ 1 w 46"/>
                <a:gd name="T35" fmla="*/ 1 h 119"/>
                <a:gd name="T36" fmla="*/ 1 w 46"/>
                <a:gd name="T37" fmla="*/ 1 h 119"/>
                <a:gd name="T38" fmla="*/ 1 w 46"/>
                <a:gd name="T39" fmla="*/ 1 h 119"/>
                <a:gd name="T40" fmla="*/ 1 w 46"/>
                <a:gd name="T41" fmla="*/ 1 h 119"/>
                <a:gd name="T42" fmla="*/ 1 w 46"/>
                <a:gd name="T43" fmla="*/ 1 h 119"/>
                <a:gd name="T44" fmla="*/ 1 w 46"/>
                <a:gd name="T45" fmla="*/ 1 h 119"/>
                <a:gd name="T46" fmla="*/ 1 w 46"/>
                <a:gd name="T47" fmla="*/ 1 h 119"/>
                <a:gd name="T48" fmla="*/ 1 w 46"/>
                <a:gd name="T49" fmla="*/ 1 h 119"/>
                <a:gd name="T50" fmla="*/ 1 w 46"/>
                <a:gd name="T51" fmla="*/ 1 h 119"/>
                <a:gd name="T52" fmla="*/ 1 w 46"/>
                <a:gd name="T53" fmla="*/ 1 h 119"/>
                <a:gd name="T54" fmla="*/ 1 w 46"/>
                <a:gd name="T55" fmla="*/ 1 h 119"/>
                <a:gd name="T56" fmla="*/ 1 w 46"/>
                <a:gd name="T57" fmla="*/ 1 h 119"/>
                <a:gd name="T58" fmla="*/ 1 w 46"/>
                <a:gd name="T59" fmla="*/ 1 h 119"/>
                <a:gd name="T60" fmla="*/ 1 w 46"/>
                <a:gd name="T61" fmla="*/ 1 h 119"/>
                <a:gd name="T62" fmla="*/ 1 w 46"/>
                <a:gd name="T63" fmla="*/ 1 h 119"/>
                <a:gd name="T64" fmla="*/ 1 w 46"/>
                <a:gd name="T65" fmla="*/ 1 h 119"/>
                <a:gd name="T66" fmla="*/ 1 w 46"/>
                <a:gd name="T67" fmla="*/ 1 h 119"/>
                <a:gd name="T68" fmla="*/ 1 w 46"/>
                <a:gd name="T69" fmla="*/ 1 h 119"/>
                <a:gd name="T70" fmla="*/ 1 w 46"/>
                <a:gd name="T71" fmla="*/ 1 h 119"/>
                <a:gd name="T72" fmla="*/ 1 w 46"/>
                <a:gd name="T73" fmla="*/ 1 h 119"/>
                <a:gd name="T74" fmla="*/ 1 w 46"/>
                <a:gd name="T75" fmla="*/ 1 h 119"/>
                <a:gd name="T76" fmla="*/ 1 w 46"/>
                <a:gd name="T77" fmla="*/ 1 h 119"/>
                <a:gd name="T78" fmla="*/ 1 w 46"/>
                <a:gd name="T79" fmla="*/ 1 h 119"/>
                <a:gd name="T80" fmla="*/ 1 w 46"/>
                <a:gd name="T81" fmla="*/ 1 h 119"/>
                <a:gd name="T82" fmla="*/ 1 w 46"/>
                <a:gd name="T83" fmla="*/ 1 h 119"/>
                <a:gd name="T84" fmla="*/ 1 w 46"/>
                <a:gd name="T85" fmla="*/ 1 h 119"/>
                <a:gd name="T86" fmla="*/ 1 w 46"/>
                <a:gd name="T87" fmla="*/ 1 h 119"/>
                <a:gd name="T88" fmla="*/ 1 w 46"/>
                <a:gd name="T89" fmla="*/ 1 h 119"/>
                <a:gd name="T90" fmla="*/ 1 w 46"/>
                <a:gd name="T91" fmla="*/ 1 h 119"/>
                <a:gd name="T92" fmla="*/ 1 w 46"/>
                <a:gd name="T93" fmla="*/ 1 h 119"/>
                <a:gd name="T94" fmla="*/ 1 w 46"/>
                <a:gd name="T95" fmla="*/ 1 h 119"/>
                <a:gd name="T96" fmla="*/ 1 w 46"/>
                <a:gd name="T97" fmla="*/ 0 h 119"/>
                <a:gd name="T98" fmla="*/ 1 w 46"/>
                <a:gd name="T99" fmla="*/ 0 h 119"/>
                <a:gd name="T100" fmla="*/ 1 w 46"/>
                <a:gd name="T101" fmla="*/ 0 h 119"/>
                <a:gd name="T102" fmla="*/ 1 w 46"/>
                <a:gd name="T103" fmla="*/ 0 h 11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6"/>
                <a:gd name="T157" fmla="*/ 0 h 119"/>
                <a:gd name="T158" fmla="*/ 46 w 46"/>
                <a:gd name="T159" fmla="*/ 119 h 119"/>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6" h="119">
                  <a:moveTo>
                    <a:pt x="17" y="0"/>
                  </a:moveTo>
                  <a:lnTo>
                    <a:pt x="12" y="8"/>
                  </a:lnTo>
                  <a:lnTo>
                    <a:pt x="8" y="18"/>
                  </a:lnTo>
                  <a:lnTo>
                    <a:pt x="4" y="26"/>
                  </a:lnTo>
                  <a:lnTo>
                    <a:pt x="2" y="35"/>
                  </a:lnTo>
                  <a:lnTo>
                    <a:pt x="0" y="43"/>
                  </a:lnTo>
                  <a:lnTo>
                    <a:pt x="0" y="51"/>
                  </a:lnTo>
                  <a:lnTo>
                    <a:pt x="1" y="58"/>
                  </a:lnTo>
                  <a:lnTo>
                    <a:pt x="2" y="66"/>
                  </a:lnTo>
                  <a:lnTo>
                    <a:pt x="4" y="73"/>
                  </a:lnTo>
                  <a:lnTo>
                    <a:pt x="5" y="80"/>
                  </a:lnTo>
                  <a:lnTo>
                    <a:pt x="8" y="85"/>
                  </a:lnTo>
                  <a:lnTo>
                    <a:pt x="10" y="92"/>
                  </a:lnTo>
                  <a:lnTo>
                    <a:pt x="13" y="96"/>
                  </a:lnTo>
                  <a:lnTo>
                    <a:pt x="16" y="100"/>
                  </a:lnTo>
                  <a:lnTo>
                    <a:pt x="17" y="103"/>
                  </a:lnTo>
                  <a:lnTo>
                    <a:pt x="21" y="105"/>
                  </a:lnTo>
                  <a:lnTo>
                    <a:pt x="25" y="109"/>
                  </a:lnTo>
                  <a:lnTo>
                    <a:pt x="29" y="112"/>
                  </a:lnTo>
                  <a:lnTo>
                    <a:pt x="35" y="115"/>
                  </a:lnTo>
                  <a:lnTo>
                    <a:pt x="40" y="119"/>
                  </a:lnTo>
                  <a:lnTo>
                    <a:pt x="46" y="119"/>
                  </a:lnTo>
                  <a:lnTo>
                    <a:pt x="46" y="118"/>
                  </a:lnTo>
                  <a:lnTo>
                    <a:pt x="43" y="115"/>
                  </a:lnTo>
                  <a:lnTo>
                    <a:pt x="40" y="111"/>
                  </a:lnTo>
                  <a:lnTo>
                    <a:pt x="39" y="107"/>
                  </a:lnTo>
                  <a:lnTo>
                    <a:pt x="36" y="101"/>
                  </a:lnTo>
                  <a:lnTo>
                    <a:pt x="33" y="97"/>
                  </a:lnTo>
                  <a:lnTo>
                    <a:pt x="32" y="91"/>
                  </a:lnTo>
                  <a:lnTo>
                    <a:pt x="29" y="85"/>
                  </a:lnTo>
                  <a:lnTo>
                    <a:pt x="29" y="81"/>
                  </a:lnTo>
                  <a:lnTo>
                    <a:pt x="28" y="76"/>
                  </a:lnTo>
                  <a:lnTo>
                    <a:pt x="25" y="69"/>
                  </a:lnTo>
                  <a:lnTo>
                    <a:pt x="25" y="64"/>
                  </a:lnTo>
                  <a:lnTo>
                    <a:pt x="25" y="57"/>
                  </a:lnTo>
                  <a:lnTo>
                    <a:pt x="25" y="51"/>
                  </a:lnTo>
                  <a:lnTo>
                    <a:pt x="25" y="46"/>
                  </a:lnTo>
                  <a:lnTo>
                    <a:pt x="27" y="39"/>
                  </a:lnTo>
                  <a:lnTo>
                    <a:pt x="27" y="35"/>
                  </a:lnTo>
                  <a:lnTo>
                    <a:pt x="29" y="31"/>
                  </a:lnTo>
                  <a:lnTo>
                    <a:pt x="29" y="26"/>
                  </a:lnTo>
                  <a:lnTo>
                    <a:pt x="31" y="22"/>
                  </a:lnTo>
                  <a:lnTo>
                    <a:pt x="32" y="18"/>
                  </a:lnTo>
                  <a:lnTo>
                    <a:pt x="33" y="14"/>
                  </a:lnTo>
                  <a:lnTo>
                    <a:pt x="33" y="10"/>
                  </a:lnTo>
                  <a:lnTo>
                    <a:pt x="35" y="7"/>
                  </a:lnTo>
                  <a:lnTo>
                    <a:pt x="36" y="6"/>
                  </a:lnTo>
                  <a:lnTo>
                    <a:pt x="37" y="3"/>
                  </a:lnTo>
                  <a:lnTo>
                    <a:pt x="39" y="0"/>
                  </a:lnTo>
                  <a:lnTo>
                    <a:pt x="17"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70" name="Freeform 1064"/>
            <p:cNvSpPr>
              <a:spLocks/>
            </p:cNvSpPr>
            <p:nvPr/>
          </p:nvSpPr>
          <p:spPr bwMode="auto">
            <a:xfrm>
              <a:off x="4798" y="3023"/>
              <a:ext cx="53" cy="23"/>
            </a:xfrm>
            <a:custGeom>
              <a:avLst/>
              <a:gdLst>
                <a:gd name="T0" fmla="*/ 0 w 105"/>
                <a:gd name="T1" fmla="*/ 1 h 43"/>
                <a:gd name="T2" fmla="*/ 1 w 105"/>
                <a:gd name="T3" fmla="*/ 1 h 43"/>
                <a:gd name="T4" fmla="*/ 1 w 105"/>
                <a:gd name="T5" fmla="*/ 1 h 43"/>
                <a:gd name="T6" fmla="*/ 1 w 105"/>
                <a:gd name="T7" fmla="*/ 1 h 43"/>
                <a:gd name="T8" fmla="*/ 1 w 105"/>
                <a:gd name="T9" fmla="*/ 1 h 43"/>
                <a:gd name="T10" fmla="*/ 1 w 105"/>
                <a:gd name="T11" fmla="*/ 1 h 43"/>
                <a:gd name="T12" fmla="*/ 1 w 105"/>
                <a:gd name="T13" fmla="*/ 1 h 43"/>
                <a:gd name="T14" fmla="*/ 1 w 105"/>
                <a:gd name="T15" fmla="*/ 1 h 43"/>
                <a:gd name="T16" fmla="*/ 1 w 105"/>
                <a:gd name="T17" fmla="*/ 1 h 43"/>
                <a:gd name="T18" fmla="*/ 1 w 105"/>
                <a:gd name="T19" fmla="*/ 1 h 43"/>
                <a:gd name="T20" fmla="*/ 1 w 105"/>
                <a:gd name="T21" fmla="*/ 1 h 43"/>
                <a:gd name="T22" fmla="*/ 1 w 105"/>
                <a:gd name="T23" fmla="*/ 1 h 43"/>
                <a:gd name="T24" fmla="*/ 1 w 105"/>
                <a:gd name="T25" fmla="*/ 1 h 43"/>
                <a:gd name="T26" fmla="*/ 1 w 105"/>
                <a:gd name="T27" fmla="*/ 1 h 43"/>
                <a:gd name="T28" fmla="*/ 1 w 105"/>
                <a:gd name="T29" fmla="*/ 1 h 43"/>
                <a:gd name="T30" fmla="*/ 1 w 105"/>
                <a:gd name="T31" fmla="*/ 1 h 43"/>
                <a:gd name="T32" fmla="*/ 1 w 105"/>
                <a:gd name="T33" fmla="*/ 1 h 43"/>
                <a:gd name="T34" fmla="*/ 1 w 105"/>
                <a:gd name="T35" fmla="*/ 1 h 43"/>
                <a:gd name="T36" fmla="*/ 1 w 105"/>
                <a:gd name="T37" fmla="*/ 1 h 43"/>
                <a:gd name="T38" fmla="*/ 1 w 105"/>
                <a:gd name="T39" fmla="*/ 1 h 43"/>
                <a:gd name="T40" fmla="*/ 1 w 105"/>
                <a:gd name="T41" fmla="*/ 1 h 43"/>
                <a:gd name="T42" fmla="*/ 1 w 105"/>
                <a:gd name="T43" fmla="*/ 1 h 43"/>
                <a:gd name="T44" fmla="*/ 1 w 105"/>
                <a:gd name="T45" fmla="*/ 1 h 43"/>
                <a:gd name="T46" fmla="*/ 1 w 105"/>
                <a:gd name="T47" fmla="*/ 1 h 43"/>
                <a:gd name="T48" fmla="*/ 1 w 105"/>
                <a:gd name="T49" fmla="*/ 1 h 43"/>
                <a:gd name="T50" fmla="*/ 1 w 105"/>
                <a:gd name="T51" fmla="*/ 1 h 43"/>
                <a:gd name="T52" fmla="*/ 1 w 105"/>
                <a:gd name="T53" fmla="*/ 1 h 43"/>
                <a:gd name="T54" fmla="*/ 1 w 105"/>
                <a:gd name="T55" fmla="*/ 1 h 43"/>
                <a:gd name="T56" fmla="*/ 1 w 105"/>
                <a:gd name="T57" fmla="*/ 1 h 43"/>
                <a:gd name="T58" fmla="*/ 1 w 105"/>
                <a:gd name="T59" fmla="*/ 1 h 43"/>
                <a:gd name="T60" fmla="*/ 1 w 105"/>
                <a:gd name="T61" fmla="*/ 1 h 43"/>
                <a:gd name="T62" fmla="*/ 1 w 105"/>
                <a:gd name="T63" fmla="*/ 1 h 43"/>
                <a:gd name="T64" fmla="*/ 1 w 105"/>
                <a:gd name="T65" fmla="*/ 1 h 43"/>
                <a:gd name="T66" fmla="*/ 1 w 105"/>
                <a:gd name="T67" fmla="*/ 1 h 43"/>
                <a:gd name="T68" fmla="*/ 1 w 105"/>
                <a:gd name="T69" fmla="*/ 1 h 43"/>
                <a:gd name="T70" fmla="*/ 1 w 105"/>
                <a:gd name="T71" fmla="*/ 1 h 43"/>
                <a:gd name="T72" fmla="*/ 1 w 105"/>
                <a:gd name="T73" fmla="*/ 1 h 43"/>
                <a:gd name="T74" fmla="*/ 1 w 105"/>
                <a:gd name="T75" fmla="*/ 1 h 43"/>
                <a:gd name="T76" fmla="*/ 1 w 105"/>
                <a:gd name="T77" fmla="*/ 1 h 43"/>
                <a:gd name="T78" fmla="*/ 1 w 105"/>
                <a:gd name="T79" fmla="*/ 0 h 43"/>
                <a:gd name="T80" fmla="*/ 1 w 105"/>
                <a:gd name="T81" fmla="*/ 0 h 43"/>
                <a:gd name="T82" fmla="*/ 1 w 105"/>
                <a:gd name="T83" fmla="*/ 0 h 43"/>
                <a:gd name="T84" fmla="*/ 1 w 105"/>
                <a:gd name="T85" fmla="*/ 1 h 43"/>
                <a:gd name="T86" fmla="*/ 1 w 105"/>
                <a:gd name="T87" fmla="*/ 1 h 43"/>
                <a:gd name="T88" fmla="*/ 1 w 105"/>
                <a:gd name="T89" fmla="*/ 1 h 43"/>
                <a:gd name="T90" fmla="*/ 1 w 105"/>
                <a:gd name="T91" fmla="*/ 1 h 43"/>
                <a:gd name="T92" fmla="*/ 1 w 105"/>
                <a:gd name="T93" fmla="*/ 1 h 43"/>
                <a:gd name="T94" fmla="*/ 1 w 105"/>
                <a:gd name="T95" fmla="*/ 1 h 43"/>
                <a:gd name="T96" fmla="*/ 1 w 105"/>
                <a:gd name="T97" fmla="*/ 1 h 43"/>
                <a:gd name="T98" fmla="*/ 1 w 105"/>
                <a:gd name="T99" fmla="*/ 1 h 43"/>
                <a:gd name="T100" fmla="*/ 1 w 105"/>
                <a:gd name="T101" fmla="*/ 1 h 43"/>
                <a:gd name="T102" fmla="*/ 1 w 105"/>
                <a:gd name="T103" fmla="*/ 1 h 43"/>
                <a:gd name="T104" fmla="*/ 0 w 105"/>
                <a:gd name="T105" fmla="*/ 1 h 43"/>
                <a:gd name="T106" fmla="*/ 0 w 105"/>
                <a:gd name="T107" fmla="*/ 1 h 43"/>
                <a:gd name="T108" fmla="*/ 0 w 105"/>
                <a:gd name="T109" fmla="*/ 1 h 4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05"/>
                <a:gd name="T166" fmla="*/ 0 h 43"/>
                <a:gd name="T167" fmla="*/ 105 w 105"/>
                <a:gd name="T168" fmla="*/ 43 h 4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05" h="43">
                  <a:moveTo>
                    <a:pt x="0" y="26"/>
                  </a:moveTo>
                  <a:lnTo>
                    <a:pt x="6" y="24"/>
                  </a:lnTo>
                  <a:lnTo>
                    <a:pt x="11" y="24"/>
                  </a:lnTo>
                  <a:lnTo>
                    <a:pt x="16" y="23"/>
                  </a:lnTo>
                  <a:lnTo>
                    <a:pt x="23" y="23"/>
                  </a:lnTo>
                  <a:lnTo>
                    <a:pt x="28" y="23"/>
                  </a:lnTo>
                  <a:lnTo>
                    <a:pt x="34" y="23"/>
                  </a:lnTo>
                  <a:lnTo>
                    <a:pt x="39" y="23"/>
                  </a:lnTo>
                  <a:lnTo>
                    <a:pt x="45" y="23"/>
                  </a:lnTo>
                  <a:lnTo>
                    <a:pt x="49" y="23"/>
                  </a:lnTo>
                  <a:lnTo>
                    <a:pt x="54" y="23"/>
                  </a:lnTo>
                  <a:lnTo>
                    <a:pt x="58" y="23"/>
                  </a:lnTo>
                  <a:lnTo>
                    <a:pt x="62" y="23"/>
                  </a:lnTo>
                  <a:lnTo>
                    <a:pt x="65" y="23"/>
                  </a:lnTo>
                  <a:lnTo>
                    <a:pt x="69" y="23"/>
                  </a:lnTo>
                  <a:lnTo>
                    <a:pt x="72" y="23"/>
                  </a:lnTo>
                  <a:lnTo>
                    <a:pt x="76" y="26"/>
                  </a:lnTo>
                  <a:lnTo>
                    <a:pt x="80" y="27"/>
                  </a:lnTo>
                  <a:lnTo>
                    <a:pt x="85" y="31"/>
                  </a:lnTo>
                  <a:lnTo>
                    <a:pt x="91" y="35"/>
                  </a:lnTo>
                  <a:lnTo>
                    <a:pt x="96" y="39"/>
                  </a:lnTo>
                  <a:lnTo>
                    <a:pt x="100" y="42"/>
                  </a:lnTo>
                  <a:lnTo>
                    <a:pt x="104" y="43"/>
                  </a:lnTo>
                  <a:lnTo>
                    <a:pt x="105" y="42"/>
                  </a:lnTo>
                  <a:lnTo>
                    <a:pt x="105" y="39"/>
                  </a:lnTo>
                  <a:lnTo>
                    <a:pt x="104" y="35"/>
                  </a:lnTo>
                  <a:lnTo>
                    <a:pt x="101" y="31"/>
                  </a:lnTo>
                  <a:lnTo>
                    <a:pt x="100" y="28"/>
                  </a:lnTo>
                  <a:lnTo>
                    <a:pt x="99" y="26"/>
                  </a:lnTo>
                  <a:lnTo>
                    <a:pt x="96" y="23"/>
                  </a:lnTo>
                  <a:lnTo>
                    <a:pt x="93" y="20"/>
                  </a:lnTo>
                  <a:lnTo>
                    <a:pt x="91" y="18"/>
                  </a:lnTo>
                  <a:lnTo>
                    <a:pt x="88" y="14"/>
                  </a:lnTo>
                  <a:lnTo>
                    <a:pt x="84" y="11"/>
                  </a:lnTo>
                  <a:lnTo>
                    <a:pt x="80" y="8"/>
                  </a:lnTo>
                  <a:lnTo>
                    <a:pt x="76" y="5"/>
                  </a:lnTo>
                  <a:lnTo>
                    <a:pt x="72" y="4"/>
                  </a:lnTo>
                  <a:lnTo>
                    <a:pt x="66" y="1"/>
                  </a:lnTo>
                  <a:lnTo>
                    <a:pt x="61" y="1"/>
                  </a:lnTo>
                  <a:lnTo>
                    <a:pt x="54" y="0"/>
                  </a:lnTo>
                  <a:lnTo>
                    <a:pt x="50" y="0"/>
                  </a:lnTo>
                  <a:lnTo>
                    <a:pt x="43" y="0"/>
                  </a:lnTo>
                  <a:lnTo>
                    <a:pt x="39" y="1"/>
                  </a:lnTo>
                  <a:lnTo>
                    <a:pt x="34" y="3"/>
                  </a:lnTo>
                  <a:lnTo>
                    <a:pt x="30" y="4"/>
                  </a:lnTo>
                  <a:lnTo>
                    <a:pt x="24" y="5"/>
                  </a:lnTo>
                  <a:lnTo>
                    <a:pt x="20" y="10"/>
                  </a:lnTo>
                  <a:lnTo>
                    <a:pt x="15" y="11"/>
                  </a:lnTo>
                  <a:lnTo>
                    <a:pt x="12" y="12"/>
                  </a:lnTo>
                  <a:lnTo>
                    <a:pt x="8" y="15"/>
                  </a:lnTo>
                  <a:lnTo>
                    <a:pt x="6" y="16"/>
                  </a:lnTo>
                  <a:lnTo>
                    <a:pt x="2" y="19"/>
                  </a:lnTo>
                  <a:lnTo>
                    <a:pt x="0" y="20"/>
                  </a:lnTo>
                  <a:lnTo>
                    <a:pt x="0" y="26"/>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71" name="Freeform 1065"/>
            <p:cNvSpPr>
              <a:spLocks/>
            </p:cNvSpPr>
            <p:nvPr/>
          </p:nvSpPr>
          <p:spPr bwMode="auto">
            <a:xfrm>
              <a:off x="4793" y="3009"/>
              <a:ext cx="56" cy="19"/>
            </a:xfrm>
            <a:custGeom>
              <a:avLst/>
              <a:gdLst>
                <a:gd name="T0" fmla="*/ 0 w 114"/>
                <a:gd name="T1" fmla="*/ 0 h 39"/>
                <a:gd name="T2" fmla="*/ 0 w 114"/>
                <a:gd name="T3" fmla="*/ 0 h 39"/>
                <a:gd name="T4" fmla="*/ 0 w 114"/>
                <a:gd name="T5" fmla="*/ 0 h 39"/>
                <a:gd name="T6" fmla="*/ 0 w 114"/>
                <a:gd name="T7" fmla="*/ 0 h 39"/>
                <a:gd name="T8" fmla="*/ 0 w 114"/>
                <a:gd name="T9" fmla="*/ 0 h 39"/>
                <a:gd name="T10" fmla="*/ 0 w 114"/>
                <a:gd name="T11" fmla="*/ 0 h 39"/>
                <a:gd name="T12" fmla="*/ 0 w 114"/>
                <a:gd name="T13" fmla="*/ 0 h 39"/>
                <a:gd name="T14" fmla="*/ 0 w 114"/>
                <a:gd name="T15" fmla="*/ 0 h 39"/>
                <a:gd name="T16" fmla="*/ 0 w 114"/>
                <a:gd name="T17" fmla="*/ 0 h 39"/>
                <a:gd name="T18" fmla="*/ 0 w 114"/>
                <a:gd name="T19" fmla="*/ 0 h 39"/>
                <a:gd name="T20" fmla="*/ 0 w 114"/>
                <a:gd name="T21" fmla="*/ 0 h 39"/>
                <a:gd name="T22" fmla="*/ 0 w 114"/>
                <a:gd name="T23" fmla="*/ 0 h 39"/>
                <a:gd name="T24" fmla="*/ 0 w 114"/>
                <a:gd name="T25" fmla="*/ 0 h 39"/>
                <a:gd name="T26" fmla="*/ 0 w 114"/>
                <a:gd name="T27" fmla="*/ 0 h 39"/>
                <a:gd name="T28" fmla="*/ 0 w 114"/>
                <a:gd name="T29" fmla="*/ 0 h 39"/>
                <a:gd name="T30" fmla="*/ 0 w 114"/>
                <a:gd name="T31" fmla="*/ 0 h 39"/>
                <a:gd name="T32" fmla="*/ 0 w 114"/>
                <a:gd name="T33" fmla="*/ 0 h 39"/>
                <a:gd name="T34" fmla="*/ 0 w 114"/>
                <a:gd name="T35" fmla="*/ 0 h 39"/>
                <a:gd name="T36" fmla="*/ 0 w 114"/>
                <a:gd name="T37" fmla="*/ 0 h 39"/>
                <a:gd name="T38" fmla="*/ 0 w 114"/>
                <a:gd name="T39" fmla="*/ 0 h 39"/>
                <a:gd name="T40" fmla="*/ 0 w 114"/>
                <a:gd name="T41" fmla="*/ 0 h 39"/>
                <a:gd name="T42" fmla="*/ 0 w 114"/>
                <a:gd name="T43" fmla="*/ 0 h 39"/>
                <a:gd name="T44" fmla="*/ 0 w 114"/>
                <a:gd name="T45" fmla="*/ 0 h 39"/>
                <a:gd name="T46" fmla="*/ 0 w 114"/>
                <a:gd name="T47" fmla="*/ 0 h 39"/>
                <a:gd name="T48" fmla="*/ 0 w 114"/>
                <a:gd name="T49" fmla="*/ 0 h 39"/>
                <a:gd name="T50" fmla="*/ 0 w 114"/>
                <a:gd name="T51" fmla="*/ 0 h 39"/>
                <a:gd name="T52" fmla="*/ 0 w 114"/>
                <a:gd name="T53" fmla="*/ 0 h 39"/>
                <a:gd name="T54" fmla="*/ 0 w 114"/>
                <a:gd name="T55" fmla="*/ 0 h 39"/>
                <a:gd name="T56" fmla="*/ 0 w 114"/>
                <a:gd name="T57" fmla="*/ 0 h 39"/>
                <a:gd name="T58" fmla="*/ 0 w 114"/>
                <a:gd name="T59" fmla="*/ 0 h 39"/>
                <a:gd name="T60" fmla="*/ 0 w 114"/>
                <a:gd name="T61" fmla="*/ 0 h 39"/>
                <a:gd name="T62" fmla="*/ 0 w 114"/>
                <a:gd name="T63" fmla="*/ 0 h 39"/>
                <a:gd name="T64" fmla="*/ 0 w 114"/>
                <a:gd name="T65" fmla="*/ 0 h 39"/>
                <a:gd name="T66" fmla="*/ 0 w 114"/>
                <a:gd name="T67" fmla="*/ 0 h 3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14"/>
                <a:gd name="T103" fmla="*/ 0 h 39"/>
                <a:gd name="T104" fmla="*/ 114 w 114"/>
                <a:gd name="T105" fmla="*/ 39 h 39"/>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14" h="39">
                  <a:moveTo>
                    <a:pt x="3" y="39"/>
                  </a:moveTo>
                  <a:lnTo>
                    <a:pt x="7" y="33"/>
                  </a:lnTo>
                  <a:lnTo>
                    <a:pt x="11" y="31"/>
                  </a:lnTo>
                  <a:lnTo>
                    <a:pt x="17" y="28"/>
                  </a:lnTo>
                  <a:lnTo>
                    <a:pt x="22" y="25"/>
                  </a:lnTo>
                  <a:lnTo>
                    <a:pt x="27" y="24"/>
                  </a:lnTo>
                  <a:lnTo>
                    <a:pt x="31" y="21"/>
                  </a:lnTo>
                  <a:lnTo>
                    <a:pt x="37" y="21"/>
                  </a:lnTo>
                  <a:lnTo>
                    <a:pt x="42" y="20"/>
                  </a:lnTo>
                  <a:lnTo>
                    <a:pt x="46" y="17"/>
                  </a:lnTo>
                  <a:lnTo>
                    <a:pt x="52" y="17"/>
                  </a:lnTo>
                  <a:lnTo>
                    <a:pt x="56" y="17"/>
                  </a:lnTo>
                  <a:lnTo>
                    <a:pt x="60" y="17"/>
                  </a:lnTo>
                  <a:lnTo>
                    <a:pt x="64" y="17"/>
                  </a:lnTo>
                  <a:lnTo>
                    <a:pt x="68" y="17"/>
                  </a:lnTo>
                  <a:lnTo>
                    <a:pt x="71" y="17"/>
                  </a:lnTo>
                  <a:lnTo>
                    <a:pt x="73" y="19"/>
                  </a:lnTo>
                  <a:lnTo>
                    <a:pt x="76" y="19"/>
                  </a:lnTo>
                  <a:lnTo>
                    <a:pt x="79" y="20"/>
                  </a:lnTo>
                  <a:lnTo>
                    <a:pt x="83" y="21"/>
                  </a:lnTo>
                  <a:lnTo>
                    <a:pt x="85" y="21"/>
                  </a:lnTo>
                  <a:lnTo>
                    <a:pt x="88" y="21"/>
                  </a:lnTo>
                  <a:lnTo>
                    <a:pt x="92" y="23"/>
                  </a:lnTo>
                  <a:lnTo>
                    <a:pt x="95" y="24"/>
                  </a:lnTo>
                  <a:lnTo>
                    <a:pt x="99" y="25"/>
                  </a:lnTo>
                  <a:lnTo>
                    <a:pt x="103" y="25"/>
                  </a:lnTo>
                  <a:lnTo>
                    <a:pt x="108" y="25"/>
                  </a:lnTo>
                  <a:lnTo>
                    <a:pt x="111" y="25"/>
                  </a:lnTo>
                  <a:lnTo>
                    <a:pt x="114" y="25"/>
                  </a:lnTo>
                  <a:lnTo>
                    <a:pt x="112" y="23"/>
                  </a:lnTo>
                  <a:lnTo>
                    <a:pt x="110" y="20"/>
                  </a:lnTo>
                  <a:lnTo>
                    <a:pt x="107" y="17"/>
                  </a:lnTo>
                  <a:lnTo>
                    <a:pt x="106" y="16"/>
                  </a:lnTo>
                  <a:lnTo>
                    <a:pt x="103" y="15"/>
                  </a:lnTo>
                  <a:lnTo>
                    <a:pt x="100" y="13"/>
                  </a:lnTo>
                  <a:lnTo>
                    <a:pt x="96" y="11"/>
                  </a:lnTo>
                  <a:lnTo>
                    <a:pt x="92" y="9"/>
                  </a:lnTo>
                  <a:lnTo>
                    <a:pt x="88" y="8"/>
                  </a:lnTo>
                  <a:lnTo>
                    <a:pt x="85" y="6"/>
                  </a:lnTo>
                  <a:lnTo>
                    <a:pt x="81" y="5"/>
                  </a:lnTo>
                  <a:lnTo>
                    <a:pt x="76" y="2"/>
                  </a:lnTo>
                  <a:lnTo>
                    <a:pt x="72" y="1"/>
                  </a:lnTo>
                  <a:lnTo>
                    <a:pt x="68" y="1"/>
                  </a:lnTo>
                  <a:lnTo>
                    <a:pt x="62" y="1"/>
                  </a:lnTo>
                  <a:lnTo>
                    <a:pt x="58" y="0"/>
                  </a:lnTo>
                  <a:lnTo>
                    <a:pt x="53" y="0"/>
                  </a:lnTo>
                  <a:lnTo>
                    <a:pt x="49" y="1"/>
                  </a:lnTo>
                  <a:lnTo>
                    <a:pt x="45" y="1"/>
                  </a:lnTo>
                  <a:lnTo>
                    <a:pt x="39" y="1"/>
                  </a:lnTo>
                  <a:lnTo>
                    <a:pt x="35" y="2"/>
                  </a:lnTo>
                  <a:lnTo>
                    <a:pt x="31" y="4"/>
                  </a:lnTo>
                  <a:lnTo>
                    <a:pt x="26" y="5"/>
                  </a:lnTo>
                  <a:lnTo>
                    <a:pt x="22" y="5"/>
                  </a:lnTo>
                  <a:lnTo>
                    <a:pt x="19" y="6"/>
                  </a:lnTo>
                  <a:lnTo>
                    <a:pt x="15" y="9"/>
                  </a:lnTo>
                  <a:lnTo>
                    <a:pt x="13" y="9"/>
                  </a:lnTo>
                  <a:lnTo>
                    <a:pt x="10" y="9"/>
                  </a:lnTo>
                  <a:lnTo>
                    <a:pt x="7" y="11"/>
                  </a:lnTo>
                  <a:lnTo>
                    <a:pt x="6" y="12"/>
                  </a:lnTo>
                  <a:lnTo>
                    <a:pt x="3" y="13"/>
                  </a:lnTo>
                  <a:lnTo>
                    <a:pt x="2" y="17"/>
                  </a:lnTo>
                  <a:lnTo>
                    <a:pt x="0" y="21"/>
                  </a:lnTo>
                  <a:lnTo>
                    <a:pt x="0" y="25"/>
                  </a:lnTo>
                  <a:lnTo>
                    <a:pt x="0" y="29"/>
                  </a:lnTo>
                  <a:lnTo>
                    <a:pt x="2" y="33"/>
                  </a:lnTo>
                  <a:lnTo>
                    <a:pt x="2" y="38"/>
                  </a:lnTo>
                  <a:lnTo>
                    <a:pt x="3" y="3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72" name="Freeform 1066"/>
            <p:cNvSpPr>
              <a:spLocks/>
            </p:cNvSpPr>
            <p:nvPr/>
          </p:nvSpPr>
          <p:spPr bwMode="auto">
            <a:xfrm>
              <a:off x="4593" y="3087"/>
              <a:ext cx="104" cy="100"/>
            </a:xfrm>
            <a:custGeom>
              <a:avLst/>
              <a:gdLst>
                <a:gd name="T0" fmla="*/ 1 w 208"/>
                <a:gd name="T1" fmla="*/ 1 h 194"/>
                <a:gd name="T2" fmla="*/ 1 w 208"/>
                <a:gd name="T3" fmla="*/ 1 h 194"/>
                <a:gd name="T4" fmla="*/ 1 w 208"/>
                <a:gd name="T5" fmla="*/ 1 h 194"/>
                <a:gd name="T6" fmla="*/ 1 w 208"/>
                <a:gd name="T7" fmla="*/ 1 h 194"/>
                <a:gd name="T8" fmla="*/ 1 w 208"/>
                <a:gd name="T9" fmla="*/ 1 h 194"/>
                <a:gd name="T10" fmla="*/ 1 w 208"/>
                <a:gd name="T11" fmla="*/ 1 h 194"/>
                <a:gd name="T12" fmla="*/ 1 w 208"/>
                <a:gd name="T13" fmla="*/ 1 h 194"/>
                <a:gd name="T14" fmla="*/ 1 w 208"/>
                <a:gd name="T15" fmla="*/ 1 h 194"/>
                <a:gd name="T16" fmla="*/ 1 w 208"/>
                <a:gd name="T17" fmla="*/ 1 h 194"/>
                <a:gd name="T18" fmla="*/ 1 w 208"/>
                <a:gd name="T19" fmla="*/ 1 h 194"/>
                <a:gd name="T20" fmla="*/ 1 w 208"/>
                <a:gd name="T21" fmla="*/ 1 h 194"/>
                <a:gd name="T22" fmla="*/ 1 w 208"/>
                <a:gd name="T23" fmla="*/ 1 h 194"/>
                <a:gd name="T24" fmla="*/ 1 w 208"/>
                <a:gd name="T25" fmla="*/ 1 h 194"/>
                <a:gd name="T26" fmla="*/ 1 w 208"/>
                <a:gd name="T27" fmla="*/ 1 h 194"/>
                <a:gd name="T28" fmla="*/ 1 w 208"/>
                <a:gd name="T29" fmla="*/ 1 h 194"/>
                <a:gd name="T30" fmla="*/ 1 w 208"/>
                <a:gd name="T31" fmla="*/ 1 h 194"/>
                <a:gd name="T32" fmla="*/ 1 w 208"/>
                <a:gd name="T33" fmla="*/ 1 h 194"/>
                <a:gd name="T34" fmla="*/ 1 w 208"/>
                <a:gd name="T35" fmla="*/ 1 h 194"/>
                <a:gd name="T36" fmla="*/ 1 w 208"/>
                <a:gd name="T37" fmla="*/ 1 h 194"/>
                <a:gd name="T38" fmla="*/ 1 w 208"/>
                <a:gd name="T39" fmla="*/ 1 h 194"/>
                <a:gd name="T40" fmla="*/ 1 w 208"/>
                <a:gd name="T41" fmla="*/ 1 h 194"/>
                <a:gd name="T42" fmla="*/ 1 w 208"/>
                <a:gd name="T43" fmla="*/ 1 h 194"/>
                <a:gd name="T44" fmla="*/ 1 w 208"/>
                <a:gd name="T45" fmla="*/ 1 h 194"/>
                <a:gd name="T46" fmla="*/ 1 w 208"/>
                <a:gd name="T47" fmla="*/ 1 h 194"/>
                <a:gd name="T48" fmla="*/ 1 w 208"/>
                <a:gd name="T49" fmla="*/ 1 h 194"/>
                <a:gd name="T50" fmla="*/ 1 w 208"/>
                <a:gd name="T51" fmla="*/ 1 h 194"/>
                <a:gd name="T52" fmla="*/ 1 w 208"/>
                <a:gd name="T53" fmla="*/ 1 h 194"/>
                <a:gd name="T54" fmla="*/ 1 w 208"/>
                <a:gd name="T55" fmla="*/ 1 h 194"/>
                <a:gd name="T56" fmla="*/ 1 w 208"/>
                <a:gd name="T57" fmla="*/ 1 h 194"/>
                <a:gd name="T58" fmla="*/ 1 w 208"/>
                <a:gd name="T59" fmla="*/ 1 h 194"/>
                <a:gd name="T60" fmla="*/ 1 w 208"/>
                <a:gd name="T61" fmla="*/ 1 h 194"/>
                <a:gd name="T62" fmla="*/ 1 w 208"/>
                <a:gd name="T63" fmla="*/ 1 h 194"/>
                <a:gd name="T64" fmla="*/ 1 w 208"/>
                <a:gd name="T65" fmla="*/ 1 h 194"/>
                <a:gd name="T66" fmla="*/ 1 w 208"/>
                <a:gd name="T67" fmla="*/ 1 h 194"/>
                <a:gd name="T68" fmla="*/ 1 w 208"/>
                <a:gd name="T69" fmla="*/ 1 h 194"/>
                <a:gd name="T70" fmla="*/ 1 w 208"/>
                <a:gd name="T71" fmla="*/ 1 h 194"/>
                <a:gd name="T72" fmla="*/ 1 w 208"/>
                <a:gd name="T73" fmla="*/ 1 h 194"/>
                <a:gd name="T74" fmla="*/ 1 w 208"/>
                <a:gd name="T75" fmla="*/ 1 h 194"/>
                <a:gd name="T76" fmla="*/ 0 w 208"/>
                <a:gd name="T77" fmla="*/ 1 h 194"/>
                <a:gd name="T78" fmla="*/ 1 w 208"/>
                <a:gd name="T79" fmla="*/ 1 h 194"/>
                <a:gd name="T80" fmla="*/ 1 w 208"/>
                <a:gd name="T81" fmla="*/ 1 h 194"/>
                <a:gd name="T82" fmla="*/ 1 w 208"/>
                <a:gd name="T83" fmla="*/ 1 h 194"/>
                <a:gd name="T84" fmla="*/ 1 w 208"/>
                <a:gd name="T85" fmla="*/ 1 h 194"/>
                <a:gd name="T86" fmla="*/ 1 w 208"/>
                <a:gd name="T87" fmla="*/ 1 h 194"/>
                <a:gd name="T88" fmla="*/ 1 w 208"/>
                <a:gd name="T89" fmla="*/ 1 h 194"/>
                <a:gd name="T90" fmla="*/ 1 w 208"/>
                <a:gd name="T91" fmla="*/ 1 h 194"/>
                <a:gd name="T92" fmla="*/ 1 w 208"/>
                <a:gd name="T93" fmla="*/ 1 h 194"/>
                <a:gd name="T94" fmla="*/ 1 w 208"/>
                <a:gd name="T95" fmla="*/ 1 h 194"/>
                <a:gd name="T96" fmla="*/ 1 w 208"/>
                <a:gd name="T97" fmla="*/ 1 h 194"/>
                <a:gd name="T98" fmla="*/ 1 w 208"/>
                <a:gd name="T99" fmla="*/ 1 h 194"/>
                <a:gd name="T100" fmla="*/ 1 w 208"/>
                <a:gd name="T101" fmla="*/ 1 h 194"/>
                <a:gd name="T102" fmla="*/ 1 w 208"/>
                <a:gd name="T103" fmla="*/ 0 h 194"/>
                <a:gd name="T104" fmla="*/ 1 w 208"/>
                <a:gd name="T105" fmla="*/ 1 h 19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08"/>
                <a:gd name="T160" fmla="*/ 0 h 194"/>
                <a:gd name="T161" fmla="*/ 208 w 208"/>
                <a:gd name="T162" fmla="*/ 194 h 194"/>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08" h="194">
                  <a:moveTo>
                    <a:pt x="76" y="1"/>
                  </a:moveTo>
                  <a:lnTo>
                    <a:pt x="68" y="15"/>
                  </a:lnTo>
                  <a:lnTo>
                    <a:pt x="59" y="28"/>
                  </a:lnTo>
                  <a:lnTo>
                    <a:pt x="54" y="42"/>
                  </a:lnTo>
                  <a:lnTo>
                    <a:pt x="47" y="54"/>
                  </a:lnTo>
                  <a:lnTo>
                    <a:pt x="43" y="66"/>
                  </a:lnTo>
                  <a:lnTo>
                    <a:pt x="39" y="77"/>
                  </a:lnTo>
                  <a:lnTo>
                    <a:pt x="37" y="88"/>
                  </a:lnTo>
                  <a:lnTo>
                    <a:pt x="34" y="98"/>
                  </a:lnTo>
                  <a:lnTo>
                    <a:pt x="34" y="108"/>
                  </a:lnTo>
                  <a:lnTo>
                    <a:pt x="34" y="116"/>
                  </a:lnTo>
                  <a:lnTo>
                    <a:pt x="34" y="123"/>
                  </a:lnTo>
                  <a:lnTo>
                    <a:pt x="34" y="129"/>
                  </a:lnTo>
                  <a:lnTo>
                    <a:pt x="37" y="136"/>
                  </a:lnTo>
                  <a:lnTo>
                    <a:pt x="39" y="141"/>
                  </a:lnTo>
                  <a:lnTo>
                    <a:pt x="43" y="146"/>
                  </a:lnTo>
                  <a:lnTo>
                    <a:pt x="49" y="148"/>
                  </a:lnTo>
                  <a:lnTo>
                    <a:pt x="54" y="151"/>
                  </a:lnTo>
                  <a:lnTo>
                    <a:pt x="58" y="154"/>
                  </a:lnTo>
                  <a:lnTo>
                    <a:pt x="63" y="155"/>
                  </a:lnTo>
                  <a:lnTo>
                    <a:pt x="70" y="156"/>
                  </a:lnTo>
                  <a:lnTo>
                    <a:pt x="76" y="158"/>
                  </a:lnTo>
                  <a:lnTo>
                    <a:pt x="82" y="159"/>
                  </a:lnTo>
                  <a:lnTo>
                    <a:pt x="88" y="160"/>
                  </a:lnTo>
                  <a:lnTo>
                    <a:pt x="96" y="162"/>
                  </a:lnTo>
                  <a:lnTo>
                    <a:pt x="101" y="163"/>
                  </a:lnTo>
                  <a:lnTo>
                    <a:pt x="109" y="163"/>
                  </a:lnTo>
                  <a:lnTo>
                    <a:pt x="115" y="163"/>
                  </a:lnTo>
                  <a:lnTo>
                    <a:pt x="122" y="163"/>
                  </a:lnTo>
                  <a:lnTo>
                    <a:pt x="127" y="163"/>
                  </a:lnTo>
                  <a:lnTo>
                    <a:pt x="135" y="164"/>
                  </a:lnTo>
                  <a:lnTo>
                    <a:pt x="140" y="164"/>
                  </a:lnTo>
                  <a:lnTo>
                    <a:pt x="147" y="166"/>
                  </a:lnTo>
                  <a:lnTo>
                    <a:pt x="153" y="166"/>
                  </a:lnTo>
                  <a:lnTo>
                    <a:pt x="159" y="167"/>
                  </a:lnTo>
                  <a:lnTo>
                    <a:pt x="165" y="168"/>
                  </a:lnTo>
                  <a:lnTo>
                    <a:pt x="170" y="171"/>
                  </a:lnTo>
                  <a:lnTo>
                    <a:pt x="177" y="172"/>
                  </a:lnTo>
                  <a:lnTo>
                    <a:pt x="181" y="175"/>
                  </a:lnTo>
                  <a:lnTo>
                    <a:pt x="186" y="178"/>
                  </a:lnTo>
                  <a:lnTo>
                    <a:pt x="192" y="181"/>
                  </a:lnTo>
                  <a:lnTo>
                    <a:pt x="194" y="183"/>
                  </a:lnTo>
                  <a:lnTo>
                    <a:pt x="198" y="185"/>
                  </a:lnTo>
                  <a:lnTo>
                    <a:pt x="201" y="187"/>
                  </a:lnTo>
                  <a:lnTo>
                    <a:pt x="205" y="190"/>
                  </a:lnTo>
                  <a:lnTo>
                    <a:pt x="208" y="193"/>
                  </a:lnTo>
                  <a:lnTo>
                    <a:pt x="206" y="194"/>
                  </a:lnTo>
                  <a:lnTo>
                    <a:pt x="204" y="194"/>
                  </a:lnTo>
                  <a:lnTo>
                    <a:pt x="201" y="194"/>
                  </a:lnTo>
                  <a:lnTo>
                    <a:pt x="197" y="193"/>
                  </a:lnTo>
                  <a:lnTo>
                    <a:pt x="193" y="193"/>
                  </a:lnTo>
                  <a:lnTo>
                    <a:pt x="185" y="193"/>
                  </a:lnTo>
                  <a:lnTo>
                    <a:pt x="180" y="193"/>
                  </a:lnTo>
                  <a:lnTo>
                    <a:pt x="171" y="193"/>
                  </a:lnTo>
                  <a:lnTo>
                    <a:pt x="165" y="193"/>
                  </a:lnTo>
                  <a:lnTo>
                    <a:pt x="155" y="193"/>
                  </a:lnTo>
                  <a:lnTo>
                    <a:pt x="147" y="193"/>
                  </a:lnTo>
                  <a:lnTo>
                    <a:pt x="136" y="193"/>
                  </a:lnTo>
                  <a:lnTo>
                    <a:pt x="127" y="193"/>
                  </a:lnTo>
                  <a:lnTo>
                    <a:pt x="117" y="193"/>
                  </a:lnTo>
                  <a:lnTo>
                    <a:pt x="105" y="193"/>
                  </a:lnTo>
                  <a:lnTo>
                    <a:pt x="96" y="193"/>
                  </a:lnTo>
                  <a:lnTo>
                    <a:pt x="86" y="194"/>
                  </a:lnTo>
                  <a:lnTo>
                    <a:pt x="76" y="193"/>
                  </a:lnTo>
                  <a:lnTo>
                    <a:pt x="66" y="193"/>
                  </a:lnTo>
                  <a:lnTo>
                    <a:pt x="57" y="193"/>
                  </a:lnTo>
                  <a:lnTo>
                    <a:pt x="49" y="190"/>
                  </a:lnTo>
                  <a:lnTo>
                    <a:pt x="41" y="189"/>
                  </a:lnTo>
                  <a:lnTo>
                    <a:pt x="34" y="185"/>
                  </a:lnTo>
                  <a:lnTo>
                    <a:pt x="26" y="181"/>
                  </a:lnTo>
                  <a:lnTo>
                    <a:pt x="22" y="178"/>
                  </a:lnTo>
                  <a:lnTo>
                    <a:pt x="16" y="172"/>
                  </a:lnTo>
                  <a:lnTo>
                    <a:pt x="12" y="168"/>
                  </a:lnTo>
                  <a:lnTo>
                    <a:pt x="8" y="163"/>
                  </a:lnTo>
                  <a:lnTo>
                    <a:pt x="5" y="156"/>
                  </a:lnTo>
                  <a:lnTo>
                    <a:pt x="3" y="150"/>
                  </a:lnTo>
                  <a:lnTo>
                    <a:pt x="1" y="143"/>
                  </a:lnTo>
                  <a:lnTo>
                    <a:pt x="0" y="136"/>
                  </a:lnTo>
                  <a:lnTo>
                    <a:pt x="1" y="129"/>
                  </a:lnTo>
                  <a:lnTo>
                    <a:pt x="3" y="121"/>
                  </a:lnTo>
                  <a:lnTo>
                    <a:pt x="5" y="113"/>
                  </a:lnTo>
                  <a:lnTo>
                    <a:pt x="5" y="105"/>
                  </a:lnTo>
                  <a:lnTo>
                    <a:pt x="8" y="97"/>
                  </a:lnTo>
                  <a:lnTo>
                    <a:pt x="10" y="89"/>
                  </a:lnTo>
                  <a:lnTo>
                    <a:pt x="12" y="82"/>
                  </a:lnTo>
                  <a:lnTo>
                    <a:pt x="14" y="75"/>
                  </a:lnTo>
                  <a:lnTo>
                    <a:pt x="18" y="69"/>
                  </a:lnTo>
                  <a:lnTo>
                    <a:pt x="19" y="62"/>
                  </a:lnTo>
                  <a:lnTo>
                    <a:pt x="22" y="55"/>
                  </a:lnTo>
                  <a:lnTo>
                    <a:pt x="23" y="50"/>
                  </a:lnTo>
                  <a:lnTo>
                    <a:pt x="26" y="46"/>
                  </a:lnTo>
                  <a:lnTo>
                    <a:pt x="27" y="40"/>
                  </a:lnTo>
                  <a:lnTo>
                    <a:pt x="30" y="36"/>
                  </a:lnTo>
                  <a:lnTo>
                    <a:pt x="31" y="34"/>
                  </a:lnTo>
                  <a:lnTo>
                    <a:pt x="32" y="30"/>
                  </a:lnTo>
                  <a:lnTo>
                    <a:pt x="34" y="27"/>
                  </a:lnTo>
                  <a:lnTo>
                    <a:pt x="34" y="23"/>
                  </a:lnTo>
                  <a:lnTo>
                    <a:pt x="35" y="21"/>
                  </a:lnTo>
                  <a:lnTo>
                    <a:pt x="38" y="17"/>
                  </a:lnTo>
                  <a:lnTo>
                    <a:pt x="39" y="13"/>
                  </a:lnTo>
                  <a:lnTo>
                    <a:pt x="42" y="8"/>
                  </a:lnTo>
                  <a:lnTo>
                    <a:pt x="43" y="4"/>
                  </a:lnTo>
                  <a:lnTo>
                    <a:pt x="46" y="1"/>
                  </a:lnTo>
                  <a:lnTo>
                    <a:pt x="47" y="0"/>
                  </a:lnTo>
                  <a:lnTo>
                    <a:pt x="76" y="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73" name="Freeform 1067"/>
            <p:cNvSpPr>
              <a:spLocks/>
            </p:cNvSpPr>
            <p:nvPr/>
          </p:nvSpPr>
          <p:spPr bwMode="auto">
            <a:xfrm>
              <a:off x="4653" y="3105"/>
              <a:ext cx="89" cy="43"/>
            </a:xfrm>
            <a:custGeom>
              <a:avLst/>
              <a:gdLst>
                <a:gd name="T0" fmla="*/ 0 w 178"/>
                <a:gd name="T1" fmla="*/ 1 h 83"/>
                <a:gd name="T2" fmla="*/ 1 w 178"/>
                <a:gd name="T3" fmla="*/ 1 h 83"/>
                <a:gd name="T4" fmla="*/ 1 w 178"/>
                <a:gd name="T5" fmla="*/ 1 h 83"/>
                <a:gd name="T6" fmla="*/ 1 w 178"/>
                <a:gd name="T7" fmla="*/ 1 h 83"/>
                <a:gd name="T8" fmla="*/ 1 w 178"/>
                <a:gd name="T9" fmla="*/ 1 h 83"/>
                <a:gd name="T10" fmla="*/ 1 w 178"/>
                <a:gd name="T11" fmla="*/ 1 h 83"/>
                <a:gd name="T12" fmla="*/ 1 w 178"/>
                <a:gd name="T13" fmla="*/ 1 h 83"/>
                <a:gd name="T14" fmla="*/ 1 w 178"/>
                <a:gd name="T15" fmla="*/ 1 h 83"/>
                <a:gd name="T16" fmla="*/ 1 w 178"/>
                <a:gd name="T17" fmla="*/ 1 h 83"/>
                <a:gd name="T18" fmla="*/ 1 w 178"/>
                <a:gd name="T19" fmla="*/ 1 h 83"/>
                <a:gd name="T20" fmla="*/ 1 w 178"/>
                <a:gd name="T21" fmla="*/ 1 h 83"/>
                <a:gd name="T22" fmla="*/ 1 w 178"/>
                <a:gd name="T23" fmla="*/ 1 h 83"/>
                <a:gd name="T24" fmla="*/ 1 w 178"/>
                <a:gd name="T25" fmla="*/ 1 h 83"/>
                <a:gd name="T26" fmla="*/ 1 w 178"/>
                <a:gd name="T27" fmla="*/ 1 h 83"/>
                <a:gd name="T28" fmla="*/ 1 w 178"/>
                <a:gd name="T29" fmla="*/ 1 h 83"/>
                <a:gd name="T30" fmla="*/ 1 w 178"/>
                <a:gd name="T31" fmla="*/ 1 h 83"/>
                <a:gd name="T32" fmla="*/ 1 w 178"/>
                <a:gd name="T33" fmla="*/ 1 h 83"/>
                <a:gd name="T34" fmla="*/ 1 w 178"/>
                <a:gd name="T35" fmla="*/ 1 h 83"/>
                <a:gd name="T36" fmla="*/ 1 w 178"/>
                <a:gd name="T37" fmla="*/ 1 h 83"/>
                <a:gd name="T38" fmla="*/ 1 w 178"/>
                <a:gd name="T39" fmla="*/ 1 h 83"/>
                <a:gd name="T40" fmla="*/ 1 w 178"/>
                <a:gd name="T41" fmla="*/ 1 h 83"/>
                <a:gd name="T42" fmla="*/ 1 w 178"/>
                <a:gd name="T43" fmla="*/ 1 h 83"/>
                <a:gd name="T44" fmla="*/ 1 w 178"/>
                <a:gd name="T45" fmla="*/ 1 h 83"/>
                <a:gd name="T46" fmla="*/ 1 w 178"/>
                <a:gd name="T47" fmla="*/ 1 h 83"/>
                <a:gd name="T48" fmla="*/ 1 w 178"/>
                <a:gd name="T49" fmla="*/ 1 h 83"/>
                <a:gd name="T50" fmla="*/ 1 w 178"/>
                <a:gd name="T51" fmla="*/ 1 h 83"/>
                <a:gd name="T52" fmla="*/ 1 w 178"/>
                <a:gd name="T53" fmla="*/ 1 h 83"/>
                <a:gd name="T54" fmla="*/ 1 w 178"/>
                <a:gd name="T55" fmla="*/ 1 h 83"/>
                <a:gd name="T56" fmla="*/ 1 w 178"/>
                <a:gd name="T57" fmla="*/ 1 h 83"/>
                <a:gd name="T58" fmla="*/ 1 w 178"/>
                <a:gd name="T59" fmla="*/ 1 h 83"/>
                <a:gd name="T60" fmla="*/ 1 w 178"/>
                <a:gd name="T61" fmla="*/ 1 h 83"/>
                <a:gd name="T62" fmla="*/ 1 w 178"/>
                <a:gd name="T63" fmla="*/ 0 h 83"/>
                <a:gd name="T64" fmla="*/ 1 w 178"/>
                <a:gd name="T65" fmla="*/ 0 h 83"/>
                <a:gd name="T66" fmla="*/ 1 w 178"/>
                <a:gd name="T67" fmla="*/ 1 h 8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8"/>
                <a:gd name="T103" fmla="*/ 0 h 83"/>
                <a:gd name="T104" fmla="*/ 178 w 178"/>
                <a:gd name="T105" fmla="*/ 83 h 8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8" h="83">
                  <a:moveTo>
                    <a:pt x="2" y="1"/>
                  </a:moveTo>
                  <a:lnTo>
                    <a:pt x="0" y="10"/>
                  </a:lnTo>
                  <a:lnTo>
                    <a:pt x="0" y="18"/>
                  </a:lnTo>
                  <a:lnTo>
                    <a:pt x="2" y="27"/>
                  </a:lnTo>
                  <a:lnTo>
                    <a:pt x="3" y="35"/>
                  </a:lnTo>
                  <a:lnTo>
                    <a:pt x="6" y="41"/>
                  </a:lnTo>
                  <a:lnTo>
                    <a:pt x="10" y="48"/>
                  </a:lnTo>
                  <a:lnTo>
                    <a:pt x="15" y="54"/>
                  </a:lnTo>
                  <a:lnTo>
                    <a:pt x="19" y="59"/>
                  </a:lnTo>
                  <a:lnTo>
                    <a:pt x="24" y="63"/>
                  </a:lnTo>
                  <a:lnTo>
                    <a:pt x="31" y="67"/>
                  </a:lnTo>
                  <a:lnTo>
                    <a:pt x="38" y="71"/>
                  </a:lnTo>
                  <a:lnTo>
                    <a:pt x="43" y="75"/>
                  </a:lnTo>
                  <a:lnTo>
                    <a:pt x="50" y="76"/>
                  </a:lnTo>
                  <a:lnTo>
                    <a:pt x="57" y="79"/>
                  </a:lnTo>
                  <a:lnTo>
                    <a:pt x="62" y="80"/>
                  </a:lnTo>
                  <a:lnTo>
                    <a:pt x="69" y="83"/>
                  </a:lnTo>
                  <a:lnTo>
                    <a:pt x="73" y="83"/>
                  </a:lnTo>
                  <a:lnTo>
                    <a:pt x="81" y="83"/>
                  </a:lnTo>
                  <a:lnTo>
                    <a:pt x="89" y="83"/>
                  </a:lnTo>
                  <a:lnTo>
                    <a:pt x="99" y="83"/>
                  </a:lnTo>
                  <a:lnTo>
                    <a:pt x="109" y="83"/>
                  </a:lnTo>
                  <a:lnTo>
                    <a:pt x="119" y="83"/>
                  </a:lnTo>
                  <a:lnTo>
                    <a:pt x="128" y="83"/>
                  </a:lnTo>
                  <a:lnTo>
                    <a:pt x="139" y="83"/>
                  </a:lnTo>
                  <a:lnTo>
                    <a:pt x="147" y="82"/>
                  </a:lnTo>
                  <a:lnTo>
                    <a:pt x="157" y="82"/>
                  </a:lnTo>
                  <a:lnTo>
                    <a:pt x="163" y="80"/>
                  </a:lnTo>
                  <a:lnTo>
                    <a:pt x="170" y="80"/>
                  </a:lnTo>
                  <a:lnTo>
                    <a:pt x="174" y="79"/>
                  </a:lnTo>
                  <a:lnTo>
                    <a:pt x="177" y="79"/>
                  </a:lnTo>
                  <a:lnTo>
                    <a:pt x="178" y="79"/>
                  </a:lnTo>
                  <a:lnTo>
                    <a:pt x="177" y="79"/>
                  </a:lnTo>
                  <a:lnTo>
                    <a:pt x="174" y="79"/>
                  </a:lnTo>
                  <a:lnTo>
                    <a:pt x="170" y="79"/>
                  </a:lnTo>
                  <a:lnTo>
                    <a:pt x="165" y="76"/>
                  </a:lnTo>
                  <a:lnTo>
                    <a:pt x="159" y="75"/>
                  </a:lnTo>
                  <a:lnTo>
                    <a:pt x="153" y="74"/>
                  </a:lnTo>
                  <a:lnTo>
                    <a:pt x="144" y="71"/>
                  </a:lnTo>
                  <a:lnTo>
                    <a:pt x="135" y="68"/>
                  </a:lnTo>
                  <a:lnTo>
                    <a:pt x="127" y="67"/>
                  </a:lnTo>
                  <a:lnTo>
                    <a:pt x="119" y="63"/>
                  </a:lnTo>
                  <a:lnTo>
                    <a:pt x="111" y="60"/>
                  </a:lnTo>
                  <a:lnTo>
                    <a:pt x="101" y="58"/>
                  </a:lnTo>
                  <a:lnTo>
                    <a:pt x="93" y="54"/>
                  </a:lnTo>
                  <a:lnTo>
                    <a:pt x="84" y="49"/>
                  </a:lnTo>
                  <a:lnTo>
                    <a:pt x="77" y="47"/>
                  </a:lnTo>
                  <a:lnTo>
                    <a:pt x="70" y="43"/>
                  </a:lnTo>
                  <a:lnTo>
                    <a:pt x="65" y="40"/>
                  </a:lnTo>
                  <a:lnTo>
                    <a:pt x="58" y="36"/>
                  </a:lnTo>
                  <a:lnTo>
                    <a:pt x="54" y="33"/>
                  </a:lnTo>
                  <a:lnTo>
                    <a:pt x="49" y="29"/>
                  </a:lnTo>
                  <a:lnTo>
                    <a:pt x="45" y="27"/>
                  </a:lnTo>
                  <a:lnTo>
                    <a:pt x="41" y="25"/>
                  </a:lnTo>
                  <a:lnTo>
                    <a:pt x="38" y="21"/>
                  </a:lnTo>
                  <a:lnTo>
                    <a:pt x="35" y="20"/>
                  </a:lnTo>
                  <a:lnTo>
                    <a:pt x="33" y="18"/>
                  </a:lnTo>
                  <a:lnTo>
                    <a:pt x="27" y="16"/>
                  </a:lnTo>
                  <a:lnTo>
                    <a:pt x="23" y="12"/>
                  </a:lnTo>
                  <a:lnTo>
                    <a:pt x="22" y="8"/>
                  </a:lnTo>
                  <a:lnTo>
                    <a:pt x="19" y="5"/>
                  </a:lnTo>
                  <a:lnTo>
                    <a:pt x="18" y="2"/>
                  </a:lnTo>
                  <a:lnTo>
                    <a:pt x="15" y="1"/>
                  </a:lnTo>
                  <a:lnTo>
                    <a:pt x="11" y="0"/>
                  </a:lnTo>
                  <a:lnTo>
                    <a:pt x="10" y="0"/>
                  </a:lnTo>
                  <a:lnTo>
                    <a:pt x="4" y="0"/>
                  </a:lnTo>
                  <a:lnTo>
                    <a:pt x="2" y="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74" name="Freeform 1068"/>
            <p:cNvSpPr>
              <a:spLocks/>
            </p:cNvSpPr>
            <p:nvPr/>
          </p:nvSpPr>
          <p:spPr bwMode="auto">
            <a:xfrm>
              <a:off x="4566" y="3174"/>
              <a:ext cx="161" cy="53"/>
            </a:xfrm>
            <a:custGeom>
              <a:avLst/>
              <a:gdLst>
                <a:gd name="T0" fmla="*/ 1 w 321"/>
                <a:gd name="T1" fmla="*/ 1 h 102"/>
                <a:gd name="T2" fmla="*/ 1 w 321"/>
                <a:gd name="T3" fmla="*/ 1 h 102"/>
                <a:gd name="T4" fmla="*/ 1 w 321"/>
                <a:gd name="T5" fmla="*/ 1 h 102"/>
                <a:gd name="T6" fmla="*/ 1 w 321"/>
                <a:gd name="T7" fmla="*/ 1 h 102"/>
                <a:gd name="T8" fmla="*/ 1 w 321"/>
                <a:gd name="T9" fmla="*/ 1 h 102"/>
                <a:gd name="T10" fmla="*/ 1 w 321"/>
                <a:gd name="T11" fmla="*/ 1 h 102"/>
                <a:gd name="T12" fmla="*/ 1 w 321"/>
                <a:gd name="T13" fmla="*/ 1 h 102"/>
                <a:gd name="T14" fmla="*/ 1 w 321"/>
                <a:gd name="T15" fmla="*/ 1 h 102"/>
                <a:gd name="T16" fmla="*/ 1 w 321"/>
                <a:gd name="T17" fmla="*/ 1 h 102"/>
                <a:gd name="T18" fmla="*/ 1 w 321"/>
                <a:gd name="T19" fmla="*/ 1 h 102"/>
                <a:gd name="T20" fmla="*/ 1 w 321"/>
                <a:gd name="T21" fmla="*/ 1 h 102"/>
                <a:gd name="T22" fmla="*/ 1 w 321"/>
                <a:gd name="T23" fmla="*/ 1 h 102"/>
                <a:gd name="T24" fmla="*/ 1 w 321"/>
                <a:gd name="T25" fmla="*/ 1 h 102"/>
                <a:gd name="T26" fmla="*/ 1 w 321"/>
                <a:gd name="T27" fmla="*/ 1 h 102"/>
                <a:gd name="T28" fmla="*/ 1 w 321"/>
                <a:gd name="T29" fmla="*/ 1 h 102"/>
                <a:gd name="T30" fmla="*/ 1 w 321"/>
                <a:gd name="T31" fmla="*/ 1 h 102"/>
                <a:gd name="T32" fmla="*/ 1 w 321"/>
                <a:gd name="T33" fmla="*/ 1 h 102"/>
                <a:gd name="T34" fmla="*/ 1 w 321"/>
                <a:gd name="T35" fmla="*/ 1 h 102"/>
                <a:gd name="T36" fmla="*/ 1 w 321"/>
                <a:gd name="T37" fmla="*/ 1 h 102"/>
                <a:gd name="T38" fmla="*/ 1 w 321"/>
                <a:gd name="T39" fmla="*/ 1 h 102"/>
                <a:gd name="T40" fmla="*/ 1 w 321"/>
                <a:gd name="T41" fmla="*/ 1 h 102"/>
                <a:gd name="T42" fmla="*/ 1 w 321"/>
                <a:gd name="T43" fmla="*/ 1 h 102"/>
                <a:gd name="T44" fmla="*/ 1 w 321"/>
                <a:gd name="T45" fmla="*/ 1 h 102"/>
                <a:gd name="T46" fmla="*/ 1 w 321"/>
                <a:gd name="T47" fmla="*/ 1 h 102"/>
                <a:gd name="T48" fmla="*/ 1 w 321"/>
                <a:gd name="T49" fmla="*/ 1 h 102"/>
                <a:gd name="T50" fmla="*/ 1 w 321"/>
                <a:gd name="T51" fmla="*/ 1 h 102"/>
                <a:gd name="T52" fmla="*/ 1 w 321"/>
                <a:gd name="T53" fmla="*/ 1 h 102"/>
                <a:gd name="T54" fmla="*/ 1 w 321"/>
                <a:gd name="T55" fmla="*/ 1 h 102"/>
                <a:gd name="T56" fmla="*/ 1 w 321"/>
                <a:gd name="T57" fmla="*/ 1 h 102"/>
                <a:gd name="T58" fmla="*/ 1 w 321"/>
                <a:gd name="T59" fmla="*/ 1 h 102"/>
                <a:gd name="T60" fmla="*/ 1 w 321"/>
                <a:gd name="T61" fmla="*/ 1 h 102"/>
                <a:gd name="T62" fmla="*/ 1 w 321"/>
                <a:gd name="T63" fmla="*/ 1 h 102"/>
                <a:gd name="T64" fmla="*/ 1 w 321"/>
                <a:gd name="T65" fmla="*/ 1 h 102"/>
                <a:gd name="T66" fmla="*/ 1 w 321"/>
                <a:gd name="T67" fmla="*/ 1 h 102"/>
                <a:gd name="T68" fmla="*/ 1 w 321"/>
                <a:gd name="T69" fmla="*/ 1 h 102"/>
                <a:gd name="T70" fmla="*/ 1 w 321"/>
                <a:gd name="T71" fmla="*/ 1 h 102"/>
                <a:gd name="T72" fmla="*/ 1 w 321"/>
                <a:gd name="T73" fmla="*/ 1 h 102"/>
                <a:gd name="T74" fmla="*/ 1 w 321"/>
                <a:gd name="T75" fmla="*/ 1 h 102"/>
                <a:gd name="T76" fmla="*/ 1 w 321"/>
                <a:gd name="T77" fmla="*/ 1 h 102"/>
                <a:gd name="T78" fmla="*/ 0 w 321"/>
                <a:gd name="T79" fmla="*/ 1 h 102"/>
                <a:gd name="T80" fmla="*/ 1 w 321"/>
                <a:gd name="T81" fmla="*/ 1 h 102"/>
                <a:gd name="T82" fmla="*/ 1 w 321"/>
                <a:gd name="T83" fmla="*/ 1 h 102"/>
                <a:gd name="T84" fmla="*/ 1 w 321"/>
                <a:gd name="T85" fmla="*/ 1 h 102"/>
                <a:gd name="T86" fmla="*/ 1 w 321"/>
                <a:gd name="T87" fmla="*/ 1 h 102"/>
                <a:gd name="T88" fmla="*/ 1 w 321"/>
                <a:gd name="T89" fmla="*/ 1 h 102"/>
                <a:gd name="T90" fmla="*/ 1 w 321"/>
                <a:gd name="T91" fmla="*/ 1 h 102"/>
                <a:gd name="T92" fmla="*/ 1 w 321"/>
                <a:gd name="T93" fmla="*/ 1 h 10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21"/>
                <a:gd name="T142" fmla="*/ 0 h 102"/>
                <a:gd name="T143" fmla="*/ 321 w 321"/>
                <a:gd name="T144" fmla="*/ 102 h 10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21" h="102">
                  <a:moveTo>
                    <a:pt x="38" y="16"/>
                  </a:moveTo>
                  <a:lnTo>
                    <a:pt x="33" y="19"/>
                  </a:lnTo>
                  <a:lnTo>
                    <a:pt x="30" y="23"/>
                  </a:lnTo>
                  <a:lnTo>
                    <a:pt x="26" y="27"/>
                  </a:lnTo>
                  <a:lnTo>
                    <a:pt x="24" y="32"/>
                  </a:lnTo>
                  <a:lnTo>
                    <a:pt x="22" y="36"/>
                  </a:lnTo>
                  <a:lnTo>
                    <a:pt x="22" y="42"/>
                  </a:lnTo>
                  <a:lnTo>
                    <a:pt x="22" y="47"/>
                  </a:lnTo>
                  <a:lnTo>
                    <a:pt x="24" y="54"/>
                  </a:lnTo>
                  <a:lnTo>
                    <a:pt x="26" y="56"/>
                  </a:lnTo>
                  <a:lnTo>
                    <a:pt x="27" y="62"/>
                  </a:lnTo>
                  <a:lnTo>
                    <a:pt x="30" y="65"/>
                  </a:lnTo>
                  <a:lnTo>
                    <a:pt x="31" y="69"/>
                  </a:lnTo>
                  <a:lnTo>
                    <a:pt x="34" y="71"/>
                  </a:lnTo>
                  <a:lnTo>
                    <a:pt x="37" y="73"/>
                  </a:lnTo>
                  <a:lnTo>
                    <a:pt x="39" y="75"/>
                  </a:lnTo>
                  <a:lnTo>
                    <a:pt x="42" y="78"/>
                  </a:lnTo>
                  <a:lnTo>
                    <a:pt x="46" y="79"/>
                  </a:lnTo>
                  <a:lnTo>
                    <a:pt x="50" y="81"/>
                  </a:lnTo>
                  <a:lnTo>
                    <a:pt x="53" y="82"/>
                  </a:lnTo>
                  <a:lnTo>
                    <a:pt x="57" y="83"/>
                  </a:lnTo>
                  <a:lnTo>
                    <a:pt x="61" y="85"/>
                  </a:lnTo>
                  <a:lnTo>
                    <a:pt x="65" y="85"/>
                  </a:lnTo>
                  <a:lnTo>
                    <a:pt x="70" y="86"/>
                  </a:lnTo>
                  <a:lnTo>
                    <a:pt x="76" y="86"/>
                  </a:lnTo>
                  <a:lnTo>
                    <a:pt x="78" y="86"/>
                  </a:lnTo>
                  <a:lnTo>
                    <a:pt x="84" y="86"/>
                  </a:lnTo>
                  <a:lnTo>
                    <a:pt x="88" y="86"/>
                  </a:lnTo>
                  <a:lnTo>
                    <a:pt x="92" y="86"/>
                  </a:lnTo>
                  <a:lnTo>
                    <a:pt x="96" y="86"/>
                  </a:lnTo>
                  <a:lnTo>
                    <a:pt x="101" y="86"/>
                  </a:lnTo>
                  <a:lnTo>
                    <a:pt x="104" y="86"/>
                  </a:lnTo>
                  <a:lnTo>
                    <a:pt x="109" y="86"/>
                  </a:lnTo>
                  <a:lnTo>
                    <a:pt x="113" y="85"/>
                  </a:lnTo>
                  <a:lnTo>
                    <a:pt x="117" y="85"/>
                  </a:lnTo>
                  <a:lnTo>
                    <a:pt x="122" y="85"/>
                  </a:lnTo>
                  <a:lnTo>
                    <a:pt x="126" y="85"/>
                  </a:lnTo>
                  <a:lnTo>
                    <a:pt x="130" y="85"/>
                  </a:lnTo>
                  <a:lnTo>
                    <a:pt x="134" y="83"/>
                  </a:lnTo>
                  <a:lnTo>
                    <a:pt x="139" y="83"/>
                  </a:lnTo>
                  <a:lnTo>
                    <a:pt x="143" y="82"/>
                  </a:lnTo>
                  <a:lnTo>
                    <a:pt x="155" y="81"/>
                  </a:lnTo>
                  <a:lnTo>
                    <a:pt x="163" y="78"/>
                  </a:lnTo>
                  <a:lnTo>
                    <a:pt x="171" y="77"/>
                  </a:lnTo>
                  <a:lnTo>
                    <a:pt x="181" y="75"/>
                  </a:lnTo>
                  <a:lnTo>
                    <a:pt x="189" y="74"/>
                  </a:lnTo>
                  <a:lnTo>
                    <a:pt x="196" y="73"/>
                  </a:lnTo>
                  <a:lnTo>
                    <a:pt x="201" y="71"/>
                  </a:lnTo>
                  <a:lnTo>
                    <a:pt x="209" y="70"/>
                  </a:lnTo>
                  <a:lnTo>
                    <a:pt x="215" y="69"/>
                  </a:lnTo>
                  <a:lnTo>
                    <a:pt x="221" y="66"/>
                  </a:lnTo>
                  <a:lnTo>
                    <a:pt x="229" y="65"/>
                  </a:lnTo>
                  <a:lnTo>
                    <a:pt x="239" y="62"/>
                  </a:lnTo>
                  <a:lnTo>
                    <a:pt x="247" y="58"/>
                  </a:lnTo>
                  <a:lnTo>
                    <a:pt x="256" y="55"/>
                  </a:lnTo>
                  <a:lnTo>
                    <a:pt x="267" y="50"/>
                  </a:lnTo>
                  <a:lnTo>
                    <a:pt x="281" y="46"/>
                  </a:lnTo>
                  <a:lnTo>
                    <a:pt x="283" y="44"/>
                  </a:lnTo>
                  <a:lnTo>
                    <a:pt x="285" y="44"/>
                  </a:lnTo>
                  <a:lnTo>
                    <a:pt x="289" y="44"/>
                  </a:lnTo>
                  <a:lnTo>
                    <a:pt x="293" y="46"/>
                  </a:lnTo>
                  <a:lnTo>
                    <a:pt x="296" y="46"/>
                  </a:lnTo>
                  <a:lnTo>
                    <a:pt x="300" y="47"/>
                  </a:lnTo>
                  <a:lnTo>
                    <a:pt x="302" y="48"/>
                  </a:lnTo>
                  <a:lnTo>
                    <a:pt x="306" y="50"/>
                  </a:lnTo>
                  <a:lnTo>
                    <a:pt x="310" y="51"/>
                  </a:lnTo>
                  <a:lnTo>
                    <a:pt x="313" y="52"/>
                  </a:lnTo>
                  <a:lnTo>
                    <a:pt x="317" y="54"/>
                  </a:lnTo>
                  <a:lnTo>
                    <a:pt x="318" y="55"/>
                  </a:lnTo>
                  <a:lnTo>
                    <a:pt x="321" y="58"/>
                  </a:lnTo>
                  <a:lnTo>
                    <a:pt x="321" y="60"/>
                  </a:lnTo>
                  <a:lnTo>
                    <a:pt x="306" y="65"/>
                  </a:lnTo>
                  <a:lnTo>
                    <a:pt x="294" y="69"/>
                  </a:lnTo>
                  <a:lnTo>
                    <a:pt x="283" y="73"/>
                  </a:lnTo>
                  <a:lnTo>
                    <a:pt x="271" y="75"/>
                  </a:lnTo>
                  <a:lnTo>
                    <a:pt x="262" y="78"/>
                  </a:lnTo>
                  <a:lnTo>
                    <a:pt x="251" y="81"/>
                  </a:lnTo>
                  <a:lnTo>
                    <a:pt x="243" y="82"/>
                  </a:lnTo>
                  <a:lnTo>
                    <a:pt x="234" y="85"/>
                  </a:lnTo>
                  <a:lnTo>
                    <a:pt x="223" y="86"/>
                  </a:lnTo>
                  <a:lnTo>
                    <a:pt x="213" y="87"/>
                  </a:lnTo>
                  <a:lnTo>
                    <a:pt x="204" y="89"/>
                  </a:lnTo>
                  <a:lnTo>
                    <a:pt x="193" y="89"/>
                  </a:lnTo>
                  <a:lnTo>
                    <a:pt x="181" y="89"/>
                  </a:lnTo>
                  <a:lnTo>
                    <a:pt x="170" y="90"/>
                  </a:lnTo>
                  <a:lnTo>
                    <a:pt x="157" y="92"/>
                  </a:lnTo>
                  <a:lnTo>
                    <a:pt x="143" y="93"/>
                  </a:lnTo>
                  <a:lnTo>
                    <a:pt x="139" y="93"/>
                  </a:lnTo>
                  <a:lnTo>
                    <a:pt x="134" y="94"/>
                  </a:lnTo>
                  <a:lnTo>
                    <a:pt x="130" y="94"/>
                  </a:lnTo>
                  <a:lnTo>
                    <a:pt x="124" y="96"/>
                  </a:lnTo>
                  <a:lnTo>
                    <a:pt x="119" y="97"/>
                  </a:lnTo>
                  <a:lnTo>
                    <a:pt x="115" y="97"/>
                  </a:lnTo>
                  <a:lnTo>
                    <a:pt x="109" y="97"/>
                  </a:lnTo>
                  <a:lnTo>
                    <a:pt x="105" y="98"/>
                  </a:lnTo>
                  <a:lnTo>
                    <a:pt x="101" y="98"/>
                  </a:lnTo>
                  <a:lnTo>
                    <a:pt x="96" y="101"/>
                  </a:lnTo>
                  <a:lnTo>
                    <a:pt x="91" y="101"/>
                  </a:lnTo>
                  <a:lnTo>
                    <a:pt x="86" y="102"/>
                  </a:lnTo>
                  <a:lnTo>
                    <a:pt x="81" y="102"/>
                  </a:lnTo>
                  <a:lnTo>
                    <a:pt x="76" y="102"/>
                  </a:lnTo>
                  <a:lnTo>
                    <a:pt x="72" y="102"/>
                  </a:lnTo>
                  <a:lnTo>
                    <a:pt x="68" y="102"/>
                  </a:lnTo>
                  <a:lnTo>
                    <a:pt x="61" y="102"/>
                  </a:lnTo>
                  <a:lnTo>
                    <a:pt x="54" y="102"/>
                  </a:lnTo>
                  <a:lnTo>
                    <a:pt x="49" y="101"/>
                  </a:lnTo>
                  <a:lnTo>
                    <a:pt x="43" y="100"/>
                  </a:lnTo>
                  <a:lnTo>
                    <a:pt x="38" y="97"/>
                  </a:lnTo>
                  <a:lnTo>
                    <a:pt x="34" y="97"/>
                  </a:lnTo>
                  <a:lnTo>
                    <a:pt x="30" y="94"/>
                  </a:lnTo>
                  <a:lnTo>
                    <a:pt x="26" y="93"/>
                  </a:lnTo>
                  <a:lnTo>
                    <a:pt x="22" y="89"/>
                  </a:lnTo>
                  <a:lnTo>
                    <a:pt x="18" y="87"/>
                  </a:lnTo>
                  <a:lnTo>
                    <a:pt x="14" y="83"/>
                  </a:lnTo>
                  <a:lnTo>
                    <a:pt x="11" y="81"/>
                  </a:lnTo>
                  <a:lnTo>
                    <a:pt x="7" y="75"/>
                  </a:lnTo>
                  <a:lnTo>
                    <a:pt x="4" y="71"/>
                  </a:lnTo>
                  <a:lnTo>
                    <a:pt x="3" y="66"/>
                  </a:lnTo>
                  <a:lnTo>
                    <a:pt x="1" y="60"/>
                  </a:lnTo>
                  <a:lnTo>
                    <a:pt x="0" y="55"/>
                  </a:lnTo>
                  <a:lnTo>
                    <a:pt x="0" y="51"/>
                  </a:lnTo>
                  <a:lnTo>
                    <a:pt x="0" y="47"/>
                  </a:lnTo>
                  <a:lnTo>
                    <a:pt x="1" y="43"/>
                  </a:lnTo>
                  <a:lnTo>
                    <a:pt x="3" y="39"/>
                  </a:lnTo>
                  <a:lnTo>
                    <a:pt x="4" y="35"/>
                  </a:lnTo>
                  <a:lnTo>
                    <a:pt x="8" y="31"/>
                  </a:lnTo>
                  <a:lnTo>
                    <a:pt x="12" y="27"/>
                  </a:lnTo>
                  <a:lnTo>
                    <a:pt x="15" y="23"/>
                  </a:lnTo>
                  <a:lnTo>
                    <a:pt x="18" y="19"/>
                  </a:lnTo>
                  <a:lnTo>
                    <a:pt x="22" y="16"/>
                  </a:lnTo>
                  <a:lnTo>
                    <a:pt x="27" y="12"/>
                  </a:lnTo>
                  <a:lnTo>
                    <a:pt x="30" y="9"/>
                  </a:lnTo>
                  <a:lnTo>
                    <a:pt x="35" y="5"/>
                  </a:lnTo>
                  <a:lnTo>
                    <a:pt x="39" y="2"/>
                  </a:lnTo>
                  <a:lnTo>
                    <a:pt x="43" y="1"/>
                  </a:lnTo>
                  <a:lnTo>
                    <a:pt x="46" y="0"/>
                  </a:lnTo>
                  <a:lnTo>
                    <a:pt x="46" y="4"/>
                  </a:lnTo>
                  <a:lnTo>
                    <a:pt x="43" y="7"/>
                  </a:lnTo>
                  <a:lnTo>
                    <a:pt x="42" y="9"/>
                  </a:lnTo>
                  <a:lnTo>
                    <a:pt x="39" y="12"/>
                  </a:lnTo>
                  <a:lnTo>
                    <a:pt x="38" y="16"/>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75" name="Freeform 1069"/>
            <p:cNvSpPr>
              <a:spLocks/>
            </p:cNvSpPr>
            <p:nvPr/>
          </p:nvSpPr>
          <p:spPr bwMode="auto">
            <a:xfrm>
              <a:off x="4623" y="3225"/>
              <a:ext cx="17" cy="91"/>
            </a:xfrm>
            <a:custGeom>
              <a:avLst/>
              <a:gdLst>
                <a:gd name="T0" fmla="*/ 0 w 34"/>
                <a:gd name="T1" fmla="*/ 1 h 178"/>
                <a:gd name="T2" fmla="*/ 1 w 34"/>
                <a:gd name="T3" fmla="*/ 1 h 178"/>
                <a:gd name="T4" fmla="*/ 1 w 34"/>
                <a:gd name="T5" fmla="*/ 1 h 178"/>
                <a:gd name="T6" fmla="*/ 1 w 34"/>
                <a:gd name="T7" fmla="*/ 1 h 178"/>
                <a:gd name="T8" fmla="*/ 1 w 34"/>
                <a:gd name="T9" fmla="*/ 1 h 178"/>
                <a:gd name="T10" fmla="*/ 1 w 34"/>
                <a:gd name="T11" fmla="*/ 1 h 178"/>
                <a:gd name="T12" fmla="*/ 1 w 34"/>
                <a:gd name="T13" fmla="*/ 1 h 178"/>
                <a:gd name="T14" fmla="*/ 1 w 34"/>
                <a:gd name="T15" fmla="*/ 1 h 178"/>
                <a:gd name="T16" fmla="*/ 1 w 34"/>
                <a:gd name="T17" fmla="*/ 1 h 178"/>
                <a:gd name="T18" fmla="*/ 1 w 34"/>
                <a:gd name="T19" fmla="*/ 1 h 178"/>
                <a:gd name="T20" fmla="*/ 1 w 34"/>
                <a:gd name="T21" fmla="*/ 1 h 178"/>
                <a:gd name="T22" fmla="*/ 1 w 34"/>
                <a:gd name="T23" fmla="*/ 1 h 178"/>
                <a:gd name="T24" fmla="*/ 1 w 34"/>
                <a:gd name="T25" fmla="*/ 1 h 178"/>
                <a:gd name="T26" fmla="*/ 1 w 34"/>
                <a:gd name="T27" fmla="*/ 1 h 178"/>
                <a:gd name="T28" fmla="*/ 1 w 34"/>
                <a:gd name="T29" fmla="*/ 1 h 178"/>
                <a:gd name="T30" fmla="*/ 1 w 34"/>
                <a:gd name="T31" fmla="*/ 1 h 178"/>
                <a:gd name="T32" fmla="*/ 1 w 34"/>
                <a:gd name="T33" fmla="*/ 1 h 178"/>
                <a:gd name="T34" fmla="*/ 1 w 34"/>
                <a:gd name="T35" fmla="*/ 1 h 178"/>
                <a:gd name="T36" fmla="*/ 1 w 34"/>
                <a:gd name="T37" fmla="*/ 1 h 178"/>
                <a:gd name="T38" fmla="*/ 1 w 34"/>
                <a:gd name="T39" fmla="*/ 1 h 178"/>
                <a:gd name="T40" fmla="*/ 1 w 34"/>
                <a:gd name="T41" fmla="*/ 1 h 178"/>
                <a:gd name="T42" fmla="*/ 1 w 34"/>
                <a:gd name="T43" fmla="*/ 1 h 178"/>
                <a:gd name="T44" fmla="*/ 1 w 34"/>
                <a:gd name="T45" fmla="*/ 1 h 178"/>
                <a:gd name="T46" fmla="*/ 1 w 34"/>
                <a:gd name="T47" fmla="*/ 1 h 178"/>
                <a:gd name="T48" fmla="*/ 1 w 34"/>
                <a:gd name="T49" fmla="*/ 1 h 178"/>
                <a:gd name="T50" fmla="*/ 1 w 34"/>
                <a:gd name="T51" fmla="*/ 1 h 178"/>
                <a:gd name="T52" fmla="*/ 1 w 34"/>
                <a:gd name="T53" fmla="*/ 1 h 178"/>
                <a:gd name="T54" fmla="*/ 1 w 34"/>
                <a:gd name="T55" fmla="*/ 1 h 178"/>
                <a:gd name="T56" fmla="*/ 1 w 34"/>
                <a:gd name="T57" fmla="*/ 1 h 178"/>
                <a:gd name="T58" fmla="*/ 1 w 34"/>
                <a:gd name="T59" fmla="*/ 1 h 178"/>
                <a:gd name="T60" fmla="*/ 1 w 34"/>
                <a:gd name="T61" fmla="*/ 1 h 178"/>
                <a:gd name="T62" fmla="*/ 0 w 34"/>
                <a:gd name="T63" fmla="*/ 1 h 17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4"/>
                <a:gd name="T97" fmla="*/ 0 h 178"/>
                <a:gd name="T98" fmla="*/ 34 w 34"/>
                <a:gd name="T99" fmla="*/ 178 h 17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4" h="178">
                  <a:moveTo>
                    <a:pt x="0" y="2"/>
                  </a:moveTo>
                  <a:lnTo>
                    <a:pt x="0" y="10"/>
                  </a:lnTo>
                  <a:lnTo>
                    <a:pt x="2" y="23"/>
                  </a:lnTo>
                  <a:lnTo>
                    <a:pt x="3" y="33"/>
                  </a:lnTo>
                  <a:lnTo>
                    <a:pt x="3" y="45"/>
                  </a:lnTo>
                  <a:lnTo>
                    <a:pt x="3" y="58"/>
                  </a:lnTo>
                  <a:lnTo>
                    <a:pt x="4" y="70"/>
                  </a:lnTo>
                  <a:lnTo>
                    <a:pt x="4" y="82"/>
                  </a:lnTo>
                  <a:lnTo>
                    <a:pt x="4" y="94"/>
                  </a:lnTo>
                  <a:lnTo>
                    <a:pt x="4" y="106"/>
                  </a:lnTo>
                  <a:lnTo>
                    <a:pt x="4" y="117"/>
                  </a:lnTo>
                  <a:lnTo>
                    <a:pt x="4" y="128"/>
                  </a:lnTo>
                  <a:lnTo>
                    <a:pt x="6" y="139"/>
                  </a:lnTo>
                  <a:lnTo>
                    <a:pt x="6" y="148"/>
                  </a:lnTo>
                  <a:lnTo>
                    <a:pt x="7" y="156"/>
                  </a:lnTo>
                  <a:lnTo>
                    <a:pt x="9" y="164"/>
                  </a:lnTo>
                  <a:lnTo>
                    <a:pt x="10" y="171"/>
                  </a:lnTo>
                  <a:lnTo>
                    <a:pt x="10" y="172"/>
                  </a:lnTo>
                  <a:lnTo>
                    <a:pt x="11" y="176"/>
                  </a:lnTo>
                  <a:lnTo>
                    <a:pt x="13" y="178"/>
                  </a:lnTo>
                  <a:lnTo>
                    <a:pt x="15" y="178"/>
                  </a:lnTo>
                  <a:lnTo>
                    <a:pt x="19" y="178"/>
                  </a:lnTo>
                  <a:lnTo>
                    <a:pt x="23" y="176"/>
                  </a:lnTo>
                  <a:lnTo>
                    <a:pt x="26" y="172"/>
                  </a:lnTo>
                  <a:lnTo>
                    <a:pt x="30" y="168"/>
                  </a:lnTo>
                  <a:lnTo>
                    <a:pt x="33" y="164"/>
                  </a:lnTo>
                  <a:lnTo>
                    <a:pt x="34" y="161"/>
                  </a:lnTo>
                  <a:lnTo>
                    <a:pt x="33" y="156"/>
                  </a:lnTo>
                  <a:lnTo>
                    <a:pt x="33" y="152"/>
                  </a:lnTo>
                  <a:lnTo>
                    <a:pt x="33" y="145"/>
                  </a:lnTo>
                  <a:lnTo>
                    <a:pt x="31" y="140"/>
                  </a:lnTo>
                  <a:lnTo>
                    <a:pt x="30" y="133"/>
                  </a:lnTo>
                  <a:lnTo>
                    <a:pt x="30" y="126"/>
                  </a:lnTo>
                  <a:lnTo>
                    <a:pt x="29" y="120"/>
                  </a:lnTo>
                  <a:lnTo>
                    <a:pt x="29" y="114"/>
                  </a:lnTo>
                  <a:lnTo>
                    <a:pt x="29" y="106"/>
                  </a:lnTo>
                  <a:lnTo>
                    <a:pt x="27" y="99"/>
                  </a:lnTo>
                  <a:lnTo>
                    <a:pt x="26" y="94"/>
                  </a:lnTo>
                  <a:lnTo>
                    <a:pt x="25" y="87"/>
                  </a:lnTo>
                  <a:lnTo>
                    <a:pt x="25" y="81"/>
                  </a:lnTo>
                  <a:lnTo>
                    <a:pt x="23" y="76"/>
                  </a:lnTo>
                  <a:lnTo>
                    <a:pt x="22" y="71"/>
                  </a:lnTo>
                  <a:lnTo>
                    <a:pt x="22" y="68"/>
                  </a:lnTo>
                  <a:lnTo>
                    <a:pt x="21" y="64"/>
                  </a:lnTo>
                  <a:lnTo>
                    <a:pt x="21" y="60"/>
                  </a:lnTo>
                  <a:lnTo>
                    <a:pt x="21" y="56"/>
                  </a:lnTo>
                  <a:lnTo>
                    <a:pt x="19" y="51"/>
                  </a:lnTo>
                  <a:lnTo>
                    <a:pt x="18" y="45"/>
                  </a:lnTo>
                  <a:lnTo>
                    <a:pt x="18" y="40"/>
                  </a:lnTo>
                  <a:lnTo>
                    <a:pt x="17" y="35"/>
                  </a:lnTo>
                  <a:lnTo>
                    <a:pt x="17" y="31"/>
                  </a:lnTo>
                  <a:lnTo>
                    <a:pt x="15" y="25"/>
                  </a:lnTo>
                  <a:lnTo>
                    <a:pt x="15" y="20"/>
                  </a:lnTo>
                  <a:lnTo>
                    <a:pt x="14" y="14"/>
                  </a:lnTo>
                  <a:lnTo>
                    <a:pt x="14" y="12"/>
                  </a:lnTo>
                  <a:lnTo>
                    <a:pt x="13" y="9"/>
                  </a:lnTo>
                  <a:lnTo>
                    <a:pt x="13" y="6"/>
                  </a:lnTo>
                  <a:lnTo>
                    <a:pt x="13" y="4"/>
                  </a:lnTo>
                  <a:lnTo>
                    <a:pt x="13" y="2"/>
                  </a:lnTo>
                  <a:lnTo>
                    <a:pt x="9" y="1"/>
                  </a:lnTo>
                  <a:lnTo>
                    <a:pt x="4" y="0"/>
                  </a:lnTo>
                  <a:lnTo>
                    <a:pt x="2" y="1"/>
                  </a:lnTo>
                  <a:lnTo>
                    <a:pt x="0" y="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76" name="Freeform 1070"/>
            <p:cNvSpPr>
              <a:spLocks/>
            </p:cNvSpPr>
            <p:nvPr/>
          </p:nvSpPr>
          <p:spPr bwMode="auto">
            <a:xfrm>
              <a:off x="5076" y="3167"/>
              <a:ext cx="17" cy="217"/>
            </a:xfrm>
            <a:custGeom>
              <a:avLst/>
              <a:gdLst>
                <a:gd name="T0" fmla="*/ 0 w 35"/>
                <a:gd name="T1" fmla="*/ 1 h 426"/>
                <a:gd name="T2" fmla="*/ 0 w 35"/>
                <a:gd name="T3" fmla="*/ 1 h 426"/>
                <a:gd name="T4" fmla="*/ 0 w 35"/>
                <a:gd name="T5" fmla="*/ 1 h 426"/>
                <a:gd name="T6" fmla="*/ 0 w 35"/>
                <a:gd name="T7" fmla="*/ 1 h 426"/>
                <a:gd name="T8" fmla="*/ 0 w 35"/>
                <a:gd name="T9" fmla="*/ 1 h 426"/>
                <a:gd name="T10" fmla="*/ 0 w 35"/>
                <a:gd name="T11" fmla="*/ 1 h 426"/>
                <a:gd name="T12" fmla="*/ 0 w 35"/>
                <a:gd name="T13" fmla="*/ 1 h 426"/>
                <a:gd name="T14" fmla="*/ 0 w 35"/>
                <a:gd name="T15" fmla="*/ 1 h 426"/>
                <a:gd name="T16" fmla="*/ 0 w 35"/>
                <a:gd name="T17" fmla="*/ 1 h 426"/>
                <a:gd name="T18" fmla="*/ 0 w 35"/>
                <a:gd name="T19" fmla="*/ 1 h 426"/>
                <a:gd name="T20" fmla="*/ 0 w 35"/>
                <a:gd name="T21" fmla="*/ 1 h 426"/>
                <a:gd name="T22" fmla="*/ 0 w 35"/>
                <a:gd name="T23" fmla="*/ 1 h 426"/>
                <a:gd name="T24" fmla="*/ 0 w 35"/>
                <a:gd name="T25" fmla="*/ 1 h 426"/>
                <a:gd name="T26" fmla="*/ 0 w 35"/>
                <a:gd name="T27" fmla="*/ 1 h 426"/>
                <a:gd name="T28" fmla="*/ 0 w 35"/>
                <a:gd name="T29" fmla="*/ 1 h 426"/>
                <a:gd name="T30" fmla="*/ 0 w 35"/>
                <a:gd name="T31" fmla="*/ 1 h 426"/>
                <a:gd name="T32" fmla="*/ 0 w 35"/>
                <a:gd name="T33" fmla="*/ 1 h 426"/>
                <a:gd name="T34" fmla="*/ 0 w 35"/>
                <a:gd name="T35" fmla="*/ 1 h 426"/>
                <a:gd name="T36" fmla="*/ 0 w 35"/>
                <a:gd name="T37" fmla="*/ 1 h 426"/>
                <a:gd name="T38" fmla="*/ 0 w 35"/>
                <a:gd name="T39" fmla="*/ 1 h 426"/>
                <a:gd name="T40" fmla="*/ 0 w 35"/>
                <a:gd name="T41" fmla="*/ 1 h 426"/>
                <a:gd name="T42" fmla="*/ 0 w 35"/>
                <a:gd name="T43" fmla="*/ 1 h 426"/>
                <a:gd name="T44" fmla="*/ 0 w 35"/>
                <a:gd name="T45" fmla="*/ 1 h 426"/>
                <a:gd name="T46" fmla="*/ 0 w 35"/>
                <a:gd name="T47" fmla="*/ 1 h 426"/>
                <a:gd name="T48" fmla="*/ 0 w 35"/>
                <a:gd name="T49" fmla="*/ 1 h 426"/>
                <a:gd name="T50" fmla="*/ 0 w 35"/>
                <a:gd name="T51" fmla="*/ 1 h 426"/>
                <a:gd name="T52" fmla="*/ 0 w 35"/>
                <a:gd name="T53" fmla="*/ 1 h 426"/>
                <a:gd name="T54" fmla="*/ 0 w 35"/>
                <a:gd name="T55" fmla="*/ 1 h 426"/>
                <a:gd name="T56" fmla="*/ 0 w 35"/>
                <a:gd name="T57" fmla="*/ 1 h 426"/>
                <a:gd name="T58" fmla="*/ 0 w 35"/>
                <a:gd name="T59" fmla="*/ 1 h 426"/>
                <a:gd name="T60" fmla="*/ 0 w 35"/>
                <a:gd name="T61" fmla="*/ 1 h 426"/>
                <a:gd name="T62" fmla="*/ 0 w 35"/>
                <a:gd name="T63" fmla="*/ 1 h 426"/>
                <a:gd name="T64" fmla="*/ 0 w 35"/>
                <a:gd name="T65" fmla="*/ 1 h 426"/>
                <a:gd name="T66" fmla="*/ 0 w 35"/>
                <a:gd name="T67" fmla="*/ 1 h 426"/>
                <a:gd name="T68" fmla="*/ 0 w 35"/>
                <a:gd name="T69" fmla="*/ 1 h 426"/>
                <a:gd name="T70" fmla="*/ 0 w 35"/>
                <a:gd name="T71" fmla="*/ 1 h 426"/>
                <a:gd name="T72" fmla="*/ 0 w 35"/>
                <a:gd name="T73" fmla="*/ 1 h 426"/>
                <a:gd name="T74" fmla="*/ 0 w 35"/>
                <a:gd name="T75" fmla="*/ 1 h 426"/>
                <a:gd name="T76" fmla="*/ 0 w 35"/>
                <a:gd name="T77" fmla="*/ 1 h 426"/>
                <a:gd name="T78" fmla="*/ 0 w 35"/>
                <a:gd name="T79" fmla="*/ 1 h 426"/>
                <a:gd name="T80" fmla="*/ 0 w 35"/>
                <a:gd name="T81" fmla="*/ 1 h 426"/>
                <a:gd name="T82" fmla="*/ 0 w 35"/>
                <a:gd name="T83" fmla="*/ 1 h 426"/>
                <a:gd name="T84" fmla="*/ 0 w 35"/>
                <a:gd name="T85" fmla="*/ 1 h 426"/>
                <a:gd name="T86" fmla="*/ 0 w 35"/>
                <a:gd name="T87" fmla="*/ 0 h 426"/>
                <a:gd name="T88" fmla="*/ 0 w 35"/>
                <a:gd name="T89" fmla="*/ 0 h 426"/>
                <a:gd name="T90" fmla="*/ 0 w 35"/>
                <a:gd name="T91" fmla="*/ 0 h 426"/>
                <a:gd name="T92" fmla="*/ 0 w 35"/>
                <a:gd name="T93" fmla="*/ 0 h 426"/>
                <a:gd name="T94" fmla="*/ 0 w 35"/>
                <a:gd name="T95" fmla="*/ 1 h 426"/>
                <a:gd name="T96" fmla="*/ 0 w 35"/>
                <a:gd name="T97" fmla="*/ 1 h 426"/>
                <a:gd name="T98" fmla="*/ 0 w 35"/>
                <a:gd name="T99" fmla="*/ 1 h 42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5"/>
                <a:gd name="T151" fmla="*/ 0 h 426"/>
                <a:gd name="T152" fmla="*/ 35 w 35"/>
                <a:gd name="T153" fmla="*/ 426 h 42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5" h="426">
                  <a:moveTo>
                    <a:pt x="35" y="4"/>
                  </a:moveTo>
                  <a:lnTo>
                    <a:pt x="35" y="31"/>
                  </a:lnTo>
                  <a:lnTo>
                    <a:pt x="34" y="58"/>
                  </a:lnTo>
                  <a:lnTo>
                    <a:pt x="34" y="84"/>
                  </a:lnTo>
                  <a:lnTo>
                    <a:pt x="32" y="109"/>
                  </a:lnTo>
                  <a:lnTo>
                    <a:pt x="30" y="133"/>
                  </a:lnTo>
                  <a:lnTo>
                    <a:pt x="28" y="159"/>
                  </a:lnTo>
                  <a:lnTo>
                    <a:pt x="27" y="185"/>
                  </a:lnTo>
                  <a:lnTo>
                    <a:pt x="26" y="212"/>
                  </a:lnTo>
                  <a:lnTo>
                    <a:pt x="24" y="236"/>
                  </a:lnTo>
                  <a:lnTo>
                    <a:pt x="22" y="262"/>
                  </a:lnTo>
                  <a:lnTo>
                    <a:pt x="20" y="287"/>
                  </a:lnTo>
                  <a:lnTo>
                    <a:pt x="19" y="313"/>
                  </a:lnTo>
                  <a:lnTo>
                    <a:pt x="16" y="340"/>
                  </a:lnTo>
                  <a:lnTo>
                    <a:pt x="16" y="367"/>
                  </a:lnTo>
                  <a:lnTo>
                    <a:pt x="16" y="394"/>
                  </a:lnTo>
                  <a:lnTo>
                    <a:pt x="16" y="422"/>
                  </a:lnTo>
                  <a:lnTo>
                    <a:pt x="15" y="426"/>
                  </a:lnTo>
                  <a:lnTo>
                    <a:pt x="11" y="426"/>
                  </a:lnTo>
                  <a:lnTo>
                    <a:pt x="8" y="426"/>
                  </a:lnTo>
                  <a:lnTo>
                    <a:pt x="5" y="422"/>
                  </a:lnTo>
                  <a:lnTo>
                    <a:pt x="5" y="394"/>
                  </a:lnTo>
                  <a:lnTo>
                    <a:pt x="5" y="367"/>
                  </a:lnTo>
                  <a:lnTo>
                    <a:pt x="4" y="341"/>
                  </a:lnTo>
                  <a:lnTo>
                    <a:pt x="4" y="316"/>
                  </a:lnTo>
                  <a:lnTo>
                    <a:pt x="4" y="290"/>
                  </a:lnTo>
                  <a:lnTo>
                    <a:pt x="4" y="266"/>
                  </a:lnTo>
                  <a:lnTo>
                    <a:pt x="3" y="241"/>
                  </a:lnTo>
                  <a:lnTo>
                    <a:pt x="3" y="217"/>
                  </a:lnTo>
                  <a:lnTo>
                    <a:pt x="1" y="191"/>
                  </a:lnTo>
                  <a:lnTo>
                    <a:pt x="1" y="167"/>
                  </a:lnTo>
                  <a:lnTo>
                    <a:pt x="0" y="142"/>
                  </a:lnTo>
                  <a:lnTo>
                    <a:pt x="0" y="117"/>
                  </a:lnTo>
                  <a:lnTo>
                    <a:pt x="0" y="92"/>
                  </a:lnTo>
                  <a:lnTo>
                    <a:pt x="0" y="66"/>
                  </a:lnTo>
                  <a:lnTo>
                    <a:pt x="0" y="40"/>
                  </a:lnTo>
                  <a:lnTo>
                    <a:pt x="0" y="13"/>
                  </a:lnTo>
                  <a:lnTo>
                    <a:pt x="1" y="9"/>
                  </a:lnTo>
                  <a:lnTo>
                    <a:pt x="5" y="7"/>
                  </a:lnTo>
                  <a:lnTo>
                    <a:pt x="8" y="5"/>
                  </a:lnTo>
                  <a:lnTo>
                    <a:pt x="11" y="4"/>
                  </a:lnTo>
                  <a:lnTo>
                    <a:pt x="15" y="3"/>
                  </a:lnTo>
                  <a:lnTo>
                    <a:pt x="17" y="1"/>
                  </a:lnTo>
                  <a:lnTo>
                    <a:pt x="20" y="0"/>
                  </a:lnTo>
                  <a:lnTo>
                    <a:pt x="24" y="0"/>
                  </a:lnTo>
                  <a:lnTo>
                    <a:pt x="26" y="0"/>
                  </a:lnTo>
                  <a:lnTo>
                    <a:pt x="28" y="0"/>
                  </a:lnTo>
                  <a:lnTo>
                    <a:pt x="34" y="1"/>
                  </a:lnTo>
                  <a:lnTo>
                    <a:pt x="35" y="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77" name="Freeform 1071"/>
            <p:cNvSpPr>
              <a:spLocks/>
            </p:cNvSpPr>
            <p:nvPr/>
          </p:nvSpPr>
          <p:spPr bwMode="auto">
            <a:xfrm>
              <a:off x="4998" y="3054"/>
              <a:ext cx="136" cy="111"/>
            </a:xfrm>
            <a:custGeom>
              <a:avLst/>
              <a:gdLst>
                <a:gd name="T0" fmla="*/ 1 w 271"/>
                <a:gd name="T1" fmla="*/ 1 h 219"/>
                <a:gd name="T2" fmla="*/ 1 w 271"/>
                <a:gd name="T3" fmla="*/ 1 h 219"/>
                <a:gd name="T4" fmla="*/ 1 w 271"/>
                <a:gd name="T5" fmla="*/ 1 h 219"/>
                <a:gd name="T6" fmla="*/ 1 w 271"/>
                <a:gd name="T7" fmla="*/ 1 h 219"/>
                <a:gd name="T8" fmla="*/ 1 w 271"/>
                <a:gd name="T9" fmla="*/ 1 h 219"/>
                <a:gd name="T10" fmla="*/ 1 w 271"/>
                <a:gd name="T11" fmla="*/ 1 h 219"/>
                <a:gd name="T12" fmla="*/ 1 w 271"/>
                <a:gd name="T13" fmla="*/ 1 h 219"/>
                <a:gd name="T14" fmla="*/ 1 w 271"/>
                <a:gd name="T15" fmla="*/ 1 h 219"/>
                <a:gd name="T16" fmla="*/ 1 w 271"/>
                <a:gd name="T17" fmla="*/ 1 h 219"/>
                <a:gd name="T18" fmla="*/ 1 w 271"/>
                <a:gd name="T19" fmla="*/ 1 h 219"/>
                <a:gd name="T20" fmla="*/ 1 w 271"/>
                <a:gd name="T21" fmla="*/ 1 h 219"/>
                <a:gd name="T22" fmla="*/ 1 w 271"/>
                <a:gd name="T23" fmla="*/ 1 h 219"/>
                <a:gd name="T24" fmla="*/ 1 w 271"/>
                <a:gd name="T25" fmla="*/ 1 h 219"/>
                <a:gd name="T26" fmla="*/ 1 w 271"/>
                <a:gd name="T27" fmla="*/ 1 h 219"/>
                <a:gd name="T28" fmla="*/ 1 w 271"/>
                <a:gd name="T29" fmla="*/ 1 h 219"/>
                <a:gd name="T30" fmla="*/ 1 w 271"/>
                <a:gd name="T31" fmla="*/ 1 h 219"/>
                <a:gd name="T32" fmla="*/ 1 w 271"/>
                <a:gd name="T33" fmla="*/ 1 h 219"/>
                <a:gd name="T34" fmla="*/ 1 w 271"/>
                <a:gd name="T35" fmla="*/ 1 h 219"/>
                <a:gd name="T36" fmla="*/ 1 w 271"/>
                <a:gd name="T37" fmla="*/ 1 h 219"/>
                <a:gd name="T38" fmla="*/ 1 w 271"/>
                <a:gd name="T39" fmla="*/ 1 h 219"/>
                <a:gd name="T40" fmla="*/ 1 w 271"/>
                <a:gd name="T41" fmla="*/ 1 h 219"/>
                <a:gd name="T42" fmla="*/ 1 w 271"/>
                <a:gd name="T43" fmla="*/ 1 h 219"/>
                <a:gd name="T44" fmla="*/ 1 w 271"/>
                <a:gd name="T45" fmla="*/ 1 h 219"/>
                <a:gd name="T46" fmla="*/ 1 w 271"/>
                <a:gd name="T47" fmla="*/ 1 h 219"/>
                <a:gd name="T48" fmla="*/ 1 w 271"/>
                <a:gd name="T49" fmla="*/ 1 h 219"/>
                <a:gd name="T50" fmla="*/ 1 w 271"/>
                <a:gd name="T51" fmla="*/ 1 h 219"/>
                <a:gd name="T52" fmla="*/ 1 w 271"/>
                <a:gd name="T53" fmla="*/ 1 h 219"/>
                <a:gd name="T54" fmla="*/ 1 w 271"/>
                <a:gd name="T55" fmla="*/ 1 h 219"/>
                <a:gd name="T56" fmla="*/ 1 w 271"/>
                <a:gd name="T57" fmla="*/ 1 h 219"/>
                <a:gd name="T58" fmla="*/ 1 w 271"/>
                <a:gd name="T59" fmla="*/ 1 h 219"/>
                <a:gd name="T60" fmla="*/ 1 w 271"/>
                <a:gd name="T61" fmla="*/ 1 h 219"/>
                <a:gd name="T62" fmla="*/ 1 w 271"/>
                <a:gd name="T63" fmla="*/ 1 h 219"/>
                <a:gd name="T64" fmla="*/ 1 w 271"/>
                <a:gd name="T65" fmla="*/ 1 h 219"/>
                <a:gd name="T66" fmla="*/ 1 w 271"/>
                <a:gd name="T67" fmla="*/ 1 h 219"/>
                <a:gd name="T68" fmla="*/ 1 w 271"/>
                <a:gd name="T69" fmla="*/ 1 h 219"/>
                <a:gd name="T70" fmla="*/ 1 w 271"/>
                <a:gd name="T71" fmla="*/ 1 h 219"/>
                <a:gd name="T72" fmla="*/ 1 w 271"/>
                <a:gd name="T73" fmla="*/ 1 h 219"/>
                <a:gd name="T74" fmla="*/ 1 w 271"/>
                <a:gd name="T75" fmla="*/ 1 h 219"/>
                <a:gd name="T76" fmla="*/ 1 w 271"/>
                <a:gd name="T77" fmla="*/ 1 h 219"/>
                <a:gd name="T78" fmla="*/ 1 w 271"/>
                <a:gd name="T79" fmla="*/ 0 h 219"/>
                <a:gd name="T80" fmla="*/ 1 w 271"/>
                <a:gd name="T81" fmla="*/ 0 h 219"/>
                <a:gd name="T82" fmla="*/ 1 w 271"/>
                <a:gd name="T83" fmla="*/ 0 h 219"/>
                <a:gd name="T84" fmla="*/ 0 w 271"/>
                <a:gd name="T85" fmla="*/ 1 h 219"/>
                <a:gd name="T86" fmla="*/ 0 w 271"/>
                <a:gd name="T87" fmla="*/ 1 h 219"/>
                <a:gd name="T88" fmla="*/ 1 w 271"/>
                <a:gd name="T89" fmla="*/ 1 h 219"/>
                <a:gd name="T90" fmla="*/ 1 w 271"/>
                <a:gd name="T91" fmla="*/ 1 h 219"/>
                <a:gd name="T92" fmla="*/ 1 w 271"/>
                <a:gd name="T93" fmla="*/ 1 h 219"/>
                <a:gd name="T94" fmla="*/ 1 w 271"/>
                <a:gd name="T95" fmla="*/ 1 h 219"/>
                <a:gd name="T96" fmla="*/ 1 w 271"/>
                <a:gd name="T97" fmla="*/ 1 h 219"/>
                <a:gd name="T98" fmla="*/ 1 w 271"/>
                <a:gd name="T99" fmla="*/ 1 h 219"/>
                <a:gd name="T100" fmla="*/ 1 w 271"/>
                <a:gd name="T101" fmla="*/ 1 h 219"/>
                <a:gd name="T102" fmla="*/ 1 w 271"/>
                <a:gd name="T103" fmla="*/ 1 h 219"/>
                <a:gd name="T104" fmla="*/ 1 w 271"/>
                <a:gd name="T105" fmla="*/ 1 h 219"/>
                <a:gd name="T106" fmla="*/ 1 w 271"/>
                <a:gd name="T107" fmla="*/ 1 h 219"/>
                <a:gd name="T108" fmla="*/ 1 w 271"/>
                <a:gd name="T109" fmla="*/ 1 h 219"/>
                <a:gd name="T110" fmla="*/ 1 w 271"/>
                <a:gd name="T111" fmla="*/ 1 h 21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71"/>
                <a:gd name="T169" fmla="*/ 0 h 219"/>
                <a:gd name="T170" fmla="*/ 271 w 271"/>
                <a:gd name="T171" fmla="*/ 219 h 219"/>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71" h="219">
                  <a:moveTo>
                    <a:pt x="32" y="42"/>
                  </a:moveTo>
                  <a:lnTo>
                    <a:pt x="46" y="54"/>
                  </a:lnTo>
                  <a:lnTo>
                    <a:pt x="65" y="69"/>
                  </a:lnTo>
                  <a:lnTo>
                    <a:pt x="83" y="84"/>
                  </a:lnTo>
                  <a:lnTo>
                    <a:pt x="102" y="100"/>
                  </a:lnTo>
                  <a:lnTo>
                    <a:pt x="121" y="116"/>
                  </a:lnTo>
                  <a:lnTo>
                    <a:pt x="143" y="133"/>
                  </a:lnTo>
                  <a:lnTo>
                    <a:pt x="163" y="147"/>
                  </a:lnTo>
                  <a:lnTo>
                    <a:pt x="182" y="162"/>
                  </a:lnTo>
                  <a:lnTo>
                    <a:pt x="201" y="176"/>
                  </a:lnTo>
                  <a:lnTo>
                    <a:pt x="217" y="189"/>
                  </a:lnTo>
                  <a:lnTo>
                    <a:pt x="233" y="199"/>
                  </a:lnTo>
                  <a:lnTo>
                    <a:pt x="247" y="208"/>
                  </a:lnTo>
                  <a:lnTo>
                    <a:pt x="256" y="215"/>
                  </a:lnTo>
                  <a:lnTo>
                    <a:pt x="264" y="219"/>
                  </a:lnTo>
                  <a:lnTo>
                    <a:pt x="270" y="219"/>
                  </a:lnTo>
                  <a:lnTo>
                    <a:pt x="271" y="218"/>
                  </a:lnTo>
                  <a:lnTo>
                    <a:pt x="266" y="208"/>
                  </a:lnTo>
                  <a:lnTo>
                    <a:pt x="257" y="197"/>
                  </a:lnTo>
                  <a:lnTo>
                    <a:pt x="245" y="184"/>
                  </a:lnTo>
                  <a:lnTo>
                    <a:pt x="230" y="170"/>
                  </a:lnTo>
                  <a:lnTo>
                    <a:pt x="213" y="154"/>
                  </a:lnTo>
                  <a:lnTo>
                    <a:pt x="195" y="139"/>
                  </a:lnTo>
                  <a:lnTo>
                    <a:pt x="174" y="122"/>
                  </a:lnTo>
                  <a:lnTo>
                    <a:pt x="155" y="107"/>
                  </a:lnTo>
                  <a:lnTo>
                    <a:pt x="133" y="91"/>
                  </a:lnTo>
                  <a:lnTo>
                    <a:pt x="112" y="76"/>
                  </a:lnTo>
                  <a:lnTo>
                    <a:pt x="92" y="62"/>
                  </a:lnTo>
                  <a:lnTo>
                    <a:pt x="75" y="49"/>
                  </a:lnTo>
                  <a:lnTo>
                    <a:pt x="59" y="38"/>
                  </a:lnTo>
                  <a:lnTo>
                    <a:pt x="46" y="29"/>
                  </a:lnTo>
                  <a:lnTo>
                    <a:pt x="38" y="22"/>
                  </a:lnTo>
                  <a:lnTo>
                    <a:pt x="32" y="18"/>
                  </a:lnTo>
                  <a:lnTo>
                    <a:pt x="29" y="15"/>
                  </a:lnTo>
                  <a:lnTo>
                    <a:pt x="25" y="14"/>
                  </a:lnTo>
                  <a:lnTo>
                    <a:pt x="21" y="10"/>
                  </a:lnTo>
                  <a:lnTo>
                    <a:pt x="20" y="9"/>
                  </a:lnTo>
                  <a:lnTo>
                    <a:pt x="15" y="6"/>
                  </a:lnTo>
                  <a:lnTo>
                    <a:pt x="11" y="2"/>
                  </a:lnTo>
                  <a:lnTo>
                    <a:pt x="5" y="0"/>
                  </a:lnTo>
                  <a:lnTo>
                    <a:pt x="4" y="0"/>
                  </a:lnTo>
                  <a:lnTo>
                    <a:pt x="1" y="0"/>
                  </a:lnTo>
                  <a:lnTo>
                    <a:pt x="0" y="2"/>
                  </a:lnTo>
                  <a:lnTo>
                    <a:pt x="0" y="6"/>
                  </a:lnTo>
                  <a:lnTo>
                    <a:pt x="4" y="10"/>
                  </a:lnTo>
                  <a:lnTo>
                    <a:pt x="4" y="14"/>
                  </a:lnTo>
                  <a:lnTo>
                    <a:pt x="8" y="17"/>
                  </a:lnTo>
                  <a:lnTo>
                    <a:pt x="12" y="19"/>
                  </a:lnTo>
                  <a:lnTo>
                    <a:pt x="15" y="23"/>
                  </a:lnTo>
                  <a:lnTo>
                    <a:pt x="17" y="26"/>
                  </a:lnTo>
                  <a:lnTo>
                    <a:pt x="20" y="30"/>
                  </a:lnTo>
                  <a:lnTo>
                    <a:pt x="23" y="33"/>
                  </a:lnTo>
                  <a:lnTo>
                    <a:pt x="25" y="35"/>
                  </a:lnTo>
                  <a:lnTo>
                    <a:pt x="29" y="40"/>
                  </a:lnTo>
                  <a:lnTo>
                    <a:pt x="32" y="4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78" name="Freeform 1072"/>
            <p:cNvSpPr>
              <a:spLocks/>
            </p:cNvSpPr>
            <p:nvPr/>
          </p:nvSpPr>
          <p:spPr bwMode="auto">
            <a:xfrm>
              <a:off x="4844" y="3164"/>
              <a:ext cx="270" cy="60"/>
            </a:xfrm>
            <a:custGeom>
              <a:avLst/>
              <a:gdLst>
                <a:gd name="T0" fmla="*/ 1 w 539"/>
                <a:gd name="T1" fmla="*/ 1 h 117"/>
                <a:gd name="T2" fmla="*/ 1 w 539"/>
                <a:gd name="T3" fmla="*/ 1 h 117"/>
                <a:gd name="T4" fmla="*/ 1 w 539"/>
                <a:gd name="T5" fmla="*/ 1 h 117"/>
                <a:gd name="T6" fmla="*/ 1 w 539"/>
                <a:gd name="T7" fmla="*/ 1 h 117"/>
                <a:gd name="T8" fmla="*/ 1 w 539"/>
                <a:gd name="T9" fmla="*/ 1 h 117"/>
                <a:gd name="T10" fmla="*/ 1 w 539"/>
                <a:gd name="T11" fmla="*/ 1 h 117"/>
                <a:gd name="T12" fmla="*/ 1 w 539"/>
                <a:gd name="T13" fmla="*/ 1 h 117"/>
                <a:gd name="T14" fmla="*/ 1 w 539"/>
                <a:gd name="T15" fmla="*/ 1 h 117"/>
                <a:gd name="T16" fmla="*/ 1 w 539"/>
                <a:gd name="T17" fmla="*/ 1 h 117"/>
                <a:gd name="T18" fmla="*/ 1 w 539"/>
                <a:gd name="T19" fmla="*/ 1 h 117"/>
                <a:gd name="T20" fmla="*/ 1 w 539"/>
                <a:gd name="T21" fmla="*/ 0 h 117"/>
                <a:gd name="T22" fmla="*/ 1 w 539"/>
                <a:gd name="T23" fmla="*/ 0 h 117"/>
                <a:gd name="T24" fmla="*/ 1 w 539"/>
                <a:gd name="T25" fmla="*/ 1 h 117"/>
                <a:gd name="T26" fmla="*/ 1 w 539"/>
                <a:gd name="T27" fmla="*/ 1 h 117"/>
                <a:gd name="T28" fmla="*/ 1 w 539"/>
                <a:gd name="T29" fmla="*/ 1 h 117"/>
                <a:gd name="T30" fmla="*/ 1 w 539"/>
                <a:gd name="T31" fmla="*/ 1 h 117"/>
                <a:gd name="T32" fmla="*/ 1 w 539"/>
                <a:gd name="T33" fmla="*/ 1 h 117"/>
                <a:gd name="T34" fmla="*/ 1 w 539"/>
                <a:gd name="T35" fmla="*/ 1 h 117"/>
                <a:gd name="T36" fmla="*/ 1 w 539"/>
                <a:gd name="T37" fmla="*/ 1 h 117"/>
                <a:gd name="T38" fmla="*/ 1 w 539"/>
                <a:gd name="T39" fmla="*/ 1 h 117"/>
                <a:gd name="T40" fmla="*/ 1 w 539"/>
                <a:gd name="T41" fmla="*/ 1 h 117"/>
                <a:gd name="T42" fmla="*/ 1 w 539"/>
                <a:gd name="T43" fmla="*/ 1 h 117"/>
                <a:gd name="T44" fmla="*/ 1 w 539"/>
                <a:gd name="T45" fmla="*/ 1 h 117"/>
                <a:gd name="T46" fmla="*/ 1 w 539"/>
                <a:gd name="T47" fmla="*/ 1 h 117"/>
                <a:gd name="T48" fmla="*/ 1 w 539"/>
                <a:gd name="T49" fmla="*/ 1 h 117"/>
                <a:gd name="T50" fmla="*/ 1 w 539"/>
                <a:gd name="T51" fmla="*/ 1 h 117"/>
                <a:gd name="T52" fmla="*/ 1 w 539"/>
                <a:gd name="T53" fmla="*/ 1 h 117"/>
                <a:gd name="T54" fmla="*/ 1 w 539"/>
                <a:gd name="T55" fmla="*/ 1 h 117"/>
                <a:gd name="T56" fmla="*/ 1 w 539"/>
                <a:gd name="T57" fmla="*/ 1 h 117"/>
                <a:gd name="T58" fmla="*/ 1 w 539"/>
                <a:gd name="T59" fmla="*/ 1 h 117"/>
                <a:gd name="T60" fmla="*/ 1 w 539"/>
                <a:gd name="T61" fmla="*/ 1 h 117"/>
                <a:gd name="T62" fmla="*/ 1 w 539"/>
                <a:gd name="T63" fmla="*/ 1 h 117"/>
                <a:gd name="T64" fmla="*/ 1 w 539"/>
                <a:gd name="T65" fmla="*/ 1 h 117"/>
                <a:gd name="T66" fmla="*/ 1 w 539"/>
                <a:gd name="T67" fmla="*/ 1 h 117"/>
                <a:gd name="T68" fmla="*/ 1 w 539"/>
                <a:gd name="T69" fmla="*/ 1 h 117"/>
                <a:gd name="T70" fmla="*/ 1 w 539"/>
                <a:gd name="T71" fmla="*/ 1 h 117"/>
                <a:gd name="T72" fmla="*/ 1 w 539"/>
                <a:gd name="T73" fmla="*/ 1 h 117"/>
                <a:gd name="T74" fmla="*/ 1 w 539"/>
                <a:gd name="T75" fmla="*/ 1 h 117"/>
                <a:gd name="T76" fmla="*/ 1 w 539"/>
                <a:gd name="T77" fmla="*/ 1 h 117"/>
                <a:gd name="T78" fmla="*/ 1 w 539"/>
                <a:gd name="T79" fmla="*/ 1 h 117"/>
                <a:gd name="T80" fmla="*/ 1 w 539"/>
                <a:gd name="T81" fmla="*/ 1 h 117"/>
                <a:gd name="T82" fmla="*/ 1 w 539"/>
                <a:gd name="T83" fmla="*/ 1 h 117"/>
                <a:gd name="T84" fmla="*/ 1 w 539"/>
                <a:gd name="T85" fmla="*/ 1 h 117"/>
                <a:gd name="T86" fmla="*/ 1 w 539"/>
                <a:gd name="T87" fmla="*/ 1 h 117"/>
                <a:gd name="T88" fmla="*/ 1 w 539"/>
                <a:gd name="T89" fmla="*/ 1 h 117"/>
                <a:gd name="T90" fmla="*/ 1 w 539"/>
                <a:gd name="T91" fmla="*/ 1 h 117"/>
                <a:gd name="T92" fmla="*/ 1 w 539"/>
                <a:gd name="T93" fmla="*/ 1 h 117"/>
                <a:gd name="T94" fmla="*/ 0 w 539"/>
                <a:gd name="T95" fmla="*/ 1 h 117"/>
                <a:gd name="T96" fmla="*/ 0 w 539"/>
                <a:gd name="T97" fmla="*/ 1 h 117"/>
                <a:gd name="T98" fmla="*/ 1 w 539"/>
                <a:gd name="T99" fmla="*/ 1 h 117"/>
                <a:gd name="T100" fmla="*/ 1 w 539"/>
                <a:gd name="T101" fmla="*/ 1 h 11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539"/>
                <a:gd name="T154" fmla="*/ 0 h 117"/>
                <a:gd name="T155" fmla="*/ 539 w 539"/>
                <a:gd name="T156" fmla="*/ 117 h 11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539" h="117">
                  <a:moveTo>
                    <a:pt x="3" y="105"/>
                  </a:moveTo>
                  <a:lnTo>
                    <a:pt x="58" y="82"/>
                  </a:lnTo>
                  <a:lnTo>
                    <a:pt x="113" y="63"/>
                  </a:lnTo>
                  <a:lnTo>
                    <a:pt x="167" y="47"/>
                  </a:lnTo>
                  <a:lnTo>
                    <a:pt x="217" y="33"/>
                  </a:lnTo>
                  <a:lnTo>
                    <a:pt x="267" y="22"/>
                  </a:lnTo>
                  <a:lnTo>
                    <a:pt x="313" y="14"/>
                  </a:lnTo>
                  <a:lnTo>
                    <a:pt x="356" y="9"/>
                  </a:lnTo>
                  <a:lnTo>
                    <a:pt x="396" y="5"/>
                  </a:lnTo>
                  <a:lnTo>
                    <a:pt x="432" y="1"/>
                  </a:lnTo>
                  <a:lnTo>
                    <a:pt x="464" y="0"/>
                  </a:lnTo>
                  <a:lnTo>
                    <a:pt x="488" y="0"/>
                  </a:lnTo>
                  <a:lnTo>
                    <a:pt x="510" y="1"/>
                  </a:lnTo>
                  <a:lnTo>
                    <a:pt x="526" y="1"/>
                  </a:lnTo>
                  <a:lnTo>
                    <a:pt x="537" y="2"/>
                  </a:lnTo>
                  <a:lnTo>
                    <a:pt x="539" y="4"/>
                  </a:lnTo>
                  <a:lnTo>
                    <a:pt x="537" y="5"/>
                  </a:lnTo>
                  <a:lnTo>
                    <a:pt x="526" y="6"/>
                  </a:lnTo>
                  <a:lnTo>
                    <a:pt x="514" y="8"/>
                  </a:lnTo>
                  <a:lnTo>
                    <a:pt x="498" y="10"/>
                  </a:lnTo>
                  <a:lnTo>
                    <a:pt x="479" y="13"/>
                  </a:lnTo>
                  <a:lnTo>
                    <a:pt x="456" y="17"/>
                  </a:lnTo>
                  <a:lnTo>
                    <a:pt x="432" y="21"/>
                  </a:lnTo>
                  <a:lnTo>
                    <a:pt x="406" y="25"/>
                  </a:lnTo>
                  <a:lnTo>
                    <a:pt x="380" y="29"/>
                  </a:lnTo>
                  <a:lnTo>
                    <a:pt x="351" y="35"/>
                  </a:lnTo>
                  <a:lnTo>
                    <a:pt x="324" y="40"/>
                  </a:lnTo>
                  <a:lnTo>
                    <a:pt x="297" y="45"/>
                  </a:lnTo>
                  <a:lnTo>
                    <a:pt x="270" y="51"/>
                  </a:lnTo>
                  <a:lnTo>
                    <a:pt x="243" y="56"/>
                  </a:lnTo>
                  <a:lnTo>
                    <a:pt x="220" y="63"/>
                  </a:lnTo>
                  <a:lnTo>
                    <a:pt x="198" y="68"/>
                  </a:lnTo>
                  <a:lnTo>
                    <a:pt x="179" y="75"/>
                  </a:lnTo>
                  <a:lnTo>
                    <a:pt x="160" y="80"/>
                  </a:lnTo>
                  <a:lnTo>
                    <a:pt x="143" y="85"/>
                  </a:lnTo>
                  <a:lnTo>
                    <a:pt x="125" y="90"/>
                  </a:lnTo>
                  <a:lnTo>
                    <a:pt x="111" y="94"/>
                  </a:lnTo>
                  <a:lnTo>
                    <a:pt x="94" y="98"/>
                  </a:lnTo>
                  <a:lnTo>
                    <a:pt x="79" y="101"/>
                  </a:lnTo>
                  <a:lnTo>
                    <a:pt x="66" y="105"/>
                  </a:lnTo>
                  <a:lnTo>
                    <a:pt x="54" y="107"/>
                  </a:lnTo>
                  <a:lnTo>
                    <a:pt x="40" y="109"/>
                  </a:lnTo>
                  <a:lnTo>
                    <a:pt x="30" y="110"/>
                  </a:lnTo>
                  <a:lnTo>
                    <a:pt x="21" y="113"/>
                  </a:lnTo>
                  <a:lnTo>
                    <a:pt x="13" y="114"/>
                  </a:lnTo>
                  <a:lnTo>
                    <a:pt x="7" y="114"/>
                  </a:lnTo>
                  <a:lnTo>
                    <a:pt x="3" y="116"/>
                  </a:lnTo>
                  <a:lnTo>
                    <a:pt x="0" y="116"/>
                  </a:lnTo>
                  <a:lnTo>
                    <a:pt x="0" y="117"/>
                  </a:lnTo>
                  <a:lnTo>
                    <a:pt x="3" y="105"/>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79" name="Freeform 1073"/>
            <p:cNvSpPr>
              <a:spLocks/>
            </p:cNvSpPr>
            <p:nvPr/>
          </p:nvSpPr>
          <p:spPr bwMode="auto">
            <a:xfrm>
              <a:off x="5185" y="2723"/>
              <a:ext cx="30" cy="60"/>
            </a:xfrm>
            <a:custGeom>
              <a:avLst/>
              <a:gdLst>
                <a:gd name="T0" fmla="*/ 1 w 60"/>
                <a:gd name="T1" fmla="*/ 1 h 117"/>
                <a:gd name="T2" fmla="*/ 0 w 60"/>
                <a:gd name="T3" fmla="*/ 1 h 117"/>
                <a:gd name="T4" fmla="*/ 1 w 60"/>
                <a:gd name="T5" fmla="*/ 1 h 117"/>
                <a:gd name="T6" fmla="*/ 1 w 60"/>
                <a:gd name="T7" fmla="*/ 1 h 117"/>
                <a:gd name="T8" fmla="*/ 1 w 60"/>
                <a:gd name="T9" fmla="*/ 1 h 117"/>
                <a:gd name="T10" fmla="*/ 1 w 60"/>
                <a:gd name="T11" fmla="*/ 1 h 117"/>
                <a:gd name="T12" fmla="*/ 1 w 60"/>
                <a:gd name="T13" fmla="*/ 1 h 117"/>
                <a:gd name="T14" fmla="*/ 1 w 60"/>
                <a:gd name="T15" fmla="*/ 1 h 117"/>
                <a:gd name="T16" fmla="*/ 1 w 60"/>
                <a:gd name="T17" fmla="*/ 1 h 117"/>
                <a:gd name="T18" fmla="*/ 1 w 60"/>
                <a:gd name="T19" fmla="*/ 1 h 117"/>
                <a:gd name="T20" fmla="*/ 1 w 60"/>
                <a:gd name="T21" fmla="*/ 1 h 117"/>
                <a:gd name="T22" fmla="*/ 1 w 60"/>
                <a:gd name="T23" fmla="*/ 1 h 117"/>
                <a:gd name="T24" fmla="*/ 1 w 60"/>
                <a:gd name="T25" fmla="*/ 1 h 117"/>
                <a:gd name="T26" fmla="*/ 1 w 60"/>
                <a:gd name="T27" fmla="*/ 1 h 117"/>
                <a:gd name="T28" fmla="*/ 1 w 60"/>
                <a:gd name="T29" fmla="*/ 1 h 117"/>
                <a:gd name="T30" fmla="*/ 1 w 60"/>
                <a:gd name="T31" fmla="*/ 1 h 117"/>
                <a:gd name="T32" fmla="*/ 1 w 60"/>
                <a:gd name="T33" fmla="*/ 1 h 117"/>
                <a:gd name="T34" fmla="*/ 1 w 60"/>
                <a:gd name="T35" fmla="*/ 1 h 117"/>
                <a:gd name="T36" fmla="*/ 1 w 60"/>
                <a:gd name="T37" fmla="*/ 1 h 117"/>
                <a:gd name="T38" fmla="*/ 1 w 60"/>
                <a:gd name="T39" fmla="*/ 1 h 117"/>
                <a:gd name="T40" fmla="*/ 1 w 60"/>
                <a:gd name="T41" fmla="*/ 1 h 117"/>
                <a:gd name="T42" fmla="*/ 1 w 60"/>
                <a:gd name="T43" fmla="*/ 1 h 117"/>
                <a:gd name="T44" fmla="*/ 1 w 60"/>
                <a:gd name="T45" fmla="*/ 1 h 117"/>
                <a:gd name="T46" fmla="*/ 1 w 60"/>
                <a:gd name="T47" fmla="*/ 1 h 117"/>
                <a:gd name="T48" fmla="*/ 1 w 60"/>
                <a:gd name="T49" fmla="*/ 1 h 117"/>
                <a:gd name="T50" fmla="*/ 1 w 60"/>
                <a:gd name="T51" fmla="*/ 1 h 117"/>
                <a:gd name="T52" fmla="*/ 1 w 60"/>
                <a:gd name="T53" fmla="*/ 1 h 117"/>
                <a:gd name="T54" fmla="*/ 1 w 60"/>
                <a:gd name="T55" fmla="*/ 1 h 117"/>
                <a:gd name="T56" fmla="*/ 1 w 60"/>
                <a:gd name="T57" fmla="*/ 1 h 117"/>
                <a:gd name="T58" fmla="*/ 1 w 60"/>
                <a:gd name="T59" fmla="*/ 0 h 117"/>
                <a:gd name="T60" fmla="*/ 1 w 60"/>
                <a:gd name="T61" fmla="*/ 1 h 117"/>
                <a:gd name="T62" fmla="*/ 1 w 60"/>
                <a:gd name="T63" fmla="*/ 1 h 117"/>
                <a:gd name="T64" fmla="*/ 1 w 60"/>
                <a:gd name="T65" fmla="*/ 1 h 117"/>
                <a:gd name="T66" fmla="*/ 1 w 60"/>
                <a:gd name="T67" fmla="*/ 1 h 117"/>
                <a:gd name="T68" fmla="*/ 1 w 60"/>
                <a:gd name="T69" fmla="*/ 1 h 117"/>
                <a:gd name="T70" fmla="*/ 1 w 60"/>
                <a:gd name="T71" fmla="*/ 1 h 117"/>
                <a:gd name="T72" fmla="*/ 1 w 60"/>
                <a:gd name="T73" fmla="*/ 1 h 117"/>
                <a:gd name="T74" fmla="*/ 1 w 60"/>
                <a:gd name="T75" fmla="*/ 1 h 117"/>
                <a:gd name="T76" fmla="*/ 1 w 60"/>
                <a:gd name="T77" fmla="*/ 1 h 117"/>
                <a:gd name="T78" fmla="*/ 1 w 60"/>
                <a:gd name="T79" fmla="*/ 1 h 117"/>
                <a:gd name="T80" fmla="*/ 1 w 60"/>
                <a:gd name="T81" fmla="*/ 1 h 117"/>
                <a:gd name="T82" fmla="*/ 1 w 60"/>
                <a:gd name="T83" fmla="*/ 1 h 117"/>
                <a:gd name="T84" fmla="*/ 1 w 60"/>
                <a:gd name="T85" fmla="*/ 1 h 117"/>
                <a:gd name="T86" fmla="*/ 1 w 60"/>
                <a:gd name="T87" fmla="*/ 1 h 117"/>
                <a:gd name="T88" fmla="*/ 1 w 60"/>
                <a:gd name="T89" fmla="*/ 1 h 11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60"/>
                <a:gd name="T136" fmla="*/ 0 h 117"/>
                <a:gd name="T137" fmla="*/ 60 w 60"/>
                <a:gd name="T138" fmla="*/ 117 h 117"/>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60" h="117">
                  <a:moveTo>
                    <a:pt x="3" y="64"/>
                  </a:moveTo>
                  <a:lnTo>
                    <a:pt x="0" y="68"/>
                  </a:lnTo>
                  <a:lnTo>
                    <a:pt x="2" y="74"/>
                  </a:lnTo>
                  <a:lnTo>
                    <a:pt x="2" y="77"/>
                  </a:lnTo>
                  <a:lnTo>
                    <a:pt x="3" y="79"/>
                  </a:lnTo>
                  <a:lnTo>
                    <a:pt x="6" y="83"/>
                  </a:lnTo>
                  <a:lnTo>
                    <a:pt x="9" y="86"/>
                  </a:lnTo>
                  <a:lnTo>
                    <a:pt x="11" y="90"/>
                  </a:lnTo>
                  <a:lnTo>
                    <a:pt x="13" y="93"/>
                  </a:lnTo>
                  <a:lnTo>
                    <a:pt x="15" y="95"/>
                  </a:lnTo>
                  <a:lnTo>
                    <a:pt x="19" y="99"/>
                  </a:lnTo>
                  <a:lnTo>
                    <a:pt x="21" y="102"/>
                  </a:lnTo>
                  <a:lnTo>
                    <a:pt x="23" y="106"/>
                  </a:lnTo>
                  <a:lnTo>
                    <a:pt x="26" y="110"/>
                  </a:lnTo>
                  <a:lnTo>
                    <a:pt x="29" y="114"/>
                  </a:lnTo>
                  <a:lnTo>
                    <a:pt x="30" y="117"/>
                  </a:lnTo>
                  <a:lnTo>
                    <a:pt x="36" y="114"/>
                  </a:lnTo>
                  <a:lnTo>
                    <a:pt x="37" y="113"/>
                  </a:lnTo>
                  <a:lnTo>
                    <a:pt x="41" y="110"/>
                  </a:lnTo>
                  <a:lnTo>
                    <a:pt x="42" y="106"/>
                  </a:lnTo>
                  <a:lnTo>
                    <a:pt x="45" y="104"/>
                  </a:lnTo>
                  <a:lnTo>
                    <a:pt x="49" y="99"/>
                  </a:lnTo>
                  <a:lnTo>
                    <a:pt x="50" y="95"/>
                  </a:lnTo>
                  <a:lnTo>
                    <a:pt x="53" y="91"/>
                  </a:lnTo>
                  <a:lnTo>
                    <a:pt x="54" y="87"/>
                  </a:lnTo>
                  <a:lnTo>
                    <a:pt x="57" y="85"/>
                  </a:lnTo>
                  <a:lnTo>
                    <a:pt x="58" y="81"/>
                  </a:lnTo>
                  <a:lnTo>
                    <a:pt x="60" y="77"/>
                  </a:lnTo>
                  <a:lnTo>
                    <a:pt x="60" y="75"/>
                  </a:lnTo>
                  <a:lnTo>
                    <a:pt x="7" y="0"/>
                  </a:lnTo>
                  <a:lnTo>
                    <a:pt x="7" y="8"/>
                  </a:lnTo>
                  <a:lnTo>
                    <a:pt x="9" y="16"/>
                  </a:lnTo>
                  <a:lnTo>
                    <a:pt x="10" y="23"/>
                  </a:lnTo>
                  <a:lnTo>
                    <a:pt x="10" y="31"/>
                  </a:lnTo>
                  <a:lnTo>
                    <a:pt x="10" y="35"/>
                  </a:lnTo>
                  <a:lnTo>
                    <a:pt x="10" y="40"/>
                  </a:lnTo>
                  <a:lnTo>
                    <a:pt x="10" y="46"/>
                  </a:lnTo>
                  <a:lnTo>
                    <a:pt x="9" y="51"/>
                  </a:lnTo>
                  <a:lnTo>
                    <a:pt x="7" y="52"/>
                  </a:lnTo>
                  <a:lnTo>
                    <a:pt x="7" y="56"/>
                  </a:lnTo>
                  <a:lnTo>
                    <a:pt x="7" y="59"/>
                  </a:lnTo>
                  <a:lnTo>
                    <a:pt x="6" y="60"/>
                  </a:lnTo>
                  <a:lnTo>
                    <a:pt x="3" y="6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80" name="Freeform 1074"/>
            <p:cNvSpPr>
              <a:spLocks/>
            </p:cNvSpPr>
            <p:nvPr/>
          </p:nvSpPr>
          <p:spPr bwMode="auto">
            <a:xfrm>
              <a:off x="5137" y="2726"/>
              <a:ext cx="41" cy="65"/>
            </a:xfrm>
            <a:custGeom>
              <a:avLst/>
              <a:gdLst>
                <a:gd name="T0" fmla="*/ 0 w 84"/>
                <a:gd name="T1" fmla="*/ 1 h 128"/>
                <a:gd name="T2" fmla="*/ 0 w 84"/>
                <a:gd name="T3" fmla="*/ 1 h 128"/>
                <a:gd name="T4" fmla="*/ 0 w 84"/>
                <a:gd name="T5" fmla="*/ 1 h 128"/>
                <a:gd name="T6" fmla="*/ 0 w 84"/>
                <a:gd name="T7" fmla="*/ 1 h 128"/>
                <a:gd name="T8" fmla="*/ 0 w 84"/>
                <a:gd name="T9" fmla="*/ 1 h 128"/>
                <a:gd name="T10" fmla="*/ 0 w 84"/>
                <a:gd name="T11" fmla="*/ 1 h 128"/>
                <a:gd name="T12" fmla="*/ 0 w 84"/>
                <a:gd name="T13" fmla="*/ 1 h 128"/>
                <a:gd name="T14" fmla="*/ 0 w 84"/>
                <a:gd name="T15" fmla="*/ 1 h 128"/>
                <a:gd name="T16" fmla="*/ 0 w 84"/>
                <a:gd name="T17" fmla="*/ 1 h 128"/>
                <a:gd name="T18" fmla="*/ 0 w 84"/>
                <a:gd name="T19" fmla="*/ 1 h 128"/>
                <a:gd name="T20" fmla="*/ 0 w 84"/>
                <a:gd name="T21" fmla="*/ 1 h 128"/>
                <a:gd name="T22" fmla="*/ 0 w 84"/>
                <a:gd name="T23" fmla="*/ 1 h 128"/>
                <a:gd name="T24" fmla="*/ 0 w 84"/>
                <a:gd name="T25" fmla="*/ 1 h 128"/>
                <a:gd name="T26" fmla="*/ 0 w 84"/>
                <a:gd name="T27" fmla="*/ 1 h 128"/>
                <a:gd name="T28" fmla="*/ 0 w 84"/>
                <a:gd name="T29" fmla="*/ 1 h 128"/>
                <a:gd name="T30" fmla="*/ 0 w 84"/>
                <a:gd name="T31" fmla="*/ 1 h 128"/>
                <a:gd name="T32" fmla="*/ 0 w 84"/>
                <a:gd name="T33" fmla="*/ 1 h 128"/>
                <a:gd name="T34" fmla="*/ 0 w 84"/>
                <a:gd name="T35" fmla="*/ 1 h 128"/>
                <a:gd name="T36" fmla="*/ 0 w 84"/>
                <a:gd name="T37" fmla="*/ 1 h 128"/>
                <a:gd name="T38" fmla="*/ 0 w 84"/>
                <a:gd name="T39" fmla="*/ 1 h 128"/>
                <a:gd name="T40" fmla="*/ 0 w 84"/>
                <a:gd name="T41" fmla="*/ 1 h 128"/>
                <a:gd name="T42" fmla="*/ 0 w 84"/>
                <a:gd name="T43" fmla="*/ 1 h 128"/>
                <a:gd name="T44" fmla="*/ 0 w 84"/>
                <a:gd name="T45" fmla="*/ 1 h 128"/>
                <a:gd name="T46" fmla="*/ 0 w 84"/>
                <a:gd name="T47" fmla="*/ 1 h 128"/>
                <a:gd name="T48" fmla="*/ 0 w 84"/>
                <a:gd name="T49" fmla="*/ 1 h 128"/>
                <a:gd name="T50" fmla="*/ 0 w 84"/>
                <a:gd name="T51" fmla="*/ 1 h 128"/>
                <a:gd name="T52" fmla="*/ 0 w 84"/>
                <a:gd name="T53" fmla="*/ 1 h 128"/>
                <a:gd name="T54" fmla="*/ 0 w 84"/>
                <a:gd name="T55" fmla="*/ 1 h 128"/>
                <a:gd name="T56" fmla="*/ 0 w 84"/>
                <a:gd name="T57" fmla="*/ 1 h 128"/>
                <a:gd name="T58" fmla="*/ 0 w 84"/>
                <a:gd name="T59" fmla="*/ 1 h 128"/>
                <a:gd name="T60" fmla="*/ 0 w 84"/>
                <a:gd name="T61" fmla="*/ 1 h 128"/>
                <a:gd name="T62" fmla="*/ 0 w 84"/>
                <a:gd name="T63" fmla="*/ 1 h 128"/>
                <a:gd name="T64" fmla="*/ 0 w 84"/>
                <a:gd name="T65" fmla="*/ 1 h 128"/>
                <a:gd name="T66" fmla="*/ 0 w 84"/>
                <a:gd name="T67" fmla="*/ 0 h 128"/>
                <a:gd name="T68" fmla="*/ 0 w 84"/>
                <a:gd name="T69" fmla="*/ 1 h 128"/>
                <a:gd name="T70" fmla="*/ 0 w 84"/>
                <a:gd name="T71" fmla="*/ 1 h 12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84"/>
                <a:gd name="T109" fmla="*/ 0 h 128"/>
                <a:gd name="T110" fmla="*/ 84 w 84"/>
                <a:gd name="T111" fmla="*/ 128 h 12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84" h="128">
                  <a:moveTo>
                    <a:pt x="21" y="1"/>
                  </a:moveTo>
                  <a:lnTo>
                    <a:pt x="21" y="10"/>
                  </a:lnTo>
                  <a:lnTo>
                    <a:pt x="21" y="19"/>
                  </a:lnTo>
                  <a:lnTo>
                    <a:pt x="21" y="27"/>
                  </a:lnTo>
                  <a:lnTo>
                    <a:pt x="21" y="35"/>
                  </a:lnTo>
                  <a:lnTo>
                    <a:pt x="21" y="43"/>
                  </a:lnTo>
                  <a:lnTo>
                    <a:pt x="21" y="51"/>
                  </a:lnTo>
                  <a:lnTo>
                    <a:pt x="21" y="58"/>
                  </a:lnTo>
                  <a:lnTo>
                    <a:pt x="23" y="65"/>
                  </a:lnTo>
                  <a:lnTo>
                    <a:pt x="25" y="72"/>
                  </a:lnTo>
                  <a:lnTo>
                    <a:pt x="25" y="77"/>
                  </a:lnTo>
                  <a:lnTo>
                    <a:pt x="27" y="81"/>
                  </a:lnTo>
                  <a:lnTo>
                    <a:pt x="29" y="86"/>
                  </a:lnTo>
                  <a:lnTo>
                    <a:pt x="33" y="89"/>
                  </a:lnTo>
                  <a:lnTo>
                    <a:pt x="35" y="93"/>
                  </a:lnTo>
                  <a:lnTo>
                    <a:pt x="39" y="93"/>
                  </a:lnTo>
                  <a:lnTo>
                    <a:pt x="43" y="94"/>
                  </a:lnTo>
                  <a:lnTo>
                    <a:pt x="48" y="94"/>
                  </a:lnTo>
                  <a:lnTo>
                    <a:pt x="52" y="93"/>
                  </a:lnTo>
                  <a:lnTo>
                    <a:pt x="56" y="93"/>
                  </a:lnTo>
                  <a:lnTo>
                    <a:pt x="60" y="93"/>
                  </a:lnTo>
                  <a:lnTo>
                    <a:pt x="64" y="90"/>
                  </a:lnTo>
                  <a:lnTo>
                    <a:pt x="66" y="89"/>
                  </a:lnTo>
                  <a:lnTo>
                    <a:pt x="70" y="88"/>
                  </a:lnTo>
                  <a:lnTo>
                    <a:pt x="75" y="86"/>
                  </a:lnTo>
                  <a:lnTo>
                    <a:pt x="79" y="82"/>
                  </a:lnTo>
                  <a:lnTo>
                    <a:pt x="83" y="81"/>
                  </a:lnTo>
                  <a:lnTo>
                    <a:pt x="84" y="81"/>
                  </a:lnTo>
                  <a:lnTo>
                    <a:pt x="84" y="82"/>
                  </a:lnTo>
                  <a:lnTo>
                    <a:pt x="84" y="84"/>
                  </a:lnTo>
                  <a:lnTo>
                    <a:pt x="81" y="86"/>
                  </a:lnTo>
                  <a:lnTo>
                    <a:pt x="79" y="89"/>
                  </a:lnTo>
                  <a:lnTo>
                    <a:pt x="77" y="93"/>
                  </a:lnTo>
                  <a:lnTo>
                    <a:pt x="75" y="97"/>
                  </a:lnTo>
                  <a:lnTo>
                    <a:pt x="70" y="101"/>
                  </a:lnTo>
                  <a:lnTo>
                    <a:pt x="68" y="105"/>
                  </a:lnTo>
                  <a:lnTo>
                    <a:pt x="65" y="109"/>
                  </a:lnTo>
                  <a:lnTo>
                    <a:pt x="60" y="113"/>
                  </a:lnTo>
                  <a:lnTo>
                    <a:pt x="57" y="117"/>
                  </a:lnTo>
                  <a:lnTo>
                    <a:pt x="52" y="120"/>
                  </a:lnTo>
                  <a:lnTo>
                    <a:pt x="49" y="123"/>
                  </a:lnTo>
                  <a:lnTo>
                    <a:pt x="45" y="126"/>
                  </a:lnTo>
                  <a:lnTo>
                    <a:pt x="41" y="127"/>
                  </a:lnTo>
                  <a:lnTo>
                    <a:pt x="37" y="127"/>
                  </a:lnTo>
                  <a:lnTo>
                    <a:pt x="34" y="128"/>
                  </a:lnTo>
                  <a:lnTo>
                    <a:pt x="31" y="127"/>
                  </a:lnTo>
                  <a:lnTo>
                    <a:pt x="29" y="123"/>
                  </a:lnTo>
                  <a:lnTo>
                    <a:pt x="25" y="117"/>
                  </a:lnTo>
                  <a:lnTo>
                    <a:pt x="21" y="113"/>
                  </a:lnTo>
                  <a:lnTo>
                    <a:pt x="18" y="105"/>
                  </a:lnTo>
                  <a:lnTo>
                    <a:pt x="17" y="97"/>
                  </a:lnTo>
                  <a:lnTo>
                    <a:pt x="12" y="89"/>
                  </a:lnTo>
                  <a:lnTo>
                    <a:pt x="10" y="81"/>
                  </a:lnTo>
                  <a:lnTo>
                    <a:pt x="8" y="72"/>
                  </a:lnTo>
                  <a:lnTo>
                    <a:pt x="4" y="63"/>
                  </a:lnTo>
                  <a:lnTo>
                    <a:pt x="3" y="54"/>
                  </a:lnTo>
                  <a:lnTo>
                    <a:pt x="2" y="46"/>
                  </a:lnTo>
                  <a:lnTo>
                    <a:pt x="0" y="38"/>
                  </a:lnTo>
                  <a:lnTo>
                    <a:pt x="0" y="30"/>
                  </a:lnTo>
                  <a:lnTo>
                    <a:pt x="0" y="23"/>
                  </a:lnTo>
                  <a:lnTo>
                    <a:pt x="0" y="18"/>
                  </a:lnTo>
                  <a:lnTo>
                    <a:pt x="0" y="14"/>
                  </a:lnTo>
                  <a:lnTo>
                    <a:pt x="0" y="10"/>
                  </a:lnTo>
                  <a:lnTo>
                    <a:pt x="2" y="7"/>
                  </a:lnTo>
                  <a:lnTo>
                    <a:pt x="3" y="5"/>
                  </a:lnTo>
                  <a:lnTo>
                    <a:pt x="6" y="1"/>
                  </a:lnTo>
                  <a:lnTo>
                    <a:pt x="10" y="1"/>
                  </a:lnTo>
                  <a:lnTo>
                    <a:pt x="12" y="0"/>
                  </a:lnTo>
                  <a:lnTo>
                    <a:pt x="17" y="1"/>
                  </a:lnTo>
                  <a:lnTo>
                    <a:pt x="19" y="1"/>
                  </a:lnTo>
                  <a:lnTo>
                    <a:pt x="21" y="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81" name="Freeform 1075"/>
            <p:cNvSpPr>
              <a:spLocks/>
            </p:cNvSpPr>
            <p:nvPr/>
          </p:nvSpPr>
          <p:spPr bwMode="auto">
            <a:xfrm>
              <a:off x="5033" y="2794"/>
              <a:ext cx="87" cy="113"/>
            </a:xfrm>
            <a:custGeom>
              <a:avLst/>
              <a:gdLst>
                <a:gd name="T0" fmla="*/ 1 w 174"/>
                <a:gd name="T1" fmla="*/ 1 h 221"/>
                <a:gd name="T2" fmla="*/ 1 w 174"/>
                <a:gd name="T3" fmla="*/ 1 h 221"/>
                <a:gd name="T4" fmla="*/ 1 w 174"/>
                <a:gd name="T5" fmla="*/ 1 h 221"/>
                <a:gd name="T6" fmla="*/ 1 w 174"/>
                <a:gd name="T7" fmla="*/ 1 h 221"/>
                <a:gd name="T8" fmla="*/ 1 w 174"/>
                <a:gd name="T9" fmla="*/ 1 h 221"/>
                <a:gd name="T10" fmla="*/ 1 w 174"/>
                <a:gd name="T11" fmla="*/ 1 h 221"/>
                <a:gd name="T12" fmla="*/ 1 w 174"/>
                <a:gd name="T13" fmla="*/ 1 h 221"/>
                <a:gd name="T14" fmla="*/ 1 w 174"/>
                <a:gd name="T15" fmla="*/ 1 h 221"/>
                <a:gd name="T16" fmla="*/ 1 w 174"/>
                <a:gd name="T17" fmla="*/ 1 h 221"/>
                <a:gd name="T18" fmla="*/ 1 w 174"/>
                <a:gd name="T19" fmla="*/ 1 h 221"/>
                <a:gd name="T20" fmla="*/ 1 w 174"/>
                <a:gd name="T21" fmla="*/ 1 h 221"/>
                <a:gd name="T22" fmla="*/ 1 w 174"/>
                <a:gd name="T23" fmla="*/ 1 h 221"/>
                <a:gd name="T24" fmla="*/ 1 w 174"/>
                <a:gd name="T25" fmla="*/ 1 h 221"/>
                <a:gd name="T26" fmla="*/ 1 w 174"/>
                <a:gd name="T27" fmla="*/ 1 h 221"/>
                <a:gd name="T28" fmla="*/ 1 w 174"/>
                <a:gd name="T29" fmla="*/ 1 h 221"/>
                <a:gd name="T30" fmla="*/ 1 w 174"/>
                <a:gd name="T31" fmla="*/ 1 h 221"/>
                <a:gd name="T32" fmla="*/ 1 w 174"/>
                <a:gd name="T33" fmla="*/ 1 h 221"/>
                <a:gd name="T34" fmla="*/ 1 w 174"/>
                <a:gd name="T35" fmla="*/ 1 h 221"/>
                <a:gd name="T36" fmla="*/ 1 w 174"/>
                <a:gd name="T37" fmla="*/ 1 h 221"/>
                <a:gd name="T38" fmla="*/ 1 w 174"/>
                <a:gd name="T39" fmla="*/ 1 h 221"/>
                <a:gd name="T40" fmla="*/ 1 w 174"/>
                <a:gd name="T41" fmla="*/ 1 h 221"/>
                <a:gd name="T42" fmla="*/ 1 w 174"/>
                <a:gd name="T43" fmla="*/ 1 h 221"/>
                <a:gd name="T44" fmla="*/ 1 w 174"/>
                <a:gd name="T45" fmla="*/ 1 h 221"/>
                <a:gd name="T46" fmla="*/ 1 w 174"/>
                <a:gd name="T47" fmla="*/ 1 h 221"/>
                <a:gd name="T48" fmla="*/ 1 w 174"/>
                <a:gd name="T49" fmla="*/ 1 h 221"/>
                <a:gd name="T50" fmla="*/ 1 w 174"/>
                <a:gd name="T51" fmla="*/ 1 h 221"/>
                <a:gd name="T52" fmla="*/ 1 w 174"/>
                <a:gd name="T53" fmla="*/ 1 h 221"/>
                <a:gd name="T54" fmla="*/ 1 w 174"/>
                <a:gd name="T55" fmla="*/ 1 h 221"/>
                <a:gd name="T56" fmla="*/ 1 w 174"/>
                <a:gd name="T57" fmla="*/ 1 h 221"/>
                <a:gd name="T58" fmla="*/ 1 w 174"/>
                <a:gd name="T59" fmla="*/ 1 h 221"/>
                <a:gd name="T60" fmla="*/ 1 w 174"/>
                <a:gd name="T61" fmla="*/ 1 h 221"/>
                <a:gd name="T62" fmla="*/ 1 w 174"/>
                <a:gd name="T63" fmla="*/ 1 h 221"/>
                <a:gd name="T64" fmla="*/ 1 w 174"/>
                <a:gd name="T65" fmla="*/ 1 h 221"/>
                <a:gd name="T66" fmla="*/ 1 w 174"/>
                <a:gd name="T67" fmla="*/ 1 h 221"/>
                <a:gd name="T68" fmla="*/ 1 w 174"/>
                <a:gd name="T69" fmla="*/ 1 h 221"/>
                <a:gd name="T70" fmla="*/ 1 w 174"/>
                <a:gd name="T71" fmla="*/ 1 h 221"/>
                <a:gd name="T72" fmla="*/ 1 w 174"/>
                <a:gd name="T73" fmla="*/ 1 h 221"/>
                <a:gd name="T74" fmla="*/ 1 w 174"/>
                <a:gd name="T75" fmla="*/ 1 h 221"/>
                <a:gd name="T76" fmla="*/ 0 w 174"/>
                <a:gd name="T77" fmla="*/ 1 h 221"/>
                <a:gd name="T78" fmla="*/ 1 w 174"/>
                <a:gd name="T79" fmla="*/ 0 h 221"/>
                <a:gd name="T80" fmla="*/ 1 w 174"/>
                <a:gd name="T81" fmla="*/ 1 h 22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74"/>
                <a:gd name="T124" fmla="*/ 0 h 221"/>
                <a:gd name="T125" fmla="*/ 174 w 174"/>
                <a:gd name="T126" fmla="*/ 221 h 22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74" h="221">
                  <a:moveTo>
                    <a:pt x="10" y="4"/>
                  </a:moveTo>
                  <a:lnTo>
                    <a:pt x="13" y="11"/>
                  </a:lnTo>
                  <a:lnTo>
                    <a:pt x="14" y="17"/>
                  </a:lnTo>
                  <a:lnTo>
                    <a:pt x="16" y="24"/>
                  </a:lnTo>
                  <a:lnTo>
                    <a:pt x="18" y="32"/>
                  </a:lnTo>
                  <a:lnTo>
                    <a:pt x="20" y="39"/>
                  </a:lnTo>
                  <a:lnTo>
                    <a:pt x="23" y="46"/>
                  </a:lnTo>
                  <a:lnTo>
                    <a:pt x="27" y="51"/>
                  </a:lnTo>
                  <a:lnTo>
                    <a:pt x="29" y="58"/>
                  </a:lnTo>
                  <a:lnTo>
                    <a:pt x="32" y="65"/>
                  </a:lnTo>
                  <a:lnTo>
                    <a:pt x="36" y="71"/>
                  </a:lnTo>
                  <a:lnTo>
                    <a:pt x="40" y="78"/>
                  </a:lnTo>
                  <a:lnTo>
                    <a:pt x="45" y="85"/>
                  </a:lnTo>
                  <a:lnTo>
                    <a:pt x="50" y="92"/>
                  </a:lnTo>
                  <a:lnTo>
                    <a:pt x="55" y="98"/>
                  </a:lnTo>
                  <a:lnTo>
                    <a:pt x="60" y="105"/>
                  </a:lnTo>
                  <a:lnTo>
                    <a:pt x="68" y="113"/>
                  </a:lnTo>
                  <a:lnTo>
                    <a:pt x="74" y="121"/>
                  </a:lnTo>
                  <a:lnTo>
                    <a:pt x="82" y="129"/>
                  </a:lnTo>
                  <a:lnTo>
                    <a:pt x="87" y="135"/>
                  </a:lnTo>
                  <a:lnTo>
                    <a:pt x="94" y="142"/>
                  </a:lnTo>
                  <a:lnTo>
                    <a:pt x="99" y="146"/>
                  </a:lnTo>
                  <a:lnTo>
                    <a:pt x="106" y="152"/>
                  </a:lnTo>
                  <a:lnTo>
                    <a:pt x="112" y="158"/>
                  </a:lnTo>
                  <a:lnTo>
                    <a:pt x="118" y="162"/>
                  </a:lnTo>
                  <a:lnTo>
                    <a:pt x="124" y="166"/>
                  </a:lnTo>
                  <a:lnTo>
                    <a:pt x="129" y="171"/>
                  </a:lnTo>
                  <a:lnTo>
                    <a:pt x="136" y="175"/>
                  </a:lnTo>
                  <a:lnTo>
                    <a:pt x="143" y="179"/>
                  </a:lnTo>
                  <a:lnTo>
                    <a:pt x="148" y="185"/>
                  </a:lnTo>
                  <a:lnTo>
                    <a:pt x="156" y="190"/>
                  </a:lnTo>
                  <a:lnTo>
                    <a:pt x="164" y="196"/>
                  </a:lnTo>
                  <a:lnTo>
                    <a:pt x="172" y="204"/>
                  </a:lnTo>
                  <a:lnTo>
                    <a:pt x="174" y="206"/>
                  </a:lnTo>
                  <a:lnTo>
                    <a:pt x="174" y="209"/>
                  </a:lnTo>
                  <a:lnTo>
                    <a:pt x="170" y="213"/>
                  </a:lnTo>
                  <a:lnTo>
                    <a:pt x="166" y="217"/>
                  </a:lnTo>
                  <a:lnTo>
                    <a:pt x="161" y="217"/>
                  </a:lnTo>
                  <a:lnTo>
                    <a:pt x="159" y="220"/>
                  </a:lnTo>
                  <a:lnTo>
                    <a:pt x="155" y="220"/>
                  </a:lnTo>
                  <a:lnTo>
                    <a:pt x="152" y="221"/>
                  </a:lnTo>
                  <a:lnTo>
                    <a:pt x="148" y="221"/>
                  </a:lnTo>
                  <a:lnTo>
                    <a:pt x="145" y="221"/>
                  </a:lnTo>
                  <a:lnTo>
                    <a:pt x="144" y="220"/>
                  </a:lnTo>
                  <a:lnTo>
                    <a:pt x="141" y="218"/>
                  </a:lnTo>
                  <a:lnTo>
                    <a:pt x="130" y="209"/>
                  </a:lnTo>
                  <a:lnTo>
                    <a:pt x="121" y="202"/>
                  </a:lnTo>
                  <a:lnTo>
                    <a:pt x="114" y="197"/>
                  </a:lnTo>
                  <a:lnTo>
                    <a:pt x="108" y="191"/>
                  </a:lnTo>
                  <a:lnTo>
                    <a:pt x="102" y="187"/>
                  </a:lnTo>
                  <a:lnTo>
                    <a:pt x="98" y="183"/>
                  </a:lnTo>
                  <a:lnTo>
                    <a:pt x="95" y="179"/>
                  </a:lnTo>
                  <a:lnTo>
                    <a:pt x="94" y="175"/>
                  </a:lnTo>
                  <a:lnTo>
                    <a:pt x="90" y="171"/>
                  </a:lnTo>
                  <a:lnTo>
                    <a:pt x="87" y="167"/>
                  </a:lnTo>
                  <a:lnTo>
                    <a:pt x="83" y="163"/>
                  </a:lnTo>
                  <a:lnTo>
                    <a:pt x="81" y="158"/>
                  </a:lnTo>
                  <a:lnTo>
                    <a:pt x="74" y="151"/>
                  </a:lnTo>
                  <a:lnTo>
                    <a:pt x="68" y="144"/>
                  </a:lnTo>
                  <a:lnTo>
                    <a:pt x="62" y="135"/>
                  </a:lnTo>
                  <a:lnTo>
                    <a:pt x="54" y="125"/>
                  </a:lnTo>
                  <a:lnTo>
                    <a:pt x="47" y="117"/>
                  </a:lnTo>
                  <a:lnTo>
                    <a:pt x="40" y="111"/>
                  </a:lnTo>
                  <a:lnTo>
                    <a:pt x="36" y="102"/>
                  </a:lnTo>
                  <a:lnTo>
                    <a:pt x="32" y="96"/>
                  </a:lnTo>
                  <a:lnTo>
                    <a:pt x="27" y="88"/>
                  </a:lnTo>
                  <a:lnTo>
                    <a:pt x="23" y="81"/>
                  </a:lnTo>
                  <a:lnTo>
                    <a:pt x="18" y="73"/>
                  </a:lnTo>
                  <a:lnTo>
                    <a:pt x="16" y="66"/>
                  </a:lnTo>
                  <a:lnTo>
                    <a:pt x="13" y="58"/>
                  </a:lnTo>
                  <a:lnTo>
                    <a:pt x="10" y="50"/>
                  </a:lnTo>
                  <a:lnTo>
                    <a:pt x="8" y="43"/>
                  </a:lnTo>
                  <a:lnTo>
                    <a:pt x="6" y="36"/>
                  </a:lnTo>
                  <a:lnTo>
                    <a:pt x="5" y="28"/>
                  </a:lnTo>
                  <a:lnTo>
                    <a:pt x="2" y="20"/>
                  </a:lnTo>
                  <a:lnTo>
                    <a:pt x="1" y="13"/>
                  </a:lnTo>
                  <a:lnTo>
                    <a:pt x="0" y="7"/>
                  </a:lnTo>
                  <a:lnTo>
                    <a:pt x="0" y="3"/>
                  </a:lnTo>
                  <a:lnTo>
                    <a:pt x="2" y="0"/>
                  </a:lnTo>
                  <a:lnTo>
                    <a:pt x="8" y="0"/>
                  </a:lnTo>
                  <a:lnTo>
                    <a:pt x="10" y="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82" name="Freeform 1076"/>
            <p:cNvSpPr>
              <a:spLocks/>
            </p:cNvSpPr>
            <p:nvPr/>
          </p:nvSpPr>
          <p:spPr bwMode="auto">
            <a:xfrm>
              <a:off x="5000" y="2913"/>
              <a:ext cx="64" cy="23"/>
            </a:xfrm>
            <a:custGeom>
              <a:avLst/>
              <a:gdLst>
                <a:gd name="T0" fmla="*/ 0 w 129"/>
                <a:gd name="T1" fmla="*/ 1 h 43"/>
                <a:gd name="T2" fmla="*/ 0 w 129"/>
                <a:gd name="T3" fmla="*/ 1 h 43"/>
                <a:gd name="T4" fmla="*/ 0 w 129"/>
                <a:gd name="T5" fmla="*/ 1 h 43"/>
                <a:gd name="T6" fmla="*/ 0 w 129"/>
                <a:gd name="T7" fmla="*/ 1 h 43"/>
                <a:gd name="T8" fmla="*/ 0 w 129"/>
                <a:gd name="T9" fmla="*/ 1 h 43"/>
                <a:gd name="T10" fmla="*/ 0 w 129"/>
                <a:gd name="T11" fmla="*/ 1 h 43"/>
                <a:gd name="T12" fmla="*/ 0 w 129"/>
                <a:gd name="T13" fmla="*/ 1 h 43"/>
                <a:gd name="T14" fmla="*/ 0 w 129"/>
                <a:gd name="T15" fmla="*/ 1 h 43"/>
                <a:gd name="T16" fmla="*/ 0 w 129"/>
                <a:gd name="T17" fmla="*/ 1 h 43"/>
                <a:gd name="T18" fmla="*/ 0 w 129"/>
                <a:gd name="T19" fmla="*/ 1 h 43"/>
                <a:gd name="T20" fmla="*/ 0 w 129"/>
                <a:gd name="T21" fmla="*/ 1 h 43"/>
                <a:gd name="T22" fmla="*/ 0 w 129"/>
                <a:gd name="T23" fmla="*/ 1 h 43"/>
                <a:gd name="T24" fmla="*/ 0 w 129"/>
                <a:gd name="T25" fmla="*/ 1 h 43"/>
                <a:gd name="T26" fmla="*/ 0 w 129"/>
                <a:gd name="T27" fmla="*/ 1 h 43"/>
                <a:gd name="T28" fmla="*/ 0 w 129"/>
                <a:gd name="T29" fmla="*/ 1 h 43"/>
                <a:gd name="T30" fmla="*/ 0 w 129"/>
                <a:gd name="T31" fmla="*/ 1 h 43"/>
                <a:gd name="T32" fmla="*/ 0 w 129"/>
                <a:gd name="T33" fmla="*/ 1 h 43"/>
                <a:gd name="T34" fmla="*/ 0 w 129"/>
                <a:gd name="T35" fmla="*/ 1 h 43"/>
                <a:gd name="T36" fmla="*/ 0 w 129"/>
                <a:gd name="T37" fmla="*/ 1 h 43"/>
                <a:gd name="T38" fmla="*/ 0 w 129"/>
                <a:gd name="T39" fmla="*/ 1 h 43"/>
                <a:gd name="T40" fmla="*/ 0 w 129"/>
                <a:gd name="T41" fmla="*/ 1 h 43"/>
                <a:gd name="T42" fmla="*/ 0 w 129"/>
                <a:gd name="T43" fmla="*/ 1 h 43"/>
                <a:gd name="T44" fmla="*/ 0 w 129"/>
                <a:gd name="T45" fmla="*/ 1 h 43"/>
                <a:gd name="T46" fmla="*/ 0 w 129"/>
                <a:gd name="T47" fmla="*/ 1 h 43"/>
                <a:gd name="T48" fmla="*/ 0 w 129"/>
                <a:gd name="T49" fmla="*/ 1 h 43"/>
                <a:gd name="T50" fmla="*/ 0 w 129"/>
                <a:gd name="T51" fmla="*/ 1 h 43"/>
                <a:gd name="T52" fmla="*/ 0 w 129"/>
                <a:gd name="T53" fmla="*/ 1 h 43"/>
                <a:gd name="T54" fmla="*/ 0 w 129"/>
                <a:gd name="T55" fmla="*/ 1 h 43"/>
                <a:gd name="T56" fmla="*/ 0 w 129"/>
                <a:gd name="T57" fmla="*/ 1 h 43"/>
                <a:gd name="T58" fmla="*/ 0 w 129"/>
                <a:gd name="T59" fmla="*/ 1 h 43"/>
                <a:gd name="T60" fmla="*/ 0 w 129"/>
                <a:gd name="T61" fmla="*/ 1 h 43"/>
                <a:gd name="T62" fmla="*/ 0 w 129"/>
                <a:gd name="T63" fmla="*/ 0 h 43"/>
                <a:gd name="T64" fmla="*/ 0 w 129"/>
                <a:gd name="T65" fmla="*/ 0 h 4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29"/>
                <a:gd name="T100" fmla="*/ 0 h 43"/>
                <a:gd name="T101" fmla="*/ 129 w 129"/>
                <a:gd name="T102" fmla="*/ 43 h 4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29" h="43">
                  <a:moveTo>
                    <a:pt x="0" y="0"/>
                  </a:moveTo>
                  <a:lnTo>
                    <a:pt x="7" y="4"/>
                  </a:lnTo>
                  <a:lnTo>
                    <a:pt x="14" y="10"/>
                  </a:lnTo>
                  <a:lnTo>
                    <a:pt x="19" y="14"/>
                  </a:lnTo>
                  <a:lnTo>
                    <a:pt x="27" y="18"/>
                  </a:lnTo>
                  <a:lnTo>
                    <a:pt x="33" y="22"/>
                  </a:lnTo>
                  <a:lnTo>
                    <a:pt x="40" y="23"/>
                  </a:lnTo>
                  <a:lnTo>
                    <a:pt x="44" y="25"/>
                  </a:lnTo>
                  <a:lnTo>
                    <a:pt x="50" y="26"/>
                  </a:lnTo>
                  <a:lnTo>
                    <a:pt x="56" y="27"/>
                  </a:lnTo>
                  <a:lnTo>
                    <a:pt x="61" y="27"/>
                  </a:lnTo>
                  <a:lnTo>
                    <a:pt x="65" y="27"/>
                  </a:lnTo>
                  <a:lnTo>
                    <a:pt x="71" y="27"/>
                  </a:lnTo>
                  <a:lnTo>
                    <a:pt x="75" y="27"/>
                  </a:lnTo>
                  <a:lnTo>
                    <a:pt x="77" y="27"/>
                  </a:lnTo>
                  <a:lnTo>
                    <a:pt x="81" y="26"/>
                  </a:lnTo>
                  <a:lnTo>
                    <a:pt x="84" y="26"/>
                  </a:lnTo>
                  <a:lnTo>
                    <a:pt x="85" y="26"/>
                  </a:lnTo>
                  <a:lnTo>
                    <a:pt x="90" y="26"/>
                  </a:lnTo>
                  <a:lnTo>
                    <a:pt x="92" y="26"/>
                  </a:lnTo>
                  <a:lnTo>
                    <a:pt x="96" y="26"/>
                  </a:lnTo>
                  <a:lnTo>
                    <a:pt x="99" y="26"/>
                  </a:lnTo>
                  <a:lnTo>
                    <a:pt x="103" y="26"/>
                  </a:lnTo>
                  <a:lnTo>
                    <a:pt x="107" y="26"/>
                  </a:lnTo>
                  <a:lnTo>
                    <a:pt x="110" y="27"/>
                  </a:lnTo>
                  <a:lnTo>
                    <a:pt x="112" y="27"/>
                  </a:lnTo>
                  <a:lnTo>
                    <a:pt x="115" y="29"/>
                  </a:lnTo>
                  <a:lnTo>
                    <a:pt x="119" y="29"/>
                  </a:lnTo>
                  <a:lnTo>
                    <a:pt x="122" y="30"/>
                  </a:lnTo>
                  <a:lnTo>
                    <a:pt x="125" y="30"/>
                  </a:lnTo>
                  <a:lnTo>
                    <a:pt x="126" y="30"/>
                  </a:lnTo>
                  <a:lnTo>
                    <a:pt x="127" y="33"/>
                  </a:lnTo>
                  <a:lnTo>
                    <a:pt x="129" y="38"/>
                  </a:lnTo>
                  <a:lnTo>
                    <a:pt x="127" y="38"/>
                  </a:lnTo>
                  <a:lnTo>
                    <a:pt x="127" y="41"/>
                  </a:lnTo>
                  <a:lnTo>
                    <a:pt x="125" y="42"/>
                  </a:lnTo>
                  <a:lnTo>
                    <a:pt x="121" y="42"/>
                  </a:lnTo>
                  <a:lnTo>
                    <a:pt x="118" y="41"/>
                  </a:lnTo>
                  <a:lnTo>
                    <a:pt x="114" y="41"/>
                  </a:lnTo>
                  <a:lnTo>
                    <a:pt x="110" y="41"/>
                  </a:lnTo>
                  <a:lnTo>
                    <a:pt x="106" y="42"/>
                  </a:lnTo>
                  <a:lnTo>
                    <a:pt x="99" y="42"/>
                  </a:lnTo>
                  <a:lnTo>
                    <a:pt x="94" y="42"/>
                  </a:lnTo>
                  <a:lnTo>
                    <a:pt x="88" y="42"/>
                  </a:lnTo>
                  <a:lnTo>
                    <a:pt x="81" y="43"/>
                  </a:lnTo>
                  <a:lnTo>
                    <a:pt x="76" y="43"/>
                  </a:lnTo>
                  <a:lnTo>
                    <a:pt x="69" y="43"/>
                  </a:lnTo>
                  <a:lnTo>
                    <a:pt x="64" y="43"/>
                  </a:lnTo>
                  <a:lnTo>
                    <a:pt x="57" y="43"/>
                  </a:lnTo>
                  <a:lnTo>
                    <a:pt x="52" y="42"/>
                  </a:lnTo>
                  <a:lnTo>
                    <a:pt x="48" y="41"/>
                  </a:lnTo>
                  <a:lnTo>
                    <a:pt x="42" y="38"/>
                  </a:lnTo>
                  <a:lnTo>
                    <a:pt x="38" y="38"/>
                  </a:lnTo>
                  <a:lnTo>
                    <a:pt x="34" y="34"/>
                  </a:lnTo>
                  <a:lnTo>
                    <a:pt x="30" y="30"/>
                  </a:lnTo>
                  <a:lnTo>
                    <a:pt x="26" y="27"/>
                  </a:lnTo>
                  <a:lnTo>
                    <a:pt x="23" y="25"/>
                  </a:lnTo>
                  <a:lnTo>
                    <a:pt x="19" y="22"/>
                  </a:lnTo>
                  <a:lnTo>
                    <a:pt x="17" y="18"/>
                  </a:lnTo>
                  <a:lnTo>
                    <a:pt x="13" y="15"/>
                  </a:lnTo>
                  <a:lnTo>
                    <a:pt x="11" y="14"/>
                  </a:lnTo>
                  <a:lnTo>
                    <a:pt x="6" y="7"/>
                  </a:lnTo>
                  <a:lnTo>
                    <a:pt x="3" y="3"/>
                  </a:lnTo>
                  <a:lnTo>
                    <a:pt x="2" y="0"/>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83" name="Freeform 1077"/>
            <p:cNvSpPr>
              <a:spLocks/>
            </p:cNvSpPr>
            <p:nvPr/>
          </p:nvSpPr>
          <p:spPr bwMode="auto">
            <a:xfrm>
              <a:off x="4867" y="3210"/>
              <a:ext cx="21" cy="210"/>
            </a:xfrm>
            <a:custGeom>
              <a:avLst/>
              <a:gdLst>
                <a:gd name="T0" fmla="*/ 1 w 42"/>
                <a:gd name="T1" fmla="*/ 1 h 411"/>
                <a:gd name="T2" fmla="*/ 1 w 42"/>
                <a:gd name="T3" fmla="*/ 1 h 411"/>
                <a:gd name="T4" fmla="*/ 1 w 42"/>
                <a:gd name="T5" fmla="*/ 1 h 411"/>
                <a:gd name="T6" fmla="*/ 1 w 42"/>
                <a:gd name="T7" fmla="*/ 1 h 411"/>
                <a:gd name="T8" fmla="*/ 1 w 42"/>
                <a:gd name="T9" fmla="*/ 1 h 411"/>
                <a:gd name="T10" fmla="*/ 1 w 42"/>
                <a:gd name="T11" fmla="*/ 1 h 411"/>
                <a:gd name="T12" fmla="*/ 1 w 42"/>
                <a:gd name="T13" fmla="*/ 1 h 411"/>
                <a:gd name="T14" fmla="*/ 1 w 42"/>
                <a:gd name="T15" fmla="*/ 1 h 411"/>
                <a:gd name="T16" fmla="*/ 1 w 42"/>
                <a:gd name="T17" fmla="*/ 1 h 411"/>
                <a:gd name="T18" fmla="*/ 1 w 42"/>
                <a:gd name="T19" fmla="*/ 1 h 411"/>
                <a:gd name="T20" fmla="*/ 1 w 42"/>
                <a:gd name="T21" fmla="*/ 1 h 411"/>
                <a:gd name="T22" fmla="*/ 1 w 42"/>
                <a:gd name="T23" fmla="*/ 1 h 411"/>
                <a:gd name="T24" fmla="*/ 1 w 42"/>
                <a:gd name="T25" fmla="*/ 1 h 411"/>
                <a:gd name="T26" fmla="*/ 1 w 42"/>
                <a:gd name="T27" fmla="*/ 1 h 411"/>
                <a:gd name="T28" fmla="*/ 1 w 42"/>
                <a:gd name="T29" fmla="*/ 1 h 411"/>
                <a:gd name="T30" fmla="*/ 1 w 42"/>
                <a:gd name="T31" fmla="*/ 1 h 411"/>
                <a:gd name="T32" fmla="*/ 1 w 42"/>
                <a:gd name="T33" fmla="*/ 1 h 411"/>
                <a:gd name="T34" fmla="*/ 1 w 42"/>
                <a:gd name="T35" fmla="*/ 1 h 411"/>
                <a:gd name="T36" fmla="*/ 1 w 42"/>
                <a:gd name="T37" fmla="*/ 1 h 411"/>
                <a:gd name="T38" fmla="*/ 1 w 42"/>
                <a:gd name="T39" fmla="*/ 1 h 411"/>
                <a:gd name="T40" fmla="*/ 1 w 42"/>
                <a:gd name="T41" fmla="*/ 1 h 411"/>
                <a:gd name="T42" fmla="*/ 1 w 42"/>
                <a:gd name="T43" fmla="*/ 1 h 411"/>
                <a:gd name="T44" fmla="*/ 1 w 42"/>
                <a:gd name="T45" fmla="*/ 1 h 411"/>
                <a:gd name="T46" fmla="*/ 1 w 42"/>
                <a:gd name="T47" fmla="*/ 1 h 411"/>
                <a:gd name="T48" fmla="*/ 1 w 42"/>
                <a:gd name="T49" fmla="*/ 1 h 411"/>
                <a:gd name="T50" fmla="*/ 1 w 42"/>
                <a:gd name="T51" fmla="*/ 1 h 411"/>
                <a:gd name="T52" fmla="*/ 1 w 42"/>
                <a:gd name="T53" fmla="*/ 1 h 411"/>
                <a:gd name="T54" fmla="*/ 1 w 42"/>
                <a:gd name="T55" fmla="*/ 1 h 411"/>
                <a:gd name="T56" fmla="*/ 1 w 42"/>
                <a:gd name="T57" fmla="*/ 1 h 411"/>
                <a:gd name="T58" fmla="*/ 1 w 42"/>
                <a:gd name="T59" fmla="*/ 1 h 411"/>
                <a:gd name="T60" fmla="*/ 1 w 42"/>
                <a:gd name="T61" fmla="*/ 1 h 411"/>
                <a:gd name="T62" fmla="*/ 1 w 42"/>
                <a:gd name="T63" fmla="*/ 1 h 411"/>
                <a:gd name="T64" fmla="*/ 1 w 42"/>
                <a:gd name="T65" fmla="*/ 1 h 411"/>
                <a:gd name="T66" fmla="*/ 1 w 42"/>
                <a:gd name="T67" fmla="*/ 1 h 411"/>
                <a:gd name="T68" fmla="*/ 1 w 42"/>
                <a:gd name="T69" fmla="*/ 1 h 411"/>
                <a:gd name="T70" fmla="*/ 1 w 42"/>
                <a:gd name="T71" fmla="*/ 1 h 411"/>
                <a:gd name="T72" fmla="*/ 1 w 42"/>
                <a:gd name="T73" fmla="*/ 1 h 411"/>
                <a:gd name="T74" fmla="*/ 1 w 42"/>
                <a:gd name="T75" fmla="*/ 1 h 411"/>
                <a:gd name="T76" fmla="*/ 1 w 42"/>
                <a:gd name="T77" fmla="*/ 1 h 411"/>
                <a:gd name="T78" fmla="*/ 1 w 42"/>
                <a:gd name="T79" fmla="*/ 1 h 411"/>
                <a:gd name="T80" fmla="*/ 1 w 42"/>
                <a:gd name="T81" fmla="*/ 1 h 411"/>
                <a:gd name="T82" fmla="*/ 1 w 42"/>
                <a:gd name="T83" fmla="*/ 1 h 411"/>
                <a:gd name="T84" fmla="*/ 1 w 42"/>
                <a:gd name="T85" fmla="*/ 1 h 411"/>
                <a:gd name="T86" fmla="*/ 1 w 42"/>
                <a:gd name="T87" fmla="*/ 1 h 411"/>
                <a:gd name="T88" fmla="*/ 1 w 42"/>
                <a:gd name="T89" fmla="*/ 1 h 411"/>
                <a:gd name="T90" fmla="*/ 1 w 42"/>
                <a:gd name="T91" fmla="*/ 1 h 411"/>
                <a:gd name="T92" fmla="*/ 0 w 42"/>
                <a:gd name="T93" fmla="*/ 1 h 411"/>
                <a:gd name="T94" fmla="*/ 1 w 42"/>
                <a:gd name="T95" fmla="*/ 1 h 411"/>
                <a:gd name="T96" fmla="*/ 1 w 42"/>
                <a:gd name="T97" fmla="*/ 1 h 411"/>
                <a:gd name="T98" fmla="*/ 1 w 42"/>
                <a:gd name="T99" fmla="*/ 0 h 411"/>
                <a:gd name="T100" fmla="*/ 1 w 42"/>
                <a:gd name="T101" fmla="*/ 0 h 411"/>
                <a:gd name="T102" fmla="*/ 1 w 42"/>
                <a:gd name="T103" fmla="*/ 0 h 411"/>
                <a:gd name="T104" fmla="*/ 1 w 42"/>
                <a:gd name="T105" fmla="*/ 0 h 411"/>
                <a:gd name="T106" fmla="*/ 1 w 42"/>
                <a:gd name="T107" fmla="*/ 0 h 411"/>
                <a:gd name="T108" fmla="*/ 1 w 42"/>
                <a:gd name="T109" fmla="*/ 1 h 411"/>
                <a:gd name="T110" fmla="*/ 1 w 42"/>
                <a:gd name="T111" fmla="*/ 1 h 411"/>
                <a:gd name="T112" fmla="*/ 1 w 42"/>
                <a:gd name="T113" fmla="*/ 1 h 411"/>
                <a:gd name="T114" fmla="*/ 1 w 42"/>
                <a:gd name="T115" fmla="*/ 1 h 411"/>
                <a:gd name="T116" fmla="*/ 1 w 42"/>
                <a:gd name="T117" fmla="*/ 1 h 411"/>
                <a:gd name="T118" fmla="*/ 1 w 42"/>
                <a:gd name="T119" fmla="*/ 1 h 411"/>
                <a:gd name="T120" fmla="*/ 1 w 42"/>
                <a:gd name="T121" fmla="*/ 1 h 411"/>
                <a:gd name="T122" fmla="*/ 1 w 42"/>
                <a:gd name="T123" fmla="*/ 1 h 41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2"/>
                <a:gd name="T187" fmla="*/ 0 h 411"/>
                <a:gd name="T188" fmla="*/ 42 w 42"/>
                <a:gd name="T189" fmla="*/ 411 h 41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2" h="411">
                  <a:moveTo>
                    <a:pt x="42" y="12"/>
                  </a:moveTo>
                  <a:lnTo>
                    <a:pt x="42" y="38"/>
                  </a:lnTo>
                  <a:lnTo>
                    <a:pt x="42" y="62"/>
                  </a:lnTo>
                  <a:lnTo>
                    <a:pt x="40" y="86"/>
                  </a:lnTo>
                  <a:lnTo>
                    <a:pt x="39" y="106"/>
                  </a:lnTo>
                  <a:lnTo>
                    <a:pt x="38" y="128"/>
                  </a:lnTo>
                  <a:lnTo>
                    <a:pt x="38" y="150"/>
                  </a:lnTo>
                  <a:lnTo>
                    <a:pt x="35" y="170"/>
                  </a:lnTo>
                  <a:lnTo>
                    <a:pt x="33" y="191"/>
                  </a:lnTo>
                  <a:lnTo>
                    <a:pt x="32" y="212"/>
                  </a:lnTo>
                  <a:lnTo>
                    <a:pt x="29" y="233"/>
                  </a:lnTo>
                  <a:lnTo>
                    <a:pt x="28" y="255"/>
                  </a:lnTo>
                  <a:lnTo>
                    <a:pt x="27" y="278"/>
                  </a:lnTo>
                  <a:lnTo>
                    <a:pt x="25" y="299"/>
                  </a:lnTo>
                  <a:lnTo>
                    <a:pt x="25" y="324"/>
                  </a:lnTo>
                  <a:lnTo>
                    <a:pt x="24" y="349"/>
                  </a:lnTo>
                  <a:lnTo>
                    <a:pt x="24" y="376"/>
                  </a:lnTo>
                  <a:lnTo>
                    <a:pt x="24" y="378"/>
                  </a:lnTo>
                  <a:lnTo>
                    <a:pt x="23" y="380"/>
                  </a:lnTo>
                  <a:lnTo>
                    <a:pt x="21" y="383"/>
                  </a:lnTo>
                  <a:lnTo>
                    <a:pt x="21" y="387"/>
                  </a:lnTo>
                  <a:lnTo>
                    <a:pt x="20" y="390"/>
                  </a:lnTo>
                  <a:lnTo>
                    <a:pt x="19" y="392"/>
                  </a:lnTo>
                  <a:lnTo>
                    <a:pt x="17" y="395"/>
                  </a:lnTo>
                  <a:lnTo>
                    <a:pt x="17" y="399"/>
                  </a:lnTo>
                  <a:lnTo>
                    <a:pt x="15" y="402"/>
                  </a:lnTo>
                  <a:lnTo>
                    <a:pt x="13" y="406"/>
                  </a:lnTo>
                  <a:lnTo>
                    <a:pt x="12" y="407"/>
                  </a:lnTo>
                  <a:lnTo>
                    <a:pt x="11" y="410"/>
                  </a:lnTo>
                  <a:lnTo>
                    <a:pt x="8" y="411"/>
                  </a:lnTo>
                  <a:lnTo>
                    <a:pt x="8" y="383"/>
                  </a:lnTo>
                  <a:lnTo>
                    <a:pt x="8" y="357"/>
                  </a:lnTo>
                  <a:lnTo>
                    <a:pt x="8" y="332"/>
                  </a:lnTo>
                  <a:lnTo>
                    <a:pt x="8" y="307"/>
                  </a:lnTo>
                  <a:lnTo>
                    <a:pt x="8" y="282"/>
                  </a:lnTo>
                  <a:lnTo>
                    <a:pt x="8" y="258"/>
                  </a:lnTo>
                  <a:lnTo>
                    <a:pt x="8" y="233"/>
                  </a:lnTo>
                  <a:lnTo>
                    <a:pt x="8" y="210"/>
                  </a:lnTo>
                  <a:lnTo>
                    <a:pt x="7" y="186"/>
                  </a:lnTo>
                  <a:lnTo>
                    <a:pt x="7" y="162"/>
                  </a:lnTo>
                  <a:lnTo>
                    <a:pt x="5" y="136"/>
                  </a:lnTo>
                  <a:lnTo>
                    <a:pt x="5" y="112"/>
                  </a:lnTo>
                  <a:lnTo>
                    <a:pt x="4" y="86"/>
                  </a:lnTo>
                  <a:lnTo>
                    <a:pt x="2" y="61"/>
                  </a:lnTo>
                  <a:lnTo>
                    <a:pt x="1" y="35"/>
                  </a:lnTo>
                  <a:lnTo>
                    <a:pt x="0" y="9"/>
                  </a:lnTo>
                  <a:lnTo>
                    <a:pt x="1" y="4"/>
                  </a:lnTo>
                  <a:lnTo>
                    <a:pt x="7" y="1"/>
                  </a:lnTo>
                  <a:lnTo>
                    <a:pt x="8" y="0"/>
                  </a:lnTo>
                  <a:lnTo>
                    <a:pt x="12" y="0"/>
                  </a:lnTo>
                  <a:lnTo>
                    <a:pt x="17" y="0"/>
                  </a:lnTo>
                  <a:lnTo>
                    <a:pt x="21" y="0"/>
                  </a:lnTo>
                  <a:lnTo>
                    <a:pt x="24" y="0"/>
                  </a:lnTo>
                  <a:lnTo>
                    <a:pt x="28" y="1"/>
                  </a:lnTo>
                  <a:lnTo>
                    <a:pt x="31" y="3"/>
                  </a:lnTo>
                  <a:lnTo>
                    <a:pt x="35" y="3"/>
                  </a:lnTo>
                  <a:lnTo>
                    <a:pt x="38" y="5"/>
                  </a:lnTo>
                  <a:lnTo>
                    <a:pt x="40" y="7"/>
                  </a:lnTo>
                  <a:lnTo>
                    <a:pt x="42" y="9"/>
                  </a:lnTo>
                  <a:lnTo>
                    <a:pt x="42" y="1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84" name="Freeform 1078"/>
            <p:cNvSpPr>
              <a:spLocks/>
            </p:cNvSpPr>
            <p:nvPr/>
          </p:nvSpPr>
          <p:spPr bwMode="auto">
            <a:xfrm>
              <a:off x="5058" y="3166"/>
              <a:ext cx="16" cy="219"/>
            </a:xfrm>
            <a:custGeom>
              <a:avLst/>
              <a:gdLst>
                <a:gd name="T0" fmla="*/ 1 w 32"/>
                <a:gd name="T1" fmla="*/ 1 h 430"/>
                <a:gd name="T2" fmla="*/ 1 w 32"/>
                <a:gd name="T3" fmla="*/ 1 h 430"/>
                <a:gd name="T4" fmla="*/ 1 w 32"/>
                <a:gd name="T5" fmla="*/ 1 h 430"/>
                <a:gd name="T6" fmla="*/ 1 w 32"/>
                <a:gd name="T7" fmla="*/ 1 h 430"/>
                <a:gd name="T8" fmla="*/ 1 w 32"/>
                <a:gd name="T9" fmla="*/ 1 h 430"/>
                <a:gd name="T10" fmla="*/ 1 w 32"/>
                <a:gd name="T11" fmla="*/ 1 h 430"/>
                <a:gd name="T12" fmla="*/ 1 w 32"/>
                <a:gd name="T13" fmla="*/ 1 h 430"/>
                <a:gd name="T14" fmla="*/ 1 w 32"/>
                <a:gd name="T15" fmla="*/ 1 h 430"/>
                <a:gd name="T16" fmla="*/ 1 w 32"/>
                <a:gd name="T17" fmla="*/ 1 h 430"/>
                <a:gd name="T18" fmla="*/ 1 w 32"/>
                <a:gd name="T19" fmla="*/ 1 h 430"/>
                <a:gd name="T20" fmla="*/ 1 w 32"/>
                <a:gd name="T21" fmla="*/ 1 h 430"/>
                <a:gd name="T22" fmla="*/ 1 w 32"/>
                <a:gd name="T23" fmla="*/ 1 h 430"/>
                <a:gd name="T24" fmla="*/ 1 w 32"/>
                <a:gd name="T25" fmla="*/ 1 h 430"/>
                <a:gd name="T26" fmla="*/ 1 w 32"/>
                <a:gd name="T27" fmla="*/ 1 h 430"/>
                <a:gd name="T28" fmla="*/ 1 w 32"/>
                <a:gd name="T29" fmla="*/ 1 h 430"/>
                <a:gd name="T30" fmla="*/ 1 w 32"/>
                <a:gd name="T31" fmla="*/ 1 h 430"/>
                <a:gd name="T32" fmla="*/ 1 w 32"/>
                <a:gd name="T33" fmla="*/ 1 h 430"/>
                <a:gd name="T34" fmla="*/ 1 w 32"/>
                <a:gd name="T35" fmla="*/ 1 h 430"/>
                <a:gd name="T36" fmla="*/ 1 w 32"/>
                <a:gd name="T37" fmla="*/ 1 h 430"/>
                <a:gd name="T38" fmla="*/ 1 w 32"/>
                <a:gd name="T39" fmla="*/ 1 h 430"/>
                <a:gd name="T40" fmla="*/ 1 w 32"/>
                <a:gd name="T41" fmla="*/ 1 h 430"/>
                <a:gd name="T42" fmla="*/ 1 w 32"/>
                <a:gd name="T43" fmla="*/ 1 h 430"/>
                <a:gd name="T44" fmla="*/ 1 w 32"/>
                <a:gd name="T45" fmla="*/ 1 h 430"/>
                <a:gd name="T46" fmla="*/ 1 w 32"/>
                <a:gd name="T47" fmla="*/ 1 h 430"/>
                <a:gd name="T48" fmla="*/ 1 w 32"/>
                <a:gd name="T49" fmla="*/ 1 h 430"/>
                <a:gd name="T50" fmla="*/ 1 w 32"/>
                <a:gd name="T51" fmla="*/ 1 h 430"/>
                <a:gd name="T52" fmla="*/ 0 w 32"/>
                <a:gd name="T53" fmla="*/ 1 h 430"/>
                <a:gd name="T54" fmla="*/ 0 w 32"/>
                <a:gd name="T55" fmla="*/ 1 h 430"/>
                <a:gd name="T56" fmla="*/ 0 w 32"/>
                <a:gd name="T57" fmla="*/ 1 h 430"/>
                <a:gd name="T58" fmla="*/ 0 w 32"/>
                <a:gd name="T59" fmla="*/ 1 h 430"/>
                <a:gd name="T60" fmla="*/ 1 w 32"/>
                <a:gd name="T61" fmla="*/ 1 h 430"/>
                <a:gd name="T62" fmla="*/ 1 w 32"/>
                <a:gd name="T63" fmla="*/ 1 h 430"/>
                <a:gd name="T64" fmla="*/ 1 w 32"/>
                <a:gd name="T65" fmla="*/ 1 h 430"/>
                <a:gd name="T66" fmla="*/ 1 w 32"/>
                <a:gd name="T67" fmla="*/ 1 h 430"/>
                <a:gd name="T68" fmla="*/ 1 w 32"/>
                <a:gd name="T69" fmla="*/ 1 h 430"/>
                <a:gd name="T70" fmla="*/ 1 w 32"/>
                <a:gd name="T71" fmla="*/ 1 h 430"/>
                <a:gd name="T72" fmla="*/ 1 w 32"/>
                <a:gd name="T73" fmla="*/ 0 h 430"/>
                <a:gd name="T74" fmla="*/ 1 w 32"/>
                <a:gd name="T75" fmla="*/ 1 h 430"/>
                <a:gd name="T76" fmla="*/ 1 w 32"/>
                <a:gd name="T77" fmla="*/ 1 h 43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32"/>
                <a:gd name="T118" fmla="*/ 0 h 430"/>
                <a:gd name="T119" fmla="*/ 32 w 32"/>
                <a:gd name="T120" fmla="*/ 430 h 43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32" h="430">
                  <a:moveTo>
                    <a:pt x="18" y="8"/>
                  </a:moveTo>
                  <a:lnTo>
                    <a:pt x="18" y="18"/>
                  </a:lnTo>
                  <a:lnTo>
                    <a:pt x="18" y="31"/>
                  </a:lnTo>
                  <a:lnTo>
                    <a:pt x="18" y="43"/>
                  </a:lnTo>
                  <a:lnTo>
                    <a:pt x="20" y="52"/>
                  </a:lnTo>
                  <a:lnTo>
                    <a:pt x="21" y="63"/>
                  </a:lnTo>
                  <a:lnTo>
                    <a:pt x="22" y="74"/>
                  </a:lnTo>
                  <a:lnTo>
                    <a:pt x="24" y="85"/>
                  </a:lnTo>
                  <a:lnTo>
                    <a:pt x="24" y="94"/>
                  </a:lnTo>
                  <a:lnTo>
                    <a:pt x="25" y="105"/>
                  </a:lnTo>
                  <a:lnTo>
                    <a:pt x="28" y="114"/>
                  </a:lnTo>
                  <a:lnTo>
                    <a:pt x="28" y="125"/>
                  </a:lnTo>
                  <a:lnTo>
                    <a:pt x="29" y="136"/>
                  </a:lnTo>
                  <a:lnTo>
                    <a:pt x="29" y="147"/>
                  </a:lnTo>
                  <a:lnTo>
                    <a:pt x="31" y="159"/>
                  </a:lnTo>
                  <a:lnTo>
                    <a:pt x="32" y="170"/>
                  </a:lnTo>
                  <a:lnTo>
                    <a:pt x="32" y="183"/>
                  </a:lnTo>
                  <a:lnTo>
                    <a:pt x="32" y="199"/>
                  </a:lnTo>
                  <a:lnTo>
                    <a:pt x="32" y="215"/>
                  </a:lnTo>
                  <a:lnTo>
                    <a:pt x="31" y="230"/>
                  </a:lnTo>
                  <a:lnTo>
                    <a:pt x="31" y="245"/>
                  </a:lnTo>
                  <a:lnTo>
                    <a:pt x="31" y="259"/>
                  </a:lnTo>
                  <a:lnTo>
                    <a:pt x="31" y="272"/>
                  </a:lnTo>
                  <a:lnTo>
                    <a:pt x="29" y="286"/>
                  </a:lnTo>
                  <a:lnTo>
                    <a:pt x="29" y="299"/>
                  </a:lnTo>
                  <a:lnTo>
                    <a:pt x="29" y="313"/>
                  </a:lnTo>
                  <a:lnTo>
                    <a:pt x="28" y="326"/>
                  </a:lnTo>
                  <a:lnTo>
                    <a:pt x="28" y="339"/>
                  </a:lnTo>
                  <a:lnTo>
                    <a:pt x="28" y="353"/>
                  </a:lnTo>
                  <a:lnTo>
                    <a:pt x="28" y="368"/>
                  </a:lnTo>
                  <a:lnTo>
                    <a:pt x="28" y="384"/>
                  </a:lnTo>
                  <a:lnTo>
                    <a:pt x="28" y="399"/>
                  </a:lnTo>
                  <a:lnTo>
                    <a:pt x="28" y="418"/>
                  </a:lnTo>
                  <a:lnTo>
                    <a:pt x="28" y="423"/>
                  </a:lnTo>
                  <a:lnTo>
                    <a:pt x="25" y="427"/>
                  </a:lnTo>
                  <a:lnTo>
                    <a:pt x="24" y="428"/>
                  </a:lnTo>
                  <a:lnTo>
                    <a:pt x="22" y="430"/>
                  </a:lnTo>
                  <a:lnTo>
                    <a:pt x="18" y="430"/>
                  </a:lnTo>
                  <a:lnTo>
                    <a:pt x="17" y="427"/>
                  </a:lnTo>
                  <a:lnTo>
                    <a:pt x="16" y="423"/>
                  </a:lnTo>
                  <a:lnTo>
                    <a:pt x="16" y="418"/>
                  </a:lnTo>
                  <a:lnTo>
                    <a:pt x="14" y="400"/>
                  </a:lnTo>
                  <a:lnTo>
                    <a:pt x="14" y="384"/>
                  </a:lnTo>
                  <a:lnTo>
                    <a:pt x="14" y="368"/>
                  </a:lnTo>
                  <a:lnTo>
                    <a:pt x="13" y="353"/>
                  </a:lnTo>
                  <a:lnTo>
                    <a:pt x="12" y="338"/>
                  </a:lnTo>
                  <a:lnTo>
                    <a:pt x="10" y="325"/>
                  </a:lnTo>
                  <a:lnTo>
                    <a:pt x="9" y="310"/>
                  </a:lnTo>
                  <a:lnTo>
                    <a:pt x="8" y="296"/>
                  </a:lnTo>
                  <a:lnTo>
                    <a:pt x="6" y="281"/>
                  </a:lnTo>
                  <a:lnTo>
                    <a:pt x="5" y="268"/>
                  </a:lnTo>
                  <a:lnTo>
                    <a:pt x="2" y="253"/>
                  </a:lnTo>
                  <a:lnTo>
                    <a:pt x="2" y="238"/>
                  </a:lnTo>
                  <a:lnTo>
                    <a:pt x="0" y="223"/>
                  </a:lnTo>
                  <a:lnTo>
                    <a:pt x="0" y="209"/>
                  </a:lnTo>
                  <a:lnTo>
                    <a:pt x="0" y="192"/>
                  </a:lnTo>
                  <a:lnTo>
                    <a:pt x="0" y="175"/>
                  </a:lnTo>
                  <a:lnTo>
                    <a:pt x="0" y="163"/>
                  </a:lnTo>
                  <a:lnTo>
                    <a:pt x="0" y="151"/>
                  </a:lnTo>
                  <a:lnTo>
                    <a:pt x="0" y="139"/>
                  </a:lnTo>
                  <a:lnTo>
                    <a:pt x="0" y="129"/>
                  </a:lnTo>
                  <a:lnTo>
                    <a:pt x="1" y="118"/>
                  </a:lnTo>
                  <a:lnTo>
                    <a:pt x="1" y="108"/>
                  </a:lnTo>
                  <a:lnTo>
                    <a:pt x="2" y="98"/>
                  </a:lnTo>
                  <a:lnTo>
                    <a:pt x="2" y="89"/>
                  </a:lnTo>
                  <a:lnTo>
                    <a:pt x="2" y="78"/>
                  </a:lnTo>
                  <a:lnTo>
                    <a:pt x="4" y="67"/>
                  </a:lnTo>
                  <a:lnTo>
                    <a:pt x="4" y="58"/>
                  </a:lnTo>
                  <a:lnTo>
                    <a:pt x="5" y="47"/>
                  </a:lnTo>
                  <a:lnTo>
                    <a:pt x="6" y="36"/>
                  </a:lnTo>
                  <a:lnTo>
                    <a:pt x="6" y="25"/>
                  </a:lnTo>
                  <a:lnTo>
                    <a:pt x="6" y="13"/>
                  </a:lnTo>
                  <a:lnTo>
                    <a:pt x="6" y="1"/>
                  </a:lnTo>
                  <a:lnTo>
                    <a:pt x="8" y="0"/>
                  </a:lnTo>
                  <a:lnTo>
                    <a:pt x="12" y="0"/>
                  </a:lnTo>
                  <a:lnTo>
                    <a:pt x="16" y="2"/>
                  </a:lnTo>
                  <a:lnTo>
                    <a:pt x="18" y="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85" name="Freeform 1079"/>
            <p:cNvSpPr>
              <a:spLocks/>
            </p:cNvSpPr>
            <p:nvPr/>
          </p:nvSpPr>
          <p:spPr bwMode="auto">
            <a:xfrm>
              <a:off x="5169" y="3058"/>
              <a:ext cx="53" cy="313"/>
            </a:xfrm>
            <a:custGeom>
              <a:avLst/>
              <a:gdLst>
                <a:gd name="T0" fmla="*/ 0 w 107"/>
                <a:gd name="T1" fmla="*/ 1 h 615"/>
                <a:gd name="T2" fmla="*/ 0 w 107"/>
                <a:gd name="T3" fmla="*/ 1 h 615"/>
                <a:gd name="T4" fmla="*/ 0 w 107"/>
                <a:gd name="T5" fmla="*/ 1 h 615"/>
                <a:gd name="T6" fmla="*/ 0 w 107"/>
                <a:gd name="T7" fmla="*/ 1 h 615"/>
                <a:gd name="T8" fmla="*/ 0 w 107"/>
                <a:gd name="T9" fmla="*/ 1 h 615"/>
                <a:gd name="T10" fmla="*/ 0 w 107"/>
                <a:gd name="T11" fmla="*/ 1 h 615"/>
                <a:gd name="T12" fmla="*/ 0 w 107"/>
                <a:gd name="T13" fmla="*/ 1 h 615"/>
                <a:gd name="T14" fmla="*/ 0 w 107"/>
                <a:gd name="T15" fmla="*/ 1 h 615"/>
                <a:gd name="T16" fmla="*/ 0 w 107"/>
                <a:gd name="T17" fmla="*/ 1 h 615"/>
                <a:gd name="T18" fmla="*/ 0 w 107"/>
                <a:gd name="T19" fmla="*/ 1 h 615"/>
                <a:gd name="T20" fmla="*/ 0 w 107"/>
                <a:gd name="T21" fmla="*/ 1 h 615"/>
                <a:gd name="T22" fmla="*/ 0 w 107"/>
                <a:gd name="T23" fmla="*/ 1 h 615"/>
                <a:gd name="T24" fmla="*/ 0 w 107"/>
                <a:gd name="T25" fmla="*/ 1 h 615"/>
                <a:gd name="T26" fmla="*/ 0 w 107"/>
                <a:gd name="T27" fmla="*/ 1 h 615"/>
                <a:gd name="T28" fmla="*/ 0 w 107"/>
                <a:gd name="T29" fmla="*/ 1 h 615"/>
                <a:gd name="T30" fmla="*/ 0 w 107"/>
                <a:gd name="T31" fmla="*/ 1 h 615"/>
                <a:gd name="T32" fmla="*/ 0 w 107"/>
                <a:gd name="T33" fmla="*/ 1 h 615"/>
                <a:gd name="T34" fmla="*/ 0 w 107"/>
                <a:gd name="T35" fmla="*/ 1 h 615"/>
                <a:gd name="T36" fmla="*/ 0 w 107"/>
                <a:gd name="T37" fmla="*/ 1 h 615"/>
                <a:gd name="T38" fmla="*/ 0 w 107"/>
                <a:gd name="T39" fmla="*/ 1 h 615"/>
                <a:gd name="T40" fmla="*/ 0 w 107"/>
                <a:gd name="T41" fmla="*/ 1 h 615"/>
                <a:gd name="T42" fmla="*/ 0 w 107"/>
                <a:gd name="T43" fmla="*/ 1 h 615"/>
                <a:gd name="T44" fmla="*/ 0 w 107"/>
                <a:gd name="T45" fmla="*/ 1 h 615"/>
                <a:gd name="T46" fmla="*/ 0 w 107"/>
                <a:gd name="T47" fmla="*/ 1 h 615"/>
                <a:gd name="T48" fmla="*/ 0 w 107"/>
                <a:gd name="T49" fmla="*/ 1 h 615"/>
                <a:gd name="T50" fmla="*/ 0 w 107"/>
                <a:gd name="T51" fmla="*/ 1 h 615"/>
                <a:gd name="T52" fmla="*/ 0 w 107"/>
                <a:gd name="T53" fmla="*/ 1 h 615"/>
                <a:gd name="T54" fmla="*/ 0 w 107"/>
                <a:gd name="T55" fmla="*/ 1 h 615"/>
                <a:gd name="T56" fmla="*/ 0 w 107"/>
                <a:gd name="T57" fmla="*/ 1 h 615"/>
                <a:gd name="T58" fmla="*/ 0 w 107"/>
                <a:gd name="T59" fmla="*/ 1 h 615"/>
                <a:gd name="T60" fmla="*/ 0 w 107"/>
                <a:gd name="T61" fmla="*/ 1 h 615"/>
                <a:gd name="T62" fmla="*/ 0 w 107"/>
                <a:gd name="T63" fmla="*/ 1 h 615"/>
                <a:gd name="T64" fmla="*/ 0 w 107"/>
                <a:gd name="T65" fmla="*/ 1 h 615"/>
                <a:gd name="T66" fmla="*/ 0 w 107"/>
                <a:gd name="T67" fmla="*/ 1 h 615"/>
                <a:gd name="T68" fmla="*/ 0 w 107"/>
                <a:gd name="T69" fmla="*/ 1 h 615"/>
                <a:gd name="T70" fmla="*/ 0 w 107"/>
                <a:gd name="T71" fmla="*/ 1 h 615"/>
                <a:gd name="T72" fmla="*/ 0 w 107"/>
                <a:gd name="T73" fmla="*/ 1 h 615"/>
                <a:gd name="T74" fmla="*/ 0 w 107"/>
                <a:gd name="T75" fmla="*/ 1 h 615"/>
                <a:gd name="T76" fmla="*/ 0 w 107"/>
                <a:gd name="T77" fmla="*/ 1 h 615"/>
                <a:gd name="T78" fmla="*/ 0 w 107"/>
                <a:gd name="T79" fmla="*/ 1 h 615"/>
                <a:gd name="T80" fmla="*/ 0 w 107"/>
                <a:gd name="T81" fmla="*/ 1 h 615"/>
                <a:gd name="T82" fmla="*/ 0 w 107"/>
                <a:gd name="T83" fmla="*/ 1 h 615"/>
                <a:gd name="T84" fmla="*/ 0 w 107"/>
                <a:gd name="T85" fmla="*/ 1 h 615"/>
                <a:gd name="T86" fmla="*/ 0 w 107"/>
                <a:gd name="T87" fmla="*/ 1 h 615"/>
                <a:gd name="T88" fmla="*/ 0 w 107"/>
                <a:gd name="T89" fmla="*/ 1 h 615"/>
                <a:gd name="T90" fmla="*/ 0 w 107"/>
                <a:gd name="T91" fmla="*/ 1 h 615"/>
                <a:gd name="T92" fmla="*/ 0 w 107"/>
                <a:gd name="T93" fmla="*/ 1 h 615"/>
                <a:gd name="T94" fmla="*/ 0 w 107"/>
                <a:gd name="T95" fmla="*/ 0 h 615"/>
                <a:gd name="T96" fmla="*/ 0 w 107"/>
                <a:gd name="T97" fmla="*/ 1 h 615"/>
                <a:gd name="T98" fmla="*/ 0 w 107"/>
                <a:gd name="T99" fmla="*/ 1 h 615"/>
                <a:gd name="T100" fmla="*/ 0 w 107"/>
                <a:gd name="T101" fmla="*/ 1 h 615"/>
                <a:gd name="T102" fmla="*/ 0 w 107"/>
                <a:gd name="T103" fmla="*/ 1 h 615"/>
                <a:gd name="T104" fmla="*/ 0 w 107"/>
                <a:gd name="T105" fmla="*/ 1 h 615"/>
                <a:gd name="T106" fmla="*/ 0 w 107"/>
                <a:gd name="T107" fmla="*/ 1 h 615"/>
                <a:gd name="T108" fmla="*/ 0 w 107"/>
                <a:gd name="T109" fmla="*/ 1 h 615"/>
                <a:gd name="T110" fmla="*/ 0 w 107"/>
                <a:gd name="T111" fmla="*/ 1 h 615"/>
                <a:gd name="T112" fmla="*/ 0 w 107"/>
                <a:gd name="T113" fmla="*/ 1 h 61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07"/>
                <a:gd name="T172" fmla="*/ 0 h 615"/>
                <a:gd name="T173" fmla="*/ 107 w 107"/>
                <a:gd name="T174" fmla="*/ 615 h 61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07" h="615">
                  <a:moveTo>
                    <a:pt x="65" y="122"/>
                  </a:moveTo>
                  <a:lnTo>
                    <a:pt x="59" y="136"/>
                  </a:lnTo>
                  <a:lnTo>
                    <a:pt x="55" y="149"/>
                  </a:lnTo>
                  <a:lnTo>
                    <a:pt x="51" y="160"/>
                  </a:lnTo>
                  <a:lnTo>
                    <a:pt x="47" y="169"/>
                  </a:lnTo>
                  <a:lnTo>
                    <a:pt x="45" y="179"/>
                  </a:lnTo>
                  <a:lnTo>
                    <a:pt x="43" y="188"/>
                  </a:lnTo>
                  <a:lnTo>
                    <a:pt x="42" y="195"/>
                  </a:lnTo>
                  <a:lnTo>
                    <a:pt x="41" y="203"/>
                  </a:lnTo>
                  <a:lnTo>
                    <a:pt x="39" y="210"/>
                  </a:lnTo>
                  <a:lnTo>
                    <a:pt x="39" y="217"/>
                  </a:lnTo>
                  <a:lnTo>
                    <a:pt x="39" y="222"/>
                  </a:lnTo>
                  <a:lnTo>
                    <a:pt x="41" y="230"/>
                  </a:lnTo>
                  <a:lnTo>
                    <a:pt x="41" y="238"/>
                  </a:lnTo>
                  <a:lnTo>
                    <a:pt x="42" y="246"/>
                  </a:lnTo>
                  <a:lnTo>
                    <a:pt x="43" y="256"/>
                  </a:lnTo>
                  <a:lnTo>
                    <a:pt x="45" y="267"/>
                  </a:lnTo>
                  <a:lnTo>
                    <a:pt x="46" y="276"/>
                  </a:lnTo>
                  <a:lnTo>
                    <a:pt x="47" y="287"/>
                  </a:lnTo>
                  <a:lnTo>
                    <a:pt x="50" y="296"/>
                  </a:lnTo>
                  <a:lnTo>
                    <a:pt x="51" y="307"/>
                  </a:lnTo>
                  <a:lnTo>
                    <a:pt x="53" y="316"/>
                  </a:lnTo>
                  <a:lnTo>
                    <a:pt x="55" y="326"/>
                  </a:lnTo>
                  <a:lnTo>
                    <a:pt x="58" y="335"/>
                  </a:lnTo>
                  <a:lnTo>
                    <a:pt x="61" y="346"/>
                  </a:lnTo>
                  <a:lnTo>
                    <a:pt x="61" y="356"/>
                  </a:lnTo>
                  <a:lnTo>
                    <a:pt x="62" y="368"/>
                  </a:lnTo>
                  <a:lnTo>
                    <a:pt x="63" y="379"/>
                  </a:lnTo>
                  <a:lnTo>
                    <a:pt x="65" y="391"/>
                  </a:lnTo>
                  <a:lnTo>
                    <a:pt x="63" y="404"/>
                  </a:lnTo>
                  <a:lnTo>
                    <a:pt x="63" y="419"/>
                  </a:lnTo>
                  <a:lnTo>
                    <a:pt x="61" y="434"/>
                  </a:lnTo>
                  <a:lnTo>
                    <a:pt x="61" y="451"/>
                  </a:lnTo>
                  <a:lnTo>
                    <a:pt x="57" y="468"/>
                  </a:lnTo>
                  <a:lnTo>
                    <a:pt x="53" y="485"/>
                  </a:lnTo>
                  <a:lnTo>
                    <a:pt x="49" y="500"/>
                  </a:lnTo>
                  <a:lnTo>
                    <a:pt x="45" y="516"/>
                  </a:lnTo>
                  <a:lnTo>
                    <a:pt x="39" y="531"/>
                  </a:lnTo>
                  <a:lnTo>
                    <a:pt x="35" y="546"/>
                  </a:lnTo>
                  <a:lnTo>
                    <a:pt x="28" y="559"/>
                  </a:lnTo>
                  <a:lnTo>
                    <a:pt x="24" y="571"/>
                  </a:lnTo>
                  <a:lnTo>
                    <a:pt x="19" y="581"/>
                  </a:lnTo>
                  <a:lnTo>
                    <a:pt x="14" y="592"/>
                  </a:lnTo>
                  <a:lnTo>
                    <a:pt x="10" y="600"/>
                  </a:lnTo>
                  <a:lnTo>
                    <a:pt x="5" y="606"/>
                  </a:lnTo>
                  <a:lnTo>
                    <a:pt x="3" y="610"/>
                  </a:lnTo>
                  <a:lnTo>
                    <a:pt x="1" y="613"/>
                  </a:lnTo>
                  <a:lnTo>
                    <a:pt x="0" y="615"/>
                  </a:lnTo>
                  <a:lnTo>
                    <a:pt x="1" y="613"/>
                  </a:lnTo>
                  <a:lnTo>
                    <a:pt x="1" y="608"/>
                  </a:lnTo>
                  <a:lnTo>
                    <a:pt x="3" y="602"/>
                  </a:lnTo>
                  <a:lnTo>
                    <a:pt x="5" y="593"/>
                  </a:lnTo>
                  <a:lnTo>
                    <a:pt x="5" y="581"/>
                  </a:lnTo>
                  <a:lnTo>
                    <a:pt x="8" y="569"/>
                  </a:lnTo>
                  <a:lnTo>
                    <a:pt x="10" y="554"/>
                  </a:lnTo>
                  <a:lnTo>
                    <a:pt x="11" y="539"/>
                  </a:lnTo>
                  <a:lnTo>
                    <a:pt x="14" y="523"/>
                  </a:lnTo>
                  <a:lnTo>
                    <a:pt x="15" y="505"/>
                  </a:lnTo>
                  <a:lnTo>
                    <a:pt x="16" y="489"/>
                  </a:lnTo>
                  <a:lnTo>
                    <a:pt x="18" y="470"/>
                  </a:lnTo>
                  <a:lnTo>
                    <a:pt x="19" y="455"/>
                  </a:lnTo>
                  <a:lnTo>
                    <a:pt x="19" y="439"/>
                  </a:lnTo>
                  <a:lnTo>
                    <a:pt x="20" y="423"/>
                  </a:lnTo>
                  <a:lnTo>
                    <a:pt x="19" y="411"/>
                  </a:lnTo>
                  <a:lnTo>
                    <a:pt x="19" y="399"/>
                  </a:lnTo>
                  <a:lnTo>
                    <a:pt x="19" y="388"/>
                  </a:lnTo>
                  <a:lnTo>
                    <a:pt x="18" y="376"/>
                  </a:lnTo>
                  <a:lnTo>
                    <a:pt x="15" y="362"/>
                  </a:lnTo>
                  <a:lnTo>
                    <a:pt x="14" y="349"/>
                  </a:lnTo>
                  <a:lnTo>
                    <a:pt x="12" y="335"/>
                  </a:lnTo>
                  <a:lnTo>
                    <a:pt x="10" y="322"/>
                  </a:lnTo>
                  <a:lnTo>
                    <a:pt x="10" y="307"/>
                  </a:lnTo>
                  <a:lnTo>
                    <a:pt x="7" y="294"/>
                  </a:lnTo>
                  <a:lnTo>
                    <a:pt x="5" y="279"/>
                  </a:lnTo>
                  <a:lnTo>
                    <a:pt x="3" y="265"/>
                  </a:lnTo>
                  <a:lnTo>
                    <a:pt x="1" y="252"/>
                  </a:lnTo>
                  <a:lnTo>
                    <a:pt x="1" y="238"/>
                  </a:lnTo>
                  <a:lnTo>
                    <a:pt x="0" y="226"/>
                  </a:lnTo>
                  <a:lnTo>
                    <a:pt x="0" y="215"/>
                  </a:lnTo>
                  <a:lnTo>
                    <a:pt x="0" y="205"/>
                  </a:lnTo>
                  <a:lnTo>
                    <a:pt x="1" y="195"/>
                  </a:lnTo>
                  <a:lnTo>
                    <a:pt x="3" y="184"/>
                  </a:lnTo>
                  <a:lnTo>
                    <a:pt x="5" y="172"/>
                  </a:lnTo>
                  <a:lnTo>
                    <a:pt x="11" y="157"/>
                  </a:lnTo>
                  <a:lnTo>
                    <a:pt x="19" y="142"/>
                  </a:lnTo>
                  <a:lnTo>
                    <a:pt x="26" y="126"/>
                  </a:lnTo>
                  <a:lnTo>
                    <a:pt x="34" y="109"/>
                  </a:lnTo>
                  <a:lnTo>
                    <a:pt x="42" y="93"/>
                  </a:lnTo>
                  <a:lnTo>
                    <a:pt x="51" y="76"/>
                  </a:lnTo>
                  <a:lnTo>
                    <a:pt x="61" y="59"/>
                  </a:lnTo>
                  <a:lnTo>
                    <a:pt x="69" y="45"/>
                  </a:lnTo>
                  <a:lnTo>
                    <a:pt x="77" y="31"/>
                  </a:lnTo>
                  <a:lnTo>
                    <a:pt x="85" y="20"/>
                  </a:lnTo>
                  <a:lnTo>
                    <a:pt x="90" y="9"/>
                  </a:lnTo>
                  <a:lnTo>
                    <a:pt x="96" y="4"/>
                  </a:lnTo>
                  <a:lnTo>
                    <a:pt x="99" y="0"/>
                  </a:lnTo>
                  <a:lnTo>
                    <a:pt x="101" y="0"/>
                  </a:lnTo>
                  <a:lnTo>
                    <a:pt x="105" y="6"/>
                  </a:lnTo>
                  <a:lnTo>
                    <a:pt x="107" y="16"/>
                  </a:lnTo>
                  <a:lnTo>
                    <a:pt x="107" y="25"/>
                  </a:lnTo>
                  <a:lnTo>
                    <a:pt x="107" y="35"/>
                  </a:lnTo>
                  <a:lnTo>
                    <a:pt x="105" y="45"/>
                  </a:lnTo>
                  <a:lnTo>
                    <a:pt x="101" y="55"/>
                  </a:lnTo>
                  <a:lnTo>
                    <a:pt x="97" y="64"/>
                  </a:lnTo>
                  <a:lnTo>
                    <a:pt x="93" y="76"/>
                  </a:lnTo>
                  <a:lnTo>
                    <a:pt x="89" y="84"/>
                  </a:lnTo>
                  <a:lnTo>
                    <a:pt x="84" y="93"/>
                  </a:lnTo>
                  <a:lnTo>
                    <a:pt x="78" y="101"/>
                  </a:lnTo>
                  <a:lnTo>
                    <a:pt x="74" y="109"/>
                  </a:lnTo>
                  <a:lnTo>
                    <a:pt x="70" y="113"/>
                  </a:lnTo>
                  <a:lnTo>
                    <a:pt x="68" y="118"/>
                  </a:lnTo>
                  <a:lnTo>
                    <a:pt x="65" y="12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86" name="Freeform 1080"/>
            <p:cNvSpPr>
              <a:spLocks/>
            </p:cNvSpPr>
            <p:nvPr/>
          </p:nvSpPr>
          <p:spPr bwMode="auto">
            <a:xfrm>
              <a:off x="5224" y="3085"/>
              <a:ext cx="70" cy="294"/>
            </a:xfrm>
            <a:custGeom>
              <a:avLst/>
              <a:gdLst>
                <a:gd name="T0" fmla="*/ 1 w 140"/>
                <a:gd name="T1" fmla="*/ 1 h 574"/>
                <a:gd name="T2" fmla="*/ 1 w 140"/>
                <a:gd name="T3" fmla="*/ 1 h 574"/>
                <a:gd name="T4" fmla="*/ 1 w 140"/>
                <a:gd name="T5" fmla="*/ 1 h 574"/>
                <a:gd name="T6" fmla="*/ 1 w 140"/>
                <a:gd name="T7" fmla="*/ 1 h 574"/>
                <a:gd name="T8" fmla="*/ 1 w 140"/>
                <a:gd name="T9" fmla="*/ 1 h 574"/>
                <a:gd name="T10" fmla="*/ 1 w 140"/>
                <a:gd name="T11" fmla="*/ 1 h 574"/>
                <a:gd name="T12" fmla="*/ 1 w 140"/>
                <a:gd name="T13" fmla="*/ 1 h 574"/>
                <a:gd name="T14" fmla="*/ 1 w 140"/>
                <a:gd name="T15" fmla="*/ 1 h 574"/>
                <a:gd name="T16" fmla="*/ 1 w 140"/>
                <a:gd name="T17" fmla="*/ 1 h 574"/>
                <a:gd name="T18" fmla="*/ 1 w 140"/>
                <a:gd name="T19" fmla="*/ 1 h 574"/>
                <a:gd name="T20" fmla="*/ 1 w 140"/>
                <a:gd name="T21" fmla="*/ 1 h 574"/>
                <a:gd name="T22" fmla="*/ 1 w 140"/>
                <a:gd name="T23" fmla="*/ 1 h 574"/>
                <a:gd name="T24" fmla="*/ 1 w 140"/>
                <a:gd name="T25" fmla="*/ 1 h 574"/>
                <a:gd name="T26" fmla="*/ 1 w 140"/>
                <a:gd name="T27" fmla="*/ 1 h 574"/>
                <a:gd name="T28" fmla="*/ 1 w 140"/>
                <a:gd name="T29" fmla="*/ 1 h 574"/>
                <a:gd name="T30" fmla="*/ 1 w 140"/>
                <a:gd name="T31" fmla="*/ 1 h 574"/>
                <a:gd name="T32" fmla="*/ 1 w 140"/>
                <a:gd name="T33" fmla="*/ 1 h 574"/>
                <a:gd name="T34" fmla="*/ 1 w 140"/>
                <a:gd name="T35" fmla="*/ 1 h 574"/>
                <a:gd name="T36" fmla="*/ 1 w 140"/>
                <a:gd name="T37" fmla="*/ 1 h 574"/>
                <a:gd name="T38" fmla="*/ 1 w 140"/>
                <a:gd name="T39" fmla="*/ 1 h 574"/>
                <a:gd name="T40" fmla="*/ 1 w 140"/>
                <a:gd name="T41" fmla="*/ 1 h 574"/>
                <a:gd name="T42" fmla="*/ 1 w 140"/>
                <a:gd name="T43" fmla="*/ 1 h 574"/>
                <a:gd name="T44" fmla="*/ 1 w 140"/>
                <a:gd name="T45" fmla="*/ 1 h 574"/>
                <a:gd name="T46" fmla="*/ 1 w 140"/>
                <a:gd name="T47" fmla="*/ 1 h 574"/>
                <a:gd name="T48" fmla="*/ 1 w 140"/>
                <a:gd name="T49" fmla="*/ 1 h 574"/>
                <a:gd name="T50" fmla="*/ 1 w 140"/>
                <a:gd name="T51" fmla="*/ 1 h 574"/>
                <a:gd name="T52" fmla="*/ 1 w 140"/>
                <a:gd name="T53" fmla="*/ 1 h 574"/>
                <a:gd name="T54" fmla="*/ 1 w 140"/>
                <a:gd name="T55" fmla="*/ 1 h 574"/>
                <a:gd name="T56" fmla="*/ 1 w 140"/>
                <a:gd name="T57" fmla="*/ 1 h 574"/>
                <a:gd name="T58" fmla="*/ 1 w 140"/>
                <a:gd name="T59" fmla="*/ 1 h 574"/>
                <a:gd name="T60" fmla="*/ 1 w 140"/>
                <a:gd name="T61" fmla="*/ 1 h 574"/>
                <a:gd name="T62" fmla="*/ 1 w 140"/>
                <a:gd name="T63" fmla="*/ 1 h 574"/>
                <a:gd name="T64" fmla="*/ 1 w 140"/>
                <a:gd name="T65" fmla="*/ 1 h 574"/>
                <a:gd name="T66" fmla="*/ 1 w 140"/>
                <a:gd name="T67" fmla="*/ 1 h 574"/>
                <a:gd name="T68" fmla="*/ 1 w 140"/>
                <a:gd name="T69" fmla="*/ 1 h 574"/>
                <a:gd name="T70" fmla="*/ 1 w 140"/>
                <a:gd name="T71" fmla="*/ 1 h 574"/>
                <a:gd name="T72" fmla="*/ 1 w 140"/>
                <a:gd name="T73" fmla="*/ 1 h 574"/>
                <a:gd name="T74" fmla="*/ 1 w 140"/>
                <a:gd name="T75" fmla="*/ 1 h 574"/>
                <a:gd name="T76" fmla="*/ 1 w 140"/>
                <a:gd name="T77" fmla="*/ 1 h 574"/>
                <a:gd name="T78" fmla="*/ 1 w 140"/>
                <a:gd name="T79" fmla="*/ 1 h 574"/>
                <a:gd name="T80" fmla="*/ 1 w 140"/>
                <a:gd name="T81" fmla="*/ 1 h 574"/>
                <a:gd name="T82" fmla="*/ 1 w 140"/>
                <a:gd name="T83" fmla="*/ 1 h 574"/>
                <a:gd name="T84" fmla="*/ 0 w 140"/>
                <a:gd name="T85" fmla="*/ 1 h 574"/>
                <a:gd name="T86" fmla="*/ 0 w 140"/>
                <a:gd name="T87" fmla="*/ 1 h 574"/>
                <a:gd name="T88" fmla="*/ 1 w 140"/>
                <a:gd name="T89" fmla="*/ 1 h 574"/>
                <a:gd name="T90" fmla="*/ 1 w 140"/>
                <a:gd name="T91" fmla="*/ 1 h 574"/>
                <a:gd name="T92" fmla="*/ 1 w 140"/>
                <a:gd name="T93" fmla="*/ 1 h 574"/>
                <a:gd name="T94" fmla="*/ 1 w 140"/>
                <a:gd name="T95" fmla="*/ 1 h 574"/>
                <a:gd name="T96" fmla="*/ 1 w 140"/>
                <a:gd name="T97" fmla="*/ 1 h 574"/>
                <a:gd name="T98" fmla="*/ 1 w 140"/>
                <a:gd name="T99" fmla="*/ 0 h 574"/>
                <a:gd name="T100" fmla="*/ 1 w 140"/>
                <a:gd name="T101" fmla="*/ 0 h 574"/>
                <a:gd name="T102" fmla="*/ 1 w 140"/>
                <a:gd name="T103" fmla="*/ 1 h 57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40"/>
                <a:gd name="T157" fmla="*/ 0 h 574"/>
                <a:gd name="T158" fmla="*/ 140 w 140"/>
                <a:gd name="T159" fmla="*/ 574 h 57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40" h="574">
                  <a:moveTo>
                    <a:pt x="35" y="1"/>
                  </a:moveTo>
                  <a:lnTo>
                    <a:pt x="33" y="21"/>
                  </a:lnTo>
                  <a:lnTo>
                    <a:pt x="33" y="42"/>
                  </a:lnTo>
                  <a:lnTo>
                    <a:pt x="32" y="62"/>
                  </a:lnTo>
                  <a:lnTo>
                    <a:pt x="32" y="81"/>
                  </a:lnTo>
                  <a:lnTo>
                    <a:pt x="32" y="98"/>
                  </a:lnTo>
                  <a:lnTo>
                    <a:pt x="32" y="117"/>
                  </a:lnTo>
                  <a:lnTo>
                    <a:pt x="32" y="135"/>
                  </a:lnTo>
                  <a:lnTo>
                    <a:pt x="33" y="152"/>
                  </a:lnTo>
                  <a:lnTo>
                    <a:pt x="35" y="167"/>
                  </a:lnTo>
                  <a:lnTo>
                    <a:pt x="37" y="183"/>
                  </a:lnTo>
                  <a:lnTo>
                    <a:pt x="40" y="198"/>
                  </a:lnTo>
                  <a:lnTo>
                    <a:pt x="46" y="213"/>
                  </a:lnTo>
                  <a:lnTo>
                    <a:pt x="50" y="225"/>
                  </a:lnTo>
                  <a:lnTo>
                    <a:pt x="56" y="237"/>
                  </a:lnTo>
                  <a:lnTo>
                    <a:pt x="63" y="248"/>
                  </a:lnTo>
                  <a:lnTo>
                    <a:pt x="73" y="259"/>
                  </a:lnTo>
                  <a:lnTo>
                    <a:pt x="81" y="267"/>
                  </a:lnTo>
                  <a:lnTo>
                    <a:pt x="89" y="279"/>
                  </a:lnTo>
                  <a:lnTo>
                    <a:pt x="95" y="290"/>
                  </a:lnTo>
                  <a:lnTo>
                    <a:pt x="104" y="303"/>
                  </a:lnTo>
                  <a:lnTo>
                    <a:pt x="109" y="317"/>
                  </a:lnTo>
                  <a:lnTo>
                    <a:pt x="116" y="330"/>
                  </a:lnTo>
                  <a:lnTo>
                    <a:pt x="120" y="342"/>
                  </a:lnTo>
                  <a:lnTo>
                    <a:pt x="125" y="359"/>
                  </a:lnTo>
                  <a:lnTo>
                    <a:pt x="128" y="372"/>
                  </a:lnTo>
                  <a:lnTo>
                    <a:pt x="132" y="386"/>
                  </a:lnTo>
                  <a:lnTo>
                    <a:pt x="133" y="399"/>
                  </a:lnTo>
                  <a:lnTo>
                    <a:pt x="136" y="413"/>
                  </a:lnTo>
                  <a:lnTo>
                    <a:pt x="137" y="426"/>
                  </a:lnTo>
                  <a:lnTo>
                    <a:pt x="139" y="438"/>
                  </a:lnTo>
                  <a:lnTo>
                    <a:pt x="139" y="448"/>
                  </a:lnTo>
                  <a:lnTo>
                    <a:pt x="140" y="460"/>
                  </a:lnTo>
                  <a:lnTo>
                    <a:pt x="139" y="468"/>
                  </a:lnTo>
                  <a:lnTo>
                    <a:pt x="137" y="479"/>
                  </a:lnTo>
                  <a:lnTo>
                    <a:pt x="136" y="489"/>
                  </a:lnTo>
                  <a:lnTo>
                    <a:pt x="135" y="502"/>
                  </a:lnTo>
                  <a:lnTo>
                    <a:pt x="133" y="511"/>
                  </a:lnTo>
                  <a:lnTo>
                    <a:pt x="131" y="522"/>
                  </a:lnTo>
                  <a:lnTo>
                    <a:pt x="128" y="531"/>
                  </a:lnTo>
                  <a:lnTo>
                    <a:pt x="125" y="542"/>
                  </a:lnTo>
                  <a:lnTo>
                    <a:pt x="124" y="550"/>
                  </a:lnTo>
                  <a:lnTo>
                    <a:pt x="120" y="557"/>
                  </a:lnTo>
                  <a:lnTo>
                    <a:pt x="118" y="564"/>
                  </a:lnTo>
                  <a:lnTo>
                    <a:pt x="117" y="569"/>
                  </a:lnTo>
                  <a:lnTo>
                    <a:pt x="116" y="572"/>
                  </a:lnTo>
                  <a:lnTo>
                    <a:pt x="114" y="574"/>
                  </a:lnTo>
                  <a:lnTo>
                    <a:pt x="114" y="573"/>
                  </a:lnTo>
                  <a:lnTo>
                    <a:pt x="113" y="568"/>
                  </a:lnTo>
                  <a:lnTo>
                    <a:pt x="112" y="560"/>
                  </a:lnTo>
                  <a:lnTo>
                    <a:pt x="112" y="547"/>
                  </a:lnTo>
                  <a:lnTo>
                    <a:pt x="112" y="535"/>
                  </a:lnTo>
                  <a:lnTo>
                    <a:pt x="109" y="518"/>
                  </a:lnTo>
                  <a:lnTo>
                    <a:pt x="108" y="500"/>
                  </a:lnTo>
                  <a:lnTo>
                    <a:pt x="105" y="480"/>
                  </a:lnTo>
                  <a:lnTo>
                    <a:pt x="104" y="461"/>
                  </a:lnTo>
                  <a:lnTo>
                    <a:pt x="100" y="441"/>
                  </a:lnTo>
                  <a:lnTo>
                    <a:pt x="98" y="421"/>
                  </a:lnTo>
                  <a:lnTo>
                    <a:pt x="94" y="400"/>
                  </a:lnTo>
                  <a:lnTo>
                    <a:pt x="91" y="383"/>
                  </a:lnTo>
                  <a:lnTo>
                    <a:pt x="87" y="365"/>
                  </a:lnTo>
                  <a:lnTo>
                    <a:pt x="83" y="350"/>
                  </a:lnTo>
                  <a:lnTo>
                    <a:pt x="79" y="337"/>
                  </a:lnTo>
                  <a:lnTo>
                    <a:pt x="75" y="326"/>
                  </a:lnTo>
                  <a:lnTo>
                    <a:pt x="71" y="317"/>
                  </a:lnTo>
                  <a:lnTo>
                    <a:pt x="67" y="310"/>
                  </a:lnTo>
                  <a:lnTo>
                    <a:pt x="63" y="302"/>
                  </a:lnTo>
                  <a:lnTo>
                    <a:pt x="59" y="297"/>
                  </a:lnTo>
                  <a:lnTo>
                    <a:pt x="55" y="288"/>
                  </a:lnTo>
                  <a:lnTo>
                    <a:pt x="51" y="283"/>
                  </a:lnTo>
                  <a:lnTo>
                    <a:pt x="47" y="276"/>
                  </a:lnTo>
                  <a:lnTo>
                    <a:pt x="44" y="271"/>
                  </a:lnTo>
                  <a:lnTo>
                    <a:pt x="39" y="266"/>
                  </a:lnTo>
                  <a:lnTo>
                    <a:pt x="36" y="259"/>
                  </a:lnTo>
                  <a:lnTo>
                    <a:pt x="31" y="253"/>
                  </a:lnTo>
                  <a:lnTo>
                    <a:pt x="28" y="247"/>
                  </a:lnTo>
                  <a:lnTo>
                    <a:pt x="23" y="240"/>
                  </a:lnTo>
                  <a:lnTo>
                    <a:pt x="19" y="234"/>
                  </a:lnTo>
                  <a:lnTo>
                    <a:pt x="15" y="226"/>
                  </a:lnTo>
                  <a:lnTo>
                    <a:pt x="10" y="220"/>
                  </a:lnTo>
                  <a:lnTo>
                    <a:pt x="6" y="209"/>
                  </a:lnTo>
                  <a:lnTo>
                    <a:pt x="4" y="198"/>
                  </a:lnTo>
                  <a:lnTo>
                    <a:pt x="1" y="183"/>
                  </a:lnTo>
                  <a:lnTo>
                    <a:pt x="0" y="170"/>
                  </a:lnTo>
                  <a:lnTo>
                    <a:pt x="0" y="154"/>
                  </a:lnTo>
                  <a:lnTo>
                    <a:pt x="0" y="136"/>
                  </a:lnTo>
                  <a:lnTo>
                    <a:pt x="0" y="118"/>
                  </a:lnTo>
                  <a:lnTo>
                    <a:pt x="1" y="102"/>
                  </a:lnTo>
                  <a:lnTo>
                    <a:pt x="2" y="85"/>
                  </a:lnTo>
                  <a:lnTo>
                    <a:pt x="4" y="70"/>
                  </a:lnTo>
                  <a:lnTo>
                    <a:pt x="6" y="54"/>
                  </a:lnTo>
                  <a:lnTo>
                    <a:pt x="8" y="42"/>
                  </a:lnTo>
                  <a:lnTo>
                    <a:pt x="10" y="29"/>
                  </a:lnTo>
                  <a:lnTo>
                    <a:pt x="12" y="21"/>
                  </a:lnTo>
                  <a:lnTo>
                    <a:pt x="13" y="13"/>
                  </a:lnTo>
                  <a:lnTo>
                    <a:pt x="16" y="9"/>
                  </a:lnTo>
                  <a:lnTo>
                    <a:pt x="19" y="5"/>
                  </a:lnTo>
                  <a:lnTo>
                    <a:pt x="21" y="3"/>
                  </a:lnTo>
                  <a:lnTo>
                    <a:pt x="24" y="0"/>
                  </a:lnTo>
                  <a:lnTo>
                    <a:pt x="28" y="0"/>
                  </a:lnTo>
                  <a:lnTo>
                    <a:pt x="32" y="0"/>
                  </a:lnTo>
                  <a:lnTo>
                    <a:pt x="35" y="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87" name="Freeform 1081"/>
            <p:cNvSpPr>
              <a:spLocks/>
            </p:cNvSpPr>
            <p:nvPr/>
          </p:nvSpPr>
          <p:spPr bwMode="auto">
            <a:xfrm>
              <a:off x="5164" y="2788"/>
              <a:ext cx="25" cy="136"/>
            </a:xfrm>
            <a:custGeom>
              <a:avLst/>
              <a:gdLst>
                <a:gd name="T0" fmla="*/ 1 w 50"/>
                <a:gd name="T1" fmla="*/ 1 h 269"/>
                <a:gd name="T2" fmla="*/ 1 w 50"/>
                <a:gd name="T3" fmla="*/ 1 h 269"/>
                <a:gd name="T4" fmla="*/ 1 w 50"/>
                <a:gd name="T5" fmla="*/ 1 h 269"/>
                <a:gd name="T6" fmla="*/ 1 w 50"/>
                <a:gd name="T7" fmla="*/ 1 h 269"/>
                <a:gd name="T8" fmla="*/ 1 w 50"/>
                <a:gd name="T9" fmla="*/ 1 h 269"/>
                <a:gd name="T10" fmla="*/ 1 w 50"/>
                <a:gd name="T11" fmla="*/ 1 h 269"/>
                <a:gd name="T12" fmla="*/ 1 w 50"/>
                <a:gd name="T13" fmla="*/ 1 h 269"/>
                <a:gd name="T14" fmla="*/ 1 w 50"/>
                <a:gd name="T15" fmla="*/ 1 h 269"/>
                <a:gd name="T16" fmla="*/ 1 w 50"/>
                <a:gd name="T17" fmla="*/ 1 h 269"/>
                <a:gd name="T18" fmla="*/ 1 w 50"/>
                <a:gd name="T19" fmla="*/ 1 h 269"/>
                <a:gd name="T20" fmla="*/ 1 w 50"/>
                <a:gd name="T21" fmla="*/ 1 h 269"/>
                <a:gd name="T22" fmla="*/ 1 w 50"/>
                <a:gd name="T23" fmla="*/ 1 h 269"/>
                <a:gd name="T24" fmla="*/ 1 w 50"/>
                <a:gd name="T25" fmla="*/ 1 h 269"/>
                <a:gd name="T26" fmla="*/ 1 w 50"/>
                <a:gd name="T27" fmla="*/ 1 h 269"/>
                <a:gd name="T28" fmla="*/ 1 w 50"/>
                <a:gd name="T29" fmla="*/ 1 h 269"/>
                <a:gd name="T30" fmla="*/ 1 w 50"/>
                <a:gd name="T31" fmla="*/ 1 h 269"/>
                <a:gd name="T32" fmla="*/ 1 w 50"/>
                <a:gd name="T33" fmla="*/ 1 h 269"/>
                <a:gd name="T34" fmla="*/ 1 w 50"/>
                <a:gd name="T35" fmla="*/ 1 h 269"/>
                <a:gd name="T36" fmla="*/ 1 w 50"/>
                <a:gd name="T37" fmla="*/ 1 h 269"/>
                <a:gd name="T38" fmla="*/ 1 w 50"/>
                <a:gd name="T39" fmla="*/ 1 h 269"/>
                <a:gd name="T40" fmla="*/ 1 w 50"/>
                <a:gd name="T41" fmla="*/ 1 h 269"/>
                <a:gd name="T42" fmla="*/ 1 w 50"/>
                <a:gd name="T43" fmla="*/ 1 h 269"/>
                <a:gd name="T44" fmla="*/ 1 w 50"/>
                <a:gd name="T45" fmla="*/ 1 h 269"/>
                <a:gd name="T46" fmla="*/ 1 w 50"/>
                <a:gd name="T47" fmla="*/ 1 h 269"/>
                <a:gd name="T48" fmla="*/ 1 w 50"/>
                <a:gd name="T49" fmla="*/ 1 h 269"/>
                <a:gd name="T50" fmla="*/ 1 w 50"/>
                <a:gd name="T51" fmla="*/ 1 h 269"/>
                <a:gd name="T52" fmla="*/ 1 w 50"/>
                <a:gd name="T53" fmla="*/ 1 h 269"/>
                <a:gd name="T54" fmla="*/ 1 w 50"/>
                <a:gd name="T55" fmla="*/ 1 h 269"/>
                <a:gd name="T56" fmla="*/ 0 w 50"/>
                <a:gd name="T57" fmla="*/ 1 h 269"/>
                <a:gd name="T58" fmla="*/ 0 w 50"/>
                <a:gd name="T59" fmla="*/ 1 h 269"/>
                <a:gd name="T60" fmla="*/ 0 w 50"/>
                <a:gd name="T61" fmla="*/ 1 h 269"/>
                <a:gd name="T62" fmla="*/ 1 w 50"/>
                <a:gd name="T63" fmla="*/ 1 h 269"/>
                <a:gd name="T64" fmla="*/ 1 w 50"/>
                <a:gd name="T65" fmla="*/ 1 h 269"/>
                <a:gd name="T66" fmla="*/ 1 w 50"/>
                <a:gd name="T67" fmla="*/ 1 h 269"/>
                <a:gd name="T68" fmla="*/ 1 w 50"/>
                <a:gd name="T69" fmla="*/ 1 h 269"/>
                <a:gd name="T70" fmla="*/ 1 w 50"/>
                <a:gd name="T71" fmla="*/ 1 h 269"/>
                <a:gd name="T72" fmla="*/ 1 w 50"/>
                <a:gd name="T73" fmla="*/ 1 h 269"/>
                <a:gd name="T74" fmla="*/ 1 w 50"/>
                <a:gd name="T75" fmla="*/ 1 h 269"/>
                <a:gd name="T76" fmla="*/ 1 w 50"/>
                <a:gd name="T77" fmla="*/ 1 h 269"/>
                <a:gd name="T78" fmla="*/ 1 w 50"/>
                <a:gd name="T79" fmla="*/ 1 h 269"/>
                <a:gd name="T80" fmla="*/ 1 w 50"/>
                <a:gd name="T81" fmla="*/ 1 h 269"/>
                <a:gd name="T82" fmla="*/ 1 w 50"/>
                <a:gd name="T83" fmla="*/ 1 h 269"/>
                <a:gd name="T84" fmla="*/ 1 w 50"/>
                <a:gd name="T85" fmla="*/ 1 h 269"/>
                <a:gd name="T86" fmla="*/ 1 w 50"/>
                <a:gd name="T87" fmla="*/ 1 h 269"/>
                <a:gd name="T88" fmla="*/ 1 w 50"/>
                <a:gd name="T89" fmla="*/ 1 h 269"/>
                <a:gd name="T90" fmla="*/ 1 w 50"/>
                <a:gd name="T91" fmla="*/ 1 h 269"/>
                <a:gd name="T92" fmla="*/ 1 w 50"/>
                <a:gd name="T93" fmla="*/ 0 h 269"/>
                <a:gd name="T94" fmla="*/ 1 w 50"/>
                <a:gd name="T95" fmla="*/ 1 h 269"/>
                <a:gd name="T96" fmla="*/ 1 w 50"/>
                <a:gd name="T97" fmla="*/ 1 h 269"/>
                <a:gd name="T98" fmla="*/ 1 w 50"/>
                <a:gd name="T99" fmla="*/ 1 h 269"/>
                <a:gd name="T100" fmla="*/ 1 w 50"/>
                <a:gd name="T101" fmla="*/ 1 h 26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50"/>
                <a:gd name="T154" fmla="*/ 0 h 269"/>
                <a:gd name="T155" fmla="*/ 50 w 50"/>
                <a:gd name="T156" fmla="*/ 269 h 26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50" h="269">
                  <a:moveTo>
                    <a:pt x="49" y="7"/>
                  </a:moveTo>
                  <a:lnTo>
                    <a:pt x="43" y="15"/>
                  </a:lnTo>
                  <a:lnTo>
                    <a:pt x="39" y="27"/>
                  </a:lnTo>
                  <a:lnTo>
                    <a:pt x="37" y="40"/>
                  </a:lnTo>
                  <a:lnTo>
                    <a:pt x="34" y="56"/>
                  </a:lnTo>
                  <a:lnTo>
                    <a:pt x="31" y="72"/>
                  </a:lnTo>
                  <a:lnTo>
                    <a:pt x="30" y="89"/>
                  </a:lnTo>
                  <a:lnTo>
                    <a:pt x="30" y="106"/>
                  </a:lnTo>
                  <a:lnTo>
                    <a:pt x="30" y="125"/>
                  </a:lnTo>
                  <a:lnTo>
                    <a:pt x="29" y="142"/>
                  </a:lnTo>
                  <a:lnTo>
                    <a:pt x="29" y="160"/>
                  </a:lnTo>
                  <a:lnTo>
                    <a:pt x="29" y="176"/>
                  </a:lnTo>
                  <a:lnTo>
                    <a:pt x="29" y="192"/>
                  </a:lnTo>
                  <a:lnTo>
                    <a:pt x="29" y="205"/>
                  </a:lnTo>
                  <a:lnTo>
                    <a:pt x="29" y="219"/>
                  </a:lnTo>
                  <a:lnTo>
                    <a:pt x="29" y="230"/>
                  </a:lnTo>
                  <a:lnTo>
                    <a:pt x="29" y="238"/>
                  </a:lnTo>
                  <a:lnTo>
                    <a:pt x="29" y="239"/>
                  </a:lnTo>
                  <a:lnTo>
                    <a:pt x="27" y="243"/>
                  </a:lnTo>
                  <a:lnTo>
                    <a:pt x="25" y="247"/>
                  </a:lnTo>
                  <a:lnTo>
                    <a:pt x="23" y="250"/>
                  </a:lnTo>
                  <a:lnTo>
                    <a:pt x="21" y="253"/>
                  </a:lnTo>
                  <a:lnTo>
                    <a:pt x="19" y="255"/>
                  </a:lnTo>
                  <a:lnTo>
                    <a:pt x="16" y="259"/>
                  </a:lnTo>
                  <a:lnTo>
                    <a:pt x="14" y="262"/>
                  </a:lnTo>
                  <a:lnTo>
                    <a:pt x="8" y="266"/>
                  </a:lnTo>
                  <a:lnTo>
                    <a:pt x="4" y="269"/>
                  </a:lnTo>
                  <a:lnTo>
                    <a:pt x="2" y="269"/>
                  </a:lnTo>
                  <a:lnTo>
                    <a:pt x="0" y="265"/>
                  </a:lnTo>
                  <a:lnTo>
                    <a:pt x="0" y="255"/>
                  </a:lnTo>
                  <a:lnTo>
                    <a:pt x="0" y="243"/>
                  </a:lnTo>
                  <a:lnTo>
                    <a:pt x="2" y="227"/>
                  </a:lnTo>
                  <a:lnTo>
                    <a:pt x="3" y="211"/>
                  </a:lnTo>
                  <a:lnTo>
                    <a:pt x="3" y="192"/>
                  </a:lnTo>
                  <a:lnTo>
                    <a:pt x="4" y="173"/>
                  </a:lnTo>
                  <a:lnTo>
                    <a:pt x="6" y="152"/>
                  </a:lnTo>
                  <a:lnTo>
                    <a:pt x="8" y="131"/>
                  </a:lnTo>
                  <a:lnTo>
                    <a:pt x="10" y="110"/>
                  </a:lnTo>
                  <a:lnTo>
                    <a:pt x="12" y="89"/>
                  </a:lnTo>
                  <a:lnTo>
                    <a:pt x="16" y="69"/>
                  </a:lnTo>
                  <a:lnTo>
                    <a:pt x="21" y="52"/>
                  </a:lnTo>
                  <a:lnTo>
                    <a:pt x="25" y="36"/>
                  </a:lnTo>
                  <a:lnTo>
                    <a:pt x="30" y="22"/>
                  </a:lnTo>
                  <a:lnTo>
                    <a:pt x="37" y="13"/>
                  </a:lnTo>
                  <a:lnTo>
                    <a:pt x="43" y="6"/>
                  </a:lnTo>
                  <a:lnTo>
                    <a:pt x="47" y="2"/>
                  </a:lnTo>
                  <a:lnTo>
                    <a:pt x="50" y="0"/>
                  </a:lnTo>
                  <a:lnTo>
                    <a:pt x="50" y="2"/>
                  </a:lnTo>
                  <a:lnTo>
                    <a:pt x="50" y="3"/>
                  </a:lnTo>
                  <a:lnTo>
                    <a:pt x="49" y="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88" name="Freeform 1082"/>
            <p:cNvSpPr>
              <a:spLocks/>
            </p:cNvSpPr>
            <p:nvPr/>
          </p:nvSpPr>
          <p:spPr bwMode="auto">
            <a:xfrm>
              <a:off x="5143" y="2969"/>
              <a:ext cx="35" cy="85"/>
            </a:xfrm>
            <a:custGeom>
              <a:avLst/>
              <a:gdLst>
                <a:gd name="T0" fmla="*/ 0 w 72"/>
                <a:gd name="T1" fmla="*/ 1 h 164"/>
                <a:gd name="T2" fmla="*/ 0 w 72"/>
                <a:gd name="T3" fmla="*/ 1 h 164"/>
                <a:gd name="T4" fmla="*/ 0 w 72"/>
                <a:gd name="T5" fmla="*/ 1 h 164"/>
                <a:gd name="T6" fmla="*/ 0 w 72"/>
                <a:gd name="T7" fmla="*/ 1 h 164"/>
                <a:gd name="T8" fmla="*/ 0 w 72"/>
                <a:gd name="T9" fmla="*/ 1 h 164"/>
                <a:gd name="T10" fmla="*/ 0 w 72"/>
                <a:gd name="T11" fmla="*/ 1 h 164"/>
                <a:gd name="T12" fmla="*/ 0 w 72"/>
                <a:gd name="T13" fmla="*/ 1 h 164"/>
                <a:gd name="T14" fmla="*/ 0 w 72"/>
                <a:gd name="T15" fmla="*/ 1 h 164"/>
                <a:gd name="T16" fmla="*/ 0 w 72"/>
                <a:gd name="T17" fmla="*/ 1 h 164"/>
                <a:gd name="T18" fmla="*/ 0 w 72"/>
                <a:gd name="T19" fmla="*/ 1 h 164"/>
                <a:gd name="T20" fmla="*/ 0 w 72"/>
                <a:gd name="T21" fmla="*/ 1 h 164"/>
                <a:gd name="T22" fmla="*/ 0 w 72"/>
                <a:gd name="T23" fmla="*/ 1 h 164"/>
                <a:gd name="T24" fmla="*/ 0 w 72"/>
                <a:gd name="T25" fmla="*/ 1 h 164"/>
                <a:gd name="T26" fmla="*/ 0 w 72"/>
                <a:gd name="T27" fmla="*/ 1 h 164"/>
                <a:gd name="T28" fmla="*/ 0 w 72"/>
                <a:gd name="T29" fmla="*/ 1 h 164"/>
                <a:gd name="T30" fmla="*/ 0 w 72"/>
                <a:gd name="T31" fmla="*/ 1 h 164"/>
                <a:gd name="T32" fmla="*/ 0 w 72"/>
                <a:gd name="T33" fmla="*/ 1 h 164"/>
                <a:gd name="T34" fmla="*/ 0 w 72"/>
                <a:gd name="T35" fmla="*/ 1 h 164"/>
                <a:gd name="T36" fmla="*/ 0 w 72"/>
                <a:gd name="T37" fmla="*/ 1 h 164"/>
                <a:gd name="T38" fmla="*/ 0 w 72"/>
                <a:gd name="T39" fmla="*/ 1 h 164"/>
                <a:gd name="T40" fmla="*/ 0 w 72"/>
                <a:gd name="T41" fmla="*/ 1 h 164"/>
                <a:gd name="T42" fmla="*/ 0 w 72"/>
                <a:gd name="T43" fmla="*/ 1 h 164"/>
                <a:gd name="T44" fmla="*/ 0 w 72"/>
                <a:gd name="T45" fmla="*/ 1 h 164"/>
                <a:gd name="T46" fmla="*/ 0 w 72"/>
                <a:gd name="T47" fmla="*/ 1 h 164"/>
                <a:gd name="T48" fmla="*/ 0 w 72"/>
                <a:gd name="T49" fmla="*/ 1 h 164"/>
                <a:gd name="T50" fmla="*/ 0 w 72"/>
                <a:gd name="T51" fmla="*/ 1 h 164"/>
                <a:gd name="T52" fmla="*/ 0 w 72"/>
                <a:gd name="T53" fmla="*/ 1 h 164"/>
                <a:gd name="T54" fmla="*/ 0 w 72"/>
                <a:gd name="T55" fmla="*/ 1 h 164"/>
                <a:gd name="T56" fmla="*/ 0 w 72"/>
                <a:gd name="T57" fmla="*/ 1 h 164"/>
                <a:gd name="T58" fmla="*/ 0 w 72"/>
                <a:gd name="T59" fmla="*/ 1 h 164"/>
                <a:gd name="T60" fmla="*/ 0 w 72"/>
                <a:gd name="T61" fmla="*/ 1 h 164"/>
                <a:gd name="T62" fmla="*/ 0 w 72"/>
                <a:gd name="T63" fmla="*/ 1 h 164"/>
                <a:gd name="T64" fmla="*/ 0 w 72"/>
                <a:gd name="T65" fmla="*/ 1 h 164"/>
                <a:gd name="T66" fmla="*/ 0 w 72"/>
                <a:gd name="T67" fmla="*/ 1 h 164"/>
                <a:gd name="T68" fmla="*/ 0 w 72"/>
                <a:gd name="T69" fmla="*/ 1 h 164"/>
                <a:gd name="T70" fmla="*/ 0 w 72"/>
                <a:gd name="T71" fmla="*/ 1 h 164"/>
                <a:gd name="T72" fmla="*/ 0 w 72"/>
                <a:gd name="T73" fmla="*/ 0 h 164"/>
                <a:gd name="T74" fmla="*/ 0 w 72"/>
                <a:gd name="T75" fmla="*/ 0 h 164"/>
                <a:gd name="T76" fmla="*/ 0 w 72"/>
                <a:gd name="T77" fmla="*/ 0 h 16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72"/>
                <a:gd name="T118" fmla="*/ 0 h 164"/>
                <a:gd name="T119" fmla="*/ 72 w 72"/>
                <a:gd name="T120" fmla="*/ 164 h 16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72" h="164">
                  <a:moveTo>
                    <a:pt x="72" y="0"/>
                  </a:moveTo>
                  <a:lnTo>
                    <a:pt x="72" y="7"/>
                  </a:lnTo>
                  <a:lnTo>
                    <a:pt x="72" y="15"/>
                  </a:lnTo>
                  <a:lnTo>
                    <a:pt x="72" y="24"/>
                  </a:lnTo>
                  <a:lnTo>
                    <a:pt x="72" y="34"/>
                  </a:lnTo>
                  <a:lnTo>
                    <a:pt x="71" y="43"/>
                  </a:lnTo>
                  <a:lnTo>
                    <a:pt x="69" y="52"/>
                  </a:lnTo>
                  <a:lnTo>
                    <a:pt x="67" y="61"/>
                  </a:lnTo>
                  <a:lnTo>
                    <a:pt x="65" y="70"/>
                  </a:lnTo>
                  <a:lnTo>
                    <a:pt x="63" y="78"/>
                  </a:lnTo>
                  <a:lnTo>
                    <a:pt x="61" y="88"/>
                  </a:lnTo>
                  <a:lnTo>
                    <a:pt x="58" y="96"/>
                  </a:lnTo>
                  <a:lnTo>
                    <a:pt x="54" y="104"/>
                  </a:lnTo>
                  <a:lnTo>
                    <a:pt x="52" y="110"/>
                  </a:lnTo>
                  <a:lnTo>
                    <a:pt x="49" y="119"/>
                  </a:lnTo>
                  <a:lnTo>
                    <a:pt x="46" y="124"/>
                  </a:lnTo>
                  <a:lnTo>
                    <a:pt x="42" y="131"/>
                  </a:lnTo>
                  <a:lnTo>
                    <a:pt x="38" y="133"/>
                  </a:lnTo>
                  <a:lnTo>
                    <a:pt x="34" y="139"/>
                  </a:lnTo>
                  <a:lnTo>
                    <a:pt x="30" y="141"/>
                  </a:lnTo>
                  <a:lnTo>
                    <a:pt x="27" y="147"/>
                  </a:lnTo>
                  <a:lnTo>
                    <a:pt x="23" y="148"/>
                  </a:lnTo>
                  <a:lnTo>
                    <a:pt x="21" y="152"/>
                  </a:lnTo>
                  <a:lnTo>
                    <a:pt x="17" y="155"/>
                  </a:lnTo>
                  <a:lnTo>
                    <a:pt x="14" y="158"/>
                  </a:lnTo>
                  <a:lnTo>
                    <a:pt x="9" y="162"/>
                  </a:lnTo>
                  <a:lnTo>
                    <a:pt x="5" y="163"/>
                  </a:lnTo>
                  <a:lnTo>
                    <a:pt x="0" y="164"/>
                  </a:lnTo>
                  <a:lnTo>
                    <a:pt x="0" y="163"/>
                  </a:lnTo>
                  <a:lnTo>
                    <a:pt x="2" y="160"/>
                  </a:lnTo>
                  <a:lnTo>
                    <a:pt x="5" y="156"/>
                  </a:lnTo>
                  <a:lnTo>
                    <a:pt x="7" y="152"/>
                  </a:lnTo>
                  <a:lnTo>
                    <a:pt x="11" y="148"/>
                  </a:lnTo>
                  <a:lnTo>
                    <a:pt x="13" y="146"/>
                  </a:lnTo>
                  <a:lnTo>
                    <a:pt x="15" y="141"/>
                  </a:lnTo>
                  <a:lnTo>
                    <a:pt x="17" y="139"/>
                  </a:lnTo>
                  <a:lnTo>
                    <a:pt x="21" y="136"/>
                  </a:lnTo>
                  <a:lnTo>
                    <a:pt x="22" y="132"/>
                  </a:lnTo>
                  <a:lnTo>
                    <a:pt x="25" y="128"/>
                  </a:lnTo>
                  <a:lnTo>
                    <a:pt x="26" y="124"/>
                  </a:lnTo>
                  <a:lnTo>
                    <a:pt x="30" y="120"/>
                  </a:lnTo>
                  <a:lnTo>
                    <a:pt x="30" y="116"/>
                  </a:lnTo>
                  <a:lnTo>
                    <a:pt x="33" y="112"/>
                  </a:lnTo>
                  <a:lnTo>
                    <a:pt x="34" y="109"/>
                  </a:lnTo>
                  <a:lnTo>
                    <a:pt x="37" y="106"/>
                  </a:lnTo>
                  <a:lnTo>
                    <a:pt x="38" y="102"/>
                  </a:lnTo>
                  <a:lnTo>
                    <a:pt x="38" y="100"/>
                  </a:lnTo>
                  <a:lnTo>
                    <a:pt x="41" y="97"/>
                  </a:lnTo>
                  <a:lnTo>
                    <a:pt x="42" y="94"/>
                  </a:lnTo>
                  <a:lnTo>
                    <a:pt x="44" y="88"/>
                  </a:lnTo>
                  <a:lnTo>
                    <a:pt x="46" y="82"/>
                  </a:lnTo>
                  <a:lnTo>
                    <a:pt x="46" y="77"/>
                  </a:lnTo>
                  <a:lnTo>
                    <a:pt x="48" y="71"/>
                  </a:lnTo>
                  <a:lnTo>
                    <a:pt x="46" y="67"/>
                  </a:lnTo>
                  <a:lnTo>
                    <a:pt x="46" y="63"/>
                  </a:lnTo>
                  <a:lnTo>
                    <a:pt x="46" y="59"/>
                  </a:lnTo>
                  <a:lnTo>
                    <a:pt x="46" y="55"/>
                  </a:lnTo>
                  <a:lnTo>
                    <a:pt x="45" y="51"/>
                  </a:lnTo>
                  <a:lnTo>
                    <a:pt x="45" y="46"/>
                  </a:lnTo>
                  <a:lnTo>
                    <a:pt x="44" y="40"/>
                  </a:lnTo>
                  <a:lnTo>
                    <a:pt x="44" y="36"/>
                  </a:lnTo>
                  <a:lnTo>
                    <a:pt x="44" y="32"/>
                  </a:lnTo>
                  <a:lnTo>
                    <a:pt x="42" y="27"/>
                  </a:lnTo>
                  <a:lnTo>
                    <a:pt x="42" y="23"/>
                  </a:lnTo>
                  <a:lnTo>
                    <a:pt x="44" y="20"/>
                  </a:lnTo>
                  <a:lnTo>
                    <a:pt x="44" y="16"/>
                  </a:lnTo>
                  <a:lnTo>
                    <a:pt x="44" y="13"/>
                  </a:lnTo>
                  <a:lnTo>
                    <a:pt x="45" y="11"/>
                  </a:lnTo>
                  <a:lnTo>
                    <a:pt x="46" y="11"/>
                  </a:lnTo>
                  <a:lnTo>
                    <a:pt x="48" y="7"/>
                  </a:lnTo>
                  <a:lnTo>
                    <a:pt x="52" y="5"/>
                  </a:lnTo>
                  <a:lnTo>
                    <a:pt x="54" y="3"/>
                  </a:lnTo>
                  <a:lnTo>
                    <a:pt x="60" y="3"/>
                  </a:lnTo>
                  <a:lnTo>
                    <a:pt x="64" y="0"/>
                  </a:lnTo>
                  <a:lnTo>
                    <a:pt x="68" y="0"/>
                  </a:lnTo>
                  <a:lnTo>
                    <a:pt x="71" y="0"/>
                  </a:lnTo>
                  <a:lnTo>
                    <a:pt x="72"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89" name="Freeform 1083"/>
            <p:cNvSpPr>
              <a:spLocks/>
            </p:cNvSpPr>
            <p:nvPr/>
          </p:nvSpPr>
          <p:spPr bwMode="auto">
            <a:xfrm>
              <a:off x="5221" y="2767"/>
              <a:ext cx="100" cy="255"/>
            </a:xfrm>
            <a:custGeom>
              <a:avLst/>
              <a:gdLst>
                <a:gd name="T0" fmla="*/ 0 w 201"/>
                <a:gd name="T1" fmla="*/ 1 h 500"/>
                <a:gd name="T2" fmla="*/ 0 w 201"/>
                <a:gd name="T3" fmla="*/ 1 h 500"/>
                <a:gd name="T4" fmla="*/ 0 w 201"/>
                <a:gd name="T5" fmla="*/ 1 h 500"/>
                <a:gd name="T6" fmla="*/ 0 w 201"/>
                <a:gd name="T7" fmla="*/ 1 h 500"/>
                <a:gd name="T8" fmla="*/ 0 w 201"/>
                <a:gd name="T9" fmla="*/ 1 h 500"/>
                <a:gd name="T10" fmla="*/ 0 w 201"/>
                <a:gd name="T11" fmla="*/ 1 h 500"/>
                <a:gd name="T12" fmla="*/ 0 w 201"/>
                <a:gd name="T13" fmla="*/ 1 h 500"/>
                <a:gd name="T14" fmla="*/ 0 w 201"/>
                <a:gd name="T15" fmla="*/ 1 h 500"/>
                <a:gd name="T16" fmla="*/ 0 w 201"/>
                <a:gd name="T17" fmla="*/ 1 h 500"/>
                <a:gd name="T18" fmla="*/ 0 w 201"/>
                <a:gd name="T19" fmla="*/ 1 h 500"/>
                <a:gd name="T20" fmla="*/ 0 w 201"/>
                <a:gd name="T21" fmla="*/ 1 h 500"/>
                <a:gd name="T22" fmla="*/ 0 w 201"/>
                <a:gd name="T23" fmla="*/ 1 h 500"/>
                <a:gd name="T24" fmla="*/ 0 w 201"/>
                <a:gd name="T25" fmla="*/ 1 h 500"/>
                <a:gd name="T26" fmla="*/ 0 w 201"/>
                <a:gd name="T27" fmla="*/ 1 h 500"/>
                <a:gd name="T28" fmla="*/ 0 w 201"/>
                <a:gd name="T29" fmla="*/ 1 h 500"/>
                <a:gd name="T30" fmla="*/ 0 w 201"/>
                <a:gd name="T31" fmla="*/ 1 h 500"/>
                <a:gd name="T32" fmla="*/ 0 w 201"/>
                <a:gd name="T33" fmla="*/ 1 h 500"/>
                <a:gd name="T34" fmla="*/ 0 w 201"/>
                <a:gd name="T35" fmla="*/ 1 h 500"/>
                <a:gd name="T36" fmla="*/ 0 w 201"/>
                <a:gd name="T37" fmla="*/ 1 h 500"/>
                <a:gd name="T38" fmla="*/ 0 w 201"/>
                <a:gd name="T39" fmla="*/ 1 h 500"/>
                <a:gd name="T40" fmla="*/ 0 w 201"/>
                <a:gd name="T41" fmla="*/ 1 h 500"/>
                <a:gd name="T42" fmla="*/ 0 w 201"/>
                <a:gd name="T43" fmla="*/ 1 h 500"/>
                <a:gd name="T44" fmla="*/ 0 w 201"/>
                <a:gd name="T45" fmla="*/ 1 h 500"/>
                <a:gd name="T46" fmla="*/ 0 w 201"/>
                <a:gd name="T47" fmla="*/ 1 h 500"/>
                <a:gd name="T48" fmla="*/ 0 w 201"/>
                <a:gd name="T49" fmla="*/ 1 h 500"/>
                <a:gd name="T50" fmla="*/ 0 w 201"/>
                <a:gd name="T51" fmla="*/ 1 h 500"/>
                <a:gd name="T52" fmla="*/ 0 w 201"/>
                <a:gd name="T53" fmla="*/ 1 h 500"/>
                <a:gd name="T54" fmla="*/ 0 w 201"/>
                <a:gd name="T55" fmla="*/ 1 h 500"/>
                <a:gd name="T56" fmla="*/ 0 w 201"/>
                <a:gd name="T57" fmla="*/ 1 h 500"/>
                <a:gd name="T58" fmla="*/ 0 w 201"/>
                <a:gd name="T59" fmla="*/ 1 h 500"/>
                <a:gd name="T60" fmla="*/ 0 w 201"/>
                <a:gd name="T61" fmla="*/ 1 h 500"/>
                <a:gd name="T62" fmla="*/ 0 w 201"/>
                <a:gd name="T63" fmla="*/ 1 h 500"/>
                <a:gd name="T64" fmla="*/ 0 w 201"/>
                <a:gd name="T65" fmla="*/ 1 h 500"/>
                <a:gd name="T66" fmla="*/ 0 w 201"/>
                <a:gd name="T67" fmla="*/ 1 h 500"/>
                <a:gd name="T68" fmla="*/ 0 w 201"/>
                <a:gd name="T69" fmla="*/ 1 h 500"/>
                <a:gd name="T70" fmla="*/ 0 w 201"/>
                <a:gd name="T71" fmla="*/ 1 h 500"/>
                <a:gd name="T72" fmla="*/ 0 w 201"/>
                <a:gd name="T73" fmla="*/ 1 h 500"/>
                <a:gd name="T74" fmla="*/ 0 w 201"/>
                <a:gd name="T75" fmla="*/ 1 h 500"/>
                <a:gd name="T76" fmla="*/ 0 w 201"/>
                <a:gd name="T77" fmla="*/ 1 h 500"/>
                <a:gd name="T78" fmla="*/ 0 w 201"/>
                <a:gd name="T79" fmla="*/ 1 h 500"/>
                <a:gd name="T80" fmla="*/ 0 w 201"/>
                <a:gd name="T81" fmla="*/ 1 h 500"/>
                <a:gd name="T82" fmla="*/ 0 w 201"/>
                <a:gd name="T83" fmla="*/ 1 h 500"/>
                <a:gd name="T84" fmla="*/ 0 w 201"/>
                <a:gd name="T85" fmla="*/ 1 h 500"/>
                <a:gd name="T86" fmla="*/ 0 w 201"/>
                <a:gd name="T87" fmla="*/ 1 h 500"/>
                <a:gd name="T88" fmla="*/ 0 w 201"/>
                <a:gd name="T89" fmla="*/ 1 h 500"/>
                <a:gd name="T90" fmla="*/ 0 w 201"/>
                <a:gd name="T91" fmla="*/ 1 h 500"/>
                <a:gd name="T92" fmla="*/ 0 w 201"/>
                <a:gd name="T93" fmla="*/ 0 h 500"/>
                <a:gd name="T94" fmla="*/ 0 w 201"/>
                <a:gd name="T95" fmla="*/ 0 h 500"/>
                <a:gd name="T96" fmla="*/ 0 w 201"/>
                <a:gd name="T97" fmla="*/ 0 h 500"/>
                <a:gd name="T98" fmla="*/ 0 w 201"/>
                <a:gd name="T99" fmla="*/ 1 h 500"/>
                <a:gd name="T100" fmla="*/ 0 w 201"/>
                <a:gd name="T101" fmla="*/ 1 h 500"/>
                <a:gd name="T102" fmla="*/ 0 w 201"/>
                <a:gd name="T103" fmla="*/ 1 h 50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01"/>
                <a:gd name="T157" fmla="*/ 0 h 500"/>
                <a:gd name="T158" fmla="*/ 201 w 201"/>
                <a:gd name="T159" fmla="*/ 500 h 50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01" h="500">
                  <a:moveTo>
                    <a:pt x="1" y="12"/>
                  </a:moveTo>
                  <a:lnTo>
                    <a:pt x="16" y="20"/>
                  </a:lnTo>
                  <a:lnTo>
                    <a:pt x="30" y="30"/>
                  </a:lnTo>
                  <a:lnTo>
                    <a:pt x="43" y="38"/>
                  </a:lnTo>
                  <a:lnTo>
                    <a:pt x="54" y="47"/>
                  </a:lnTo>
                  <a:lnTo>
                    <a:pt x="63" y="57"/>
                  </a:lnTo>
                  <a:lnTo>
                    <a:pt x="73" y="65"/>
                  </a:lnTo>
                  <a:lnTo>
                    <a:pt x="81" y="74"/>
                  </a:lnTo>
                  <a:lnTo>
                    <a:pt x="86" y="84"/>
                  </a:lnTo>
                  <a:lnTo>
                    <a:pt x="92" y="94"/>
                  </a:lnTo>
                  <a:lnTo>
                    <a:pt x="97" y="104"/>
                  </a:lnTo>
                  <a:lnTo>
                    <a:pt x="100" y="116"/>
                  </a:lnTo>
                  <a:lnTo>
                    <a:pt x="102" y="127"/>
                  </a:lnTo>
                  <a:lnTo>
                    <a:pt x="102" y="140"/>
                  </a:lnTo>
                  <a:lnTo>
                    <a:pt x="105" y="154"/>
                  </a:lnTo>
                  <a:lnTo>
                    <a:pt x="105" y="167"/>
                  </a:lnTo>
                  <a:lnTo>
                    <a:pt x="104" y="183"/>
                  </a:lnTo>
                  <a:lnTo>
                    <a:pt x="102" y="200"/>
                  </a:lnTo>
                  <a:lnTo>
                    <a:pt x="100" y="214"/>
                  </a:lnTo>
                  <a:lnTo>
                    <a:pt x="98" y="228"/>
                  </a:lnTo>
                  <a:lnTo>
                    <a:pt x="97" y="241"/>
                  </a:lnTo>
                  <a:lnTo>
                    <a:pt x="94" y="254"/>
                  </a:lnTo>
                  <a:lnTo>
                    <a:pt x="93" y="267"/>
                  </a:lnTo>
                  <a:lnTo>
                    <a:pt x="92" y="278"/>
                  </a:lnTo>
                  <a:lnTo>
                    <a:pt x="90" y="290"/>
                  </a:lnTo>
                  <a:lnTo>
                    <a:pt x="90" y="301"/>
                  </a:lnTo>
                  <a:lnTo>
                    <a:pt x="90" y="313"/>
                  </a:lnTo>
                  <a:lnTo>
                    <a:pt x="90" y="324"/>
                  </a:lnTo>
                  <a:lnTo>
                    <a:pt x="92" y="336"/>
                  </a:lnTo>
                  <a:lnTo>
                    <a:pt x="93" y="349"/>
                  </a:lnTo>
                  <a:lnTo>
                    <a:pt x="94" y="363"/>
                  </a:lnTo>
                  <a:lnTo>
                    <a:pt x="98" y="378"/>
                  </a:lnTo>
                  <a:lnTo>
                    <a:pt x="104" y="394"/>
                  </a:lnTo>
                  <a:lnTo>
                    <a:pt x="109" y="409"/>
                  </a:lnTo>
                  <a:lnTo>
                    <a:pt x="116" y="422"/>
                  </a:lnTo>
                  <a:lnTo>
                    <a:pt x="123" y="434"/>
                  </a:lnTo>
                  <a:lnTo>
                    <a:pt x="132" y="446"/>
                  </a:lnTo>
                  <a:lnTo>
                    <a:pt x="140" y="456"/>
                  </a:lnTo>
                  <a:lnTo>
                    <a:pt x="148" y="465"/>
                  </a:lnTo>
                  <a:lnTo>
                    <a:pt x="156" y="473"/>
                  </a:lnTo>
                  <a:lnTo>
                    <a:pt x="166" y="480"/>
                  </a:lnTo>
                  <a:lnTo>
                    <a:pt x="174" y="484"/>
                  </a:lnTo>
                  <a:lnTo>
                    <a:pt x="182" y="490"/>
                  </a:lnTo>
                  <a:lnTo>
                    <a:pt x="187" y="494"/>
                  </a:lnTo>
                  <a:lnTo>
                    <a:pt x="194" y="496"/>
                  </a:lnTo>
                  <a:lnTo>
                    <a:pt x="198" y="499"/>
                  </a:lnTo>
                  <a:lnTo>
                    <a:pt x="200" y="500"/>
                  </a:lnTo>
                  <a:lnTo>
                    <a:pt x="201" y="500"/>
                  </a:lnTo>
                  <a:lnTo>
                    <a:pt x="200" y="500"/>
                  </a:lnTo>
                  <a:lnTo>
                    <a:pt x="197" y="500"/>
                  </a:lnTo>
                  <a:lnTo>
                    <a:pt x="193" y="496"/>
                  </a:lnTo>
                  <a:lnTo>
                    <a:pt x="189" y="492"/>
                  </a:lnTo>
                  <a:lnTo>
                    <a:pt x="186" y="487"/>
                  </a:lnTo>
                  <a:lnTo>
                    <a:pt x="181" y="480"/>
                  </a:lnTo>
                  <a:lnTo>
                    <a:pt x="175" y="473"/>
                  </a:lnTo>
                  <a:lnTo>
                    <a:pt x="170" y="465"/>
                  </a:lnTo>
                  <a:lnTo>
                    <a:pt x="166" y="456"/>
                  </a:lnTo>
                  <a:lnTo>
                    <a:pt x="160" y="446"/>
                  </a:lnTo>
                  <a:lnTo>
                    <a:pt x="156" y="436"/>
                  </a:lnTo>
                  <a:lnTo>
                    <a:pt x="151" y="425"/>
                  </a:lnTo>
                  <a:lnTo>
                    <a:pt x="148" y="415"/>
                  </a:lnTo>
                  <a:lnTo>
                    <a:pt x="144" y="405"/>
                  </a:lnTo>
                  <a:lnTo>
                    <a:pt x="142" y="394"/>
                  </a:lnTo>
                  <a:lnTo>
                    <a:pt x="140" y="383"/>
                  </a:lnTo>
                  <a:lnTo>
                    <a:pt x="139" y="374"/>
                  </a:lnTo>
                  <a:lnTo>
                    <a:pt x="138" y="363"/>
                  </a:lnTo>
                  <a:lnTo>
                    <a:pt x="138" y="349"/>
                  </a:lnTo>
                  <a:lnTo>
                    <a:pt x="138" y="333"/>
                  </a:lnTo>
                  <a:lnTo>
                    <a:pt x="139" y="320"/>
                  </a:lnTo>
                  <a:lnTo>
                    <a:pt x="139" y="302"/>
                  </a:lnTo>
                  <a:lnTo>
                    <a:pt x="140" y="285"/>
                  </a:lnTo>
                  <a:lnTo>
                    <a:pt x="140" y="267"/>
                  </a:lnTo>
                  <a:lnTo>
                    <a:pt x="142" y="248"/>
                  </a:lnTo>
                  <a:lnTo>
                    <a:pt x="142" y="229"/>
                  </a:lnTo>
                  <a:lnTo>
                    <a:pt x="142" y="208"/>
                  </a:lnTo>
                  <a:lnTo>
                    <a:pt x="142" y="189"/>
                  </a:lnTo>
                  <a:lnTo>
                    <a:pt x="140" y="171"/>
                  </a:lnTo>
                  <a:lnTo>
                    <a:pt x="139" y="150"/>
                  </a:lnTo>
                  <a:lnTo>
                    <a:pt x="138" y="132"/>
                  </a:lnTo>
                  <a:lnTo>
                    <a:pt x="133" y="113"/>
                  </a:lnTo>
                  <a:lnTo>
                    <a:pt x="131" y="96"/>
                  </a:lnTo>
                  <a:lnTo>
                    <a:pt x="124" y="80"/>
                  </a:lnTo>
                  <a:lnTo>
                    <a:pt x="117" y="65"/>
                  </a:lnTo>
                  <a:lnTo>
                    <a:pt x="111" y="53"/>
                  </a:lnTo>
                  <a:lnTo>
                    <a:pt x="102" y="42"/>
                  </a:lnTo>
                  <a:lnTo>
                    <a:pt x="93" y="32"/>
                  </a:lnTo>
                  <a:lnTo>
                    <a:pt x="84" y="24"/>
                  </a:lnTo>
                  <a:lnTo>
                    <a:pt x="74" y="18"/>
                  </a:lnTo>
                  <a:lnTo>
                    <a:pt x="65" y="12"/>
                  </a:lnTo>
                  <a:lnTo>
                    <a:pt x="55" y="8"/>
                  </a:lnTo>
                  <a:lnTo>
                    <a:pt x="46" y="4"/>
                  </a:lnTo>
                  <a:lnTo>
                    <a:pt x="36" y="1"/>
                  </a:lnTo>
                  <a:lnTo>
                    <a:pt x="30" y="0"/>
                  </a:lnTo>
                  <a:lnTo>
                    <a:pt x="22" y="0"/>
                  </a:lnTo>
                  <a:lnTo>
                    <a:pt x="16" y="0"/>
                  </a:lnTo>
                  <a:lnTo>
                    <a:pt x="11" y="0"/>
                  </a:lnTo>
                  <a:lnTo>
                    <a:pt x="8" y="0"/>
                  </a:lnTo>
                  <a:lnTo>
                    <a:pt x="3" y="0"/>
                  </a:lnTo>
                  <a:lnTo>
                    <a:pt x="1" y="3"/>
                  </a:lnTo>
                  <a:lnTo>
                    <a:pt x="0" y="4"/>
                  </a:lnTo>
                  <a:lnTo>
                    <a:pt x="0" y="7"/>
                  </a:lnTo>
                  <a:lnTo>
                    <a:pt x="0" y="9"/>
                  </a:lnTo>
                  <a:lnTo>
                    <a:pt x="1" y="1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90" name="Freeform 1084"/>
            <p:cNvSpPr>
              <a:spLocks/>
            </p:cNvSpPr>
            <p:nvPr/>
          </p:nvSpPr>
          <p:spPr bwMode="auto">
            <a:xfrm>
              <a:off x="5080" y="2849"/>
              <a:ext cx="175" cy="120"/>
            </a:xfrm>
            <a:custGeom>
              <a:avLst/>
              <a:gdLst>
                <a:gd name="T0" fmla="*/ 1 w 349"/>
                <a:gd name="T1" fmla="*/ 1 h 236"/>
                <a:gd name="T2" fmla="*/ 1 w 349"/>
                <a:gd name="T3" fmla="*/ 1 h 236"/>
                <a:gd name="T4" fmla="*/ 1 w 349"/>
                <a:gd name="T5" fmla="*/ 1 h 236"/>
                <a:gd name="T6" fmla="*/ 1 w 349"/>
                <a:gd name="T7" fmla="*/ 1 h 236"/>
                <a:gd name="T8" fmla="*/ 1 w 349"/>
                <a:gd name="T9" fmla="*/ 1 h 236"/>
                <a:gd name="T10" fmla="*/ 1 w 349"/>
                <a:gd name="T11" fmla="*/ 1 h 236"/>
                <a:gd name="T12" fmla="*/ 1 w 349"/>
                <a:gd name="T13" fmla="*/ 1 h 236"/>
                <a:gd name="T14" fmla="*/ 1 w 349"/>
                <a:gd name="T15" fmla="*/ 1 h 236"/>
                <a:gd name="T16" fmla="*/ 1 w 349"/>
                <a:gd name="T17" fmla="*/ 1 h 236"/>
                <a:gd name="T18" fmla="*/ 1 w 349"/>
                <a:gd name="T19" fmla="*/ 1 h 236"/>
                <a:gd name="T20" fmla="*/ 1 w 349"/>
                <a:gd name="T21" fmla="*/ 1 h 236"/>
                <a:gd name="T22" fmla="*/ 1 w 349"/>
                <a:gd name="T23" fmla="*/ 1 h 236"/>
                <a:gd name="T24" fmla="*/ 1 w 349"/>
                <a:gd name="T25" fmla="*/ 1 h 236"/>
                <a:gd name="T26" fmla="*/ 1 w 349"/>
                <a:gd name="T27" fmla="*/ 1 h 236"/>
                <a:gd name="T28" fmla="*/ 1 w 349"/>
                <a:gd name="T29" fmla="*/ 1 h 236"/>
                <a:gd name="T30" fmla="*/ 1 w 349"/>
                <a:gd name="T31" fmla="*/ 1 h 236"/>
                <a:gd name="T32" fmla="*/ 1 w 349"/>
                <a:gd name="T33" fmla="*/ 1 h 236"/>
                <a:gd name="T34" fmla="*/ 1 w 349"/>
                <a:gd name="T35" fmla="*/ 1 h 236"/>
                <a:gd name="T36" fmla="*/ 1 w 349"/>
                <a:gd name="T37" fmla="*/ 1 h 236"/>
                <a:gd name="T38" fmla="*/ 1 w 349"/>
                <a:gd name="T39" fmla="*/ 1 h 236"/>
                <a:gd name="T40" fmla="*/ 1 w 349"/>
                <a:gd name="T41" fmla="*/ 0 h 236"/>
                <a:gd name="T42" fmla="*/ 1 w 349"/>
                <a:gd name="T43" fmla="*/ 0 h 236"/>
                <a:gd name="T44" fmla="*/ 1 w 349"/>
                <a:gd name="T45" fmla="*/ 1 h 236"/>
                <a:gd name="T46" fmla="*/ 1 w 349"/>
                <a:gd name="T47" fmla="*/ 1 h 236"/>
                <a:gd name="T48" fmla="*/ 1 w 349"/>
                <a:gd name="T49" fmla="*/ 1 h 236"/>
                <a:gd name="T50" fmla="*/ 1 w 349"/>
                <a:gd name="T51" fmla="*/ 1 h 236"/>
                <a:gd name="T52" fmla="*/ 1 w 349"/>
                <a:gd name="T53" fmla="*/ 1 h 236"/>
                <a:gd name="T54" fmla="*/ 1 w 349"/>
                <a:gd name="T55" fmla="*/ 1 h 236"/>
                <a:gd name="T56" fmla="*/ 1 w 349"/>
                <a:gd name="T57" fmla="*/ 1 h 236"/>
                <a:gd name="T58" fmla="*/ 1 w 349"/>
                <a:gd name="T59" fmla="*/ 1 h 236"/>
                <a:gd name="T60" fmla="*/ 1 w 349"/>
                <a:gd name="T61" fmla="*/ 1 h 236"/>
                <a:gd name="T62" fmla="*/ 1 w 349"/>
                <a:gd name="T63" fmla="*/ 1 h 236"/>
                <a:gd name="T64" fmla="*/ 1 w 349"/>
                <a:gd name="T65" fmla="*/ 1 h 236"/>
                <a:gd name="T66" fmla="*/ 1 w 349"/>
                <a:gd name="T67" fmla="*/ 1 h 236"/>
                <a:gd name="T68" fmla="*/ 1 w 349"/>
                <a:gd name="T69" fmla="*/ 1 h 236"/>
                <a:gd name="T70" fmla="*/ 1 w 349"/>
                <a:gd name="T71" fmla="*/ 1 h 236"/>
                <a:gd name="T72" fmla="*/ 1 w 349"/>
                <a:gd name="T73" fmla="*/ 1 h 236"/>
                <a:gd name="T74" fmla="*/ 1 w 349"/>
                <a:gd name="T75" fmla="*/ 1 h 236"/>
                <a:gd name="T76" fmla="*/ 1 w 349"/>
                <a:gd name="T77" fmla="*/ 1 h 236"/>
                <a:gd name="T78" fmla="*/ 1 w 349"/>
                <a:gd name="T79" fmla="*/ 1 h 236"/>
                <a:gd name="T80" fmla="*/ 1 w 349"/>
                <a:gd name="T81" fmla="*/ 1 h 236"/>
                <a:gd name="T82" fmla="*/ 1 w 349"/>
                <a:gd name="T83" fmla="*/ 1 h 236"/>
                <a:gd name="T84" fmla="*/ 0 w 349"/>
                <a:gd name="T85" fmla="*/ 1 h 236"/>
                <a:gd name="T86" fmla="*/ 1 w 349"/>
                <a:gd name="T87" fmla="*/ 1 h 236"/>
                <a:gd name="T88" fmla="*/ 1 w 349"/>
                <a:gd name="T89" fmla="*/ 1 h 236"/>
                <a:gd name="T90" fmla="*/ 1 w 349"/>
                <a:gd name="T91" fmla="*/ 1 h 2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49"/>
                <a:gd name="T139" fmla="*/ 0 h 236"/>
                <a:gd name="T140" fmla="*/ 349 w 349"/>
                <a:gd name="T141" fmla="*/ 236 h 2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49" h="236">
                  <a:moveTo>
                    <a:pt x="8" y="213"/>
                  </a:moveTo>
                  <a:lnTo>
                    <a:pt x="20" y="219"/>
                  </a:lnTo>
                  <a:lnTo>
                    <a:pt x="34" y="226"/>
                  </a:lnTo>
                  <a:lnTo>
                    <a:pt x="49" y="230"/>
                  </a:lnTo>
                  <a:lnTo>
                    <a:pt x="65" y="233"/>
                  </a:lnTo>
                  <a:lnTo>
                    <a:pt x="80" y="236"/>
                  </a:lnTo>
                  <a:lnTo>
                    <a:pt x="97" y="236"/>
                  </a:lnTo>
                  <a:lnTo>
                    <a:pt x="115" y="236"/>
                  </a:lnTo>
                  <a:lnTo>
                    <a:pt x="132" y="234"/>
                  </a:lnTo>
                  <a:lnTo>
                    <a:pt x="148" y="231"/>
                  </a:lnTo>
                  <a:lnTo>
                    <a:pt x="166" y="229"/>
                  </a:lnTo>
                  <a:lnTo>
                    <a:pt x="181" y="226"/>
                  </a:lnTo>
                  <a:lnTo>
                    <a:pt x="197" y="223"/>
                  </a:lnTo>
                  <a:lnTo>
                    <a:pt x="210" y="218"/>
                  </a:lnTo>
                  <a:lnTo>
                    <a:pt x="223" y="214"/>
                  </a:lnTo>
                  <a:lnTo>
                    <a:pt x="233" y="210"/>
                  </a:lnTo>
                  <a:lnTo>
                    <a:pt x="243" y="207"/>
                  </a:lnTo>
                  <a:lnTo>
                    <a:pt x="251" y="202"/>
                  </a:lnTo>
                  <a:lnTo>
                    <a:pt x="259" y="195"/>
                  </a:lnTo>
                  <a:lnTo>
                    <a:pt x="267" y="188"/>
                  </a:lnTo>
                  <a:lnTo>
                    <a:pt x="275" y="179"/>
                  </a:lnTo>
                  <a:lnTo>
                    <a:pt x="282" y="168"/>
                  </a:lnTo>
                  <a:lnTo>
                    <a:pt x="289" y="159"/>
                  </a:lnTo>
                  <a:lnTo>
                    <a:pt x="297" y="148"/>
                  </a:lnTo>
                  <a:lnTo>
                    <a:pt x="305" y="136"/>
                  </a:lnTo>
                  <a:lnTo>
                    <a:pt x="310" y="122"/>
                  </a:lnTo>
                  <a:lnTo>
                    <a:pt x="317" y="110"/>
                  </a:lnTo>
                  <a:lnTo>
                    <a:pt x="322" y="99"/>
                  </a:lnTo>
                  <a:lnTo>
                    <a:pt x="329" y="87"/>
                  </a:lnTo>
                  <a:lnTo>
                    <a:pt x="333" y="76"/>
                  </a:lnTo>
                  <a:lnTo>
                    <a:pt x="339" y="67"/>
                  </a:lnTo>
                  <a:lnTo>
                    <a:pt x="343" y="56"/>
                  </a:lnTo>
                  <a:lnTo>
                    <a:pt x="345" y="48"/>
                  </a:lnTo>
                  <a:lnTo>
                    <a:pt x="347" y="40"/>
                  </a:lnTo>
                  <a:lnTo>
                    <a:pt x="349" y="33"/>
                  </a:lnTo>
                  <a:lnTo>
                    <a:pt x="349" y="26"/>
                  </a:lnTo>
                  <a:lnTo>
                    <a:pt x="349" y="21"/>
                  </a:lnTo>
                  <a:lnTo>
                    <a:pt x="348" y="14"/>
                  </a:lnTo>
                  <a:lnTo>
                    <a:pt x="347" y="10"/>
                  </a:lnTo>
                  <a:lnTo>
                    <a:pt x="345" y="6"/>
                  </a:lnTo>
                  <a:lnTo>
                    <a:pt x="343" y="5"/>
                  </a:lnTo>
                  <a:lnTo>
                    <a:pt x="339" y="0"/>
                  </a:lnTo>
                  <a:lnTo>
                    <a:pt x="335" y="0"/>
                  </a:lnTo>
                  <a:lnTo>
                    <a:pt x="332" y="0"/>
                  </a:lnTo>
                  <a:lnTo>
                    <a:pt x="331" y="1"/>
                  </a:lnTo>
                  <a:lnTo>
                    <a:pt x="328" y="4"/>
                  </a:lnTo>
                  <a:lnTo>
                    <a:pt x="326" y="6"/>
                  </a:lnTo>
                  <a:lnTo>
                    <a:pt x="321" y="24"/>
                  </a:lnTo>
                  <a:lnTo>
                    <a:pt x="316" y="43"/>
                  </a:lnTo>
                  <a:lnTo>
                    <a:pt x="309" y="59"/>
                  </a:lnTo>
                  <a:lnTo>
                    <a:pt x="304" y="76"/>
                  </a:lnTo>
                  <a:lnTo>
                    <a:pt x="297" y="91"/>
                  </a:lnTo>
                  <a:lnTo>
                    <a:pt x="291" y="106"/>
                  </a:lnTo>
                  <a:lnTo>
                    <a:pt x="285" y="120"/>
                  </a:lnTo>
                  <a:lnTo>
                    <a:pt x="278" y="134"/>
                  </a:lnTo>
                  <a:lnTo>
                    <a:pt x="268" y="147"/>
                  </a:lnTo>
                  <a:lnTo>
                    <a:pt x="259" y="157"/>
                  </a:lnTo>
                  <a:lnTo>
                    <a:pt x="247" y="168"/>
                  </a:lnTo>
                  <a:lnTo>
                    <a:pt x="236" y="178"/>
                  </a:lnTo>
                  <a:lnTo>
                    <a:pt x="221" y="186"/>
                  </a:lnTo>
                  <a:lnTo>
                    <a:pt x="206" y="192"/>
                  </a:lnTo>
                  <a:lnTo>
                    <a:pt x="189" y="198"/>
                  </a:lnTo>
                  <a:lnTo>
                    <a:pt x="171" y="203"/>
                  </a:lnTo>
                  <a:lnTo>
                    <a:pt x="162" y="203"/>
                  </a:lnTo>
                  <a:lnTo>
                    <a:pt x="152" y="205"/>
                  </a:lnTo>
                  <a:lnTo>
                    <a:pt x="142" y="205"/>
                  </a:lnTo>
                  <a:lnTo>
                    <a:pt x="132" y="206"/>
                  </a:lnTo>
                  <a:lnTo>
                    <a:pt x="121" y="205"/>
                  </a:lnTo>
                  <a:lnTo>
                    <a:pt x="111" y="205"/>
                  </a:lnTo>
                  <a:lnTo>
                    <a:pt x="100" y="203"/>
                  </a:lnTo>
                  <a:lnTo>
                    <a:pt x="89" y="202"/>
                  </a:lnTo>
                  <a:lnTo>
                    <a:pt x="78" y="202"/>
                  </a:lnTo>
                  <a:lnTo>
                    <a:pt x="69" y="199"/>
                  </a:lnTo>
                  <a:lnTo>
                    <a:pt x="58" y="198"/>
                  </a:lnTo>
                  <a:lnTo>
                    <a:pt x="50" y="196"/>
                  </a:lnTo>
                  <a:lnTo>
                    <a:pt x="42" y="195"/>
                  </a:lnTo>
                  <a:lnTo>
                    <a:pt x="34" y="194"/>
                  </a:lnTo>
                  <a:lnTo>
                    <a:pt x="27" y="192"/>
                  </a:lnTo>
                  <a:lnTo>
                    <a:pt x="22" y="191"/>
                  </a:lnTo>
                  <a:lnTo>
                    <a:pt x="16" y="190"/>
                  </a:lnTo>
                  <a:lnTo>
                    <a:pt x="12" y="190"/>
                  </a:lnTo>
                  <a:lnTo>
                    <a:pt x="9" y="190"/>
                  </a:lnTo>
                  <a:lnTo>
                    <a:pt x="8" y="190"/>
                  </a:lnTo>
                  <a:lnTo>
                    <a:pt x="4" y="190"/>
                  </a:lnTo>
                  <a:lnTo>
                    <a:pt x="1" y="191"/>
                  </a:lnTo>
                  <a:lnTo>
                    <a:pt x="0" y="195"/>
                  </a:lnTo>
                  <a:lnTo>
                    <a:pt x="0" y="199"/>
                  </a:lnTo>
                  <a:lnTo>
                    <a:pt x="1" y="202"/>
                  </a:lnTo>
                  <a:lnTo>
                    <a:pt x="4" y="207"/>
                  </a:lnTo>
                  <a:lnTo>
                    <a:pt x="7" y="210"/>
                  </a:lnTo>
                  <a:lnTo>
                    <a:pt x="8" y="21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91" name="Freeform 1085"/>
            <p:cNvSpPr>
              <a:spLocks/>
            </p:cNvSpPr>
            <p:nvPr/>
          </p:nvSpPr>
          <p:spPr bwMode="auto">
            <a:xfrm>
              <a:off x="5082" y="2794"/>
              <a:ext cx="152" cy="148"/>
            </a:xfrm>
            <a:custGeom>
              <a:avLst/>
              <a:gdLst>
                <a:gd name="T0" fmla="*/ 1 w 304"/>
                <a:gd name="T1" fmla="*/ 1 h 289"/>
                <a:gd name="T2" fmla="*/ 1 w 304"/>
                <a:gd name="T3" fmla="*/ 1 h 289"/>
                <a:gd name="T4" fmla="*/ 1 w 304"/>
                <a:gd name="T5" fmla="*/ 1 h 289"/>
                <a:gd name="T6" fmla="*/ 1 w 304"/>
                <a:gd name="T7" fmla="*/ 1 h 289"/>
                <a:gd name="T8" fmla="*/ 1 w 304"/>
                <a:gd name="T9" fmla="*/ 1 h 289"/>
                <a:gd name="T10" fmla="*/ 1 w 304"/>
                <a:gd name="T11" fmla="*/ 1 h 289"/>
                <a:gd name="T12" fmla="*/ 1 w 304"/>
                <a:gd name="T13" fmla="*/ 1 h 289"/>
                <a:gd name="T14" fmla="*/ 1 w 304"/>
                <a:gd name="T15" fmla="*/ 1 h 289"/>
                <a:gd name="T16" fmla="*/ 1 w 304"/>
                <a:gd name="T17" fmla="*/ 1 h 289"/>
                <a:gd name="T18" fmla="*/ 1 w 304"/>
                <a:gd name="T19" fmla="*/ 1 h 289"/>
                <a:gd name="T20" fmla="*/ 1 w 304"/>
                <a:gd name="T21" fmla="*/ 1 h 289"/>
                <a:gd name="T22" fmla="*/ 1 w 304"/>
                <a:gd name="T23" fmla="*/ 1 h 289"/>
                <a:gd name="T24" fmla="*/ 1 w 304"/>
                <a:gd name="T25" fmla="*/ 1 h 289"/>
                <a:gd name="T26" fmla="*/ 1 w 304"/>
                <a:gd name="T27" fmla="*/ 1 h 289"/>
                <a:gd name="T28" fmla="*/ 1 w 304"/>
                <a:gd name="T29" fmla="*/ 1 h 289"/>
                <a:gd name="T30" fmla="*/ 1 w 304"/>
                <a:gd name="T31" fmla="*/ 1 h 289"/>
                <a:gd name="T32" fmla="*/ 1 w 304"/>
                <a:gd name="T33" fmla="*/ 1 h 289"/>
                <a:gd name="T34" fmla="*/ 1 w 304"/>
                <a:gd name="T35" fmla="*/ 1 h 289"/>
                <a:gd name="T36" fmla="*/ 1 w 304"/>
                <a:gd name="T37" fmla="*/ 1 h 289"/>
                <a:gd name="T38" fmla="*/ 1 w 304"/>
                <a:gd name="T39" fmla="*/ 1 h 289"/>
                <a:gd name="T40" fmla="*/ 0 w 304"/>
                <a:gd name="T41" fmla="*/ 1 h 289"/>
                <a:gd name="T42" fmla="*/ 1 w 304"/>
                <a:gd name="T43" fmla="*/ 1 h 289"/>
                <a:gd name="T44" fmla="*/ 1 w 304"/>
                <a:gd name="T45" fmla="*/ 1 h 289"/>
                <a:gd name="T46" fmla="*/ 1 w 304"/>
                <a:gd name="T47" fmla="*/ 1 h 289"/>
                <a:gd name="T48" fmla="*/ 1 w 304"/>
                <a:gd name="T49" fmla="*/ 1 h 289"/>
                <a:gd name="T50" fmla="*/ 1 w 304"/>
                <a:gd name="T51" fmla="*/ 1 h 289"/>
                <a:gd name="T52" fmla="*/ 1 w 304"/>
                <a:gd name="T53" fmla="*/ 1 h 289"/>
                <a:gd name="T54" fmla="*/ 1 w 304"/>
                <a:gd name="T55" fmla="*/ 1 h 289"/>
                <a:gd name="T56" fmla="*/ 1 w 304"/>
                <a:gd name="T57" fmla="*/ 1 h 289"/>
                <a:gd name="T58" fmla="*/ 1 w 304"/>
                <a:gd name="T59" fmla="*/ 1 h 289"/>
                <a:gd name="T60" fmla="*/ 1 w 304"/>
                <a:gd name="T61" fmla="*/ 1 h 289"/>
                <a:gd name="T62" fmla="*/ 1 w 304"/>
                <a:gd name="T63" fmla="*/ 1 h 289"/>
                <a:gd name="T64" fmla="*/ 1 w 304"/>
                <a:gd name="T65" fmla="*/ 1 h 289"/>
                <a:gd name="T66" fmla="*/ 1 w 304"/>
                <a:gd name="T67" fmla="*/ 1 h 289"/>
                <a:gd name="T68" fmla="*/ 1 w 304"/>
                <a:gd name="T69" fmla="*/ 1 h 289"/>
                <a:gd name="T70" fmla="*/ 1 w 304"/>
                <a:gd name="T71" fmla="*/ 1 h 289"/>
                <a:gd name="T72" fmla="*/ 1 w 304"/>
                <a:gd name="T73" fmla="*/ 1 h 289"/>
                <a:gd name="T74" fmla="*/ 1 w 304"/>
                <a:gd name="T75" fmla="*/ 1 h 289"/>
                <a:gd name="T76" fmla="*/ 1 w 304"/>
                <a:gd name="T77" fmla="*/ 1 h 289"/>
                <a:gd name="T78" fmla="*/ 1 w 304"/>
                <a:gd name="T79" fmla="*/ 1 h 289"/>
                <a:gd name="T80" fmla="*/ 1 w 304"/>
                <a:gd name="T81" fmla="*/ 1 h 289"/>
                <a:gd name="T82" fmla="*/ 1 w 304"/>
                <a:gd name="T83" fmla="*/ 1 h 289"/>
                <a:gd name="T84" fmla="*/ 1 w 304"/>
                <a:gd name="T85" fmla="*/ 1 h 289"/>
                <a:gd name="T86" fmla="*/ 1 w 304"/>
                <a:gd name="T87" fmla="*/ 1 h 289"/>
                <a:gd name="T88" fmla="*/ 1 w 304"/>
                <a:gd name="T89" fmla="*/ 1 h 289"/>
                <a:gd name="T90" fmla="*/ 1 w 304"/>
                <a:gd name="T91" fmla="*/ 1 h 289"/>
                <a:gd name="T92" fmla="*/ 1 w 304"/>
                <a:gd name="T93" fmla="*/ 1 h 289"/>
                <a:gd name="T94" fmla="*/ 1 w 304"/>
                <a:gd name="T95" fmla="*/ 1 h 289"/>
                <a:gd name="T96" fmla="*/ 1 w 304"/>
                <a:gd name="T97" fmla="*/ 1 h 289"/>
                <a:gd name="T98" fmla="*/ 1 w 304"/>
                <a:gd name="T99" fmla="*/ 0 h 289"/>
                <a:gd name="T100" fmla="*/ 1 w 304"/>
                <a:gd name="T101" fmla="*/ 1 h 289"/>
                <a:gd name="T102" fmla="*/ 1 w 304"/>
                <a:gd name="T103" fmla="*/ 1 h 289"/>
                <a:gd name="T104" fmla="*/ 1 w 304"/>
                <a:gd name="T105" fmla="*/ 1 h 28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04"/>
                <a:gd name="T160" fmla="*/ 0 h 289"/>
                <a:gd name="T161" fmla="*/ 304 w 304"/>
                <a:gd name="T162" fmla="*/ 289 h 289"/>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04" h="289">
                  <a:moveTo>
                    <a:pt x="297" y="17"/>
                  </a:moveTo>
                  <a:lnTo>
                    <a:pt x="291" y="26"/>
                  </a:lnTo>
                  <a:lnTo>
                    <a:pt x="286" y="34"/>
                  </a:lnTo>
                  <a:lnTo>
                    <a:pt x="282" y="42"/>
                  </a:lnTo>
                  <a:lnTo>
                    <a:pt x="281" y="50"/>
                  </a:lnTo>
                  <a:lnTo>
                    <a:pt x="275" y="58"/>
                  </a:lnTo>
                  <a:lnTo>
                    <a:pt x="275" y="66"/>
                  </a:lnTo>
                  <a:lnTo>
                    <a:pt x="273" y="74"/>
                  </a:lnTo>
                  <a:lnTo>
                    <a:pt x="271" y="84"/>
                  </a:lnTo>
                  <a:lnTo>
                    <a:pt x="271" y="92"/>
                  </a:lnTo>
                  <a:lnTo>
                    <a:pt x="268" y="100"/>
                  </a:lnTo>
                  <a:lnTo>
                    <a:pt x="267" y="109"/>
                  </a:lnTo>
                  <a:lnTo>
                    <a:pt x="266" y="120"/>
                  </a:lnTo>
                  <a:lnTo>
                    <a:pt x="263" y="129"/>
                  </a:lnTo>
                  <a:lnTo>
                    <a:pt x="262" y="140"/>
                  </a:lnTo>
                  <a:lnTo>
                    <a:pt x="259" y="150"/>
                  </a:lnTo>
                  <a:lnTo>
                    <a:pt x="256" y="163"/>
                  </a:lnTo>
                  <a:lnTo>
                    <a:pt x="251" y="174"/>
                  </a:lnTo>
                  <a:lnTo>
                    <a:pt x="248" y="183"/>
                  </a:lnTo>
                  <a:lnTo>
                    <a:pt x="243" y="193"/>
                  </a:lnTo>
                  <a:lnTo>
                    <a:pt x="240" y="204"/>
                  </a:lnTo>
                  <a:lnTo>
                    <a:pt x="235" y="212"/>
                  </a:lnTo>
                  <a:lnTo>
                    <a:pt x="231" y="220"/>
                  </a:lnTo>
                  <a:lnTo>
                    <a:pt x="225" y="227"/>
                  </a:lnTo>
                  <a:lnTo>
                    <a:pt x="221" y="233"/>
                  </a:lnTo>
                  <a:lnTo>
                    <a:pt x="217" y="239"/>
                  </a:lnTo>
                  <a:lnTo>
                    <a:pt x="213" y="245"/>
                  </a:lnTo>
                  <a:lnTo>
                    <a:pt x="209" y="249"/>
                  </a:lnTo>
                  <a:lnTo>
                    <a:pt x="205" y="255"/>
                  </a:lnTo>
                  <a:lnTo>
                    <a:pt x="201" y="258"/>
                  </a:lnTo>
                  <a:lnTo>
                    <a:pt x="197" y="262"/>
                  </a:lnTo>
                  <a:lnTo>
                    <a:pt x="193" y="263"/>
                  </a:lnTo>
                  <a:lnTo>
                    <a:pt x="190" y="267"/>
                  </a:lnTo>
                  <a:lnTo>
                    <a:pt x="186" y="268"/>
                  </a:lnTo>
                  <a:lnTo>
                    <a:pt x="182" y="270"/>
                  </a:lnTo>
                  <a:lnTo>
                    <a:pt x="178" y="271"/>
                  </a:lnTo>
                  <a:lnTo>
                    <a:pt x="175" y="274"/>
                  </a:lnTo>
                  <a:lnTo>
                    <a:pt x="170" y="275"/>
                  </a:lnTo>
                  <a:lnTo>
                    <a:pt x="166" y="276"/>
                  </a:lnTo>
                  <a:lnTo>
                    <a:pt x="161" y="279"/>
                  </a:lnTo>
                  <a:lnTo>
                    <a:pt x="155" y="280"/>
                  </a:lnTo>
                  <a:lnTo>
                    <a:pt x="151" y="282"/>
                  </a:lnTo>
                  <a:lnTo>
                    <a:pt x="146" y="283"/>
                  </a:lnTo>
                  <a:lnTo>
                    <a:pt x="139" y="285"/>
                  </a:lnTo>
                  <a:lnTo>
                    <a:pt x="134" y="286"/>
                  </a:lnTo>
                  <a:lnTo>
                    <a:pt x="128" y="286"/>
                  </a:lnTo>
                  <a:lnTo>
                    <a:pt x="123" y="287"/>
                  </a:lnTo>
                  <a:lnTo>
                    <a:pt x="117" y="287"/>
                  </a:lnTo>
                  <a:lnTo>
                    <a:pt x="112" y="289"/>
                  </a:lnTo>
                  <a:lnTo>
                    <a:pt x="105" y="287"/>
                  </a:lnTo>
                  <a:lnTo>
                    <a:pt x="96" y="285"/>
                  </a:lnTo>
                  <a:lnTo>
                    <a:pt x="86" y="283"/>
                  </a:lnTo>
                  <a:lnTo>
                    <a:pt x="77" y="279"/>
                  </a:lnTo>
                  <a:lnTo>
                    <a:pt x="66" y="276"/>
                  </a:lnTo>
                  <a:lnTo>
                    <a:pt x="55" y="272"/>
                  </a:lnTo>
                  <a:lnTo>
                    <a:pt x="46" y="268"/>
                  </a:lnTo>
                  <a:lnTo>
                    <a:pt x="36" y="264"/>
                  </a:lnTo>
                  <a:lnTo>
                    <a:pt x="26" y="259"/>
                  </a:lnTo>
                  <a:lnTo>
                    <a:pt x="18" y="255"/>
                  </a:lnTo>
                  <a:lnTo>
                    <a:pt x="11" y="252"/>
                  </a:lnTo>
                  <a:lnTo>
                    <a:pt x="5" y="248"/>
                  </a:lnTo>
                  <a:lnTo>
                    <a:pt x="3" y="245"/>
                  </a:lnTo>
                  <a:lnTo>
                    <a:pt x="0" y="244"/>
                  </a:lnTo>
                  <a:lnTo>
                    <a:pt x="1" y="241"/>
                  </a:lnTo>
                  <a:lnTo>
                    <a:pt x="5" y="243"/>
                  </a:lnTo>
                  <a:lnTo>
                    <a:pt x="8" y="243"/>
                  </a:lnTo>
                  <a:lnTo>
                    <a:pt x="12" y="243"/>
                  </a:lnTo>
                  <a:lnTo>
                    <a:pt x="16" y="243"/>
                  </a:lnTo>
                  <a:lnTo>
                    <a:pt x="22" y="243"/>
                  </a:lnTo>
                  <a:lnTo>
                    <a:pt x="26" y="243"/>
                  </a:lnTo>
                  <a:lnTo>
                    <a:pt x="30" y="244"/>
                  </a:lnTo>
                  <a:lnTo>
                    <a:pt x="35" y="244"/>
                  </a:lnTo>
                  <a:lnTo>
                    <a:pt x="41" y="244"/>
                  </a:lnTo>
                  <a:lnTo>
                    <a:pt x="46" y="244"/>
                  </a:lnTo>
                  <a:lnTo>
                    <a:pt x="50" y="245"/>
                  </a:lnTo>
                  <a:lnTo>
                    <a:pt x="57" y="245"/>
                  </a:lnTo>
                  <a:lnTo>
                    <a:pt x="63" y="247"/>
                  </a:lnTo>
                  <a:lnTo>
                    <a:pt x="69" y="247"/>
                  </a:lnTo>
                  <a:lnTo>
                    <a:pt x="76" y="248"/>
                  </a:lnTo>
                  <a:lnTo>
                    <a:pt x="81" y="249"/>
                  </a:lnTo>
                  <a:lnTo>
                    <a:pt x="88" y="251"/>
                  </a:lnTo>
                  <a:lnTo>
                    <a:pt x="92" y="251"/>
                  </a:lnTo>
                  <a:lnTo>
                    <a:pt x="96" y="252"/>
                  </a:lnTo>
                  <a:lnTo>
                    <a:pt x="99" y="252"/>
                  </a:lnTo>
                  <a:lnTo>
                    <a:pt x="104" y="254"/>
                  </a:lnTo>
                  <a:lnTo>
                    <a:pt x="108" y="254"/>
                  </a:lnTo>
                  <a:lnTo>
                    <a:pt x="113" y="254"/>
                  </a:lnTo>
                  <a:lnTo>
                    <a:pt x="117" y="255"/>
                  </a:lnTo>
                  <a:lnTo>
                    <a:pt x="123" y="255"/>
                  </a:lnTo>
                  <a:lnTo>
                    <a:pt x="128" y="255"/>
                  </a:lnTo>
                  <a:lnTo>
                    <a:pt x="134" y="255"/>
                  </a:lnTo>
                  <a:lnTo>
                    <a:pt x="138" y="254"/>
                  </a:lnTo>
                  <a:lnTo>
                    <a:pt x="142" y="254"/>
                  </a:lnTo>
                  <a:lnTo>
                    <a:pt x="146" y="254"/>
                  </a:lnTo>
                  <a:lnTo>
                    <a:pt x="151" y="252"/>
                  </a:lnTo>
                  <a:lnTo>
                    <a:pt x="155" y="252"/>
                  </a:lnTo>
                  <a:lnTo>
                    <a:pt x="161" y="251"/>
                  </a:lnTo>
                  <a:lnTo>
                    <a:pt x="171" y="247"/>
                  </a:lnTo>
                  <a:lnTo>
                    <a:pt x="179" y="243"/>
                  </a:lnTo>
                  <a:lnTo>
                    <a:pt x="188" y="237"/>
                  </a:lnTo>
                  <a:lnTo>
                    <a:pt x="194" y="233"/>
                  </a:lnTo>
                  <a:lnTo>
                    <a:pt x="200" y="228"/>
                  </a:lnTo>
                  <a:lnTo>
                    <a:pt x="205" y="222"/>
                  </a:lnTo>
                  <a:lnTo>
                    <a:pt x="208" y="217"/>
                  </a:lnTo>
                  <a:lnTo>
                    <a:pt x="212" y="210"/>
                  </a:lnTo>
                  <a:lnTo>
                    <a:pt x="213" y="205"/>
                  </a:lnTo>
                  <a:lnTo>
                    <a:pt x="216" y="197"/>
                  </a:lnTo>
                  <a:lnTo>
                    <a:pt x="217" y="191"/>
                  </a:lnTo>
                  <a:lnTo>
                    <a:pt x="219" y="183"/>
                  </a:lnTo>
                  <a:lnTo>
                    <a:pt x="221" y="178"/>
                  </a:lnTo>
                  <a:lnTo>
                    <a:pt x="223" y="171"/>
                  </a:lnTo>
                  <a:lnTo>
                    <a:pt x="225" y="166"/>
                  </a:lnTo>
                  <a:lnTo>
                    <a:pt x="228" y="159"/>
                  </a:lnTo>
                  <a:lnTo>
                    <a:pt x="231" y="154"/>
                  </a:lnTo>
                  <a:lnTo>
                    <a:pt x="233" y="148"/>
                  </a:lnTo>
                  <a:lnTo>
                    <a:pt x="235" y="142"/>
                  </a:lnTo>
                  <a:lnTo>
                    <a:pt x="235" y="138"/>
                  </a:lnTo>
                  <a:lnTo>
                    <a:pt x="236" y="132"/>
                  </a:lnTo>
                  <a:lnTo>
                    <a:pt x="236" y="127"/>
                  </a:lnTo>
                  <a:lnTo>
                    <a:pt x="236" y="121"/>
                  </a:lnTo>
                  <a:lnTo>
                    <a:pt x="237" y="117"/>
                  </a:lnTo>
                  <a:lnTo>
                    <a:pt x="236" y="112"/>
                  </a:lnTo>
                  <a:lnTo>
                    <a:pt x="236" y="107"/>
                  </a:lnTo>
                  <a:lnTo>
                    <a:pt x="236" y="101"/>
                  </a:lnTo>
                  <a:lnTo>
                    <a:pt x="236" y="96"/>
                  </a:lnTo>
                  <a:lnTo>
                    <a:pt x="236" y="92"/>
                  </a:lnTo>
                  <a:lnTo>
                    <a:pt x="237" y="86"/>
                  </a:lnTo>
                  <a:lnTo>
                    <a:pt x="239" y="80"/>
                  </a:lnTo>
                  <a:lnTo>
                    <a:pt x="239" y="75"/>
                  </a:lnTo>
                  <a:lnTo>
                    <a:pt x="240" y="69"/>
                  </a:lnTo>
                  <a:lnTo>
                    <a:pt x="242" y="63"/>
                  </a:lnTo>
                  <a:lnTo>
                    <a:pt x="243" y="59"/>
                  </a:lnTo>
                  <a:lnTo>
                    <a:pt x="244" y="55"/>
                  </a:lnTo>
                  <a:lnTo>
                    <a:pt x="247" y="50"/>
                  </a:lnTo>
                  <a:lnTo>
                    <a:pt x="248" y="47"/>
                  </a:lnTo>
                  <a:lnTo>
                    <a:pt x="251" y="44"/>
                  </a:lnTo>
                  <a:lnTo>
                    <a:pt x="252" y="42"/>
                  </a:lnTo>
                  <a:lnTo>
                    <a:pt x="255" y="38"/>
                  </a:lnTo>
                  <a:lnTo>
                    <a:pt x="256" y="34"/>
                  </a:lnTo>
                  <a:lnTo>
                    <a:pt x="259" y="32"/>
                  </a:lnTo>
                  <a:lnTo>
                    <a:pt x="260" y="30"/>
                  </a:lnTo>
                  <a:lnTo>
                    <a:pt x="266" y="24"/>
                  </a:lnTo>
                  <a:lnTo>
                    <a:pt x="271" y="20"/>
                  </a:lnTo>
                  <a:lnTo>
                    <a:pt x="275" y="15"/>
                  </a:lnTo>
                  <a:lnTo>
                    <a:pt x="281" y="11"/>
                  </a:lnTo>
                  <a:lnTo>
                    <a:pt x="285" y="8"/>
                  </a:lnTo>
                  <a:lnTo>
                    <a:pt x="289" y="5"/>
                  </a:lnTo>
                  <a:lnTo>
                    <a:pt x="293" y="3"/>
                  </a:lnTo>
                  <a:lnTo>
                    <a:pt x="297" y="1"/>
                  </a:lnTo>
                  <a:lnTo>
                    <a:pt x="300" y="0"/>
                  </a:lnTo>
                  <a:lnTo>
                    <a:pt x="302" y="0"/>
                  </a:lnTo>
                  <a:lnTo>
                    <a:pt x="304" y="0"/>
                  </a:lnTo>
                  <a:lnTo>
                    <a:pt x="304" y="3"/>
                  </a:lnTo>
                  <a:lnTo>
                    <a:pt x="302" y="5"/>
                  </a:lnTo>
                  <a:lnTo>
                    <a:pt x="301" y="8"/>
                  </a:lnTo>
                  <a:lnTo>
                    <a:pt x="300" y="12"/>
                  </a:lnTo>
                  <a:lnTo>
                    <a:pt x="298" y="15"/>
                  </a:lnTo>
                  <a:lnTo>
                    <a:pt x="297" y="16"/>
                  </a:lnTo>
                  <a:lnTo>
                    <a:pt x="297" y="1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92" name="Freeform 1086"/>
            <p:cNvSpPr>
              <a:spLocks/>
            </p:cNvSpPr>
            <p:nvPr/>
          </p:nvSpPr>
          <p:spPr bwMode="auto">
            <a:xfrm>
              <a:off x="4659" y="3045"/>
              <a:ext cx="22" cy="55"/>
            </a:xfrm>
            <a:custGeom>
              <a:avLst/>
              <a:gdLst>
                <a:gd name="T0" fmla="*/ 0 w 45"/>
                <a:gd name="T1" fmla="*/ 0 h 108"/>
                <a:gd name="T2" fmla="*/ 0 w 45"/>
                <a:gd name="T3" fmla="*/ 1 h 108"/>
                <a:gd name="T4" fmla="*/ 0 w 45"/>
                <a:gd name="T5" fmla="*/ 1 h 108"/>
                <a:gd name="T6" fmla="*/ 0 w 45"/>
                <a:gd name="T7" fmla="*/ 1 h 108"/>
                <a:gd name="T8" fmla="*/ 0 w 45"/>
                <a:gd name="T9" fmla="*/ 1 h 108"/>
                <a:gd name="T10" fmla="*/ 0 w 45"/>
                <a:gd name="T11" fmla="*/ 1 h 108"/>
                <a:gd name="T12" fmla="*/ 0 w 45"/>
                <a:gd name="T13" fmla="*/ 1 h 108"/>
                <a:gd name="T14" fmla="*/ 0 w 45"/>
                <a:gd name="T15" fmla="*/ 1 h 108"/>
                <a:gd name="T16" fmla="*/ 0 w 45"/>
                <a:gd name="T17" fmla="*/ 1 h 108"/>
                <a:gd name="T18" fmla="*/ 0 w 45"/>
                <a:gd name="T19" fmla="*/ 1 h 108"/>
                <a:gd name="T20" fmla="*/ 0 w 45"/>
                <a:gd name="T21" fmla="*/ 1 h 108"/>
                <a:gd name="T22" fmla="*/ 0 w 45"/>
                <a:gd name="T23" fmla="*/ 1 h 108"/>
                <a:gd name="T24" fmla="*/ 0 w 45"/>
                <a:gd name="T25" fmla="*/ 1 h 108"/>
                <a:gd name="T26" fmla="*/ 0 w 45"/>
                <a:gd name="T27" fmla="*/ 1 h 108"/>
                <a:gd name="T28" fmla="*/ 0 w 45"/>
                <a:gd name="T29" fmla="*/ 1 h 108"/>
                <a:gd name="T30" fmla="*/ 0 w 45"/>
                <a:gd name="T31" fmla="*/ 1 h 108"/>
                <a:gd name="T32" fmla="*/ 0 w 45"/>
                <a:gd name="T33" fmla="*/ 1 h 108"/>
                <a:gd name="T34" fmla="*/ 0 w 45"/>
                <a:gd name="T35" fmla="*/ 1 h 108"/>
                <a:gd name="T36" fmla="*/ 0 w 45"/>
                <a:gd name="T37" fmla="*/ 1 h 108"/>
                <a:gd name="T38" fmla="*/ 0 w 45"/>
                <a:gd name="T39" fmla="*/ 1 h 108"/>
                <a:gd name="T40" fmla="*/ 0 w 45"/>
                <a:gd name="T41" fmla="*/ 1 h 108"/>
                <a:gd name="T42" fmla="*/ 0 w 45"/>
                <a:gd name="T43" fmla="*/ 1 h 108"/>
                <a:gd name="T44" fmla="*/ 0 w 45"/>
                <a:gd name="T45" fmla="*/ 1 h 108"/>
                <a:gd name="T46" fmla="*/ 0 w 45"/>
                <a:gd name="T47" fmla="*/ 1 h 108"/>
                <a:gd name="T48" fmla="*/ 0 w 45"/>
                <a:gd name="T49" fmla="*/ 1 h 108"/>
                <a:gd name="T50" fmla="*/ 0 w 45"/>
                <a:gd name="T51" fmla="*/ 1 h 108"/>
                <a:gd name="T52" fmla="*/ 0 w 45"/>
                <a:gd name="T53" fmla="*/ 1 h 108"/>
                <a:gd name="T54" fmla="*/ 0 w 45"/>
                <a:gd name="T55" fmla="*/ 1 h 108"/>
                <a:gd name="T56" fmla="*/ 0 w 45"/>
                <a:gd name="T57" fmla="*/ 1 h 108"/>
                <a:gd name="T58" fmla="*/ 0 w 45"/>
                <a:gd name="T59" fmla="*/ 1 h 108"/>
                <a:gd name="T60" fmla="*/ 0 w 45"/>
                <a:gd name="T61" fmla="*/ 1 h 108"/>
                <a:gd name="T62" fmla="*/ 0 w 45"/>
                <a:gd name="T63" fmla="*/ 1 h 108"/>
                <a:gd name="T64" fmla="*/ 0 w 45"/>
                <a:gd name="T65" fmla="*/ 1 h 108"/>
                <a:gd name="T66" fmla="*/ 0 w 45"/>
                <a:gd name="T67" fmla="*/ 1 h 108"/>
                <a:gd name="T68" fmla="*/ 0 w 45"/>
                <a:gd name="T69" fmla="*/ 1 h 108"/>
                <a:gd name="T70" fmla="*/ 0 w 45"/>
                <a:gd name="T71" fmla="*/ 1 h 108"/>
                <a:gd name="T72" fmla="*/ 0 w 45"/>
                <a:gd name="T73" fmla="*/ 1 h 108"/>
                <a:gd name="T74" fmla="*/ 0 w 45"/>
                <a:gd name="T75" fmla="*/ 1 h 108"/>
                <a:gd name="T76" fmla="*/ 0 w 45"/>
                <a:gd name="T77" fmla="*/ 1 h 108"/>
                <a:gd name="T78" fmla="*/ 0 w 45"/>
                <a:gd name="T79" fmla="*/ 1 h 108"/>
                <a:gd name="T80" fmla="*/ 0 w 45"/>
                <a:gd name="T81" fmla="*/ 1 h 108"/>
                <a:gd name="T82" fmla="*/ 0 w 45"/>
                <a:gd name="T83" fmla="*/ 1 h 108"/>
                <a:gd name="T84" fmla="*/ 0 w 45"/>
                <a:gd name="T85" fmla="*/ 1 h 108"/>
                <a:gd name="T86" fmla="*/ 0 w 45"/>
                <a:gd name="T87" fmla="*/ 1 h 108"/>
                <a:gd name="T88" fmla="*/ 0 w 45"/>
                <a:gd name="T89" fmla="*/ 1 h 108"/>
                <a:gd name="T90" fmla="*/ 0 w 45"/>
                <a:gd name="T91" fmla="*/ 0 h 108"/>
                <a:gd name="T92" fmla="*/ 0 w 45"/>
                <a:gd name="T93" fmla="*/ 0 h 10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5"/>
                <a:gd name="T142" fmla="*/ 0 h 108"/>
                <a:gd name="T143" fmla="*/ 45 w 45"/>
                <a:gd name="T144" fmla="*/ 108 h 10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5" h="108">
                  <a:moveTo>
                    <a:pt x="30" y="0"/>
                  </a:moveTo>
                  <a:lnTo>
                    <a:pt x="22" y="9"/>
                  </a:lnTo>
                  <a:lnTo>
                    <a:pt x="15" y="19"/>
                  </a:lnTo>
                  <a:lnTo>
                    <a:pt x="10" y="27"/>
                  </a:lnTo>
                  <a:lnTo>
                    <a:pt x="7" y="38"/>
                  </a:lnTo>
                  <a:lnTo>
                    <a:pt x="3" y="47"/>
                  </a:lnTo>
                  <a:lnTo>
                    <a:pt x="2" y="57"/>
                  </a:lnTo>
                  <a:lnTo>
                    <a:pt x="0" y="65"/>
                  </a:lnTo>
                  <a:lnTo>
                    <a:pt x="0" y="73"/>
                  </a:lnTo>
                  <a:lnTo>
                    <a:pt x="0" y="81"/>
                  </a:lnTo>
                  <a:lnTo>
                    <a:pt x="2" y="88"/>
                  </a:lnTo>
                  <a:lnTo>
                    <a:pt x="2" y="93"/>
                  </a:lnTo>
                  <a:lnTo>
                    <a:pt x="3" y="98"/>
                  </a:lnTo>
                  <a:lnTo>
                    <a:pt x="4" y="102"/>
                  </a:lnTo>
                  <a:lnTo>
                    <a:pt x="6" y="106"/>
                  </a:lnTo>
                  <a:lnTo>
                    <a:pt x="7" y="106"/>
                  </a:lnTo>
                  <a:lnTo>
                    <a:pt x="7" y="108"/>
                  </a:lnTo>
                  <a:lnTo>
                    <a:pt x="8" y="106"/>
                  </a:lnTo>
                  <a:lnTo>
                    <a:pt x="11" y="102"/>
                  </a:lnTo>
                  <a:lnTo>
                    <a:pt x="12" y="98"/>
                  </a:lnTo>
                  <a:lnTo>
                    <a:pt x="15" y="96"/>
                  </a:lnTo>
                  <a:lnTo>
                    <a:pt x="15" y="92"/>
                  </a:lnTo>
                  <a:lnTo>
                    <a:pt x="18" y="89"/>
                  </a:lnTo>
                  <a:lnTo>
                    <a:pt x="19" y="85"/>
                  </a:lnTo>
                  <a:lnTo>
                    <a:pt x="21" y="81"/>
                  </a:lnTo>
                  <a:lnTo>
                    <a:pt x="23" y="77"/>
                  </a:lnTo>
                  <a:lnTo>
                    <a:pt x="23" y="74"/>
                  </a:lnTo>
                  <a:lnTo>
                    <a:pt x="26" y="71"/>
                  </a:lnTo>
                  <a:lnTo>
                    <a:pt x="27" y="69"/>
                  </a:lnTo>
                  <a:lnTo>
                    <a:pt x="27" y="65"/>
                  </a:lnTo>
                  <a:lnTo>
                    <a:pt x="30" y="65"/>
                  </a:lnTo>
                  <a:lnTo>
                    <a:pt x="30" y="62"/>
                  </a:lnTo>
                  <a:lnTo>
                    <a:pt x="31" y="59"/>
                  </a:lnTo>
                  <a:lnTo>
                    <a:pt x="31" y="57"/>
                  </a:lnTo>
                  <a:lnTo>
                    <a:pt x="33" y="54"/>
                  </a:lnTo>
                  <a:lnTo>
                    <a:pt x="34" y="50"/>
                  </a:lnTo>
                  <a:lnTo>
                    <a:pt x="35" y="47"/>
                  </a:lnTo>
                  <a:lnTo>
                    <a:pt x="37" y="43"/>
                  </a:lnTo>
                  <a:lnTo>
                    <a:pt x="38" y="39"/>
                  </a:lnTo>
                  <a:lnTo>
                    <a:pt x="39" y="35"/>
                  </a:lnTo>
                  <a:lnTo>
                    <a:pt x="39" y="32"/>
                  </a:lnTo>
                  <a:lnTo>
                    <a:pt x="41" y="28"/>
                  </a:lnTo>
                  <a:lnTo>
                    <a:pt x="42" y="27"/>
                  </a:lnTo>
                  <a:lnTo>
                    <a:pt x="43" y="23"/>
                  </a:lnTo>
                  <a:lnTo>
                    <a:pt x="45" y="23"/>
                  </a:lnTo>
                  <a:lnTo>
                    <a:pt x="3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93" name="Freeform 1087"/>
            <p:cNvSpPr>
              <a:spLocks/>
            </p:cNvSpPr>
            <p:nvPr/>
          </p:nvSpPr>
          <p:spPr bwMode="auto">
            <a:xfrm>
              <a:off x="4767" y="3194"/>
              <a:ext cx="34" cy="58"/>
            </a:xfrm>
            <a:custGeom>
              <a:avLst/>
              <a:gdLst>
                <a:gd name="T0" fmla="*/ 1 w 68"/>
                <a:gd name="T1" fmla="*/ 1 h 112"/>
                <a:gd name="T2" fmla="*/ 1 w 68"/>
                <a:gd name="T3" fmla="*/ 1 h 112"/>
                <a:gd name="T4" fmla="*/ 1 w 68"/>
                <a:gd name="T5" fmla="*/ 1 h 112"/>
                <a:gd name="T6" fmla="*/ 1 w 68"/>
                <a:gd name="T7" fmla="*/ 1 h 112"/>
                <a:gd name="T8" fmla="*/ 1 w 68"/>
                <a:gd name="T9" fmla="*/ 1 h 112"/>
                <a:gd name="T10" fmla="*/ 1 w 68"/>
                <a:gd name="T11" fmla="*/ 1 h 112"/>
                <a:gd name="T12" fmla="*/ 1 w 68"/>
                <a:gd name="T13" fmla="*/ 1 h 112"/>
                <a:gd name="T14" fmla="*/ 1 w 68"/>
                <a:gd name="T15" fmla="*/ 1 h 112"/>
                <a:gd name="T16" fmla="*/ 1 w 68"/>
                <a:gd name="T17" fmla="*/ 1 h 112"/>
                <a:gd name="T18" fmla="*/ 1 w 68"/>
                <a:gd name="T19" fmla="*/ 1 h 112"/>
                <a:gd name="T20" fmla="*/ 1 w 68"/>
                <a:gd name="T21" fmla="*/ 1 h 112"/>
                <a:gd name="T22" fmla="*/ 1 w 68"/>
                <a:gd name="T23" fmla="*/ 1 h 112"/>
                <a:gd name="T24" fmla="*/ 1 w 68"/>
                <a:gd name="T25" fmla="*/ 1 h 112"/>
                <a:gd name="T26" fmla="*/ 1 w 68"/>
                <a:gd name="T27" fmla="*/ 1 h 112"/>
                <a:gd name="T28" fmla="*/ 1 w 68"/>
                <a:gd name="T29" fmla="*/ 1 h 112"/>
                <a:gd name="T30" fmla="*/ 1 w 68"/>
                <a:gd name="T31" fmla="*/ 1 h 112"/>
                <a:gd name="T32" fmla="*/ 1 w 68"/>
                <a:gd name="T33" fmla="*/ 1 h 112"/>
                <a:gd name="T34" fmla="*/ 1 w 68"/>
                <a:gd name="T35" fmla="*/ 1 h 112"/>
                <a:gd name="T36" fmla="*/ 1 w 68"/>
                <a:gd name="T37" fmla="*/ 1 h 112"/>
                <a:gd name="T38" fmla="*/ 1 w 68"/>
                <a:gd name="T39" fmla="*/ 1 h 112"/>
                <a:gd name="T40" fmla="*/ 1 w 68"/>
                <a:gd name="T41" fmla="*/ 1 h 112"/>
                <a:gd name="T42" fmla="*/ 1 w 68"/>
                <a:gd name="T43" fmla="*/ 1 h 112"/>
                <a:gd name="T44" fmla="*/ 1 w 68"/>
                <a:gd name="T45" fmla="*/ 1 h 112"/>
                <a:gd name="T46" fmla="*/ 1 w 68"/>
                <a:gd name="T47" fmla="*/ 1 h 112"/>
                <a:gd name="T48" fmla="*/ 1 w 68"/>
                <a:gd name="T49" fmla="*/ 1 h 112"/>
                <a:gd name="T50" fmla="*/ 1 w 68"/>
                <a:gd name="T51" fmla="*/ 1 h 112"/>
                <a:gd name="T52" fmla="*/ 1 w 68"/>
                <a:gd name="T53" fmla="*/ 1 h 112"/>
                <a:gd name="T54" fmla="*/ 1 w 68"/>
                <a:gd name="T55" fmla="*/ 1 h 112"/>
                <a:gd name="T56" fmla="*/ 1 w 68"/>
                <a:gd name="T57" fmla="*/ 0 h 112"/>
                <a:gd name="T58" fmla="*/ 1 w 68"/>
                <a:gd name="T59" fmla="*/ 0 h 112"/>
                <a:gd name="T60" fmla="*/ 1 w 68"/>
                <a:gd name="T61" fmla="*/ 1 h 112"/>
                <a:gd name="T62" fmla="*/ 1 w 68"/>
                <a:gd name="T63" fmla="*/ 1 h 112"/>
                <a:gd name="T64" fmla="*/ 1 w 68"/>
                <a:gd name="T65" fmla="*/ 1 h 112"/>
                <a:gd name="T66" fmla="*/ 1 w 68"/>
                <a:gd name="T67" fmla="*/ 1 h 11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8"/>
                <a:gd name="T103" fmla="*/ 0 h 112"/>
                <a:gd name="T104" fmla="*/ 68 w 68"/>
                <a:gd name="T105" fmla="*/ 112 h 11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8" h="112">
                  <a:moveTo>
                    <a:pt x="32" y="16"/>
                  </a:moveTo>
                  <a:lnTo>
                    <a:pt x="34" y="19"/>
                  </a:lnTo>
                  <a:lnTo>
                    <a:pt x="37" y="21"/>
                  </a:lnTo>
                  <a:lnTo>
                    <a:pt x="38" y="26"/>
                  </a:lnTo>
                  <a:lnTo>
                    <a:pt x="41" y="30"/>
                  </a:lnTo>
                  <a:lnTo>
                    <a:pt x="43" y="34"/>
                  </a:lnTo>
                  <a:lnTo>
                    <a:pt x="46" y="38"/>
                  </a:lnTo>
                  <a:lnTo>
                    <a:pt x="46" y="42"/>
                  </a:lnTo>
                  <a:lnTo>
                    <a:pt x="49" y="46"/>
                  </a:lnTo>
                  <a:lnTo>
                    <a:pt x="49" y="50"/>
                  </a:lnTo>
                  <a:lnTo>
                    <a:pt x="47" y="54"/>
                  </a:lnTo>
                  <a:lnTo>
                    <a:pt x="46" y="58"/>
                  </a:lnTo>
                  <a:lnTo>
                    <a:pt x="43" y="63"/>
                  </a:lnTo>
                  <a:lnTo>
                    <a:pt x="39" y="67"/>
                  </a:lnTo>
                  <a:lnTo>
                    <a:pt x="32" y="71"/>
                  </a:lnTo>
                  <a:lnTo>
                    <a:pt x="24" y="75"/>
                  </a:lnTo>
                  <a:lnTo>
                    <a:pt x="16" y="81"/>
                  </a:lnTo>
                  <a:lnTo>
                    <a:pt x="12" y="84"/>
                  </a:lnTo>
                  <a:lnTo>
                    <a:pt x="8" y="88"/>
                  </a:lnTo>
                  <a:lnTo>
                    <a:pt x="7" y="89"/>
                  </a:lnTo>
                  <a:lnTo>
                    <a:pt x="4" y="92"/>
                  </a:lnTo>
                  <a:lnTo>
                    <a:pt x="4" y="96"/>
                  </a:lnTo>
                  <a:lnTo>
                    <a:pt x="4" y="98"/>
                  </a:lnTo>
                  <a:lnTo>
                    <a:pt x="1" y="104"/>
                  </a:lnTo>
                  <a:lnTo>
                    <a:pt x="0" y="108"/>
                  </a:lnTo>
                  <a:lnTo>
                    <a:pt x="1" y="111"/>
                  </a:lnTo>
                  <a:lnTo>
                    <a:pt x="4" y="112"/>
                  </a:lnTo>
                  <a:lnTo>
                    <a:pt x="4" y="111"/>
                  </a:lnTo>
                  <a:lnTo>
                    <a:pt x="7" y="109"/>
                  </a:lnTo>
                  <a:lnTo>
                    <a:pt x="10" y="108"/>
                  </a:lnTo>
                  <a:lnTo>
                    <a:pt x="14" y="105"/>
                  </a:lnTo>
                  <a:lnTo>
                    <a:pt x="18" y="104"/>
                  </a:lnTo>
                  <a:lnTo>
                    <a:pt x="23" y="100"/>
                  </a:lnTo>
                  <a:lnTo>
                    <a:pt x="28" y="97"/>
                  </a:lnTo>
                  <a:lnTo>
                    <a:pt x="34" y="96"/>
                  </a:lnTo>
                  <a:lnTo>
                    <a:pt x="39" y="92"/>
                  </a:lnTo>
                  <a:lnTo>
                    <a:pt x="45" y="88"/>
                  </a:lnTo>
                  <a:lnTo>
                    <a:pt x="50" y="85"/>
                  </a:lnTo>
                  <a:lnTo>
                    <a:pt x="54" y="82"/>
                  </a:lnTo>
                  <a:lnTo>
                    <a:pt x="58" y="79"/>
                  </a:lnTo>
                  <a:lnTo>
                    <a:pt x="62" y="75"/>
                  </a:lnTo>
                  <a:lnTo>
                    <a:pt x="65" y="73"/>
                  </a:lnTo>
                  <a:lnTo>
                    <a:pt x="66" y="71"/>
                  </a:lnTo>
                  <a:lnTo>
                    <a:pt x="66" y="67"/>
                  </a:lnTo>
                  <a:lnTo>
                    <a:pt x="68" y="63"/>
                  </a:lnTo>
                  <a:lnTo>
                    <a:pt x="66" y="58"/>
                  </a:lnTo>
                  <a:lnTo>
                    <a:pt x="66" y="54"/>
                  </a:lnTo>
                  <a:lnTo>
                    <a:pt x="66" y="48"/>
                  </a:lnTo>
                  <a:lnTo>
                    <a:pt x="65" y="42"/>
                  </a:lnTo>
                  <a:lnTo>
                    <a:pt x="62" y="36"/>
                  </a:lnTo>
                  <a:lnTo>
                    <a:pt x="62" y="31"/>
                  </a:lnTo>
                  <a:lnTo>
                    <a:pt x="59" y="26"/>
                  </a:lnTo>
                  <a:lnTo>
                    <a:pt x="58" y="20"/>
                  </a:lnTo>
                  <a:lnTo>
                    <a:pt x="57" y="15"/>
                  </a:lnTo>
                  <a:lnTo>
                    <a:pt x="55" y="9"/>
                  </a:lnTo>
                  <a:lnTo>
                    <a:pt x="54" y="5"/>
                  </a:lnTo>
                  <a:lnTo>
                    <a:pt x="53" y="3"/>
                  </a:lnTo>
                  <a:lnTo>
                    <a:pt x="51" y="0"/>
                  </a:lnTo>
                  <a:lnTo>
                    <a:pt x="49" y="0"/>
                  </a:lnTo>
                  <a:lnTo>
                    <a:pt x="46" y="0"/>
                  </a:lnTo>
                  <a:lnTo>
                    <a:pt x="43" y="3"/>
                  </a:lnTo>
                  <a:lnTo>
                    <a:pt x="41" y="7"/>
                  </a:lnTo>
                  <a:lnTo>
                    <a:pt x="37" y="9"/>
                  </a:lnTo>
                  <a:lnTo>
                    <a:pt x="35" y="12"/>
                  </a:lnTo>
                  <a:lnTo>
                    <a:pt x="32" y="15"/>
                  </a:lnTo>
                  <a:lnTo>
                    <a:pt x="32" y="16"/>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94" name="Freeform 1088"/>
            <p:cNvSpPr>
              <a:spLocks/>
            </p:cNvSpPr>
            <p:nvPr/>
          </p:nvSpPr>
          <p:spPr bwMode="auto">
            <a:xfrm>
              <a:off x="4718" y="3177"/>
              <a:ext cx="77" cy="185"/>
            </a:xfrm>
            <a:custGeom>
              <a:avLst/>
              <a:gdLst>
                <a:gd name="T0" fmla="*/ 0 w 155"/>
                <a:gd name="T1" fmla="*/ 1 h 362"/>
                <a:gd name="T2" fmla="*/ 0 w 155"/>
                <a:gd name="T3" fmla="*/ 1 h 362"/>
                <a:gd name="T4" fmla="*/ 0 w 155"/>
                <a:gd name="T5" fmla="*/ 1 h 362"/>
                <a:gd name="T6" fmla="*/ 0 w 155"/>
                <a:gd name="T7" fmla="*/ 1 h 362"/>
                <a:gd name="T8" fmla="*/ 0 w 155"/>
                <a:gd name="T9" fmla="*/ 1 h 362"/>
                <a:gd name="T10" fmla="*/ 0 w 155"/>
                <a:gd name="T11" fmla="*/ 1 h 362"/>
                <a:gd name="T12" fmla="*/ 0 w 155"/>
                <a:gd name="T13" fmla="*/ 1 h 362"/>
                <a:gd name="T14" fmla="*/ 0 w 155"/>
                <a:gd name="T15" fmla="*/ 1 h 362"/>
                <a:gd name="T16" fmla="*/ 0 w 155"/>
                <a:gd name="T17" fmla="*/ 1 h 362"/>
                <a:gd name="T18" fmla="*/ 0 w 155"/>
                <a:gd name="T19" fmla="*/ 1 h 362"/>
                <a:gd name="T20" fmla="*/ 0 w 155"/>
                <a:gd name="T21" fmla="*/ 1 h 362"/>
                <a:gd name="T22" fmla="*/ 0 w 155"/>
                <a:gd name="T23" fmla="*/ 1 h 362"/>
                <a:gd name="T24" fmla="*/ 0 w 155"/>
                <a:gd name="T25" fmla="*/ 1 h 362"/>
                <a:gd name="T26" fmla="*/ 0 w 155"/>
                <a:gd name="T27" fmla="*/ 1 h 362"/>
                <a:gd name="T28" fmla="*/ 0 w 155"/>
                <a:gd name="T29" fmla="*/ 1 h 362"/>
                <a:gd name="T30" fmla="*/ 0 w 155"/>
                <a:gd name="T31" fmla="*/ 1 h 362"/>
                <a:gd name="T32" fmla="*/ 0 w 155"/>
                <a:gd name="T33" fmla="*/ 1 h 362"/>
                <a:gd name="T34" fmla="*/ 0 w 155"/>
                <a:gd name="T35" fmla="*/ 1 h 362"/>
                <a:gd name="T36" fmla="*/ 0 w 155"/>
                <a:gd name="T37" fmla="*/ 1 h 362"/>
                <a:gd name="T38" fmla="*/ 0 w 155"/>
                <a:gd name="T39" fmla="*/ 1 h 362"/>
                <a:gd name="T40" fmla="*/ 0 w 155"/>
                <a:gd name="T41" fmla="*/ 1 h 362"/>
                <a:gd name="T42" fmla="*/ 0 w 155"/>
                <a:gd name="T43" fmla="*/ 1 h 362"/>
                <a:gd name="T44" fmla="*/ 0 w 155"/>
                <a:gd name="T45" fmla="*/ 1 h 362"/>
                <a:gd name="T46" fmla="*/ 0 w 155"/>
                <a:gd name="T47" fmla="*/ 1 h 362"/>
                <a:gd name="T48" fmla="*/ 0 w 155"/>
                <a:gd name="T49" fmla="*/ 1 h 362"/>
                <a:gd name="T50" fmla="*/ 0 w 155"/>
                <a:gd name="T51" fmla="*/ 1 h 362"/>
                <a:gd name="T52" fmla="*/ 0 w 155"/>
                <a:gd name="T53" fmla="*/ 1 h 362"/>
                <a:gd name="T54" fmla="*/ 0 w 155"/>
                <a:gd name="T55" fmla="*/ 1 h 362"/>
                <a:gd name="T56" fmla="*/ 0 w 155"/>
                <a:gd name="T57" fmla="*/ 1 h 362"/>
                <a:gd name="T58" fmla="*/ 0 w 155"/>
                <a:gd name="T59" fmla="*/ 1 h 362"/>
                <a:gd name="T60" fmla="*/ 0 w 155"/>
                <a:gd name="T61" fmla="*/ 1 h 362"/>
                <a:gd name="T62" fmla="*/ 0 w 155"/>
                <a:gd name="T63" fmla="*/ 1 h 362"/>
                <a:gd name="T64" fmla="*/ 0 w 155"/>
                <a:gd name="T65" fmla="*/ 1 h 362"/>
                <a:gd name="T66" fmla="*/ 0 w 155"/>
                <a:gd name="T67" fmla="*/ 1 h 362"/>
                <a:gd name="T68" fmla="*/ 0 w 155"/>
                <a:gd name="T69" fmla="*/ 1 h 362"/>
                <a:gd name="T70" fmla="*/ 0 w 155"/>
                <a:gd name="T71" fmla="*/ 1 h 362"/>
                <a:gd name="T72" fmla="*/ 0 w 155"/>
                <a:gd name="T73" fmla="*/ 0 h 36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55"/>
                <a:gd name="T112" fmla="*/ 0 h 362"/>
                <a:gd name="T113" fmla="*/ 155 w 155"/>
                <a:gd name="T114" fmla="*/ 362 h 36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55" h="362">
                  <a:moveTo>
                    <a:pt x="130" y="0"/>
                  </a:moveTo>
                  <a:lnTo>
                    <a:pt x="120" y="15"/>
                  </a:lnTo>
                  <a:lnTo>
                    <a:pt x="108" y="34"/>
                  </a:lnTo>
                  <a:lnTo>
                    <a:pt x="97" y="53"/>
                  </a:lnTo>
                  <a:lnTo>
                    <a:pt x="87" y="73"/>
                  </a:lnTo>
                  <a:lnTo>
                    <a:pt x="77" y="93"/>
                  </a:lnTo>
                  <a:lnTo>
                    <a:pt x="67" y="116"/>
                  </a:lnTo>
                  <a:lnTo>
                    <a:pt x="56" y="138"/>
                  </a:lnTo>
                  <a:lnTo>
                    <a:pt x="48" y="159"/>
                  </a:lnTo>
                  <a:lnTo>
                    <a:pt x="40" y="180"/>
                  </a:lnTo>
                  <a:lnTo>
                    <a:pt x="32" y="201"/>
                  </a:lnTo>
                  <a:lnTo>
                    <a:pt x="25" y="221"/>
                  </a:lnTo>
                  <a:lnTo>
                    <a:pt x="19" y="242"/>
                  </a:lnTo>
                  <a:lnTo>
                    <a:pt x="14" y="258"/>
                  </a:lnTo>
                  <a:lnTo>
                    <a:pt x="9" y="273"/>
                  </a:lnTo>
                  <a:lnTo>
                    <a:pt x="5" y="285"/>
                  </a:lnTo>
                  <a:lnTo>
                    <a:pt x="2" y="297"/>
                  </a:lnTo>
                  <a:lnTo>
                    <a:pt x="1" y="305"/>
                  </a:lnTo>
                  <a:lnTo>
                    <a:pt x="0" y="314"/>
                  </a:lnTo>
                  <a:lnTo>
                    <a:pt x="0" y="321"/>
                  </a:lnTo>
                  <a:lnTo>
                    <a:pt x="0" y="328"/>
                  </a:lnTo>
                  <a:lnTo>
                    <a:pt x="0" y="335"/>
                  </a:lnTo>
                  <a:lnTo>
                    <a:pt x="1" y="339"/>
                  </a:lnTo>
                  <a:lnTo>
                    <a:pt x="1" y="344"/>
                  </a:lnTo>
                  <a:lnTo>
                    <a:pt x="4" y="350"/>
                  </a:lnTo>
                  <a:lnTo>
                    <a:pt x="5" y="352"/>
                  </a:lnTo>
                  <a:lnTo>
                    <a:pt x="6" y="356"/>
                  </a:lnTo>
                  <a:lnTo>
                    <a:pt x="8" y="359"/>
                  </a:lnTo>
                  <a:lnTo>
                    <a:pt x="9" y="360"/>
                  </a:lnTo>
                  <a:lnTo>
                    <a:pt x="12" y="362"/>
                  </a:lnTo>
                  <a:lnTo>
                    <a:pt x="13" y="360"/>
                  </a:lnTo>
                  <a:lnTo>
                    <a:pt x="13" y="356"/>
                  </a:lnTo>
                  <a:lnTo>
                    <a:pt x="14" y="350"/>
                  </a:lnTo>
                  <a:lnTo>
                    <a:pt x="17" y="339"/>
                  </a:lnTo>
                  <a:lnTo>
                    <a:pt x="21" y="328"/>
                  </a:lnTo>
                  <a:lnTo>
                    <a:pt x="24" y="314"/>
                  </a:lnTo>
                  <a:lnTo>
                    <a:pt x="29" y="300"/>
                  </a:lnTo>
                  <a:lnTo>
                    <a:pt x="35" y="283"/>
                  </a:lnTo>
                  <a:lnTo>
                    <a:pt x="40" y="267"/>
                  </a:lnTo>
                  <a:lnTo>
                    <a:pt x="47" y="250"/>
                  </a:lnTo>
                  <a:lnTo>
                    <a:pt x="51" y="234"/>
                  </a:lnTo>
                  <a:lnTo>
                    <a:pt x="58" y="217"/>
                  </a:lnTo>
                  <a:lnTo>
                    <a:pt x="64" y="202"/>
                  </a:lnTo>
                  <a:lnTo>
                    <a:pt x="68" y="189"/>
                  </a:lnTo>
                  <a:lnTo>
                    <a:pt x="72" y="177"/>
                  </a:lnTo>
                  <a:lnTo>
                    <a:pt x="77" y="167"/>
                  </a:lnTo>
                  <a:lnTo>
                    <a:pt x="81" y="162"/>
                  </a:lnTo>
                  <a:lnTo>
                    <a:pt x="85" y="155"/>
                  </a:lnTo>
                  <a:lnTo>
                    <a:pt x="87" y="147"/>
                  </a:lnTo>
                  <a:lnTo>
                    <a:pt x="93" y="139"/>
                  </a:lnTo>
                  <a:lnTo>
                    <a:pt x="97" y="130"/>
                  </a:lnTo>
                  <a:lnTo>
                    <a:pt x="104" y="120"/>
                  </a:lnTo>
                  <a:lnTo>
                    <a:pt x="110" y="109"/>
                  </a:lnTo>
                  <a:lnTo>
                    <a:pt x="116" y="100"/>
                  </a:lnTo>
                  <a:lnTo>
                    <a:pt x="122" y="91"/>
                  </a:lnTo>
                  <a:lnTo>
                    <a:pt x="128" y="80"/>
                  </a:lnTo>
                  <a:lnTo>
                    <a:pt x="135" y="70"/>
                  </a:lnTo>
                  <a:lnTo>
                    <a:pt x="139" y="61"/>
                  </a:lnTo>
                  <a:lnTo>
                    <a:pt x="144" y="54"/>
                  </a:lnTo>
                  <a:lnTo>
                    <a:pt x="148" y="46"/>
                  </a:lnTo>
                  <a:lnTo>
                    <a:pt x="152" y="42"/>
                  </a:lnTo>
                  <a:lnTo>
                    <a:pt x="153" y="37"/>
                  </a:lnTo>
                  <a:lnTo>
                    <a:pt x="155" y="35"/>
                  </a:lnTo>
                  <a:lnTo>
                    <a:pt x="153" y="30"/>
                  </a:lnTo>
                  <a:lnTo>
                    <a:pt x="152" y="26"/>
                  </a:lnTo>
                  <a:lnTo>
                    <a:pt x="148" y="20"/>
                  </a:lnTo>
                  <a:lnTo>
                    <a:pt x="144" y="15"/>
                  </a:lnTo>
                  <a:lnTo>
                    <a:pt x="141" y="12"/>
                  </a:lnTo>
                  <a:lnTo>
                    <a:pt x="139" y="8"/>
                  </a:lnTo>
                  <a:lnTo>
                    <a:pt x="136" y="6"/>
                  </a:lnTo>
                  <a:lnTo>
                    <a:pt x="135" y="4"/>
                  </a:lnTo>
                  <a:lnTo>
                    <a:pt x="130" y="2"/>
                  </a:lnTo>
                  <a:lnTo>
                    <a:pt x="13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95" name="Freeform 1089"/>
            <p:cNvSpPr>
              <a:spLocks/>
            </p:cNvSpPr>
            <p:nvPr/>
          </p:nvSpPr>
          <p:spPr bwMode="auto">
            <a:xfrm>
              <a:off x="4706" y="3180"/>
              <a:ext cx="57" cy="183"/>
            </a:xfrm>
            <a:custGeom>
              <a:avLst/>
              <a:gdLst>
                <a:gd name="T0" fmla="*/ 0 w 115"/>
                <a:gd name="T1" fmla="*/ 0 h 358"/>
                <a:gd name="T2" fmla="*/ 0 w 115"/>
                <a:gd name="T3" fmla="*/ 1 h 358"/>
                <a:gd name="T4" fmla="*/ 0 w 115"/>
                <a:gd name="T5" fmla="*/ 1 h 358"/>
                <a:gd name="T6" fmla="*/ 0 w 115"/>
                <a:gd name="T7" fmla="*/ 1 h 358"/>
                <a:gd name="T8" fmla="*/ 0 w 115"/>
                <a:gd name="T9" fmla="*/ 1 h 358"/>
                <a:gd name="T10" fmla="*/ 0 w 115"/>
                <a:gd name="T11" fmla="*/ 1 h 358"/>
                <a:gd name="T12" fmla="*/ 0 w 115"/>
                <a:gd name="T13" fmla="*/ 1 h 358"/>
                <a:gd name="T14" fmla="*/ 0 w 115"/>
                <a:gd name="T15" fmla="*/ 1 h 358"/>
                <a:gd name="T16" fmla="*/ 0 w 115"/>
                <a:gd name="T17" fmla="*/ 1 h 358"/>
                <a:gd name="T18" fmla="*/ 0 w 115"/>
                <a:gd name="T19" fmla="*/ 1 h 358"/>
                <a:gd name="T20" fmla="*/ 0 w 115"/>
                <a:gd name="T21" fmla="*/ 1 h 358"/>
                <a:gd name="T22" fmla="*/ 0 w 115"/>
                <a:gd name="T23" fmla="*/ 1 h 358"/>
                <a:gd name="T24" fmla="*/ 0 w 115"/>
                <a:gd name="T25" fmla="*/ 1 h 358"/>
                <a:gd name="T26" fmla="*/ 0 w 115"/>
                <a:gd name="T27" fmla="*/ 1 h 358"/>
                <a:gd name="T28" fmla="*/ 0 w 115"/>
                <a:gd name="T29" fmla="*/ 1 h 358"/>
                <a:gd name="T30" fmla="*/ 0 w 115"/>
                <a:gd name="T31" fmla="*/ 1 h 358"/>
                <a:gd name="T32" fmla="*/ 0 w 115"/>
                <a:gd name="T33" fmla="*/ 1 h 358"/>
                <a:gd name="T34" fmla="*/ 0 w 115"/>
                <a:gd name="T35" fmla="*/ 1 h 358"/>
                <a:gd name="T36" fmla="*/ 0 w 115"/>
                <a:gd name="T37" fmla="*/ 1 h 358"/>
                <a:gd name="T38" fmla="*/ 0 w 115"/>
                <a:gd name="T39" fmla="*/ 1 h 358"/>
                <a:gd name="T40" fmla="*/ 0 w 115"/>
                <a:gd name="T41" fmla="*/ 1 h 358"/>
                <a:gd name="T42" fmla="*/ 0 w 115"/>
                <a:gd name="T43" fmla="*/ 1 h 358"/>
                <a:gd name="T44" fmla="*/ 0 w 115"/>
                <a:gd name="T45" fmla="*/ 1 h 358"/>
                <a:gd name="T46" fmla="*/ 0 w 115"/>
                <a:gd name="T47" fmla="*/ 1 h 358"/>
                <a:gd name="T48" fmla="*/ 0 w 115"/>
                <a:gd name="T49" fmla="*/ 1 h 358"/>
                <a:gd name="T50" fmla="*/ 0 w 115"/>
                <a:gd name="T51" fmla="*/ 1 h 358"/>
                <a:gd name="T52" fmla="*/ 0 w 115"/>
                <a:gd name="T53" fmla="*/ 1 h 358"/>
                <a:gd name="T54" fmla="*/ 0 w 115"/>
                <a:gd name="T55" fmla="*/ 1 h 358"/>
                <a:gd name="T56" fmla="*/ 0 w 115"/>
                <a:gd name="T57" fmla="*/ 1 h 358"/>
                <a:gd name="T58" fmla="*/ 0 w 115"/>
                <a:gd name="T59" fmla="*/ 1 h 358"/>
                <a:gd name="T60" fmla="*/ 0 w 115"/>
                <a:gd name="T61" fmla="*/ 1 h 358"/>
                <a:gd name="T62" fmla="*/ 0 w 115"/>
                <a:gd name="T63" fmla="*/ 1 h 358"/>
                <a:gd name="T64" fmla="*/ 0 w 115"/>
                <a:gd name="T65" fmla="*/ 1 h 358"/>
                <a:gd name="T66" fmla="*/ 0 w 115"/>
                <a:gd name="T67" fmla="*/ 1 h 358"/>
                <a:gd name="T68" fmla="*/ 0 w 115"/>
                <a:gd name="T69" fmla="*/ 1 h 358"/>
                <a:gd name="T70" fmla="*/ 0 w 115"/>
                <a:gd name="T71" fmla="*/ 1 h 358"/>
                <a:gd name="T72" fmla="*/ 0 w 115"/>
                <a:gd name="T73" fmla="*/ 1 h 358"/>
                <a:gd name="T74" fmla="*/ 0 w 115"/>
                <a:gd name="T75" fmla="*/ 1 h 358"/>
                <a:gd name="T76" fmla="*/ 0 w 115"/>
                <a:gd name="T77" fmla="*/ 1 h 358"/>
                <a:gd name="T78" fmla="*/ 0 w 115"/>
                <a:gd name="T79" fmla="*/ 1 h 358"/>
                <a:gd name="T80" fmla="*/ 0 w 115"/>
                <a:gd name="T81" fmla="*/ 1 h 358"/>
                <a:gd name="T82" fmla="*/ 0 w 115"/>
                <a:gd name="T83" fmla="*/ 1 h 358"/>
                <a:gd name="T84" fmla="*/ 0 w 115"/>
                <a:gd name="T85" fmla="*/ 1 h 358"/>
                <a:gd name="T86" fmla="*/ 0 w 115"/>
                <a:gd name="T87" fmla="*/ 1 h 358"/>
                <a:gd name="T88" fmla="*/ 0 w 115"/>
                <a:gd name="T89" fmla="*/ 1 h 358"/>
                <a:gd name="T90" fmla="*/ 0 w 115"/>
                <a:gd name="T91" fmla="*/ 1 h 358"/>
                <a:gd name="T92" fmla="*/ 0 w 115"/>
                <a:gd name="T93" fmla="*/ 1 h 358"/>
                <a:gd name="T94" fmla="*/ 0 w 115"/>
                <a:gd name="T95" fmla="*/ 1 h 358"/>
                <a:gd name="T96" fmla="*/ 0 w 115"/>
                <a:gd name="T97" fmla="*/ 1 h 358"/>
                <a:gd name="T98" fmla="*/ 0 w 115"/>
                <a:gd name="T99" fmla="*/ 1 h 358"/>
                <a:gd name="T100" fmla="*/ 0 w 115"/>
                <a:gd name="T101" fmla="*/ 1 h 358"/>
                <a:gd name="T102" fmla="*/ 0 w 115"/>
                <a:gd name="T103" fmla="*/ 1 h 358"/>
                <a:gd name="T104" fmla="*/ 0 w 115"/>
                <a:gd name="T105" fmla="*/ 1 h 358"/>
                <a:gd name="T106" fmla="*/ 0 w 115"/>
                <a:gd name="T107" fmla="*/ 1 h 358"/>
                <a:gd name="T108" fmla="*/ 0 w 115"/>
                <a:gd name="T109" fmla="*/ 1 h 358"/>
                <a:gd name="T110" fmla="*/ 0 w 115"/>
                <a:gd name="T111" fmla="*/ 1 h 358"/>
                <a:gd name="T112" fmla="*/ 0 w 115"/>
                <a:gd name="T113" fmla="*/ 1 h 358"/>
                <a:gd name="T114" fmla="*/ 0 w 115"/>
                <a:gd name="T115" fmla="*/ 1 h 358"/>
                <a:gd name="T116" fmla="*/ 0 w 115"/>
                <a:gd name="T117" fmla="*/ 1 h 358"/>
                <a:gd name="T118" fmla="*/ 0 w 115"/>
                <a:gd name="T119" fmla="*/ 1 h 358"/>
                <a:gd name="T120" fmla="*/ 0 w 115"/>
                <a:gd name="T121" fmla="*/ 1 h 358"/>
                <a:gd name="T122" fmla="*/ 0 w 115"/>
                <a:gd name="T123" fmla="*/ 0 h 358"/>
                <a:gd name="T124" fmla="*/ 0 w 115"/>
                <a:gd name="T125" fmla="*/ 0 h 35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15"/>
                <a:gd name="T190" fmla="*/ 0 h 358"/>
                <a:gd name="T191" fmla="*/ 115 w 115"/>
                <a:gd name="T192" fmla="*/ 358 h 358"/>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15" h="358">
                  <a:moveTo>
                    <a:pt x="10" y="0"/>
                  </a:moveTo>
                  <a:lnTo>
                    <a:pt x="19" y="0"/>
                  </a:lnTo>
                  <a:lnTo>
                    <a:pt x="30" y="2"/>
                  </a:lnTo>
                  <a:lnTo>
                    <a:pt x="39" y="4"/>
                  </a:lnTo>
                  <a:lnTo>
                    <a:pt x="50" y="8"/>
                  </a:lnTo>
                  <a:lnTo>
                    <a:pt x="60" y="10"/>
                  </a:lnTo>
                  <a:lnTo>
                    <a:pt x="69" y="13"/>
                  </a:lnTo>
                  <a:lnTo>
                    <a:pt x="79" y="17"/>
                  </a:lnTo>
                  <a:lnTo>
                    <a:pt x="87" y="21"/>
                  </a:lnTo>
                  <a:lnTo>
                    <a:pt x="93" y="24"/>
                  </a:lnTo>
                  <a:lnTo>
                    <a:pt x="100" y="28"/>
                  </a:lnTo>
                  <a:lnTo>
                    <a:pt x="106" y="32"/>
                  </a:lnTo>
                  <a:lnTo>
                    <a:pt x="111" y="36"/>
                  </a:lnTo>
                  <a:lnTo>
                    <a:pt x="114" y="40"/>
                  </a:lnTo>
                  <a:lnTo>
                    <a:pt x="115" y="44"/>
                  </a:lnTo>
                  <a:lnTo>
                    <a:pt x="115" y="47"/>
                  </a:lnTo>
                  <a:lnTo>
                    <a:pt x="114" y="51"/>
                  </a:lnTo>
                  <a:lnTo>
                    <a:pt x="111" y="54"/>
                  </a:lnTo>
                  <a:lnTo>
                    <a:pt x="108" y="56"/>
                  </a:lnTo>
                  <a:lnTo>
                    <a:pt x="106" y="59"/>
                  </a:lnTo>
                  <a:lnTo>
                    <a:pt x="102" y="63"/>
                  </a:lnTo>
                  <a:lnTo>
                    <a:pt x="97" y="67"/>
                  </a:lnTo>
                  <a:lnTo>
                    <a:pt x="95" y="71"/>
                  </a:lnTo>
                  <a:lnTo>
                    <a:pt x="92" y="76"/>
                  </a:lnTo>
                  <a:lnTo>
                    <a:pt x="89" y="82"/>
                  </a:lnTo>
                  <a:lnTo>
                    <a:pt x="85" y="86"/>
                  </a:lnTo>
                  <a:lnTo>
                    <a:pt x="81" y="93"/>
                  </a:lnTo>
                  <a:lnTo>
                    <a:pt x="77" y="99"/>
                  </a:lnTo>
                  <a:lnTo>
                    <a:pt x="75" y="105"/>
                  </a:lnTo>
                  <a:lnTo>
                    <a:pt x="71" y="112"/>
                  </a:lnTo>
                  <a:lnTo>
                    <a:pt x="66" y="117"/>
                  </a:lnTo>
                  <a:lnTo>
                    <a:pt x="64" y="124"/>
                  </a:lnTo>
                  <a:lnTo>
                    <a:pt x="60" y="132"/>
                  </a:lnTo>
                  <a:lnTo>
                    <a:pt x="56" y="139"/>
                  </a:lnTo>
                  <a:lnTo>
                    <a:pt x="53" y="145"/>
                  </a:lnTo>
                  <a:lnTo>
                    <a:pt x="50" y="152"/>
                  </a:lnTo>
                  <a:lnTo>
                    <a:pt x="48" y="160"/>
                  </a:lnTo>
                  <a:lnTo>
                    <a:pt x="44" y="167"/>
                  </a:lnTo>
                  <a:lnTo>
                    <a:pt x="39" y="175"/>
                  </a:lnTo>
                  <a:lnTo>
                    <a:pt x="38" y="183"/>
                  </a:lnTo>
                  <a:lnTo>
                    <a:pt x="34" y="191"/>
                  </a:lnTo>
                  <a:lnTo>
                    <a:pt x="31" y="199"/>
                  </a:lnTo>
                  <a:lnTo>
                    <a:pt x="30" y="207"/>
                  </a:lnTo>
                  <a:lnTo>
                    <a:pt x="27" y="215"/>
                  </a:lnTo>
                  <a:lnTo>
                    <a:pt x="26" y="223"/>
                  </a:lnTo>
                  <a:lnTo>
                    <a:pt x="25" y="232"/>
                  </a:lnTo>
                  <a:lnTo>
                    <a:pt x="23" y="241"/>
                  </a:lnTo>
                  <a:lnTo>
                    <a:pt x="22" y="249"/>
                  </a:lnTo>
                  <a:lnTo>
                    <a:pt x="22" y="257"/>
                  </a:lnTo>
                  <a:lnTo>
                    <a:pt x="22" y="265"/>
                  </a:lnTo>
                  <a:lnTo>
                    <a:pt x="22" y="275"/>
                  </a:lnTo>
                  <a:lnTo>
                    <a:pt x="22" y="283"/>
                  </a:lnTo>
                  <a:lnTo>
                    <a:pt x="22" y="292"/>
                  </a:lnTo>
                  <a:lnTo>
                    <a:pt x="22" y="300"/>
                  </a:lnTo>
                  <a:lnTo>
                    <a:pt x="22" y="310"/>
                  </a:lnTo>
                  <a:lnTo>
                    <a:pt x="22" y="318"/>
                  </a:lnTo>
                  <a:lnTo>
                    <a:pt x="22" y="327"/>
                  </a:lnTo>
                  <a:lnTo>
                    <a:pt x="22" y="334"/>
                  </a:lnTo>
                  <a:lnTo>
                    <a:pt x="22" y="341"/>
                  </a:lnTo>
                  <a:lnTo>
                    <a:pt x="22" y="346"/>
                  </a:lnTo>
                  <a:lnTo>
                    <a:pt x="22" y="352"/>
                  </a:lnTo>
                  <a:lnTo>
                    <a:pt x="22" y="354"/>
                  </a:lnTo>
                  <a:lnTo>
                    <a:pt x="22" y="357"/>
                  </a:lnTo>
                  <a:lnTo>
                    <a:pt x="22" y="358"/>
                  </a:lnTo>
                  <a:lnTo>
                    <a:pt x="22" y="357"/>
                  </a:lnTo>
                  <a:lnTo>
                    <a:pt x="21" y="354"/>
                  </a:lnTo>
                  <a:lnTo>
                    <a:pt x="18" y="348"/>
                  </a:lnTo>
                  <a:lnTo>
                    <a:pt x="17" y="339"/>
                  </a:lnTo>
                  <a:lnTo>
                    <a:pt x="15" y="330"/>
                  </a:lnTo>
                  <a:lnTo>
                    <a:pt x="14" y="319"/>
                  </a:lnTo>
                  <a:lnTo>
                    <a:pt x="11" y="307"/>
                  </a:lnTo>
                  <a:lnTo>
                    <a:pt x="10" y="294"/>
                  </a:lnTo>
                  <a:lnTo>
                    <a:pt x="8" y="279"/>
                  </a:lnTo>
                  <a:lnTo>
                    <a:pt x="6" y="265"/>
                  </a:lnTo>
                  <a:lnTo>
                    <a:pt x="6" y="250"/>
                  </a:lnTo>
                  <a:lnTo>
                    <a:pt x="3" y="237"/>
                  </a:lnTo>
                  <a:lnTo>
                    <a:pt x="3" y="223"/>
                  </a:lnTo>
                  <a:lnTo>
                    <a:pt x="3" y="210"/>
                  </a:lnTo>
                  <a:lnTo>
                    <a:pt x="4" y="198"/>
                  </a:lnTo>
                  <a:lnTo>
                    <a:pt x="6" y="187"/>
                  </a:lnTo>
                  <a:lnTo>
                    <a:pt x="7" y="179"/>
                  </a:lnTo>
                  <a:lnTo>
                    <a:pt x="8" y="171"/>
                  </a:lnTo>
                  <a:lnTo>
                    <a:pt x="11" y="163"/>
                  </a:lnTo>
                  <a:lnTo>
                    <a:pt x="15" y="155"/>
                  </a:lnTo>
                  <a:lnTo>
                    <a:pt x="21" y="145"/>
                  </a:lnTo>
                  <a:lnTo>
                    <a:pt x="25" y="137"/>
                  </a:lnTo>
                  <a:lnTo>
                    <a:pt x="30" y="128"/>
                  </a:lnTo>
                  <a:lnTo>
                    <a:pt x="34" y="120"/>
                  </a:lnTo>
                  <a:lnTo>
                    <a:pt x="39" y="112"/>
                  </a:lnTo>
                  <a:lnTo>
                    <a:pt x="45" y="103"/>
                  </a:lnTo>
                  <a:lnTo>
                    <a:pt x="50" y="95"/>
                  </a:lnTo>
                  <a:lnTo>
                    <a:pt x="56" y="87"/>
                  </a:lnTo>
                  <a:lnTo>
                    <a:pt x="60" y="82"/>
                  </a:lnTo>
                  <a:lnTo>
                    <a:pt x="64" y="76"/>
                  </a:lnTo>
                  <a:lnTo>
                    <a:pt x="66" y="71"/>
                  </a:lnTo>
                  <a:lnTo>
                    <a:pt x="71" y="68"/>
                  </a:lnTo>
                  <a:lnTo>
                    <a:pt x="72" y="66"/>
                  </a:lnTo>
                  <a:lnTo>
                    <a:pt x="76" y="62"/>
                  </a:lnTo>
                  <a:lnTo>
                    <a:pt x="81" y="59"/>
                  </a:lnTo>
                  <a:lnTo>
                    <a:pt x="85" y="55"/>
                  </a:lnTo>
                  <a:lnTo>
                    <a:pt x="89" y="54"/>
                  </a:lnTo>
                  <a:lnTo>
                    <a:pt x="92" y="49"/>
                  </a:lnTo>
                  <a:lnTo>
                    <a:pt x="93" y="48"/>
                  </a:lnTo>
                  <a:lnTo>
                    <a:pt x="95" y="47"/>
                  </a:lnTo>
                  <a:lnTo>
                    <a:pt x="93" y="44"/>
                  </a:lnTo>
                  <a:lnTo>
                    <a:pt x="92" y="44"/>
                  </a:lnTo>
                  <a:lnTo>
                    <a:pt x="89" y="41"/>
                  </a:lnTo>
                  <a:lnTo>
                    <a:pt x="83" y="40"/>
                  </a:lnTo>
                  <a:lnTo>
                    <a:pt x="76" y="37"/>
                  </a:lnTo>
                  <a:lnTo>
                    <a:pt x="69" y="36"/>
                  </a:lnTo>
                  <a:lnTo>
                    <a:pt x="61" y="32"/>
                  </a:lnTo>
                  <a:lnTo>
                    <a:pt x="52" y="29"/>
                  </a:lnTo>
                  <a:lnTo>
                    <a:pt x="45" y="28"/>
                  </a:lnTo>
                  <a:lnTo>
                    <a:pt x="35" y="24"/>
                  </a:lnTo>
                  <a:lnTo>
                    <a:pt x="27" y="23"/>
                  </a:lnTo>
                  <a:lnTo>
                    <a:pt x="19" y="20"/>
                  </a:lnTo>
                  <a:lnTo>
                    <a:pt x="14" y="17"/>
                  </a:lnTo>
                  <a:lnTo>
                    <a:pt x="7" y="16"/>
                  </a:lnTo>
                  <a:lnTo>
                    <a:pt x="3" y="13"/>
                  </a:lnTo>
                  <a:lnTo>
                    <a:pt x="0" y="12"/>
                  </a:lnTo>
                  <a:lnTo>
                    <a:pt x="2" y="6"/>
                  </a:lnTo>
                  <a:lnTo>
                    <a:pt x="6" y="2"/>
                  </a:lnTo>
                  <a:lnTo>
                    <a:pt x="8" y="0"/>
                  </a:lnTo>
                  <a:lnTo>
                    <a:pt x="1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96" name="Freeform 1090"/>
            <p:cNvSpPr>
              <a:spLocks/>
            </p:cNvSpPr>
            <p:nvPr/>
          </p:nvSpPr>
          <p:spPr bwMode="auto">
            <a:xfrm>
              <a:off x="4682" y="3280"/>
              <a:ext cx="28" cy="73"/>
            </a:xfrm>
            <a:custGeom>
              <a:avLst/>
              <a:gdLst>
                <a:gd name="T0" fmla="*/ 0 w 57"/>
                <a:gd name="T1" fmla="*/ 1 h 146"/>
                <a:gd name="T2" fmla="*/ 0 w 57"/>
                <a:gd name="T3" fmla="*/ 1 h 146"/>
                <a:gd name="T4" fmla="*/ 0 w 57"/>
                <a:gd name="T5" fmla="*/ 1 h 146"/>
                <a:gd name="T6" fmla="*/ 0 w 57"/>
                <a:gd name="T7" fmla="*/ 1 h 146"/>
                <a:gd name="T8" fmla="*/ 0 w 57"/>
                <a:gd name="T9" fmla="*/ 1 h 146"/>
                <a:gd name="T10" fmla="*/ 0 w 57"/>
                <a:gd name="T11" fmla="*/ 1 h 146"/>
                <a:gd name="T12" fmla="*/ 0 w 57"/>
                <a:gd name="T13" fmla="*/ 1 h 146"/>
                <a:gd name="T14" fmla="*/ 0 w 57"/>
                <a:gd name="T15" fmla="*/ 1 h 146"/>
                <a:gd name="T16" fmla="*/ 0 w 57"/>
                <a:gd name="T17" fmla="*/ 1 h 146"/>
                <a:gd name="T18" fmla="*/ 0 w 57"/>
                <a:gd name="T19" fmla="*/ 1 h 146"/>
                <a:gd name="T20" fmla="*/ 0 w 57"/>
                <a:gd name="T21" fmla="*/ 1 h 146"/>
                <a:gd name="T22" fmla="*/ 0 w 57"/>
                <a:gd name="T23" fmla="*/ 1 h 146"/>
                <a:gd name="T24" fmla="*/ 0 w 57"/>
                <a:gd name="T25" fmla="*/ 1 h 146"/>
                <a:gd name="T26" fmla="*/ 0 w 57"/>
                <a:gd name="T27" fmla="*/ 1 h 146"/>
                <a:gd name="T28" fmla="*/ 0 w 57"/>
                <a:gd name="T29" fmla="*/ 1 h 146"/>
                <a:gd name="T30" fmla="*/ 0 w 57"/>
                <a:gd name="T31" fmla="*/ 1 h 146"/>
                <a:gd name="T32" fmla="*/ 0 w 57"/>
                <a:gd name="T33" fmla="*/ 1 h 146"/>
                <a:gd name="T34" fmla="*/ 0 w 57"/>
                <a:gd name="T35" fmla="*/ 1 h 146"/>
                <a:gd name="T36" fmla="*/ 0 w 57"/>
                <a:gd name="T37" fmla="*/ 1 h 146"/>
                <a:gd name="T38" fmla="*/ 0 w 57"/>
                <a:gd name="T39" fmla="*/ 1 h 146"/>
                <a:gd name="T40" fmla="*/ 0 w 57"/>
                <a:gd name="T41" fmla="*/ 1 h 146"/>
                <a:gd name="T42" fmla="*/ 0 w 57"/>
                <a:gd name="T43" fmla="*/ 1 h 146"/>
                <a:gd name="T44" fmla="*/ 0 w 57"/>
                <a:gd name="T45" fmla="*/ 1 h 146"/>
                <a:gd name="T46" fmla="*/ 0 w 57"/>
                <a:gd name="T47" fmla="*/ 1 h 146"/>
                <a:gd name="T48" fmla="*/ 0 w 57"/>
                <a:gd name="T49" fmla="*/ 1 h 146"/>
                <a:gd name="T50" fmla="*/ 0 w 57"/>
                <a:gd name="T51" fmla="*/ 1 h 146"/>
                <a:gd name="T52" fmla="*/ 0 w 57"/>
                <a:gd name="T53" fmla="*/ 1 h 146"/>
                <a:gd name="T54" fmla="*/ 0 w 57"/>
                <a:gd name="T55" fmla="*/ 1 h 146"/>
                <a:gd name="T56" fmla="*/ 0 w 57"/>
                <a:gd name="T57" fmla="*/ 1 h 146"/>
                <a:gd name="T58" fmla="*/ 0 w 57"/>
                <a:gd name="T59" fmla="*/ 1 h 146"/>
                <a:gd name="T60" fmla="*/ 0 w 57"/>
                <a:gd name="T61" fmla="*/ 1 h 146"/>
                <a:gd name="T62" fmla="*/ 0 w 57"/>
                <a:gd name="T63" fmla="*/ 1 h 146"/>
                <a:gd name="T64" fmla="*/ 0 w 57"/>
                <a:gd name="T65" fmla="*/ 1 h 146"/>
                <a:gd name="T66" fmla="*/ 0 w 57"/>
                <a:gd name="T67" fmla="*/ 1 h 146"/>
                <a:gd name="T68" fmla="*/ 0 w 57"/>
                <a:gd name="T69" fmla="*/ 1 h 146"/>
                <a:gd name="T70" fmla="*/ 0 w 57"/>
                <a:gd name="T71" fmla="*/ 1 h 146"/>
                <a:gd name="T72" fmla="*/ 0 w 57"/>
                <a:gd name="T73" fmla="*/ 1 h 146"/>
                <a:gd name="T74" fmla="*/ 0 w 57"/>
                <a:gd name="T75" fmla="*/ 1 h 146"/>
                <a:gd name="T76" fmla="*/ 0 w 57"/>
                <a:gd name="T77" fmla="*/ 1 h 146"/>
                <a:gd name="T78" fmla="*/ 0 w 57"/>
                <a:gd name="T79" fmla="*/ 1 h 146"/>
                <a:gd name="T80" fmla="*/ 0 w 57"/>
                <a:gd name="T81" fmla="*/ 1 h 146"/>
                <a:gd name="T82" fmla="*/ 0 w 57"/>
                <a:gd name="T83" fmla="*/ 1 h 146"/>
                <a:gd name="T84" fmla="*/ 0 w 57"/>
                <a:gd name="T85" fmla="*/ 1 h 146"/>
                <a:gd name="T86" fmla="*/ 0 w 57"/>
                <a:gd name="T87" fmla="*/ 1 h 146"/>
                <a:gd name="T88" fmla="*/ 0 w 57"/>
                <a:gd name="T89" fmla="*/ 1 h 146"/>
                <a:gd name="T90" fmla="*/ 0 w 57"/>
                <a:gd name="T91" fmla="*/ 1 h 146"/>
                <a:gd name="T92" fmla="*/ 0 w 57"/>
                <a:gd name="T93" fmla="*/ 1 h 146"/>
                <a:gd name="T94" fmla="*/ 0 w 57"/>
                <a:gd name="T95" fmla="*/ 1 h 146"/>
                <a:gd name="T96" fmla="*/ 0 w 57"/>
                <a:gd name="T97" fmla="*/ 1 h 146"/>
                <a:gd name="T98" fmla="*/ 0 w 57"/>
                <a:gd name="T99" fmla="*/ 1 h 146"/>
                <a:gd name="T100" fmla="*/ 0 w 57"/>
                <a:gd name="T101" fmla="*/ 1 h 146"/>
                <a:gd name="T102" fmla="*/ 0 w 57"/>
                <a:gd name="T103" fmla="*/ 1 h 146"/>
                <a:gd name="T104" fmla="*/ 0 w 57"/>
                <a:gd name="T105" fmla="*/ 0 h 146"/>
                <a:gd name="T106" fmla="*/ 0 w 57"/>
                <a:gd name="T107" fmla="*/ 1 h 146"/>
                <a:gd name="T108" fmla="*/ 0 w 57"/>
                <a:gd name="T109" fmla="*/ 1 h 14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7"/>
                <a:gd name="T166" fmla="*/ 0 h 146"/>
                <a:gd name="T167" fmla="*/ 57 w 57"/>
                <a:gd name="T168" fmla="*/ 146 h 14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7" h="146">
                  <a:moveTo>
                    <a:pt x="45" y="8"/>
                  </a:moveTo>
                  <a:lnTo>
                    <a:pt x="34" y="22"/>
                  </a:lnTo>
                  <a:lnTo>
                    <a:pt x="24" y="35"/>
                  </a:lnTo>
                  <a:lnTo>
                    <a:pt x="18" y="49"/>
                  </a:lnTo>
                  <a:lnTo>
                    <a:pt x="11" y="62"/>
                  </a:lnTo>
                  <a:lnTo>
                    <a:pt x="7" y="76"/>
                  </a:lnTo>
                  <a:lnTo>
                    <a:pt x="4" y="88"/>
                  </a:lnTo>
                  <a:lnTo>
                    <a:pt x="3" y="100"/>
                  </a:lnTo>
                  <a:lnTo>
                    <a:pt x="0" y="111"/>
                  </a:lnTo>
                  <a:lnTo>
                    <a:pt x="0" y="120"/>
                  </a:lnTo>
                  <a:lnTo>
                    <a:pt x="0" y="128"/>
                  </a:lnTo>
                  <a:lnTo>
                    <a:pt x="2" y="135"/>
                  </a:lnTo>
                  <a:lnTo>
                    <a:pt x="2" y="140"/>
                  </a:lnTo>
                  <a:lnTo>
                    <a:pt x="3" y="144"/>
                  </a:lnTo>
                  <a:lnTo>
                    <a:pt x="4" y="146"/>
                  </a:lnTo>
                  <a:lnTo>
                    <a:pt x="6" y="144"/>
                  </a:lnTo>
                  <a:lnTo>
                    <a:pt x="6" y="142"/>
                  </a:lnTo>
                  <a:lnTo>
                    <a:pt x="7" y="138"/>
                  </a:lnTo>
                  <a:lnTo>
                    <a:pt x="7" y="134"/>
                  </a:lnTo>
                  <a:lnTo>
                    <a:pt x="8" y="130"/>
                  </a:lnTo>
                  <a:lnTo>
                    <a:pt x="10" y="126"/>
                  </a:lnTo>
                  <a:lnTo>
                    <a:pt x="11" y="122"/>
                  </a:lnTo>
                  <a:lnTo>
                    <a:pt x="14" y="116"/>
                  </a:lnTo>
                  <a:lnTo>
                    <a:pt x="15" y="111"/>
                  </a:lnTo>
                  <a:lnTo>
                    <a:pt x="16" y="105"/>
                  </a:lnTo>
                  <a:lnTo>
                    <a:pt x="19" y="100"/>
                  </a:lnTo>
                  <a:lnTo>
                    <a:pt x="20" y="96"/>
                  </a:lnTo>
                  <a:lnTo>
                    <a:pt x="23" y="92"/>
                  </a:lnTo>
                  <a:lnTo>
                    <a:pt x="23" y="88"/>
                  </a:lnTo>
                  <a:lnTo>
                    <a:pt x="24" y="84"/>
                  </a:lnTo>
                  <a:lnTo>
                    <a:pt x="26" y="81"/>
                  </a:lnTo>
                  <a:lnTo>
                    <a:pt x="27" y="80"/>
                  </a:lnTo>
                  <a:lnTo>
                    <a:pt x="30" y="76"/>
                  </a:lnTo>
                  <a:lnTo>
                    <a:pt x="31" y="72"/>
                  </a:lnTo>
                  <a:lnTo>
                    <a:pt x="34" y="68"/>
                  </a:lnTo>
                  <a:lnTo>
                    <a:pt x="37" y="65"/>
                  </a:lnTo>
                  <a:lnTo>
                    <a:pt x="38" y="61"/>
                  </a:lnTo>
                  <a:lnTo>
                    <a:pt x="39" y="58"/>
                  </a:lnTo>
                  <a:lnTo>
                    <a:pt x="41" y="55"/>
                  </a:lnTo>
                  <a:lnTo>
                    <a:pt x="42" y="54"/>
                  </a:lnTo>
                  <a:lnTo>
                    <a:pt x="42" y="53"/>
                  </a:lnTo>
                  <a:lnTo>
                    <a:pt x="42" y="50"/>
                  </a:lnTo>
                  <a:lnTo>
                    <a:pt x="42" y="47"/>
                  </a:lnTo>
                  <a:lnTo>
                    <a:pt x="45" y="43"/>
                  </a:lnTo>
                  <a:lnTo>
                    <a:pt x="45" y="39"/>
                  </a:lnTo>
                  <a:lnTo>
                    <a:pt x="47" y="34"/>
                  </a:lnTo>
                  <a:lnTo>
                    <a:pt x="49" y="30"/>
                  </a:lnTo>
                  <a:lnTo>
                    <a:pt x="50" y="24"/>
                  </a:lnTo>
                  <a:lnTo>
                    <a:pt x="51" y="19"/>
                  </a:lnTo>
                  <a:lnTo>
                    <a:pt x="53" y="14"/>
                  </a:lnTo>
                  <a:lnTo>
                    <a:pt x="54" y="8"/>
                  </a:lnTo>
                  <a:lnTo>
                    <a:pt x="55" y="4"/>
                  </a:lnTo>
                  <a:lnTo>
                    <a:pt x="57" y="0"/>
                  </a:lnTo>
                  <a:lnTo>
                    <a:pt x="45" y="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97" name="Freeform 1091"/>
            <p:cNvSpPr>
              <a:spLocks/>
            </p:cNvSpPr>
            <p:nvPr/>
          </p:nvSpPr>
          <p:spPr bwMode="auto">
            <a:xfrm>
              <a:off x="4673" y="3235"/>
              <a:ext cx="52" cy="121"/>
            </a:xfrm>
            <a:custGeom>
              <a:avLst/>
              <a:gdLst>
                <a:gd name="T0" fmla="*/ 0 w 105"/>
                <a:gd name="T1" fmla="*/ 1 h 239"/>
                <a:gd name="T2" fmla="*/ 0 w 105"/>
                <a:gd name="T3" fmla="*/ 1 h 239"/>
                <a:gd name="T4" fmla="*/ 0 w 105"/>
                <a:gd name="T5" fmla="*/ 1 h 239"/>
                <a:gd name="T6" fmla="*/ 0 w 105"/>
                <a:gd name="T7" fmla="*/ 1 h 239"/>
                <a:gd name="T8" fmla="*/ 0 w 105"/>
                <a:gd name="T9" fmla="*/ 1 h 239"/>
                <a:gd name="T10" fmla="*/ 0 w 105"/>
                <a:gd name="T11" fmla="*/ 1 h 239"/>
                <a:gd name="T12" fmla="*/ 0 w 105"/>
                <a:gd name="T13" fmla="*/ 1 h 239"/>
                <a:gd name="T14" fmla="*/ 0 w 105"/>
                <a:gd name="T15" fmla="*/ 1 h 239"/>
                <a:gd name="T16" fmla="*/ 0 w 105"/>
                <a:gd name="T17" fmla="*/ 1 h 239"/>
                <a:gd name="T18" fmla="*/ 0 w 105"/>
                <a:gd name="T19" fmla="*/ 1 h 239"/>
                <a:gd name="T20" fmla="*/ 0 w 105"/>
                <a:gd name="T21" fmla="*/ 1 h 239"/>
                <a:gd name="T22" fmla="*/ 0 w 105"/>
                <a:gd name="T23" fmla="*/ 1 h 239"/>
                <a:gd name="T24" fmla="*/ 0 w 105"/>
                <a:gd name="T25" fmla="*/ 1 h 239"/>
                <a:gd name="T26" fmla="*/ 0 w 105"/>
                <a:gd name="T27" fmla="*/ 1 h 239"/>
                <a:gd name="T28" fmla="*/ 0 w 105"/>
                <a:gd name="T29" fmla="*/ 1 h 239"/>
                <a:gd name="T30" fmla="*/ 0 w 105"/>
                <a:gd name="T31" fmla="*/ 1 h 239"/>
                <a:gd name="T32" fmla="*/ 0 w 105"/>
                <a:gd name="T33" fmla="*/ 1 h 239"/>
                <a:gd name="T34" fmla="*/ 0 w 105"/>
                <a:gd name="T35" fmla="*/ 1 h 239"/>
                <a:gd name="T36" fmla="*/ 0 w 105"/>
                <a:gd name="T37" fmla="*/ 1 h 239"/>
                <a:gd name="T38" fmla="*/ 0 w 105"/>
                <a:gd name="T39" fmla="*/ 1 h 239"/>
                <a:gd name="T40" fmla="*/ 0 w 105"/>
                <a:gd name="T41" fmla="*/ 1 h 239"/>
                <a:gd name="T42" fmla="*/ 0 w 105"/>
                <a:gd name="T43" fmla="*/ 1 h 239"/>
                <a:gd name="T44" fmla="*/ 0 w 105"/>
                <a:gd name="T45" fmla="*/ 1 h 239"/>
                <a:gd name="T46" fmla="*/ 0 w 105"/>
                <a:gd name="T47" fmla="*/ 1 h 239"/>
                <a:gd name="T48" fmla="*/ 0 w 105"/>
                <a:gd name="T49" fmla="*/ 1 h 239"/>
                <a:gd name="T50" fmla="*/ 0 w 105"/>
                <a:gd name="T51" fmla="*/ 1 h 239"/>
                <a:gd name="T52" fmla="*/ 0 w 105"/>
                <a:gd name="T53" fmla="*/ 1 h 239"/>
                <a:gd name="T54" fmla="*/ 0 w 105"/>
                <a:gd name="T55" fmla="*/ 1 h 239"/>
                <a:gd name="T56" fmla="*/ 0 w 105"/>
                <a:gd name="T57" fmla="*/ 1 h 239"/>
                <a:gd name="T58" fmla="*/ 0 w 105"/>
                <a:gd name="T59" fmla="*/ 1 h 239"/>
                <a:gd name="T60" fmla="*/ 0 w 105"/>
                <a:gd name="T61" fmla="*/ 0 h 239"/>
                <a:gd name="T62" fmla="*/ 0 w 105"/>
                <a:gd name="T63" fmla="*/ 0 h 23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05"/>
                <a:gd name="T97" fmla="*/ 0 h 239"/>
                <a:gd name="T98" fmla="*/ 105 w 105"/>
                <a:gd name="T99" fmla="*/ 239 h 23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05" h="239">
                  <a:moveTo>
                    <a:pt x="105" y="0"/>
                  </a:moveTo>
                  <a:lnTo>
                    <a:pt x="88" y="10"/>
                  </a:lnTo>
                  <a:lnTo>
                    <a:pt x="73" y="21"/>
                  </a:lnTo>
                  <a:lnTo>
                    <a:pt x="60" y="34"/>
                  </a:lnTo>
                  <a:lnTo>
                    <a:pt x="49" y="46"/>
                  </a:lnTo>
                  <a:lnTo>
                    <a:pt x="38" y="57"/>
                  </a:lnTo>
                  <a:lnTo>
                    <a:pt x="30" y="69"/>
                  </a:lnTo>
                  <a:lnTo>
                    <a:pt x="23" y="81"/>
                  </a:lnTo>
                  <a:lnTo>
                    <a:pt x="18" y="92"/>
                  </a:lnTo>
                  <a:lnTo>
                    <a:pt x="12" y="104"/>
                  </a:lnTo>
                  <a:lnTo>
                    <a:pt x="10" y="115"/>
                  </a:lnTo>
                  <a:lnTo>
                    <a:pt x="7" y="126"/>
                  </a:lnTo>
                  <a:lnTo>
                    <a:pt x="6" y="135"/>
                  </a:lnTo>
                  <a:lnTo>
                    <a:pt x="4" y="145"/>
                  </a:lnTo>
                  <a:lnTo>
                    <a:pt x="3" y="153"/>
                  </a:lnTo>
                  <a:lnTo>
                    <a:pt x="2" y="161"/>
                  </a:lnTo>
                  <a:lnTo>
                    <a:pt x="0" y="168"/>
                  </a:lnTo>
                  <a:lnTo>
                    <a:pt x="0" y="176"/>
                  </a:lnTo>
                  <a:lnTo>
                    <a:pt x="0" y="183"/>
                  </a:lnTo>
                  <a:lnTo>
                    <a:pt x="0" y="191"/>
                  </a:lnTo>
                  <a:lnTo>
                    <a:pt x="0" y="200"/>
                  </a:lnTo>
                  <a:lnTo>
                    <a:pt x="0" y="208"/>
                  </a:lnTo>
                  <a:lnTo>
                    <a:pt x="2" y="216"/>
                  </a:lnTo>
                  <a:lnTo>
                    <a:pt x="3" y="224"/>
                  </a:lnTo>
                  <a:lnTo>
                    <a:pt x="6" y="239"/>
                  </a:lnTo>
                  <a:lnTo>
                    <a:pt x="8" y="222"/>
                  </a:lnTo>
                  <a:lnTo>
                    <a:pt x="8" y="211"/>
                  </a:lnTo>
                  <a:lnTo>
                    <a:pt x="8" y="200"/>
                  </a:lnTo>
                  <a:lnTo>
                    <a:pt x="10" y="188"/>
                  </a:lnTo>
                  <a:lnTo>
                    <a:pt x="11" y="176"/>
                  </a:lnTo>
                  <a:lnTo>
                    <a:pt x="12" y="164"/>
                  </a:lnTo>
                  <a:lnTo>
                    <a:pt x="15" y="152"/>
                  </a:lnTo>
                  <a:lnTo>
                    <a:pt x="18" y="139"/>
                  </a:lnTo>
                  <a:lnTo>
                    <a:pt x="22" y="129"/>
                  </a:lnTo>
                  <a:lnTo>
                    <a:pt x="26" y="119"/>
                  </a:lnTo>
                  <a:lnTo>
                    <a:pt x="30" y="110"/>
                  </a:lnTo>
                  <a:lnTo>
                    <a:pt x="34" y="103"/>
                  </a:lnTo>
                  <a:lnTo>
                    <a:pt x="38" y="96"/>
                  </a:lnTo>
                  <a:lnTo>
                    <a:pt x="43" y="89"/>
                  </a:lnTo>
                  <a:lnTo>
                    <a:pt x="49" y="83"/>
                  </a:lnTo>
                  <a:lnTo>
                    <a:pt x="54" y="77"/>
                  </a:lnTo>
                  <a:lnTo>
                    <a:pt x="60" y="72"/>
                  </a:lnTo>
                  <a:lnTo>
                    <a:pt x="66" y="67"/>
                  </a:lnTo>
                  <a:lnTo>
                    <a:pt x="72" y="60"/>
                  </a:lnTo>
                  <a:lnTo>
                    <a:pt x="77" y="56"/>
                  </a:lnTo>
                  <a:lnTo>
                    <a:pt x="81" y="50"/>
                  </a:lnTo>
                  <a:lnTo>
                    <a:pt x="87" y="48"/>
                  </a:lnTo>
                  <a:lnTo>
                    <a:pt x="91" y="44"/>
                  </a:lnTo>
                  <a:lnTo>
                    <a:pt x="95" y="41"/>
                  </a:lnTo>
                  <a:lnTo>
                    <a:pt x="97" y="38"/>
                  </a:lnTo>
                  <a:lnTo>
                    <a:pt x="100" y="36"/>
                  </a:lnTo>
                  <a:lnTo>
                    <a:pt x="100" y="34"/>
                  </a:lnTo>
                  <a:lnTo>
                    <a:pt x="101" y="34"/>
                  </a:lnTo>
                  <a:lnTo>
                    <a:pt x="101" y="30"/>
                  </a:lnTo>
                  <a:lnTo>
                    <a:pt x="104" y="26"/>
                  </a:lnTo>
                  <a:lnTo>
                    <a:pt x="104" y="23"/>
                  </a:lnTo>
                  <a:lnTo>
                    <a:pt x="104" y="21"/>
                  </a:lnTo>
                  <a:lnTo>
                    <a:pt x="104" y="17"/>
                  </a:lnTo>
                  <a:lnTo>
                    <a:pt x="105" y="15"/>
                  </a:lnTo>
                  <a:lnTo>
                    <a:pt x="105" y="9"/>
                  </a:lnTo>
                  <a:lnTo>
                    <a:pt x="105" y="5"/>
                  </a:lnTo>
                  <a:lnTo>
                    <a:pt x="105"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98" name="Freeform 1092"/>
            <p:cNvSpPr>
              <a:spLocks/>
            </p:cNvSpPr>
            <p:nvPr/>
          </p:nvSpPr>
          <p:spPr bwMode="auto">
            <a:xfrm>
              <a:off x="4688" y="3143"/>
              <a:ext cx="51" cy="47"/>
            </a:xfrm>
            <a:custGeom>
              <a:avLst/>
              <a:gdLst>
                <a:gd name="T0" fmla="*/ 1 w 101"/>
                <a:gd name="T1" fmla="*/ 1 h 92"/>
                <a:gd name="T2" fmla="*/ 1 w 101"/>
                <a:gd name="T3" fmla="*/ 1 h 92"/>
                <a:gd name="T4" fmla="*/ 1 w 101"/>
                <a:gd name="T5" fmla="*/ 1 h 92"/>
                <a:gd name="T6" fmla="*/ 1 w 101"/>
                <a:gd name="T7" fmla="*/ 1 h 92"/>
                <a:gd name="T8" fmla="*/ 1 w 101"/>
                <a:gd name="T9" fmla="*/ 1 h 92"/>
                <a:gd name="T10" fmla="*/ 1 w 101"/>
                <a:gd name="T11" fmla="*/ 1 h 92"/>
                <a:gd name="T12" fmla="*/ 1 w 101"/>
                <a:gd name="T13" fmla="*/ 1 h 92"/>
                <a:gd name="T14" fmla="*/ 1 w 101"/>
                <a:gd name="T15" fmla="*/ 1 h 92"/>
                <a:gd name="T16" fmla="*/ 1 w 101"/>
                <a:gd name="T17" fmla="*/ 1 h 92"/>
                <a:gd name="T18" fmla="*/ 0 w 101"/>
                <a:gd name="T19" fmla="*/ 1 h 92"/>
                <a:gd name="T20" fmla="*/ 0 w 101"/>
                <a:gd name="T21" fmla="*/ 1 h 92"/>
                <a:gd name="T22" fmla="*/ 0 w 101"/>
                <a:gd name="T23" fmla="*/ 1 h 92"/>
                <a:gd name="T24" fmla="*/ 1 w 101"/>
                <a:gd name="T25" fmla="*/ 1 h 92"/>
                <a:gd name="T26" fmla="*/ 1 w 101"/>
                <a:gd name="T27" fmla="*/ 1 h 92"/>
                <a:gd name="T28" fmla="*/ 1 w 101"/>
                <a:gd name="T29" fmla="*/ 1 h 92"/>
                <a:gd name="T30" fmla="*/ 1 w 101"/>
                <a:gd name="T31" fmla="*/ 1 h 92"/>
                <a:gd name="T32" fmla="*/ 1 w 101"/>
                <a:gd name="T33" fmla="*/ 1 h 92"/>
                <a:gd name="T34" fmla="*/ 1 w 101"/>
                <a:gd name="T35" fmla="*/ 1 h 92"/>
                <a:gd name="T36" fmla="*/ 1 w 101"/>
                <a:gd name="T37" fmla="*/ 1 h 92"/>
                <a:gd name="T38" fmla="*/ 1 w 101"/>
                <a:gd name="T39" fmla="*/ 1 h 92"/>
                <a:gd name="T40" fmla="*/ 1 w 101"/>
                <a:gd name="T41" fmla="*/ 1 h 92"/>
                <a:gd name="T42" fmla="*/ 1 w 101"/>
                <a:gd name="T43" fmla="*/ 1 h 92"/>
                <a:gd name="T44" fmla="*/ 1 w 101"/>
                <a:gd name="T45" fmla="*/ 1 h 92"/>
                <a:gd name="T46" fmla="*/ 1 w 101"/>
                <a:gd name="T47" fmla="*/ 1 h 92"/>
                <a:gd name="T48" fmla="*/ 1 w 101"/>
                <a:gd name="T49" fmla="*/ 1 h 92"/>
                <a:gd name="T50" fmla="*/ 1 w 101"/>
                <a:gd name="T51" fmla="*/ 1 h 92"/>
                <a:gd name="T52" fmla="*/ 1 w 101"/>
                <a:gd name="T53" fmla="*/ 1 h 92"/>
                <a:gd name="T54" fmla="*/ 1 w 101"/>
                <a:gd name="T55" fmla="*/ 1 h 92"/>
                <a:gd name="T56" fmla="*/ 1 w 101"/>
                <a:gd name="T57" fmla="*/ 1 h 92"/>
                <a:gd name="T58" fmla="*/ 1 w 101"/>
                <a:gd name="T59" fmla="*/ 1 h 92"/>
                <a:gd name="T60" fmla="*/ 1 w 101"/>
                <a:gd name="T61" fmla="*/ 1 h 92"/>
                <a:gd name="T62" fmla="*/ 1 w 101"/>
                <a:gd name="T63" fmla="*/ 1 h 92"/>
                <a:gd name="T64" fmla="*/ 1 w 101"/>
                <a:gd name="T65" fmla="*/ 1 h 92"/>
                <a:gd name="T66" fmla="*/ 1 w 101"/>
                <a:gd name="T67" fmla="*/ 1 h 92"/>
                <a:gd name="T68" fmla="*/ 1 w 101"/>
                <a:gd name="T69" fmla="*/ 1 h 92"/>
                <a:gd name="T70" fmla="*/ 1 w 101"/>
                <a:gd name="T71" fmla="*/ 1 h 92"/>
                <a:gd name="T72" fmla="*/ 1 w 101"/>
                <a:gd name="T73" fmla="*/ 1 h 92"/>
                <a:gd name="T74" fmla="*/ 1 w 101"/>
                <a:gd name="T75" fmla="*/ 1 h 92"/>
                <a:gd name="T76" fmla="*/ 1 w 101"/>
                <a:gd name="T77" fmla="*/ 1 h 92"/>
                <a:gd name="T78" fmla="*/ 1 w 101"/>
                <a:gd name="T79" fmla="*/ 1 h 92"/>
                <a:gd name="T80" fmla="*/ 1 w 101"/>
                <a:gd name="T81" fmla="*/ 1 h 92"/>
                <a:gd name="T82" fmla="*/ 1 w 101"/>
                <a:gd name="T83" fmla="*/ 1 h 92"/>
                <a:gd name="T84" fmla="*/ 1 w 101"/>
                <a:gd name="T85" fmla="*/ 1 h 92"/>
                <a:gd name="T86" fmla="*/ 1 w 101"/>
                <a:gd name="T87" fmla="*/ 0 h 92"/>
                <a:gd name="T88" fmla="*/ 1 w 101"/>
                <a:gd name="T89" fmla="*/ 0 h 92"/>
                <a:gd name="T90" fmla="*/ 1 w 101"/>
                <a:gd name="T91" fmla="*/ 0 h 92"/>
                <a:gd name="T92" fmla="*/ 1 w 101"/>
                <a:gd name="T93" fmla="*/ 0 h 92"/>
                <a:gd name="T94" fmla="*/ 1 w 101"/>
                <a:gd name="T95" fmla="*/ 0 h 92"/>
                <a:gd name="T96" fmla="*/ 1 w 101"/>
                <a:gd name="T97" fmla="*/ 0 h 92"/>
                <a:gd name="T98" fmla="*/ 1 w 101"/>
                <a:gd name="T99" fmla="*/ 0 h 92"/>
                <a:gd name="T100" fmla="*/ 1 w 101"/>
                <a:gd name="T101" fmla="*/ 0 h 92"/>
                <a:gd name="T102" fmla="*/ 1 w 101"/>
                <a:gd name="T103" fmla="*/ 0 h 92"/>
                <a:gd name="T104" fmla="*/ 1 w 101"/>
                <a:gd name="T105" fmla="*/ 0 h 92"/>
                <a:gd name="T106" fmla="*/ 1 w 101"/>
                <a:gd name="T107" fmla="*/ 1 h 92"/>
                <a:gd name="T108" fmla="*/ 1 w 101"/>
                <a:gd name="T109" fmla="*/ 1 h 92"/>
                <a:gd name="T110" fmla="*/ 1 w 101"/>
                <a:gd name="T111" fmla="*/ 1 h 92"/>
                <a:gd name="T112" fmla="*/ 1 w 101"/>
                <a:gd name="T113" fmla="*/ 1 h 92"/>
                <a:gd name="T114" fmla="*/ 1 w 101"/>
                <a:gd name="T115" fmla="*/ 1 h 92"/>
                <a:gd name="T116" fmla="*/ 1 w 101"/>
                <a:gd name="T117" fmla="*/ 1 h 92"/>
                <a:gd name="T118" fmla="*/ 1 w 101"/>
                <a:gd name="T119" fmla="*/ 1 h 9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01"/>
                <a:gd name="T181" fmla="*/ 0 h 92"/>
                <a:gd name="T182" fmla="*/ 101 w 101"/>
                <a:gd name="T183" fmla="*/ 92 h 92"/>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01" h="92">
                  <a:moveTo>
                    <a:pt x="50" y="4"/>
                  </a:moveTo>
                  <a:lnTo>
                    <a:pt x="38" y="10"/>
                  </a:lnTo>
                  <a:lnTo>
                    <a:pt x="27" y="16"/>
                  </a:lnTo>
                  <a:lnTo>
                    <a:pt x="19" y="24"/>
                  </a:lnTo>
                  <a:lnTo>
                    <a:pt x="14" y="34"/>
                  </a:lnTo>
                  <a:lnTo>
                    <a:pt x="8" y="41"/>
                  </a:lnTo>
                  <a:lnTo>
                    <a:pt x="6" y="49"/>
                  </a:lnTo>
                  <a:lnTo>
                    <a:pt x="3" y="57"/>
                  </a:lnTo>
                  <a:lnTo>
                    <a:pt x="2" y="65"/>
                  </a:lnTo>
                  <a:lnTo>
                    <a:pt x="0" y="70"/>
                  </a:lnTo>
                  <a:lnTo>
                    <a:pt x="0" y="78"/>
                  </a:lnTo>
                  <a:lnTo>
                    <a:pt x="0" y="84"/>
                  </a:lnTo>
                  <a:lnTo>
                    <a:pt x="2" y="88"/>
                  </a:lnTo>
                  <a:lnTo>
                    <a:pt x="3" y="90"/>
                  </a:lnTo>
                  <a:lnTo>
                    <a:pt x="3" y="92"/>
                  </a:lnTo>
                  <a:lnTo>
                    <a:pt x="4" y="92"/>
                  </a:lnTo>
                  <a:lnTo>
                    <a:pt x="6" y="92"/>
                  </a:lnTo>
                  <a:lnTo>
                    <a:pt x="7" y="86"/>
                  </a:lnTo>
                  <a:lnTo>
                    <a:pt x="10" y="81"/>
                  </a:lnTo>
                  <a:lnTo>
                    <a:pt x="11" y="76"/>
                  </a:lnTo>
                  <a:lnTo>
                    <a:pt x="15" y="70"/>
                  </a:lnTo>
                  <a:lnTo>
                    <a:pt x="19" y="63"/>
                  </a:lnTo>
                  <a:lnTo>
                    <a:pt x="23" y="58"/>
                  </a:lnTo>
                  <a:lnTo>
                    <a:pt x="27" y="55"/>
                  </a:lnTo>
                  <a:lnTo>
                    <a:pt x="30" y="53"/>
                  </a:lnTo>
                  <a:lnTo>
                    <a:pt x="33" y="50"/>
                  </a:lnTo>
                  <a:lnTo>
                    <a:pt x="37" y="47"/>
                  </a:lnTo>
                  <a:lnTo>
                    <a:pt x="41" y="45"/>
                  </a:lnTo>
                  <a:lnTo>
                    <a:pt x="45" y="42"/>
                  </a:lnTo>
                  <a:lnTo>
                    <a:pt x="50" y="38"/>
                  </a:lnTo>
                  <a:lnTo>
                    <a:pt x="57" y="35"/>
                  </a:lnTo>
                  <a:lnTo>
                    <a:pt x="61" y="32"/>
                  </a:lnTo>
                  <a:lnTo>
                    <a:pt x="66" y="28"/>
                  </a:lnTo>
                  <a:lnTo>
                    <a:pt x="73" y="24"/>
                  </a:lnTo>
                  <a:lnTo>
                    <a:pt x="79" y="22"/>
                  </a:lnTo>
                  <a:lnTo>
                    <a:pt x="83" y="19"/>
                  </a:lnTo>
                  <a:lnTo>
                    <a:pt x="88" y="16"/>
                  </a:lnTo>
                  <a:lnTo>
                    <a:pt x="92" y="12"/>
                  </a:lnTo>
                  <a:lnTo>
                    <a:pt x="96" y="11"/>
                  </a:lnTo>
                  <a:lnTo>
                    <a:pt x="99" y="8"/>
                  </a:lnTo>
                  <a:lnTo>
                    <a:pt x="100" y="5"/>
                  </a:lnTo>
                  <a:lnTo>
                    <a:pt x="101" y="4"/>
                  </a:lnTo>
                  <a:lnTo>
                    <a:pt x="101" y="3"/>
                  </a:lnTo>
                  <a:lnTo>
                    <a:pt x="99" y="0"/>
                  </a:lnTo>
                  <a:lnTo>
                    <a:pt x="97" y="0"/>
                  </a:lnTo>
                  <a:lnTo>
                    <a:pt x="95" y="0"/>
                  </a:lnTo>
                  <a:lnTo>
                    <a:pt x="91" y="0"/>
                  </a:lnTo>
                  <a:lnTo>
                    <a:pt x="87" y="0"/>
                  </a:lnTo>
                  <a:lnTo>
                    <a:pt x="83" y="0"/>
                  </a:lnTo>
                  <a:lnTo>
                    <a:pt x="79" y="0"/>
                  </a:lnTo>
                  <a:lnTo>
                    <a:pt x="74" y="0"/>
                  </a:lnTo>
                  <a:lnTo>
                    <a:pt x="69" y="0"/>
                  </a:lnTo>
                  <a:lnTo>
                    <a:pt x="65" y="0"/>
                  </a:lnTo>
                  <a:lnTo>
                    <a:pt x="61" y="1"/>
                  </a:lnTo>
                  <a:lnTo>
                    <a:pt x="57" y="1"/>
                  </a:lnTo>
                  <a:lnTo>
                    <a:pt x="53" y="3"/>
                  </a:lnTo>
                  <a:lnTo>
                    <a:pt x="52" y="4"/>
                  </a:lnTo>
                  <a:lnTo>
                    <a:pt x="50" y="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99" name="Freeform 1093"/>
            <p:cNvSpPr>
              <a:spLocks/>
            </p:cNvSpPr>
            <p:nvPr/>
          </p:nvSpPr>
          <p:spPr bwMode="auto">
            <a:xfrm>
              <a:off x="4545" y="3094"/>
              <a:ext cx="36" cy="118"/>
            </a:xfrm>
            <a:custGeom>
              <a:avLst/>
              <a:gdLst>
                <a:gd name="T0" fmla="*/ 1 w 72"/>
                <a:gd name="T1" fmla="*/ 1 h 231"/>
                <a:gd name="T2" fmla="*/ 1 w 72"/>
                <a:gd name="T3" fmla="*/ 1 h 231"/>
                <a:gd name="T4" fmla="*/ 1 w 72"/>
                <a:gd name="T5" fmla="*/ 1 h 231"/>
                <a:gd name="T6" fmla="*/ 1 w 72"/>
                <a:gd name="T7" fmla="*/ 1 h 231"/>
                <a:gd name="T8" fmla="*/ 1 w 72"/>
                <a:gd name="T9" fmla="*/ 1 h 231"/>
                <a:gd name="T10" fmla="*/ 1 w 72"/>
                <a:gd name="T11" fmla="*/ 1 h 231"/>
                <a:gd name="T12" fmla="*/ 1 w 72"/>
                <a:gd name="T13" fmla="*/ 1 h 231"/>
                <a:gd name="T14" fmla="*/ 1 w 72"/>
                <a:gd name="T15" fmla="*/ 1 h 231"/>
                <a:gd name="T16" fmla="*/ 1 w 72"/>
                <a:gd name="T17" fmla="*/ 1 h 231"/>
                <a:gd name="T18" fmla="*/ 1 w 72"/>
                <a:gd name="T19" fmla="*/ 1 h 231"/>
                <a:gd name="T20" fmla="*/ 1 w 72"/>
                <a:gd name="T21" fmla="*/ 1 h 231"/>
                <a:gd name="T22" fmla="*/ 1 w 72"/>
                <a:gd name="T23" fmla="*/ 1 h 231"/>
                <a:gd name="T24" fmla="*/ 1 w 72"/>
                <a:gd name="T25" fmla="*/ 1 h 231"/>
                <a:gd name="T26" fmla="*/ 1 w 72"/>
                <a:gd name="T27" fmla="*/ 1 h 231"/>
                <a:gd name="T28" fmla="*/ 1 w 72"/>
                <a:gd name="T29" fmla="*/ 1 h 231"/>
                <a:gd name="T30" fmla="*/ 1 w 72"/>
                <a:gd name="T31" fmla="*/ 1 h 231"/>
                <a:gd name="T32" fmla="*/ 1 w 72"/>
                <a:gd name="T33" fmla="*/ 1 h 231"/>
                <a:gd name="T34" fmla="*/ 1 w 72"/>
                <a:gd name="T35" fmla="*/ 1 h 231"/>
                <a:gd name="T36" fmla="*/ 1 w 72"/>
                <a:gd name="T37" fmla="*/ 1 h 231"/>
                <a:gd name="T38" fmla="*/ 1 w 72"/>
                <a:gd name="T39" fmla="*/ 1 h 231"/>
                <a:gd name="T40" fmla="*/ 1 w 72"/>
                <a:gd name="T41" fmla="*/ 1 h 231"/>
                <a:gd name="T42" fmla="*/ 1 w 72"/>
                <a:gd name="T43" fmla="*/ 1 h 231"/>
                <a:gd name="T44" fmla="*/ 1 w 72"/>
                <a:gd name="T45" fmla="*/ 1 h 231"/>
                <a:gd name="T46" fmla="*/ 1 w 72"/>
                <a:gd name="T47" fmla="*/ 1 h 231"/>
                <a:gd name="T48" fmla="*/ 1 w 72"/>
                <a:gd name="T49" fmla="*/ 1 h 231"/>
                <a:gd name="T50" fmla="*/ 1 w 72"/>
                <a:gd name="T51" fmla="*/ 1 h 231"/>
                <a:gd name="T52" fmla="*/ 1 w 72"/>
                <a:gd name="T53" fmla="*/ 1 h 231"/>
                <a:gd name="T54" fmla="*/ 1 w 72"/>
                <a:gd name="T55" fmla="*/ 1 h 231"/>
                <a:gd name="T56" fmla="*/ 1 w 72"/>
                <a:gd name="T57" fmla="*/ 1 h 231"/>
                <a:gd name="T58" fmla="*/ 1 w 72"/>
                <a:gd name="T59" fmla="*/ 1 h 231"/>
                <a:gd name="T60" fmla="*/ 0 w 72"/>
                <a:gd name="T61" fmla="*/ 1 h 231"/>
                <a:gd name="T62" fmla="*/ 0 w 72"/>
                <a:gd name="T63" fmla="*/ 1 h 231"/>
                <a:gd name="T64" fmla="*/ 1 w 72"/>
                <a:gd name="T65" fmla="*/ 1 h 231"/>
                <a:gd name="T66" fmla="*/ 1 w 72"/>
                <a:gd name="T67" fmla="*/ 1 h 231"/>
                <a:gd name="T68" fmla="*/ 1 w 72"/>
                <a:gd name="T69" fmla="*/ 1 h 231"/>
                <a:gd name="T70" fmla="*/ 1 w 72"/>
                <a:gd name="T71" fmla="*/ 1 h 231"/>
                <a:gd name="T72" fmla="*/ 1 w 72"/>
                <a:gd name="T73" fmla="*/ 1 h 231"/>
                <a:gd name="T74" fmla="*/ 1 w 72"/>
                <a:gd name="T75" fmla="*/ 1 h 231"/>
                <a:gd name="T76" fmla="*/ 1 w 72"/>
                <a:gd name="T77" fmla="*/ 1 h 231"/>
                <a:gd name="T78" fmla="*/ 1 w 72"/>
                <a:gd name="T79" fmla="*/ 1 h 231"/>
                <a:gd name="T80" fmla="*/ 1 w 72"/>
                <a:gd name="T81" fmla="*/ 1 h 231"/>
                <a:gd name="T82" fmla="*/ 1 w 72"/>
                <a:gd name="T83" fmla="*/ 1 h 231"/>
                <a:gd name="T84" fmla="*/ 1 w 72"/>
                <a:gd name="T85" fmla="*/ 1 h 231"/>
                <a:gd name="T86" fmla="*/ 1 w 72"/>
                <a:gd name="T87" fmla="*/ 1 h 231"/>
                <a:gd name="T88" fmla="*/ 1 w 72"/>
                <a:gd name="T89" fmla="*/ 1 h 231"/>
                <a:gd name="T90" fmla="*/ 1 w 72"/>
                <a:gd name="T91" fmla="*/ 1 h 231"/>
                <a:gd name="T92" fmla="*/ 1 w 72"/>
                <a:gd name="T93" fmla="*/ 1 h 231"/>
                <a:gd name="T94" fmla="*/ 1 w 72"/>
                <a:gd name="T95" fmla="*/ 1 h 231"/>
                <a:gd name="T96" fmla="*/ 1 w 72"/>
                <a:gd name="T97" fmla="*/ 1 h 231"/>
                <a:gd name="T98" fmla="*/ 1 w 72"/>
                <a:gd name="T99" fmla="*/ 1 h 231"/>
                <a:gd name="T100" fmla="*/ 1 w 72"/>
                <a:gd name="T101" fmla="*/ 1 h 231"/>
                <a:gd name="T102" fmla="*/ 1 w 72"/>
                <a:gd name="T103" fmla="*/ 1 h 231"/>
                <a:gd name="T104" fmla="*/ 1 w 72"/>
                <a:gd name="T105" fmla="*/ 0 h 231"/>
                <a:gd name="T106" fmla="*/ 1 w 72"/>
                <a:gd name="T107" fmla="*/ 1 h 231"/>
                <a:gd name="T108" fmla="*/ 1 w 72"/>
                <a:gd name="T109" fmla="*/ 1 h 23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2"/>
                <a:gd name="T166" fmla="*/ 0 h 231"/>
                <a:gd name="T167" fmla="*/ 72 w 72"/>
                <a:gd name="T168" fmla="*/ 231 h 23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2" h="231">
                  <a:moveTo>
                    <a:pt x="42" y="3"/>
                  </a:moveTo>
                  <a:lnTo>
                    <a:pt x="48" y="9"/>
                  </a:lnTo>
                  <a:lnTo>
                    <a:pt x="54" y="18"/>
                  </a:lnTo>
                  <a:lnTo>
                    <a:pt x="58" y="24"/>
                  </a:lnTo>
                  <a:lnTo>
                    <a:pt x="62" y="31"/>
                  </a:lnTo>
                  <a:lnTo>
                    <a:pt x="65" y="39"/>
                  </a:lnTo>
                  <a:lnTo>
                    <a:pt x="68" y="47"/>
                  </a:lnTo>
                  <a:lnTo>
                    <a:pt x="69" y="55"/>
                  </a:lnTo>
                  <a:lnTo>
                    <a:pt x="72" y="63"/>
                  </a:lnTo>
                  <a:lnTo>
                    <a:pt x="70" y="71"/>
                  </a:lnTo>
                  <a:lnTo>
                    <a:pt x="70" y="80"/>
                  </a:lnTo>
                  <a:lnTo>
                    <a:pt x="70" y="89"/>
                  </a:lnTo>
                  <a:lnTo>
                    <a:pt x="69" y="97"/>
                  </a:lnTo>
                  <a:lnTo>
                    <a:pt x="68" y="105"/>
                  </a:lnTo>
                  <a:lnTo>
                    <a:pt x="64" y="115"/>
                  </a:lnTo>
                  <a:lnTo>
                    <a:pt x="62" y="124"/>
                  </a:lnTo>
                  <a:lnTo>
                    <a:pt x="60" y="134"/>
                  </a:lnTo>
                  <a:lnTo>
                    <a:pt x="57" y="136"/>
                  </a:lnTo>
                  <a:lnTo>
                    <a:pt x="54" y="140"/>
                  </a:lnTo>
                  <a:lnTo>
                    <a:pt x="54" y="143"/>
                  </a:lnTo>
                  <a:lnTo>
                    <a:pt x="53" y="147"/>
                  </a:lnTo>
                  <a:lnTo>
                    <a:pt x="50" y="151"/>
                  </a:lnTo>
                  <a:lnTo>
                    <a:pt x="49" y="154"/>
                  </a:lnTo>
                  <a:lnTo>
                    <a:pt x="46" y="158"/>
                  </a:lnTo>
                  <a:lnTo>
                    <a:pt x="45" y="162"/>
                  </a:lnTo>
                  <a:lnTo>
                    <a:pt x="42" y="163"/>
                  </a:lnTo>
                  <a:lnTo>
                    <a:pt x="41" y="167"/>
                  </a:lnTo>
                  <a:lnTo>
                    <a:pt x="39" y="170"/>
                  </a:lnTo>
                  <a:lnTo>
                    <a:pt x="38" y="175"/>
                  </a:lnTo>
                  <a:lnTo>
                    <a:pt x="34" y="181"/>
                  </a:lnTo>
                  <a:lnTo>
                    <a:pt x="30" y="185"/>
                  </a:lnTo>
                  <a:lnTo>
                    <a:pt x="29" y="189"/>
                  </a:lnTo>
                  <a:lnTo>
                    <a:pt x="26" y="192"/>
                  </a:lnTo>
                  <a:lnTo>
                    <a:pt x="26" y="194"/>
                  </a:lnTo>
                  <a:lnTo>
                    <a:pt x="26" y="197"/>
                  </a:lnTo>
                  <a:lnTo>
                    <a:pt x="27" y="201"/>
                  </a:lnTo>
                  <a:lnTo>
                    <a:pt x="30" y="205"/>
                  </a:lnTo>
                  <a:lnTo>
                    <a:pt x="34" y="206"/>
                  </a:lnTo>
                  <a:lnTo>
                    <a:pt x="38" y="208"/>
                  </a:lnTo>
                  <a:lnTo>
                    <a:pt x="43" y="206"/>
                  </a:lnTo>
                  <a:lnTo>
                    <a:pt x="50" y="206"/>
                  </a:lnTo>
                  <a:lnTo>
                    <a:pt x="53" y="206"/>
                  </a:lnTo>
                  <a:lnTo>
                    <a:pt x="56" y="206"/>
                  </a:lnTo>
                  <a:lnTo>
                    <a:pt x="58" y="206"/>
                  </a:lnTo>
                  <a:lnTo>
                    <a:pt x="62" y="208"/>
                  </a:lnTo>
                  <a:lnTo>
                    <a:pt x="64" y="209"/>
                  </a:lnTo>
                  <a:lnTo>
                    <a:pt x="65" y="212"/>
                  </a:lnTo>
                  <a:lnTo>
                    <a:pt x="66" y="216"/>
                  </a:lnTo>
                  <a:lnTo>
                    <a:pt x="68" y="221"/>
                  </a:lnTo>
                  <a:lnTo>
                    <a:pt x="66" y="224"/>
                  </a:lnTo>
                  <a:lnTo>
                    <a:pt x="65" y="228"/>
                  </a:lnTo>
                  <a:lnTo>
                    <a:pt x="64" y="231"/>
                  </a:lnTo>
                  <a:lnTo>
                    <a:pt x="62" y="231"/>
                  </a:lnTo>
                  <a:lnTo>
                    <a:pt x="46" y="228"/>
                  </a:lnTo>
                  <a:lnTo>
                    <a:pt x="35" y="227"/>
                  </a:lnTo>
                  <a:lnTo>
                    <a:pt x="26" y="223"/>
                  </a:lnTo>
                  <a:lnTo>
                    <a:pt x="18" y="221"/>
                  </a:lnTo>
                  <a:lnTo>
                    <a:pt x="12" y="217"/>
                  </a:lnTo>
                  <a:lnTo>
                    <a:pt x="7" y="214"/>
                  </a:lnTo>
                  <a:lnTo>
                    <a:pt x="4" y="212"/>
                  </a:lnTo>
                  <a:lnTo>
                    <a:pt x="3" y="209"/>
                  </a:lnTo>
                  <a:lnTo>
                    <a:pt x="0" y="205"/>
                  </a:lnTo>
                  <a:lnTo>
                    <a:pt x="0" y="201"/>
                  </a:lnTo>
                  <a:lnTo>
                    <a:pt x="0" y="197"/>
                  </a:lnTo>
                  <a:lnTo>
                    <a:pt x="3" y="194"/>
                  </a:lnTo>
                  <a:lnTo>
                    <a:pt x="4" y="190"/>
                  </a:lnTo>
                  <a:lnTo>
                    <a:pt x="4" y="186"/>
                  </a:lnTo>
                  <a:lnTo>
                    <a:pt x="7" y="182"/>
                  </a:lnTo>
                  <a:lnTo>
                    <a:pt x="8" y="178"/>
                  </a:lnTo>
                  <a:lnTo>
                    <a:pt x="10" y="173"/>
                  </a:lnTo>
                  <a:lnTo>
                    <a:pt x="11" y="169"/>
                  </a:lnTo>
                  <a:lnTo>
                    <a:pt x="14" y="165"/>
                  </a:lnTo>
                  <a:lnTo>
                    <a:pt x="15" y="162"/>
                  </a:lnTo>
                  <a:lnTo>
                    <a:pt x="18" y="159"/>
                  </a:lnTo>
                  <a:lnTo>
                    <a:pt x="21" y="155"/>
                  </a:lnTo>
                  <a:lnTo>
                    <a:pt x="22" y="152"/>
                  </a:lnTo>
                  <a:lnTo>
                    <a:pt x="26" y="150"/>
                  </a:lnTo>
                  <a:lnTo>
                    <a:pt x="27" y="147"/>
                  </a:lnTo>
                  <a:lnTo>
                    <a:pt x="30" y="143"/>
                  </a:lnTo>
                  <a:lnTo>
                    <a:pt x="33" y="140"/>
                  </a:lnTo>
                  <a:lnTo>
                    <a:pt x="35" y="138"/>
                  </a:lnTo>
                  <a:lnTo>
                    <a:pt x="38" y="135"/>
                  </a:lnTo>
                  <a:lnTo>
                    <a:pt x="39" y="131"/>
                  </a:lnTo>
                  <a:lnTo>
                    <a:pt x="42" y="127"/>
                  </a:lnTo>
                  <a:lnTo>
                    <a:pt x="45" y="123"/>
                  </a:lnTo>
                  <a:lnTo>
                    <a:pt x="46" y="115"/>
                  </a:lnTo>
                  <a:lnTo>
                    <a:pt x="49" y="108"/>
                  </a:lnTo>
                  <a:lnTo>
                    <a:pt x="50" y="101"/>
                  </a:lnTo>
                  <a:lnTo>
                    <a:pt x="52" y="93"/>
                  </a:lnTo>
                  <a:lnTo>
                    <a:pt x="52" y="85"/>
                  </a:lnTo>
                  <a:lnTo>
                    <a:pt x="52" y="77"/>
                  </a:lnTo>
                  <a:lnTo>
                    <a:pt x="50" y="70"/>
                  </a:lnTo>
                  <a:lnTo>
                    <a:pt x="50" y="63"/>
                  </a:lnTo>
                  <a:lnTo>
                    <a:pt x="48" y="55"/>
                  </a:lnTo>
                  <a:lnTo>
                    <a:pt x="45" y="47"/>
                  </a:lnTo>
                  <a:lnTo>
                    <a:pt x="42" y="40"/>
                  </a:lnTo>
                  <a:lnTo>
                    <a:pt x="38" y="34"/>
                  </a:lnTo>
                  <a:lnTo>
                    <a:pt x="34" y="27"/>
                  </a:lnTo>
                  <a:lnTo>
                    <a:pt x="30" y="22"/>
                  </a:lnTo>
                  <a:lnTo>
                    <a:pt x="26" y="13"/>
                  </a:lnTo>
                  <a:lnTo>
                    <a:pt x="22" y="9"/>
                  </a:lnTo>
                  <a:lnTo>
                    <a:pt x="19" y="5"/>
                  </a:lnTo>
                  <a:lnTo>
                    <a:pt x="21" y="4"/>
                  </a:lnTo>
                  <a:lnTo>
                    <a:pt x="22" y="1"/>
                  </a:lnTo>
                  <a:lnTo>
                    <a:pt x="26" y="1"/>
                  </a:lnTo>
                  <a:lnTo>
                    <a:pt x="30" y="0"/>
                  </a:lnTo>
                  <a:lnTo>
                    <a:pt x="34" y="0"/>
                  </a:lnTo>
                  <a:lnTo>
                    <a:pt x="38" y="1"/>
                  </a:lnTo>
                  <a:lnTo>
                    <a:pt x="42" y="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00" name="Freeform 1094"/>
            <p:cNvSpPr>
              <a:spLocks/>
            </p:cNvSpPr>
            <p:nvPr/>
          </p:nvSpPr>
          <p:spPr bwMode="auto">
            <a:xfrm>
              <a:off x="4537" y="2987"/>
              <a:ext cx="70" cy="112"/>
            </a:xfrm>
            <a:custGeom>
              <a:avLst/>
              <a:gdLst>
                <a:gd name="T0" fmla="*/ 1 w 140"/>
                <a:gd name="T1" fmla="*/ 1 h 219"/>
                <a:gd name="T2" fmla="*/ 1 w 140"/>
                <a:gd name="T3" fmla="*/ 1 h 219"/>
                <a:gd name="T4" fmla="*/ 1 w 140"/>
                <a:gd name="T5" fmla="*/ 1 h 219"/>
                <a:gd name="T6" fmla="*/ 1 w 140"/>
                <a:gd name="T7" fmla="*/ 1 h 219"/>
                <a:gd name="T8" fmla="*/ 1 w 140"/>
                <a:gd name="T9" fmla="*/ 1 h 219"/>
                <a:gd name="T10" fmla="*/ 1 w 140"/>
                <a:gd name="T11" fmla="*/ 1 h 219"/>
                <a:gd name="T12" fmla="*/ 1 w 140"/>
                <a:gd name="T13" fmla="*/ 1 h 219"/>
                <a:gd name="T14" fmla="*/ 1 w 140"/>
                <a:gd name="T15" fmla="*/ 1 h 219"/>
                <a:gd name="T16" fmla="*/ 1 w 140"/>
                <a:gd name="T17" fmla="*/ 1 h 219"/>
                <a:gd name="T18" fmla="*/ 1 w 140"/>
                <a:gd name="T19" fmla="*/ 1 h 219"/>
                <a:gd name="T20" fmla="*/ 1 w 140"/>
                <a:gd name="T21" fmla="*/ 1 h 219"/>
                <a:gd name="T22" fmla="*/ 1 w 140"/>
                <a:gd name="T23" fmla="*/ 1 h 219"/>
                <a:gd name="T24" fmla="*/ 1 w 140"/>
                <a:gd name="T25" fmla="*/ 1 h 219"/>
                <a:gd name="T26" fmla="*/ 1 w 140"/>
                <a:gd name="T27" fmla="*/ 1 h 219"/>
                <a:gd name="T28" fmla="*/ 1 w 140"/>
                <a:gd name="T29" fmla="*/ 1 h 219"/>
                <a:gd name="T30" fmla="*/ 1 w 140"/>
                <a:gd name="T31" fmla="*/ 1 h 219"/>
                <a:gd name="T32" fmla="*/ 1 w 140"/>
                <a:gd name="T33" fmla="*/ 1 h 219"/>
                <a:gd name="T34" fmla="*/ 1 w 140"/>
                <a:gd name="T35" fmla="*/ 1 h 219"/>
                <a:gd name="T36" fmla="*/ 1 w 140"/>
                <a:gd name="T37" fmla="*/ 1 h 219"/>
                <a:gd name="T38" fmla="*/ 1 w 140"/>
                <a:gd name="T39" fmla="*/ 1 h 219"/>
                <a:gd name="T40" fmla="*/ 1 w 140"/>
                <a:gd name="T41" fmla="*/ 1 h 219"/>
                <a:gd name="T42" fmla="*/ 1 w 140"/>
                <a:gd name="T43" fmla="*/ 1 h 219"/>
                <a:gd name="T44" fmla="*/ 1 w 140"/>
                <a:gd name="T45" fmla="*/ 1 h 219"/>
                <a:gd name="T46" fmla="*/ 1 w 140"/>
                <a:gd name="T47" fmla="*/ 1 h 219"/>
                <a:gd name="T48" fmla="*/ 1 w 140"/>
                <a:gd name="T49" fmla="*/ 1 h 219"/>
                <a:gd name="T50" fmla="*/ 1 w 140"/>
                <a:gd name="T51" fmla="*/ 1 h 219"/>
                <a:gd name="T52" fmla="*/ 1 w 140"/>
                <a:gd name="T53" fmla="*/ 1 h 219"/>
                <a:gd name="T54" fmla="*/ 1 w 140"/>
                <a:gd name="T55" fmla="*/ 1 h 219"/>
                <a:gd name="T56" fmla="*/ 1 w 140"/>
                <a:gd name="T57" fmla="*/ 1 h 219"/>
                <a:gd name="T58" fmla="*/ 1 w 140"/>
                <a:gd name="T59" fmla="*/ 1 h 219"/>
                <a:gd name="T60" fmla="*/ 1 w 140"/>
                <a:gd name="T61" fmla="*/ 1 h 219"/>
                <a:gd name="T62" fmla="*/ 1 w 140"/>
                <a:gd name="T63" fmla="*/ 1 h 219"/>
                <a:gd name="T64" fmla="*/ 1 w 140"/>
                <a:gd name="T65" fmla="*/ 1 h 219"/>
                <a:gd name="T66" fmla="*/ 1 w 140"/>
                <a:gd name="T67" fmla="*/ 1 h 219"/>
                <a:gd name="T68" fmla="*/ 1 w 140"/>
                <a:gd name="T69" fmla="*/ 1 h 219"/>
                <a:gd name="T70" fmla="*/ 1 w 140"/>
                <a:gd name="T71" fmla="*/ 1 h 219"/>
                <a:gd name="T72" fmla="*/ 0 w 140"/>
                <a:gd name="T73" fmla="*/ 1 h 219"/>
                <a:gd name="T74" fmla="*/ 0 w 140"/>
                <a:gd name="T75" fmla="*/ 1 h 219"/>
                <a:gd name="T76" fmla="*/ 1 w 140"/>
                <a:gd name="T77" fmla="*/ 1 h 219"/>
                <a:gd name="T78" fmla="*/ 1 w 140"/>
                <a:gd name="T79" fmla="*/ 1 h 219"/>
                <a:gd name="T80" fmla="*/ 1 w 140"/>
                <a:gd name="T81" fmla="*/ 1 h 219"/>
                <a:gd name="T82" fmla="*/ 1 w 140"/>
                <a:gd name="T83" fmla="*/ 1 h 219"/>
                <a:gd name="T84" fmla="*/ 1 w 140"/>
                <a:gd name="T85" fmla="*/ 1 h 219"/>
                <a:gd name="T86" fmla="*/ 1 w 140"/>
                <a:gd name="T87" fmla="*/ 1 h 219"/>
                <a:gd name="T88" fmla="*/ 1 w 140"/>
                <a:gd name="T89" fmla="*/ 1 h 219"/>
                <a:gd name="T90" fmla="*/ 1 w 140"/>
                <a:gd name="T91" fmla="*/ 1 h 21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40"/>
                <a:gd name="T139" fmla="*/ 0 h 219"/>
                <a:gd name="T140" fmla="*/ 140 w 140"/>
                <a:gd name="T141" fmla="*/ 219 h 21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40" h="219">
                  <a:moveTo>
                    <a:pt x="134" y="56"/>
                  </a:moveTo>
                  <a:lnTo>
                    <a:pt x="128" y="52"/>
                  </a:lnTo>
                  <a:lnTo>
                    <a:pt x="126" y="51"/>
                  </a:lnTo>
                  <a:lnTo>
                    <a:pt x="122" y="47"/>
                  </a:lnTo>
                  <a:lnTo>
                    <a:pt x="117" y="44"/>
                  </a:lnTo>
                  <a:lnTo>
                    <a:pt x="112" y="41"/>
                  </a:lnTo>
                  <a:lnTo>
                    <a:pt x="109" y="40"/>
                  </a:lnTo>
                  <a:lnTo>
                    <a:pt x="105" y="37"/>
                  </a:lnTo>
                  <a:lnTo>
                    <a:pt x="103" y="35"/>
                  </a:lnTo>
                  <a:lnTo>
                    <a:pt x="97" y="33"/>
                  </a:lnTo>
                  <a:lnTo>
                    <a:pt x="95" y="32"/>
                  </a:lnTo>
                  <a:lnTo>
                    <a:pt x="91" y="31"/>
                  </a:lnTo>
                  <a:lnTo>
                    <a:pt x="86" y="29"/>
                  </a:lnTo>
                  <a:lnTo>
                    <a:pt x="82" y="29"/>
                  </a:lnTo>
                  <a:lnTo>
                    <a:pt x="78" y="29"/>
                  </a:lnTo>
                  <a:lnTo>
                    <a:pt x="74" y="29"/>
                  </a:lnTo>
                  <a:lnTo>
                    <a:pt x="70" y="31"/>
                  </a:lnTo>
                  <a:lnTo>
                    <a:pt x="62" y="35"/>
                  </a:lnTo>
                  <a:lnTo>
                    <a:pt x="55" y="36"/>
                  </a:lnTo>
                  <a:lnTo>
                    <a:pt x="50" y="40"/>
                  </a:lnTo>
                  <a:lnTo>
                    <a:pt x="46" y="44"/>
                  </a:lnTo>
                  <a:lnTo>
                    <a:pt x="42" y="47"/>
                  </a:lnTo>
                  <a:lnTo>
                    <a:pt x="38" y="51"/>
                  </a:lnTo>
                  <a:lnTo>
                    <a:pt x="37" y="55"/>
                  </a:lnTo>
                  <a:lnTo>
                    <a:pt x="35" y="60"/>
                  </a:lnTo>
                  <a:lnTo>
                    <a:pt x="34" y="64"/>
                  </a:lnTo>
                  <a:lnTo>
                    <a:pt x="33" y="70"/>
                  </a:lnTo>
                  <a:lnTo>
                    <a:pt x="33" y="76"/>
                  </a:lnTo>
                  <a:lnTo>
                    <a:pt x="33" y="82"/>
                  </a:lnTo>
                  <a:lnTo>
                    <a:pt x="33" y="90"/>
                  </a:lnTo>
                  <a:lnTo>
                    <a:pt x="34" y="97"/>
                  </a:lnTo>
                  <a:lnTo>
                    <a:pt x="34" y="103"/>
                  </a:lnTo>
                  <a:lnTo>
                    <a:pt x="35" y="113"/>
                  </a:lnTo>
                  <a:lnTo>
                    <a:pt x="37" y="121"/>
                  </a:lnTo>
                  <a:lnTo>
                    <a:pt x="38" y="130"/>
                  </a:lnTo>
                  <a:lnTo>
                    <a:pt x="42" y="139"/>
                  </a:lnTo>
                  <a:lnTo>
                    <a:pt x="46" y="148"/>
                  </a:lnTo>
                  <a:lnTo>
                    <a:pt x="50" y="156"/>
                  </a:lnTo>
                  <a:lnTo>
                    <a:pt x="54" y="164"/>
                  </a:lnTo>
                  <a:lnTo>
                    <a:pt x="61" y="171"/>
                  </a:lnTo>
                  <a:lnTo>
                    <a:pt x="68" y="178"/>
                  </a:lnTo>
                  <a:lnTo>
                    <a:pt x="74" y="184"/>
                  </a:lnTo>
                  <a:lnTo>
                    <a:pt x="81" y="190"/>
                  </a:lnTo>
                  <a:lnTo>
                    <a:pt x="89" y="194"/>
                  </a:lnTo>
                  <a:lnTo>
                    <a:pt x="97" y="198"/>
                  </a:lnTo>
                  <a:lnTo>
                    <a:pt x="105" y="199"/>
                  </a:lnTo>
                  <a:lnTo>
                    <a:pt x="113" y="202"/>
                  </a:lnTo>
                  <a:lnTo>
                    <a:pt x="123" y="202"/>
                  </a:lnTo>
                  <a:lnTo>
                    <a:pt x="132" y="201"/>
                  </a:lnTo>
                  <a:lnTo>
                    <a:pt x="135" y="199"/>
                  </a:lnTo>
                  <a:lnTo>
                    <a:pt x="138" y="201"/>
                  </a:lnTo>
                  <a:lnTo>
                    <a:pt x="139" y="202"/>
                  </a:lnTo>
                  <a:lnTo>
                    <a:pt x="140" y="206"/>
                  </a:lnTo>
                  <a:lnTo>
                    <a:pt x="138" y="209"/>
                  </a:lnTo>
                  <a:lnTo>
                    <a:pt x="136" y="211"/>
                  </a:lnTo>
                  <a:lnTo>
                    <a:pt x="134" y="215"/>
                  </a:lnTo>
                  <a:lnTo>
                    <a:pt x="130" y="217"/>
                  </a:lnTo>
                  <a:lnTo>
                    <a:pt x="119" y="218"/>
                  </a:lnTo>
                  <a:lnTo>
                    <a:pt x="108" y="219"/>
                  </a:lnTo>
                  <a:lnTo>
                    <a:pt x="96" y="218"/>
                  </a:lnTo>
                  <a:lnTo>
                    <a:pt x="85" y="217"/>
                  </a:lnTo>
                  <a:lnTo>
                    <a:pt x="74" y="213"/>
                  </a:lnTo>
                  <a:lnTo>
                    <a:pt x="64" y="209"/>
                  </a:lnTo>
                  <a:lnTo>
                    <a:pt x="54" y="203"/>
                  </a:lnTo>
                  <a:lnTo>
                    <a:pt x="46" y="198"/>
                  </a:lnTo>
                  <a:lnTo>
                    <a:pt x="37" y="191"/>
                  </a:lnTo>
                  <a:lnTo>
                    <a:pt x="28" y="183"/>
                  </a:lnTo>
                  <a:lnTo>
                    <a:pt x="20" y="174"/>
                  </a:lnTo>
                  <a:lnTo>
                    <a:pt x="15" y="165"/>
                  </a:lnTo>
                  <a:lnTo>
                    <a:pt x="10" y="156"/>
                  </a:lnTo>
                  <a:lnTo>
                    <a:pt x="6" y="145"/>
                  </a:lnTo>
                  <a:lnTo>
                    <a:pt x="3" y="136"/>
                  </a:lnTo>
                  <a:lnTo>
                    <a:pt x="0" y="124"/>
                  </a:lnTo>
                  <a:lnTo>
                    <a:pt x="0" y="113"/>
                  </a:lnTo>
                  <a:lnTo>
                    <a:pt x="0" y="102"/>
                  </a:lnTo>
                  <a:lnTo>
                    <a:pt x="0" y="93"/>
                  </a:lnTo>
                  <a:lnTo>
                    <a:pt x="3" y="83"/>
                  </a:lnTo>
                  <a:lnTo>
                    <a:pt x="4" y="74"/>
                  </a:lnTo>
                  <a:lnTo>
                    <a:pt x="7" y="64"/>
                  </a:lnTo>
                  <a:lnTo>
                    <a:pt x="10" y="56"/>
                  </a:lnTo>
                  <a:lnTo>
                    <a:pt x="15" y="48"/>
                  </a:lnTo>
                  <a:lnTo>
                    <a:pt x="19" y="40"/>
                  </a:lnTo>
                  <a:lnTo>
                    <a:pt x="24" y="32"/>
                  </a:lnTo>
                  <a:lnTo>
                    <a:pt x="30" y="25"/>
                  </a:lnTo>
                  <a:lnTo>
                    <a:pt x="38" y="18"/>
                  </a:lnTo>
                  <a:lnTo>
                    <a:pt x="45" y="13"/>
                  </a:lnTo>
                  <a:lnTo>
                    <a:pt x="54" y="8"/>
                  </a:lnTo>
                  <a:lnTo>
                    <a:pt x="62" y="4"/>
                  </a:lnTo>
                  <a:lnTo>
                    <a:pt x="72" y="0"/>
                  </a:lnTo>
                  <a:lnTo>
                    <a:pt x="135" y="35"/>
                  </a:lnTo>
                  <a:lnTo>
                    <a:pt x="134" y="56"/>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01" name="Freeform 1095"/>
            <p:cNvSpPr>
              <a:spLocks/>
            </p:cNvSpPr>
            <p:nvPr/>
          </p:nvSpPr>
          <p:spPr bwMode="auto">
            <a:xfrm>
              <a:off x="4665" y="2930"/>
              <a:ext cx="24" cy="19"/>
            </a:xfrm>
            <a:custGeom>
              <a:avLst/>
              <a:gdLst>
                <a:gd name="T0" fmla="*/ 1 w 48"/>
                <a:gd name="T1" fmla="*/ 1 h 35"/>
                <a:gd name="T2" fmla="*/ 1 w 48"/>
                <a:gd name="T3" fmla="*/ 1 h 35"/>
                <a:gd name="T4" fmla="*/ 1 w 48"/>
                <a:gd name="T5" fmla="*/ 1 h 35"/>
                <a:gd name="T6" fmla="*/ 1 w 48"/>
                <a:gd name="T7" fmla="*/ 1 h 35"/>
                <a:gd name="T8" fmla="*/ 1 w 48"/>
                <a:gd name="T9" fmla="*/ 1 h 35"/>
                <a:gd name="T10" fmla="*/ 1 w 48"/>
                <a:gd name="T11" fmla="*/ 1 h 35"/>
                <a:gd name="T12" fmla="*/ 1 w 48"/>
                <a:gd name="T13" fmla="*/ 1 h 35"/>
                <a:gd name="T14" fmla="*/ 1 w 48"/>
                <a:gd name="T15" fmla="*/ 1 h 35"/>
                <a:gd name="T16" fmla="*/ 1 w 48"/>
                <a:gd name="T17" fmla="*/ 1 h 35"/>
                <a:gd name="T18" fmla="*/ 1 w 48"/>
                <a:gd name="T19" fmla="*/ 1 h 35"/>
                <a:gd name="T20" fmla="*/ 1 w 48"/>
                <a:gd name="T21" fmla="*/ 1 h 35"/>
                <a:gd name="T22" fmla="*/ 1 w 48"/>
                <a:gd name="T23" fmla="*/ 1 h 35"/>
                <a:gd name="T24" fmla="*/ 1 w 48"/>
                <a:gd name="T25" fmla="*/ 1 h 35"/>
                <a:gd name="T26" fmla="*/ 1 w 48"/>
                <a:gd name="T27" fmla="*/ 1 h 35"/>
                <a:gd name="T28" fmla="*/ 1 w 48"/>
                <a:gd name="T29" fmla="*/ 1 h 35"/>
                <a:gd name="T30" fmla="*/ 1 w 48"/>
                <a:gd name="T31" fmla="*/ 1 h 35"/>
                <a:gd name="T32" fmla="*/ 1 w 48"/>
                <a:gd name="T33" fmla="*/ 1 h 35"/>
                <a:gd name="T34" fmla="*/ 0 w 48"/>
                <a:gd name="T35" fmla="*/ 1 h 35"/>
                <a:gd name="T36" fmla="*/ 0 w 48"/>
                <a:gd name="T37" fmla="*/ 1 h 35"/>
                <a:gd name="T38" fmla="*/ 1 w 48"/>
                <a:gd name="T39" fmla="*/ 1 h 35"/>
                <a:gd name="T40" fmla="*/ 1 w 48"/>
                <a:gd name="T41" fmla="*/ 1 h 35"/>
                <a:gd name="T42" fmla="*/ 1 w 48"/>
                <a:gd name="T43" fmla="*/ 1 h 35"/>
                <a:gd name="T44" fmla="*/ 1 w 48"/>
                <a:gd name="T45" fmla="*/ 1 h 35"/>
                <a:gd name="T46" fmla="*/ 1 w 48"/>
                <a:gd name="T47" fmla="*/ 1 h 35"/>
                <a:gd name="T48" fmla="*/ 1 w 48"/>
                <a:gd name="T49" fmla="*/ 1 h 35"/>
                <a:gd name="T50" fmla="*/ 1 w 48"/>
                <a:gd name="T51" fmla="*/ 0 h 35"/>
                <a:gd name="T52" fmla="*/ 1 w 48"/>
                <a:gd name="T53" fmla="*/ 0 h 35"/>
                <a:gd name="T54" fmla="*/ 1 w 48"/>
                <a:gd name="T55" fmla="*/ 0 h 35"/>
                <a:gd name="T56" fmla="*/ 1 w 48"/>
                <a:gd name="T57" fmla="*/ 0 h 35"/>
                <a:gd name="T58" fmla="*/ 1 w 48"/>
                <a:gd name="T59" fmla="*/ 1 h 35"/>
                <a:gd name="T60" fmla="*/ 1 w 48"/>
                <a:gd name="T61" fmla="*/ 1 h 35"/>
                <a:gd name="T62" fmla="*/ 1 w 48"/>
                <a:gd name="T63" fmla="*/ 1 h 35"/>
                <a:gd name="T64" fmla="*/ 1 w 48"/>
                <a:gd name="T65" fmla="*/ 1 h 35"/>
                <a:gd name="T66" fmla="*/ 1 w 48"/>
                <a:gd name="T67" fmla="*/ 1 h 3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8"/>
                <a:gd name="T103" fmla="*/ 0 h 35"/>
                <a:gd name="T104" fmla="*/ 48 w 48"/>
                <a:gd name="T105" fmla="*/ 35 h 3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8" h="35">
                  <a:moveTo>
                    <a:pt x="48" y="4"/>
                  </a:moveTo>
                  <a:lnTo>
                    <a:pt x="45" y="8"/>
                  </a:lnTo>
                  <a:lnTo>
                    <a:pt x="42" y="12"/>
                  </a:lnTo>
                  <a:lnTo>
                    <a:pt x="40" y="15"/>
                  </a:lnTo>
                  <a:lnTo>
                    <a:pt x="38" y="19"/>
                  </a:lnTo>
                  <a:lnTo>
                    <a:pt x="36" y="22"/>
                  </a:lnTo>
                  <a:lnTo>
                    <a:pt x="34" y="26"/>
                  </a:lnTo>
                  <a:lnTo>
                    <a:pt x="33" y="27"/>
                  </a:lnTo>
                  <a:lnTo>
                    <a:pt x="30" y="30"/>
                  </a:lnTo>
                  <a:lnTo>
                    <a:pt x="25" y="34"/>
                  </a:lnTo>
                  <a:lnTo>
                    <a:pt x="21" y="35"/>
                  </a:lnTo>
                  <a:lnTo>
                    <a:pt x="17" y="35"/>
                  </a:lnTo>
                  <a:lnTo>
                    <a:pt x="14" y="35"/>
                  </a:lnTo>
                  <a:lnTo>
                    <a:pt x="11" y="34"/>
                  </a:lnTo>
                  <a:lnTo>
                    <a:pt x="7" y="34"/>
                  </a:lnTo>
                  <a:lnTo>
                    <a:pt x="3" y="31"/>
                  </a:lnTo>
                  <a:lnTo>
                    <a:pt x="2" y="30"/>
                  </a:lnTo>
                  <a:lnTo>
                    <a:pt x="0" y="27"/>
                  </a:lnTo>
                  <a:lnTo>
                    <a:pt x="0" y="26"/>
                  </a:lnTo>
                  <a:lnTo>
                    <a:pt x="2" y="22"/>
                  </a:lnTo>
                  <a:lnTo>
                    <a:pt x="6" y="16"/>
                  </a:lnTo>
                  <a:lnTo>
                    <a:pt x="10" y="11"/>
                  </a:lnTo>
                  <a:lnTo>
                    <a:pt x="15" y="7"/>
                  </a:lnTo>
                  <a:lnTo>
                    <a:pt x="19" y="4"/>
                  </a:lnTo>
                  <a:lnTo>
                    <a:pt x="23" y="1"/>
                  </a:lnTo>
                  <a:lnTo>
                    <a:pt x="23" y="0"/>
                  </a:lnTo>
                  <a:lnTo>
                    <a:pt x="27" y="0"/>
                  </a:lnTo>
                  <a:lnTo>
                    <a:pt x="31" y="0"/>
                  </a:lnTo>
                  <a:lnTo>
                    <a:pt x="36" y="0"/>
                  </a:lnTo>
                  <a:lnTo>
                    <a:pt x="40" y="1"/>
                  </a:lnTo>
                  <a:lnTo>
                    <a:pt x="44" y="3"/>
                  </a:lnTo>
                  <a:lnTo>
                    <a:pt x="46" y="4"/>
                  </a:lnTo>
                  <a:lnTo>
                    <a:pt x="48" y="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02" name="Freeform 1096"/>
            <p:cNvSpPr>
              <a:spLocks/>
            </p:cNvSpPr>
            <p:nvPr/>
          </p:nvSpPr>
          <p:spPr bwMode="auto">
            <a:xfrm>
              <a:off x="4703" y="2886"/>
              <a:ext cx="45" cy="63"/>
            </a:xfrm>
            <a:custGeom>
              <a:avLst/>
              <a:gdLst>
                <a:gd name="T0" fmla="*/ 1 w 89"/>
                <a:gd name="T1" fmla="*/ 1 h 123"/>
                <a:gd name="T2" fmla="*/ 1 w 89"/>
                <a:gd name="T3" fmla="*/ 1 h 123"/>
                <a:gd name="T4" fmla="*/ 1 w 89"/>
                <a:gd name="T5" fmla="*/ 1 h 123"/>
                <a:gd name="T6" fmla="*/ 1 w 89"/>
                <a:gd name="T7" fmla="*/ 1 h 123"/>
                <a:gd name="T8" fmla="*/ 1 w 89"/>
                <a:gd name="T9" fmla="*/ 1 h 123"/>
                <a:gd name="T10" fmla="*/ 1 w 89"/>
                <a:gd name="T11" fmla="*/ 1 h 123"/>
                <a:gd name="T12" fmla="*/ 1 w 89"/>
                <a:gd name="T13" fmla="*/ 1 h 123"/>
                <a:gd name="T14" fmla="*/ 1 w 89"/>
                <a:gd name="T15" fmla="*/ 1 h 123"/>
                <a:gd name="T16" fmla="*/ 1 w 89"/>
                <a:gd name="T17" fmla="*/ 1 h 123"/>
                <a:gd name="T18" fmla="*/ 1 w 89"/>
                <a:gd name="T19" fmla="*/ 1 h 123"/>
                <a:gd name="T20" fmla="*/ 1 w 89"/>
                <a:gd name="T21" fmla="*/ 1 h 123"/>
                <a:gd name="T22" fmla="*/ 1 w 89"/>
                <a:gd name="T23" fmla="*/ 1 h 123"/>
                <a:gd name="T24" fmla="*/ 1 w 89"/>
                <a:gd name="T25" fmla="*/ 1 h 123"/>
                <a:gd name="T26" fmla="*/ 1 w 89"/>
                <a:gd name="T27" fmla="*/ 1 h 123"/>
                <a:gd name="T28" fmla="*/ 1 w 89"/>
                <a:gd name="T29" fmla="*/ 1 h 123"/>
                <a:gd name="T30" fmla="*/ 1 w 89"/>
                <a:gd name="T31" fmla="*/ 1 h 123"/>
                <a:gd name="T32" fmla="*/ 1 w 89"/>
                <a:gd name="T33" fmla="*/ 1 h 123"/>
                <a:gd name="T34" fmla="*/ 1 w 89"/>
                <a:gd name="T35" fmla="*/ 1 h 123"/>
                <a:gd name="T36" fmla="*/ 1 w 89"/>
                <a:gd name="T37" fmla="*/ 1 h 123"/>
                <a:gd name="T38" fmla="*/ 1 w 89"/>
                <a:gd name="T39" fmla="*/ 1 h 123"/>
                <a:gd name="T40" fmla="*/ 1 w 89"/>
                <a:gd name="T41" fmla="*/ 1 h 123"/>
                <a:gd name="T42" fmla="*/ 1 w 89"/>
                <a:gd name="T43" fmla="*/ 1 h 123"/>
                <a:gd name="T44" fmla="*/ 1 w 89"/>
                <a:gd name="T45" fmla="*/ 1 h 123"/>
                <a:gd name="T46" fmla="*/ 1 w 89"/>
                <a:gd name="T47" fmla="*/ 1 h 123"/>
                <a:gd name="T48" fmla="*/ 1 w 89"/>
                <a:gd name="T49" fmla="*/ 1 h 123"/>
                <a:gd name="T50" fmla="*/ 1 w 89"/>
                <a:gd name="T51" fmla="*/ 0 h 123"/>
                <a:gd name="T52" fmla="*/ 1 w 89"/>
                <a:gd name="T53" fmla="*/ 1 h 123"/>
                <a:gd name="T54" fmla="*/ 1 w 89"/>
                <a:gd name="T55" fmla="*/ 1 h 123"/>
                <a:gd name="T56" fmla="*/ 1 w 89"/>
                <a:gd name="T57" fmla="*/ 1 h 123"/>
                <a:gd name="T58" fmla="*/ 1 w 89"/>
                <a:gd name="T59" fmla="*/ 1 h 123"/>
                <a:gd name="T60" fmla="*/ 1 w 89"/>
                <a:gd name="T61" fmla="*/ 1 h 123"/>
                <a:gd name="T62" fmla="*/ 1 w 89"/>
                <a:gd name="T63" fmla="*/ 1 h 123"/>
                <a:gd name="T64" fmla="*/ 1 w 89"/>
                <a:gd name="T65" fmla="*/ 1 h 123"/>
                <a:gd name="T66" fmla="*/ 1 w 89"/>
                <a:gd name="T67" fmla="*/ 1 h 123"/>
                <a:gd name="T68" fmla="*/ 1 w 89"/>
                <a:gd name="T69" fmla="*/ 1 h 123"/>
                <a:gd name="T70" fmla="*/ 1 w 89"/>
                <a:gd name="T71" fmla="*/ 1 h 123"/>
                <a:gd name="T72" fmla="*/ 1 w 89"/>
                <a:gd name="T73" fmla="*/ 1 h 123"/>
                <a:gd name="T74" fmla="*/ 1 w 89"/>
                <a:gd name="T75" fmla="*/ 1 h 123"/>
                <a:gd name="T76" fmla="*/ 1 w 89"/>
                <a:gd name="T77" fmla="*/ 1 h 123"/>
                <a:gd name="T78" fmla="*/ 1 w 89"/>
                <a:gd name="T79" fmla="*/ 1 h 123"/>
                <a:gd name="T80" fmla="*/ 1 w 89"/>
                <a:gd name="T81" fmla="*/ 1 h 123"/>
                <a:gd name="T82" fmla="*/ 1 w 89"/>
                <a:gd name="T83" fmla="*/ 1 h 123"/>
                <a:gd name="T84" fmla="*/ 1 w 89"/>
                <a:gd name="T85" fmla="*/ 1 h 123"/>
                <a:gd name="T86" fmla="*/ 1 w 89"/>
                <a:gd name="T87" fmla="*/ 1 h 123"/>
                <a:gd name="T88" fmla="*/ 1 w 89"/>
                <a:gd name="T89" fmla="*/ 1 h 123"/>
                <a:gd name="T90" fmla="*/ 1 w 89"/>
                <a:gd name="T91" fmla="*/ 1 h 123"/>
                <a:gd name="T92" fmla="*/ 0 w 89"/>
                <a:gd name="T93" fmla="*/ 1 h 123"/>
                <a:gd name="T94" fmla="*/ 0 w 89"/>
                <a:gd name="T95" fmla="*/ 1 h 123"/>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89"/>
                <a:gd name="T145" fmla="*/ 0 h 123"/>
                <a:gd name="T146" fmla="*/ 89 w 89"/>
                <a:gd name="T147" fmla="*/ 123 h 123"/>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89" h="123">
                  <a:moveTo>
                    <a:pt x="0" y="97"/>
                  </a:moveTo>
                  <a:lnTo>
                    <a:pt x="1" y="100"/>
                  </a:lnTo>
                  <a:lnTo>
                    <a:pt x="3" y="104"/>
                  </a:lnTo>
                  <a:lnTo>
                    <a:pt x="5" y="107"/>
                  </a:lnTo>
                  <a:lnTo>
                    <a:pt x="8" y="110"/>
                  </a:lnTo>
                  <a:lnTo>
                    <a:pt x="11" y="111"/>
                  </a:lnTo>
                  <a:lnTo>
                    <a:pt x="15" y="114"/>
                  </a:lnTo>
                  <a:lnTo>
                    <a:pt x="19" y="115"/>
                  </a:lnTo>
                  <a:lnTo>
                    <a:pt x="23" y="118"/>
                  </a:lnTo>
                  <a:lnTo>
                    <a:pt x="27" y="118"/>
                  </a:lnTo>
                  <a:lnTo>
                    <a:pt x="31" y="119"/>
                  </a:lnTo>
                  <a:lnTo>
                    <a:pt x="35" y="120"/>
                  </a:lnTo>
                  <a:lnTo>
                    <a:pt x="39" y="122"/>
                  </a:lnTo>
                  <a:lnTo>
                    <a:pt x="43" y="122"/>
                  </a:lnTo>
                  <a:lnTo>
                    <a:pt x="47" y="122"/>
                  </a:lnTo>
                  <a:lnTo>
                    <a:pt x="50" y="123"/>
                  </a:lnTo>
                  <a:lnTo>
                    <a:pt x="53" y="123"/>
                  </a:lnTo>
                  <a:lnTo>
                    <a:pt x="57" y="123"/>
                  </a:lnTo>
                  <a:lnTo>
                    <a:pt x="62" y="123"/>
                  </a:lnTo>
                  <a:lnTo>
                    <a:pt x="66" y="122"/>
                  </a:lnTo>
                  <a:lnTo>
                    <a:pt x="70" y="120"/>
                  </a:lnTo>
                  <a:lnTo>
                    <a:pt x="73" y="118"/>
                  </a:lnTo>
                  <a:lnTo>
                    <a:pt x="76" y="116"/>
                  </a:lnTo>
                  <a:lnTo>
                    <a:pt x="77" y="114"/>
                  </a:lnTo>
                  <a:lnTo>
                    <a:pt x="80" y="110"/>
                  </a:lnTo>
                  <a:lnTo>
                    <a:pt x="81" y="106"/>
                  </a:lnTo>
                  <a:lnTo>
                    <a:pt x="82" y="101"/>
                  </a:lnTo>
                  <a:lnTo>
                    <a:pt x="84" y="97"/>
                  </a:lnTo>
                  <a:lnTo>
                    <a:pt x="86" y="93"/>
                  </a:lnTo>
                  <a:lnTo>
                    <a:pt x="86" y="89"/>
                  </a:lnTo>
                  <a:lnTo>
                    <a:pt x="86" y="84"/>
                  </a:lnTo>
                  <a:lnTo>
                    <a:pt x="88" y="80"/>
                  </a:lnTo>
                  <a:lnTo>
                    <a:pt x="89" y="76"/>
                  </a:lnTo>
                  <a:lnTo>
                    <a:pt x="89" y="73"/>
                  </a:lnTo>
                  <a:lnTo>
                    <a:pt x="89" y="69"/>
                  </a:lnTo>
                  <a:lnTo>
                    <a:pt x="88" y="65"/>
                  </a:lnTo>
                  <a:lnTo>
                    <a:pt x="88" y="61"/>
                  </a:lnTo>
                  <a:lnTo>
                    <a:pt x="88" y="54"/>
                  </a:lnTo>
                  <a:lnTo>
                    <a:pt x="86" y="50"/>
                  </a:lnTo>
                  <a:lnTo>
                    <a:pt x="86" y="43"/>
                  </a:lnTo>
                  <a:lnTo>
                    <a:pt x="86" y="38"/>
                  </a:lnTo>
                  <a:lnTo>
                    <a:pt x="86" y="30"/>
                  </a:lnTo>
                  <a:lnTo>
                    <a:pt x="85" y="26"/>
                  </a:lnTo>
                  <a:lnTo>
                    <a:pt x="85" y="21"/>
                  </a:lnTo>
                  <a:lnTo>
                    <a:pt x="85" y="15"/>
                  </a:lnTo>
                  <a:lnTo>
                    <a:pt x="84" y="11"/>
                  </a:lnTo>
                  <a:lnTo>
                    <a:pt x="84" y="8"/>
                  </a:lnTo>
                  <a:lnTo>
                    <a:pt x="84" y="6"/>
                  </a:lnTo>
                  <a:lnTo>
                    <a:pt x="81" y="4"/>
                  </a:lnTo>
                  <a:lnTo>
                    <a:pt x="80" y="4"/>
                  </a:lnTo>
                  <a:lnTo>
                    <a:pt x="76" y="2"/>
                  </a:lnTo>
                  <a:lnTo>
                    <a:pt x="70" y="0"/>
                  </a:lnTo>
                  <a:lnTo>
                    <a:pt x="66" y="0"/>
                  </a:lnTo>
                  <a:lnTo>
                    <a:pt x="63" y="2"/>
                  </a:lnTo>
                  <a:lnTo>
                    <a:pt x="62" y="3"/>
                  </a:lnTo>
                  <a:lnTo>
                    <a:pt x="62" y="4"/>
                  </a:lnTo>
                  <a:lnTo>
                    <a:pt x="62" y="8"/>
                  </a:lnTo>
                  <a:lnTo>
                    <a:pt x="63" y="12"/>
                  </a:lnTo>
                  <a:lnTo>
                    <a:pt x="65" y="18"/>
                  </a:lnTo>
                  <a:lnTo>
                    <a:pt x="66" y="23"/>
                  </a:lnTo>
                  <a:lnTo>
                    <a:pt x="66" y="30"/>
                  </a:lnTo>
                  <a:lnTo>
                    <a:pt x="67" y="35"/>
                  </a:lnTo>
                  <a:lnTo>
                    <a:pt x="69" y="41"/>
                  </a:lnTo>
                  <a:lnTo>
                    <a:pt x="69" y="46"/>
                  </a:lnTo>
                  <a:lnTo>
                    <a:pt x="69" y="52"/>
                  </a:lnTo>
                  <a:lnTo>
                    <a:pt x="69" y="58"/>
                  </a:lnTo>
                  <a:lnTo>
                    <a:pt x="67" y="62"/>
                  </a:lnTo>
                  <a:lnTo>
                    <a:pt x="67" y="68"/>
                  </a:lnTo>
                  <a:lnTo>
                    <a:pt x="66" y="73"/>
                  </a:lnTo>
                  <a:lnTo>
                    <a:pt x="65" y="79"/>
                  </a:lnTo>
                  <a:lnTo>
                    <a:pt x="62" y="83"/>
                  </a:lnTo>
                  <a:lnTo>
                    <a:pt x="61" y="88"/>
                  </a:lnTo>
                  <a:lnTo>
                    <a:pt x="58" y="92"/>
                  </a:lnTo>
                  <a:lnTo>
                    <a:pt x="57" y="96"/>
                  </a:lnTo>
                  <a:lnTo>
                    <a:pt x="53" y="96"/>
                  </a:lnTo>
                  <a:lnTo>
                    <a:pt x="49" y="95"/>
                  </a:lnTo>
                  <a:lnTo>
                    <a:pt x="46" y="93"/>
                  </a:lnTo>
                  <a:lnTo>
                    <a:pt x="43" y="92"/>
                  </a:lnTo>
                  <a:lnTo>
                    <a:pt x="39" y="92"/>
                  </a:lnTo>
                  <a:lnTo>
                    <a:pt x="36" y="89"/>
                  </a:lnTo>
                  <a:lnTo>
                    <a:pt x="32" y="88"/>
                  </a:lnTo>
                  <a:lnTo>
                    <a:pt x="31" y="87"/>
                  </a:lnTo>
                  <a:lnTo>
                    <a:pt x="26" y="84"/>
                  </a:lnTo>
                  <a:lnTo>
                    <a:pt x="23" y="81"/>
                  </a:lnTo>
                  <a:lnTo>
                    <a:pt x="19" y="80"/>
                  </a:lnTo>
                  <a:lnTo>
                    <a:pt x="15" y="80"/>
                  </a:lnTo>
                  <a:lnTo>
                    <a:pt x="12" y="80"/>
                  </a:lnTo>
                  <a:lnTo>
                    <a:pt x="9" y="81"/>
                  </a:lnTo>
                  <a:lnTo>
                    <a:pt x="5" y="84"/>
                  </a:lnTo>
                  <a:lnTo>
                    <a:pt x="3" y="87"/>
                  </a:lnTo>
                  <a:lnTo>
                    <a:pt x="0" y="88"/>
                  </a:lnTo>
                  <a:lnTo>
                    <a:pt x="0" y="92"/>
                  </a:lnTo>
                  <a:lnTo>
                    <a:pt x="0" y="93"/>
                  </a:lnTo>
                  <a:lnTo>
                    <a:pt x="0" y="9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03" name="Freeform 1097"/>
            <p:cNvSpPr>
              <a:spLocks/>
            </p:cNvSpPr>
            <p:nvPr/>
          </p:nvSpPr>
          <p:spPr bwMode="auto">
            <a:xfrm>
              <a:off x="4753" y="3077"/>
              <a:ext cx="49" cy="10"/>
            </a:xfrm>
            <a:custGeom>
              <a:avLst/>
              <a:gdLst>
                <a:gd name="T0" fmla="*/ 0 w 98"/>
                <a:gd name="T1" fmla="*/ 1 h 19"/>
                <a:gd name="T2" fmla="*/ 1 w 98"/>
                <a:gd name="T3" fmla="*/ 1 h 19"/>
                <a:gd name="T4" fmla="*/ 1 w 98"/>
                <a:gd name="T5" fmla="*/ 1 h 19"/>
                <a:gd name="T6" fmla="*/ 1 w 98"/>
                <a:gd name="T7" fmla="*/ 1 h 19"/>
                <a:gd name="T8" fmla="*/ 1 w 98"/>
                <a:gd name="T9" fmla="*/ 1 h 19"/>
                <a:gd name="T10" fmla="*/ 1 w 98"/>
                <a:gd name="T11" fmla="*/ 1 h 19"/>
                <a:gd name="T12" fmla="*/ 1 w 98"/>
                <a:gd name="T13" fmla="*/ 1 h 19"/>
                <a:gd name="T14" fmla="*/ 1 w 98"/>
                <a:gd name="T15" fmla="*/ 1 h 19"/>
                <a:gd name="T16" fmla="*/ 1 w 98"/>
                <a:gd name="T17" fmla="*/ 1 h 19"/>
                <a:gd name="T18" fmla="*/ 1 w 98"/>
                <a:gd name="T19" fmla="*/ 1 h 19"/>
                <a:gd name="T20" fmla="*/ 1 w 98"/>
                <a:gd name="T21" fmla="*/ 0 h 19"/>
                <a:gd name="T22" fmla="*/ 1 w 98"/>
                <a:gd name="T23" fmla="*/ 0 h 19"/>
                <a:gd name="T24" fmla="*/ 1 w 98"/>
                <a:gd name="T25" fmla="*/ 0 h 19"/>
                <a:gd name="T26" fmla="*/ 1 w 98"/>
                <a:gd name="T27" fmla="*/ 0 h 19"/>
                <a:gd name="T28" fmla="*/ 1 w 98"/>
                <a:gd name="T29" fmla="*/ 0 h 19"/>
                <a:gd name="T30" fmla="*/ 1 w 98"/>
                <a:gd name="T31" fmla="*/ 0 h 19"/>
                <a:gd name="T32" fmla="*/ 1 w 98"/>
                <a:gd name="T33" fmla="*/ 1 h 19"/>
                <a:gd name="T34" fmla="*/ 1 w 98"/>
                <a:gd name="T35" fmla="*/ 1 h 19"/>
                <a:gd name="T36" fmla="*/ 1 w 98"/>
                <a:gd name="T37" fmla="*/ 1 h 19"/>
                <a:gd name="T38" fmla="*/ 1 w 98"/>
                <a:gd name="T39" fmla="*/ 1 h 19"/>
                <a:gd name="T40" fmla="*/ 1 w 98"/>
                <a:gd name="T41" fmla="*/ 1 h 19"/>
                <a:gd name="T42" fmla="*/ 1 w 98"/>
                <a:gd name="T43" fmla="*/ 1 h 19"/>
                <a:gd name="T44" fmla="*/ 1 w 98"/>
                <a:gd name="T45" fmla="*/ 1 h 19"/>
                <a:gd name="T46" fmla="*/ 1 w 98"/>
                <a:gd name="T47" fmla="*/ 1 h 19"/>
                <a:gd name="T48" fmla="*/ 1 w 98"/>
                <a:gd name="T49" fmla="*/ 1 h 19"/>
                <a:gd name="T50" fmla="*/ 1 w 98"/>
                <a:gd name="T51" fmla="*/ 1 h 19"/>
                <a:gd name="T52" fmla="*/ 1 w 98"/>
                <a:gd name="T53" fmla="*/ 1 h 19"/>
                <a:gd name="T54" fmla="*/ 1 w 98"/>
                <a:gd name="T55" fmla="*/ 1 h 19"/>
                <a:gd name="T56" fmla="*/ 1 w 98"/>
                <a:gd name="T57" fmla="*/ 1 h 19"/>
                <a:gd name="T58" fmla="*/ 1 w 98"/>
                <a:gd name="T59" fmla="*/ 1 h 19"/>
                <a:gd name="T60" fmla="*/ 1 w 98"/>
                <a:gd name="T61" fmla="*/ 1 h 19"/>
                <a:gd name="T62" fmla="*/ 1 w 98"/>
                <a:gd name="T63" fmla="*/ 1 h 19"/>
                <a:gd name="T64" fmla="*/ 1 w 98"/>
                <a:gd name="T65" fmla="*/ 1 h 19"/>
                <a:gd name="T66" fmla="*/ 1 w 98"/>
                <a:gd name="T67" fmla="*/ 1 h 19"/>
                <a:gd name="T68" fmla="*/ 1 w 98"/>
                <a:gd name="T69" fmla="*/ 1 h 19"/>
                <a:gd name="T70" fmla="*/ 1 w 98"/>
                <a:gd name="T71" fmla="*/ 1 h 19"/>
                <a:gd name="T72" fmla="*/ 1 w 98"/>
                <a:gd name="T73" fmla="*/ 1 h 19"/>
                <a:gd name="T74" fmla="*/ 1 w 98"/>
                <a:gd name="T75" fmla="*/ 1 h 19"/>
                <a:gd name="T76" fmla="*/ 1 w 98"/>
                <a:gd name="T77" fmla="*/ 1 h 19"/>
                <a:gd name="T78" fmla="*/ 1 w 98"/>
                <a:gd name="T79" fmla="*/ 1 h 19"/>
                <a:gd name="T80" fmla="*/ 1 w 98"/>
                <a:gd name="T81" fmla="*/ 1 h 19"/>
                <a:gd name="T82" fmla="*/ 1 w 98"/>
                <a:gd name="T83" fmla="*/ 1 h 19"/>
                <a:gd name="T84" fmla="*/ 1 w 98"/>
                <a:gd name="T85" fmla="*/ 1 h 19"/>
                <a:gd name="T86" fmla="*/ 1 w 98"/>
                <a:gd name="T87" fmla="*/ 1 h 19"/>
                <a:gd name="T88" fmla="*/ 1 w 98"/>
                <a:gd name="T89" fmla="*/ 1 h 19"/>
                <a:gd name="T90" fmla="*/ 1 w 98"/>
                <a:gd name="T91" fmla="*/ 1 h 19"/>
                <a:gd name="T92" fmla="*/ 1 w 98"/>
                <a:gd name="T93" fmla="*/ 1 h 19"/>
                <a:gd name="T94" fmla="*/ 1 w 98"/>
                <a:gd name="T95" fmla="*/ 1 h 19"/>
                <a:gd name="T96" fmla="*/ 1 w 98"/>
                <a:gd name="T97" fmla="*/ 1 h 19"/>
                <a:gd name="T98" fmla="*/ 1 w 98"/>
                <a:gd name="T99" fmla="*/ 1 h 19"/>
                <a:gd name="T100" fmla="*/ 1 w 98"/>
                <a:gd name="T101" fmla="*/ 1 h 19"/>
                <a:gd name="T102" fmla="*/ 1 w 98"/>
                <a:gd name="T103" fmla="*/ 1 h 19"/>
                <a:gd name="T104" fmla="*/ 1 w 98"/>
                <a:gd name="T105" fmla="*/ 1 h 19"/>
                <a:gd name="T106" fmla="*/ 1 w 98"/>
                <a:gd name="T107" fmla="*/ 1 h 19"/>
                <a:gd name="T108" fmla="*/ 1 w 98"/>
                <a:gd name="T109" fmla="*/ 1 h 19"/>
                <a:gd name="T110" fmla="*/ 0 w 98"/>
                <a:gd name="T111" fmla="*/ 1 h 19"/>
                <a:gd name="T112" fmla="*/ 0 w 98"/>
                <a:gd name="T113" fmla="*/ 1 h 1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98"/>
                <a:gd name="T172" fmla="*/ 0 h 19"/>
                <a:gd name="T173" fmla="*/ 98 w 98"/>
                <a:gd name="T174" fmla="*/ 19 h 19"/>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98" h="19">
                  <a:moveTo>
                    <a:pt x="0" y="5"/>
                  </a:moveTo>
                  <a:lnTo>
                    <a:pt x="5" y="4"/>
                  </a:lnTo>
                  <a:lnTo>
                    <a:pt x="11" y="4"/>
                  </a:lnTo>
                  <a:lnTo>
                    <a:pt x="16" y="2"/>
                  </a:lnTo>
                  <a:lnTo>
                    <a:pt x="20" y="2"/>
                  </a:lnTo>
                  <a:lnTo>
                    <a:pt x="24" y="2"/>
                  </a:lnTo>
                  <a:lnTo>
                    <a:pt x="28" y="1"/>
                  </a:lnTo>
                  <a:lnTo>
                    <a:pt x="32" y="1"/>
                  </a:lnTo>
                  <a:lnTo>
                    <a:pt x="36" y="1"/>
                  </a:lnTo>
                  <a:lnTo>
                    <a:pt x="39" y="1"/>
                  </a:lnTo>
                  <a:lnTo>
                    <a:pt x="42" y="0"/>
                  </a:lnTo>
                  <a:lnTo>
                    <a:pt x="44" y="0"/>
                  </a:lnTo>
                  <a:lnTo>
                    <a:pt x="48" y="0"/>
                  </a:lnTo>
                  <a:lnTo>
                    <a:pt x="52" y="0"/>
                  </a:lnTo>
                  <a:lnTo>
                    <a:pt x="56" y="0"/>
                  </a:lnTo>
                  <a:lnTo>
                    <a:pt x="59" y="0"/>
                  </a:lnTo>
                  <a:lnTo>
                    <a:pt x="65" y="1"/>
                  </a:lnTo>
                  <a:lnTo>
                    <a:pt x="69" y="1"/>
                  </a:lnTo>
                  <a:lnTo>
                    <a:pt x="73" y="1"/>
                  </a:lnTo>
                  <a:lnTo>
                    <a:pt x="75" y="2"/>
                  </a:lnTo>
                  <a:lnTo>
                    <a:pt x="79" y="4"/>
                  </a:lnTo>
                  <a:lnTo>
                    <a:pt x="82" y="6"/>
                  </a:lnTo>
                  <a:lnTo>
                    <a:pt x="86" y="8"/>
                  </a:lnTo>
                  <a:lnTo>
                    <a:pt x="89" y="9"/>
                  </a:lnTo>
                  <a:lnTo>
                    <a:pt x="92" y="12"/>
                  </a:lnTo>
                  <a:lnTo>
                    <a:pt x="94" y="14"/>
                  </a:lnTo>
                  <a:lnTo>
                    <a:pt x="98" y="16"/>
                  </a:lnTo>
                  <a:lnTo>
                    <a:pt x="98" y="17"/>
                  </a:lnTo>
                  <a:lnTo>
                    <a:pt x="98" y="19"/>
                  </a:lnTo>
                  <a:lnTo>
                    <a:pt x="94" y="16"/>
                  </a:lnTo>
                  <a:lnTo>
                    <a:pt x="92" y="16"/>
                  </a:lnTo>
                  <a:lnTo>
                    <a:pt x="87" y="16"/>
                  </a:lnTo>
                  <a:lnTo>
                    <a:pt x="82" y="16"/>
                  </a:lnTo>
                  <a:lnTo>
                    <a:pt x="79" y="16"/>
                  </a:lnTo>
                  <a:lnTo>
                    <a:pt x="77" y="16"/>
                  </a:lnTo>
                  <a:lnTo>
                    <a:pt x="74" y="16"/>
                  </a:lnTo>
                  <a:lnTo>
                    <a:pt x="70" y="16"/>
                  </a:lnTo>
                  <a:lnTo>
                    <a:pt x="66" y="16"/>
                  </a:lnTo>
                  <a:lnTo>
                    <a:pt x="62" y="16"/>
                  </a:lnTo>
                  <a:lnTo>
                    <a:pt x="58" y="16"/>
                  </a:lnTo>
                  <a:lnTo>
                    <a:pt x="55" y="17"/>
                  </a:lnTo>
                  <a:lnTo>
                    <a:pt x="50" y="17"/>
                  </a:lnTo>
                  <a:lnTo>
                    <a:pt x="46" y="17"/>
                  </a:lnTo>
                  <a:lnTo>
                    <a:pt x="42" y="17"/>
                  </a:lnTo>
                  <a:lnTo>
                    <a:pt x="38" y="17"/>
                  </a:lnTo>
                  <a:lnTo>
                    <a:pt x="35" y="17"/>
                  </a:lnTo>
                  <a:lnTo>
                    <a:pt x="32" y="16"/>
                  </a:lnTo>
                  <a:lnTo>
                    <a:pt x="27" y="16"/>
                  </a:lnTo>
                  <a:lnTo>
                    <a:pt x="25" y="16"/>
                  </a:lnTo>
                  <a:lnTo>
                    <a:pt x="19" y="14"/>
                  </a:lnTo>
                  <a:lnTo>
                    <a:pt x="15" y="12"/>
                  </a:lnTo>
                  <a:lnTo>
                    <a:pt x="11" y="10"/>
                  </a:lnTo>
                  <a:lnTo>
                    <a:pt x="8" y="10"/>
                  </a:lnTo>
                  <a:lnTo>
                    <a:pt x="2" y="8"/>
                  </a:lnTo>
                  <a:lnTo>
                    <a:pt x="1" y="6"/>
                  </a:lnTo>
                  <a:lnTo>
                    <a:pt x="0" y="5"/>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04" name="Freeform 1098"/>
            <p:cNvSpPr>
              <a:spLocks/>
            </p:cNvSpPr>
            <p:nvPr/>
          </p:nvSpPr>
          <p:spPr bwMode="auto">
            <a:xfrm>
              <a:off x="4761" y="3061"/>
              <a:ext cx="55" cy="20"/>
            </a:xfrm>
            <a:custGeom>
              <a:avLst/>
              <a:gdLst>
                <a:gd name="T0" fmla="*/ 0 w 109"/>
                <a:gd name="T1" fmla="*/ 0 h 41"/>
                <a:gd name="T2" fmla="*/ 1 w 109"/>
                <a:gd name="T3" fmla="*/ 0 h 41"/>
                <a:gd name="T4" fmla="*/ 1 w 109"/>
                <a:gd name="T5" fmla="*/ 0 h 41"/>
                <a:gd name="T6" fmla="*/ 1 w 109"/>
                <a:gd name="T7" fmla="*/ 0 h 41"/>
                <a:gd name="T8" fmla="*/ 1 w 109"/>
                <a:gd name="T9" fmla="*/ 0 h 41"/>
                <a:gd name="T10" fmla="*/ 1 w 109"/>
                <a:gd name="T11" fmla="*/ 0 h 41"/>
                <a:gd name="T12" fmla="*/ 1 w 109"/>
                <a:gd name="T13" fmla="*/ 0 h 41"/>
                <a:gd name="T14" fmla="*/ 1 w 109"/>
                <a:gd name="T15" fmla="*/ 0 h 41"/>
                <a:gd name="T16" fmla="*/ 1 w 109"/>
                <a:gd name="T17" fmla="*/ 0 h 41"/>
                <a:gd name="T18" fmla="*/ 1 w 109"/>
                <a:gd name="T19" fmla="*/ 0 h 41"/>
                <a:gd name="T20" fmla="*/ 1 w 109"/>
                <a:gd name="T21" fmla="*/ 0 h 41"/>
                <a:gd name="T22" fmla="*/ 1 w 109"/>
                <a:gd name="T23" fmla="*/ 0 h 41"/>
                <a:gd name="T24" fmla="*/ 1 w 109"/>
                <a:gd name="T25" fmla="*/ 0 h 41"/>
                <a:gd name="T26" fmla="*/ 1 w 109"/>
                <a:gd name="T27" fmla="*/ 0 h 41"/>
                <a:gd name="T28" fmla="*/ 1 w 109"/>
                <a:gd name="T29" fmla="*/ 0 h 41"/>
                <a:gd name="T30" fmla="*/ 1 w 109"/>
                <a:gd name="T31" fmla="*/ 0 h 41"/>
                <a:gd name="T32" fmla="*/ 1 w 109"/>
                <a:gd name="T33" fmla="*/ 0 h 41"/>
                <a:gd name="T34" fmla="*/ 1 w 109"/>
                <a:gd name="T35" fmla="*/ 0 h 41"/>
                <a:gd name="T36" fmla="*/ 1 w 109"/>
                <a:gd name="T37" fmla="*/ 0 h 41"/>
                <a:gd name="T38" fmla="*/ 1 w 109"/>
                <a:gd name="T39" fmla="*/ 0 h 41"/>
                <a:gd name="T40" fmla="*/ 1 w 109"/>
                <a:gd name="T41" fmla="*/ 0 h 41"/>
                <a:gd name="T42" fmla="*/ 1 w 109"/>
                <a:gd name="T43" fmla="*/ 0 h 41"/>
                <a:gd name="T44" fmla="*/ 1 w 109"/>
                <a:gd name="T45" fmla="*/ 0 h 41"/>
                <a:gd name="T46" fmla="*/ 1 w 109"/>
                <a:gd name="T47" fmla="*/ 0 h 41"/>
                <a:gd name="T48" fmla="*/ 1 w 109"/>
                <a:gd name="T49" fmla="*/ 0 h 41"/>
                <a:gd name="T50" fmla="*/ 1 w 109"/>
                <a:gd name="T51" fmla="*/ 0 h 41"/>
                <a:gd name="T52" fmla="*/ 1 w 109"/>
                <a:gd name="T53" fmla="*/ 0 h 41"/>
                <a:gd name="T54" fmla="*/ 1 w 109"/>
                <a:gd name="T55" fmla="*/ 0 h 41"/>
                <a:gd name="T56" fmla="*/ 1 w 109"/>
                <a:gd name="T57" fmla="*/ 0 h 41"/>
                <a:gd name="T58" fmla="*/ 1 w 109"/>
                <a:gd name="T59" fmla="*/ 0 h 41"/>
                <a:gd name="T60" fmla="*/ 1 w 109"/>
                <a:gd name="T61" fmla="*/ 0 h 41"/>
                <a:gd name="T62" fmla="*/ 1 w 109"/>
                <a:gd name="T63" fmla="*/ 0 h 41"/>
                <a:gd name="T64" fmla="*/ 1 w 109"/>
                <a:gd name="T65" fmla="*/ 0 h 41"/>
                <a:gd name="T66" fmla="*/ 1 w 109"/>
                <a:gd name="T67" fmla="*/ 0 h 41"/>
                <a:gd name="T68" fmla="*/ 1 w 109"/>
                <a:gd name="T69" fmla="*/ 0 h 41"/>
                <a:gd name="T70" fmla="*/ 1 w 109"/>
                <a:gd name="T71" fmla="*/ 0 h 41"/>
                <a:gd name="T72" fmla="*/ 1 w 109"/>
                <a:gd name="T73" fmla="*/ 0 h 41"/>
                <a:gd name="T74" fmla="*/ 1 w 109"/>
                <a:gd name="T75" fmla="*/ 0 h 41"/>
                <a:gd name="T76" fmla="*/ 1 w 109"/>
                <a:gd name="T77" fmla="*/ 0 h 41"/>
                <a:gd name="T78" fmla="*/ 1 w 109"/>
                <a:gd name="T79" fmla="*/ 0 h 41"/>
                <a:gd name="T80" fmla="*/ 1 w 109"/>
                <a:gd name="T81" fmla="*/ 0 h 41"/>
                <a:gd name="T82" fmla="*/ 1 w 109"/>
                <a:gd name="T83" fmla="*/ 0 h 41"/>
                <a:gd name="T84" fmla="*/ 1 w 109"/>
                <a:gd name="T85" fmla="*/ 0 h 41"/>
                <a:gd name="T86" fmla="*/ 1 w 109"/>
                <a:gd name="T87" fmla="*/ 0 h 41"/>
                <a:gd name="T88" fmla="*/ 1 w 109"/>
                <a:gd name="T89" fmla="*/ 0 h 41"/>
                <a:gd name="T90" fmla="*/ 1 w 109"/>
                <a:gd name="T91" fmla="*/ 0 h 41"/>
                <a:gd name="T92" fmla="*/ 1 w 109"/>
                <a:gd name="T93" fmla="*/ 0 h 41"/>
                <a:gd name="T94" fmla="*/ 1 w 109"/>
                <a:gd name="T95" fmla="*/ 0 h 41"/>
                <a:gd name="T96" fmla="*/ 1 w 109"/>
                <a:gd name="T97" fmla="*/ 0 h 41"/>
                <a:gd name="T98" fmla="*/ 1 w 109"/>
                <a:gd name="T99" fmla="*/ 0 h 41"/>
                <a:gd name="T100" fmla="*/ 1 w 109"/>
                <a:gd name="T101" fmla="*/ 0 h 41"/>
                <a:gd name="T102" fmla="*/ 1 w 109"/>
                <a:gd name="T103" fmla="*/ 0 h 41"/>
                <a:gd name="T104" fmla="*/ 1 w 109"/>
                <a:gd name="T105" fmla="*/ 0 h 41"/>
                <a:gd name="T106" fmla="*/ 1 w 109"/>
                <a:gd name="T107" fmla="*/ 0 h 41"/>
                <a:gd name="T108" fmla="*/ 1 w 109"/>
                <a:gd name="T109" fmla="*/ 0 h 41"/>
                <a:gd name="T110" fmla="*/ 1 w 109"/>
                <a:gd name="T111" fmla="*/ 0 h 41"/>
                <a:gd name="T112" fmla="*/ 1 w 109"/>
                <a:gd name="T113" fmla="*/ 0 h 41"/>
                <a:gd name="T114" fmla="*/ 0 w 109"/>
                <a:gd name="T115" fmla="*/ 0 h 41"/>
                <a:gd name="T116" fmla="*/ 0 w 109"/>
                <a:gd name="T117" fmla="*/ 0 h 41"/>
                <a:gd name="T118" fmla="*/ 0 w 109"/>
                <a:gd name="T119" fmla="*/ 0 h 4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09"/>
                <a:gd name="T181" fmla="*/ 0 h 41"/>
                <a:gd name="T182" fmla="*/ 109 w 109"/>
                <a:gd name="T183" fmla="*/ 41 h 4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09" h="41">
                  <a:moveTo>
                    <a:pt x="0" y="18"/>
                  </a:moveTo>
                  <a:lnTo>
                    <a:pt x="5" y="16"/>
                  </a:lnTo>
                  <a:lnTo>
                    <a:pt x="12" y="16"/>
                  </a:lnTo>
                  <a:lnTo>
                    <a:pt x="20" y="16"/>
                  </a:lnTo>
                  <a:lnTo>
                    <a:pt x="27" y="18"/>
                  </a:lnTo>
                  <a:lnTo>
                    <a:pt x="32" y="18"/>
                  </a:lnTo>
                  <a:lnTo>
                    <a:pt x="40" y="18"/>
                  </a:lnTo>
                  <a:lnTo>
                    <a:pt x="47" y="18"/>
                  </a:lnTo>
                  <a:lnTo>
                    <a:pt x="54" y="19"/>
                  </a:lnTo>
                  <a:lnTo>
                    <a:pt x="61" y="19"/>
                  </a:lnTo>
                  <a:lnTo>
                    <a:pt x="66" y="19"/>
                  </a:lnTo>
                  <a:lnTo>
                    <a:pt x="71" y="20"/>
                  </a:lnTo>
                  <a:lnTo>
                    <a:pt x="77" y="22"/>
                  </a:lnTo>
                  <a:lnTo>
                    <a:pt x="81" y="23"/>
                  </a:lnTo>
                  <a:lnTo>
                    <a:pt x="84" y="25"/>
                  </a:lnTo>
                  <a:lnTo>
                    <a:pt x="86" y="25"/>
                  </a:lnTo>
                  <a:lnTo>
                    <a:pt x="89" y="27"/>
                  </a:lnTo>
                  <a:lnTo>
                    <a:pt x="90" y="29"/>
                  </a:lnTo>
                  <a:lnTo>
                    <a:pt x="94" y="33"/>
                  </a:lnTo>
                  <a:lnTo>
                    <a:pt x="98" y="34"/>
                  </a:lnTo>
                  <a:lnTo>
                    <a:pt x="101" y="37"/>
                  </a:lnTo>
                  <a:lnTo>
                    <a:pt x="104" y="38"/>
                  </a:lnTo>
                  <a:lnTo>
                    <a:pt x="108" y="41"/>
                  </a:lnTo>
                  <a:lnTo>
                    <a:pt x="109" y="41"/>
                  </a:lnTo>
                  <a:lnTo>
                    <a:pt x="108" y="41"/>
                  </a:lnTo>
                  <a:lnTo>
                    <a:pt x="108" y="38"/>
                  </a:lnTo>
                  <a:lnTo>
                    <a:pt x="107" y="33"/>
                  </a:lnTo>
                  <a:lnTo>
                    <a:pt x="104" y="29"/>
                  </a:lnTo>
                  <a:lnTo>
                    <a:pt x="101" y="25"/>
                  </a:lnTo>
                  <a:lnTo>
                    <a:pt x="97" y="19"/>
                  </a:lnTo>
                  <a:lnTo>
                    <a:pt x="94" y="15"/>
                  </a:lnTo>
                  <a:lnTo>
                    <a:pt x="92" y="14"/>
                  </a:lnTo>
                  <a:lnTo>
                    <a:pt x="90" y="11"/>
                  </a:lnTo>
                  <a:lnTo>
                    <a:pt x="86" y="11"/>
                  </a:lnTo>
                  <a:lnTo>
                    <a:pt x="82" y="10"/>
                  </a:lnTo>
                  <a:lnTo>
                    <a:pt x="80" y="7"/>
                  </a:lnTo>
                  <a:lnTo>
                    <a:pt x="74" y="7"/>
                  </a:lnTo>
                  <a:lnTo>
                    <a:pt x="70" y="6"/>
                  </a:lnTo>
                  <a:lnTo>
                    <a:pt x="65" y="3"/>
                  </a:lnTo>
                  <a:lnTo>
                    <a:pt x="59" y="3"/>
                  </a:lnTo>
                  <a:lnTo>
                    <a:pt x="53" y="3"/>
                  </a:lnTo>
                  <a:lnTo>
                    <a:pt x="49" y="2"/>
                  </a:lnTo>
                  <a:lnTo>
                    <a:pt x="43" y="0"/>
                  </a:lnTo>
                  <a:lnTo>
                    <a:pt x="38" y="0"/>
                  </a:lnTo>
                  <a:lnTo>
                    <a:pt x="32" y="0"/>
                  </a:lnTo>
                  <a:lnTo>
                    <a:pt x="28" y="0"/>
                  </a:lnTo>
                  <a:lnTo>
                    <a:pt x="24" y="0"/>
                  </a:lnTo>
                  <a:lnTo>
                    <a:pt x="22" y="0"/>
                  </a:lnTo>
                  <a:lnTo>
                    <a:pt x="20" y="0"/>
                  </a:lnTo>
                  <a:lnTo>
                    <a:pt x="19" y="2"/>
                  </a:lnTo>
                  <a:lnTo>
                    <a:pt x="16" y="3"/>
                  </a:lnTo>
                  <a:lnTo>
                    <a:pt x="12" y="4"/>
                  </a:lnTo>
                  <a:lnTo>
                    <a:pt x="9" y="7"/>
                  </a:lnTo>
                  <a:lnTo>
                    <a:pt x="7" y="11"/>
                  </a:lnTo>
                  <a:lnTo>
                    <a:pt x="3" y="12"/>
                  </a:lnTo>
                  <a:lnTo>
                    <a:pt x="1" y="15"/>
                  </a:lnTo>
                  <a:lnTo>
                    <a:pt x="0" y="16"/>
                  </a:lnTo>
                  <a:lnTo>
                    <a:pt x="0" y="1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05" name="Freeform 1099"/>
            <p:cNvSpPr>
              <a:spLocks/>
            </p:cNvSpPr>
            <p:nvPr/>
          </p:nvSpPr>
          <p:spPr bwMode="auto">
            <a:xfrm>
              <a:off x="4673" y="2953"/>
              <a:ext cx="116" cy="105"/>
            </a:xfrm>
            <a:custGeom>
              <a:avLst/>
              <a:gdLst>
                <a:gd name="T0" fmla="*/ 1 w 232"/>
                <a:gd name="T1" fmla="*/ 1 h 205"/>
                <a:gd name="T2" fmla="*/ 1 w 232"/>
                <a:gd name="T3" fmla="*/ 1 h 205"/>
                <a:gd name="T4" fmla="*/ 1 w 232"/>
                <a:gd name="T5" fmla="*/ 1 h 205"/>
                <a:gd name="T6" fmla="*/ 1 w 232"/>
                <a:gd name="T7" fmla="*/ 1 h 205"/>
                <a:gd name="T8" fmla="*/ 1 w 232"/>
                <a:gd name="T9" fmla="*/ 1 h 205"/>
                <a:gd name="T10" fmla="*/ 1 w 232"/>
                <a:gd name="T11" fmla="*/ 1 h 205"/>
                <a:gd name="T12" fmla="*/ 1 w 232"/>
                <a:gd name="T13" fmla="*/ 1 h 205"/>
                <a:gd name="T14" fmla="*/ 1 w 232"/>
                <a:gd name="T15" fmla="*/ 1 h 205"/>
                <a:gd name="T16" fmla="*/ 1 w 232"/>
                <a:gd name="T17" fmla="*/ 1 h 205"/>
                <a:gd name="T18" fmla="*/ 1 w 232"/>
                <a:gd name="T19" fmla="*/ 1 h 205"/>
                <a:gd name="T20" fmla="*/ 1 w 232"/>
                <a:gd name="T21" fmla="*/ 1 h 205"/>
                <a:gd name="T22" fmla="*/ 1 w 232"/>
                <a:gd name="T23" fmla="*/ 1 h 205"/>
                <a:gd name="T24" fmla="*/ 1 w 232"/>
                <a:gd name="T25" fmla="*/ 1 h 205"/>
                <a:gd name="T26" fmla="*/ 1 w 232"/>
                <a:gd name="T27" fmla="*/ 1 h 205"/>
                <a:gd name="T28" fmla="*/ 1 w 232"/>
                <a:gd name="T29" fmla="*/ 1 h 205"/>
                <a:gd name="T30" fmla="*/ 1 w 232"/>
                <a:gd name="T31" fmla="*/ 1 h 205"/>
                <a:gd name="T32" fmla="*/ 1 w 232"/>
                <a:gd name="T33" fmla="*/ 1 h 205"/>
                <a:gd name="T34" fmla="*/ 1 w 232"/>
                <a:gd name="T35" fmla="*/ 1 h 205"/>
                <a:gd name="T36" fmla="*/ 1 w 232"/>
                <a:gd name="T37" fmla="*/ 1 h 205"/>
                <a:gd name="T38" fmla="*/ 1 w 232"/>
                <a:gd name="T39" fmla="*/ 1 h 205"/>
                <a:gd name="T40" fmla="*/ 1 w 232"/>
                <a:gd name="T41" fmla="*/ 1 h 205"/>
                <a:gd name="T42" fmla="*/ 1 w 232"/>
                <a:gd name="T43" fmla="*/ 1 h 205"/>
                <a:gd name="T44" fmla="*/ 1 w 232"/>
                <a:gd name="T45" fmla="*/ 1 h 205"/>
                <a:gd name="T46" fmla="*/ 1 w 232"/>
                <a:gd name="T47" fmla="*/ 1 h 205"/>
                <a:gd name="T48" fmla="*/ 1 w 232"/>
                <a:gd name="T49" fmla="*/ 1 h 205"/>
                <a:gd name="T50" fmla="*/ 1 w 232"/>
                <a:gd name="T51" fmla="*/ 1 h 205"/>
                <a:gd name="T52" fmla="*/ 1 w 232"/>
                <a:gd name="T53" fmla="*/ 1 h 205"/>
                <a:gd name="T54" fmla="*/ 1 w 232"/>
                <a:gd name="T55" fmla="*/ 1 h 205"/>
                <a:gd name="T56" fmla="*/ 1 w 232"/>
                <a:gd name="T57" fmla="*/ 1 h 205"/>
                <a:gd name="T58" fmla="*/ 1 w 232"/>
                <a:gd name="T59" fmla="*/ 1 h 205"/>
                <a:gd name="T60" fmla="*/ 1 w 232"/>
                <a:gd name="T61" fmla="*/ 1 h 205"/>
                <a:gd name="T62" fmla="*/ 1 w 232"/>
                <a:gd name="T63" fmla="*/ 1 h 205"/>
                <a:gd name="T64" fmla="*/ 1 w 232"/>
                <a:gd name="T65" fmla="*/ 1 h 205"/>
                <a:gd name="T66" fmla="*/ 1 w 232"/>
                <a:gd name="T67" fmla="*/ 1 h 205"/>
                <a:gd name="T68" fmla="*/ 1 w 232"/>
                <a:gd name="T69" fmla="*/ 1 h 205"/>
                <a:gd name="T70" fmla="*/ 1 w 232"/>
                <a:gd name="T71" fmla="*/ 1 h 205"/>
                <a:gd name="T72" fmla="*/ 1 w 232"/>
                <a:gd name="T73" fmla="*/ 1 h 205"/>
                <a:gd name="T74" fmla="*/ 1 w 232"/>
                <a:gd name="T75" fmla="*/ 1 h 205"/>
                <a:gd name="T76" fmla="*/ 1 w 232"/>
                <a:gd name="T77" fmla="*/ 1 h 205"/>
                <a:gd name="T78" fmla="*/ 1 w 232"/>
                <a:gd name="T79" fmla="*/ 1 h 205"/>
                <a:gd name="T80" fmla="*/ 1 w 232"/>
                <a:gd name="T81" fmla="*/ 1 h 205"/>
                <a:gd name="T82" fmla="*/ 1 w 232"/>
                <a:gd name="T83" fmla="*/ 1 h 205"/>
                <a:gd name="T84" fmla="*/ 1 w 232"/>
                <a:gd name="T85" fmla="*/ 1 h 205"/>
                <a:gd name="T86" fmla="*/ 1 w 232"/>
                <a:gd name="T87" fmla="*/ 1 h 205"/>
                <a:gd name="T88" fmla="*/ 1 w 232"/>
                <a:gd name="T89" fmla="*/ 1 h 205"/>
                <a:gd name="T90" fmla="*/ 1 w 232"/>
                <a:gd name="T91" fmla="*/ 1 h 205"/>
                <a:gd name="T92" fmla="*/ 1 w 232"/>
                <a:gd name="T93" fmla="*/ 1 h 205"/>
                <a:gd name="T94" fmla="*/ 0 w 232"/>
                <a:gd name="T95" fmla="*/ 0 h 205"/>
                <a:gd name="T96" fmla="*/ 1 w 232"/>
                <a:gd name="T97" fmla="*/ 1 h 20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32"/>
                <a:gd name="T148" fmla="*/ 0 h 205"/>
                <a:gd name="T149" fmla="*/ 232 w 232"/>
                <a:gd name="T150" fmla="*/ 205 h 205"/>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32" h="205">
                  <a:moveTo>
                    <a:pt x="12" y="8"/>
                  </a:moveTo>
                  <a:lnTo>
                    <a:pt x="19" y="16"/>
                  </a:lnTo>
                  <a:lnTo>
                    <a:pt x="26" y="25"/>
                  </a:lnTo>
                  <a:lnTo>
                    <a:pt x="31" y="33"/>
                  </a:lnTo>
                  <a:lnTo>
                    <a:pt x="35" y="41"/>
                  </a:lnTo>
                  <a:lnTo>
                    <a:pt x="39" y="49"/>
                  </a:lnTo>
                  <a:lnTo>
                    <a:pt x="42" y="56"/>
                  </a:lnTo>
                  <a:lnTo>
                    <a:pt x="45" y="64"/>
                  </a:lnTo>
                  <a:lnTo>
                    <a:pt x="47" y="72"/>
                  </a:lnTo>
                  <a:lnTo>
                    <a:pt x="50" y="78"/>
                  </a:lnTo>
                  <a:lnTo>
                    <a:pt x="50" y="84"/>
                  </a:lnTo>
                  <a:lnTo>
                    <a:pt x="53" y="93"/>
                  </a:lnTo>
                  <a:lnTo>
                    <a:pt x="54" y="99"/>
                  </a:lnTo>
                  <a:lnTo>
                    <a:pt x="56" y="106"/>
                  </a:lnTo>
                  <a:lnTo>
                    <a:pt x="58" y="111"/>
                  </a:lnTo>
                  <a:lnTo>
                    <a:pt x="61" y="118"/>
                  </a:lnTo>
                  <a:lnTo>
                    <a:pt x="64" y="125"/>
                  </a:lnTo>
                  <a:lnTo>
                    <a:pt x="68" y="130"/>
                  </a:lnTo>
                  <a:lnTo>
                    <a:pt x="70" y="138"/>
                  </a:lnTo>
                  <a:lnTo>
                    <a:pt x="73" y="142"/>
                  </a:lnTo>
                  <a:lnTo>
                    <a:pt x="76" y="149"/>
                  </a:lnTo>
                  <a:lnTo>
                    <a:pt x="80" y="155"/>
                  </a:lnTo>
                  <a:lnTo>
                    <a:pt x="84" y="160"/>
                  </a:lnTo>
                  <a:lnTo>
                    <a:pt x="88" y="164"/>
                  </a:lnTo>
                  <a:lnTo>
                    <a:pt x="92" y="168"/>
                  </a:lnTo>
                  <a:lnTo>
                    <a:pt x="96" y="172"/>
                  </a:lnTo>
                  <a:lnTo>
                    <a:pt x="100" y="176"/>
                  </a:lnTo>
                  <a:lnTo>
                    <a:pt x="105" y="179"/>
                  </a:lnTo>
                  <a:lnTo>
                    <a:pt x="111" y="180"/>
                  </a:lnTo>
                  <a:lnTo>
                    <a:pt x="115" y="182"/>
                  </a:lnTo>
                  <a:lnTo>
                    <a:pt x="122" y="182"/>
                  </a:lnTo>
                  <a:lnTo>
                    <a:pt x="128" y="182"/>
                  </a:lnTo>
                  <a:lnTo>
                    <a:pt x="137" y="180"/>
                  </a:lnTo>
                  <a:lnTo>
                    <a:pt x="142" y="178"/>
                  </a:lnTo>
                  <a:lnTo>
                    <a:pt x="150" y="175"/>
                  </a:lnTo>
                  <a:lnTo>
                    <a:pt x="158" y="171"/>
                  </a:lnTo>
                  <a:lnTo>
                    <a:pt x="166" y="165"/>
                  </a:lnTo>
                  <a:lnTo>
                    <a:pt x="174" y="160"/>
                  </a:lnTo>
                  <a:lnTo>
                    <a:pt x="182" y="156"/>
                  </a:lnTo>
                  <a:lnTo>
                    <a:pt x="190" y="149"/>
                  </a:lnTo>
                  <a:lnTo>
                    <a:pt x="199" y="144"/>
                  </a:lnTo>
                  <a:lnTo>
                    <a:pt x="205" y="138"/>
                  </a:lnTo>
                  <a:lnTo>
                    <a:pt x="212" y="134"/>
                  </a:lnTo>
                  <a:lnTo>
                    <a:pt x="217" y="130"/>
                  </a:lnTo>
                  <a:lnTo>
                    <a:pt x="223" y="128"/>
                  </a:lnTo>
                  <a:lnTo>
                    <a:pt x="226" y="126"/>
                  </a:lnTo>
                  <a:lnTo>
                    <a:pt x="230" y="126"/>
                  </a:lnTo>
                  <a:lnTo>
                    <a:pt x="231" y="126"/>
                  </a:lnTo>
                  <a:lnTo>
                    <a:pt x="232" y="130"/>
                  </a:lnTo>
                  <a:lnTo>
                    <a:pt x="230" y="133"/>
                  </a:lnTo>
                  <a:lnTo>
                    <a:pt x="230" y="136"/>
                  </a:lnTo>
                  <a:lnTo>
                    <a:pt x="226" y="140"/>
                  </a:lnTo>
                  <a:lnTo>
                    <a:pt x="223" y="144"/>
                  </a:lnTo>
                  <a:lnTo>
                    <a:pt x="219" y="149"/>
                  </a:lnTo>
                  <a:lnTo>
                    <a:pt x="213" y="155"/>
                  </a:lnTo>
                  <a:lnTo>
                    <a:pt x="209" y="160"/>
                  </a:lnTo>
                  <a:lnTo>
                    <a:pt x="204" y="164"/>
                  </a:lnTo>
                  <a:lnTo>
                    <a:pt x="197" y="169"/>
                  </a:lnTo>
                  <a:lnTo>
                    <a:pt x="188" y="175"/>
                  </a:lnTo>
                  <a:lnTo>
                    <a:pt x="180" y="180"/>
                  </a:lnTo>
                  <a:lnTo>
                    <a:pt x="173" y="186"/>
                  </a:lnTo>
                  <a:lnTo>
                    <a:pt x="163" y="190"/>
                  </a:lnTo>
                  <a:lnTo>
                    <a:pt x="155" y="195"/>
                  </a:lnTo>
                  <a:lnTo>
                    <a:pt x="146" y="198"/>
                  </a:lnTo>
                  <a:lnTo>
                    <a:pt x="135" y="202"/>
                  </a:lnTo>
                  <a:lnTo>
                    <a:pt x="126" y="205"/>
                  </a:lnTo>
                  <a:lnTo>
                    <a:pt x="116" y="205"/>
                  </a:lnTo>
                  <a:lnTo>
                    <a:pt x="107" y="203"/>
                  </a:lnTo>
                  <a:lnTo>
                    <a:pt x="99" y="202"/>
                  </a:lnTo>
                  <a:lnTo>
                    <a:pt x="91" y="198"/>
                  </a:lnTo>
                  <a:lnTo>
                    <a:pt x="84" y="194"/>
                  </a:lnTo>
                  <a:lnTo>
                    <a:pt x="77" y="188"/>
                  </a:lnTo>
                  <a:lnTo>
                    <a:pt x="72" y="182"/>
                  </a:lnTo>
                  <a:lnTo>
                    <a:pt x="65" y="173"/>
                  </a:lnTo>
                  <a:lnTo>
                    <a:pt x="60" y="165"/>
                  </a:lnTo>
                  <a:lnTo>
                    <a:pt x="56" y="156"/>
                  </a:lnTo>
                  <a:lnTo>
                    <a:pt x="50" y="148"/>
                  </a:lnTo>
                  <a:lnTo>
                    <a:pt x="46" y="136"/>
                  </a:lnTo>
                  <a:lnTo>
                    <a:pt x="43" y="126"/>
                  </a:lnTo>
                  <a:lnTo>
                    <a:pt x="41" y="115"/>
                  </a:lnTo>
                  <a:lnTo>
                    <a:pt x="38" y="105"/>
                  </a:lnTo>
                  <a:lnTo>
                    <a:pt x="34" y="93"/>
                  </a:lnTo>
                  <a:lnTo>
                    <a:pt x="31" y="83"/>
                  </a:lnTo>
                  <a:lnTo>
                    <a:pt x="27" y="72"/>
                  </a:lnTo>
                  <a:lnTo>
                    <a:pt x="26" y="64"/>
                  </a:lnTo>
                  <a:lnTo>
                    <a:pt x="22" y="53"/>
                  </a:lnTo>
                  <a:lnTo>
                    <a:pt x="19" y="45"/>
                  </a:lnTo>
                  <a:lnTo>
                    <a:pt x="16" y="37"/>
                  </a:lnTo>
                  <a:lnTo>
                    <a:pt x="12" y="31"/>
                  </a:lnTo>
                  <a:lnTo>
                    <a:pt x="10" y="22"/>
                  </a:lnTo>
                  <a:lnTo>
                    <a:pt x="8" y="17"/>
                  </a:lnTo>
                  <a:lnTo>
                    <a:pt x="6" y="12"/>
                  </a:lnTo>
                  <a:lnTo>
                    <a:pt x="4" y="8"/>
                  </a:lnTo>
                  <a:lnTo>
                    <a:pt x="3" y="4"/>
                  </a:lnTo>
                  <a:lnTo>
                    <a:pt x="2" y="1"/>
                  </a:lnTo>
                  <a:lnTo>
                    <a:pt x="0" y="0"/>
                  </a:lnTo>
                  <a:lnTo>
                    <a:pt x="12" y="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06" name="Freeform 1100"/>
            <p:cNvSpPr>
              <a:spLocks/>
            </p:cNvSpPr>
            <p:nvPr/>
          </p:nvSpPr>
          <p:spPr bwMode="auto">
            <a:xfrm>
              <a:off x="4650" y="2994"/>
              <a:ext cx="143" cy="91"/>
            </a:xfrm>
            <a:custGeom>
              <a:avLst/>
              <a:gdLst>
                <a:gd name="T0" fmla="*/ 0 w 288"/>
                <a:gd name="T1" fmla="*/ 1 h 181"/>
                <a:gd name="T2" fmla="*/ 0 w 288"/>
                <a:gd name="T3" fmla="*/ 1 h 181"/>
                <a:gd name="T4" fmla="*/ 0 w 288"/>
                <a:gd name="T5" fmla="*/ 1 h 181"/>
                <a:gd name="T6" fmla="*/ 0 w 288"/>
                <a:gd name="T7" fmla="*/ 1 h 181"/>
                <a:gd name="T8" fmla="*/ 0 w 288"/>
                <a:gd name="T9" fmla="*/ 1 h 181"/>
                <a:gd name="T10" fmla="*/ 0 w 288"/>
                <a:gd name="T11" fmla="*/ 1 h 181"/>
                <a:gd name="T12" fmla="*/ 0 w 288"/>
                <a:gd name="T13" fmla="*/ 1 h 181"/>
                <a:gd name="T14" fmla="*/ 0 w 288"/>
                <a:gd name="T15" fmla="*/ 1 h 181"/>
                <a:gd name="T16" fmla="*/ 0 w 288"/>
                <a:gd name="T17" fmla="*/ 1 h 181"/>
                <a:gd name="T18" fmla="*/ 0 w 288"/>
                <a:gd name="T19" fmla="*/ 1 h 181"/>
                <a:gd name="T20" fmla="*/ 0 w 288"/>
                <a:gd name="T21" fmla="*/ 1 h 181"/>
                <a:gd name="T22" fmla="*/ 0 w 288"/>
                <a:gd name="T23" fmla="*/ 1 h 181"/>
                <a:gd name="T24" fmla="*/ 0 w 288"/>
                <a:gd name="T25" fmla="*/ 1 h 181"/>
                <a:gd name="T26" fmla="*/ 0 w 288"/>
                <a:gd name="T27" fmla="*/ 1 h 181"/>
                <a:gd name="T28" fmla="*/ 0 w 288"/>
                <a:gd name="T29" fmla="*/ 1 h 181"/>
                <a:gd name="T30" fmla="*/ 0 w 288"/>
                <a:gd name="T31" fmla="*/ 1 h 181"/>
                <a:gd name="T32" fmla="*/ 0 w 288"/>
                <a:gd name="T33" fmla="*/ 1 h 181"/>
                <a:gd name="T34" fmla="*/ 0 w 288"/>
                <a:gd name="T35" fmla="*/ 1 h 181"/>
                <a:gd name="T36" fmla="*/ 0 w 288"/>
                <a:gd name="T37" fmla="*/ 1 h 181"/>
                <a:gd name="T38" fmla="*/ 0 w 288"/>
                <a:gd name="T39" fmla="*/ 1 h 181"/>
                <a:gd name="T40" fmla="*/ 0 w 288"/>
                <a:gd name="T41" fmla="*/ 1 h 181"/>
                <a:gd name="T42" fmla="*/ 0 w 288"/>
                <a:gd name="T43" fmla="*/ 1 h 181"/>
                <a:gd name="T44" fmla="*/ 0 w 288"/>
                <a:gd name="T45" fmla="*/ 1 h 181"/>
                <a:gd name="T46" fmla="*/ 0 w 288"/>
                <a:gd name="T47" fmla="*/ 1 h 181"/>
                <a:gd name="T48" fmla="*/ 0 w 288"/>
                <a:gd name="T49" fmla="*/ 1 h 181"/>
                <a:gd name="T50" fmla="*/ 0 w 288"/>
                <a:gd name="T51" fmla="*/ 1 h 181"/>
                <a:gd name="T52" fmla="*/ 0 w 288"/>
                <a:gd name="T53" fmla="*/ 1 h 181"/>
                <a:gd name="T54" fmla="*/ 0 w 288"/>
                <a:gd name="T55" fmla="*/ 1 h 181"/>
                <a:gd name="T56" fmla="*/ 0 w 288"/>
                <a:gd name="T57" fmla="*/ 1 h 181"/>
                <a:gd name="T58" fmla="*/ 0 w 288"/>
                <a:gd name="T59" fmla="*/ 1 h 181"/>
                <a:gd name="T60" fmla="*/ 0 w 288"/>
                <a:gd name="T61" fmla="*/ 1 h 181"/>
                <a:gd name="T62" fmla="*/ 0 w 288"/>
                <a:gd name="T63" fmla="*/ 1 h 181"/>
                <a:gd name="T64" fmla="*/ 0 w 288"/>
                <a:gd name="T65" fmla="*/ 1 h 181"/>
                <a:gd name="T66" fmla="*/ 0 w 288"/>
                <a:gd name="T67" fmla="*/ 1 h 181"/>
                <a:gd name="T68" fmla="*/ 0 w 288"/>
                <a:gd name="T69" fmla="*/ 1 h 181"/>
                <a:gd name="T70" fmla="*/ 0 w 288"/>
                <a:gd name="T71" fmla="*/ 1 h 181"/>
                <a:gd name="T72" fmla="*/ 0 w 288"/>
                <a:gd name="T73" fmla="*/ 1 h 181"/>
                <a:gd name="T74" fmla="*/ 0 w 288"/>
                <a:gd name="T75" fmla="*/ 1 h 181"/>
                <a:gd name="T76" fmla="*/ 0 w 288"/>
                <a:gd name="T77" fmla="*/ 1 h 181"/>
                <a:gd name="T78" fmla="*/ 0 w 288"/>
                <a:gd name="T79" fmla="*/ 1 h 181"/>
                <a:gd name="T80" fmla="*/ 0 w 288"/>
                <a:gd name="T81" fmla="*/ 1 h 181"/>
                <a:gd name="T82" fmla="*/ 0 w 288"/>
                <a:gd name="T83" fmla="*/ 1 h 181"/>
                <a:gd name="T84" fmla="*/ 0 w 288"/>
                <a:gd name="T85" fmla="*/ 1 h 181"/>
                <a:gd name="T86" fmla="*/ 0 w 288"/>
                <a:gd name="T87" fmla="*/ 1 h 181"/>
                <a:gd name="T88" fmla="*/ 0 w 288"/>
                <a:gd name="T89" fmla="*/ 1 h 181"/>
                <a:gd name="T90" fmla="*/ 0 w 288"/>
                <a:gd name="T91" fmla="*/ 1 h 181"/>
                <a:gd name="T92" fmla="*/ 0 w 288"/>
                <a:gd name="T93" fmla="*/ 1 h 181"/>
                <a:gd name="T94" fmla="*/ 0 w 288"/>
                <a:gd name="T95" fmla="*/ 1 h 181"/>
                <a:gd name="T96" fmla="*/ 0 w 288"/>
                <a:gd name="T97" fmla="*/ 1 h 181"/>
                <a:gd name="T98" fmla="*/ 0 w 288"/>
                <a:gd name="T99" fmla="*/ 1 h 181"/>
                <a:gd name="T100" fmla="*/ 0 w 288"/>
                <a:gd name="T101" fmla="*/ 1 h 181"/>
                <a:gd name="T102" fmla="*/ 0 w 288"/>
                <a:gd name="T103" fmla="*/ 1 h 181"/>
                <a:gd name="T104" fmla="*/ 0 w 288"/>
                <a:gd name="T105" fmla="*/ 1 h 181"/>
                <a:gd name="T106" fmla="*/ 0 w 288"/>
                <a:gd name="T107" fmla="*/ 1 h 181"/>
                <a:gd name="T108" fmla="*/ 0 w 288"/>
                <a:gd name="T109" fmla="*/ 1 h 181"/>
                <a:gd name="T110" fmla="*/ 0 w 288"/>
                <a:gd name="T111" fmla="*/ 0 h 181"/>
                <a:gd name="T112" fmla="*/ 0 w 288"/>
                <a:gd name="T113" fmla="*/ 0 h 18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88"/>
                <a:gd name="T172" fmla="*/ 0 h 181"/>
                <a:gd name="T173" fmla="*/ 288 w 288"/>
                <a:gd name="T174" fmla="*/ 181 h 18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88" h="181">
                  <a:moveTo>
                    <a:pt x="11" y="0"/>
                  </a:moveTo>
                  <a:lnTo>
                    <a:pt x="21" y="7"/>
                  </a:lnTo>
                  <a:lnTo>
                    <a:pt x="30" y="14"/>
                  </a:lnTo>
                  <a:lnTo>
                    <a:pt x="37" y="22"/>
                  </a:lnTo>
                  <a:lnTo>
                    <a:pt x="44" y="30"/>
                  </a:lnTo>
                  <a:lnTo>
                    <a:pt x="50" y="36"/>
                  </a:lnTo>
                  <a:lnTo>
                    <a:pt x="54" y="45"/>
                  </a:lnTo>
                  <a:lnTo>
                    <a:pt x="60" y="53"/>
                  </a:lnTo>
                  <a:lnTo>
                    <a:pt x="65" y="61"/>
                  </a:lnTo>
                  <a:lnTo>
                    <a:pt x="69" y="69"/>
                  </a:lnTo>
                  <a:lnTo>
                    <a:pt x="73" y="77"/>
                  </a:lnTo>
                  <a:lnTo>
                    <a:pt x="79" y="85"/>
                  </a:lnTo>
                  <a:lnTo>
                    <a:pt x="83" y="93"/>
                  </a:lnTo>
                  <a:lnTo>
                    <a:pt x="87" y="100"/>
                  </a:lnTo>
                  <a:lnTo>
                    <a:pt x="91" y="108"/>
                  </a:lnTo>
                  <a:lnTo>
                    <a:pt x="96" y="116"/>
                  </a:lnTo>
                  <a:lnTo>
                    <a:pt x="100" y="124"/>
                  </a:lnTo>
                  <a:lnTo>
                    <a:pt x="106" y="131"/>
                  </a:lnTo>
                  <a:lnTo>
                    <a:pt x="111" y="139"/>
                  </a:lnTo>
                  <a:lnTo>
                    <a:pt x="116" y="144"/>
                  </a:lnTo>
                  <a:lnTo>
                    <a:pt x="122" y="150"/>
                  </a:lnTo>
                  <a:lnTo>
                    <a:pt x="126" y="155"/>
                  </a:lnTo>
                  <a:lnTo>
                    <a:pt x="130" y="158"/>
                  </a:lnTo>
                  <a:lnTo>
                    <a:pt x="135" y="161"/>
                  </a:lnTo>
                  <a:lnTo>
                    <a:pt x="142" y="165"/>
                  </a:lnTo>
                  <a:lnTo>
                    <a:pt x="146" y="165"/>
                  </a:lnTo>
                  <a:lnTo>
                    <a:pt x="151" y="165"/>
                  </a:lnTo>
                  <a:lnTo>
                    <a:pt x="157" y="163"/>
                  </a:lnTo>
                  <a:lnTo>
                    <a:pt x="164" y="161"/>
                  </a:lnTo>
                  <a:lnTo>
                    <a:pt x="169" y="158"/>
                  </a:lnTo>
                  <a:lnTo>
                    <a:pt x="176" y="155"/>
                  </a:lnTo>
                  <a:lnTo>
                    <a:pt x="181" y="150"/>
                  </a:lnTo>
                  <a:lnTo>
                    <a:pt x="188" y="143"/>
                  </a:lnTo>
                  <a:lnTo>
                    <a:pt x="195" y="136"/>
                  </a:lnTo>
                  <a:lnTo>
                    <a:pt x="203" y="131"/>
                  </a:lnTo>
                  <a:lnTo>
                    <a:pt x="209" y="123"/>
                  </a:lnTo>
                  <a:lnTo>
                    <a:pt x="219" y="119"/>
                  </a:lnTo>
                  <a:lnTo>
                    <a:pt x="227" y="112"/>
                  </a:lnTo>
                  <a:lnTo>
                    <a:pt x="235" y="108"/>
                  </a:lnTo>
                  <a:lnTo>
                    <a:pt x="243" y="103"/>
                  </a:lnTo>
                  <a:lnTo>
                    <a:pt x="253" y="100"/>
                  </a:lnTo>
                  <a:lnTo>
                    <a:pt x="259" y="94"/>
                  </a:lnTo>
                  <a:lnTo>
                    <a:pt x="267" y="93"/>
                  </a:lnTo>
                  <a:lnTo>
                    <a:pt x="273" y="89"/>
                  </a:lnTo>
                  <a:lnTo>
                    <a:pt x="278" y="88"/>
                  </a:lnTo>
                  <a:lnTo>
                    <a:pt x="282" y="86"/>
                  </a:lnTo>
                  <a:lnTo>
                    <a:pt x="285" y="85"/>
                  </a:lnTo>
                  <a:lnTo>
                    <a:pt x="288" y="85"/>
                  </a:lnTo>
                  <a:lnTo>
                    <a:pt x="288" y="86"/>
                  </a:lnTo>
                  <a:lnTo>
                    <a:pt x="285" y="88"/>
                  </a:lnTo>
                  <a:lnTo>
                    <a:pt x="282" y="89"/>
                  </a:lnTo>
                  <a:lnTo>
                    <a:pt x="278" y="93"/>
                  </a:lnTo>
                  <a:lnTo>
                    <a:pt x="274" y="97"/>
                  </a:lnTo>
                  <a:lnTo>
                    <a:pt x="267" y="103"/>
                  </a:lnTo>
                  <a:lnTo>
                    <a:pt x="262" y="109"/>
                  </a:lnTo>
                  <a:lnTo>
                    <a:pt x="255" y="115"/>
                  </a:lnTo>
                  <a:lnTo>
                    <a:pt x="247" y="123"/>
                  </a:lnTo>
                  <a:lnTo>
                    <a:pt x="239" y="128"/>
                  </a:lnTo>
                  <a:lnTo>
                    <a:pt x="230" y="135"/>
                  </a:lnTo>
                  <a:lnTo>
                    <a:pt x="222" y="142"/>
                  </a:lnTo>
                  <a:lnTo>
                    <a:pt x="212" y="148"/>
                  </a:lnTo>
                  <a:lnTo>
                    <a:pt x="201" y="155"/>
                  </a:lnTo>
                  <a:lnTo>
                    <a:pt x="193" y="161"/>
                  </a:lnTo>
                  <a:lnTo>
                    <a:pt x="183" y="166"/>
                  </a:lnTo>
                  <a:lnTo>
                    <a:pt x="173" y="171"/>
                  </a:lnTo>
                  <a:lnTo>
                    <a:pt x="162" y="173"/>
                  </a:lnTo>
                  <a:lnTo>
                    <a:pt x="154" y="177"/>
                  </a:lnTo>
                  <a:lnTo>
                    <a:pt x="146" y="178"/>
                  </a:lnTo>
                  <a:lnTo>
                    <a:pt x="138" y="181"/>
                  </a:lnTo>
                  <a:lnTo>
                    <a:pt x="133" y="181"/>
                  </a:lnTo>
                  <a:lnTo>
                    <a:pt x="127" y="181"/>
                  </a:lnTo>
                  <a:lnTo>
                    <a:pt x="122" y="179"/>
                  </a:lnTo>
                  <a:lnTo>
                    <a:pt x="118" y="178"/>
                  </a:lnTo>
                  <a:lnTo>
                    <a:pt x="112" y="177"/>
                  </a:lnTo>
                  <a:lnTo>
                    <a:pt x="110" y="173"/>
                  </a:lnTo>
                  <a:lnTo>
                    <a:pt x="104" y="170"/>
                  </a:lnTo>
                  <a:lnTo>
                    <a:pt x="102" y="167"/>
                  </a:lnTo>
                  <a:lnTo>
                    <a:pt x="98" y="163"/>
                  </a:lnTo>
                  <a:lnTo>
                    <a:pt x="95" y="159"/>
                  </a:lnTo>
                  <a:lnTo>
                    <a:pt x="92" y="155"/>
                  </a:lnTo>
                  <a:lnTo>
                    <a:pt x="88" y="150"/>
                  </a:lnTo>
                  <a:lnTo>
                    <a:pt x="84" y="143"/>
                  </a:lnTo>
                  <a:lnTo>
                    <a:pt x="81" y="139"/>
                  </a:lnTo>
                  <a:lnTo>
                    <a:pt x="79" y="134"/>
                  </a:lnTo>
                  <a:lnTo>
                    <a:pt x="76" y="128"/>
                  </a:lnTo>
                  <a:lnTo>
                    <a:pt x="72" y="123"/>
                  </a:lnTo>
                  <a:lnTo>
                    <a:pt x="71" y="119"/>
                  </a:lnTo>
                  <a:lnTo>
                    <a:pt x="68" y="113"/>
                  </a:lnTo>
                  <a:lnTo>
                    <a:pt x="67" y="109"/>
                  </a:lnTo>
                  <a:lnTo>
                    <a:pt x="64" y="104"/>
                  </a:lnTo>
                  <a:lnTo>
                    <a:pt x="61" y="99"/>
                  </a:lnTo>
                  <a:lnTo>
                    <a:pt x="58" y="93"/>
                  </a:lnTo>
                  <a:lnTo>
                    <a:pt x="57" y="89"/>
                  </a:lnTo>
                  <a:lnTo>
                    <a:pt x="54" y="85"/>
                  </a:lnTo>
                  <a:lnTo>
                    <a:pt x="52" y="81"/>
                  </a:lnTo>
                  <a:lnTo>
                    <a:pt x="50" y="77"/>
                  </a:lnTo>
                  <a:lnTo>
                    <a:pt x="48" y="73"/>
                  </a:lnTo>
                  <a:lnTo>
                    <a:pt x="45" y="69"/>
                  </a:lnTo>
                  <a:lnTo>
                    <a:pt x="41" y="63"/>
                  </a:lnTo>
                  <a:lnTo>
                    <a:pt x="38" y="58"/>
                  </a:lnTo>
                  <a:lnTo>
                    <a:pt x="34" y="53"/>
                  </a:lnTo>
                  <a:lnTo>
                    <a:pt x="30" y="47"/>
                  </a:lnTo>
                  <a:lnTo>
                    <a:pt x="26" y="41"/>
                  </a:lnTo>
                  <a:lnTo>
                    <a:pt x="22" y="34"/>
                  </a:lnTo>
                  <a:lnTo>
                    <a:pt x="17" y="28"/>
                  </a:lnTo>
                  <a:lnTo>
                    <a:pt x="14" y="22"/>
                  </a:lnTo>
                  <a:lnTo>
                    <a:pt x="10" y="18"/>
                  </a:lnTo>
                  <a:lnTo>
                    <a:pt x="7" y="12"/>
                  </a:lnTo>
                  <a:lnTo>
                    <a:pt x="4" y="8"/>
                  </a:lnTo>
                  <a:lnTo>
                    <a:pt x="2" y="5"/>
                  </a:lnTo>
                  <a:lnTo>
                    <a:pt x="0" y="3"/>
                  </a:lnTo>
                  <a:lnTo>
                    <a:pt x="0" y="0"/>
                  </a:lnTo>
                  <a:lnTo>
                    <a:pt x="11"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07" name="Freeform 1101"/>
            <p:cNvSpPr>
              <a:spLocks/>
            </p:cNvSpPr>
            <p:nvPr/>
          </p:nvSpPr>
          <p:spPr bwMode="auto">
            <a:xfrm>
              <a:off x="4616" y="2947"/>
              <a:ext cx="53" cy="138"/>
            </a:xfrm>
            <a:custGeom>
              <a:avLst/>
              <a:gdLst>
                <a:gd name="T0" fmla="*/ 1 w 105"/>
                <a:gd name="T1" fmla="*/ 1 h 271"/>
                <a:gd name="T2" fmla="*/ 1 w 105"/>
                <a:gd name="T3" fmla="*/ 1 h 271"/>
                <a:gd name="T4" fmla="*/ 1 w 105"/>
                <a:gd name="T5" fmla="*/ 1 h 271"/>
                <a:gd name="T6" fmla="*/ 1 w 105"/>
                <a:gd name="T7" fmla="*/ 1 h 271"/>
                <a:gd name="T8" fmla="*/ 1 w 105"/>
                <a:gd name="T9" fmla="*/ 1 h 271"/>
                <a:gd name="T10" fmla="*/ 1 w 105"/>
                <a:gd name="T11" fmla="*/ 1 h 271"/>
                <a:gd name="T12" fmla="*/ 1 w 105"/>
                <a:gd name="T13" fmla="*/ 1 h 271"/>
                <a:gd name="T14" fmla="*/ 1 w 105"/>
                <a:gd name="T15" fmla="*/ 1 h 271"/>
                <a:gd name="T16" fmla="*/ 1 w 105"/>
                <a:gd name="T17" fmla="*/ 1 h 271"/>
                <a:gd name="T18" fmla="*/ 1 w 105"/>
                <a:gd name="T19" fmla="*/ 1 h 271"/>
                <a:gd name="T20" fmla="*/ 1 w 105"/>
                <a:gd name="T21" fmla="*/ 1 h 271"/>
                <a:gd name="T22" fmla="*/ 1 w 105"/>
                <a:gd name="T23" fmla="*/ 1 h 271"/>
                <a:gd name="T24" fmla="*/ 1 w 105"/>
                <a:gd name="T25" fmla="*/ 1 h 271"/>
                <a:gd name="T26" fmla="*/ 1 w 105"/>
                <a:gd name="T27" fmla="*/ 1 h 271"/>
                <a:gd name="T28" fmla="*/ 1 w 105"/>
                <a:gd name="T29" fmla="*/ 1 h 271"/>
                <a:gd name="T30" fmla="*/ 1 w 105"/>
                <a:gd name="T31" fmla="*/ 1 h 271"/>
                <a:gd name="T32" fmla="*/ 1 w 105"/>
                <a:gd name="T33" fmla="*/ 1 h 271"/>
                <a:gd name="T34" fmla="*/ 1 w 105"/>
                <a:gd name="T35" fmla="*/ 1 h 271"/>
                <a:gd name="T36" fmla="*/ 1 w 105"/>
                <a:gd name="T37" fmla="*/ 1 h 271"/>
                <a:gd name="T38" fmla="*/ 1 w 105"/>
                <a:gd name="T39" fmla="*/ 1 h 271"/>
                <a:gd name="T40" fmla="*/ 1 w 105"/>
                <a:gd name="T41" fmla="*/ 1 h 271"/>
                <a:gd name="T42" fmla="*/ 1 w 105"/>
                <a:gd name="T43" fmla="*/ 1 h 271"/>
                <a:gd name="T44" fmla="*/ 1 w 105"/>
                <a:gd name="T45" fmla="*/ 1 h 271"/>
                <a:gd name="T46" fmla="*/ 1 w 105"/>
                <a:gd name="T47" fmla="*/ 1 h 271"/>
                <a:gd name="T48" fmla="*/ 0 w 105"/>
                <a:gd name="T49" fmla="*/ 1 h 271"/>
                <a:gd name="T50" fmla="*/ 0 w 105"/>
                <a:gd name="T51" fmla="*/ 1 h 271"/>
                <a:gd name="T52" fmla="*/ 1 w 105"/>
                <a:gd name="T53" fmla="*/ 1 h 271"/>
                <a:gd name="T54" fmla="*/ 1 w 105"/>
                <a:gd name="T55" fmla="*/ 1 h 271"/>
                <a:gd name="T56" fmla="*/ 1 w 105"/>
                <a:gd name="T57" fmla="*/ 1 h 271"/>
                <a:gd name="T58" fmla="*/ 1 w 105"/>
                <a:gd name="T59" fmla="*/ 1 h 271"/>
                <a:gd name="T60" fmla="*/ 1 w 105"/>
                <a:gd name="T61" fmla="*/ 1 h 271"/>
                <a:gd name="T62" fmla="*/ 1 w 105"/>
                <a:gd name="T63" fmla="*/ 1 h 271"/>
                <a:gd name="T64" fmla="*/ 1 w 105"/>
                <a:gd name="T65" fmla="*/ 1 h 271"/>
                <a:gd name="T66" fmla="*/ 1 w 105"/>
                <a:gd name="T67" fmla="*/ 1 h 271"/>
                <a:gd name="T68" fmla="*/ 1 w 105"/>
                <a:gd name="T69" fmla="*/ 0 h 271"/>
                <a:gd name="T70" fmla="*/ 1 w 105"/>
                <a:gd name="T71" fmla="*/ 1 h 271"/>
                <a:gd name="T72" fmla="*/ 1 w 105"/>
                <a:gd name="T73" fmla="*/ 1 h 271"/>
                <a:gd name="T74" fmla="*/ 1 w 105"/>
                <a:gd name="T75" fmla="*/ 1 h 271"/>
                <a:gd name="T76" fmla="*/ 1 w 105"/>
                <a:gd name="T77" fmla="*/ 1 h 271"/>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05"/>
                <a:gd name="T118" fmla="*/ 0 h 271"/>
                <a:gd name="T119" fmla="*/ 105 w 105"/>
                <a:gd name="T120" fmla="*/ 271 h 271"/>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05" h="271">
                  <a:moveTo>
                    <a:pt x="80" y="21"/>
                  </a:moveTo>
                  <a:lnTo>
                    <a:pt x="62" y="35"/>
                  </a:lnTo>
                  <a:lnTo>
                    <a:pt x="49" y="50"/>
                  </a:lnTo>
                  <a:lnTo>
                    <a:pt x="38" y="64"/>
                  </a:lnTo>
                  <a:lnTo>
                    <a:pt x="30" y="79"/>
                  </a:lnTo>
                  <a:lnTo>
                    <a:pt x="24" y="91"/>
                  </a:lnTo>
                  <a:lnTo>
                    <a:pt x="20" y="104"/>
                  </a:lnTo>
                  <a:lnTo>
                    <a:pt x="17" y="116"/>
                  </a:lnTo>
                  <a:lnTo>
                    <a:pt x="17" y="128"/>
                  </a:lnTo>
                  <a:lnTo>
                    <a:pt x="19" y="139"/>
                  </a:lnTo>
                  <a:lnTo>
                    <a:pt x="20" y="151"/>
                  </a:lnTo>
                  <a:lnTo>
                    <a:pt x="23" y="161"/>
                  </a:lnTo>
                  <a:lnTo>
                    <a:pt x="26" y="172"/>
                  </a:lnTo>
                  <a:lnTo>
                    <a:pt x="27" y="181"/>
                  </a:lnTo>
                  <a:lnTo>
                    <a:pt x="30" y="191"/>
                  </a:lnTo>
                  <a:lnTo>
                    <a:pt x="30" y="200"/>
                  </a:lnTo>
                  <a:lnTo>
                    <a:pt x="31" y="211"/>
                  </a:lnTo>
                  <a:lnTo>
                    <a:pt x="30" y="219"/>
                  </a:lnTo>
                  <a:lnTo>
                    <a:pt x="28" y="227"/>
                  </a:lnTo>
                  <a:lnTo>
                    <a:pt x="26" y="232"/>
                  </a:lnTo>
                  <a:lnTo>
                    <a:pt x="26" y="239"/>
                  </a:lnTo>
                  <a:lnTo>
                    <a:pt x="22" y="244"/>
                  </a:lnTo>
                  <a:lnTo>
                    <a:pt x="20" y="250"/>
                  </a:lnTo>
                  <a:lnTo>
                    <a:pt x="17" y="254"/>
                  </a:lnTo>
                  <a:lnTo>
                    <a:pt x="16" y="258"/>
                  </a:lnTo>
                  <a:lnTo>
                    <a:pt x="12" y="261"/>
                  </a:lnTo>
                  <a:lnTo>
                    <a:pt x="9" y="265"/>
                  </a:lnTo>
                  <a:lnTo>
                    <a:pt x="8" y="266"/>
                  </a:lnTo>
                  <a:lnTo>
                    <a:pt x="7" y="269"/>
                  </a:lnTo>
                  <a:lnTo>
                    <a:pt x="3" y="270"/>
                  </a:lnTo>
                  <a:lnTo>
                    <a:pt x="3" y="271"/>
                  </a:lnTo>
                  <a:lnTo>
                    <a:pt x="3" y="270"/>
                  </a:lnTo>
                  <a:lnTo>
                    <a:pt x="3" y="269"/>
                  </a:lnTo>
                  <a:lnTo>
                    <a:pt x="3" y="266"/>
                  </a:lnTo>
                  <a:lnTo>
                    <a:pt x="3" y="263"/>
                  </a:lnTo>
                  <a:lnTo>
                    <a:pt x="3" y="259"/>
                  </a:lnTo>
                  <a:lnTo>
                    <a:pt x="3" y="255"/>
                  </a:lnTo>
                  <a:lnTo>
                    <a:pt x="4" y="249"/>
                  </a:lnTo>
                  <a:lnTo>
                    <a:pt x="4" y="243"/>
                  </a:lnTo>
                  <a:lnTo>
                    <a:pt x="4" y="236"/>
                  </a:lnTo>
                  <a:lnTo>
                    <a:pt x="4" y="230"/>
                  </a:lnTo>
                  <a:lnTo>
                    <a:pt x="4" y="223"/>
                  </a:lnTo>
                  <a:lnTo>
                    <a:pt x="5" y="216"/>
                  </a:lnTo>
                  <a:lnTo>
                    <a:pt x="4" y="208"/>
                  </a:lnTo>
                  <a:lnTo>
                    <a:pt x="4" y="200"/>
                  </a:lnTo>
                  <a:lnTo>
                    <a:pt x="3" y="193"/>
                  </a:lnTo>
                  <a:lnTo>
                    <a:pt x="3" y="185"/>
                  </a:lnTo>
                  <a:lnTo>
                    <a:pt x="1" y="176"/>
                  </a:lnTo>
                  <a:lnTo>
                    <a:pt x="1" y="166"/>
                  </a:lnTo>
                  <a:lnTo>
                    <a:pt x="0" y="155"/>
                  </a:lnTo>
                  <a:lnTo>
                    <a:pt x="0" y="146"/>
                  </a:lnTo>
                  <a:lnTo>
                    <a:pt x="0" y="134"/>
                  </a:lnTo>
                  <a:lnTo>
                    <a:pt x="1" y="123"/>
                  </a:lnTo>
                  <a:lnTo>
                    <a:pt x="1" y="111"/>
                  </a:lnTo>
                  <a:lnTo>
                    <a:pt x="4" y="99"/>
                  </a:lnTo>
                  <a:lnTo>
                    <a:pt x="5" y="88"/>
                  </a:lnTo>
                  <a:lnTo>
                    <a:pt x="8" y="76"/>
                  </a:lnTo>
                  <a:lnTo>
                    <a:pt x="11" y="64"/>
                  </a:lnTo>
                  <a:lnTo>
                    <a:pt x="15" y="54"/>
                  </a:lnTo>
                  <a:lnTo>
                    <a:pt x="17" y="44"/>
                  </a:lnTo>
                  <a:lnTo>
                    <a:pt x="23" y="35"/>
                  </a:lnTo>
                  <a:lnTo>
                    <a:pt x="28" y="26"/>
                  </a:lnTo>
                  <a:lnTo>
                    <a:pt x="34" y="21"/>
                  </a:lnTo>
                  <a:lnTo>
                    <a:pt x="40" y="14"/>
                  </a:lnTo>
                  <a:lnTo>
                    <a:pt x="47" y="10"/>
                  </a:lnTo>
                  <a:lnTo>
                    <a:pt x="53" y="6"/>
                  </a:lnTo>
                  <a:lnTo>
                    <a:pt x="59" y="4"/>
                  </a:lnTo>
                  <a:lnTo>
                    <a:pt x="65" y="2"/>
                  </a:lnTo>
                  <a:lnTo>
                    <a:pt x="71" y="2"/>
                  </a:lnTo>
                  <a:lnTo>
                    <a:pt x="76" y="0"/>
                  </a:lnTo>
                  <a:lnTo>
                    <a:pt x="82" y="2"/>
                  </a:lnTo>
                  <a:lnTo>
                    <a:pt x="86" y="2"/>
                  </a:lnTo>
                  <a:lnTo>
                    <a:pt x="90" y="2"/>
                  </a:lnTo>
                  <a:lnTo>
                    <a:pt x="94" y="2"/>
                  </a:lnTo>
                  <a:lnTo>
                    <a:pt x="98" y="3"/>
                  </a:lnTo>
                  <a:lnTo>
                    <a:pt x="102" y="6"/>
                  </a:lnTo>
                  <a:lnTo>
                    <a:pt x="105" y="6"/>
                  </a:lnTo>
                  <a:lnTo>
                    <a:pt x="80" y="2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08" name="Freeform 1102"/>
            <p:cNvSpPr>
              <a:spLocks/>
            </p:cNvSpPr>
            <p:nvPr/>
          </p:nvSpPr>
          <p:spPr bwMode="auto">
            <a:xfrm>
              <a:off x="5019" y="2883"/>
              <a:ext cx="34" cy="37"/>
            </a:xfrm>
            <a:custGeom>
              <a:avLst/>
              <a:gdLst>
                <a:gd name="T0" fmla="*/ 1 w 67"/>
                <a:gd name="T1" fmla="*/ 1 h 74"/>
                <a:gd name="T2" fmla="*/ 1 w 67"/>
                <a:gd name="T3" fmla="*/ 1 h 74"/>
                <a:gd name="T4" fmla="*/ 1 w 67"/>
                <a:gd name="T5" fmla="*/ 1 h 74"/>
                <a:gd name="T6" fmla="*/ 1 w 67"/>
                <a:gd name="T7" fmla="*/ 1 h 74"/>
                <a:gd name="T8" fmla="*/ 1 w 67"/>
                <a:gd name="T9" fmla="*/ 1 h 74"/>
                <a:gd name="T10" fmla="*/ 1 w 67"/>
                <a:gd name="T11" fmla="*/ 1 h 74"/>
                <a:gd name="T12" fmla="*/ 1 w 67"/>
                <a:gd name="T13" fmla="*/ 1 h 74"/>
                <a:gd name="T14" fmla="*/ 1 w 67"/>
                <a:gd name="T15" fmla="*/ 1 h 74"/>
                <a:gd name="T16" fmla="*/ 1 w 67"/>
                <a:gd name="T17" fmla="*/ 1 h 74"/>
                <a:gd name="T18" fmla="*/ 1 w 67"/>
                <a:gd name="T19" fmla="*/ 1 h 74"/>
                <a:gd name="T20" fmla="*/ 1 w 67"/>
                <a:gd name="T21" fmla="*/ 1 h 74"/>
                <a:gd name="T22" fmla="*/ 1 w 67"/>
                <a:gd name="T23" fmla="*/ 1 h 74"/>
                <a:gd name="T24" fmla="*/ 1 w 67"/>
                <a:gd name="T25" fmla="*/ 1 h 74"/>
                <a:gd name="T26" fmla="*/ 1 w 67"/>
                <a:gd name="T27" fmla="*/ 1 h 74"/>
                <a:gd name="T28" fmla="*/ 1 w 67"/>
                <a:gd name="T29" fmla="*/ 1 h 74"/>
                <a:gd name="T30" fmla="*/ 1 w 67"/>
                <a:gd name="T31" fmla="*/ 1 h 74"/>
                <a:gd name="T32" fmla="*/ 1 w 67"/>
                <a:gd name="T33" fmla="*/ 1 h 74"/>
                <a:gd name="T34" fmla="*/ 1 w 67"/>
                <a:gd name="T35" fmla="*/ 1 h 74"/>
                <a:gd name="T36" fmla="*/ 1 w 67"/>
                <a:gd name="T37" fmla="*/ 1 h 74"/>
                <a:gd name="T38" fmla="*/ 1 w 67"/>
                <a:gd name="T39" fmla="*/ 0 h 74"/>
                <a:gd name="T40" fmla="*/ 1 w 67"/>
                <a:gd name="T41" fmla="*/ 0 h 74"/>
                <a:gd name="T42" fmla="*/ 1 w 67"/>
                <a:gd name="T43" fmla="*/ 1 h 74"/>
                <a:gd name="T44" fmla="*/ 1 w 67"/>
                <a:gd name="T45" fmla="*/ 1 h 74"/>
                <a:gd name="T46" fmla="*/ 1 w 67"/>
                <a:gd name="T47" fmla="*/ 1 h 74"/>
                <a:gd name="T48" fmla="*/ 1 w 67"/>
                <a:gd name="T49" fmla="*/ 1 h 74"/>
                <a:gd name="T50" fmla="*/ 1 w 67"/>
                <a:gd name="T51" fmla="*/ 1 h 74"/>
                <a:gd name="T52" fmla="*/ 1 w 67"/>
                <a:gd name="T53" fmla="*/ 1 h 74"/>
                <a:gd name="T54" fmla="*/ 1 w 67"/>
                <a:gd name="T55" fmla="*/ 1 h 74"/>
                <a:gd name="T56" fmla="*/ 1 w 67"/>
                <a:gd name="T57" fmla="*/ 1 h 74"/>
                <a:gd name="T58" fmla="*/ 1 w 67"/>
                <a:gd name="T59" fmla="*/ 1 h 74"/>
                <a:gd name="T60" fmla="*/ 1 w 67"/>
                <a:gd name="T61" fmla="*/ 1 h 74"/>
                <a:gd name="T62" fmla="*/ 1 w 67"/>
                <a:gd name="T63" fmla="*/ 1 h 74"/>
                <a:gd name="T64" fmla="*/ 1 w 67"/>
                <a:gd name="T65" fmla="*/ 1 h 74"/>
                <a:gd name="T66" fmla="*/ 1 w 67"/>
                <a:gd name="T67" fmla="*/ 1 h 74"/>
                <a:gd name="T68" fmla="*/ 1 w 67"/>
                <a:gd name="T69" fmla="*/ 1 h 74"/>
                <a:gd name="T70" fmla="*/ 1 w 67"/>
                <a:gd name="T71" fmla="*/ 1 h 74"/>
                <a:gd name="T72" fmla="*/ 1 w 67"/>
                <a:gd name="T73" fmla="*/ 1 h 74"/>
                <a:gd name="T74" fmla="*/ 1 w 67"/>
                <a:gd name="T75" fmla="*/ 1 h 74"/>
                <a:gd name="T76" fmla="*/ 1 w 67"/>
                <a:gd name="T77" fmla="*/ 1 h 74"/>
                <a:gd name="T78" fmla="*/ 1 w 67"/>
                <a:gd name="T79" fmla="*/ 1 h 74"/>
                <a:gd name="T80" fmla="*/ 1 w 67"/>
                <a:gd name="T81" fmla="*/ 1 h 74"/>
                <a:gd name="T82" fmla="*/ 1 w 67"/>
                <a:gd name="T83" fmla="*/ 1 h 74"/>
                <a:gd name="T84" fmla="*/ 1 w 67"/>
                <a:gd name="T85" fmla="*/ 1 h 74"/>
                <a:gd name="T86" fmla="*/ 1 w 67"/>
                <a:gd name="T87" fmla="*/ 1 h 74"/>
                <a:gd name="T88" fmla="*/ 1 w 67"/>
                <a:gd name="T89" fmla="*/ 1 h 74"/>
                <a:gd name="T90" fmla="*/ 1 w 67"/>
                <a:gd name="T91" fmla="*/ 1 h 74"/>
                <a:gd name="T92" fmla="*/ 1 w 67"/>
                <a:gd name="T93" fmla="*/ 1 h 74"/>
                <a:gd name="T94" fmla="*/ 1 w 67"/>
                <a:gd name="T95" fmla="*/ 1 h 74"/>
                <a:gd name="T96" fmla="*/ 1 w 67"/>
                <a:gd name="T97" fmla="*/ 1 h 74"/>
                <a:gd name="T98" fmla="*/ 1 w 67"/>
                <a:gd name="T99" fmla="*/ 1 h 74"/>
                <a:gd name="T100" fmla="*/ 1 w 67"/>
                <a:gd name="T101" fmla="*/ 1 h 74"/>
                <a:gd name="T102" fmla="*/ 1 w 67"/>
                <a:gd name="T103" fmla="*/ 1 h 74"/>
                <a:gd name="T104" fmla="*/ 1 w 67"/>
                <a:gd name="T105" fmla="*/ 1 h 74"/>
                <a:gd name="T106" fmla="*/ 1 w 67"/>
                <a:gd name="T107" fmla="*/ 1 h 74"/>
                <a:gd name="T108" fmla="*/ 1 w 67"/>
                <a:gd name="T109" fmla="*/ 1 h 74"/>
                <a:gd name="T110" fmla="*/ 1 w 67"/>
                <a:gd name="T111" fmla="*/ 1 h 74"/>
                <a:gd name="T112" fmla="*/ 1 w 67"/>
                <a:gd name="T113" fmla="*/ 1 h 74"/>
                <a:gd name="T114" fmla="*/ 1 w 67"/>
                <a:gd name="T115" fmla="*/ 1 h 74"/>
                <a:gd name="T116" fmla="*/ 1 w 67"/>
                <a:gd name="T117" fmla="*/ 1 h 74"/>
                <a:gd name="T118" fmla="*/ 0 w 67"/>
                <a:gd name="T119" fmla="*/ 1 h 74"/>
                <a:gd name="T120" fmla="*/ 1 w 67"/>
                <a:gd name="T121" fmla="*/ 1 h 74"/>
                <a:gd name="T122" fmla="*/ 1 w 67"/>
                <a:gd name="T123" fmla="*/ 1 h 7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67"/>
                <a:gd name="T187" fmla="*/ 0 h 74"/>
                <a:gd name="T188" fmla="*/ 67 w 67"/>
                <a:gd name="T189" fmla="*/ 74 h 7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67" h="74">
                  <a:moveTo>
                    <a:pt x="10" y="47"/>
                  </a:moveTo>
                  <a:lnTo>
                    <a:pt x="12" y="48"/>
                  </a:lnTo>
                  <a:lnTo>
                    <a:pt x="14" y="48"/>
                  </a:lnTo>
                  <a:lnTo>
                    <a:pt x="16" y="47"/>
                  </a:lnTo>
                  <a:lnTo>
                    <a:pt x="17" y="45"/>
                  </a:lnTo>
                  <a:lnTo>
                    <a:pt x="16" y="44"/>
                  </a:lnTo>
                  <a:lnTo>
                    <a:pt x="16" y="41"/>
                  </a:lnTo>
                  <a:lnTo>
                    <a:pt x="16" y="39"/>
                  </a:lnTo>
                  <a:lnTo>
                    <a:pt x="14" y="36"/>
                  </a:lnTo>
                  <a:lnTo>
                    <a:pt x="12" y="32"/>
                  </a:lnTo>
                  <a:lnTo>
                    <a:pt x="12" y="28"/>
                  </a:lnTo>
                  <a:lnTo>
                    <a:pt x="10" y="24"/>
                  </a:lnTo>
                  <a:lnTo>
                    <a:pt x="9" y="20"/>
                  </a:lnTo>
                  <a:lnTo>
                    <a:pt x="8" y="17"/>
                  </a:lnTo>
                  <a:lnTo>
                    <a:pt x="8" y="14"/>
                  </a:lnTo>
                  <a:lnTo>
                    <a:pt x="8" y="10"/>
                  </a:lnTo>
                  <a:lnTo>
                    <a:pt x="9" y="9"/>
                  </a:lnTo>
                  <a:lnTo>
                    <a:pt x="10" y="4"/>
                  </a:lnTo>
                  <a:lnTo>
                    <a:pt x="12" y="1"/>
                  </a:lnTo>
                  <a:lnTo>
                    <a:pt x="14" y="0"/>
                  </a:lnTo>
                  <a:lnTo>
                    <a:pt x="17" y="0"/>
                  </a:lnTo>
                  <a:lnTo>
                    <a:pt x="18" y="1"/>
                  </a:lnTo>
                  <a:lnTo>
                    <a:pt x="21" y="2"/>
                  </a:lnTo>
                  <a:lnTo>
                    <a:pt x="25" y="5"/>
                  </a:lnTo>
                  <a:lnTo>
                    <a:pt x="27" y="9"/>
                  </a:lnTo>
                  <a:lnTo>
                    <a:pt x="29" y="12"/>
                  </a:lnTo>
                  <a:lnTo>
                    <a:pt x="31" y="17"/>
                  </a:lnTo>
                  <a:lnTo>
                    <a:pt x="33" y="21"/>
                  </a:lnTo>
                  <a:lnTo>
                    <a:pt x="35" y="25"/>
                  </a:lnTo>
                  <a:lnTo>
                    <a:pt x="36" y="28"/>
                  </a:lnTo>
                  <a:lnTo>
                    <a:pt x="37" y="32"/>
                  </a:lnTo>
                  <a:lnTo>
                    <a:pt x="37" y="36"/>
                  </a:lnTo>
                  <a:lnTo>
                    <a:pt x="37" y="39"/>
                  </a:lnTo>
                  <a:lnTo>
                    <a:pt x="40" y="43"/>
                  </a:lnTo>
                  <a:lnTo>
                    <a:pt x="44" y="48"/>
                  </a:lnTo>
                  <a:lnTo>
                    <a:pt x="47" y="49"/>
                  </a:lnTo>
                  <a:lnTo>
                    <a:pt x="50" y="52"/>
                  </a:lnTo>
                  <a:lnTo>
                    <a:pt x="54" y="56"/>
                  </a:lnTo>
                  <a:lnTo>
                    <a:pt x="58" y="59"/>
                  </a:lnTo>
                  <a:lnTo>
                    <a:pt x="60" y="60"/>
                  </a:lnTo>
                  <a:lnTo>
                    <a:pt x="63" y="64"/>
                  </a:lnTo>
                  <a:lnTo>
                    <a:pt x="66" y="66"/>
                  </a:lnTo>
                  <a:lnTo>
                    <a:pt x="67" y="68"/>
                  </a:lnTo>
                  <a:lnTo>
                    <a:pt x="67" y="72"/>
                  </a:lnTo>
                  <a:lnTo>
                    <a:pt x="66" y="74"/>
                  </a:lnTo>
                  <a:lnTo>
                    <a:pt x="62" y="74"/>
                  </a:lnTo>
                  <a:lnTo>
                    <a:pt x="58" y="74"/>
                  </a:lnTo>
                  <a:lnTo>
                    <a:pt x="52" y="72"/>
                  </a:lnTo>
                  <a:lnTo>
                    <a:pt x="48" y="71"/>
                  </a:lnTo>
                  <a:lnTo>
                    <a:pt x="41" y="68"/>
                  </a:lnTo>
                  <a:lnTo>
                    <a:pt x="37" y="67"/>
                  </a:lnTo>
                  <a:lnTo>
                    <a:pt x="31" y="66"/>
                  </a:lnTo>
                  <a:lnTo>
                    <a:pt x="25" y="64"/>
                  </a:lnTo>
                  <a:lnTo>
                    <a:pt x="21" y="62"/>
                  </a:lnTo>
                  <a:lnTo>
                    <a:pt x="16" y="60"/>
                  </a:lnTo>
                  <a:lnTo>
                    <a:pt x="10" y="59"/>
                  </a:lnTo>
                  <a:lnTo>
                    <a:pt x="8" y="56"/>
                  </a:lnTo>
                  <a:lnTo>
                    <a:pt x="4" y="56"/>
                  </a:lnTo>
                  <a:lnTo>
                    <a:pt x="1" y="55"/>
                  </a:lnTo>
                  <a:lnTo>
                    <a:pt x="0" y="54"/>
                  </a:lnTo>
                  <a:lnTo>
                    <a:pt x="10" y="4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09" name="Freeform 1103"/>
            <p:cNvSpPr>
              <a:spLocks/>
            </p:cNvSpPr>
            <p:nvPr/>
          </p:nvSpPr>
          <p:spPr bwMode="auto">
            <a:xfrm>
              <a:off x="4940" y="2788"/>
              <a:ext cx="99" cy="82"/>
            </a:xfrm>
            <a:custGeom>
              <a:avLst/>
              <a:gdLst>
                <a:gd name="T0" fmla="*/ 1 w 197"/>
                <a:gd name="T1" fmla="*/ 1 h 164"/>
                <a:gd name="T2" fmla="*/ 1 w 197"/>
                <a:gd name="T3" fmla="*/ 1 h 164"/>
                <a:gd name="T4" fmla="*/ 1 w 197"/>
                <a:gd name="T5" fmla="*/ 1 h 164"/>
                <a:gd name="T6" fmla="*/ 1 w 197"/>
                <a:gd name="T7" fmla="*/ 1 h 164"/>
                <a:gd name="T8" fmla="*/ 1 w 197"/>
                <a:gd name="T9" fmla="*/ 1 h 164"/>
                <a:gd name="T10" fmla="*/ 1 w 197"/>
                <a:gd name="T11" fmla="*/ 1 h 164"/>
                <a:gd name="T12" fmla="*/ 1 w 197"/>
                <a:gd name="T13" fmla="*/ 1 h 164"/>
                <a:gd name="T14" fmla="*/ 1 w 197"/>
                <a:gd name="T15" fmla="*/ 1 h 164"/>
                <a:gd name="T16" fmla="*/ 1 w 197"/>
                <a:gd name="T17" fmla="*/ 1 h 164"/>
                <a:gd name="T18" fmla="*/ 1 w 197"/>
                <a:gd name="T19" fmla="*/ 1 h 164"/>
                <a:gd name="T20" fmla="*/ 1 w 197"/>
                <a:gd name="T21" fmla="*/ 1 h 164"/>
                <a:gd name="T22" fmla="*/ 1 w 197"/>
                <a:gd name="T23" fmla="*/ 1 h 164"/>
                <a:gd name="T24" fmla="*/ 1 w 197"/>
                <a:gd name="T25" fmla="*/ 1 h 164"/>
                <a:gd name="T26" fmla="*/ 1 w 197"/>
                <a:gd name="T27" fmla="*/ 1 h 164"/>
                <a:gd name="T28" fmla="*/ 1 w 197"/>
                <a:gd name="T29" fmla="*/ 1 h 164"/>
                <a:gd name="T30" fmla="*/ 1 w 197"/>
                <a:gd name="T31" fmla="*/ 1 h 164"/>
                <a:gd name="T32" fmla="*/ 1 w 197"/>
                <a:gd name="T33" fmla="*/ 1 h 164"/>
                <a:gd name="T34" fmla="*/ 1 w 197"/>
                <a:gd name="T35" fmla="*/ 1 h 164"/>
                <a:gd name="T36" fmla="*/ 1 w 197"/>
                <a:gd name="T37" fmla="*/ 1 h 164"/>
                <a:gd name="T38" fmla="*/ 1 w 197"/>
                <a:gd name="T39" fmla="*/ 1 h 164"/>
                <a:gd name="T40" fmla="*/ 1 w 197"/>
                <a:gd name="T41" fmla="*/ 1 h 164"/>
                <a:gd name="T42" fmla="*/ 1 w 197"/>
                <a:gd name="T43" fmla="*/ 1 h 164"/>
                <a:gd name="T44" fmla="*/ 0 w 197"/>
                <a:gd name="T45" fmla="*/ 1 h 164"/>
                <a:gd name="T46" fmla="*/ 1 w 197"/>
                <a:gd name="T47" fmla="*/ 1 h 164"/>
                <a:gd name="T48" fmla="*/ 1 w 197"/>
                <a:gd name="T49" fmla="*/ 1 h 164"/>
                <a:gd name="T50" fmla="*/ 1 w 197"/>
                <a:gd name="T51" fmla="*/ 1 h 164"/>
                <a:gd name="T52" fmla="*/ 1 w 197"/>
                <a:gd name="T53" fmla="*/ 1 h 164"/>
                <a:gd name="T54" fmla="*/ 1 w 197"/>
                <a:gd name="T55" fmla="*/ 1 h 164"/>
                <a:gd name="T56" fmla="*/ 1 w 197"/>
                <a:gd name="T57" fmla="*/ 1 h 164"/>
                <a:gd name="T58" fmla="*/ 1 w 197"/>
                <a:gd name="T59" fmla="*/ 1 h 164"/>
                <a:gd name="T60" fmla="*/ 1 w 197"/>
                <a:gd name="T61" fmla="*/ 1 h 164"/>
                <a:gd name="T62" fmla="*/ 1 w 197"/>
                <a:gd name="T63" fmla="*/ 1 h 164"/>
                <a:gd name="T64" fmla="*/ 1 w 197"/>
                <a:gd name="T65" fmla="*/ 1 h 164"/>
                <a:gd name="T66" fmla="*/ 1 w 197"/>
                <a:gd name="T67" fmla="*/ 1 h 164"/>
                <a:gd name="T68" fmla="*/ 1 w 197"/>
                <a:gd name="T69" fmla="*/ 1 h 164"/>
                <a:gd name="T70" fmla="*/ 1 w 197"/>
                <a:gd name="T71" fmla="*/ 1 h 164"/>
                <a:gd name="T72" fmla="*/ 1 w 197"/>
                <a:gd name="T73" fmla="*/ 1 h 164"/>
                <a:gd name="T74" fmla="*/ 1 w 197"/>
                <a:gd name="T75" fmla="*/ 1 h 164"/>
                <a:gd name="T76" fmla="*/ 1 w 197"/>
                <a:gd name="T77" fmla="*/ 1 h 164"/>
                <a:gd name="T78" fmla="*/ 1 w 197"/>
                <a:gd name="T79" fmla="*/ 1 h 164"/>
                <a:gd name="T80" fmla="*/ 1 w 197"/>
                <a:gd name="T81" fmla="*/ 1 h 164"/>
                <a:gd name="T82" fmla="*/ 1 w 197"/>
                <a:gd name="T83" fmla="*/ 1 h 164"/>
                <a:gd name="T84" fmla="*/ 1 w 197"/>
                <a:gd name="T85" fmla="*/ 1 h 164"/>
                <a:gd name="T86" fmla="*/ 1 w 197"/>
                <a:gd name="T87" fmla="*/ 1 h 16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97"/>
                <a:gd name="T133" fmla="*/ 0 h 164"/>
                <a:gd name="T134" fmla="*/ 197 w 197"/>
                <a:gd name="T135" fmla="*/ 164 h 16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97" h="164">
                  <a:moveTo>
                    <a:pt x="195" y="14"/>
                  </a:moveTo>
                  <a:lnTo>
                    <a:pt x="190" y="18"/>
                  </a:lnTo>
                  <a:lnTo>
                    <a:pt x="185" y="23"/>
                  </a:lnTo>
                  <a:lnTo>
                    <a:pt x="181" y="29"/>
                  </a:lnTo>
                  <a:lnTo>
                    <a:pt x="176" y="33"/>
                  </a:lnTo>
                  <a:lnTo>
                    <a:pt x="172" y="37"/>
                  </a:lnTo>
                  <a:lnTo>
                    <a:pt x="170" y="42"/>
                  </a:lnTo>
                  <a:lnTo>
                    <a:pt x="166" y="46"/>
                  </a:lnTo>
                  <a:lnTo>
                    <a:pt x="162" y="52"/>
                  </a:lnTo>
                  <a:lnTo>
                    <a:pt x="159" y="56"/>
                  </a:lnTo>
                  <a:lnTo>
                    <a:pt x="155" y="61"/>
                  </a:lnTo>
                  <a:lnTo>
                    <a:pt x="151" y="67"/>
                  </a:lnTo>
                  <a:lnTo>
                    <a:pt x="148" y="73"/>
                  </a:lnTo>
                  <a:lnTo>
                    <a:pt x="144" y="80"/>
                  </a:lnTo>
                  <a:lnTo>
                    <a:pt x="140" y="89"/>
                  </a:lnTo>
                  <a:lnTo>
                    <a:pt x="135" y="98"/>
                  </a:lnTo>
                  <a:lnTo>
                    <a:pt x="131" y="110"/>
                  </a:lnTo>
                  <a:lnTo>
                    <a:pt x="127" y="115"/>
                  </a:lnTo>
                  <a:lnTo>
                    <a:pt x="123" y="122"/>
                  </a:lnTo>
                  <a:lnTo>
                    <a:pt x="118" y="127"/>
                  </a:lnTo>
                  <a:lnTo>
                    <a:pt x="113" y="133"/>
                  </a:lnTo>
                  <a:lnTo>
                    <a:pt x="109" y="137"/>
                  </a:lnTo>
                  <a:lnTo>
                    <a:pt x="104" y="142"/>
                  </a:lnTo>
                  <a:lnTo>
                    <a:pt x="100" y="146"/>
                  </a:lnTo>
                  <a:lnTo>
                    <a:pt x="94" y="150"/>
                  </a:lnTo>
                  <a:lnTo>
                    <a:pt x="87" y="153"/>
                  </a:lnTo>
                  <a:lnTo>
                    <a:pt x="82" y="156"/>
                  </a:lnTo>
                  <a:lnTo>
                    <a:pt x="75" y="158"/>
                  </a:lnTo>
                  <a:lnTo>
                    <a:pt x="70" y="160"/>
                  </a:lnTo>
                  <a:lnTo>
                    <a:pt x="62" y="161"/>
                  </a:lnTo>
                  <a:lnTo>
                    <a:pt x="56" y="164"/>
                  </a:lnTo>
                  <a:lnTo>
                    <a:pt x="50" y="164"/>
                  </a:lnTo>
                  <a:lnTo>
                    <a:pt x="42" y="164"/>
                  </a:lnTo>
                  <a:lnTo>
                    <a:pt x="39" y="164"/>
                  </a:lnTo>
                  <a:lnTo>
                    <a:pt x="36" y="164"/>
                  </a:lnTo>
                  <a:lnTo>
                    <a:pt x="32" y="161"/>
                  </a:lnTo>
                  <a:lnTo>
                    <a:pt x="28" y="160"/>
                  </a:lnTo>
                  <a:lnTo>
                    <a:pt x="24" y="160"/>
                  </a:lnTo>
                  <a:lnTo>
                    <a:pt x="20" y="157"/>
                  </a:lnTo>
                  <a:lnTo>
                    <a:pt x="16" y="156"/>
                  </a:lnTo>
                  <a:lnTo>
                    <a:pt x="13" y="154"/>
                  </a:lnTo>
                  <a:lnTo>
                    <a:pt x="9" y="152"/>
                  </a:lnTo>
                  <a:lnTo>
                    <a:pt x="7" y="150"/>
                  </a:lnTo>
                  <a:lnTo>
                    <a:pt x="4" y="149"/>
                  </a:lnTo>
                  <a:lnTo>
                    <a:pt x="1" y="147"/>
                  </a:lnTo>
                  <a:lnTo>
                    <a:pt x="0" y="145"/>
                  </a:lnTo>
                  <a:lnTo>
                    <a:pt x="2" y="143"/>
                  </a:lnTo>
                  <a:lnTo>
                    <a:pt x="8" y="143"/>
                  </a:lnTo>
                  <a:lnTo>
                    <a:pt x="16" y="143"/>
                  </a:lnTo>
                  <a:lnTo>
                    <a:pt x="23" y="142"/>
                  </a:lnTo>
                  <a:lnTo>
                    <a:pt x="31" y="141"/>
                  </a:lnTo>
                  <a:lnTo>
                    <a:pt x="38" y="139"/>
                  </a:lnTo>
                  <a:lnTo>
                    <a:pt x="46" y="137"/>
                  </a:lnTo>
                  <a:lnTo>
                    <a:pt x="54" y="134"/>
                  </a:lnTo>
                  <a:lnTo>
                    <a:pt x="62" y="131"/>
                  </a:lnTo>
                  <a:lnTo>
                    <a:pt x="70" y="127"/>
                  </a:lnTo>
                  <a:lnTo>
                    <a:pt x="77" y="125"/>
                  </a:lnTo>
                  <a:lnTo>
                    <a:pt x="82" y="121"/>
                  </a:lnTo>
                  <a:lnTo>
                    <a:pt x="90" y="118"/>
                  </a:lnTo>
                  <a:lnTo>
                    <a:pt x="96" y="112"/>
                  </a:lnTo>
                  <a:lnTo>
                    <a:pt x="101" y="107"/>
                  </a:lnTo>
                  <a:lnTo>
                    <a:pt x="105" y="102"/>
                  </a:lnTo>
                  <a:lnTo>
                    <a:pt x="109" y="98"/>
                  </a:lnTo>
                  <a:lnTo>
                    <a:pt x="116" y="85"/>
                  </a:lnTo>
                  <a:lnTo>
                    <a:pt x="120" y="76"/>
                  </a:lnTo>
                  <a:lnTo>
                    <a:pt x="125" y="67"/>
                  </a:lnTo>
                  <a:lnTo>
                    <a:pt x="131" y="60"/>
                  </a:lnTo>
                  <a:lnTo>
                    <a:pt x="135" y="53"/>
                  </a:lnTo>
                  <a:lnTo>
                    <a:pt x="139" y="48"/>
                  </a:lnTo>
                  <a:lnTo>
                    <a:pt x="143" y="44"/>
                  </a:lnTo>
                  <a:lnTo>
                    <a:pt x="147" y="41"/>
                  </a:lnTo>
                  <a:lnTo>
                    <a:pt x="150" y="37"/>
                  </a:lnTo>
                  <a:lnTo>
                    <a:pt x="154" y="33"/>
                  </a:lnTo>
                  <a:lnTo>
                    <a:pt x="158" y="30"/>
                  </a:lnTo>
                  <a:lnTo>
                    <a:pt x="162" y="26"/>
                  </a:lnTo>
                  <a:lnTo>
                    <a:pt x="166" y="22"/>
                  </a:lnTo>
                  <a:lnTo>
                    <a:pt x="171" y="17"/>
                  </a:lnTo>
                  <a:lnTo>
                    <a:pt x="178" y="10"/>
                  </a:lnTo>
                  <a:lnTo>
                    <a:pt x="185" y="3"/>
                  </a:lnTo>
                  <a:lnTo>
                    <a:pt x="187" y="2"/>
                  </a:lnTo>
                  <a:lnTo>
                    <a:pt x="190" y="0"/>
                  </a:lnTo>
                  <a:lnTo>
                    <a:pt x="193" y="2"/>
                  </a:lnTo>
                  <a:lnTo>
                    <a:pt x="195" y="3"/>
                  </a:lnTo>
                  <a:lnTo>
                    <a:pt x="195" y="6"/>
                  </a:lnTo>
                  <a:lnTo>
                    <a:pt x="197" y="9"/>
                  </a:lnTo>
                  <a:lnTo>
                    <a:pt x="195" y="10"/>
                  </a:lnTo>
                  <a:lnTo>
                    <a:pt x="195" y="1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10" name="Freeform 1104"/>
            <p:cNvSpPr>
              <a:spLocks/>
            </p:cNvSpPr>
            <p:nvPr/>
          </p:nvSpPr>
          <p:spPr bwMode="auto">
            <a:xfrm>
              <a:off x="4943" y="2859"/>
              <a:ext cx="70" cy="44"/>
            </a:xfrm>
            <a:custGeom>
              <a:avLst/>
              <a:gdLst>
                <a:gd name="T0" fmla="*/ 1 w 140"/>
                <a:gd name="T1" fmla="*/ 1 h 86"/>
                <a:gd name="T2" fmla="*/ 1 w 140"/>
                <a:gd name="T3" fmla="*/ 1 h 86"/>
                <a:gd name="T4" fmla="*/ 1 w 140"/>
                <a:gd name="T5" fmla="*/ 1 h 86"/>
                <a:gd name="T6" fmla="*/ 1 w 140"/>
                <a:gd name="T7" fmla="*/ 1 h 86"/>
                <a:gd name="T8" fmla="*/ 1 w 140"/>
                <a:gd name="T9" fmla="*/ 1 h 86"/>
                <a:gd name="T10" fmla="*/ 1 w 140"/>
                <a:gd name="T11" fmla="*/ 1 h 86"/>
                <a:gd name="T12" fmla="*/ 1 w 140"/>
                <a:gd name="T13" fmla="*/ 1 h 86"/>
                <a:gd name="T14" fmla="*/ 1 w 140"/>
                <a:gd name="T15" fmla="*/ 1 h 86"/>
                <a:gd name="T16" fmla="*/ 1 w 140"/>
                <a:gd name="T17" fmla="*/ 1 h 86"/>
                <a:gd name="T18" fmla="*/ 1 w 140"/>
                <a:gd name="T19" fmla="*/ 1 h 86"/>
                <a:gd name="T20" fmla="*/ 1 w 140"/>
                <a:gd name="T21" fmla="*/ 1 h 86"/>
                <a:gd name="T22" fmla="*/ 1 w 140"/>
                <a:gd name="T23" fmla="*/ 1 h 86"/>
                <a:gd name="T24" fmla="*/ 1 w 140"/>
                <a:gd name="T25" fmla="*/ 1 h 86"/>
                <a:gd name="T26" fmla="*/ 1 w 140"/>
                <a:gd name="T27" fmla="*/ 1 h 86"/>
                <a:gd name="T28" fmla="*/ 1 w 140"/>
                <a:gd name="T29" fmla="*/ 1 h 86"/>
                <a:gd name="T30" fmla="*/ 1 w 140"/>
                <a:gd name="T31" fmla="*/ 1 h 86"/>
                <a:gd name="T32" fmla="*/ 1 w 140"/>
                <a:gd name="T33" fmla="*/ 1 h 86"/>
                <a:gd name="T34" fmla="*/ 1 w 140"/>
                <a:gd name="T35" fmla="*/ 1 h 86"/>
                <a:gd name="T36" fmla="*/ 1 w 140"/>
                <a:gd name="T37" fmla="*/ 1 h 86"/>
                <a:gd name="T38" fmla="*/ 1 w 140"/>
                <a:gd name="T39" fmla="*/ 1 h 86"/>
                <a:gd name="T40" fmla="*/ 1 w 140"/>
                <a:gd name="T41" fmla="*/ 1 h 86"/>
                <a:gd name="T42" fmla="*/ 1 w 140"/>
                <a:gd name="T43" fmla="*/ 1 h 86"/>
                <a:gd name="T44" fmla="*/ 1 w 140"/>
                <a:gd name="T45" fmla="*/ 1 h 86"/>
                <a:gd name="T46" fmla="*/ 1 w 140"/>
                <a:gd name="T47" fmla="*/ 1 h 86"/>
                <a:gd name="T48" fmla="*/ 1 w 140"/>
                <a:gd name="T49" fmla="*/ 1 h 86"/>
                <a:gd name="T50" fmla="*/ 1 w 140"/>
                <a:gd name="T51" fmla="*/ 1 h 86"/>
                <a:gd name="T52" fmla="*/ 1 w 140"/>
                <a:gd name="T53" fmla="*/ 1 h 86"/>
                <a:gd name="T54" fmla="*/ 1 w 140"/>
                <a:gd name="T55" fmla="*/ 1 h 86"/>
                <a:gd name="T56" fmla="*/ 1 w 140"/>
                <a:gd name="T57" fmla="*/ 1 h 86"/>
                <a:gd name="T58" fmla="*/ 1 w 140"/>
                <a:gd name="T59" fmla="*/ 1 h 86"/>
                <a:gd name="T60" fmla="*/ 1 w 140"/>
                <a:gd name="T61" fmla="*/ 1 h 86"/>
                <a:gd name="T62" fmla="*/ 1 w 140"/>
                <a:gd name="T63" fmla="*/ 1 h 86"/>
                <a:gd name="T64" fmla="*/ 1 w 140"/>
                <a:gd name="T65" fmla="*/ 1 h 86"/>
                <a:gd name="T66" fmla="*/ 1 w 140"/>
                <a:gd name="T67" fmla="*/ 1 h 86"/>
                <a:gd name="T68" fmla="*/ 1 w 140"/>
                <a:gd name="T69" fmla="*/ 1 h 86"/>
                <a:gd name="T70" fmla="*/ 1 w 140"/>
                <a:gd name="T71" fmla="*/ 1 h 86"/>
                <a:gd name="T72" fmla="*/ 1 w 140"/>
                <a:gd name="T73" fmla="*/ 1 h 86"/>
                <a:gd name="T74" fmla="*/ 1 w 140"/>
                <a:gd name="T75" fmla="*/ 1 h 86"/>
                <a:gd name="T76" fmla="*/ 1 w 140"/>
                <a:gd name="T77" fmla="*/ 1 h 86"/>
                <a:gd name="T78" fmla="*/ 1 w 140"/>
                <a:gd name="T79" fmla="*/ 1 h 86"/>
                <a:gd name="T80" fmla="*/ 0 w 140"/>
                <a:gd name="T81" fmla="*/ 1 h 86"/>
                <a:gd name="T82" fmla="*/ 0 w 140"/>
                <a:gd name="T83" fmla="*/ 1 h 86"/>
                <a:gd name="T84" fmla="*/ 1 w 140"/>
                <a:gd name="T85" fmla="*/ 0 h 86"/>
                <a:gd name="T86" fmla="*/ 1 w 140"/>
                <a:gd name="T87" fmla="*/ 0 h 86"/>
                <a:gd name="T88" fmla="*/ 1 w 140"/>
                <a:gd name="T89" fmla="*/ 0 h 86"/>
                <a:gd name="T90" fmla="*/ 1 w 140"/>
                <a:gd name="T91" fmla="*/ 0 h 86"/>
                <a:gd name="T92" fmla="*/ 1 w 140"/>
                <a:gd name="T93" fmla="*/ 0 h 86"/>
                <a:gd name="T94" fmla="*/ 1 w 140"/>
                <a:gd name="T95" fmla="*/ 0 h 86"/>
                <a:gd name="T96" fmla="*/ 1 w 140"/>
                <a:gd name="T97" fmla="*/ 0 h 86"/>
                <a:gd name="T98" fmla="*/ 1 w 140"/>
                <a:gd name="T99" fmla="*/ 0 h 86"/>
                <a:gd name="T100" fmla="*/ 1 w 140"/>
                <a:gd name="T101" fmla="*/ 0 h 86"/>
                <a:gd name="T102" fmla="*/ 1 w 140"/>
                <a:gd name="T103" fmla="*/ 0 h 86"/>
                <a:gd name="T104" fmla="*/ 1 w 140"/>
                <a:gd name="T105" fmla="*/ 1 h 86"/>
                <a:gd name="T106" fmla="*/ 1 w 140"/>
                <a:gd name="T107" fmla="*/ 1 h 86"/>
                <a:gd name="T108" fmla="*/ 1 w 140"/>
                <a:gd name="T109" fmla="*/ 1 h 86"/>
                <a:gd name="T110" fmla="*/ 1 w 140"/>
                <a:gd name="T111" fmla="*/ 1 h 8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40"/>
                <a:gd name="T169" fmla="*/ 0 h 86"/>
                <a:gd name="T170" fmla="*/ 140 w 140"/>
                <a:gd name="T171" fmla="*/ 86 h 8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40" h="86">
                  <a:moveTo>
                    <a:pt x="39" y="2"/>
                  </a:moveTo>
                  <a:lnTo>
                    <a:pt x="46" y="8"/>
                  </a:lnTo>
                  <a:lnTo>
                    <a:pt x="53" y="13"/>
                  </a:lnTo>
                  <a:lnTo>
                    <a:pt x="60" y="17"/>
                  </a:lnTo>
                  <a:lnTo>
                    <a:pt x="66" y="23"/>
                  </a:lnTo>
                  <a:lnTo>
                    <a:pt x="73" y="25"/>
                  </a:lnTo>
                  <a:lnTo>
                    <a:pt x="78" y="29"/>
                  </a:lnTo>
                  <a:lnTo>
                    <a:pt x="85" y="33"/>
                  </a:lnTo>
                  <a:lnTo>
                    <a:pt x="91" y="38"/>
                  </a:lnTo>
                  <a:lnTo>
                    <a:pt x="96" y="40"/>
                  </a:lnTo>
                  <a:lnTo>
                    <a:pt x="103" y="44"/>
                  </a:lnTo>
                  <a:lnTo>
                    <a:pt x="107" y="48"/>
                  </a:lnTo>
                  <a:lnTo>
                    <a:pt x="115" y="54"/>
                  </a:lnTo>
                  <a:lnTo>
                    <a:pt x="120" y="58"/>
                  </a:lnTo>
                  <a:lnTo>
                    <a:pt x="126" y="63"/>
                  </a:lnTo>
                  <a:lnTo>
                    <a:pt x="132" y="70"/>
                  </a:lnTo>
                  <a:lnTo>
                    <a:pt x="139" y="78"/>
                  </a:lnTo>
                  <a:lnTo>
                    <a:pt x="140" y="79"/>
                  </a:lnTo>
                  <a:lnTo>
                    <a:pt x="139" y="82"/>
                  </a:lnTo>
                  <a:lnTo>
                    <a:pt x="136" y="82"/>
                  </a:lnTo>
                  <a:lnTo>
                    <a:pt x="132" y="85"/>
                  </a:lnTo>
                  <a:lnTo>
                    <a:pt x="127" y="86"/>
                  </a:lnTo>
                  <a:lnTo>
                    <a:pt x="122" y="86"/>
                  </a:lnTo>
                  <a:lnTo>
                    <a:pt x="116" y="85"/>
                  </a:lnTo>
                  <a:lnTo>
                    <a:pt x="115" y="82"/>
                  </a:lnTo>
                  <a:lnTo>
                    <a:pt x="107" y="75"/>
                  </a:lnTo>
                  <a:lnTo>
                    <a:pt x="100" y="69"/>
                  </a:lnTo>
                  <a:lnTo>
                    <a:pt x="95" y="63"/>
                  </a:lnTo>
                  <a:lnTo>
                    <a:pt x="88" y="58"/>
                  </a:lnTo>
                  <a:lnTo>
                    <a:pt x="80" y="52"/>
                  </a:lnTo>
                  <a:lnTo>
                    <a:pt x="73" y="48"/>
                  </a:lnTo>
                  <a:lnTo>
                    <a:pt x="65" y="44"/>
                  </a:lnTo>
                  <a:lnTo>
                    <a:pt x="60" y="40"/>
                  </a:lnTo>
                  <a:lnTo>
                    <a:pt x="51" y="35"/>
                  </a:lnTo>
                  <a:lnTo>
                    <a:pt x="45" y="32"/>
                  </a:lnTo>
                  <a:lnTo>
                    <a:pt x="37" y="27"/>
                  </a:lnTo>
                  <a:lnTo>
                    <a:pt x="30" y="23"/>
                  </a:lnTo>
                  <a:lnTo>
                    <a:pt x="23" y="17"/>
                  </a:lnTo>
                  <a:lnTo>
                    <a:pt x="15" y="13"/>
                  </a:lnTo>
                  <a:lnTo>
                    <a:pt x="7" y="8"/>
                  </a:lnTo>
                  <a:lnTo>
                    <a:pt x="0" y="2"/>
                  </a:lnTo>
                  <a:lnTo>
                    <a:pt x="0" y="1"/>
                  </a:lnTo>
                  <a:lnTo>
                    <a:pt x="3" y="0"/>
                  </a:lnTo>
                  <a:lnTo>
                    <a:pt x="4" y="0"/>
                  </a:lnTo>
                  <a:lnTo>
                    <a:pt x="7" y="0"/>
                  </a:lnTo>
                  <a:lnTo>
                    <a:pt x="11" y="0"/>
                  </a:lnTo>
                  <a:lnTo>
                    <a:pt x="15" y="0"/>
                  </a:lnTo>
                  <a:lnTo>
                    <a:pt x="18" y="0"/>
                  </a:lnTo>
                  <a:lnTo>
                    <a:pt x="22" y="0"/>
                  </a:lnTo>
                  <a:lnTo>
                    <a:pt x="26" y="0"/>
                  </a:lnTo>
                  <a:lnTo>
                    <a:pt x="29" y="0"/>
                  </a:lnTo>
                  <a:lnTo>
                    <a:pt x="31" y="0"/>
                  </a:lnTo>
                  <a:lnTo>
                    <a:pt x="35" y="1"/>
                  </a:lnTo>
                  <a:lnTo>
                    <a:pt x="37" y="2"/>
                  </a:lnTo>
                  <a:lnTo>
                    <a:pt x="39" y="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11" name="Freeform 1105"/>
            <p:cNvSpPr>
              <a:spLocks/>
            </p:cNvSpPr>
            <p:nvPr/>
          </p:nvSpPr>
          <p:spPr bwMode="auto">
            <a:xfrm>
              <a:off x="5255" y="3054"/>
              <a:ext cx="63" cy="328"/>
            </a:xfrm>
            <a:custGeom>
              <a:avLst/>
              <a:gdLst>
                <a:gd name="T0" fmla="*/ 1 w 125"/>
                <a:gd name="T1" fmla="*/ 1 h 643"/>
                <a:gd name="T2" fmla="*/ 1 w 125"/>
                <a:gd name="T3" fmla="*/ 1 h 643"/>
                <a:gd name="T4" fmla="*/ 1 w 125"/>
                <a:gd name="T5" fmla="*/ 1 h 643"/>
                <a:gd name="T6" fmla="*/ 1 w 125"/>
                <a:gd name="T7" fmla="*/ 1 h 643"/>
                <a:gd name="T8" fmla="*/ 1 w 125"/>
                <a:gd name="T9" fmla="*/ 1 h 643"/>
                <a:gd name="T10" fmla="*/ 1 w 125"/>
                <a:gd name="T11" fmla="*/ 1 h 643"/>
                <a:gd name="T12" fmla="*/ 1 w 125"/>
                <a:gd name="T13" fmla="*/ 1 h 643"/>
                <a:gd name="T14" fmla="*/ 1 w 125"/>
                <a:gd name="T15" fmla="*/ 1 h 643"/>
                <a:gd name="T16" fmla="*/ 1 w 125"/>
                <a:gd name="T17" fmla="*/ 1 h 643"/>
                <a:gd name="T18" fmla="*/ 1 w 125"/>
                <a:gd name="T19" fmla="*/ 1 h 643"/>
                <a:gd name="T20" fmla="*/ 1 w 125"/>
                <a:gd name="T21" fmla="*/ 1 h 643"/>
                <a:gd name="T22" fmla="*/ 1 w 125"/>
                <a:gd name="T23" fmla="*/ 1 h 643"/>
                <a:gd name="T24" fmla="*/ 1 w 125"/>
                <a:gd name="T25" fmla="*/ 1 h 643"/>
                <a:gd name="T26" fmla="*/ 1 w 125"/>
                <a:gd name="T27" fmla="*/ 1 h 643"/>
                <a:gd name="T28" fmla="*/ 1 w 125"/>
                <a:gd name="T29" fmla="*/ 1 h 643"/>
                <a:gd name="T30" fmla="*/ 1 w 125"/>
                <a:gd name="T31" fmla="*/ 1 h 643"/>
                <a:gd name="T32" fmla="*/ 1 w 125"/>
                <a:gd name="T33" fmla="*/ 1 h 643"/>
                <a:gd name="T34" fmla="*/ 1 w 125"/>
                <a:gd name="T35" fmla="*/ 1 h 643"/>
                <a:gd name="T36" fmla="*/ 1 w 125"/>
                <a:gd name="T37" fmla="*/ 1 h 643"/>
                <a:gd name="T38" fmla="*/ 1 w 125"/>
                <a:gd name="T39" fmla="*/ 1 h 643"/>
                <a:gd name="T40" fmla="*/ 1 w 125"/>
                <a:gd name="T41" fmla="*/ 1 h 643"/>
                <a:gd name="T42" fmla="*/ 1 w 125"/>
                <a:gd name="T43" fmla="*/ 1 h 643"/>
                <a:gd name="T44" fmla="*/ 1 w 125"/>
                <a:gd name="T45" fmla="*/ 1 h 643"/>
                <a:gd name="T46" fmla="*/ 1 w 125"/>
                <a:gd name="T47" fmla="*/ 1 h 643"/>
                <a:gd name="T48" fmla="*/ 1 w 125"/>
                <a:gd name="T49" fmla="*/ 1 h 643"/>
                <a:gd name="T50" fmla="*/ 1 w 125"/>
                <a:gd name="T51" fmla="*/ 1 h 643"/>
                <a:gd name="T52" fmla="*/ 1 w 125"/>
                <a:gd name="T53" fmla="*/ 1 h 643"/>
                <a:gd name="T54" fmla="*/ 1 w 125"/>
                <a:gd name="T55" fmla="*/ 1 h 643"/>
                <a:gd name="T56" fmla="*/ 1 w 125"/>
                <a:gd name="T57" fmla="*/ 1 h 643"/>
                <a:gd name="T58" fmla="*/ 1 w 125"/>
                <a:gd name="T59" fmla="*/ 1 h 643"/>
                <a:gd name="T60" fmla="*/ 1 w 125"/>
                <a:gd name="T61" fmla="*/ 1 h 643"/>
                <a:gd name="T62" fmla="*/ 1 w 125"/>
                <a:gd name="T63" fmla="*/ 1 h 643"/>
                <a:gd name="T64" fmla="*/ 1 w 125"/>
                <a:gd name="T65" fmla="*/ 1 h 643"/>
                <a:gd name="T66" fmla="*/ 1 w 125"/>
                <a:gd name="T67" fmla="*/ 1 h 643"/>
                <a:gd name="T68" fmla="*/ 1 w 125"/>
                <a:gd name="T69" fmla="*/ 1 h 643"/>
                <a:gd name="T70" fmla="*/ 1 w 125"/>
                <a:gd name="T71" fmla="*/ 1 h 643"/>
                <a:gd name="T72" fmla="*/ 1 w 125"/>
                <a:gd name="T73" fmla="*/ 1 h 643"/>
                <a:gd name="T74" fmla="*/ 1 w 125"/>
                <a:gd name="T75" fmla="*/ 1 h 643"/>
                <a:gd name="T76" fmla="*/ 1 w 125"/>
                <a:gd name="T77" fmla="*/ 1 h 643"/>
                <a:gd name="T78" fmla="*/ 1 w 125"/>
                <a:gd name="T79" fmla="*/ 1 h 643"/>
                <a:gd name="T80" fmla="*/ 1 w 125"/>
                <a:gd name="T81" fmla="*/ 1 h 643"/>
                <a:gd name="T82" fmla="*/ 1 w 125"/>
                <a:gd name="T83" fmla="*/ 1 h 643"/>
                <a:gd name="T84" fmla="*/ 1 w 125"/>
                <a:gd name="T85" fmla="*/ 1 h 643"/>
                <a:gd name="T86" fmla="*/ 1 w 125"/>
                <a:gd name="T87" fmla="*/ 1 h 643"/>
                <a:gd name="T88" fmla="*/ 1 w 125"/>
                <a:gd name="T89" fmla="*/ 1 h 643"/>
                <a:gd name="T90" fmla="*/ 0 w 125"/>
                <a:gd name="T91" fmla="*/ 1 h 643"/>
                <a:gd name="T92" fmla="*/ 1 w 125"/>
                <a:gd name="T93" fmla="*/ 1 h 643"/>
                <a:gd name="T94" fmla="*/ 1 w 125"/>
                <a:gd name="T95" fmla="*/ 1 h 643"/>
                <a:gd name="T96" fmla="*/ 1 w 125"/>
                <a:gd name="T97" fmla="*/ 1 h 643"/>
                <a:gd name="T98" fmla="*/ 1 w 125"/>
                <a:gd name="T99" fmla="*/ 1 h 643"/>
                <a:gd name="T100" fmla="*/ 1 w 125"/>
                <a:gd name="T101" fmla="*/ 1 h 643"/>
                <a:gd name="T102" fmla="*/ 1 w 125"/>
                <a:gd name="T103" fmla="*/ 1 h 643"/>
                <a:gd name="T104" fmla="*/ 1 w 125"/>
                <a:gd name="T105" fmla="*/ 1 h 643"/>
                <a:gd name="T106" fmla="*/ 1 w 125"/>
                <a:gd name="T107" fmla="*/ 1 h 643"/>
                <a:gd name="T108" fmla="*/ 1 w 125"/>
                <a:gd name="T109" fmla="*/ 1 h 643"/>
                <a:gd name="T110" fmla="*/ 1 w 125"/>
                <a:gd name="T111" fmla="*/ 1 h 643"/>
                <a:gd name="T112" fmla="*/ 1 w 125"/>
                <a:gd name="T113" fmla="*/ 0 h 643"/>
                <a:gd name="T114" fmla="*/ 1 w 125"/>
                <a:gd name="T115" fmla="*/ 0 h 643"/>
                <a:gd name="T116" fmla="*/ 1 w 125"/>
                <a:gd name="T117" fmla="*/ 0 h 643"/>
                <a:gd name="T118" fmla="*/ 1 w 125"/>
                <a:gd name="T119" fmla="*/ 0 h 64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25"/>
                <a:gd name="T181" fmla="*/ 0 h 643"/>
                <a:gd name="T182" fmla="*/ 125 w 125"/>
                <a:gd name="T183" fmla="*/ 643 h 64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25" h="643">
                  <a:moveTo>
                    <a:pt x="93" y="0"/>
                  </a:moveTo>
                  <a:lnTo>
                    <a:pt x="87" y="15"/>
                  </a:lnTo>
                  <a:lnTo>
                    <a:pt x="82" y="32"/>
                  </a:lnTo>
                  <a:lnTo>
                    <a:pt x="77" y="50"/>
                  </a:lnTo>
                  <a:lnTo>
                    <a:pt x="71" y="70"/>
                  </a:lnTo>
                  <a:lnTo>
                    <a:pt x="66" y="89"/>
                  </a:lnTo>
                  <a:lnTo>
                    <a:pt x="62" y="109"/>
                  </a:lnTo>
                  <a:lnTo>
                    <a:pt x="56" y="129"/>
                  </a:lnTo>
                  <a:lnTo>
                    <a:pt x="52" y="149"/>
                  </a:lnTo>
                  <a:lnTo>
                    <a:pt x="48" y="167"/>
                  </a:lnTo>
                  <a:lnTo>
                    <a:pt x="46" y="187"/>
                  </a:lnTo>
                  <a:lnTo>
                    <a:pt x="43" y="203"/>
                  </a:lnTo>
                  <a:lnTo>
                    <a:pt x="42" y="221"/>
                  </a:lnTo>
                  <a:lnTo>
                    <a:pt x="42" y="236"/>
                  </a:lnTo>
                  <a:lnTo>
                    <a:pt x="43" y="249"/>
                  </a:lnTo>
                  <a:lnTo>
                    <a:pt x="46" y="261"/>
                  </a:lnTo>
                  <a:lnTo>
                    <a:pt x="50" y="271"/>
                  </a:lnTo>
                  <a:lnTo>
                    <a:pt x="55" y="282"/>
                  </a:lnTo>
                  <a:lnTo>
                    <a:pt x="59" y="291"/>
                  </a:lnTo>
                  <a:lnTo>
                    <a:pt x="66" y="302"/>
                  </a:lnTo>
                  <a:lnTo>
                    <a:pt x="71" y="314"/>
                  </a:lnTo>
                  <a:lnTo>
                    <a:pt x="75" y="325"/>
                  </a:lnTo>
                  <a:lnTo>
                    <a:pt x="81" y="338"/>
                  </a:lnTo>
                  <a:lnTo>
                    <a:pt x="87" y="352"/>
                  </a:lnTo>
                  <a:lnTo>
                    <a:pt x="91" y="367"/>
                  </a:lnTo>
                  <a:lnTo>
                    <a:pt x="96" y="380"/>
                  </a:lnTo>
                  <a:lnTo>
                    <a:pt x="101" y="395"/>
                  </a:lnTo>
                  <a:lnTo>
                    <a:pt x="105" y="410"/>
                  </a:lnTo>
                  <a:lnTo>
                    <a:pt x="109" y="425"/>
                  </a:lnTo>
                  <a:lnTo>
                    <a:pt x="112" y="439"/>
                  </a:lnTo>
                  <a:lnTo>
                    <a:pt x="114" y="454"/>
                  </a:lnTo>
                  <a:lnTo>
                    <a:pt x="117" y="468"/>
                  </a:lnTo>
                  <a:lnTo>
                    <a:pt x="118" y="484"/>
                  </a:lnTo>
                  <a:lnTo>
                    <a:pt x="118" y="492"/>
                  </a:lnTo>
                  <a:lnTo>
                    <a:pt x="120" y="501"/>
                  </a:lnTo>
                  <a:lnTo>
                    <a:pt x="121" y="512"/>
                  </a:lnTo>
                  <a:lnTo>
                    <a:pt x="121" y="522"/>
                  </a:lnTo>
                  <a:lnTo>
                    <a:pt x="122" y="531"/>
                  </a:lnTo>
                  <a:lnTo>
                    <a:pt x="124" y="542"/>
                  </a:lnTo>
                  <a:lnTo>
                    <a:pt x="124" y="551"/>
                  </a:lnTo>
                  <a:lnTo>
                    <a:pt x="125" y="562"/>
                  </a:lnTo>
                  <a:lnTo>
                    <a:pt x="125" y="572"/>
                  </a:lnTo>
                  <a:lnTo>
                    <a:pt x="125" y="580"/>
                  </a:lnTo>
                  <a:lnTo>
                    <a:pt x="125" y="591"/>
                  </a:lnTo>
                  <a:lnTo>
                    <a:pt x="125" y="600"/>
                  </a:lnTo>
                  <a:lnTo>
                    <a:pt x="125" y="608"/>
                  </a:lnTo>
                  <a:lnTo>
                    <a:pt x="125" y="616"/>
                  </a:lnTo>
                  <a:lnTo>
                    <a:pt x="124" y="624"/>
                  </a:lnTo>
                  <a:lnTo>
                    <a:pt x="122" y="632"/>
                  </a:lnTo>
                  <a:lnTo>
                    <a:pt x="121" y="634"/>
                  </a:lnTo>
                  <a:lnTo>
                    <a:pt x="120" y="638"/>
                  </a:lnTo>
                  <a:lnTo>
                    <a:pt x="118" y="639"/>
                  </a:lnTo>
                  <a:lnTo>
                    <a:pt x="117" y="642"/>
                  </a:lnTo>
                  <a:lnTo>
                    <a:pt x="113" y="643"/>
                  </a:lnTo>
                  <a:lnTo>
                    <a:pt x="109" y="643"/>
                  </a:lnTo>
                  <a:lnTo>
                    <a:pt x="105" y="642"/>
                  </a:lnTo>
                  <a:lnTo>
                    <a:pt x="101" y="640"/>
                  </a:lnTo>
                  <a:lnTo>
                    <a:pt x="100" y="638"/>
                  </a:lnTo>
                  <a:lnTo>
                    <a:pt x="98" y="635"/>
                  </a:lnTo>
                  <a:lnTo>
                    <a:pt x="98" y="630"/>
                  </a:lnTo>
                  <a:lnTo>
                    <a:pt x="100" y="622"/>
                  </a:lnTo>
                  <a:lnTo>
                    <a:pt x="100" y="612"/>
                  </a:lnTo>
                  <a:lnTo>
                    <a:pt x="100" y="601"/>
                  </a:lnTo>
                  <a:lnTo>
                    <a:pt x="100" y="588"/>
                  </a:lnTo>
                  <a:lnTo>
                    <a:pt x="101" y="573"/>
                  </a:lnTo>
                  <a:lnTo>
                    <a:pt x="100" y="557"/>
                  </a:lnTo>
                  <a:lnTo>
                    <a:pt x="100" y="541"/>
                  </a:lnTo>
                  <a:lnTo>
                    <a:pt x="98" y="522"/>
                  </a:lnTo>
                  <a:lnTo>
                    <a:pt x="97" y="504"/>
                  </a:lnTo>
                  <a:lnTo>
                    <a:pt x="96" y="488"/>
                  </a:lnTo>
                  <a:lnTo>
                    <a:pt x="93" y="470"/>
                  </a:lnTo>
                  <a:lnTo>
                    <a:pt x="89" y="453"/>
                  </a:lnTo>
                  <a:lnTo>
                    <a:pt x="85" y="437"/>
                  </a:lnTo>
                  <a:lnTo>
                    <a:pt x="79" y="421"/>
                  </a:lnTo>
                  <a:lnTo>
                    <a:pt x="74" y="408"/>
                  </a:lnTo>
                  <a:lnTo>
                    <a:pt x="67" y="395"/>
                  </a:lnTo>
                  <a:lnTo>
                    <a:pt x="59" y="380"/>
                  </a:lnTo>
                  <a:lnTo>
                    <a:pt x="54" y="368"/>
                  </a:lnTo>
                  <a:lnTo>
                    <a:pt x="47" y="354"/>
                  </a:lnTo>
                  <a:lnTo>
                    <a:pt x="42" y="342"/>
                  </a:lnTo>
                  <a:lnTo>
                    <a:pt x="36" y="329"/>
                  </a:lnTo>
                  <a:lnTo>
                    <a:pt x="31" y="317"/>
                  </a:lnTo>
                  <a:lnTo>
                    <a:pt x="25" y="305"/>
                  </a:lnTo>
                  <a:lnTo>
                    <a:pt x="21" y="291"/>
                  </a:lnTo>
                  <a:lnTo>
                    <a:pt x="17" y="279"/>
                  </a:lnTo>
                  <a:lnTo>
                    <a:pt x="13" y="268"/>
                  </a:lnTo>
                  <a:lnTo>
                    <a:pt x="9" y="256"/>
                  </a:lnTo>
                  <a:lnTo>
                    <a:pt x="6" y="245"/>
                  </a:lnTo>
                  <a:lnTo>
                    <a:pt x="4" y="234"/>
                  </a:lnTo>
                  <a:lnTo>
                    <a:pt x="2" y="224"/>
                  </a:lnTo>
                  <a:lnTo>
                    <a:pt x="1" y="213"/>
                  </a:lnTo>
                  <a:lnTo>
                    <a:pt x="0" y="202"/>
                  </a:lnTo>
                  <a:lnTo>
                    <a:pt x="1" y="189"/>
                  </a:lnTo>
                  <a:lnTo>
                    <a:pt x="4" y="175"/>
                  </a:lnTo>
                  <a:lnTo>
                    <a:pt x="6" y="159"/>
                  </a:lnTo>
                  <a:lnTo>
                    <a:pt x="9" y="143"/>
                  </a:lnTo>
                  <a:lnTo>
                    <a:pt x="15" y="127"/>
                  </a:lnTo>
                  <a:lnTo>
                    <a:pt x="19" y="109"/>
                  </a:lnTo>
                  <a:lnTo>
                    <a:pt x="24" y="94"/>
                  </a:lnTo>
                  <a:lnTo>
                    <a:pt x="29" y="78"/>
                  </a:lnTo>
                  <a:lnTo>
                    <a:pt x="33" y="62"/>
                  </a:lnTo>
                  <a:lnTo>
                    <a:pt x="38" y="48"/>
                  </a:lnTo>
                  <a:lnTo>
                    <a:pt x="43" y="38"/>
                  </a:lnTo>
                  <a:lnTo>
                    <a:pt x="46" y="25"/>
                  </a:lnTo>
                  <a:lnTo>
                    <a:pt x="50" y="17"/>
                  </a:lnTo>
                  <a:lnTo>
                    <a:pt x="52" y="12"/>
                  </a:lnTo>
                  <a:lnTo>
                    <a:pt x="54" y="9"/>
                  </a:lnTo>
                  <a:lnTo>
                    <a:pt x="58" y="8"/>
                  </a:lnTo>
                  <a:lnTo>
                    <a:pt x="63" y="5"/>
                  </a:lnTo>
                  <a:lnTo>
                    <a:pt x="66" y="4"/>
                  </a:lnTo>
                  <a:lnTo>
                    <a:pt x="69" y="4"/>
                  </a:lnTo>
                  <a:lnTo>
                    <a:pt x="71" y="2"/>
                  </a:lnTo>
                  <a:lnTo>
                    <a:pt x="75" y="1"/>
                  </a:lnTo>
                  <a:lnTo>
                    <a:pt x="79" y="0"/>
                  </a:lnTo>
                  <a:lnTo>
                    <a:pt x="82" y="0"/>
                  </a:lnTo>
                  <a:lnTo>
                    <a:pt x="85" y="0"/>
                  </a:lnTo>
                  <a:lnTo>
                    <a:pt x="87" y="0"/>
                  </a:lnTo>
                  <a:lnTo>
                    <a:pt x="91" y="0"/>
                  </a:lnTo>
                  <a:lnTo>
                    <a:pt x="93"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12" name="Freeform 1106"/>
            <p:cNvSpPr>
              <a:spLocks/>
            </p:cNvSpPr>
            <p:nvPr/>
          </p:nvSpPr>
          <p:spPr bwMode="auto">
            <a:xfrm>
              <a:off x="5236" y="2959"/>
              <a:ext cx="55" cy="23"/>
            </a:xfrm>
            <a:custGeom>
              <a:avLst/>
              <a:gdLst>
                <a:gd name="T0" fmla="*/ 1 w 109"/>
                <a:gd name="T1" fmla="*/ 1 h 44"/>
                <a:gd name="T2" fmla="*/ 1 w 109"/>
                <a:gd name="T3" fmla="*/ 1 h 44"/>
                <a:gd name="T4" fmla="*/ 1 w 109"/>
                <a:gd name="T5" fmla="*/ 1 h 44"/>
                <a:gd name="T6" fmla="*/ 1 w 109"/>
                <a:gd name="T7" fmla="*/ 1 h 44"/>
                <a:gd name="T8" fmla="*/ 1 w 109"/>
                <a:gd name="T9" fmla="*/ 1 h 44"/>
                <a:gd name="T10" fmla="*/ 1 w 109"/>
                <a:gd name="T11" fmla="*/ 1 h 44"/>
                <a:gd name="T12" fmla="*/ 1 w 109"/>
                <a:gd name="T13" fmla="*/ 1 h 44"/>
                <a:gd name="T14" fmla="*/ 1 w 109"/>
                <a:gd name="T15" fmla="*/ 1 h 44"/>
                <a:gd name="T16" fmla="*/ 1 w 109"/>
                <a:gd name="T17" fmla="*/ 1 h 44"/>
                <a:gd name="T18" fmla="*/ 1 w 109"/>
                <a:gd name="T19" fmla="*/ 1 h 44"/>
                <a:gd name="T20" fmla="*/ 1 w 109"/>
                <a:gd name="T21" fmla="*/ 1 h 44"/>
                <a:gd name="T22" fmla="*/ 1 w 109"/>
                <a:gd name="T23" fmla="*/ 1 h 44"/>
                <a:gd name="T24" fmla="*/ 1 w 109"/>
                <a:gd name="T25" fmla="*/ 1 h 44"/>
                <a:gd name="T26" fmla="*/ 1 w 109"/>
                <a:gd name="T27" fmla="*/ 1 h 44"/>
                <a:gd name="T28" fmla="*/ 1 w 109"/>
                <a:gd name="T29" fmla="*/ 1 h 44"/>
                <a:gd name="T30" fmla="*/ 1 w 109"/>
                <a:gd name="T31" fmla="*/ 1 h 44"/>
                <a:gd name="T32" fmla="*/ 1 w 109"/>
                <a:gd name="T33" fmla="*/ 1 h 44"/>
                <a:gd name="T34" fmla="*/ 1 w 109"/>
                <a:gd name="T35" fmla="*/ 1 h 44"/>
                <a:gd name="T36" fmla="*/ 1 w 109"/>
                <a:gd name="T37" fmla="*/ 1 h 44"/>
                <a:gd name="T38" fmla="*/ 1 w 109"/>
                <a:gd name="T39" fmla="*/ 1 h 44"/>
                <a:gd name="T40" fmla="*/ 1 w 109"/>
                <a:gd name="T41" fmla="*/ 1 h 44"/>
                <a:gd name="T42" fmla="*/ 1 w 109"/>
                <a:gd name="T43" fmla="*/ 0 h 44"/>
                <a:gd name="T44" fmla="*/ 1 w 109"/>
                <a:gd name="T45" fmla="*/ 1 h 44"/>
                <a:gd name="T46" fmla="*/ 1 w 109"/>
                <a:gd name="T47" fmla="*/ 1 h 44"/>
                <a:gd name="T48" fmla="*/ 1 w 109"/>
                <a:gd name="T49" fmla="*/ 1 h 44"/>
                <a:gd name="T50" fmla="*/ 1 w 109"/>
                <a:gd name="T51" fmla="*/ 1 h 44"/>
                <a:gd name="T52" fmla="*/ 1 w 109"/>
                <a:gd name="T53" fmla="*/ 1 h 44"/>
                <a:gd name="T54" fmla="*/ 1 w 109"/>
                <a:gd name="T55" fmla="*/ 1 h 44"/>
                <a:gd name="T56" fmla="*/ 1 w 109"/>
                <a:gd name="T57" fmla="*/ 1 h 44"/>
                <a:gd name="T58" fmla="*/ 1 w 109"/>
                <a:gd name="T59" fmla="*/ 1 h 44"/>
                <a:gd name="T60" fmla="*/ 1 w 109"/>
                <a:gd name="T61" fmla="*/ 1 h 44"/>
                <a:gd name="T62" fmla="*/ 1 w 109"/>
                <a:gd name="T63" fmla="*/ 1 h 44"/>
                <a:gd name="T64" fmla="*/ 1 w 109"/>
                <a:gd name="T65" fmla="*/ 1 h 44"/>
                <a:gd name="T66" fmla="*/ 1 w 109"/>
                <a:gd name="T67" fmla="*/ 1 h 44"/>
                <a:gd name="T68" fmla="*/ 1 w 109"/>
                <a:gd name="T69" fmla="*/ 1 h 44"/>
                <a:gd name="T70" fmla="*/ 1 w 109"/>
                <a:gd name="T71" fmla="*/ 1 h 44"/>
                <a:gd name="T72" fmla="*/ 1 w 109"/>
                <a:gd name="T73" fmla="*/ 1 h 44"/>
                <a:gd name="T74" fmla="*/ 1 w 109"/>
                <a:gd name="T75" fmla="*/ 1 h 44"/>
                <a:gd name="T76" fmla="*/ 1 w 109"/>
                <a:gd name="T77" fmla="*/ 1 h 44"/>
                <a:gd name="T78" fmla="*/ 1 w 109"/>
                <a:gd name="T79" fmla="*/ 1 h 44"/>
                <a:gd name="T80" fmla="*/ 1 w 109"/>
                <a:gd name="T81" fmla="*/ 1 h 44"/>
                <a:gd name="T82" fmla="*/ 1 w 109"/>
                <a:gd name="T83" fmla="*/ 1 h 44"/>
                <a:gd name="T84" fmla="*/ 1 w 109"/>
                <a:gd name="T85" fmla="*/ 1 h 44"/>
                <a:gd name="T86" fmla="*/ 1 w 109"/>
                <a:gd name="T87" fmla="*/ 1 h 44"/>
                <a:gd name="T88" fmla="*/ 1 w 109"/>
                <a:gd name="T89" fmla="*/ 1 h 44"/>
                <a:gd name="T90" fmla="*/ 1 w 109"/>
                <a:gd name="T91" fmla="*/ 1 h 44"/>
                <a:gd name="T92" fmla="*/ 1 w 109"/>
                <a:gd name="T93" fmla="*/ 1 h 44"/>
                <a:gd name="T94" fmla="*/ 1 w 109"/>
                <a:gd name="T95" fmla="*/ 1 h 44"/>
                <a:gd name="T96" fmla="*/ 1 w 109"/>
                <a:gd name="T97" fmla="*/ 1 h 44"/>
                <a:gd name="T98" fmla="*/ 1 w 109"/>
                <a:gd name="T99" fmla="*/ 1 h 44"/>
                <a:gd name="T100" fmla="*/ 0 w 109"/>
                <a:gd name="T101" fmla="*/ 1 h 44"/>
                <a:gd name="T102" fmla="*/ 1 w 109"/>
                <a:gd name="T103" fmla="*/ 1 h 44"/>
                <a:gd name="T104" fmla="*/ 1 w 109"/>
                <a:gd name="T105" fmla="*/ 1 h 44"/>
                <a:gd name="T106" fmla="*/ 1 w 109"/>
                <a:gd name="T107" fmla="*/ 1 h 4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09"/>
                <a:gd name="T163" fmla="*/ 0 h 44"/>
                <a:gd name="T164" fmla="*/ 109 w 109"/>
                <a:gd name="T165" fmla="*/ 44 h 4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09" h="44">
                  <a:moveTo>
                    <a:pt x="5" y="31"/>
                  </a:moveTo>
                  <a:lnTo>
                    <a:pt x="9" y="31"/>
                  </a:lnTo>
                  <a:lnTo>
                    <a:pt x="13" y="31"/>
                  </a:lnTo>
                  <a:lnTo>
                    <a:pt x="18" y="31"/>
                  </a:lnTo>
                  <a:lnTo>
                    <a:pt x="22" y="32"/>
                  </a:lnTo>
                  <a:lnTo>
                    <a:pt x="27" y="31"/>
                  </a:lnTo>
                  <a:lnTo>
                    <a:pt x="32" y="31"/>
                  </a:lnTo>
                  <a:lnTo>
                    <a:pt x="38" y="31"/>
                  </a:lnTo>
                  <a:lnTo>
                    <a:pt x="44" y="29"/>
                  </a:lnTo>
                  <a:lnTo>
                    <a:pt x="50" y="28"/>
                  </a:lnTo>
                  <a:lnTo>
                    <a:pt x="55" y="27"/>
                  </a:lnTo>
                  <a:lnTo>
                    <a:pt x="59" y="27"/>
                  </a:lnTo>
                  <a:lnTo>
                    <a:pt x="66" y="25"/>
                  </a:lnTo>
                  <a:lnTo>
                    <a:pt x="70" y="23"/>
                  </a:lnTo>
                  <a:lnTo>
                    <a:pt x="76" y="20"/>
                  </a:lnTo>
                  <a:lnTo>
                    <a:pt x="80" y="19"/>
                  </a:lnTo>
                  <a:lnTo>
                    <a:pt x="85" y="16"/>
                  </a:lnTo>
                  <a:lnTo>
                    <a:pt x="89" y="12"/>
                  </a:lnTo>
                  <a:lnTo>
                    <a:pt x="94" y="9"/>
                  </a:lnTo>
                  <a:lnTo>
                    <a:pt x="100" y="5"/>
                  </a:lnTo>
                  <a:lnTo>
                    <a:pt x="105" y="1"/>
                  </a:lnTo>
                  <a:lnTo>
                    <a:pt x="107" y="0"/>
                  </a:lnTo>
                  <a:lnTo>
                    <a:pt x="109" y="1"/>
                  </a:lnTo>
                  <a:lnTo>
                    <a:pt x="109" y="2"/>
                  </a:lnTo>
                  <a:lnTo>
                    <a:pt x="109" y="8"/>
                  </a:lnTo>
                  <a:lnTo>
                    <a:pt x="109" y="12"/>
                  </a:lnTo>
                  <a:lnTo>
                    <a:pt x="108" y="17"/>
                  </a:lnTo>
                  <a:lnTo>
                    <a:pt x="105" y="21"/>
                  </a:lnTo>
                  <a:lnTo>
                    <a:pt x="102" y="25"/>
                  </a:lnTo>
                  <a:lnTo>
                    <a:pt x="96" y="28"/>
                  </a:lnTo>
                  <a:lnTo>
                    <a:pt x="92" y="32"/>
                  </a:lnTo>
                  <a:lnTo>
                    <a:pt x="86" y="35"/>
                  </a:lnTo>
                  <a:lnTo>
                    <a:pt x="82" y="39"/>
                  </a:lnTo>
                  <a:lnTo>
                    <a:pt x="77" y="39"/>
                  </a:lnTo>
                  <a:lnTo>
                    <a:pt x="74" y="41"/>
                  </a:lnTo>
                  <a:lnTo>
                    <a:pt x="69" y="43"/>
                  </a:lnTo>
                  <a:lnTo>
                    <a:pt x="65" y="43"/>
                  </a:lnTo>
                  <a:lnTo>
                    <a:pt x="59" y="43"/>
                  </a:lnTo>
                  <a:lnTo>
                    <a:pt x="55" y="44"/>
                  </a:lnTo>
                  <a:lnTo>
                    <a:pt x="50" y="44"/>
                  </a:lnTo>
                  <a:lnTo>
                    <a:pt x="46" y="44"/>
                  </a:lnTo>
                  <a:lnTo>
                    <a:pt x="39" y="44"/>
                  </a:lnTo>
                  <a:lnTo>
                    <a:pt x="34" y="44"/>
                  </a:lnTo>
                  <a:lnTo>
                    <a:pt x="27" y="44"/>
                  </a:lnTo>
                  <a:lnTo>
                    <a:pt x="22" y="44"/>
                  </a:lnTo>
                  <a:lnTo>
                    <a:pt x="16" y="43"/>
                  </a:lnTo>
                  <a:lnTo>
                    <a:pt x="13" y="43"/>
                  </a:lnTo>
                  <a:lnTo>
                    <a:pt x="9" y="43"/>
                  </a:lnTo>
                  <a:lnTo>
                    <a:pt x="5" y="43"/>
                  </a:lnTo>
                  <a:lnTo>
                    <a:pt x="1" y="40"/>
                  </a:lnTo>
                  <a:lnTo>
                    <a:pt x="0" y="36"/>
                  </a:lnTo>
                  <a:lnTo>
                    <a:pt x="1" y="33"/>
                  </a:lnTo>
                  <a:lnTo>
                    <a:pt x="5" y="3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13" name="Freeform 1107"/>
            <p:cNvSpPr>
              <a:spLocks/>
            </p:cNvSpPr>
            <p:nvPr/>
          </p:nvSpPr>
          <p:spPr bwMode="auto">
            <a:xfrm>
              <a:off x="5077" y="2912"/>
              <a:ext cx="16" cy="53"/>
            </a:xfrm>
            <a:custGeom>
              <a:avLst/>
              <a:gdLst>
                <a:gd name="T0" fmla="*/ 0 w 34"/>
                <a:gd name="T1" fmla="*/ 1 h 105"/>
                <a:gd name="T2" fmla="*/ 0 w 34"/>
                <a:gd name="T3" fmla="*/ 1 h 105"/>
                <a:gd name="T4" fmla="*/ 0 w 34"/>
                <a:gd name="T5" fmla="*/ 1 h 105"/>
                <a:gd name="T6" fmla="*/ 0 w 34"/>
                <a:gd name="T7" fmla="*/ 1 h 105"/>
                <a:gd name="T8" fmla="*/ 0 w 34"/>
                <a:gd name="T9" fmla="*/ 1 h 105"/>
                <a:gd name="T10" fmla="*/ 0 w 34"/>
                <a:gd name="T11" fmla="*/ 1 h 105"/>
                <a:gd name="T12" fmla="*/ 0 w 34"/>
                <a:gd name="T13" fmla="*/ 1 h 105"/>
                <a:gd name="T14" fmla="*/ 0 w 34"/>
                <a:gd name="T15" fmla="*/ 1 h 105"/>
                <a:gd name="T16" fmla="*/ 0 w 34"/>
                <a:gd name="T17" fmla="*/ 1 h 105"/>
                <a:gd name="T18" fmla="*/ 0 w 34"/>
                <a:gd name="T19" fmla="*/ 1 h 105"/>
                <a:gd name="T20" fmla="*/ 0 w 34"/>
                <a:gd name="T21" fmla="*/ 1 h 105"/>
                <a:gd name="T22" fmla="*/ 0 w 34"/>
                <a:gd name="T23" fmla="*/ 1 h 105"/>
                <a:gd name="T24" fmla="*/ 0 w 34"/>
                <a:gd name="T25" fmla="*/ 1 h 105"/>
                <a:gd name="T26" fmla="*/ 0 w 34"/>
                <a:gd name="T27" fmla="*/ 1 h 105"/>
                <a:gd name="T28" fmla="*/ 0 w 34"/>
                <a:gd name="T29" fmla="*/ 1 h 105"/>
                <a:gd name="T30" fmla="*/ 0 w 34"/>
                <a:gd name="T31" fmla="*/ 1 h 105"/>
                <a:gd name="T32" fmla="*/ 0 w 34"/>
                <a:gd name="T33" fmla="*/ 1 h 105"/>
                <a:gd name="T34" fmla="*/ 0 w 34"/>
                <a:gd name="T35" fmla="*/ 1 h 105"/>
                <a:gd name="T36" fmla="*/ 0 w 34"/>
                <a:gd name="T37" fmla="*/ 1 h 105"/>
                <a:gd name="T38" fmla="*/ 0 w 34"/>
                <a:gd name="T39" fmla="*/ 1 h 105"/>
                <a:gd name="T40" fmla="*/ 0 w 34"/>
                <a:gd name="T41" fmla="*/ 1 h 105"/>
                <a:gd name="T42" fmla="*/ 0 w 34"/>
                <a:gd name="T43" fmla="*/ 1 h 105"/>
                <a:gd name="T44" fmla="*/ 0 w 34"/>
                <a:gd name="T45" fmla="*/ 1 h 105"/>
                <a:gd name="T46" fmla="*/ 0 w 34"/>
                <a:gd name="T47" fmla="*/ 1 h 105"/>
                <a:gd name="T48" fmla="*/ 0 w 34"/>
                <a:gd name="T49" fmla="*/ 1 h 105"/>
                <a:gd name="T50" fmla="*/ 0 w 34"/>
                <a:gd name="T51" fmla="*/ 1 h 105"/>
                <a:gd name="T52" fmla="*/ 0 w 34"/>
                <a:gd name="T53" fmla="*/ 1 h 105"/>
                <a:gd name="T54" fmla="*/ 0 w 34"/>
                <a:gd name="T55" fmla="*/ 1 h 105"/>
                <a:gd name="T56" fmla="*/ 0 w 34"/>
                <a:gd name="T57" fmla="*/ 1 h 105"/>
                <a:gd name="T58" fmla="*/ 0 w 34"/>
                <a:gd name="T59" fmla="*/ 1 h 105"/>
                <a:gd name="T60" fmla="*/ 0 w 34"/>
                <a:gd name="T61" fmla="*/ 1 h 105"/>
                <a:gd name="T62" fmla="*/ 0 w 34"/>
                <a:gd name="T63" fmla="*/ 1 h 105"/>
                <a:gd name="T64" fmla="*/ 0 w 34"/>
                <a:gd name="T65" fmla="*/ 1 h 105"/>
                <a:gd name="T66" fmla="*/ 0 w 34"/>
                <a:gd name="T67" fmla="*/ 1 h 105"/>
                <a:gd name="T68" fmla="*/ 0 w 34"/>
                <a:gd name="T69" fmla="*/ 1 h 105"/>
                <a:gd name="T70" fmla="*/ 0 w 34"/>
                <a:gd name="T71" fmla="*/ 1 h 105"/>
                <a:gd name="T72" fmla="*/ 0 w 34"/>
                <a:gd name="T73" fmla="*/ 1 h 105"/>
                <a:gd name="T74" fmla="*/ 0 w 34"/>
                <a:gd name="T75" fmla="*/ 1 h 105"/>
                <a:gd name="T76" fmla="*/ 0 w 34"/>
                <a:gd name="T77" fmla="*/ 1 h 105"/>
                <a:gd name="T78" fmla="*/ 0 w 34"/>
                <a:gd name="T79" fmla="*/ 1 h 105"/>
                <a:gd name="T80" fmla="*/ 0 w 34"/>
                <a:gd name="T81" fmla="*/ 1 h 105"/>
                <a:gd name="T82" fmla="*/ 0 w 34"/>
                <a:gd name="T83" fmla="*/ 0 h 105"/>
                <a:gd name="T84" fmla="*/ 0 w 34"/>
                <a:gd name="T85" fmla="*/ 0 h 105"/>
                <a:gd name="T86" fmla="*/ 0 w 34"/>
                <a:gd name="T87" fmla="*/ 1 h 105"/>
                <a:gd name="T88" fmla="*/ 0 w 34"/>
                <a:gd name="T89" fmla="*/ 1 h 10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34"/>
                <a:gd name="T136" fmla="*/ 0 h 105"/>
                <a:gd name="T137" fmla="*/ 34 w 34"/>
                <a:gd name="T138" fmla="*/ 105 h 10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34" h="105">
                  <a:moveTo>
                    <a:pt x="34" y="20"/>
                  </a:moveTo>
                  <a:lnTo>
                    <a:pt x="30" y="24"/>
                  </a:lnTo>
                  <a:lnTo>
                    <a:pt x="27" y="29"/>
                  </a:lnTo>
                  <a:lnTo>
                    <a:pt x="25" y="35"/>
                  </a:lnTo>
                  <a:lnTo>
                    <a:pt x="23" y="41"/>
                  </a:lnTo>
                  <a:lnTo>
                    <a:pt x="23" y="48"/>
                  </a:lnTo>
                  <a:lnTo>
                    <a:pt x="23" y="58"/>
                  </a:lnTo>
                  <a:lnTo>
                    <a:pt x="23" y="64"/>
                  </a:lnTo>
                  <a:lnTo>
                    <a:pt x="26" y="72"/>
                  </a:lnTo>
                  <a:lnTo>
                    <a:pt x="26" y="78"/>
                  </a:lnTo>
                  <a:lnTo>
                    <a:pt x="27" y="86"/>
                  </a:lnTo>
                  <a:lnTo>
                    <a:pt x="29" y="91"/>
                  </a:lnTo>
                  <a:lnTo>
                    <a:pt x="30" y="97"/>
                  </a:lnTo>
                  <a:lnTo>
                    <a:pt x="30" y="101"/>
                  </a:lnTo>
                  <a:lnTo>
                    <a:pt x="31" y="103"/>
                  </a:lnTo>
                  <a:lnTo>
                    <a:pt x="30" y="105"/>
                  </a:lnTo>
                  <a:lnTo>
                    <a:pt x="29" y="105"/>
                  </a:lnTo>
                  <a:lnTo>
                    <a:pt x="25" y="101"/>
                  </a:lnTo>
                  <a:lnTo>
                    <a:pt x="21" y="95"/>
                  </a:lnTo>
                  <a:lnTo>
                    <a:pt x="19" y="93"/>
                  </a:lnTo>
                  <a:lnTo>
                    <a:pt x="16" y="90"/>
                  </a:lnTo>
                  <a:lnTo>
                    <a:pt x="14" y="86"/>
                  </a:lnTo>
                  <a:lnTo>
                    <a:pt x="11" y="83"/>
                  </a:lnTo>
                  <a:lnTo>
                    <a:pt x="8" y="79"/>
                  </a:lnTo>
                  <a:lnTo>
                    <a:pt x="7" y="75"/>
                  </a:lnTo>
                  <a:lnTo>
                    <a:pt x="4" y="71"/>
                  </a:lnTo>
                  <a:lnTo>
                    <a:pt x="3" y="67"/>
                  </a:lnTo>
                  <a:lnTo>
                    <a:pt x="3" y="62"/>
                  </a:lnTo>
                  <a:lnTo>
                    <a:pt x="2" y="58"/>
                  </a:lnTo>
                  <a:lnTo>
                    <a:pt x="0" y="52"/>
                  </a:lnTo>
                  <a:lnTo>
                    <a:pt x="2" y="47"/>
                  </a:lnTo>
                  <a:lnTo>
                    <a:pt x="2" y="40"/>
                  </a:lnTo>
                  <a:lnTo>
                    <a:pt x="2" y="36"/>
                  </a:lnTo>
                  <a:lnTo>
                    <a:pt x="2" y="31"/>
                  </a:lnTo>
                  <a:lnTo>
                    <a:pt x="3" y="25"/>
                  </a:lnTo>
                  <a:lnTo>
                    <a:pt x="3" y="21"/>
                  </a:lnTo>
                  <a:lnTo>
                    <a:pt x="3" y="17"/>
                  </a:lnTo>
                  <a:lnTo>
                    <a:pt x="3" y="14"/>
                  </a:lnTo>
                  <a:lnTo>
                    <a:pt x="4" y="10"/>
                  </a:lnTo>
                  <a:lnTo>
                    <a:pt x="7" y="6"/>
                  </a:lnTo>
                  <a:lnTo>
                    <a:pt x="7" y="2"/>
                  </a:lnTo>
                  <a:lnTo>
                    <a:pt x="8" y="0"/>
                  </a:lnTo>
                  <a:lnTo>
                    <a:pt x="10" y="0"/>
                  </a:lnTo>
                  <a:lnTo>
                    <a:pt x="34" y="2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14" name="Freeform 1108"/>
            <p:cNvSpPr>
              <a:spLocks/>
            </p:cNvSpPr>
            <p:nvPr/>
          </p:nvSpPr>
          <p:spPr bwMode="auto">
            <a:xfrm>
              <a:off x="4775" y="3083"/>
              <a:ext cx="93" cy="65"/>
            </a:xfrm>
            <a:custGeom>
              <a:avLst/>
              <a:gdLst>
                <a:gd name="T0" fmla="*/ 1 w 186"/>
                <a:gd name="T1" fmla="*/ 1 h 125"/>
                <a:gd name="T2" fmla="*/ 1 w 186"/>
                <a:gd name="T3" fmla="*/ 1 h 125"/>
                <a:gd name="T4" fmla="*/ 1 w 186"/>
                <a:gd name="T5" fmla="*/ 1 h 125"/>
                <a:gd name="T6" fmla="*/ 1 w 186"/>
                <a:gd name="T7" fmla="*/ 1 h 125"/>
                <a:gd name="T8" fmla="*/ 1 w 186"/>
                <a:gd name="T9" fmla="*/ 1 h 125"/>
                <a:gd name="T10" fmla="*/ 1 w 186"/>
                <a:gd name="T11" fmla="*/ 1 h 125"/>
                <a:gd name="T12" fmla="*/ 1 w 186"/>
                <a:gd name="T13" fmla="*/ 1 h 125"/>
                <a:gd name="T14" fmla="*/ 1 w 186"/>
                <a:gd name="T15" fmla="*/ 1 h 125"/>
                <a:gd name="T16" fmla="*/ 1 w 186"/>
                <a:gd name="T17" fmla="*/ 1 h 125"/>
                <a:gd name="T18" fmla="*/ 1 w 186"/>
                <a:gd name="T19" fmla="*/ 1 h 125"/>
                <a:gd name="T20" fmla="*/ 1 w 186"/>
                <a:gd name="T21" fmla="*/ 1 h 125"/>
                <a:gd name="T22" fmla="*/ 1 w 186"/>
                <a:gd name="T23" fmla="*/ 1 h 125"/>
                <a:gd name="T24" fmla="*/ 1 w 186"/>
                <a:gd name="T25" fmla="*/ 1 h 125"/>
                <a:gd name="T26" fmla="*/ 1 w 186"/>
                <a:gd name="T27" fmla="*/ 1 h 125"/>
                <a:gd name="T28" fmla="*/ 1 w 186"/>
                <a:gd name="T29" fmla="*/ 1 h 125"/>
                <a:gd name="T30" fmla="*/ 1 w 186"/>
                <a:gd name="T31" fmla="*/ 1 h 125"/>
                <a:gd name="T32" fmla="*/ 1 w 186"/>
                <a:gd name="T33" fmla="*/ 1 h 125"/>
                <a:gd name="T34" fmla="*/ 1 w 186"/>
                <a:gd name="T35" fmla="*/ 1 h 125"/>
                <a:gd name="T36" fmla="*/ 1 w 186"/>
                <a:gd name="T37" fmla="*/ 1 h 125"/>
                <a:gd name="T38" fmla="*/ 1 w 186"/>
                <a:gd name="T39" fmla="*/ 1 h 125"/>
                <a:gd name="T40" fmla="*/ 1 w 186"/>
                <a:gd name="T41" fmla="*/ 1 h 125"/>
                <a:gd name="T42" fmla="*/ 1 w 186"/>
                <a:gd name="T43" fmla="*/ 1 h 125"/>
                <a:gd name="T44" fmla="*/ 1 w 186"/>
                <a:gd name="T45" fmla="*/ 1 h 125"/>
                <a:gd name="T46" fmla="*/ 1 w 186"/>
                <a:gd name="T47" fmla="*/ 1 h 125"/>
                <a:gd name="T48" fmla="*/ 1 w 186"/>
                <a:gd name="T49" fmla="*/ 1 h 125"/>
                <a:gd name="T50" fmla="*/ 1 w 186"/>
                <a:gd name="T51" fmla="*/ 1 h 125"/>
                <a:gd name="T52" fmla="*/ 1 w 186"/>
                <a:gd name="T53" fmla="*/ 1 h 125"/>
                <a:gd name="T54" fmla="*/ 1 w 186"/>
                <a:gd name="T55" fmla="*/ 1 h 125"/>
                <a:gd name="T56" fmla="*/ 1 w 186"/>
                <a:gd name="T57" fmla="*/ 1 h 125"/>
                <a:gd name="T58" fmla="*/ 1 w 186"/>
                <a:gd name="T59" fmla="*/ 1 h 125"/>
                <a:gd name="T60" fmla="*/ 1 w 186"/>
                <a:gd name="T61" fmla="*/ 1 h 125"/>
                <a:gd name="T62" fmla="*/ 1 w 186"/>
                <a:gd name="T63" fmla="*/ 1 h 125"/>
                <a:gd name="T64" fmla="*/ 1 w 186"/>
                <a:gd name="T65" fmla="*/ 1 h 125"/>
                <a:gd name="T66" fmla="*/ 1 w 186"/>
                <a:gd name="T67" fmla="*/ 1 h 125"/>
                <a:gd name="T68" fmla="*/ 1 w 186"/>
                <a:gd name="T69" fmla="*/ 1 h 125"/>
                <a:gd name="T70" fmla="*/ 1 w 186"/>
                <a:gd name="T71" fmla="*/ 1 h 125"/>
                <a:gd name="T72" fmla="*/ 1 w 186"/>
                <a:gd name="T73" fmla="*/ 1 h 125"/>
                <a:gd name="T74" fmla="*/ 1 w 186"/>
                <a:gd name="T75" fmla="*/ 1 h 125"/>
                <a:gd name="T76" fmla="*/ 0 w 186"/>
                <a:gd name="T77" fmla="*/ 1 h 125"/>
                <a:gd name="T78" fmla="*/ 0 w 186"/>
                <a:gd name="T79" fmla="*/ 1 h 125"/>
                <a:gd name="T80" fmla="*/ 1 w 186"/>
                <a:gd name="T81" fmla="*/ 1 h 125"/>
                <a:gd name="T82" fmla="*/ 1 w 186"/>
                <a:gd name="T83" fmla="*/ 1 h 125"/>
                <a:gd name="T84" fmla="*/ 1 w 186"/>
                <a:gd name="T85" fmla="*/ 0 h 125"/>
                <a:gd name="T86" fmla="*/ 1 w 186"/>
                <a:gd name="T87" fmla="*/ 0 h 125"/>
                <a:gd name="T88" fmla="*/ 1 w 186"/>
                <a:gd name="T89" fmla="*/ 1 h 125"/>
                <a:gd name="T90" fmla="*/ 1 w 186"/>
                <a:gd name="T91" fmla="*/ 1 h 12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86"/>
                <a:gd name="T139" fmla="*/ 0 h 125"/>
                <a:gd name="T140" fmla="*/ 186 w 186"/>
                <a:gd name="T141" fmla="*/ 125 h 125"/>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86" h="125">
                  <a:moveTo>
                    <a:pt x="22" y="2"/>
                  </a:moveTo>
                  <a:lnTo>
                    <a:pt x="34" y="9"/>
                  </a:lnTo>
                  <a:lnTo>
                    <a:pt x="45" y="16"/>
                  </a:lnTo>
                  <a:lnTo>
                    <a:pt x="54" y="23"/>
                  </a:lnTo>
                  <a:lnTo>
                    <a:pt x="65" y="29"/>
                  </a:lnTo>
                  <a:lnTo>
                    <a:pt x="74" y="38"/>
                  </a:lnTo>
                  <a:lnTo>
                    <a:pt x="84" y="44"/>
                  </a:lnTo>
                  <a:lnTo>
                    <a:pt x="93" y="51"/>
                  </a:lnTo>
                  <a:lnTo>
                    <a:pt x="103" y="58"/>
                  </a:lnTo>
                  <a:lnTo>
                    <a:pt x="112" y="65"/>
                  </a:lnTo>
                  <a:lnTo>
                    <a:pt x="122" y="71"/>
                  </a:lnTo>
                  <a:lnTo>
                    <a:pt x="130" y="79"/>
                  </a:lnTo>
                  <a:lnTo>
                    <a:pt x="142" y="86"/>
                  </a:lnTo>
                  <a:lnTo>
                    <a:pt x="150" y="91"/>
                  </a:lnTo>
                  <a:lnTo>
                    <a:pt x="161" y="100"/>
                  </a:lnTo>
                  <a:lnTo>
                    <a:pt x="172" y="106"/>
                  </a:lnTo>
                  <a:lnTo>
                    <a:pt x="184" y="114"/>
                  </a:lnTo>
                  <a:lnTo>
                    <a:pt x="186" y="117"/>
                  </a:lnTo>
                  <a:lnTo>
                    <a:pt x="186" y="122"/>
                  </a:lnTo>
                  <a:lnTo>
                    <a:pt x="182" y="125"/>
                  </a:lnTo>
                  <a:lnTo>
                    <a:pt x="177" y="125"/>
                  </a:lnTo>
                  <a:lnTo>
                    <a:pt x="165" y="117"/>
                  </a:lnTo>
                  <a:lnTo>
                    <a:pt x="154" y="110"/>
                  </a:lnTo>
                  <a:lnTo>
                    <a:pt x="142" y="104"/>
                  </a:lnTo>
                  <a:lnTo>
                    <a:pt x="133" y="97"/>
                  </a:lnTo>
                  <a:lnTo>
                    <a:pt x="122" y="90"/>
                  </a:lnTo>
                  <a:lnTo>
                    <a:pt x="112" y="83"/>
                  </a:lnTo>
                  <a:lnTo>
                    <a:pt x="101" y="77"/>
                  </a:lnTo>
                  <a:lnTo>
                    <a:pt x="92" y="70"/>
                  </a:lnTo>
                  <a:lnTo>
                    <a:pt x="80" y="62"/>
                  </a:lnTo>
                  <a:lnTo>
                    <a:pt x="70" y="56"/>
                  </a:lnTo>
                  <a:lnTo>
                    <a:pt x="60" y="50"/>
                  </a:lnTo>
                  <a:lnTo>
                    <a:pt x="50" y="43"/>
                  </a:lnTo>
                  <a:lnTo>
                    <a:pt x="38" y="36"/>
                  </a:lnTo>
                  <a:lnTo>
                    <a:pt x="29" y="29"/>
                  </a:lnTo>
                  <a:lnTo>
                    <a:pt x="16" y="21"/>
                  </a:lnTo>
                  <a:lnTo>
                    <a:pt x="6" y="16"/>
                  </a:lnTo>
                  <a:lnTo>
                    <a:pt x="2" y="12"/>
                  </a:lnTo>
                  <a:lnTo>
                    <a:pt x="0" y="9"/>
                  </a:lnTo>
                  <a:lnTo>
                    <a:pt x="0" y="5"/>
                  </a:lnTo>
                  <a:lnTo>
                    <a:pt x="4" y="4"/>
                  </a:lnTo>
                  <a:lnTo>
                    <a:pt x="7" y="1"/>
                  </a:lnTo>
                  <a:lnTo>
                    <a:pt x="12" y="0"/>
                  </a:lnTo>
                  <a:lnTo>
                    <a:pt x="16" y="0"/>
                  </a:lnTo>
                  <a:lnTo>
                    <a:pt x="22" y="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15" name="Freeform 1109"/>
            <p:cNvSpPr>
              <a:spLocks/>
            </p:cNvSpPr>
            <p:nvPr/>
          </p:nvSpPr>
          <p:spPr bwMode="auto">
            <a:xfrm>
              <a:off x="4959" y="2972"/>
              <a:ext cx="18" cy="129"/>
            </a:xfrm>
            <a:custGeom>
              <a:avLst/>
              <a:gdLst>
                <a:gd name="T0" fmla="*/ 0 w 37"/>
                <a:gd name="T1" fmla="*/ 1 h 252"/>
                <a:gd name="T2" fmla="*/ 0 w 37"/>
                <a:gd name="T3" fmla="*/ 1 h 252"/>
                <a:gd name="T4" fmla="*/ 0 w 37"/>
                <a:gd name="T5" fmla="*/ 1 h 252"/>
                <a:gd name="T6" fmla="*/ 0 w 37"/>
                <a:gd name="T7" fmla="*/ 1 h 252"/>
                <a:gd name="T8" fmla="*/ 0 w 37"/>
                <a:gd name="T9" fmla="*/ 1 h 252"/>
                <a:gd name="T10" fmla="*/ 0 w 37"/>
                <a:gd name="T11" fmla="*/ 1 h 252"/>
                <a:gd name="T12" fmla="*/ 0 w 37"/>
                <a:gd name="T13" fmla="*/ 1 h 252"/>
                <a:gd name="T14" fmla="*/ 0 w 37"/>
                <a:gd name="T15" fmla="*/ 1 h 252"/>
                <a:gd name="T16" fmla="*/ 0 w 37"/>
                <a:gd name="T17" fmla="*/ 1 h 252"/>
                <a:gd name="T18" fmla="*/ 0 w 37"/>
                <a:gd name="T19" fmla="*/ 1 h 252"/>
                <a:gd name="T20" fmla="*/ 0 w 37"/>
                <a:gd name="T21" fmla="*/ 1 h 252"/>
                <a:gd name="T22" fmla="*/ 0 w 37"/>
                <a:gd name="T23" fmla="*/ 1 h 252"/>
                <a:gd name="T24" fmla="*/ 0 w 37"/>
                <a:gd name="T25" fmla="*/ 1 h 252"/>
                <a:gd name="T26" fmla="*/ 0 w 37"/>
                <a:gd name="T27" fmla="*/ 1 h 252"/>
                <a:gd name="T28" fmla="*/ 0 w 37"/>
                <a:gd name="T29" fmla="*/ 1 h 252"/>
                <a:gd name="T30" fmla="*/ 0 w 37"/>
                <a:gd name="T31" fmla="*/ 1 h 252"/>
                <a:gd name="T32" fmla="*/ 0 w 37"/>
                <a:gd name="T33" fmla="*/ 1 h 252"/>
                <a:gd name="T34" fmla="*/ 0 w 37"/>
                <a:gd name="T35" fmla="*/ 1 h 252"/>
                <a:gd name="T36" fmla="*/ 0 w 37"/>
                <a:gd name="T37" fmla="*/ 1 h 252"/>
                <a:gd name="T38" fmla="*/ 0 w 37"/>
                <a:gd name="T39" fmla="*/ 1 h 252"/>
                <a:gd name="T40" fmla="*/ 0 w 37"/>
                <a:gd name="T41" fmla="*/ 1 h 252"/>
                <a:gd name="T42" fmla="*/ 0 w 37"/>
                <a:gd name="T43" fmla="*/ 1 h 252"/>
                <a:gd name="T44" fmla="*/ 0 w 37"/>
                <a:gd name="T45" fmla="*/ 1 h 252"/>
                <a:gd name="T46" fmla="*/ 0 w 37"/>
                <a:gd name="T47" fmla="*/ 1 h 252"/>
                <a:gd name="T48" fmla="*/ 0 w 37"/>
                <a:gd name="T49" fmla="*/ 1 h 252"/>
                <a:gd name="T50" fmla="*/ 0 w 37"/>
                <a:gd name="T51" fmla="*/ 1 h 252"/>
                <a:gd name="T52" fmla="*/ 0 w 37"/>
                <a:gd name="T53" fmla="*/ 1 h 252"/>
                <a:gd name="T54" fmla="*/ 0 w 37"/>
                <a:gd name="T55" fmla="*/ 1 h 252"/>
                <a:gd name="T56" fmla="*/ 0 w 37"/>
                <a:gd name="T57" fmla="*/ 1 h 252"/>
                <a:gd name="T58" fmla="*/ 0 w 37"/>
                <a:gd name="T59" fmla="*/ 1 h 252"/>
                <a:gd name="T60" fmla="*/ 0 w 37"/>
                <a:gd name="T61" fmla="*/ 1 h 252"/>
                <a:gd name="T62" fmla="*/ 0 w 37"/>
                <a:gd name="T63" fmla="*/ 1 h 252"/>
                <a:gd name="T64" fmla="*/ 0 w 37"/>
                <a:gd name="T65" fmla="*/ 1 h 252"/>
                <a:gd name="T66" fmla="*/ 0 w 37"/>
                <a:gd name="T67" fmla="*/ 1 h 252"/>
                <a:gd name="T68" fmla="*/ 0 w 37"/>
                <a:gd name="T69" fmla="*/ 1 h 252"/>
                <a:gd name="T70" fmla="*/ 0 w 37"/>
                <a:gd name="T71" fmla="*/ 1 h 252"/>
                <a:gd name="T72" fmla="*/ 0 w 37"/>
                <a:gd name="T73" fmla="*/ 1 h 252"/>
                <a:gd name="T74" fmla="*/ 0 w 37"/>
                <a:gd name="T75" fmla="*/ 1 h 252"/>
                <a:gd name="T76" fmla="*/ 0 w 37"/>
                <a:gd name="T77" fmla="*/ 1 h 252"/>
                <a:gd name="T78" fmla="*/ 0 w 37"/>
                <a:gd name="T79" fmla="*/ 1 h 252"/>
                <a:gd name="T80" fmla="*/ 0 w 37"/>
                <a:gd name="T81" fmla="*/ 1 h 252"/>
                <a:gd name="T82" fmla="*/ 0 w 37"/>
                <a:gd name="T83" fmla="*/ 1 h 252"/>
                <a:gd name="T84" fmla="*/ 0 w 37"/>
                <a:gd name="T85" fmla="*/ 1 h 252"/>
                <a:gd name="T86" fmla="*/ 0 w 37"/>
                <a:gd name="T87" fmla="*/ 1 h 252"/>
                <a:gd name="T88" fmla="*/ 0 w 37"/>
                <a:gd name="T89" fmla="*/ 1 h 252"/>
                <a:gd name="T90" fmla="*/ 0 w 37"/>
                <a:gd name="T91" fmla="*/ 1 h 252"/>
                <a:gd name="T92" fmla="*/ 0 w 37"/>
                <a:gd name="T93" fmla="*/ 1 h 252"/>
                <a:gd name="T94" fmla="*/ 0 w 37"/>
                <a:gd name="T95" fmla="*/ 0 h 252"/>
                <a:gd name="T96" fmla="*/ 0 w 37"/>
                <a:gd name="T97" fmla="*/ 0 h 252"/>
                <a:gd name="T98" fmla="*/ 0 w 37"/>
                <a:gd name="T99" fmla="*/ 0 h 252"/>
                <a:gd name="T100" fmla="*/ 0 w 37"/>
                <a:gd name="T101" fmla="*/ 1 h 252"/>
                <a:gd name="T102" fmla="*/ 0 w 37"/>
                <a:gd name="T103" fmla="*/ 1 h 252"/>
                <a:gd name="T104" fmla="*/ 0 w 37"/>
                <a:gd name="T105" fmla="*/ 1 h 252"/>
                <a:gd name="T106" fmla="*/ 0 w 37"/>
                <a:gd name="T107" fmla="*/ 1 h 25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7"/>
                <a:gd name="T163" fmla="*/ 0 h 252"/>
                <a:gd name="T164" fmla="*/ 37 w 37"/>
                <a:gd name="T165" fmla="*/ 252 h 25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7" h="252">
                  <a:moveTo>
                    <a:pt x="37" y="8"/>
                  </a:moveTo>
                  <a:lnTo>
                    <a:pt x="35" y="22"/>
                  </a:lnTo>
                  <a:lnTo>
                    <a:pt x="35" y="38"/>
                  </a:lnTo>
                  <a:lnTo>
                    <a:pt x="35" y="52"/>
                  </a:lnTo>
                  <a:lnTo>
                    <a:pt x="35" y="66"/>
                  </a:lnTo>
                  <a:lnTo>
                    <a:pt x="34" y="80"/>
                  </a:lnTo>
                  <a:lnTo>
                    <a:pt x="34" y="93"/>
                  </a:lnTo>
                  <a:lnTo>
                    <a:pt x="34" y="105"/>
                  </a:lnTo>
                  <a:lnTo>
                    <a:pt x="34" y="120"/>
                  </a:lnTo>
                  <a:lnTo>
                    <a:pt x="33" y="134"/>
                  </a:lnTo>
                  <a:lnTo>
                    <a:pt x="30" y="146"/>
                  </a:lnTo>
                  <a:lnTo>
                    <a:pt x="30" y="161"/>
                  </a:lnTo>
                  <a:lnTo>
                    <a:pt x="29" y="174"/>
                  </a:lnTo>
                  <a:lnTo>
                    <a:pt x="27" y="189"/>
                  </a:lnTo>
                  <a:lnTo>
                    <a:pt x="26" y="205"/>
                  </a:lnTo>
                  <a:lnTo>
                    <a:pt x="24" y="220"/>
                  </a:lnTo>
                  <a:lnTo>
                    <a:pt x="23" y="238"/>
                  </a:lnTo>
                  <a:lnTo>
                    <a:pt x="22" y="240"/>
                  </a:lnTo>
                  <a:lnTo>
                    <a:pt x="20" y="244"/>
                  </a:lnTo>
                  <a:lnTo>
                    <a:pt x="19" y="247"/>
                  </a:lnTo>
                  <a:lnTo>
                    <a:pt x="18" y="248"/>
                  </a:lnTo>
                  <a:lnTo>
                    <a:pt x="14" y="252"/>
                  </a:lnTo>
                  <a:lnTo>
                    <a:pt x="10" y="252"/>
                  </a:lnTo>
                  <a:lnTo>
                    <a:pt x="6" y="251"/>
                  </a:lnTo>
                  <a:lnTo>
                    <a:pt x="3" y="248"/>
                  </a:lnTo>
                  <a:lnTo>
                    <a:pt x="2" y="244"/>
                  </a:lnTo>
                  <a:lnTo>
                    <a:pt x="2" y="242"/>
                  </a:lnTo>
                  <a:lnTo>
                    <a:pt x="0" y="238"/>
                  </a:lnTo>
                  <a:lnTo>
                    <a:pt x="2" y="235"/>
                  </a:lnTo>
                  <a:lnTo>
                    <a:pt x="3" y="219"/>
                  </a:lnTo>
                  <a:lnTo>
                    <a:pt x="4" y="203"/>
                  </a:lnTo>
                  <a:lnTo>
                    <a:pt x="6" y="189"/>
                  </a:lnTo>
                  <a:lnTo>
                    <a:pt x="8" y="176"/>
                  </a:lnTo>
                  <a:lnTo>
                    <a:pt x="10" y="161"/>
                  </a:lnTo>
                  <a:lnTo>
                    <a:pt x="11" y="147"/>
                  </a:lnTo>
                  <a:lnTo>
                    <a:pt x="14" y="134"/>
                  </a:lnTo>
                  <a:lnTo>
                    <a:pt x="14" y="120"/>
                  </a:lnTo>
                  <a:lnTo>
                    <a:pt x="15" y="107"/>
                  </a:lnTo>
                  <a:lnTo>
                    <a:pt x="16" y="93"/>
                  </a:lnTo>
                  <a:lnTo>
                    <a:pt x="18" y="80"/>
                  </a:lnTo>
                  <a:lnTo>
                    <a:pt x="18" y="66"/>
                  </a:lnTo>
                  <a:lnTo>
                    <a:pt x="19" y="52"/>
                  </a:lnTo>
                  <a:lnTo>
                    <a:pt x="19" y="38"/>
                  </a:lnTo>
                  <a:lnTo>
                    <a:pt x="20" y="22"/>
                  </a:lnTo>
                  <a:lnTo>
                    <a:pt x="20" y="8"/>
                  </a:lnTo>
                  <a:lnTo>
                    <a:pt x="20" y="4"/>
                  </a:lnTo>
                  <a:lnTo>
                    <a:pt x="22" y="2"/>
                  </a:lnTo>
                  <a:lnTo>
                    <a:pt x="26" y="0"/>
                  </a:lnTo>
                  <a:lnTo>
                    <a:pt x="29" y="0"/>
                  </a:lnTo>
                  <a:lnTo>
                    <a:pt x="30" y="0"/>
                  </a:lnTo>
                  <a:lnTo>
                    <a:pt x="34" y="2"/>
                  </a:lnTo>
                  <a:lnTo>
                    <a:pt x="35" y="4"/>
                  </a:lnTo>
                  <a:lnTo>
                    <a:pt x="37" y="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16" name="Freeform 1110"/>
            <p:cNvSpPr>
              <a:spLocks/>
            </p:cNvSpPr>
            <p:nvPr/>
          </p:nvSpPr>
          <p:spPr bwMode="auto">
            <a:xfrm>
              <a:off x="4872" y="2933"/>
              <a:ext cx="122" cy="48"/>
            </a:xfrm>
            <a:custGeom>
              <a:avLst/>
              <a:gdLst>
                <a:gd name="T0" fmla="*/ 1 w 242"/>
                <a:gd name="T1" fmla="*/ 1 h 96"/>
                <a:gd name="T2" fmla="*/ 1 w 242"/>
                <a:gd name="T3" fmla="*/ 1 h 96"/>
                <a:gd name="T4" fmla="*/ 1 w 242"/>
                <a:gd name="T5" fmla="*/ 1 h 96"/>
                <a:gd name="T6" fmla="*/ 1 w 242"/>
                <a:gd name="T7" fmla="*/ 1 h 96"/>
                <a:gd name="T8" fmla="*/ 1 w 242"/>
                <a:gd name="T9" fmla="*/ 1 h 96"/>
                <a:gd name="T10" fmla="*/ 1 w 242"/>
                <a:gd name="T11" fmla="*/ 1 h 96"/>
                <a:gd name="T12" fmla="*/ 1 w 242"/>
                <a:gd name="T13" fmla="*/ 1 h 96"/>
                <a:gd name="T14" fmla="*/ 1 w 242"/>
                <a:gd name="T15" fmla="*/ 1 h 96"/>
                <a:gd name="T16" fmla="*/ 1 w 242"/>
                <a:gd name="T17" fmla="*/ 1 h 96"/>
                <a:gd name="T18" fmla="*/ 1 w 242"/>
                <a:gd name="T19" fmla="*/ 1 h 96"/>
                <a:gd name="T20" fmla="*/ 1 w 242"/>
                <a:gd name="T21" fmla="*/ 1 h 96"/>
                <a:gd name="T22" fmla="*/ 1 w 242"/>
                <a:gd name="T23" fmla="*/ 1 h 96"/>
                <a:gd name="T24" fmla="*/ 1 w 242"/>
                <a:gd name="T25" fmla="*/ 1 h 96"/>
                <a:gd name="T26" fmla="*/ 1 w 242"/>
                <a:gd name="T27" fmla="*/ 1 h 96"/>
                <a:gd name="T28" fmla="*/ 1 w 242"/>
                <a:gd name="T29" fmla="*/ 1 h 96"/>
                <a:gd name="T30" fmla="*/ 1 w 242"/>
                <a:gd name="T31" fmla="*/ 1 h 96"/>
                <a:gd name="T32" fmla="*/ 1 w 242"/>
                <a:gd name="T33" fmla="*/ 1 h 96"/>
                <a:gd name="T34" fmla="*/ 1 w 242"/>
                <a:gd name="T35" fmla="*/ 1 h 96"/>
                <a:gd name="T36" fmla="*/ 1 w 242"/>
                <a:gd name="T37" fmla="*/ 1 h 96"/>
                <a:gd name="T38" fmla="*/ 1 w 242"/>
                <a:gd name="T39" fmla="*/ 1 h 96"/>
                <a:gd name="T40" fmla="*/ 1 w 242"/>
                <a:gd name="T41" fmla="*/ 1 h 96"/>
                <a:gd name="T42" fmla="*/ 1 w 242"/>
                <a:gd name="T43" fmla="*/ 1 h 96"/>
                <a:gd name="T44" fmla="*/ 1 w 242"/>
                <a:gd name="T45" fmla="*/ 1 h 96"/>
                <a:gd name="T46" fmla="*/ 1 w 242"/>
                <a:gd name="T47" fmla="*/ 1 h 96"/>
                <a:gd name="T48" fmla="*/ 1 w 242"/>
                <a:gd name="T49" fmla="*/ 1 h 96"/>
                <a:gd name="T50" fmla="*/ 1 w 242"/>
                <a:gd name="T51" fmla="*/ 1 h 96"/>
                <a:gd name="T52" fmla="*/ 1 w 242"/>
                <a:gd name="T53" fmla="*/ 1 h 96"/>
                <a:gd name="T54" fmla="*/ 1 w 242"/>
                <a:gd name="T55" fmla="*/ 1 h 96"/>
                <a:gd name="T56" fmla="*/ 1 w 242"/>
                <a:gd name="T57" fmla="*/ 1 h 96"/>
                <a:gd name="T58" fmla="*/ 1 w 242"/>
                <a:gd name="T59" fmla="*/ 1 h 96"/>
                <a:gd name="T60" fmla="*/ 1 w 242"/>
                <a:gd name="T61" fmla="*/ 1 h 96"/>
                <a:gd name="T62" fmla="*/ 1 w 242"/>
                <a:gd name="T63" fmla="*/ 1 h 96"/>
                <a:gd name="T64" fmla="*/ 1 w 242"/>
                <a:gd name="T65" fmla="*/ 1 h 96"/>
                <a:gd name="T66" fmla="*/ 1 w 242"/>
                <a:gd name="T67" fmla="*/ 1 h 96"/>
                <a:gd name="T68" fmla="*/ 1 w 242"/>
                <a:gd name="T69" fmla="*/ 1 h 96"/>
                <a:gd name="T70" fmla="*/ 1 w 242"/>
                <a:gd name="T71" fmla="*/ 1 h 96"/>
                <a:gd name="T72" fmla="*/ 1 w 242"/>
                <a:gd name="T73" fmla="*/ 1 h 96"/>
                <a:gd name="T74" fmla="*/ 1 w 242"/>
                <a:gd name="T75" fmla="*/ 1 h 96"/>
                <a:gd name="T76" fmla="*/ 1 w 242"/>
                <a:gd name="T77" fmla="*/ 1 h 96"/>
                <a:gd name="T78" fmla="*/ 1 w 242"/>
                <a:gd name="T79" fmla="*/ 1 h 96"/>
                <a:gd name="T80" fmla="*/ 1 w 242"/>
                <a:gd name="T81" fmla="*/ 1 h 96"/>
                <a:gd name="T82" fmla="*/ 1 w 242"/>
                <a:gd name="T83" fmla="*/ 1 h 96"/>
                <a:gd name="T84" fmla="*/ 1 w 242"/>
                <a:gd name="T85" fmla="*/ 1 h 96"/>
                <a:gd name="T86" fmla="*/ 0 w 242"/>
                <a:gd name="T87" fmla="*/ 1 h 96"/>
                <a:gd name="T88" fmla="*/ 0 w 242"/>
                <a:gd name="T89" fmla="*/ 1 h 96"/>
                <a:gd name="T90" fmla="*/ 0 w 242"/>
                <a:gd name="T91" fmla="*/ 1 h 96"/>
                <a:gd name="T92" fmla="*/ 1 w 242"/>
                <a:gd name="T93" fmla="*/ 1 h 96"/>
                <a:gd name="T94" fmla="*/ 1 w 242"/>
                <a:gd name="T95" fmla="*/ 0 h 96"/>
                <a:gd name="T96" fmla="*/ 1 w 242"/>
                <a:gd name="T97" fmla="*/ 1 h 96"/>
                <a:gd name="T98" fmla="*/ 1 w 242"/>
                <a:gd name="T99" fmla="*/ 1 h 9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42"/>
                <a:gd name="T151" fmla="*/ 0 h 96"/>
                <a:gd name="T152" fmla="*/ 242 w 242"/>
                <a:gd name="T153" fmla="*/ 96 h 9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42" h="96">
                  <a:moveTo>
                    <a:pt x="6" y="1"/>
                  </a:moveTo>
                  <a:lnTo>
                    <a:pt x="21" y="8"/>
                  </a:lnTo>
                  <a:lnTo>
                    <a:pt x="36" y="15"/>
                  </a:lnTo>
                  <a:lnTo>
                    <a:pt x="51" y="22"/>
                  </a:lnTo>
                  <a:lnTo>
                    <a:pt x="64" y="26"/>
                  </a:lnTo>
                  <a:lnTo>
                    <a:pt x="78" y="30"/>
                  </a:lnTo>
                  <a:lnTo>
                    <a:pt x="93" y="34"/>
                  </a:lnTo>
                  <a:lnTo>
                    <a:pt x="106" y="39"/>
                  </a:lnTo>
                  <a:lnTo>
                    <a:pt x="121" y="43"/>
                  </a:lnTo>
                  <a:lnTo>
                    <a:pt x="134" y="46"/>
                  </a:lnTo>
                  <a:lnTo>
                    <a:pt x="148" y="50"/>
                  </a:lnTo>
                  <a:lnTo>
                    <a:pt x="161" y="54"/>
                  </a:lnTo>
                  <a:lnTo>
                    <a:pt x="176" y="58"/>
                  </a:lnTo>
                  <a:lnTo>
                    <a:pt x="191" y="61"/>
                  </a:lnTo>
                  <a:lnTo>
                    <a:pt x="206" y="65"/>
                  </a:lnTo>
                  <a:lnTo>
                    <a:pt x="221" y="70"/>
                  </a:lnTo>
                  <a:lnTo>
                    <a:pt x="236" y="76"/>
                  </a:lnTo>
                  <a:lnTo>
                    <a:pt x="240" y="77"/>
                  </a:lnTo>
                  <a:lnTo>
                    <a:pt x="242" y="80"/>
                  </a:lnTo>
                  <a:lnTo>
                    <a:pt x="241" y="84"/>
                  </a:lnTo>
                  <a:lnTo>
                    <a:pt x="240" y="88"/>
                  </a:lnTo>
                  <a:lnTo>
                    <a:pt x="236" y="92"/>
                  </a:lnTo>
                  <a:lnTo>
                    <a:pt x="232" y="94"/>
                  </a:lnTo>
                  <a:lnTo>
                    <a:pt x="226" y="96"/>
                  </a:lnTo>
                  <a:lnTo>
                    <a:pt x="221" y="96"/>
                  </a:lnTo>
                  <a:lnTo>
                    <a:pt x="206" y="90"/>
                  </a:lnTo>
                  <a:lnTo>
                    <a:pt x="191" y="86"/>
                  </a:lnTo>
                  <a:lnTo>
                    <a:pt x="176" y="81"/>
                  </a:lnTo>
                  <a:lnTo>
                    <a:pt x="164" y="78"/>
                  </a:lnTo>
                  <a:lnTo>
                    <a:pt x="152" y="73"/>
                  </a:lnTo>
                  <a:lnTo>
                    <a:pt x="138" y="70"/>
                  </a:lnTo>
                  <a:lnTo>
                    <a:pt x="126" y="66"/>
                  </a:lnTo>
                  <a:lnTo>
                    <a:pt x="113" y="62"/>
                  </a:lnTo>
                  <a:lnTo>
                    <a:pt x="101" y="57"/>
                  </a:lnTo>
                  <a:lnTo>
                    <a:pt x="87" y="53"/>
                  </a:lnTo>
                  <a:lnTo>
                    <a:pt x="74" y="47"/>
                  </a:lnTo>
                  <a:lnTo>
                    <a:pt x="60" y="43"/>
                  </a:lnTo>
                  <a:lnTo>
                    <a:pt x="47" y="38"/>
                  </a:lnTo>
                  <a:lnTo>
                    <a:pt x="35" y="31"/>
                  </a:lnTo>
                  <a:lnTo>
                    <a:pt x="20" y="24"/>
                  </a:lnTo>
                  <a:lnTo>
                    <a:pt x="6" y="18"/>
                  </a:lnTo>
                  <a:lnTo>
                    <a:pt x="2" y="15"/>
                  </a:lnTo>
                  <a:lnTo>
                    <a:pt x="1" y="12"/>
                  </a:lnTo>
                  <a:lnTo>
                    <a:pt x="0" y="8"/>
                  </a:lnTo>
                  <a:lnTo>
                    <a:pt x="0" y="7"/>
                  </a:lnTo>
                  <a:lnTo>
                    <a:pt x="0" y="3"/>
                  </a:lnTo>
                  <a:lnTo>
                    <a:pt x="1" y="1"/>
                  </a:lnTo>
                  <a:lnTo>
                    <a:pt x="4" y="0"/>
                  </a:lnTo>
                  <a:lnTo>
                    <a:pt x="6" y="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17" name="Freeform 1111"/>
            <p:cNvSpPr>
              <a:spLocks/>
            </p:cNvSpPr>
            <p:nvPr/>
          </p:nvSpPr>
          <p:spPr bwMode="auto">
            <a:xfrm>
              <a:off x="4870" y="2973"/>
              <a:ext cx="86" cy="102"/>
            </a:xfrm>
            <a:custGeom>
              <a:avLst/>
              <a:gdLst>
                <a:gd name="T0" fmla="*/ 0 w 173"/>
                <a:gd name="T1" fmla="*/ 0 h 199"/>
                <a:gd name="T2" fmla="*/ 0 w 173"/>
                <a:gd name="T3" fmla="*/ 1 h 199"/>
                <a:gd name="T4" fmla="*/ 0 w 173"/>
                <a:gd name="T5" fmla="*/ 1 h 199"/>
                <a:gd name="T6" fmla="*/ 0 w 173"/>
                <a:gd name="T7" fmla="*/ 1 h 199"/>
                <a:gd name="T8" fmla="*/ 0 w 173"/>
                <a:gd name="T9" fmla="*/ 1 h 199"/>
                <a:gd name="T10" fmla="*/ 0 w 173"/>
                <a:gd name="T11" fmla="*/ 1 h 199"/>
                <a:gd name="T12" fmla="*/ 0 w 173"/>
                <a:gd name="T13" fmla="*/ 1 h 199"/>
                <a:gd name="T14" fmla="*/ 0 w 173"/>
                <a:gd name="T15" fmla="*/ 1 h 199"/>
                <a:gd name="T16" fmla="*/ 0 w 173"/>
                <a:gd name="T17" fmla="*/ 1 h 199"/>
                <a:gd name="T18" fmla="*/ 0 w 173"/>
                <a:gd name="T19" fmla="*/ 1 h 199"/>
                <a:gd name="T20" fmla="*/ 0 w 173"/>
                <a:gd name="T21" fmla="*/ 1 h 199"/>
                <a:gd name="T22" fmla="*/ 0 w 173"/>
                <a:gd name="T23" fmla="*/ 1 h 199"/>
                <a:gd name="T24" fmla="*/ 0 w 173"/>
                <a:gd name="T25" fmla="*/ 1 h 199"/>
                <a:gd name="T26" fmla="*/ 0 w 173"/>
                <a:gd name="T27" fmla="*/ 1 h 199"/>
                <a:gd name="T28" fmla="*/ 0 w 173"/>
                <a:gd name="T29" fmla="*/ 1 h 199"/>
                <a:gd name="T30" fmla="*/ 0 w 173"/>
                <a:gd name="T31" fmla="*/ 1 h 199"/>
                <a:gd name="T32" fmla="*/ 0 w 173"/>
                <a:gd name="T33" fmla="*/ 1 h 199"/>
                <a:gd name="T34" fmla="*/ 0 w 173"/>
                <a:gd name="T35" fmla="*/ 1 h 199"/>
                <a:gd name="T36" fmla="*/ 0 w 173"/>
                <a:gd name="T37" fmla="*/ 1 h 199"/>
                <a:gd name="T38" fmla="*/ 0 w 173"/>
                <a:gd name="T39" fmla="*/ 1 h 199"/>
                <a:gd name="T40" fmla="*/ 0 w 173"/>
                <a:gd name="T41" fmla="*/ 1 h 199"/>
                <a:gd name="T42" fmla="*/ 0 w 173"/>
                <a:gd name="T43" fmla="*/ 1 h 199"/>
                <a:gd name="T44" fmla="*/ 0 w 173"/>
                <a:gd name="T45" fmla="*/ 1 h 199"/>
                <a:gd name="T46" fmla="*/ 0 w 173"/>
                <a:gd name="T47" fmla="*/ 1 h 199"/>
                <a:gd name="T48" fmla="*/ 0 w 173"/>
                <a:gd name="T49" fmla="*/ 1 h 199"/>
                <a:gd name="T50" fmla="*/ 0 w 173"/>
                <a:gd name="T51" fmla="*/ 1 h 199"/>
                <a:gd name="T52" fmla="*/ 0 w 173"/>
                <a:gd name="T53" fmla="*/ 1 h 199"/>
                <a:gd name="T54" fmla="*/ 0 w 173"/>
                <a:gd name="T55" fmla="*/ 1 h 199"/>
                <a:gd name="T56" fmla="*/ 0 w 173"/>
                <a:gd name="T57" fmla="*/ 1 h 199"/>
                <a:gd name="T58" fmla="*/ 0 w 173"/>
                <a:gd name="T59" fmla="*/ 1 h 199"/>
                <a:gd name="T60" fmla="*/ 0 w 173"/>
                <a:gd name="T61" fmla="*/ 1 h 199"/>
                <a:gd name="T62" fmla="*/ 0 w 173"/>
                <a:gd name="T63" fmla="*/ 1 h 199"/>
                <a:gd name="T64" fmla="*/ 0 w 173"/>
                <a:gd name="T65" fmla="*/ 1 h 199"/>
                <a:gd name="T66" fmla="*/ 0 w 173"/>
                <a:gd name="T67" fmla="*/ 1 h 199"/>
                <a:gd name="T68" fmla="*/ 0 w 173"/>
                <a:gd name="T69" fmla="*/ 1 h 199"/>
                <a:gd name="T70" fmla="*/ 0 w 173"/>
                <a:gd name="T71" fmla="*/ 1 h 199"/>
                <a:gd name="T72" fmla="*/ 0 w 173"/>
                <a:gd name="T73" fmla="*/ 1 h 199"/>
                <a:gd name="T74" fmla="*/ 0 w 173"/>
                <a:gd name="T75" fmla="*/ 1 h 199"/>
                <a:gd name="T76" fmla="*/ 0 w 173"/>
                <a:gd name="T77" fmla="*/ 1 h 199"/>
                <a:gd name="T78" fmla="*/ 0 w 173"/>
                <a:gd name="T79" fmla="*/ 1 h 199"/>
                <a:gd name="T80" fmla="*/ 0 w 173"/>
                <a:gd name="T81" fmla="*/ 1 h 199"/>
                <a:gd name="T82" fmla="*/ 0 w 173"/>
                <a:gd name="T83" fmla="*/ 1 h 199"/>
                <a:gd name="T84" fmla="*/ 0 w 173"/>
                <a:gd name="T85" fmla="*/ 1 h 199"/>
                <a:gd name="T86" fmla="*/ 0 w 173"/>
                <a:gd name="T87" fmla="*/ 1 h 199"/>
                <a:gd name="T88" fmla="*/ 0 w 173"/>
                <a:gd name="T89" fmla="*/ 0 h 199"/>
                <a:gd name="T90" fmla="*/ 0 w 173"/>
                <a:gd name="T91" fmla="*/ 0 h 19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73"/>
                <a:gd name="T139" fmla="*/ 0 h 199"/>
                <a:gd name="T140" fmla="*/ 173 w 173"/>
                <a:gd name="T141" fmla="*/ 199 h 19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73" h="199">
                  <a:moveTo>
                    <a:pt x="8" y="0"/>
                  </a:moveTo>
                  <a:lnTo>
                    <a:pt x="15" y="0"/>
                  </a:lnTo>
                  <a:lnTo>
                    <a:pt x="23" y="1"/>
                  </a:lnTo>
                  <a:lnTo>
                    <a:pt x="33" y="4"/>
                  </a:lnTo>
                  <a:lnTo>
                    <a:pt x="41" y="6"/>
                  </a:lnTo>
                  <a:lnTo>
                    <a:pt x="49" y="8"/>
                  </a:lnTo>
                  <a:lnTo>
                    <a:pt x="60" y="12"/>
                  </a:lnTo>
                  <a:lnTo>
                    <a:pt x="69" y="16"/>
                  </a:lnTo>
                  <a:lnTo>
                    <a:pt x="78" y="20"/>
                  </a:lnTo>
                  <a:lnTo>
                    <a:pt x="89" y="24"/>
                  </a:lnTo>
                  <a:lnTo>
                    <a:pt x="100" y="27"/>
                  </a:lnTo>
                  <a:lnTo>
                    <a:pt x="109" y="31"/>
                  </a:lnTo>
                  <a:lnTo>
                    <a:pt x="120" y="36"/>
                  </a:lnTo>
                  <a:lnTo>
                    <a:pt x="130" y="39"/>
                  </a:lnTo>
                  <a:lnTo>
                    <a:pt x="139" y="43"/>
                  </a:lnTo>
                  <a:lnTo>
                    <a:pt x="149" y="45"/>
                  </a:lnTo>
                  <a:lnTo>
                    <a:pt x="158" y="48"/>
                  </a:lnTo>
                  <a:lnTo>
                    <a:pt x="162" y="50"/>
                  </a:lnTo>
                  <a:lnTo>
                    <a:pt x="166" y="51"/>
                  </a:lnTo>
                  <a:lnTo>
                    <a:pt x="167" y="54"/>
                  </a:lnTo>
                  <a:lnTo>
                    <a:pt x="170" y="58"/>
                  </a:lnTo>
                  <a:lnTo>
                    <a:pt x="171" y="60"/>
                  </a:lnTo>
                  <a:lnTo>
                    <a:pt x="173" y="66"/>
                  </a:lnTo>
                  <a:lnTo>
                    <a:pt x="173" y="67"/>
                  </a:lnTo>
                  <a:lnTo>
                    <a:pt x="173" y="71"/>
                  </a:lnTo>
                  <a:lnTo>
                    <a:pt x="173" y="72"/>
                  </a:lnTo>
                  <a:lnTo>
                    <a:pt x="173" y="76"/>
                  </a:lnTo>
                  <a:lnTo>
                    <a:pt x="173" y="85"/>
                  </a:lnTo>
                  <a:lnTo>
                    <a:pt x="171" y="93"/>
                  </a:lnTo>
                  <a:lnTo>
                    <a:pt x="171" y="101"/>
                  </a:lnTo>
                  <a:lnTo>
                    <a:pt x="170" y="109"/>
                  </a:lnTo>
                  <a:lnTo>
                    <a:pt x="170" y="116"/>
                  </a:lnTo>
                  <a:lnTo>
                    <a:pt x="169" y="121"/>
                  </a:lnTo>
                  <a:lnTo>
                    <a:pt x="167" y="129"/>
                  </a:lnTo>
                  <a:lnTo>
                    <a:pt x="166" y="134"/>
                  </a:lnTo>
                  <a:lnTo>
                    <a:pt x="165" y="141"/>
                  </a:lnTo>
                  <a:lnTo>
                    <a:pt x="162" y="147"/>
                  </a:lnTo>
                  <a:lnTo>
                    <a:pt x="161" y="153"/>
                  </a:lnTo>
                  <a:lnTo>
                    <a:pt x="159" y="160"/>
                  </a:lnTo>
                  <a:lnTo>
                    <a:pt x="158" y="167"/>
                  </a:lnTo>
                  <a:lnTo>
                    <a:pt x="155" y="175"/>
                  </a:lnTo>
                  <a:lnTo>
                    <a:pt x="154" y="183"/>
                  </a:lnTo>
                  <a:lnTo>
                    <a:pt x="150" y="191"/>
                  </a:lnTo>
                  <a:lnTo>
                    <a:pt x="149" y="197"/>
                  </a:lnTo>
                  <a:lnTo>
                    <a:pt x="144" y="199"/>
                  </a:lnTo>
                  <a:lnTo>
                    <a:pt x="140" y="199"/>
                  </a:lnTo>
                  <a:lnTo>
                    <a:pt x="136" y="197"/>
                  </a:lnTo>
                  <a:lnTo>
                    <a:pt x="132" y="194"/>
                  </a:lnTo>
                  <a:lnTo>
                    <a:pt x="128" y="190"/>
                  </a:lnTo>
                  <a:lnTo>
                    <a:pt x="128" y="183"/>
                  </a:lnTo>
                  <a:lnTo>
                    <a:pt x="128" y="179"/>
                  </a:lnTo>
                  <a:lnTo>
                    <a:pt x="131" y="171"/>
                  </a:lnTo>
                  <a:lnTo>
                    <a:pt x="132" y="163"/>
                  </a:lnTo>
                  <a:lnTo>
                    <a:pt x="134" y="156"/>
                  </a:lnTo>
                  <a:lnTo>
                    <a:pt x="136" y="149"/>
                  </a:lnTo>
                  <a:lnTo>
                    <a:pt x="136" y="141"/>
                  </a:lnTo>
                  <a:lnTo>
                    <a:pt x="138" y="136"/>
                  </a:lnTo>
                  <a:lnTo>
                    <a:pt x="139" y="129"/>
                  </a:lnTo>
                  <a:lnTo>
                    <a:pt x="140" y="125"/>
                  </a:lnTo>
                  <a:lnTo>
                    <a:pt x="142" y="117"/>
                  </a:lnTo>
                  <a:lnTo>
                    <a:pt x="142" y="112"/>
                  </a:lnTo>
                  <a:lnTo>
                    <a:pt x="142" y="105"/>
                  </a:lnTo>
                  <a:lnTo>
                    <a:pt x="142" y="99"/>
                  </a:lnTo>
                  <a:lnTo>
                    <a:pt x="142" y="91"/>
                  </a:lnTo>
                  <a:lnTo>
                    <a:pt x="143" y="83"/>
                  </a:lnTo>
                  <a:lnTo>
                    <a:pt x="143" y="75"/>
                  </a:lnTo>
                  <a:lnTo>
                    <a:pt x="143" y="67"/>
                  </a:lnTo>
                  <a:lnTo>
                    <a:pt x="142" y="63"/>
                  </a:lnTo>
                  <a:lnTo>
                    <a:pt x="138" y="60"/>
                  </a:lnTo>
                  <a:lnTo>
                    <a:pt x="132" y="56"/>
                  </a:lnTo>
                  <a:lnTo>
                    <a:pt x="124" y="54"/>
                  </a:lnTo>
                  <a:lnTo>
                    <a:pt x="116" y="48"/>
                  </a:lnTo>
                  <a:lnTo>
                    <a:pt x="105" y="44"/>
                  </a:lnTo>
                  <a:lnTo>
                    <a:pt x="95" y="40"/>
                  </a:lnTo>
                  <a:lnTo>
                    <a:pt x="82" y="37"/>
                  </a:lnTo>
                  <a:lnTo>
                    <a:pt x="70" y="32"/>
                  </a:lnTo>
                  <a:lnTo>
                    <a:pt x="60" y="29"/>
                  </a:lnTo>
                  <a:lnTo>
                    <a:pt x="49" y="25"/>
                  </a:lnTo>
                  <a:lnTo>
                    <a:pt x="37" y="23"/>
                  </a:lnTo>
                  <a:lnTo>
                    <a:pt x="28" y="20"/>
                  </a:lnTo>
                  <a:lnTo>
                    <a:pt x="20" y="17"/>
                  </a:lnTo>
                  <a:lnTo>
                    <a:pt x="12" y="16"/>
                  </a:lnTo>
                  <a:lnTo>
                    <a:pt x="8" y="16"/>
                  </a:lnTo>
                  <a:lnTo>
                    <a:pt x="4" y="16"/>
                  </a:lnTo>
                  <a:lnTo>
                    <a:pt x="3" y="14"/>
                  </a:lnTo>
                  <a:lnTo>
                    <a:pt x="0" y="12"/>
                  </a:lnTo>
                  <a:lnTo>
                    <a:pt x="0" y="8"/>
                  </a:lnTo>
                  <a:lnTo>
                    <a:pt x="0" y="5"/>
                  </a:lnTo>
                  <a:lnTo>
                    <a:pt x="3" y="2"/>
                  </a:lnTo>
                  <a:lnTo>
                    <a:pt x="4" y="0"/>
                  </a:lnTo>
                  <a:lnTo>
                    <a:pt x="8"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18" name="Freeform 1112"/>
            <p:cNvSpPr>
              <a:spLocks/>
            </p:cNvSpPr>
            <p:nvPr/>
          </p:nvSpPr>
          <p:spPr bwMode="auto">
            <a:xfrm>
              <a:off x="4858" y="3046"/>
              <a:ext cx="105" cy="55"/>
            </a:xfrm>
            <a:custGeom>
              <a:avLst/>
              <a:gdLst>
                <a:gd name="T0" fmla="*/ 0 w 211"/>
                <a:gd name="T1" fmla="*/ 0 h 109"/>
                <a:gd name="T2" fmla="*/ 0 w 211"/>
                <a:gd name="T3" fmla="*/ 1 h 109"/>
                <a:gd name="T4" fmla="*/ 0 w 211"/>
                <a:gd name="T5" fmla="*/ 1 h 109"/>
                <a:gd name="T6" fmla="*/ 0 w 211"/>
                <a:gd name="T7" fmla="*/ 1 h 109"/>
                <a:gd name="T8" fmla="*/ 0 w 211"/>
                <a:gd name="T9" fmla="*/ 1 h 109"/>
                <a:gd name="T10" fmla="*/ 0 w 211"/>
                <a:gd name="T11" fmla="*/ 1 h 109"/>
                <a:gd name="T12" fmla="*/ 0 w 211"/>
                <a:gd name="T13" fmla="*/ 1 h 109"/>
                <a:gd name="T14" fmla="*/ 0 w 211"/>
                <a:gd name="T15" fmla="*/ 1 h 109"/>
                <a:gd name="T16" fmla="*/ 0 w 211"/>
                <a:gd name="T17" fmla="*/ 1 h 109"/>
                <a:gd name="T18" fmla="*/ 0 w 211"/>
                <a:gd name="T19" fmla="*/ 1 h 109"/>
                <a:gd name="T20" fmla="*/ 0 w 211"/>
                <a:gd name="T21" fmla="*/ 1 h 109"/>
                <a:gd name="T22" fmla="*/ 0 w 211"/>
                <a:gd name="T23" fmla="*/ 1 h 109"/>
                <a:gd name="T24" fmla="*/ 0 w 211"/>
                <a:gd name="T25" fmla="*/ 1 h 109"/>
                <a:gd name="T26" fmla="*/ 0 w 211"/>
                <a:gd name="T27" fmla="*/ 1 h 109"/>
                <a:gd name="T28" fmla="*/ 0 w 211"/>
                <a:gd name="T29" fmla="*/ 1 h 109"/>
                <a:gd name="T30" fmla="*/ 0 w 211"/>
                <a:gd name="T31" fmla="*/ 1 h 109"/>
                <a:gd name="T32" fmla="*/ 0 w 211"/>
                <a:gd name="T33" fmla="*/ 1 h 109"/>
                <a:gd name="T34" fmla="*/ 0 w 211"/>
                <a:gd name="T35" fmla="*/ 1 h 109"/>
                <a:gd name="T36" fmla="*/ 0 w 211"/>
                <a:gd name="T37" fmla="*/ 1 h 109"/>
                <a:gd name="T38" fmla="*/ 0 w 211"/>
                <a:gd name="T39" fmla="*/ 1 h 109"/>
                <a:gd name="T40" fmla="*/ 0 w 211"/>
                <a:gd name="T41" fmla="*/ 1 h 109"/>
                <a:gd name="T42" fmla="*/ 0 w 211"/>
                <a:gd name="T43" fmla="*/ 1 h 109"/>
                <a:gd name="T44" fmla="*/ 0 w 211"/>
                <a:gd name="T45" fmla="*/ 1 h 109"/>
                <a:gd name="T46" fmla="*/ 0 w 211"/>
                <a:gd name="T47" fmla="*/ 1 h 109"/>
                <a:gd name="T48" fmla="*/ 0 w 211"/>
                <a:gd name="T49" fmla="*/ 1 h 109"/>
                <a:gd name="T50" fmla="*/ 0 w 211"/>
                <a:gd name="T51" fmla="*/ 1 h 109"/>
                <a:gd name="T52" fmla="*/ 0 w 211"/>
                <a:gd name="T53" fmla="*/ 1 h 109"/>
                <a:gd name="T54" fmla="*/ 0 w 211"/>
                <a:gd name="T55" fmla="*/ 1 h 109"/>
                <a:gd name="T56" fmla="*/ 0 w 211"/>
                <a:gd name="T57" fmla="*/ 1 h 109"/>
                <a:gd name="T58" fmla="*/ 0 w 211"/>
                <a:gd name="T59" fmla="*/ 1 h 109"/>
                <a:gd name="T60" fmla="*/ 0 w 211"/>
                <a:gd name="T61" fmla="*/ 1 h 109"/>
                <a:gd name="T62" fmla="*/ 0 w 211"/>
                <a:gd name="T63" fmla="*/ 1 h 109"/>
                <a:gd name="T64" fmla="*/ 0 w 211"/>
                <a:gd name="T65" fmla="*/ 1 h 109"/>
                <a:gd name="T66" fmla="*/ 0 w 211"/>
                <a:gd name="T67" fmla="*/ 1 h 109"/>
                <a:gd name="T68" fmla="*/ 0 w 211"/>
                <a:gd name="T69" fmla="*/ 1 h 109"/>
                <a:gd name="T70" fmla="*/ 0 w 211"/>
                <a:gd name="T71" fmla="*/ 1 h 109"/>
                <a:gd name="T72" fmla="*/ 0 w 211"/>
                <a:gd name="T73" fmla="*/ 1 h 109"/>
                <a:gd name="T74" fmla="*/ 0 w 211"/>
                <a:gd name="T75" fmla="*/ 1 h 109"/>
                <a:gd name="T76" fmla="*/ 0 w 211"/>
                <a:gd name="T77" fmla="*/ 1 h 109"/>
                <a:gd name="T78" fmla="*/ 0 w 211"/>
                <a:gd name="T79" fmla="*/ 1 h 109"/>
                <a:gd name="T80" fmla="*/ 0 w 211"/>
                <a:gd name="T81" fmla="*/ 1 h 109"/>
                <a:gd name="T82" fmla="*/ 0 w 211"/>
                <a:gd name="T83" fmla="*/ 1 h 109"/>
                <a:gd name="T84" fmla="*/ 0 w 211"/>
                <a:gd name="T85" fmla="*/ 1 h 109"/>
                <a:gd name="T86" fmla="*/ 0 w 211"/>
                <a:gd name="T87" fmla="*/ 1 h 109"/>
                <a:gd name="T88" fmla="*/ 0 w 211"/>
                <a:gd name="T89" fmla="*/ 1 h 109"/>
                <a:gd name="T90" fmla="*/ 0 w 211"/>
                <a:gd name="T91" fmla="*/ 1 h 109"/>
                <a:gd name="T92" fmla="*/ 0 w 211"/>
                <a:gd name="T93" fmla="*/ 0 h 109"/>
                <a:gd name="T94" fmla="*/ 0 w 211"/>
                <a:gd name="T95" fmla="*/ 0 h 109"/>
                <a:gd name="T96" fmla="*/ 0 w 211"/>
                <a:gd name="T97" fmla="*/ 0 h 109"/>
                <a:gd name="T98" fmla="*/ 0 w 211"/>
                <a:gd name="T99" fmla="*/ 0 h 1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11"/>
                <a:gd name="T151" fmla="*/ 0 h 109"/>
                <a:gd name="T152" fmla="*/ 211 w 211"/>
                <a:gd name="T153" fmla="*/ 109 h 10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11" h="109">
                  <a:moveTo>
                    <a:pt x="12" y="0"/>
                  </a:moveTo>
                  <a:lnTo>
                    <a:pt x="19" y="3"/>
                  </a:lnTo>
                  <a:lnTo>
                    <a:pt x="29" y="6"/>
                  </a:lnTo>
                  <a:lnTo>
                    <a:pt x="39" y="10"/>
                  </a:lnTo>
                  <a:lnTo>
                    <a:pt x="51" y="15"/>
                  </a:lnTo>
                  <a:lnTo>
                    <a:pt x="65" y="19"/>
                  </a:lnTo>
                  <a:lnTo>
                    <a:pt x="80" y="26"/>
                  </a:lnTo>
                  <a:lnTo>
                    <a:pt x="93" y="30"/>
                  </a:lnTo>
                  <a:lnTo>
                    <a:pt x="107" y="37"/>
                  </a:lnTo>
                  <a:lnTo>
                    <a:pt x="122" y="42"/>
                  </a:lnTo>
                  <a:lnTo>
                    <a:pt x="135" y="50"/>
                  </a:lnTo>
                  <a:lnTo>
                    <a:pt x="149" y="56"/>
                  </a:lnTo>
                  <a:lnTo>
                    <a:pt x="162" y="62"/>
                  </a:lnTo>
                  <a:lnTo>
                    <a:pt x="173" y="68"/>
                  </a:lnTo>
                  <a:lnTo>
                    <a:pt x="185" y="74"/>
                  </a:lnTo>
                  <a:lnTo>
                    <a:pt x="194" y="80"/>
                  </a:lnTo>
                  <a:lnTo>
                    <a:pt x="203" y="87"/>
                  </a:lnTo>
                  <a:lnTo>
                    <a:pt x="205" y="88"/>
                  </a:lnTo>
                  <a:lnTo>
                    <a:pt x="208" y="93"/>
                  </a:lnTo>
                  <a:lnTo>
                    <a:pt x="211" y="97"/>
                  </a:lnTo>
                  <a:lnTo>
                    <a:pt x="211" y="103"/>
                  </a:lnTo>
                  <a:lnTo>
                    <a:pt x="208" y="105"/>
                  </a:lnTo>
                  <a:lnTo>
                    <a:pt x="205" y="108"/>
                  </a:lnTo>
                  <a:lnTo>
                    <a:pt x="203" y="109"/>
                  </a:lnTo>
                  <a:lnTo>
                    <a:pt x="200" y="107"/>
                  </a:lnTo>
                  <a:lnTo>
                    <a:pt x="192" y="101"/>
                  </a:lnTo>
                  <a:lnTo>
                    <a:pt x="182" y="97"/>
                  </a:lnTo>
                  <a:lnTo>
                    <a:pt x="172" y="91"/>
                  </a:lnTo>
                  <a:lnTo>
                    <a:pt x="159" y="85"/>
                  </a:lnTo>
                  <a:lnTo>
                    <a:pt x="145" y="78"/>
                  </a:lnTo>
                  <a:lnTo>
                    <a:pt x="131" y="72"/>
                  </a:lnTo>
                  <a:lnTo>
                    <a:pt x="115" y="64"/>
                  </a:lnTo>
                  <a:lnTo>
                    <a:pt x="100" y="58"/>
                  </a:lnTo>
                  <a:lnTo>
                    <a:pt x="85" y="50"/>
                  </a:lnTo>
                  <a:lnTo>
                    <a:pt x="69" y="43"/>
                  </a:lnTo>
                  <a:lnTo>
                    <a:pt x="56" y="38"/>
                  </a:lnTo>
                  <a:lnTo>
                    <a:pt x="43" y="33"/>
                  </a:lnTo>
                  <a:lnTo>
                    <a:pt x="31" y="26"/>
                  </a:lnTo>
                  <a:lnTo>
                    <a:pt x="22" y="23"/>
                  </a:lnTo>
                  <a:lnTo>
                    <a:pt x="14" y="19"/>
                  </a:lnTo>
                  <a:lnTo>
                    <a:pt x="10" y="18"/>
                  </a:lnTo>
                  <a:lnTo>
                    <a:pt x="4" y="15"/>
                  </a:lnTo>
                  <a:lnTo>
                    <a:pt x="2" y="12"/>
                  </a:lnTo>
                  <a:lnTo>
                    <a:pt x="0" y="8"/>
                  </a:lnTo>
                  <a:lnTo>
                    <a:pt x="0" y="6"/>
                  </a:lnTo>
                  <a:lnTo>
                    <a:pt x="0" y="2"/>
                  </a:lnTo>
                  <a:lnTo>
                    <a:pt x="3" y="0"/>
                  </a:lnTo>
                  <a:lnTo>
                    <a:pt x="7" y="0"/>
                  </a:lnTo>
                  <a:lnTo>
                    <a:pt x="12"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19" name="Freeform 1113"/>
            <p:cNvSpPr>
              <a:spLocks/>
            </p:cNvSpPr>
            <p:nvPr/>
          </p:nvSpPr>
          <p:spPr bwMode="auto">
            <a:xfrm>
              <a:off x="4843" y="3101"/>
              <a:ext cx="89" cy="38"/>
            </a:xfrm>
            <a:custGeom>
              <a:avLst/>
              <a:gdLst>
                <a:gd name="T0" fmla="*/ 1 w 176"/>
                <a:gd name="T1" fmla="*/ 1 h 76"/>
                <a:gd name="T2" fmla="*/ 1 w 176"/>
                <a:gd name="T3" fmla="*/ 1 h 76"/>
                <a:gd name="T4" fmla="*/ 1 w 176"/>
                <a:gd name="T5" fmla="*/ 1 h 76"/>
                <a:gd name="T6" fmla="*/ 1 w 176"/>
                <a:gd name="T7" fmla="*/ 1 h 76"/>
                <a:gd name="T8" fmla="*/ 1 w 176"/>
                <a:gd name="T9" fmla="*/ 1 h 76"/>
                <a:gd name="T10" fmla="*/ 1 w 176"/>
                <a:gd name="T11" fmla="*/ 1 h 76"/>
                <a:gd name="T12" fmla="*/ 1 w 176"/>
                <a:gd name="T13" fmla="*/ 1 h 76"/>
                <a:gd name="T14" fmla="*/ 1 w 176"/>
                <a:gd name="T15" fmla="*/ 1 h 76"/>
                <a:gd name="T16" fmla="*/ 1 w 176"/>
                <a:gd name="T17" fmla="*/ 1 h 76"/>
                <a:gd name="T18" fmla="*/ 1 w 176"/>
                <a:gd name="T19" fmla="*/ 1 h 76"/>
                <a:gd name="T20" fmla="*/ 1 w 176"/>
                <a:gd name="T21" fmla="*/ 1 h 76"/>
                <a:gd name="T22" fmla="*/ 1 w 176"/>
                <a:gd name="T23" fmla="*/ 1 h 76"/>
                <a:gd name="T24" fmla="*/ 1 w 176"/>
                <a:gd name="T25" fmla="*/ 1 h 76"/>
                <a:gd name="T26" fmla="*/ 1 w 176"/>
                <a:gd name="T27" fmla="*/ 1 h 76"/>
                <a:gd name="T28" fmla="*/ 1 w 176"/>
                <a:gd name="T29" fmla="*/ 1 h 76"/>
                <a:gd name="T30" fmla="*/ 1 w 176"/>
                <a:gd name="T31" fmla="*/ 1 h 76"/>
                <a:gd name="T32" fmla="*/ 1 w 176"/>
                <a:gd name="T33" fmla="*/ 1 h 76"/>
                <a:gd name="T34" fmla="*/ 1 w 176"/>
                <a:gd name="T35" fmla="*/ 1 h 76"/>
                <a:gd name="T36" fmla="*/ 1 w 176"/>
                <a:gd name="T37" fmla="*/ 1 h 76"/>
                <a:gd name="T38" fmla="*/ 1 w 176"/>
                <a:gd name="T39" fmla="*/ 1 h 76"/>
                <a:gd name="T40" fmla="*/ 1 w 176"/>
                <a:gd name="T41" fmla="*/ 0 h 76"/>
                <a:gd name="T42" fmla="*/ 1 w 176"/>
                <a:gd name="T43" fmla="*/ 0 h 76"/>
                <a:gd name="T44" fmla="*/ 1 w 176"/>
                <a:gd name="T45" fmla="*/ 1 h 76"/>
                <a:gd name="T46" fmla="*/ 1 w 176"/>
                <a:gd name="T47" fmla="*/ 1 h 76"/>
                <a:gd name="T48" fmla="*/ 1 w 176"/>
                <a:gd name="T49" fmla="*/ 1 h 76"/>
                <a:gd name="T50" fmla="*/ 1 w 176"/>
                <a:gd name="T51" fmla="*/ 1 h 76"/>
                <a:gd name="T52" fmla="*/ 1 w 176"/>
                <a:gd name="T53" fmla="*/ 1 h 76"/>
                <a:gd name="T54" fmla="*/ 1 w 176"/>
                <a:gd name="T55" fmla="*/ 1 h 76"/>
                <a:gd name="T56" fmla="*/ 1 w 176"/>
                <a:gd name="T57" fmla="*/ 1 h 76"/>
                <a:gd name="T58" fmla="*/ 1 w 176"/>
                <a:gd name="T59" fmla="*/ 1 h 76"/>
                <a:gd name="T60" fmla="*/ 1 w 176"/>
                <a:gd name="T61" fmla="*/ 1 h 76"/>
                <a:gd name="T62" fmla="*/ 1 w 176"/>
                <a:gd name="T63" fmla="*/ 1 h 76"/>
                <a:gd name="T64" fmla="*/ 1 w 176"/>
                <a:gd name="T65" fmla="*/ 1 h 76"/>
                <a:gd name="T66" fmla="*/ 1 w 176"/>
                <a:gd name="T67" fmla="*/ 1 h 76"/>
                <a:gd name="T68" fmla="*/ 1 w 176"/>
                <a:gd name="T69" fmla="*/ 1 h 76"/>
                <a:gd name="T70" fmla="*/ 1 w 176"/>
                <a:gd name="T71" fmla="*/ 1 h 76"/>
                <a:gd name="T72" fmla="*/ 1 w 176"/>
                <a:gd name="T73" fmla="*/ 1 h 76"/>
                <a:gd name="T74" fmla="*/ 1 w 176"/>
                <a:gd name="T75" fmla="*/ 1 h 76"/>
                <a:gd name="T76" fmla="*/ 1 w 176"/>
                <a:gd name="T77" fmla="*/ 1 h 76"/>
                <a:gd name="T78" fmla="*/ 1 w 176"/>
                <a:gd name="T79" fmla="*/ 1 h 76"/>
                <a:gd name="T80" fmla="*/ 1 w 176"/>
                <a:gd name="T81" fmla="*/ 1 h 76"/>
                <a:gd name="T82" fmla="*/ 1 w 176"/>
                <a:gd name="T83" fmla="*/ 1 h 76"/>
                <a:gd name="T84" fmla="*/ 1 w 176"/>
                <a:gd name="T85" fmla="*/ 1 h 76"/>
                <a:gd name="T86" fmla="*/ 1 w 176"/>
                <a:gd name="T87" fmla="*/ 1 h 76"/>
                <a:gd name="T88" fmla="*/ 1 w 176"/>
                <a:gd name="T89" fmla="*/ 1 h 76"/>
                <a:gd name="T90" fmla="*/ 1 w 176"/>
                <a:gd name="T91" fmla="*/ 1 h 76"/>
                <a:gd name="T92" fmla="*/ 1 w 176"/>
                <a:gd name="T93" fmla="*/ 1 h 76"/>
                <a:gd name="T94" fmla="*/ 1 w 176"/>
                <a:gd name="T95" fmla="*/ 1 h 76"/>
                <a:gd name="T96" fmla="*/ 1 w 176"/>
                <a:gd name="T97" fmla="*/ 1 h 76"/>
                <a:gd name="T98" fmla="*/ 1 w 176"/>
                <a:gd name="T99" fmla="*/ 1 h 76"/>
                <a:gd name="T100" fmla="*/ 1 w 176"/>
                <a:gd name="T101" fmla="*/ 1 h 76"/>
                <a:gd name="T102" fmla="*/ 0 w 176"/>
                <a:gd name="T103" fmla="*/ 1 h 76"/>
                <a:gd name="T104" fmla="*/ 1 w 176"/>
                <a:gd name="T105" fmla="*/ 1 h 76"/>
                <a:gd name="T106" fmla="*/ 1 w 176"/>
                <a:gd name="T107" fmla="*/ 1 h 7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76"/>
                <a:gd name="T163" fmla="*/ 0 h 76"/>
                <a:gd name="T164" fmla="*/ 176 w 176"/>
                <a:gd name="T165" fmla="*/ 76 h 7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76" h="76">
                  <a:moveTo>
                    <a:pt x="2" y="64"/>
                  </a:moveTo>
                  <a:lnTo>
                    <a:pt x="5" y="60"/>
                  </a:lnTo>
                  <a:lnTo>
                    <a:pt x="9" y="57"/>
                  </a:lnTo>
                  <a:lnTo>
                    <a:pt x="13" y="54"/>
                  </a:lnTo>
                  <a:lnTo>
                    <a:pt x="17" y="53"/>
                  </a:lnTo>
                  <a:lnTo>
                    <a:pt x="27" y="48"/>
                  </a:lnTo>
                  <a:lnTo>
                    <a:pt x="37" y="44"/>
                  </a:lnTo>
                  <a:lnTo>
                    <a:pt x="45" y="40"/>
                  </a:lnTo>
                  <a:lnTo>
                    <a:pt x="55" y="37"/>
                  </a:lnTo>
                  <a:lnTo>
                    <a:pt x="63" y="33"/>
                  </a:lnTo>
                  <a:lnTo>
                    <a:pt x="71" y="29"/>
                  </a:lnTo>
                  <a:lnTo>
                    <a:pt x="79" y="26"/>
                  </a:lnTo>
                  <a:lnTo>
                    <a:pt x="87" y="23"/>
                  </a:lnTo>
                  <a:lnTo>
                    <a:pt x="95" y="19"/>
                  </a:lnTo>
                  <a:lnTo>
                    <a:pt x="102" y="17"/>
                  </a:lnTo>
                  <a:lnTo>
                    <a:pt x="110" y="13"/>
                  </a:lnTo>
                  <a:lnTo>
                    <a:pt x="120" y="11"/>
                  </a:lnTo>
                  <a:lnTo>
                    <a:pt x="128" y="9"/>
                  </a:lnTo>
                  <a:lnTo>
                    <a:pt x="138" y="5"/>
                  </a:lnTo>
                  <a:lnTo>
                    <a:pt x="148" y="3"/>
                  </a:lnTo>
                  <a:lnTo>
                    <a:pt x="160" y="0"/>
                  </a:lnTo>
                  <a:lnTo>
                    <a:pt x="165" y="0"/>
                  </a:lnTo>
                  <a:lnTo>
                    <a:pt x="170" y="3"/>
                  </a:lnTo>
                  <a:lnTo>
                    <a:pt x="174" y="7"/>
                  </a:lnTo>
                  <a:lnTo>
                    <a:pt x="176" y="13"/>
                  </a:lnTo>
                  <a:lnTo>
                    <a:pt x="176" y="17"/>
                  </a:lnTo>
                  <a:lnTo>
                    <a:pt x="176" y="21"/>
                  </a:lnTo>
                  <a:lnTo>
                    <a:pt x="174" y="25"/>
                  </a:lnTo>
                  <a:lnTo>
                    <a:pt x="170" y="27"/>
                  </a:lnTo>
                  <a:lnTo>
                    <a:pt x="159" y="29"/>
                  </a:lnTo>
                  <a:lnTo>
                    <a:pt x="148" y="32"/>
                  </a:lnTo>
                  <a:lnTo>
                    <a:pt x="138" y="34"/>
                  </a:lnTo>
                  <a:lnTo>
                    <a:pt x="130" y="36"/>
                  </a:lnTo>
                  <a:lnTo>
                    <a:pt x="121" y="38"/>
                  </a:lnTo>
                  <a:lnTo>
                    <a:pt x="112" y="40"/>
                  </a:lnTo>
                  <a:lnTo>
                    <a:pt x="103" y="42"/>
                  </a:lnTo>
                  <a:lnTo>
                    <a:pt x="95" y="44"/>
                  </a:lnTo>
                  <a:lnTo>
                    <a:pt x="86" y="46"/>
                  </a:lnTo>
                  <a:lnTo>
                    <a:pt x="78" y="48"/>
                  </a:lnTo>
                  <a:lnTo>
                    <a:pt x="68" y="50"/>
                  </a:lnTo>
                  <a:lnTo>
                    <a:pt x="60" y="53"/>
                  </a:lnTo>
                  <a:lnTo>
                    <a:pt x="51" y="56"/>
                  </a:lnTo>
                  <a:lnTo>
                    <a:pt x="43" y="58"/>
                  </a:lnTo>
                  <a:lnTo>
                    <a:pt x="32" y="63"/>
                  </a:lnTo>
                  <a:lnTo>
                    <a:pt x="22" y="67"/>
                  </a:lnTo>
                  <a:lnTo>
                    <a:pt x="18" y="68"/>
                  </a:lnTo>
                  <a:lnTo>
                    <a:pt x="16" y="71"/>
                  </a:lnTo>
                  <a:lnTo>
                    <a:pt x="13" y="72"/>
                  </a:lnTo>
                  <a:lnTo>
                    <a:pt x="9" y="75"/>
                  </a:lnTo>
                  <a:lnTo>
                    <a:pt x="5" y="76"/>
                  </a:lnTo>
                  <a:lnTo>
                    <a:pt x="1" y="72"/>
                  </a:lnTo>
                  <a:lnTo>
                    <a:pt x="0" y="67"/>
                  </a:lnTo>
                  <a:lnTo>
                    <a:pt x="2" y="6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20" name="Freeform 1114"/>
            <p:cNvSpPr>
              <a:spLocks/>
            </p:cNvSpPr>
            <p:nvPr/>
          </p:nvSpPr>
          <p:spPr bwMode="auto">
            <a:xfrm>
              <a:off x="4821" y="3050"/>
              <a:ext cx="121" cy="69"/>
            </a:xfrm>
            <a:custGeom>
              <a:avLst/>
              <a:gdLst>
                <a:gd name="T0" fmla="*/ 0 w 243"/>
                <a:gd name="T1" fmla="*/ 1 h 137"/>
                <a:gd name="T2" fmla="*/ 0 w 243"/>
                <a:gd name="T3" fmla="*/ 1 h 137"/>
                <a:gd name="T4" fmla="*/ 0 w 243"/>
                <a:gd name="T5" fmla="*/ 1 h 137"/>
                <a:gd name="T6" fmla="*/ 0 w 243"/>
                <a:gd name="T7" fmla="*/ 1 h 137"/>
                <a:gd name="T8" fmla="*/ 0 w 243"/>
                <a:gd name="T9" fmla="*/ 1 h 137"/>
                <a:gd name="T10" fmla="*/ 0 w 243"/>
                <a:gd name="T11" fmla="*/ 1 h 137"/>
                <a:gd name="T12" fmla="*/ 0 w 243"/>
                <a:gd name="T13" fmla="*/ 1 h 137"/>
                <a:gd name="T14" fmla="*/ 0 w 243"/>
                <a:gd name="T15" fmla="*/ 1 h 137"/>
                <a:gd name="T16" fmla="*/ 0 w 243"/>
                <a:gd name="T17" fmla="*/ 1 h 137"/>
                <a:gd name="T18" fmla="*/ 0 w 243"/>
                <a:gd name="T19" fmla="*/ 1 h 137"/>
                <a:gd name="T20" fmla="*/ 0 w 243"/>
                <a:gd name="T21" fmla="*/ 1 h 137"/>
                <a:gd name="T22" fmla="*/ 0 w 243"/>
                <a:gd name="T23" fmla="*/ 1 h 137"/>
                <a:gd name="T24" fmla="*/ 0 w 243"/>
                <a:gd name="T25" fmla="*/ 1 h 137"/>
                <a:gd name="T26" fmla="*/ 0 w 243"/>
                <a:gd name="T27" fmla="*/ 1 h 137"/>
                <a:gd name="T28" fmla="*/ 0 w 243"/>
                <a:gd name="T29" fmla="*/ 1 h 137"/>
                <a:gd name="T30" fmla="*/ 0 w 243"/>
                <a:gd name="T31" fmla="*/ 1 h 137"/>
                <a:gd name="T32" fmla="*/ 0 w 243"/>
                <a:gd name="T33" fmla="*/ 1 h 137"/>
                <a:gd name="T34" fmla="*/ 0 w 243"/>
                <a:gd name="T35" fmla="*/ 1 h 137"/>
                <a:gd name="T36" fmla="*/ 0 w 243"/>
                <a:gd name="T37" fmla="*/ 1 h 137"/>
                <a:gd name="T38" fmla="*/ 0 w 243"/>
                <a:gd name="T39" fmla="*/ 1 h 137"/>
                <a:gd name="T40" fmla="*/ 0 w 243"/>
                <a:gd name="T41" fmla="*/ 1 h 137"/>
                <a:gd name="T42" fmla="*/ 0 w 243"/>
                <a:gd name="T43" fmla="*/ 1 h 137"/>
                <a:gd name="T44" fmla="*/ 0 w 243"/>
                <a:gd name="T45" fmla="*/ 1 h 137"/>
                <a:gd name="T46" fmla="*/ 0 w 243"/>
                <a:gd name="T47" fmla="*/ 1 h 137"/>
                <a:gd name="T48" fmla="*/ 0 w 243"/>
                <a:gd name="T49" fmla="*/ 1 h 137"/>
                <a:gd name="T50" fmla="*/ 0 w 243"/>
                <a:gd name="T51" fmla="*/ 1 h 137"/>
                <a:gd name="T52" fmla="*/ 0 w 243"/>
                <a:gd name="T53" fmla="*/ 1 h 137"/>
                <a:gd name="T54" fmla="*/ 0 w 243"/>
                <a:gd name="T55" fmla="*/ 1 h 137"/>
                <a:gd name="T56" fmla="*/ 0 w 243"/>
                <a:gd name="T57" fmla="*/ 1 h 137"/>
                <a:gd name="T58" fmla="*/ 0 w 243"/>
                <a:gd name="T59" fmla="*/ 1 h 137"/>
                <a:gd name="T60" fmla="*/ 0 w 243"/>
                <a:gd name="T61" fmla="*/ 1 h 137"/>
                <a:gd name="T62" fmla="*/ 0 w 243"/>
                <a:gd name="T63" fmla="*/ 1 h 137"/>
                <a:gd name="T64" fmla="*/ 0 w 243"/>
                <a:gd name="T65" fmla="*/ 1 h 137"/>
                <a:gd name="T66" fmla="*/ 0 w 243"/>
                <a:gd name="T67" fmla="*/ 1 h 137"/>
                <a:gd name="T68" fmla="*/ 0 w 243"/>
                <a:gd name="T69" fmla="*/ 1 h 137"/>
                <a:gd name="T70" fmla="*/ 0 w 243"/>
                <a:gd name="T71" fmla="*/ 1 h 137"/>
                <a:gd name="T72" fmla="*/ 0 w 243"/>
                <a:gd name="T73" fmla="*/ 1 h 137"/>
                <a:gd name="T74" fmla="*/ 0 w 243"/>
                <a:gd name="T75" fmla="*/ 1 h 137"/>
                <a:gd name="T76" fmla="*/ 0 w 243"/>
                <a:gd name="T77" fmla="*/ 1 h 137"/>
                <a:gd name="T78" fmla="*/ 0 w 243"/>
                <a:gd name="T79" fmla="*/ 1 h 137"/>
                <a:gd name="T80" fmla="*/ 0 w 243"/>
                <a:gd name="T81" fmla="*/ 1 h 137"/>
                <a:gd name="T82" fmla="*/ 0 w 243"/>
                <a:gd name="T83" fmla="*/ 1 h 137"/>
                <a:gd name="T84" fmla="*/ 0 w 243"/>
                <a:gd name="T85" fmla="*/ 1 h 137"/>
                <a:gd name="T86" fmla="*/ 0 w 243"/>
                <a:gd name="T87" fmla="*/ 1 h 137"/>
                <a:gd name="T88" fmla="*/ 0 w 243"/>
                <a:gd name="T89" fmla="*/ 1 h 137"/>
                <a:gd name="T90" fmla="*/ 0 w 243"/>
                <a:gd name="T91" fmla="*/ 1 h 137"/>
                <a:gd name="T92" fmla="*/ 0 w 243"/>
                <a:gd name="T93" fmla="*/ 0 h 137"/>
                <a:gd name="T94" fmla="*/ 0 w 243"/>
                <a:gd name="T95" fmla="*/ 0 h 137"/>
                <a:gd name="T96" fmla="*/ 0 w 243"/>
                <a:gd name="T97" fmla="*/ 1 h 137"/>
                <a:gd name="T98" fmla="*/ 0 w 243"/>
                <a:gd name="T99" fmla="*/ 1 h 13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43"/>
                <a:gd name="T151" fmla="*/ 0 h 137"/>
                <a:gd name="T152" fmla="*/ 243 w 243"/>
                <a:gd name="T153" fmla="*/ 137 h 13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43" h="137">
                  <a:moveTo>
                    <a:pt x="12" y="2"/>
                  </a:moveTo>
                  <a:lnTo>
                    <a:pt x="24" y="7"/>
                  </a:lnTo>
                  <a:lnTo>
                    <a:pt x="36" y="14"/>
                  </a:lnTo>
                  <a:lnTo>
                    <a:pt x="50" y="18"/>
                  </a:lnTo>
                  <a:lnTo>
                    <a:pt x="62" y="26"/>
                  </a:lnTo>
                  <a:lnTo>
                    <a:pt x="76" y="31"/>
                  </a:lnTo>
                  <a:lnTo>
                    <a:pt x="90" y="38"/>
                  </a:lnTo>
                  <a:lnTo>
                    <a:pt x="104" y="46"/>
                  </a:lnTo>
                  <a:lnTo>
                    <a:pt x="117" y="54"/>
                  </a:lnTo>
                  <a:lnTo>
                    <a:pt x="132" y="61"/>
                  </a:lnTo>
                  <a:lnTo>
                    <a:pt x="146" y="68"/>
                  </a:lnTo>
                  <a:lnTo>
                    <a:pt x="161" y="76"/>
                  </a:lnTo>
                  <a:lnTo>
                    <a:pt x="175" y="84"/>
                  </a:lnTo>
                  <a:lnTo>
                    <a:pt x="190" y="91"/>
                  </a:lnTo>
                  <a:lnTo>
                    <a:pt x="205" y="97"/>
                  </a:lnTo>
                  <a:lnTo>
                    <a:pt x="221" y="106"/>
                  </a:lnTo>
                  <a:lnTo>
                    <a:pt x="237" y="112"/>
                  </a:lnTo>
                  <a:lnTo>
                    <a:pt x="239" y="114"/>
                  </a:lnTo>
                  <a:lnTo>
                    <a:pt x="241" y="118"/>
                  </a:lnTo>
                  <a:lnTo>
                    <a:pt x="243" y="122"/>
                  </a:lnTo>
                  <a:lnTo>
                    <a:pt x="243" y="127"/>
                  </a:lnTo>
                  <a:lnTo>
                    <a:pt x="243" y="130"/>
                  </a:lnTo>
                  <a:lnTo>
                    <a:pt x="240" y="135"/>
                  </a:lnTo>
                  <a:lnTo>
                    <a:pt x="239" y="137"/>
                  </a:lnTo>
                  <a:lnTo>
                    <a:pt x="235" y="137"/>
                  </a:lnTo>
                  <a:lnTo>
                    <a:pt x="220" y="130"/>
                  </a:lnTo>
                  <a:lnTo>
                    <a:pt x="205" y="123"/>
                  </a:lnTo>
                  <a:lnTo>
                    <a:pt x="190" y="115"/>
                  </a:lnTo>
                  <a:lnTo>
                    <a:pt x="175" y="107"/>
                  </a:lnTo>
                  <a:lnTo>
                    <a:pt x="159" y="99"/>
                  </a:lnTo>
                  <a:lnTo>
                    <a:pt x="146" y="89"/>
                  </a:lnTo>
                  <a:lnTo>
                    <a:pt x="130" y="81"/>
                  </a:lnTo>
                  <a:lnTo>
                    <a:pt x="115" y="73"/>
                  </a:lnTo>
                  <a:lnTo>
                    <a:pt x="100" y="64"/>
                  </a:lnTo>
                  <a:lnTo>
                    <a:pt x="85" y="56"/>
                  </a:lnTo>
                  <a:lnTo>
                    <a:pt x="70" y="48"/>
                  </a:lnTo>
                  <a:lnTo>
                    <a:pt x="57" y="41"/>
                  </a:lnTo>
                  <a:lnTo>
                    <a:pt x="42" y="33"/>
                  </a:lnTo>
                  <a:lnTo>
                    <a:pt x="30" y="26"/>
                  </a:lnTo>
                  <a:lnTo>
                    <a:pt x="16" y="22"/>
                  </a:lnTo>
                  <a:lnTo>
                    <a:pt x="4" y="17"/>
                  </a:lnTo>
                  <a:lnTo>
                    <a:pt x="1" y="14"/>
                  </a:lnTo>
                  <a:lnTo>
                    <a:pt x="0" y="11"/>
                  </a:lnTo>
                  <a:lnTo>
                    <a:pt x="0" y="10"/>
                  </a:lnTo>
                  <a:lnTo>
                    <a:pt x="0" y="6"/>
                  </a:lnTo>
                  <a:lnTo>
                    <a:pt x="1" y="3"/>
                  </a:lnTo>
                  <a:lnTo>
                    <a:pt x="4" y="0"/>
                  </a:lnTo>
                  <a:lnTo>
                    <a:pt x="7" y="0"/>
                  </a:lnTo>
                  <a:lnTo>
                    <a:pt x="12" y="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21" name="Freeform 1115"/>
            <p:cNvSpPr>
              <a:spLocks/>
            </p:cNvSpPr>
            <p:nvPr/>
          </p:nvSpPr>
          <p:spPr bwMode="auto">
            <a:xfrm>
              <a:off x="4847" y="2962"/>
              <a:ext cx="155" cy="192"/>
            </a:xfrm>
            <a:custGeom>
              <a:avLst/>
              <a:gdLst>
                <a:gd name="T0" fmla="*/ 0 w 312"/>
                <a:gd name="T1" fmla="*/ 1 h 376"/>
                <a:gd name="T2" fmla="*/ 0 w 312"/>
                <a:gd name="T3" fmla="*/ 1 h 376"/>
                <a:gd name="T4" fmla="*/ 0 w 312"/>
                <a:gd name="T5" fmla="*/ 1 h 376"/>
                <a:gd name="T6" fmla="*/ 0 w 312"/>
                <a:gd name="T7" fmla="*/ 1 h 376"/>
                <a:gd name="T8" fmla="*/ 0 w 312"/>
                <a:gd name="T9" fmla="*/ 1 h 376"/>
                <a:gd name="T10" fmla="*/ 0 w 312"/>
                <a:gd name="T11" fmla="*/ 1 h 376"/>
                <a:gd name="T12" fmla="*/ 0 w 312"/>
                <a:gd name="T13" fmla="*/ 1 h 376"/>
                <a:gd name="T14" fmla="*/ 0 w 312"/>
                <a:gd name="T15" fmla="*/ 1 h 376"/>
                <a:gd name="T16" fmla="*/ 0 w 312"/>
                <a:gd name="T17" fmla="*/ 1 h 376"/>
                <a:gd name="T18" fmla="*/ 0 w 312"/>
                <a:gd name="T19" fmla="*/ 1 h 376"/>
                <a:gd name="T20" fmla="*/ 0 w 312"/>
                <a:gd name="T21" fmla="*/ 1 h 376"/>
                <a:gd name="T22" fmla="*/ 0 w 312"/>
                <a:gd name="T23" fmla="*/ 1 h 376"/>
                <a:gd name="T24" fmla="*/ 0 w 312"/>
                <a:gd name="T25" fmla="*/ 1 h 376"/>
                <a:gd name="T26" fmla="*/ 0 w 312"/>
                <a:gd name="T27" fmla="*/ 1 h 376"/>
                <a:gd name="T28" fmla="*/ 0 w 312"/>
                <a:gd name="T29" fmla="*/ 1 h 376"/>
                <a:gd name="T30" fmla="*/ 0 w 312"/>
                <a:gd name="T31" fmla="*/ 1 h 376"/>
                <a:gd name="T32" fmla="*/ 0 w 312"/>
                <a:gd name="T33" fmla="*/ 1 h 376"/>
                <a:gd name="T34" fmla="*/ 0 w 312"/>
                <a:gd name="T35" fmla="*/ 1 h 376"/>
                <a:gd name="T36" fmla="*/ 0 w 312"/>
                <a:gd name="T37" fmla="*/ 1 h 376"/>
                <a:gd name="T38" fmla="*/ 0 w 312"/>
                <a:gd name="T39" fmla="*/ 1 h 376"/>
                <a:gd name="T40" fmla="*/ 0 w 312"/>
                <a:gd name="T41" fmla="*/ 1 h 376"/>
                <a:gd name="T42" fmla="*/ 0 w 312"/>
                <a:gd name="T43" fmla="*/ 1 h 376"/>
                <a:gd name="T44" fmla="*/ 0 w 312"/>
                <a:gd name="T45" fmla="*/ 1 h 376"/>
                <a:gd name="T46" fmla="*/ 0 w 312"/>
                <a:gd name="T47" fmla="*/ 1 h 376"/>
                <a:gd name="T48" fmla="*/ 0 w 312"/>
                <a:gd name="T49" fmla="*/ 1 h 376"/>
                <a:gd name="T50" fmla="*/ 0 w 312"/>
                <a:gd name="T51" fmla="*/ 1 h 376"/>
                <a:gd name="T52" fmla="*/ 0 w 312"/>
                <a:gd name="T53" fmla="*/ 1 h 376"/>
                <a:gd name="T54" fmla="*/ 0 w 312"/>
                <a:gd name="T55" fmla="*/ 1 h 376"/>
                <a:gd name="T56" fmla="*/ 0 w 312"/>
                <a:gd name="T57" fmla="*/ 1 h 376"/>
                <a:gd name="T58" fmla="*/ 0 w 312"/>
                <a:gd name="T59" fmla="*/ 1 h 376"/>
                <a:gd name="T60" fmla="*/ 0 w 312"/>
                <a:gd name="T61" fmla="*/ 1 h 376"/>
                <a:gd name="T62" fmla="*/ 0 w 312"/>
                <a:gd name="T63" fmla="*/ 1 h 376"/>
                <a:gd name="T64" fmla="*/ 0 w 312"/>
                <a:gd name="T65" fmla="*/ 1 h 376"/>
                <a:gd name="T66" fmla="*/ 0 w 312"/>
                <a:gd name="T67" fmla="*/ 0 h 37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12"/>
                <a:gd name="T103" fmla="*/ 0 h 376"/>
                <a:gd name="T104" fmla="*/ 312 w 312"/>
                <a:gd name="T105" fmla="*/ 376 h 37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12" h="376">
                  <a:moveTo>
                    <a:pt x="312" y="0"/>
                  </a:moveTo>
                  <a:lnTo>
                    <a:pt x="312" y="3"/>
                  </a:lnTo>
                  <a:lnTo>
                    <a:pt x="312" y="12"/>
                  </a:lnTo>
                  <a:lnTo>
                    <a:pt x="312" y="26"/>
                  </a:lnTo>
                  <a:lnTo>
                    <a:pt x="312" y="43"/>
                  </a:lnTo>
                  <a:lnTo>
                    <a:pt x="312" y="65"/>
                  </a:lnTo>
                  <a:lnTo>
                    <a:pt x="312" y="89"/>
                  </a:lnTo>
                  <a:lnTo>
                    <a:pt x="312" y="113"/>
                  </a:lnTo>
                  <a:lnTo>
                    <a:pt x="312" y="142"/>
                  </a:lnTo>
                  <a:lnTo>
                    <a:pt x="311" y="169"/>
                  </a:lnTo>
                  <a:lnTo>
                    <a:pt x="309" y="194"/>
                  </a:lnTo>
                  <a:lnTo>
                    <a:pt x="308" y="220"/>
                  </a:lnTo>
                  <a:lnTo>
                    <a:pt x="308" y="243"/>
                  </a:lnTo>
                  <a:lnTo>
                    <a:pt x="305" y="263"/>
                  </a:lnTo>
                  <a:lnTo>
                    <a:pt x="304" y="281"/>
                  </a:lnTo>
                  <a:lnTo>
                    <a:pt x="300" y="291"/>
                  </a:lnTo>
                  <a:lnTo>
                    <a:pt x="298" y="298"/>
                  </a:lnTo>
                  <a:lnTo>
                    <a:pt x="292" y="301"/>
                  </a:lnTo>
                  <a:lnTo>
                    <a:pt x="281" y="306"/>
                  </a:lnTo>
                  <a:lnTo>
                    <a:pt x="265" y="312"/>
                  </a:lnTo>
                  <a:lnTo>
                    <a:pt x="246" y="318"/>
                  </a:lnTo>
                  <a:lnTo>
                    <a:pt x="223" y="324"/>
                  </a:lnTo>
                  <a:lnTo>
                    <a:pt x="200" y="330"/>
                  </a:lnTo>
                  <a:lnTo>
                    <a:pt x="173" y="339"/>
                  </a:lnTo>
                  <a:lnTo>
                    <a:pt x="147" y="345"/>
                  </a:lnTo>
                  <a:lnTo>
                    <a:pt x="120" y="352"/>
                  </a:lnTo>
                  <a:lnTo>
                    <a:pt x="95" y="356"/>
                  </a:lnTo>
                  <a:lnTo>
                    <a:pt x="72" y="361"/>
                  </a:lnTo>
                  <a:lnTo>
                    <a:pt x="50" y="368"/>
                  </a:lnTo>
                  <a:lnTo>
                    <a:pt x="31" y="371"/>
                  </a:lnTo>
                  <a:lnTo>
                    <a:pt x="16" y="374"/>
                  </a:lnTo>
                  <a:lnTo>
                    <a:pt x="6" y="376"/>
                  </a:lnTo>
                  <a:lnTo>
                    <a:pt x="0" y="376"/>
                  </a:lnTo>
                  <a:lnTo>
                    <a:pt x="3" y="363"/>
                  </a:lnTo>
                  <a:lnTo>
                    <a:pt x="4" y="361"/>
                  </a:lnTo>
                  <a:lnTo>
                    <a:pt x="11" y="360"/>
                  </a:lnTo>
                  <a:lnTo>
                    <a:pt x="25" y="356"/>
                  </a:lnTo>
                  <a:lnTo>
                    <a:pt x="41" y="352"/>
                  </a:lnTo>
                  <a:lnTo>
                    <a:pt x="58" y="347"/>
                  </a:lnTo>
                  <a:lnTo>
                    <a:pt x="80" y="341"/>
                  </a:lnTo>
                  <a:lnTo>
                    <a:pt x="103" y="335"/>
                  </a:lnTo>
                  <a:lnTo>
                    <a:pt x="126" y="329"/>
                  </a:lnTo>
                  <a:lnTo>
                    <a:pt x="150" y="322"/>
                  </a:lnTo>
                  <a:lnTo>
                    <a:pt x="174" y="316"/>
                  </a:lnTo>
                  <a:lnTo>
                    <a:pt x="197" y="309"/>
                  </a:lnTo>
                  <a:lnTo>
                    <a:pt x="220" y="304"/>
                  </a:lnTo>
                  <a:lnTo>
                    <a:pt x="240" y="297"/>
                  </a:lnTo>
                  <a:lnTo>
                    <a:pt x="258" y="293"/>
                  </a:lnTo>
                  <a:lnTo>
                    <a:pt x="270" y="289"/>
                  </a:lnTo>
                  <a:lnTo>
                    <a:pt x="281" y="285"/>
                  </a:lnTo>
                  <a:lnTo>
                    <a:pt x="281" y="277"/>
                  </a:lnTo>
                  <a:lnTo>
                    <a:pt x="281" y="264"/>
                  </a:lnTo>
                  <a:lnTo>
                    <a:pt x="282" y="247"/>
                  </a:lnTo>
                  <a:lnTo>
                    <a:pt x="284" y="228"/>
                  </a:lnTo>
                  <a:lnTo>
                    <a:pt x="284" y="205"/>
                  </a:lnTo>
                  <a:lnTo>
                    <a:pt x="285" y="182"/>
                  </a:lnTo>
                  <a:lnTo>
                    <a:pt x="285" y="159"/>
                  </a:lnTo>
                  <a:lnTo>
                    <a:pt x="288" y="135"/>
                  </a:lnTo>
                  <a:lnTo>
                    <a:pt x="288" y="109"/>
                  </a:lnTo>
                  <a:lnTo>
                    <a:pt x="289" y="88"/>
                  </a:lnTo>
                  <a:lnTo>
                    <a:pt x="289" y="66"/>
                  </a:lnTo>
                  <a:lnTo>
                    <a:pt x="290" y="47"/>
                  </a:lnTo>
                  <a:lnTo>
                    <a:pt x="292" y="31"/>
                  </a:lnTo>
                  <a:lnTo>
                    <a:pt x="292" y="19"/>
                  </a:lnTo>
                  <a:lnTo>
                    <a:pt x="292" y="12"/>
                  </a:lnTo>
                  <a:lnTo>
                    <a:pt x="292" y="9"/>
                  </a:lnTo>
                  <a:lnTo>
                    <a:pt x="312"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22" name="Freeform 1116"/>
            <p:cNvSpPr>
              <a:spLocks/>
            </p:cNvSpPr>
            <p:nvPr/>
          </p:nvSpPr>
          <p:spPr bwMode="auto">
            <a:xfrm>
              <a:off x="4882" y="2929"/>
              <a:ext cx="133" cy="40"/>
            </a:xfrm>
            <a:custGeom>
              <a:avLst/>
              <a:gdLst>
                <a:gd name="T0" fmla="*/ 1 w 266"/>
                <a:gd name="T1" fmla="*/ 1 h 79"/>
                <a:gd name="T2" fmla="*/ 1 w 266"/>
                <a:gd name="T3" fmla="*/ 1 h 79"/>
                <a:gd name="T4" fmla="*/ 1 w 266"/>
                <a:gd name="T5" fmla="*/ 1 h 79"/>
                <a:gd name="T6" fmla="*/ 1 w 266"/>
                <a:gd name="T7" fmla="*/ 1 h 79"/>
                <a:gd name="T8" fmla="*/ 1 w 266"/>
                <a:gd name="T9" fmla="*/ 1 h 79"/>
                <a:gd name="T10" fmla="*/ 1 w 266"/>
                <a:gd name="T11" fmla="*/ 1 h 79"/>
                <a:gd name="T12" fmla="*/ 1 w 266"/>
                <a:gd name="T13" fmla="*/ 1 h 79"/>
                <a:gd name="T14" fmla="*/ 1 w 266"/>
                <a:gd name="T15" fmla="*/ 1 h 79"/>
                <a:gd name="T16" fmla="*/ 1 w 266"/>
                <a:gd name="T17" fmla="*/ 1 h 79"/>
                <a:gd name="T18" fmla="*/ 1 w 266"/>
                <a:gd name="T19" fmla="*/ 1 h 79"/>
                <a:gd name="T20" fmla="*/ 1 w 266"/>
                <a:gd name="T21" fmla="*/ 1 h 79"/>
                <a:gd name="T22" fmla="*/ 1 w 266"/>
                <a:gd name="T23" fmla="*/ 1 h 79"/>
                <a:gd name="T24" fmla="*/ 1 w 266"/>
                <a:gd name="T25" fmla="*/ 1 h 79"/>
                <a:gd name="T26" fmla="*/ 1 w 266"/>
                <a:gd name="T27" fmla="*/ 1 h 79"/>
                <a:gd name="T28" fmla="*/ 1 w 266"/>
                <a:gd name="T29" fmla="*/ 1 h 79"/>
                <a:gd name="T30" fmla="*/ 1 w 266"/>
                <a:gd name="T31" fmla="*/ 1 h 79"/>
                <a:gd name="T32" fmla="*/ 1 w 266"/>
                <a:gd name="T33" fmla="*/ 1 h 79"/>
                <a:gd name="T34" fmla="*/ 1 w 266"/>
                <a:gd name="T35" fmla="*/ 1 h 79"/>
                <a:gd name="T36" fmla="*/ 1 w 266"/>
                <a:gd name="T37" fmla="*/ 1 h 79"/>
                <a:gd name="T38" fmla="*/ 1 w 266"/>
                <a:gd name="T39" fmla="*/ 0 h 79"/>
                <a:gd name="T40" fmla="*/ 1 w 266"/>
                <a:gd name="T41" fmla="*/ 0 h 79"/>
                <a:gd name="T42" fmla="*/ 1 w 266"/>
                <a:gd name="T43" fmla="*/ 0 h 79"/>
                <a:gd name="T44" fmla="*/ 1 w 266"/>
                <a:gd name="T45" fmla="*/ 0 h 79"/>
                <a:gd name="T46" fmla="*/ 1 w 266"/>
                <a:gd name="T47" fmla="*/ 1 h 79"/>
                <a:gd name="T48" fmla="*/ 1 w 266"/>
                <a:gd name="T49" fmla="*/ 1 h 79"/>
                <a:gd name="T50" fmla="*/ 0 w 266"/>
                <a:gd name="T51" fmla="*/ 1 h 79"/>
                <a:gd name="T52" fmla="*/ 0 w 266"/>
                <a:gd name="T53" fmla="*/ 1 h 79"/>
                <a:gd name="T54" fmla="*/ 1 w 266"/>
                <a:gd name="T55" fmla="*/ 1 h 79"/>
                <a:gd name="T56" fmla="*/ 1 w 266"/>
                <a:gd name="T57" fmla="*/ 1 h 79"/>
                <a:gd name="T58" fmla="*/ 1 w 266"/>
                <a:gd name="T59" fmla="*/ 1 h 79"/>
                <a:gd name="T60" fmla="*/ 1 w 266"/>
                <a:gd name="T61" fmla="*/ 1 h 7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66"/>
                <a:gd name="T94" fmla="*/ 0 h 79"/>
                <a:gd name="T95" fmla="*/ 266 w 266"/>
                <a:gd name="T96" fmla="*/ 79 h 7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66" h="79">
                  <a:moveTo>
                    <a:pt x="266" y="68"/>
                  </a:moveTo>
                  <a:lnTo>
                    <a:pt x="263" y="66"/>
                  </a:lnTo>
                  <a:lnTo>
                    <a:pt x="257" y="65"/>
                  </a:lnTo>
                  <a:lnTo>
                    <a:pt x="247" y="61"/>
                  </a:lnTo>
                  <a:lnTo>
                    <a:pt x="234" y="57"/>
                  </a:lnTo>
                  <a:lnTo>
                    <a:pt x="219" y="53"/>
                  </a:lnTo>
                  <a:lnTo>
                    <a:pt x="200" y="49"/>
                  </a:lnTo>
                  <a:lnTo>
                    <a:pt x="181" y="43"/>
                  </a:lnTo>
                  <a:lnTo>
                    <a:pt x="164" y="38"/>
                  </a:lnTo>
                  <a:lnTo>
                    <a:pt x="142" y="33"/>
                  </a:lnTo>
                  <a:lnTo>
                    <a:pt x="122" y="26"/>
                  </a:lnTo>
                  <a:lnTo>
                    <a:pt x="102" y="21"/>
                  </a:lnTo>
                  <a:lnTo>
                    <a:pt x="84" y="15"/>
                  </a:lnTo>
                  <a:lnTo>
                    <a:pt x="67" y="11"/>
                  </a:lnTo>
                  <a:lnTo>
                    <a:pt x="50" y="7"/>
                  </a:lnTo>
                  <a:lnTo>
                    <a:pt x="38" y="4"/>
                  </a:lnTo>
                  <a:lnTo>
                    <a:pt x="30" y="3"/>
                  </a:lnTo>
                  <a:lnTo>
                    <a:pt x="25" y="2"/>
                  </a:lnTo>
                  <a:lnTo>
                    <a:pt x="19" y="2"/>
                  </a:lnTo>
                  <a:lnTo>
                    <a:pt x="14" y="0"/>
                  </a:lnTo>
                  <a:lnTo>
                    <a:pt x="11" y="0"/>
                  </a:lnTo>
                  <a:lnTo>
                    <a:pt x="9" y="0"/>
                  </a:lnTo>
                  <a:lnTo>
                    <a:pt x="6" y="0"/>
                  </a:lnTo>
                  <a:lnTo>
                    <a:pt x="4" y="2"/>
                  </a:lnTo>
                  <a:lnTo>
                    <a:pt x="3" y="2"/>
                  </a:lnTo>
                  <a:lnTo>
                    <a:pt x="0" y="3"/>
                  </a:lnTo>
                  <a:lnTo>
                    <a:pt x="0" y="6"/>
                  </a:lnTo>
                  <a:lnTo>
                    <a:pt x="38" y="16"/>
                  </a:lnTo>
                  <a:lnTo>
                    <a:pt x="247" y="79"/>
                  </a:lnTo>
                  <a:lnTo>
                    <a:pt x="266" y="6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23" name="Freeform 1117"/>
            <p:cNvSpPr>
              <a:spLocks/>
            </p:cNvSpPr>
            <p:nvPr/>
          </p:nvSpPr>
          <p:spPr bwMode="auto">
            <a:xfrm>
              <a:off x="4850" y="3223"/>
              <a:ext cx="16" cy="200"/>
            </a:xfrm>
            <a:custGeom>
              <a:avLst/>
              <a:gdLst>
                <a:gd name="T0" fmla="*/ 1 w 32"/>
                <a:gd name="T1" fmla="*/ 1 h 393"/>
                <a:gd name="T2" fmla="*/ 1 w 32"/>
                <a:gd name="T3" fmla="*/ 1 h 393"/>
                <a:gd name="T4" fmla="*/ 1 w 32"/>
                <a:gd name="T5" fmla="*/ 1 h 393"/>
                <a:gd name="T6" fmla="*/ 1 w 32"/>
                <a:gd name="T7" fmla="*/ 1 h 393"/>
                <a:gd name="T8" fmla="*/ 1 w 32"/>
                <a:gd name="T9" fmla="*/ 1 h 393"/>
                <a:gd name="T10" fmla="*/ 1 w 32"/>
                <a:gd name="T11" fmla="*/ 1 h 393"/>
                <a:gd name="T12" fmla="*/ 1 w 32"/>
                <a:gd name="T13" fmla="*/ 1 h 393"/>
                <a:gd name="T14" fmla="*/ 1 w 32"/>
                <a:gd name="T15" fmla="*/ 1 h 393"/>
                <a:gd name="T16" fmla="*/ 1 w 32"/>
                <a:gd name="T17" fmla="*/ 1 h 393"/>
                <a:gd name="T18" fmla="*/ 1 w 32"/>
                <a:gd name="T19" fmla="*/ 1 h 393"/>
                <a:gd name="T20" fmla="*/ 1 w 32"/>
                <a:gd name="T21" fmla="*/ 1 h 393"/>
                <a:gd name="T22" fmla="*/ 1 w 32"/>
                <a:gd name="T23" fmla="*/ 1 h 393"/>
                <a:gd name="T24" fmla="*/ 1 w 32"/>
                <a:gd name="T25" fmla="*/ 1 h 393"/>
                <a:gd name="T26" fmla="*/ 1 w 32"/>
                <a:gd name="T27" fmla="*/ 1 h 393"/>
                <a:gd name="T28" fmla="*/ 1 w 32"/>
                <a:gd name="T29" fmla="*/ 1 h 393"/>
                <a:gd name="T30" fmla="*/ 1 w 32"/>
                <a:gd name="T31" fmla="*/ 1 h 393"/>
                <a:gd name="T32" fmla="*/ 1 w 32"/>
                <a:gd name="T33" fmla="*/ 1 h 393"/>
                <a:gd name="T34" fmla="*/ 1 w 32"/>
                <a:gd name="T35" fmla="*/ 1 h 393"/>
                <a:gd name="T36" fmla="*/ 1 w 32"/>
                <a:gd name="T37" fmla="*/ 1 h 393"/>
                <a:gd name="T38" fmla="*/ 1 w 32"/>
                <a:gd name="T39" fmla="*/ 1 h 393"/>
                <a:gd name="T40" fmla="*/ 1 w 32"/>
                <a:gd name="T41" fmla="*/ 1 h 393"/>
                <a:gd name="T42" fmla="*/ 1 w 32"/>
                <a:gd name="T43" fmla="*/ 1 h 393"/>
                <a:gd name="T44" fmla="*/ 1 w 32"/>
                <a:gd name="T45" fmla="*/ 1 h 393"/>
                <a:gd name="T46" fmla="*/ 1 w 32"/>
                <a:gd name="T47" fmla="*/ 1 h 393"/>
                <a:gd name="T48" fmla="*/ 1 w 32"/>
                <a:gd name="T49" fmla="*/ 1 h 393"/>
                <a:gd name="T50" fmla="*/ 1 w 32"/>
                <a:gd name="T51" fmla="*/ 1 h 393"/>
                <a:gd name="T52" fmla="*/ 1 w 32"/>
                <a:gd name="T53" fmla="*/ 1 h 393"/>
                <a:gd name="T54" fmla="*/ 1 w 32"/>
                <a:gd name="T55" fmla="*/ 1 h 393"/>
                <a:gd name="T56" fmla="*/ 1 w 32"/>
                <a:gd name="T57" fmla="*/ 1 h 393"/>
                <a:gd name="T58" fmla="*/ 1 w 32"/>
                <a:gd name="T59" fmla="*/ 1 h 393"/>
                <a:gd name="T60" fmla="*/ 1 w 32"/>
                <a:gd name="T61" fmla="*/ 1 h 393"/>
                <a:gd name="T62" fmla="*/ 1 w 32"/>
                <a:gd name="T63" fmla="*/ 1 h 393"/>
                <a:gd name="T64" fmla="*/ 1 w 32"/>
                <a:gd name="T65" fmla="*/ 1 h 393"/>
                <a:gd name="T66" fmla="*/ 1 w 32"/>
                <a:gd name="T67" fmla="*/ 1 h 393"/>
                <a:gd name="T68" fmla="*/ 1 w 32"/>
                <a:gd name="T69" fmla="*/ 1 h 393"/>
                <a:gd name="T70" fmla="*/ 1 w 32"/>
                <a:gd name="T71" fmla="*/ 1 h 393"/>
                <a:gd name="T72" fmla="*/ 1 w 32"/>
                <a:gd name="T73" fmla="*/ 1 h 393"/>
                <a:gd name="T74" fmla="*/ 1 w 32"/>
                <a:gd name="T75" fmla="*/ 1 h 393"/>
                <a:gd name="T76" fmla="*/ 1 w 32"/>
                <a:gd name="T77" fmla="*/ 1 h 393"/>
                <a:gd name="T78" fmla="*/ 1 w 32"/>
                <a:gd name="T79" fmla="*/ 1 h 393"/>
                <a:gd name="T80" fmla="*/ 1 w 32"/>
                <a:gd name="T81" fmla="*/ 1 h 393"/>
                <a:gd name="T82" fmla="*/ 1 w 32"/>
                <a:gd name="T83" fmla="*/ 1 h 393"/>
                <a:gd name="T84" fmla="*/ 0 w 32"/>
                <a:gd name="T85" fmla="*/ 1 h 393"/>
                <a:gd name="T86" fmla="*/ 0 w 32"/>
                <a:gd name="T87" fmla="*/ 1 h 393"/>
                <a:gd name="T88" fmla="*/ 0 w 32"/>
                <a:gd name="T89" fmla="*/ 1 h 393"/>
                <a:gd name="T90" fmla="*/ 1 w 32"/>
                <a:gd name="T91" fmla="*/ 1 h 393"/>
                <a:gd name="T92" fmla="*/ 1 w 32"/>
                <a:gd name="T93" fmla="*/ 0 h 393"/>
                <a:gd name="T94" fmla="*/ 1 w 32"/>
                <a:gd name="T95" fmla="*/ 1 h 393"/>
                <a:gd name="T96" fmla="*/ 1 w 32"/>
                <a:gd name="T97" fmla="*/ 1 h 3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2"/>
                <a:gd name="T148" fmla="*/ 0 h 393"/>
                <a:gd name="T149" fmla="*/ 32 w 32"/>
                <a:gd name="T150" fmla="*/ 393 h 393"/>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2" h="393">
                  <a:moveTo>
                    <a:pt x="20" y="4"/>
                  </a:moveTo>
                  <a:lnTo>
                    <a:pt x="20" y="20"/>
                  </a:lnTo>
                  <a:lnTo>
                    <a:pt x="20" y="38"/>
                  </a:lnTo>
                  <a:lnTo>
                    <a:pt x="22" y="54"/>
                  </a:lnTo>
                  <a:lnTo>
                    <a:pt x="22" y="70"/>
                  </a:lnTo>
                  <a:lnTo>
                    <a:pt x="23" y="87"/>
                  </a:lnTo>
                  <a:lnTo>
                    <a:pt x="24" y="103"/>
                  </a:lnTo>
                  <a:lnTo>
                    <a:pt x="24" y="118"/>
                  </a:lnTo>
                  <a:lnTo>
                    <a:pt x="26" y="134"/>
                  </a:lnTo>
                  <a:lnTo>
                    <a:pt x="26" y="149"/>
                  </a:lnTo>
                  <a:lnTo>
                    <a:pt x="27" y="165"/>
                  </a:lnTo>
                  <a:lnTo>
                    <a:pt x="28" y="180"/>
                  </a:lnTo>
                  <a:lnTo>
                    <a:pt x="30" y="196"/>
                  </a:lnTo>
                  <a:lnTo>
                    <a:pt x="30" y="212"/>
                  </a:lnTo>
                  <a:lnTo>
                    <a:pt x="31" y="229"/>
                  </a:lnTo>
                  <a:lnTo>
                    <a:pt x="31" y="246"/>
                  </a:lnTo>
                  <a:lnTo>
                    <a:pt x="32" y="265"/>
                  </a:lnTo>
                  <a:lnTo>
                    <a:pt x="32" y="273"/>
                  </a:lnTo>
                  <a:lnTo>
                    <a:pt x="32" y="281"/>
                  </a:lnTo>
                  <a:lnTo>
                    <a:pt x="31" y="287"/>
                  </a:lnTo>
                  <a:lnTo>
                    <a:pt x="31" y="296"/>
                  </a:lnTo>
                  <a:lnTo>
                    <a:pt x="30" y="304"/>
                  </a:lnTo>
                  <a:lnTo>
                    <a:pt x="30" y="310"/>
                  </a:lnTo>
                  <a:lnTo>
                    <a:pt x="30" y="317"/>
                  </a:lnTo>
                  <a:lnTo>
                    <a:pt x="30" y="325"/>
                  </a:lnTo>
                  <a:lnTo>
                    <a:pt x="28" y="331"/>
                  </a:lnTo>
                  <a:lnTo>
                    <a:pt x="27" y="337"/>
                  </a:lnTo>
                  <a:lnTo>
                    <a:pt x="27" y="345"/>
                  </a:lnTo>
                  <a:lnTo>
                    <a:pt x="26" y="354"/>
                  </a:lnTo>
                  <a:lnTo>
                    <a:pt x="26" y="360"/>
                  </a:lnTo>
                  <a:lnTo>
                    <a:pt x="26" y="367"/>
                  </a:lnTo>
                  <a:lnTo>
                    <a:pt x="26" y="375"/>
                  </a:lnTo>
                  <a:lnTo>
                    <a:pt x="26" y="385"/>
                  </a:lnTo>
                  <a:lnTo>
                    <a:pt x="26" y="387"/>
                  </a:lnTo>
                  <a:lnTo>
                    <a:pt x="24" y="390"/>
                  </a:lnTo>
                  <a:lnTo>
                    <a:pt x="22" y="391"/>
                  </a:lnTo>
                  <a:lnTo>
                    <a:pt x="20" y="393"/>
                  </a:lnTo>
                  <a:lnTo>
                    <a:pt x="18" y="391"/>
                  </a:lnTo>
                  <a:lnTo>
                    <a:pt x="15" y="390"/>
                  </a:lnTo>
                  <a:lnTo>
                    <a:pt x="15" y="387"/>
                  </a:lnTo>
                  <a:lnTo>
                    <a:pt x="15" y="379"/>
                  </a:lnTo>
                  <a:lnTo>
                    <a:pt x="15" y="371"/>
                  </a:lnTo>
                  <a:lnTo>
                    <a:pt x="15" y="363"/>
                  </a:lnTo>
                  <a:lnTo>
                    <a:pt x="15" y="356"/>
                  </a:lnTo>
                  <a:lnTo>
                    <a:pt x="15" y="347"/>
                  </a:lnTo>
                  <a:lnTo>
                    <a:pt x="16" y="341"/>
                  </a:lnTo>
                  <a:lnTo>
                    <a:pt x="16" y="333"/>
                  </a:lnTo>
                  <a:lnTo>
                    <a:pt x="16" y="327"/>
                  </a:lnTo>
                  <a:lnTo>
                    <a:pt x="16" y="318"/>
                  </a:lnTo>
                  <a:lnTo>
                    <a:pt x="16" y="312"/>
                  </a:lnTo>
                  <a:lnTo>
                    <a:pt x="16" y="304"/>
                  </a:lnTo>
                  <a:lnTo>
                    <a:pt x="18" y="297"/>
                  </a:lnTo>
                  <a:lnTo>
                    <a:pt x="18" y="289"/>
                  </a:lnTo>
                  <a:lnTo>
                    <a:pt x="18" y="282"/>
                  </a:lnTo>
                  <a:lnTo>
                    <a:pt x="18" y="274"/>
                  </a:lnTo>
                  <a:lnTo>
                    <a:pt x="18" y="266"/>
                  </a:lnTo>
                  <a:lnTo>
                    <a:pt x="18" y="261"/>
                  </a:lnTo>
                  <a:lnTo>
                    <a:pt x="18" y="255"/>
                  </a:lnTo>
                  <a:lnTo>
                    <a:pt x="18" y="250"/>
                  </a:lnTo>
                  <a:lnTo>
                    <a:pt x="18" y="246"/>
                  </a:lnTo>
                  <a:lnTo>
                    <a:pt x="16" y="242"/>
                  </a:lnTo>
                  <a:lnTo>
                    <a:pt x="16" y="238"/>
                  </a:lnTo>
                  <a:lnTo>
                    <a:pt x="15" y="234"/>
                  </a:lnTo>
                  <a:lnTo>
                    <a:pt x="15" y="229"/>
                  </a:lnTo>
                  <a:lnTo>
                    <a:pt x="14" y="225"/>
                  </a:lnTo>
                  <a:lnTo>
                    <a:pt x="14" y="221"/>
                  </a:lnTo>
                  <a:lnTo>
                    <a:pt x="14" y="216"/>
                  </a:lnTo>
                  <a:lnTo>
                    <a:pt x="14" y="212"/>
                  </a:lnTo>
                  <a:lnTo>
                    <a:pt x="12" y="208"/>
                  </a:lnTo>
                  <a:lnTo>
                    <a:pt x="12" y="204"/>
                  </a:lnTo>
                  <a:lnTo>
                    <a:pt x="12" y="198"/>
                  </a:lnTo>
                  <a:lnTo>
                    <a:pt x="12" y="194"/>
                  </a:lnTo>
                  <a:lnTo>
                    <a:pt x="12" y="180"/>
                  </a:lnTo>
                  <a:lnTo>
                    <a:pt x="11" y="169"/>
                  </a:lnTo>
                  <a:lnTo>
                    <a:pt x="11" y="157"/>
                  </a:lnTo>
                  <a:lnTo>
                    <a:pt x="9" y="146"/>
                  </a:lnTo>
                  <a:lnTo>
                    <a:pt x="9" y="135"/>
                  </a:lnTo>
                  <a:lnTo>
                    <a:pt x="8" y="124"/>
                  </a:lnTo>
                  <a:lnTo>
                    <a:pt x="7" y="115"/>
                  </a:lnTo>
                  <a:lnTo>
                    <a:pt x="5" y="104"/>
                  </a:lnTo>
                  <a:lnTo>
                    <a:pt x="4" y="95"/>
                  </a:lnTo>
                  <a:lnTo>
                    <a:pt x="3" y="84"/>
                  </a:lnTo>
                  <a:lnTo>
                    <a:pt x="1" y="73"/>
                  </a:lnTo>
                  <a:lnTo>
                    <a:pt x="0" y="62"/>
                  </a:lnTo>
                  <a:lnTo>
                    <a:pt x="0" y="51"/>
                  </a:lnTo>
                  <a:lnTo>
                    <a:pt x="0" y="41"/>
                  </a:lnTo>
                  <a:lnTo>
                    <a:pt x="0" y="29"/>
                  </a:lnTo>
                  <a:lnTo>
                    <a:pt x="0" y="16"/>
                  </a:lnTo>
                  <a:lnTo>
                    <a:pt x="0" y="11"/>
                  </a:lnTo>
                  <a:lnTo>
                    <a:pt x="1" y="8"/>
                  </a:lnTo>
                  <a:lnTo>
                    <a:pt x="4" y="3"/>
                  </a:lnTo>
                  <a:lnTo>
                    <a:pt x="9" y="2"/>
                  </a:lnTo>
                  <a:lnTo>
                    <a:pt x="14" y="0"/>
                  </a:lnTo>
                  <a:lnTo>
                    <a:pt x="18" y="0"/>
                  </a:lnTo>
                  <a:lnTo>
                    <a:pt x="19" y="2"/>
                  </a:lnTo>
                  <a:lnTo>
                    <a:pt x="20" y="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24" name="Freeform 1118"/>
            <p:cNvSpPr>
              <a:spLocks/>
            </p:cNvSpPr>
            <p:nvPr/>
          </p:nvSpPr>
          <p:spPr bwMode="auto">
            <a:xfrm>
              <a:off x="4612" y="3298"/>
              <a:ext cx="44" cy="32"/>
            </a:xfrm>
            <a:custGeom>
              <a:avLst/>
              <a:gdLst>
                <a:gd name="T0" fmla="*/ 1 w 88"/>
                <a:gd name="T1" fmla="*/ 1 h 63"/>
                <a:gd name="T2" fmla="*/ 0 w 88"/>
                <a:gd name="T3" fmla="*/ 1 h 63"/>
                <a:gd name="T4" fmla="*/ 0 w 88"/>
                <a:gd name="T5" fmla="*/ 1 h 63"/>
                <a:gd name="T6" fmla="*/ 1 w 88"/>
                <a:gd name="T7" fmla="*/ 1 h 63"/>
                <a:gd name="T8" fmla="*/ 1 w 88"/>
                <a:gd name="T9" fmla="*/ 1 h 63"/>
                <a:gd name="T10" fmla="*/ 1 w 88"/>
                <a:gd name="T11" fmla="*/ 1 h 63"/>
                <a:gd name="T12" fmla="*/ 1 w 88"/>
                <a:gd name="T13" fmla="*/ 1 h 63"/>
                <a:gd name="T14" fmla="*/ 1 w 88"/>
                <a:gd name="T15" fmla="*/ 1 h 63"/>
                <a:gd name="T16" fmla="*/ 1 w 88"/>
                <a:gd name="T17" fmla="*/ 1 h 63"/>
                <a:gd name="T18" fmla="*/ 1 w 88"/>
                <a:gd name="T19" fmla="*/ 1 h 63"/>
                <a:gd name="T20" fmla="*/ 1 w 88"/>
                <a:gd name="T21" fmla="*/ 1 h 63"/>
                <a:gd name="T22" fmla="*/ 1 w 88"/>
                <a:gd name="T23" fmla="*/ 1 h 63"/>
                <a:gd name="T24" fmla="*/ 1 w 88"/>
                <a:gd name="T25" fmla="*/ 1 h 63"/>
                <a:gd name="T26" fmla="*/ 1 w 88"/>
                <a:gd name="T27" fmla="*/ 1 h 63"/>
                <a:gd name="T28" fmla="*/ 1 w 88"/>
                <a:gd name="T29" fmla="*/ 1 h 63"/>
                <a:gd name="T30" fmla="*/ 1 w 88"/>
                <a:gd name="T31" fmla="*/ 1 h 63"/>
                <a:gd name="T32" fmla="*/ 1 w 88"/>
                <a:gd name="T33" fmla="*/ 1 h 63"/>
                <a:gd name="T34" fmla="*/ 1 w 88"/>
                <a:gd name="T35" fmla="*/ 1 h 63"/>
                <a:gd name="T36" fmla="*/ 1 w 88"/>
                <a:gd name="T37" fmla="*/ 1 h 63"/>
                <a:gd name="T38" fmla="*/ 1 w 88"/>
                <a:gd name="T39" fmla="*/ 1 h 63"/>
                <a:gd name="T40" fmla="*/ 1 w 88"/>
                <a:gd name="T41" fmla="*/ 1 h 63"/>
                <a:gd name="T42" fmla="*/ 1 w 88"/>
                <a:gd name="T43" fmla="*/ 1 h 63"/>
                <a:gd name="T44" fmla="*/ 1 w 88"/>
                <a:gd name="T45" fmla="*/ 1 h 63"/>
                <a:gd name="T46" fmla="*/ 1 w 88"/>
                <a:gd name="T47" fmla="*/ 1 h 63"/>
                <a:gd name="T48" fmla="*/ 1 w 88"/>
                <a:gd name="T49" fmla="*/ 1 h 63"/>
                <a:gd name="T50" fmla="*/ 1 w 88"/>
                <a:gd name="T51" fmla="*/ 1 h 63"/>
                <a:gd name="T52" fmla="*/ 1 w 88"/>
                <a:gd name="T53" fmla="*/ 1 h 63"/>
                <a:gd name="T54" fmla="*/ 1 w 88"/>
                <a:gd name="T55" fmla="*/ 1 h 63"/>
                <a:gd name="T56" fmla="*/ 1 w 88"/>
                <a:gd name="T57" fmla="*/ 1 h 63"/>
                <a:gd name="T58" fmla="*/ 1 w 88"/>
                <a:gd name="T59" fmla="*/ 1 h 63"/>
                <a:gd name="T60" fmla="*/ 1 w 88"/>
                <a:gd name="T61" fmla="*/ 0 h 63"/>
                <a:gd name="T62" fmla="*/ 1 w 88"/>
                <a:gd name="T63" fmla="*/ 1 h 6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8"/>
                <a:gd name="T97" fmla="*/ 0 h 63"/>
                <a:gd name="T98" fmla="*/ 88 w 88"/>
                <a:gd name="T99" fmla="*/ 63 h 6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8" h="63">
                  <a:moveTo>
                    <a:pt x="12" y="1"/>
                  </a:moveTo>
                  <a:lnTo>
                    <a:pt x="7" y="9"/>
                  </a:lnTo>
                  <a:lnTo>
                    <a:pt x="3" y="16"/>
                  </a:lnTo>
                  <a:lnTo>
                    <a:pt x="0" y="21"/>
                  </a:lnTo>
                  <a:lnTo>
                    <a:pt x="0" y="29"/>
                  </a:lnTo>
                  <a:lnTo>
                    <a:pt x="0" y="35"/>
                  </a:lnTo>
                  <a:lnTo>
                    <a:pt x="0" y="40"/>
                  </a:lnTo>
                  <a:lnTo>
                    <a:pt x="1" y="44"/>
                  </a:lnTo>
                  <a:lnTo>
                    <a:pt x="4" y="49"/>
                  </a:lnTo>
                  <a:lnTo>
                    <a:pt x="8" y="51"/>
                  </a:lnTo>
                  <a:lnTo>
                    <a:pt x="11" y="55"/>
                  </a:lnTo>
                  <a:lnTo>
                    <a:pt x="16" y="58"/>
                  </a:lnTo>
                  <a:lnTo>
                    <a:pt x="21" y="59"/>
                  </a:lnTo>
                  <a:lnTo>
                    <a:pt x="25" y="60"/>
                  </a:lnTo>
                  <a:lnTo>
                    <a:pt x="32" y="62"/>
                  </a:lnTo>
                  <a:lnTo>
                    <a:pt x="38" y="62"/>
                  </a:lnTo>
                  <a:lnTo>
                    <a:pt x="46" y="63"/>
                  </a:lnTo>
                  <a:lnTo>
                    <a:pt x="51" y="60"/>
                  </a:lnTo>
                  <a:lnTo>
                    <a:pt x="58" y="59"/>
                  </a:lnTo>
                  <a:lnTo>
                    <a:pt x="63" y="55"/>
                  </a:lnTo>
                  <a:lnTo>
                    <a:pt x="67" y="52"/>
                  </a:lnTo>
                  <a:lnTo>
                    <a:pt x="71" y="48"/>
                  </a:lnTo>
                  <a:lnTo>
                    <a:pt x="75" y="44"/>
                  </a:lnTo>
                  <a:lnTo>
                    <a:pt x="78" y="40"/>
                  </a:lnTo>
                  <a:lnTo>
                    <a:pt x="81" y="35"/>
                  </a:lnTo>
                  <a:lnTo>
                    <a:pt x="84" y="29"/>
                  </a:lnTo>
                  <a:lnTo>
                    <a:pt x="84" y="25"/>
                  </a:lnTo>
                  <a:lnTo>
                    <a:pt x="86" y="21"/>
                  </a:lnTo>
                  <a:lnTo>
                    <a:pt x="88" y="18"/>
                  </a:lnTo>
                  <a:lnTo>
                    <a:pt x="88" y="14"/>
                  </a:lnTo>
                  <a:lnTo>
                    <a:pt x="88" y="13"/>
                  </a:lnTo>
                  <a:lnTo>
                    <a:pt x="86" y="12"/>
                  </a:lnTo>
                  <a:lnTo>
                    <a:pt x="85" y="12"/>
                  </a:lnTo>
                  <a:lnTo>
                    <a:pt x="84" y="13"/>
                  </a:lnTo>
                  <a:lnTo>
                    <a:pt x="81" y="13"/>
                  </a:lnTo>
                  <a:lnTo>
                    <a:pt x="78" y="17"/>
                  </a:lnTo>
                  <a:lnTo>
                    <a:pt x="75" y="20"/>
                  </a:lnTo>
                  <a:lnTo>
                    <a:pt x="73" y="21"/>
                  </a:lnTo>
                  <a:lnTo>
                    <a:pt x="69" y="25"/>
                  </a:lnTo>
                  <a:lnTo>
                    <a:pt x="66" y="29"/>
                  </a:lnTo>
                  <a:lnTo>
                    <a:pt x="62" y="33"/>
                  </a:lnTo>
                  <a:lnTo>
                    <a:pt x="58" y="36"/>
                  </a:lnTo>
                  <a:lnTo>
                    <a:pt x="52" y="39"/>
                  </a:lnTo>
                  <a:lnTo>
                    <a:pt x="48" y="40"/>
                  </a:lnTo>
                  <a:lnTo>
                    <a:pt x="44" y="43"/>
                  </a:lnTo>
                  <a:lnTo>
                    <a:pt x="39" y="43"/>
                  </a:lnTo>
                  <a:lnTo>
                    <a:pt x="35" y="43"/>
                  </a:lnTo>
                  <a:lnTo>
                    <a:pt x="31" y="41"/>
                  </a:lnTo>
                  <a:lnTo>
                    <a:pt x="27" y="40"/>
                  </a:lnTo>
                  <a:lnTo>
                    <a:pt x="23" y="36"/>
                  </a:lnTo>
                  <a:lnTo>
                    <a:pt x="20" y="33"/>
                  </a:lnTo>
                  <a:lnTo>
                    <a:pt x="17" y="29"/>
                  </a:lnTo>
                  <a:lnTo>
                    <a:pt x="17" y="25"/>
                  </a:lnTo>
                  <a:lnTo>
                    <a:pt x="16" y="21"/>
                  </a:lnTo>
                  <a:lnTo>
                    <a:pt x="16" y="18"/>
                  </a:lnTo>
                  <a:lnTo>
                    <a:pt x="16" y="16"/>
                  </a:lnTo>
                  <a:lnTo>
                    <a:pt x="17" y="13"/>
                  </a:lnTo>
                  <a:lnTo>
                    <a:pt x="17" y="9"/>
                  </a:lnTo>
                  <a:lnTo>
                    <a:pt x="19" y="6"/>
                  </a:lnTo>
                  <a:lnTo>
                    <a:pt x="20" y="5"/>
                  </a:lnTo>
                  <a:lnTo>
                    <a:pt x="21" y="2"/>
                  </a:lnTo>
                  <a:lnTo>
                    <a:pt x="23" y="0"/>
                  </a:lnTo>
                  <a:lnTo>
                    <a:pt x="24" y="0"/>
                  </a:lnTo>
                  <a:lnTo>
                    <a:pt x="12" y="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25" name="Freeform 1119"/>
            <p:cNvSpPr>
              <a:spLocks/>
            </p:cNvSpPr>
            <p:nvPr/>
          </p:nvSpPr>
          <p:spPr bwMode="auto">
            <a:xfrm>
              <a:off x="4681" y="3286"/>
              <a:ext cx="31" cy="67"/>
            </a:xfrm>
            <a:custGeom>
              <a:avLst/>
              <a:gdLst>
                <a:gd name="T0" fmla="*/ 0 w 64"/>
                <a:gd name="T1" fmla="*/ 0 h 132"/>
                <a:gd name="T2" fmla="*/ 0 w 64"/>
                <a:gd name="T3" fmla="*/ 1 h 132"/>
                <a:gd name="T4" fmla="*/ 0 w 64"/>
                <a:gd name="T5" fmla="*/ 1 h 132"/>
                <a:gd name="T6" fmla="*/ 0 w 64"/>
                <a:gd name="T7" fmla="*/ 1 h 132"/>
                <a:gd name="T8" fmla="*/ 0 w 64"/>
                <a:gd name="T9" fmla="*/ 1 h 132"/>
                <a:gd name="T10" fmla="*/ 0 w 64"/>
                <a:gd name="T11" fmla="*/ 1 h 132"/>
                <a:gd name="T12" fmla="*/ 0 w 64"/>
                <a:gd name="T13" fmla="*/ 1 h 132"/>
                <a:gd name="T14" fmla="*/ 0 w 64"/>
                <a:gd name="T15" fmla="*/ 1 h 132"/>
                <a:gd name="T16" fmla="*/ 0 w 64"/>
                <a:gd name="T17" fmla="*/ 1 h 132"/>
                <a:gd name="T18" fmla="*/ 0 w 64"/>
                <a:gd name="T19" fmla="*/ 1 h 132"/>
                <a:gd name="T20" fmla="*/ 0 w 64"/>
                <a:gd name="T21" fmla="*/ 1 h 132"/>
                <a:gd name="T22" fmla="*/ 0 w 64"/>
                <a:gd name="T23" fmla="*/ 1 h 132"/>
                <a:gd name="T24" fmla="*/ 0 w 64"/>
                <a:gd name="T25" fmla="*/ 1 h 132"/>
                <a:gd name="T26" fmla="*/ 0 w 64"/>
                <a:gd name="T27" fmla="*/ 1 h 132"/>
                <a:gd name="T28" fmla="*/ 0 w 64"/>
                <a:gd name="T29" fmla="*/ 1 h 132"/>
                <a:gd name="T30" fmla="*/ 0 w 64"/>
                <a:gd name="T31" fmla="*/ 1 h 132"/>
                <a:gd name="T32" fmla="*/ 0 w 64"/>
                <a:gd name="T33" fmla="*/ 1 h 132"/>
                <a:gd name="T34" fmla="*/ 0 w 64"/>
                <a:gd name="T35" fmla="*/ 1 h 132"/>
                <a:gd name="T36" fmla="*/ 0 w 64"/>
                <a:gd name="T37" fmla="*/ 1 h 132"/>
                <a:gd name="T38" fmla="*/ 0 w 64"/>
                <a:gd name="T39" fmla="*/ 1 h 132"/>
                <a:gd name="T40" fmla="*/ 0 w 64"/>
                <a:gd name="T41" fmla="*/ 1 h 132"/>
                <a:gd name="T42" fmla="*/ 0 w 64"/>
                <a:gd name="T43" fmla="*/ 1 h 132"/>
                <a:gd name="T44" fmla="*/ 0 w 64"/>
                <a:gd name="T45" fmla="*/ 1 h 132"/>
                <a:gd name="T46" fmla="*/ 0 w 64"/>
                <a:gd name="T47" fmla="*/ 1 h 132"/>
                <a:gd name="T48" fmla="*/ 0 w 64"/>
                <a:gd name="T49" fmla="*/ 1 h 132"/>
                <a:gd name="T50" fmla="*/ 0 w 64"/>
                <a:gd name="T51" fmla="*/ 1 h 132"/>
                <a:gd name="T52" fmla="*/ 0 w 64"/>
                <a:gd name="T53" fmla="*/ 1 h 132"/>
                <a:gd name="T54" fmla="*/ 0 w 64"/>
                <a:gd name="T55" fmla="*/ 1 h 132"/>
                <a:gd name="T56" fmla="*/ 0 w 64"/>
                <a:gd name="T57" fmla="*/ 1 h 132"/>
                <a:gd name="T58" fmla="*/ 0 w 64"/>
                <a:gd name="T59" fmla="*/ 1 h 132"/>
                <a:gd name="T60" fmla="*/ 0 w 64"/>
                <a:gd name="T61" fmla="*/ 1 h 132"/>
                <a:gd name="T62" fmla="*/ 0 w 64"/>
                <a:gd name="T63" fmla="*/ 1 h 132"/>
                <a:gd name="T64" fmla="*/ 0 w 64"/>
                <a:gd name="T65" fmla="*/ 1 h 132"/>
                <a:gd name="T66" fmla="*/ 0 w 64"/>
                <a:gd name="T67" fmla="*/ 0 h 132"/>
                <a:gd name="T68" fmla="*/ 0 w 64"/>
                <a:gd name="T69" fmla="*/ 0 h 13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4"/>
                <a:gd name="T106" fmla="*/ 0 h 132"/>
                <a:gd name="T107" fmla="*/ 64 w 64"/>
                <a:gd name="T108" fmla="*/ 132 h 13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4" h="132">
                  <a:moveTo>
                    <a:pt x="64" y="0"/>
                  </a:moveTo>
                  <a:lnTo>
                    <a:pt x="57" y="5"/>
                  </a:lnTo>
                  <a:lnTo>
                    <a:pt x="52" y="10"/>
                  </a:lnTo>
                  <a:lnTo>
                    <a:pt x="48" y="16"/>
                  </a:lnTo>
                  <a:lnTo>
                    <a:pt x="44" y="21"/>
                  </a:lnTo>
                  <a:lnTo>
                    <a:pt x="40" y="27"/>
                  </a:lnTo>
                  <a:lnTo>
                    <a:pt x="37" y="32"/>
                  </a:lnTo>
                  <a:lnTo>
                    <a:pt x="34" y="37"/>
                  </a:lnTo>
                  <a:lnTo>
                    <a:pt x="31" y="43"/>
                  </a:lnTo>
                  <a:lnTo>
                    <a:pt x="29" y="47"/>
                  </a:lnTo>
                  <a:lnTo>
                    <a:pt x="27" y="51"/>
                  </a:lnTo>
                  <a:lnTo>
                    <a:pt x="26" y="55"/>
                  </a:lnTo>
                  <a:lnTo>
                    <a:pt x="26" y="59"/>
                  </a:lnTo>
                  <a:lnTo>
                    <a:pt x="25" y="63"/>
                  </a:lnTo>
                  <a:lnTo>
                    <a:pt x="25" y="66"/>
                  </a:lnTo>
                  <a:lnTo>
                    <a:pt x="0" y="132"/>
                  </a:lnTo>
                  <a:lnTo>
                    <a:pt x="18" y="128"/>
                  </a:lnTo>
                  <a:lnTo>
                    <a:pt x="18" y="125"/>
                  </a:lnTo>
                  <a:lnTo>
                    <a:pt x="18" y="124"/>
                  </a:lnTo>
                  <a:lnTo>
                    <a:pt x="19" y="122"/>
                  </a:lnTo>
                  <a:lnTo>
                    <a:pt x="21" y="120"/>
                  </a:lnTo>
                  <a:lnTo>
                    <a:pt x="21" y="116"/>
                  </a:lnTo>
                  <a:lnTo>
                    <a:pt x="22" y="112"/>
                  </a:lnTo>
                  <a:lnTo>
                    <a:pt x="25" y="106"/>
                  </a:lnTo>
                  <a:lnTo>
                    <a:pt x="26" y="101"/>
                  </a:lnTo>
                  <a:lnTo>
                    <a:pt x="29" y="94"/>
                  </a:lnTo>
                  <a:lnTo>
                    <a:pt x="33" y="86"/>
                  </a:lnTo>
                  <a:lnTo>
                    <a:pt x="36" y="79"/>
                  </a:lnTo>
                  <a:lnTo>
                    <a:pt x="40" y="71"/>
                  </a:lnTo>
                  <a:lnTo>
                    <a:pt x="44" y="62"/>
                  </a:lnTo>
                  <a:lnTo>
                    <a:pt x="49" y="52"/>
                  </a:lnTo>
                  <a:lnTo>
                    <a:pt x="56" y="44"/>
                  </a:lnTo>
                  <a:lnTo>
                    <a:pt x="61" y="35"/>
                  </a:lnTo>
                  <a:lnTo>
                    <a:pt x="64"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26" name="Freeform 1120"/>
            <p:cNvSpPr>
              <a:spLocks/>
            </p:cNvSpPr>
            <p:nvPr/>
          </p:nvSpPr>
          <p:spPr bwMode="auto">
            <a:xfrm>
              <a:off x="4752" y="3192"/>
              <a:ext cx="54" cy="73"/>
            </a:xfrm>
            <a:custGeom>
              <a:avLst/>
              <a:gdLst>
                <a:gd name="T0" fmla="*/ 1 w 107"/>
                <a:gd name="T1" fmla="*/ 1 h 141"/>
                <a:gd name="T2" fmla="*/ 1 w 107"/>
                <a:gd name="T3" fmla="*/ 1 h 141"/>
                <a:gd name="T4" fmla="*/ 1 w 107"/>
                <a:gd name="T5" fmla="*/ 1 h 141"/>
                <a:gd name="T6" fmla="*/ 1 w 107"/>
                <a:gd name="T7" fmla="*/ 1 h 141"/>
                <a:gd name="T8" fmla="*/ 1 w 107"/>
                <a:gd name="T9" fmla="*/ 1 h 141"/>
                <a:gd name="T10" fmla="*/ 1 w 107"/>
                <a:gd name="T11" fmla="*/ 1 h 141"/>
                <a:gd name="T12" fmla="*/ 1 w 107"/>
                <a:gd name="T13" fmla="*/ 1 h 141"/>
                <a:gd name="T14" fmla="*/ 1 w 107"/>
                <a:gd name="T15" fmla="*/ 1 h 141"/>
                <a:gd name="T16" fmla="*/ 1 w 107"/>
                <a:gd name="T17" fmla="*/ 1 h 141"/>
                <a:gd name="T18" fmla="*/ 1 w 107"/>
                <a:gd name="T19" fmla="*/ 1 h 141"/>
                <a:gd name="T20" fmla="*/ 1 w 107"/>
                <a:gd name="T21" fmla="*/ 1 h 141"/>
                <a:gd name="T22" fmla="*/ 1 w 107"/>
                <a:gd name="T23" fmla="*/ 1 h 141"/>
                <a:gd name="T24" fmla="*/ 1 w 107"/>
                <a:gd name="T25" fmla="*/ 1 h 141"/>
                <a:gd name="T26" fmla="*/ 1 w 107"/>
                <a:gd name="T27" fmla="*/ 1 h 141"/>
                <a:gd name="T28" fmla="*/ 1 w 107"/>
                <a:gd name="T29" fmla="*/ 1 h 141"/>
                <a:gd name="T30" fmla="*/ 1 w 107"/>
                <a:gd name="T31" fmla="*/ 1 h 141"/>
                <a:gd name="T32" fmla="*/ 1 w 107"/>
                <a:gd name="T33" fmla="*/ 1 h 141"/>
                <a:gd name="T34" fmla="*/ 1 w 107"/>
                <a:gd name="T35" fmla="*/ 1 h 141"/>
                <a:gd name="T36" fmla="*/ 1 w 107"/>
                <a:gd name="T37" fmla="*/ 1 h 141"/>
                <a:gd name="T38" fmla="*/ 1 w 107"/>
                <a:gd name="T39" fmla="*/ 1 h 141"/>
                <a:gd name="T40" fmla="*/ 1 w 107"/>
                <a:gd name="T41" fmla="*/ 1 h 141"/>
                <a:gd name="T42" fmla="*/ 1 w 107"/>
                <a:gd name="T43" fmla="*/ 1 h 141"/>
                <a:gd name="T44" fmla="*/ 1 w 107"/>
                <a:gd name="T45" fmla="*/ 1 h 141"/>
                <a:gd name="T46" fmla="*/ 1 w 107"/>
                <a:gd name="T47" fmla="*/ 1 h 141"/>
                <a:gd name="T48" fmla="*/ 1 w 107"/>
                <a:gd name="T49" fmla="*/ 1 h 141"/>
                <a:gd name="T50" fmla="*/ 1 w 107"/>
                <a:gd name="T51" fmla="*/ 1 h 141"/>
                <a:gd name="T52" fmla="*/ 1 w 107"/>
                <a:gd name="T53" fmla="*/ 1 h 141"/>
                <a:gd name="T54" fmla="*/ 1 w 107"/>
                <a:gd name="T55" fmla="*/ 1 h 141"/>
                <a:gd name="T56" fmla="*/ 1 w 107"/>
                <a:gd name="T57" fmla="*/ 1 h 141"/>
                <a:gd name="T58" fmla="*/ 1 w 107"/>
                <a:gd name="T59" fmla="*/ 1 h 141"/>
                <a:gd name="T60" fmla="*/ 1 w 107"/>
                <a:gd name="T61" fmla="*/ 1 h 141"/>
                <a:gd name="T62" fmla="*/ 1 w 107"/>
                <a:gd name="T63" fmla="*/ 1 h 141"/>
                <a:gd name="T64" fmla="*/ 1 w 107"/>
                <a:gd name="T65" fmla="*/ 1 h 141"/>
                <a:gd name="T66" fmla="*/ 1 w 107"/>
                <a:gd name="T67" fmla="*/ 1 h 141"/>
                <a:gd name="T68" fmla="*/ 1 w 107"/>
                <a:gd name="T69" fmla="*/ 1 h 14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07"/>
                <a:gd name="T106" fmla="*/ 0 h 141"/>
                <a:gd name="T107" fmla="*/ 107 w 107"/>
                <a:gd name="T108" fmla="*/ 141 h 14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07" h="141">
                  <a:moveTo>
                    <a:pt x="18" y="129"/>
                  </a:moveTo>
                  <a:lnTo>
                    <a:pt x="25" y="124"/>
                  </a:lnTo>
                  <a:lnTo>
                    <a:pt x="31" y="119"/>
                  </a:lnTo>
                  <a:lnTo>
                    <a:pt x="38" y="115"/>
                  </a:lnTo>
                  <a:lnTo>
                    <a:pt x="46" y="110"/>
                  </a:lnTo>
                  <a:lnTo>
                    <a:pt x="52" y="106"/>
                  </a:lnTo>
                  <a:lnTo>
                    <a:pt x="58" y="104"/>
                  </a:lnTo>
                  <a:lnTo>
                    <a:pt x="65" y="100"/>
                  </a:lnTo>
                  <a:lnTo>
                    <a:pt x="71" y="97"/>
                  </a:lnTo>
                  <a:lnTo>
                    <a:pt x="77" y="94"/>
                  </a:lnTo>
                  <a:lnTo>
                    <a:pt x="83" y="92"/>
                  </a:lnTo>
                  <a:lnTo>
                    <a:pt x="87" y="89"/>
                  </a:lnTo>
                  <a:lnTo>
                    <a:pt x="92" y="88"/>
                  </a:lnTo>
                  <a:lnTo>
                    <a:pt x="94" y="86"/>
                  </a:lnTo>
                  <a:lnTo>
                    <a:pt x="96" y="85"/>
                  </a:lnTo>
                  <a:lnTo>
                    <a:pt x="99" y="85"/>
                  </a:lnTo>
                  <a:lnTo>
                    <a:pt x="100" y="85"/>
                  </a:lnTo>
                  <a:lnTo>
                    <a:pt x="100" y="83"/>
                  </a:lnTo>
                  <a:lnTo>
                    <a:pt x="102" y="79"/>
                  </a:lnTo>
                  <a:lnTo>
                    <a:pt x="103" y="77"/>
                  </a:lnTo>
                  <a:lnTo>
                    <a:pt x="104" y="74"/>
                  </a:lnTo>
                  <a:lnTo>
                    <a:pt x="106" y="70"/>
                  </a:lnTo>
                  <a:lnTo>
                    <a:pt x="107" y="66"/>
                  </a:lnTo>
                  <a:lnTo>
                    <a:pt x="107" y="61"/>
                  </a:lnTo>
                  <a:lnTo>
                    <a:pt x="107" y="54"/>
                  </a:lnTo>
                  <a:lnTo>
                    <a:pt x="106" y="47"/>
                  </a:lnTo>
                  <a:lnTo>
                    <a:pt x="104" y="39"/>
                  </a:lnTo>
                  <a:lnTo>
                    <a:pt x="102" y="31"/>
                  </a:lnTo>
                  <a:lnTo>
                    <a:pt x="99" y="20"/>
                  </a:lnTo>
                  <a:lnTo>
                    <a:pt x="94" y="11"/>
                  </a:lnTo>
                  <a:lnTo>
                    <a:pt x="88" y="0"/>
                  </a:lnTo>
                  <a:lnTo>
                    <a:pt x="77" y="16"/>
                  </a:lnTo>
                  <a:lnTo>
                    <a:pt x="80" y="21"/>
                  </a:lnTo>
                  <a:lnTo>
                    <a:pt x="80" y="24"/>
                  </a:lnTo>
                  <a:lnTo>
                    <a:pt x="81" y="28"/>
                  </a:lnTo>
                  <a:lnTo>
                    <a:pt x="83" y="31"/>
                  </a:lnTo>
                  <a:lnTo>
                    <a:pt x="84" y="36"/>
                  </a:lnTo>
                  <a:lnTo>
                    <a:pt x="85" y="40"/>
                  </a:lnTo>
                  <a:lnTo>
                    <a:pt x="87" y="44"/>
                  </a:lnTo>
                  <a:lnTo>
                    <a:pt x="88" y="48"/>
                  </a:lnTo>
                  <a:lnTo>
                    <a:pt x="88" y="54"/>
                  </a:lnTo>
                  <a:lnTo>
                    <a:pt x="89" y="57"/>
                  </a:lnTo>
                  <a:lnTo>
                    <a:pt x="91" y="61"/>
                  </a:lnTo>
                  <a:lnTo>
                    <a:pt x="91" y="63"/>
                  </a:lnTo>
                  <a:lnTo>
                    <a:pt x="92" y="67"/>
                  </a:lnTo>
                  <a:lnTo>
                    <a:pt x="91" y="69"/>
                  </a:lnTo>
                  <a:lnTo>
                    <a:pt x="88" y="71"/>
                  </a:lnTo>
                  <a:lnTo>
                    <a:pt x="84" y="74"/>
                  </a:lnTo>
                  <a:lnTo>
                    <a:pt x="80" y="75"/>
                  </a:lnTo>
                  <a:lnTo>
                    <a:pt x="73" y="77"/>
                  </a:lnTo>
                  <a:lnTo>
                    <a:pt x="67" y="79"/>
                  </a:lnTo>
                  <a:lnTo>
                    <a:pt x="60" y="83"/>
                  </a:lnTo>
                  <a:lnTo>
                    <a:pt x="53" y="86"/>
                  </a:lnTo>
                  <a:lnTo>
                    <a:pt x="46" y="90"/>
                  </a:lnTo>
                  <a:lnTo>
                    <a:pt x="38" y="94"/>
                  </a:lnTo>
                  <a:lnTo>
                    <a:pt x="29" y="100"/>
                  </a:lnTo>
                  <a:lnTo>
                    <a:pt x="23" y="104"/>
                  </a:lnTo>
                  <a:lnTo>
                    <a:pt x="17" y="112"/>
                  </a:lnTo>
                  <a:lnTo>
                    <a:pt x="11" y="119"/>
                  </a:lnTo>
                  <a:lnTo>
                    <a:pt x="4" y="128"/>
                  </a:lnTo>
                  <a:lnTo>
                    <a:pt x="2" y="137"/>
                  </a:lnTo>
                  <a:lnTo>
                    <a:pt x="0" y="141"/>
                  </a:lnTo>
                  <a:lnTo>
                    <a:pt x="3" y="141"/>
                  </a:lnTo>
                  <a:lnTo>
                    <a:pt x="4" y="140"/>
                  </a:lnTo>
                  <a:lnTo>
                    <a:pt x="9" y="137"/>
                  </a:lnTo>
                  <a:lnTo>
                    <a:pt x="11" y="133"/>
                  </a:lnTo>
                  <a:lnTo>
                    <a:pt x="14" y="132"/>
                  </a:lnTo>
                  <a:lnTo>
                    <a:pt x="17" y="129"/>
                  </a:lnTo>
                  <a:lnTo>
                    <a:pt x="18" y="12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27" name="Freeform 1121"/>
            <p:cNvSpPr>
              <a:spLocks/>
            </p:cNvSpPr>
            <p:nvPr/>
          </p:nvSpPr>
          <p:spPr bwMode="auto">
            <a:xfrm>
              <a:off x="4769" y="3085"/>
              <a:ext cx="88" cy="65"/>
            </a:xfrm>
            <a:custGeom>
              <a:avLst/>
              <a:gdLst>
                <a:gd name="T0" fmla="*/ 1 w 176"/>
                <a:gd name="T1" fmla="*/ 1 h 127"/>
                <a:gd name="T2" fmla="*/ 1 w 176"/>
                <a:gd name="T3" fmla="*/ 1 h 127"/>
                <a:gd name="T4" fmla="*/ 1 w 176"/>
                <a:gd name="T5" fmla="*/ 1 h 127"/>
                <a:gd name="T6" fmla="*/ 1 w 176"/>
                <a:gd name="T7" fmla="*/ 1 h 127"/>
                <a:gd name="T8" fmla="*/ 1 w 176"/>
                <a:gd name="T9" fmla="*/ 1 h 127"/>
                <a:gd name="T10" fmla="*/ 1 w 176"/>
                <a:gd name="T11" fmla="*/ 1 h 127"/>
                <a:gd name="T12" fmla="*/ 1 w 176"/>
                <a:gd name="T13" fmla="*/ 1 h 127"/>
                <a:gd name="T14" fmla="*/ 1 w 176"/>
                <a:gd name="T15" fmla="*/ 1 h 127"/>
                <a:gd name="T16" fmla="*/ 1 w 176"/>
                <a:gd name="T17" fmla="*/ 1 h 127"/>
                <a:gd name="T18" fmla="*/ 1 w 176"/>
                <a:gd name="T19" fmla="*/ 1 h 127"/>
                <a:gd name="T20" fmla="*/ 1 w 176"/>
                <a:gd name="T21" fmla="*/ 1 h 127"/>
                <a:gd name="T22" fmla="*/ 1 w 176"/>
                <a:gd name="T23" fmla="*/ 1 h 127"/>
                <a:gd name="T24" fmla="*/ 1 w 176"/>
                <a:gd name="T25" fmla="*/ 1 h 127"/>
                <a:gd name="T26" fmla="*/ 1 w 176"/>
                <a:gd name="T27" fmla="*/ 1 h 127"/>
                <a:gd name="T28" fmla="*/ 1 w 176"/>
                <a:gd name="T29" fmla="*/ 1 h 127"/>
                <a:gd name="T30" fmla="*/ 1 w 176"/>
                <a:gd name="T31" fmla="*/ 1 h 127"/>
                <a:gd name="T32" fmla="*/ 1 w 176"/>
                <a:gd name="T33" fmla="*/ 1 h 127"/>
                <a:gd name="T34" fmla="*/ 1 w 176"/>
                <a:gd name="T35" fmla="*/ 1 h 127"/>
                <a:gd name="T36" fmla="*/ 1 w 176"/>
                <a:gd name="T37" fmla="*/ 1 h 127"/>
                <a:gd name="T38" fmla="*/ 1 w 176"/>
                <a:gd name="T39" fmla="*/ 1 h 127"/>
                <a:gd name="T40" fmla="*/ 1 w 176"/>
                <a:gd name="T41" fmla="*/ 1 h 127"/>
                <a:gd name="T42" fmla="*/ 1 w 176"/>
                <a:gd name="T43" fmla="*/ 1 h 127"/>
                <a:gd name="T44" fmla="*/ 1 w 176"/>
                <a:gd name="T45" fmla="*/ 1 h 127"/>
                <a:gd name="T46" fmla="*/ 1 w 176"/>
                <a:gd name="T47" fmla="*/ 1 h 127"/>
                <a:gd name="T48" fmla="*/ 1 w 176"/>
                <a:gd name="T49" fmla="*/ 1 h 127"/>
                <a:gd name="T50" fmla="*/ 1 w 176"/>
                <a:gd name="T51" fmla="*/ 1 h 127"/>
                <a:gd name="T52" fmla="*/ 1 w 176"/>
                <a:gd name="T53" fmla="*/ 1 h 127"/>
                <a:gd name="T54" fmla="*/ 1 w 176"/>
                <a:gd name="T55" fmla="*/ 1 h 127"/>
                <a:gd name="T56" fmla="*/ 1 w 176"/>
                <a:gd name="T57" fmla="*/ 1 h 127"/>
                <a:gd name="T58" fmla="*/ 1 w 176"/>
                <a:gd name="T59" fmla="*/ 1 h 127"/>
                <a:gd name="T60" fmla="*/ 1 w 176"/>
                <a:gd name="T61" fmla="*/ 1 h 127"/>
                <a:gd name="T62" fmla="*/ 1 w 176"/>
                <a:gd name="T63" fmla="*/ 1 h 127"/>
                <a:gd name="T64" fmla="*/ 1 w 176"/>
                <a:gd name="T65" fmla="*/ 1 h 127"/>
                <a:gd name="T66" fmla="*/ 1 w 176"/>
                <a:gd name="T67" fmla="*/ 1 h 127"/>
                <a:gd name="T68" fmla="*/ 1 w 176"/>
                <a:gd name="T69" fmla="*/ 1 h 127"/>
                <a:gd name="T70" fmla="*/ 1 w 176"/>
                <a:gd name="T71" fmla="*/ 1 h 127"/>
                <a:gd name="T72" fmla="*/ 1 w 176"/>
                <a:gd name="T73" fmla="*/ 1 h 127"/>
                <a:gd name="T74" fmla="*/ 1 w 176"/>
                <a:gd name="T75" fmla="*/ 1 h 127"/>
                <a:gd name="T76" fmla="*/ 1 w 176"/>
                <a:gd name="T77" fmla="*/ 1 h 127"/>
                <a:gd name="T78" fmla="*/ 1 w 176"/>
                <a:gd name="T79" fmla="*/ 1 h 127"/>
                <a:gd name="T80" fmla="*/ 1 w 176"/>
                <a:gd name="T81" fmla="*/ 1 h 127"/>
                <a:gd name="T82" fmla="*/ 0 w 176"/>
                <a:gd name="T83" fmla="*/ 1 h 127"/>
                <a:gd name="T84" fmla="*/ 0 w 176"/>
                <a:gd name="T85" fmla="*/ 1 h 127"/>
                <a:gd name="T86" fmla="*/ 1 w 176"/>
                <a:gd name="T87" fmla="*/ 1 h 127"/>
                <a:gd name="T88" fmla="*/ 1 w 176"/>
                <a:gd name="T89" fmla="*/ 0 h 127"/>
                <a:gd name="T90" fmla="*/ 1 w 176"/>
                <a:gd name="T91" fmla="*/ 0 h 127"/>
                <a:gd name="T92" fmla="*/ 1 w 176"/>
                <a:gd name="T93" fmla="*/ 1 h 127"/>
                <a:gd name="T94" fmla="*/ 1 w 176"/>
                <a:gd name="T95" fmla="*/ 1 h 12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76"/>
                <a:gd name="T145" fmla="*/ 0 h 127"/>
                <a:gd name="T146" fmla="*/ 176 w 176"/>
                <a:gd name="T147" fmla="*/ 127 h 127"/>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76" h="127">
                  <a:moveTo>
                    <a:pt x="12" y="2"/>
                  </a:moveTo>
                  <a:lnTo>
                    <a:pt x="23" y="10"/>
                  </a:lnTo>
                  <a:lnTo>
                    <a:pt x="33" y="17"/>
                  </a:lnTo>
                  <a:lnTo>
                    <a:pt x="43" y="23"/>
                  </a:lnTo>
                  <a:lnTo>
                    <a:pt x="54" y="31"/>
                  </a:lnTo>
                  <a:lnTo>
                    <a:pt x="64" y="37"/>
                  </a:lnTo>
                  <a:lnTo>
                    <a:pt x="73" y="44"/>
                  </a:lnTo>
                  <a:lnTo>
                    <a:pt x="82" y="52"/>
                  </a:lnTo>
                  <a:lnTo>
                    <a:pt x="92" y="58"/>
                  </a:lnTo>
                  <a:lnTo>
                    <a:pt x="100" y="65"/>
                  </a:lnTo>
                  <a:lnTo>
                    <a:pt x="111" y="72"/>
                  </a:lnTo>
                  <a:lnTo>
                    <a:pt x="120" y="79"/>
                  </a:lnTo>
                  <a:lnTo>
                    <a:pt x="130" y="85"/>
                  </a:lnTo>
                  <a:lnTo>
                    <a:pt x="140" y="92"/>
                  </a:lnTo>
                  <a:lnTo>
                    <a:pt x="150" y="99"/>
                  </a:lnTo>
                  <a:lnTo>
                    <a:pt x="162" y="107"/>
                  </a:lnTo>
                  <a:lnTo>
                    <a:pt x="173" y="114"/>
                  </a:lnTo>
                  <a:lnTo>
                    <a:pt x="176" y="115"/>
                  </a:lnTo>
                  <a:lnTo>
                    <a:pt x="176" y="119"/>
                  </a:lnTo>
                  <a:lnTo>
                    <a:pt x="176" y="120"/>
                  </a:lnTo>
                  <a:lnTo>
                    <a:pt x="176" y="123"/>
                  </a:lnTo>
                  <a:lnTo>
                    <a:pt x="171" y="127"/>
                  </a:lnTo>
                  <a:lnTo>
                    <a:pt x="166" y="126"/>
                  </a:lnTo>
                  <a:lnTo>
                    <a:pt x="154" y="119"/>
                  </a:lnTo>
                  <a:lnTo>
                    <a:pt x="145" y="111"/>
                  </a:lnTo>
                  <a:lnTo>
                    <a:pt x="134" y="104"/>
                  </a:lnTo>
                  <a:lnTo>
                    <a:pt x="124" y="98"/>
                  </a:lnTo>
                  <a:lnTo>
                    <a:pt x="113" y="89"/>
                  </a:lnTo>
                  <a:lnTo>
                    <a:pt x="105" y="84"/>
                  </a:lnTo>
                  <a:lnTo>
                    <a:pt x="96" y="77"/>
                  </a:lnTo>
                  <a:lnTo>
                    <a:pt x="88" y="71"/>
                  </a:lnTo>
                  <a:lnTo>
                    <a:pt x="78" y="64"/>
                  </a:lnTo>
                  <a:lnTo>
                    <a:pt x="69" y="56"/>
                  </a:lnTo>
                  <a:lnTo>
                    <a:pt x="60" y="49"/>
                  </a:lnTo>
                  <a:lnTo>
                    <a:pt x="50" y="44"/>
                  </a:lnTo>
                  <a:lnTo>
                    <a:pt x="41" y="36"/>
                  </a:lnTo>
                  <a:lnTo>
                    <a:pt x="30" y="29"/>
                  </a:lnTo>
                  <a:lnTo>
                    <a:pt x="20" y="23"/>
                  </a:lnTo>
                  <a:lnTo>
                    <a:pt x="10" y="15"/>
                  </a:lnTo>
                  <a:lnTo>
                    <a:pt x="4" y="13"/>
                  </a:lnTo>
                  <a:lnTo>
                    <a:pt x="3" y="10"/>
                  </a:lnTo>
                  <a:lnTo>
                    <a:pt x="0" y="6"/>
                  </a:lnTo>
                  <a:lnTo>
                    <a:pt x="0" y="3"/>
                  </a:lnTo>
                  <a:lnTo>
                    <a:pt x="2" y="2"/>
                  </a:lnTo>
                  <a:lnTo>
                    <a:pt x="4" y="0"/>
                  </a:lnTo>
                  <a:lnTo>
                    <a:pt x="7" y="0"/>
                  </a:lnTo>
                  <a:lnTo>
                    <a:pt x="12" y="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28" name="Freeform 1122"/>
            <p:cNvSpPr>
              <a:spLocks/>
            </p:cNvSpPr>
            <p:nvPr/>
          </p:nvSpPr>
          <p:spPr bwMode="auto">
            <a:xfrm>
              <a:off x="4699" y="2881"/>
              <a:ext cx="49" cy="41"/>
            </a:xfrm>
            <a:custGeom>
              <a:avLst/>
              <a:gdLst>
                <a:gd name="T0" fmla="*/ 1 w 98"/>
                <a:gd name="T1" fmla="*/ 1 h 82"/>
                <a:gd name="T2" fmla="*/ 1 w 98"/>
                <a:gd name="T3" fmla="*/ 1 h 82"/>
                <a:gd name="T4" fmla="*/ 1 w 98"/>
                <a:gd name="T5" fmla="*/ 1 h 82"/>
                <a:gd name="T6" fmla="*/ 1 w 98"/>
                <a:gd name="T7" fmla="*/ 1 h 82"/>
                <a:gd name="T8" fmla="*/ 1 w 98"/>
                <a:gd name="T9" fmla="*/ 1 h 82"/>
                <a:gd name="T10" fmla="*/ 1 w 98"/>
                <a:gd name="T11" fmla="*/ 1 h 82"/>
                <a:gd name="T12" fmla="*/ 1 w 98"/>
                <a:gd name="T13" fmla="*/ 1 h 82"/>
                <a:gd name="T14" fmla="*/ 1 w 98"/>
                <a:gd name="T15" fmla="*/ 1 h 82"/>
                <a:gd name="T16" fmla="*/ 1 w 98"/>
                <a:gd name="T17" fmla="*/ 1 h 82"/>
                <a:gd name="T18" fmla="*/ 1 w 98"/>
                <a:gd name="T19" fmla="*/ 1 h 82"/>
                <a:gd name="T20" fmla="*/ 1 w 98"/>
                <a:gd name="T21" fmla="*/ 1 h 82"/>
                <a:gd name="T22" fmla="*/ 1 w 98"/>
                <a:gd name="T23" fmla="*/ 1 h 82"/>
                <a:gd name="T24" fmla="*/ 1 w 98"/>
                <a:gd name="T25" fmla="*/ 1 h 82"/>
                <a:gd name="T26" fmla="*/ 1 w 98"/>
                <a:gd name="T27" fmla="*/ 1 h 82"/>
                <a:gd name="T28" fmla="*/ 1 w 98"/>
                <a:gd name="T29" fmla="*/ 1 h 82"/>
                <a:gd name="T30" fmla="*/ 1 w 98"/>
                <a:gd name="T31" fmla="*/ 1 h 82"/>
                <a:gd name="T32" fmla="*/ 1 w 98"/>
                <a:gd name="T33" fmla="*/ 1 h 82"/>
                <a:gd name="T34" fmla="*/ 1 w 98"/>
                <a:gd name="T35" fmla="*/ 1 h 82"/>
                <a:gd name="T36" fmla="*/ 1 w 98"/>
                <a:gd name="T37" fmla="*/ 1 h 82"/>
                <a:gd name="T38" fmla="*/ 1 w 98"/>
                <a:gd name="T39" fmla="*/ 1 h 82"/>
                <a:gd name="T40" fmla="*/ 1 w 98"/>
                <a:gd name="T41" fmla="*/ 1 h 82"/>
                <a:gd name="T42" fmla="*/ 1 w 98"/>
                <a:gd name="T43" fmla="*/ 1 h 82"/>
                <a:gd name="T44" fmla="*/ 1 w 98"/>
                <a:gd name="T45" fmla="*/ 1 h 82"/>
                <a:gd name="T46" fmla="*/ 1 w 98"/>
                <a:gd name="T47" fmla="*/ 1 h 82"/>
                <a:gd name="T48" fmla="*/ 1 w 98"/>
                <a:gd name="T49" fmla="*/ 1 h 82"/>
                <a:gd name="T50" fmla="*/ 1 w 98"/>
                <a:gd name="T51" fmla="*/ 1 h 82"/>
                <a:gd name="T52" fmla="*/ 1 w 98"/>
                <a:gd name="T53" fmla="*/ 1 h 82"/>
                <a:gd name="T54" fmla="*/ 1 w 98"/>
                <a:gd name="T55" fmla="*/ 1 h 82"/>
                <a:gd name="T56" fmla="*/ 1 w 98"/>
                <a:gd name="T57" fmla="*/ 1 h 82"/>
                <a:gd name="T58" fmla="*/ 1 w 98"/>
                <a:gd name="T59" fmla="*/ 1 h 82"/>
                <a:gd name="T60" fmla="*/ 1 w 98"/>
                <a:gd name="T61" fmla="*/ 1 h 82"/>
                <a:gd name="T62" fmla="*/ 0 w 98"/>
                <a:gd name="T63" fmla="*/ 1 h 82"/>
                <a:gd name="T64" fmla="*/ 0 w 98"/>
                <a:gd name="T65" fmla="*/ 1 h 82"/>
                <a:gd name="T66" fmla="*/ 0 w 98"/>
                <a:gd name="T67" fmla="*/ 1 h 82"/>
                <a:gd name="T68" fmla="*/ 0 w 98"/>
                <a:gd name="T69" fmla="*/ 1 h 82"/>
                <a:gd name="T70" fmla="*/ 0 w 98"/>
                <a:gd name="T71" fmla="*/ 1 h 82"/>
                <a:gd name="T72" fmla="*/ 1 w 98"/>
                <a:gd name="T73" fmla="*/ 1 h 82"/>
                <a:gd name="T74" fmla="*/ 1 w 98"/>
                <a:gd name="T75" fmla="*/ 1 h 82"/>
                <a:gd name="T76" fmla="*/ 1 w 98"/>
                <a:gd name="T77" fmla="*/ 1 h 82"/>
                <a:gd name="T78" fmla="*/ 1 w 98"/>
                <a:gd name="T79" fmla="*/ 1 h 82"/>
                <a:gd name="T80" fmla="*/ 1 w 98"/>
                <a:gd name="T81" fmla="*/ 1 h 82"/>
                <a:gd name="T82" fmla="*/ 1 w 98"/>
                <a:gd name="T83" fmla="*/ 1 h 82"/>
                <a:gd name="T84" fmla="*/ 1 w 98"/>
                <a:gd name="T85" fmla="*/ 1 h 82"/>
                <a:gd name="T86" fmla="*/ 1 w 98"/>
                <a:gd name="T87" fmla="*/ 1 h 82"/>
                <a:gd name="T88" fmla="*/ 1 w 98"/>
                <a:gd name="T89" fmla="*/ 1 h 82"/>
                <a:gd name="T90" fmla="*/ 1 w 98"/>
                <a:gd name="T91" fmla="*/ 1 h 82"/>
                <a:gd name="T92" fmla="*/ 1 w 98"/>
                <a:gd name="T93" fmla="*/ 1 h 82"/>
                <a:gd name="T94" fmla="*/ 1 w 98"/>
                <a:gd name="T95" fmla="*/ 0 h 82"/>
                <a:gd name="T96" fmla="*/ 1 w 98"/>
                <a:gd name="T97" fmla="*/ 0 h 82"/>
                <a:gd name="T98" fmla="*/ 1 w 98"/>
                <a:gd name="T99" fmla="*/ 0 h 82"/>
                <a:gd name="T100" fmla="*/ 1 w 98"/>
                <a:gd name="T101" fmla="*/ 1 h 82"/>
                <a:gd name="T102" fmla="*/ 1 w 98"/>
                <a:gd name="T103" fmla="*/ 1 h 82"/>
                <a:gd name="T104" fmla="*/ 1 w 98"/>
                <a:gd name="T105" fmla="*/ 1 h 82"/>
                <a:gd name="T106" fmla="*/ 1 w 98"/>
                <a:gd name="T107" fmla="*/ 1 h 82"/>
                <a:gd name="T108" fmla="*/ 1 w 98"/>
                <a:gd name="T109" fmla="*/ 1 h 82"/>
                <a:gd name="T110" fmla="*/ 1 w 98"/>
                <a:gd name="T111" fmla="*/ 1 h 82"/>
                <a:gd name="T112" fmla="*/ 1 w 98"/>
                <a:gd name="T113" fmla="*/ 1 h 82"/>
                <a:gd name="T114" fmla="*/ 1 w 98"/>
                <a:gd name="T115" fmla="*/ 1 h 82"/>
                <a:gd name="T116" fmla="*/ 1 w 98"/>
                <a:gd name="T117" fmla="*/ 1 h 82"/>
                <a:gd name="T118" fmla="*/ 1 w 98"/>
                <a:gd name="T119" fmla="*/ 1 h 82"/>
                <a:gd name="T120" fmla="*/ 1 w 98"/>
                <a:gd name="T121" fmla="*/ 1 h 82"/>
                <a:gd name="T122" fmla="*/ 1 w 98"/>
                <a:gd name="T123" fmla="*/ 1 h 8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98"/>
                <a:gd name="T187" fmla="*/ 0 h 82"/>
                <a:gd name="T188" fmla="*/ 98 w 98"/>
                <a:gd name="T189" fmla="*/ 82 h 8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98" h="82">
                  <a:moveTo>
                    <a:pt x="94" y="27"/>
                  </a:moveTo>
                  <a:lnTo>
                    <a:pt x="89" y="22"/>
                  </a:lnTo>
                  <a:lnTo>
                    <a:pt x="84" y="21"/>
                  </a:lnTo>
                  <a:lnTo>
                    <a:pt x="78" y="18"/>
                  </a:lnTo>
                  <a:lnTo>
                    <a:pt x="73" y="18"/>
                  </a:lnTo>
                  <a:lnTo>
                    <a:pt x="69" y="18"/>
                  </a:lnTo>
                  <a:lnTo>
                    <a:pt x="63" y="18"/>
                  </a:lnTo>
                  <a:lnTo>
                    <a:pt x="58" y="18"/>
                  </a:lnTo>
                  <a:lnTo>
                    <a:pt x="54" y="20"/>
                  </a:lnTo>
                  <a:lnTo>
                    <a:pt x="47" y="21"/>
                  </a:lnTo>
                  <a:lnTo>
                    <a:pt x="42" y="22"/>
                  </a:lnTo>
                  <a:lnTo>
                    <a:pt x="36" y="24"/>
                  </a:lnTo>
                  <a:lnTo>
                    <a:pt x="31" y="27"/>
                  </a:lnTo>
                  <a:lnTo>
                    <a:pt x="27" y="29"/>
                  </a:lnTo>
                  <a:lnTo>
                    <a:pt x="24" y="32"/>
                  </a:lnTo>
                  <a:lnTo>
                    <a:pt x="20" y="36"/>
                  </a:lnTo>
                  <a:lnTo>
                    <a:pt x="19" y="39"/>
                  </a:lnTo>
                  <a:lnTo>
                    <a:pt x="15" y="41"/>
                  </a:lnTo>
                  <a:lnTo>
                    <a:pt x="13" y="45"/>
                  </a:lnTo>
                  <a:lnTo>
                    <a:pt x="12" y="48"/>
                  </a:lnTo>
                  <a:lnTo>
                    <a:pt x="11" y="53"/>
                  </a:lnTo>
                  <a:lnTo>
                    <a:pt x="9" y="59"/>
                  </a:lnTo>
                  <a:lnTo>
                    <a:pt x="9" y="64"/>
                  </a:lnTo>
                  <a:lnTo>
                    <a:pt x="9" y="70"/>
                  </a:lnTo>
                  <a:lnTo>
                    <a:pt x="11" y="76"/>
                  </a:lnTo>
                  <a:lnTo>
                    <a:pt x="9" y="78"/>
                  </a:lnTo>
                  <a:lnTo>
                    <a:pt x="8" y="80"/>
                  </a:lnTo>
                  <a:lnTo>
                    <a:pt x="7" y="82"/>
                  </a:lnTo>
                  <a:lnTo>
                    <a:pt x="5" y="82"/>
                  </a:lnTo>
                  <a:lnTo>
                    <a:pt x="3" y="79"/>
                  </a:lnTo>
                  <a:lnTo>
                    <a:pt x="1" y="76"/>
                  </a:lnTo>
                  <a:lnTo>
                    <a:pt x="0" y="68"/>
                  </a:lnTo>
                  <a:lnTo>
                    <a:pt x="0" y="60"/>
                  </a:lnTo>
                  <a:lnTo>
                    <a:pt x="0" y="53"/>
                  </a:lnTo>
                  <a:lnTo>
                    <a:pt x="0" y="48"/>
                  </a:lnTo>
                  <a:lnTo>
                    <a:pt x="0" y="41"/>
                  </a:lnTo>
                  <a:lnTo>
                    <a:pt x="1" y="36"/>
                  </a:lnTo>
                  <a:lnTo>
                    <a:pt x="3" y="32"/>
                  </a:lnTo>
                  <a:lnTo>
                    <a:pt x="5" y="28"/>
                  </a:lnTo>
                  <a:lnTo>
                    <a:pt x="5" y="22"/>
                  </a:lnTo>
                  <a:lnTo>
                    <a:pt x="9" y="20"/>
                  </a:lnTo>
                  <a:lnTo>
                    <a:pt x="12" y="16"/>
                  </a:lnTo>
                  <a:lnTo>
                    <a:pt x="16" y="14"/>
                  </a:lnTo>
                  <a:lnTo>
                    <a:pt x="20" y="10"/>
                  </a:lnTo>
                  <a:lnTo>
                    <a:pt x="27" y="8"/>
                  </a:lnTo>
                  <a:lnTo>
                    <a:pt x="31" y="5"/>
                  </a:lnTo>
                  <a:lnTo>
                    <a:pt x="39" y="2"/>
                  </a:lnTo>
                  <a:lnTo>
                    <a:pt x="47" y="0"/>
                  </a:lnTo>
                  <a:lnTo>
                    <a:pt x="54" y="0"/>
                  </a:lnTo>
                  <a:lnTo>
                    <a:pt x="61" y="0"/>
                  </a:lnTo>
                  <a:lnTo>
                    <a:pt x="69" y="1"/>
                  </a:lnTo>
                  <a:lnTo>
                    <a:pt x="74" y="2"/>
                  </a:lnTo>
                  <a:lnTo>
                    <a:pt x="79" y="6"/>
                  </a:lnTo>
                  <a:lnTo>
                    <a:pt x="85" y="9"/>
                  </a:lnTo>
                  <a:lnTo>
                    <a:pt x="89" y="13"/>
                  </a:lnTo>
                  <a:lnTo>
                    <a:pt x="93" y="16"/>
                  </a:lnTo>
                  <a:lnTo>
                    <a:pt x="96" y="18"/>
                  </a:lnTo>
                  <a:lnTo>
                    <a:pt x="97" y="22"/>
                  </a:lnTo>
                  <a:lnTo>
                    <a:pt x="98" y="24"/>
                  </a:lnTo>
                  <a:lnTo>
                    <a:pt x="98" y="27"/>
                  </a:lnTo>
                  <a:lnTo>
                    <a:pt x="94" y="2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29" name="Freeform 1123"/>
            <p:cNvSpPr>
              <a:spLocks/>
            </p:cNvSpPr>
            <p:nvPr/>
          </p:nvSpPr>
          <p:spPr bwMode="auto">
            <a:xfrm>
              <a:off x="4656" y="2860"/>
              <a:ext cx="45" cy="77"/>
            </a:xfrm>
            <a:custGeom>
              <a:avLst/>
              <a:gdLst>
                <a:gd name="T0" fmla="*/ 1 w 90"/>
                <a:gd name="T1" fmla="*/ 1 h 150"/>
                <a:gd name="T2" fmla="*/ 1 w 90"/>
                <a:gd name="T3" fmla="*/ 1 h 150"/>
                <a:gd name="T4" fmla="*/ 1 w 90"/>
                <a:gd name="T5" fmla="*/ 1 h 150"/>
                <a:gd name="T6" fmla="*/ 1 w 90"/>
                <a:gd name="T7" fmla="*/ 1 h 150"/>
                <a:gd name="T8" fmla="*/ 1 w 90"/>
                <a:gd name="T9" fmla="*/ 1 h 150"/>
                <a:gd name="T10" fmla="*/ 1 w 90"/>
                <a:gd name="T11" fmla="*/ 1 h 150"/>
                <a:gd name="T12" fmla="*/ 1 w 90"/>
                <a:gd name="T13" fmla="*/ 1 h 150"/>
                <a:gd name="T14" fmla="*/ 1 w 90"/>
                <a:gd name="T15" fmla="*/ 1 h 150"/>
                <a:gd name="T16" fmla="*/ 1 w 90"/>
                <a:gd name="T17" fmla="*/ 1 h 150"/>
                <a:gd name="T18" fmla="*/ 1 w 90"/>
                <a:gd name="T19" fmla="*/ 1 h 150"/>
                <a:gd name="T20" fmla="*/ 1 w 90"/>
                <a:gd name="T21" fmla="*/ 1 h 150"/>
                <a:gd name="T22" fmla="*/ 1 w 90"/>
                <a:gd name="T23" fmla="*/ 1 h 150"/>
                <a:gd name="T24" fmla="*/ 1 w 90"/>
                <a:gd name="T25" fmla="*/ 1 h 150"/>
                <a:gd name="T26" fmla="*/ 1 w 90"/>
                <a:gd name="T27" fmla="*/ 1 h 150"/>
                <a:gd name="T28" fmla="*/ 1 w 90"/>
                <a:gd name="T29" fmla="*/ 1 h 150"/>
                <a:gd name="T30" fmla="*/ 1 w 90"/>
                <a:gd name="T31" fmla="*/ 1 h 150"/>
                <a:gd name="T32" fmla="*/ 1 w 90"/>
                <a:gd name="T33" fmla="*/ 1 h 150"/>
                <a:gd name="T34" fmla="*/ 1 w 90"/>
                <a:gd name="T35" fmla="*/ 1 h 150"/>
                <a:gd name="T36" fmla="*/ 1 w 90"/>
                <a:gd name="T37" fmla="*/ 1 h 150"/>
                <a:gd name="T38" fmla="*/ 1 w 90"/>
                <a:gd name="T39" fmla="*/ 1 h 150"/>
                <a:gd name="T40" fmla="*/ 1 w 90"/>
                <a:gd name="T41" fmla="*/ 1 h 150"/>
                <a:gd name="T42" fmla="*/ 1 w 90"/>
                <a:gd name="T43" fmla="*/ 1 h 150"/>
                <a:gd name="T44" fmla="*/ 1 w 90"/>
                <a:gd name="T45" fmla="*/ 1 h 150"/>
                <a:gd name="T46" fmla="*/ 1 w 90"/>
                <a:gd name="T47" fmla="*/ 1 h 150"/>
                <a:gd name="T48" fmla="*/ 1 w 90"/>
                <a:gd name="T49" fmla="*/ 1 h 150"/>
                <a:gd name="T50" fmla="*/ 1 w 90"/>
                <a:gd name="T51" fmla="*/ 1 h 150"/>
                <a:gd name="T52" fmla="*/ 1 w 90"/>
                <a:gd name="T53" fmla="*/ 1 h 150"/>
                <a:gd name="T54" fmla="*/ 1 w 90"/>
                <a:gd name="T55" fmla="*/ 1 h 150"/>
                <a:gd name="T56" fmla="*/ 0 w 90"/>
                <a:gd name="T57" fmla="*/ 1 h 150"/>
                <a:gd name="T58" fmla="*/ 1 w 90"/>
                <a:gd name="T59" fmla="*/ 1 h 150"/>
                <a:gd name="T60" fmla="*/ 1 w 90"/>
                <a:gd name="T61" fmla="*/ 1 h 150"/>
                <a:gd name="T62" fmla="*/ 1 w 90"/>
                <a:gd name="T63" fmla="*/ 1 h 150"/>
                <a:gd name="T64" fmla="*/ 1 w 90"/>
                <a:gd name="T65" fmla="*/ 0 h 150"/>
                <a:gd name="T66" fmla="*/ 1 w 90"/>
                <a:gd name="T67" fmla="*/ 1 h 150"/>
                <a:gd name="T68" fmla="*/ 1 w 90"/>
                <a:gd name="T69" fmla="*/ 1 h 15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0"/>
                <a:gd name="T106" fmla="*/ 0 h 150"/>
                <a:gd name="T107" fmla="*/ 90 w 90"/>
                <a:gd name="T108" fmla="*/ 150 h 15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0" h="150">
                  <a:moveTo>
                    <a:pt x="21" y="9"/>
                  </a:moveTo>
                  <a:lnTo>
                    <a:pt x="18" y="15"/>
                  </a:lnTo>
                  <a:lnTo>
                    <a:pt x="17" y="22"/>
                  </a:lnTo>
                  <a:lnTo>
                    <a:pt x="16" y="30"/>
                  </a:lnTo>
                  <a:lnTo>
                    <a:pt x="14" y="37"/>
                  </a:lnTo>
                  <a:lnTo>
                    <a:pt x="14" y="44"/>
                  </a:lnTo>
                  <a:lnTo>
                    <a:pt x="14" y="50"/>
                  </a:lnTo>
                  <a:lnTo>
                    <a:pt x="16" y="57"/>
                  </a:lnTo>
                  <a:lnTo>
                    <a:pt x="17" y="64"/>
                  </a:lnTo>
                  <a:lnTo>
                    <a:pt x="18" y="71"/>
                  </a:lnTo>
                  <a:lnTo>
                    <a:pt x="21" y="76"/>
                  </a:lnTo>
                  <a:lnTo>
                    <a:pt x="24" y="83"/>
                  </a:lnTo>
                  <a:lnTo>
                    <a:pt x="27" y="88"/>
                  </a:lnTo>
                  <a:lnTo>
                    <a:pt x="29" y="95"/>
                  </a:lnTo>
                  <a:lnTo>
                    <a:pt x="35" y="100"/>
                  </a:lnTo>
                  <a:lnTo>
                    <a:pt x="40" y="106"/>
                  </a:lnTo>
                  <a:lnTo>
                    <a:pt x="45" y="112"/>
                  </a:lnTo>
                  <a:lnTo>
                    <a:pt x="49" y="115"/>
                  </a:lnTo>
                  <a:lnTo>
                    <a:pt x="52" y="118"/>
                  </a:lnTo>
                  <a:lnTo>
                    <a:pt x="55" y="119"/>
                  </a:lnTo>
                  <a:lnTo>
                    <a:pt x="58" y="122"/>
                  </a:lnTo>
                  <a:lnTo>
                    <a:pt x="60" y="126"/>
                  </a:lnTo>
                  <a:lnTo>
                    <a:pt x="64" y="127"/>
                  </a:lnTo>
                  <a:lnTo>
                    <a:pt x="67" y="130"/>
                  </a:lnTo>
                  <a:lnTo>
                    <a:pt x="71" y="133"/>
                  </a:lnTo>
                  <a:lnTo>
                    <a:pt x="74" y="134"/>
                  </a:lnTo>
                  <a:lnTo>
                    <a:pt x="78" y="134"/>
                  </a:lnTo>
                  <a:lnTo>
                    <a:pt x="82" y="135"/>
                  </a:lnTo>
                  <a:lnTo>
                    <a:pt x="86" y="138"/>
                  </a:lnTo>
                  <a:lnTo>
                    <a:pt x="89" y="138"/>
                  </a:lnTo>
                  <a:lnTo>
                    <a:pt x="90" y="142"/>
                  </a:lnTo>
                  <a:lnTo>
                    <a:pt x="90" y="143"/>
                  </a:lnTo>
                  <a:lnTo>
                    <a:pt x="90" y="146"/>
                  </a:lnTo>
                  <a:lnTo>
                    <a:pt x="87" y="149"/>
                  </a:lnTo>
                  <a:lnTo>
                    <a:pt x="85" y="150"/>
                  </a:lnTo>
                  <a:lnTo>
                    <a:pt x="83" y="150"/>
                  </a:lnTo>
                  <a:lnTo>
                    <a:pt x="79" y="150"/>
                  </a:lnTo>
                  <a:lnTo>
                    <a:pt x="75" y="149"/>
                  </a:lnTo>
                  <a:lnTo>
                    <a:pt x="70" y="147"/>
                  </a:lnTo>
                  <a:lnTo>
                    <a:pt x="67" y="146"/>
                  </a:lnTo>
                  <a:lnTo>
                    <a:pt x="63" y="146"/>
                  </a:lnTo>
                  <a:lnTo>
                    <a:pt x="58" y="145"/>
                  </a:lnTo>
                  <a:lnTo>
                    <a:pt x="54" y="143"/>
                  </a:lnTo>
                  <a:lnTo>
                    <a:pt x="49" y="142"/>
                  </a:lnTo>
                  <a:lnTo>
                    <a:pt x="44" y="139"/>
                  </a:lnTo>
                  <a:lnTo>
                    <a:pt x="41" y="138"/>
                  </a:lnTo>
                  <a:lnTo>
                    <a:pt x="39" y="135"/>
                  </a:lnTo>
                  <a:lnTo>
                    <a:pt x="35" y="134"/>
                  </a:lnTo>
                  <a:lnTo>
                    <a:pt x="32" y="130"/>
                  </a:lnTo>
                  <a:lnTo>
                    <a:pt x="25" y="123"/>
                  </a:lnTo>
                  <a:lnTo>
                    <a:pt x="18" y="118"/>
                  </a:lnTo>
                  <a:lnTo>
                    <a:pt x="13" y="110"/>
                  </a:lnTo>
                  <a:lnTo>
                    <a:pt x="9" y="103"/>
                  </a:lnTo>
                  <a:lnTo>
                    <a:pt x="5" y="95"/>
                  </a:lnTo>
                  <a:lnTo>
                    <a:pt x="4" y="88"/>
                  </a:lnTo>
                  <a:lnTo>
                    <a:pt x="1" y="80"/>
                  </a:lnTo>
                  <a:lnTo>
                    <a:pt x="1" y="72"/>
                  </a:lnTo>
                  <a:lnTo>
                    <a:pt x="0" y="62"/>
                  </a:lnTo>
                  <a:lnTo>
                    <a:pt x="0" y="54"/>
                  </a:lnTo>
                  <a:lnTo>
                    <a:pt x="1" y="46"/>
                  </a:lnTo>
                  <a:lnTo>
                    <a:pt x="2" y="38"/>
                  </a:lnTo>
                  <a:lnTo>
                    <a:pt x="4" y="30"/>
                  </a:lnTo>
                  <a:lnTo>
                    <a:pt x="6" y="21"/>
                  </a:lnTo>
                  <a:lnTo>
                    <a:pt x="9" y="13"/>
                  </a:lnTo>
                  <a:lnTo>
                    <a:pt x="13" y="4"/>
                  </a:lnTo>
                  <a:lnTo>
                    <a:pt x="16" y="0"/>
                  </a:lnTo>
                  <a:lnTo>
                    <a:pt x="20" y="0"/>
                  </a:lnTo>
                  <a:lnTo>
                    <a:pt x="21" y="4"/>
                  </a:lnTo>
                  <a:lnTo>
                    <a:pt x="21" y="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30" name="Freeform 1124"/>
            <p:cNvSpPr>
              <a:spLocks/>
            </p:cNvSpPr>
            <p:nvPr/>
          </p:nvSpPr>
          <p:spPr bwMode="auto">
            <a:xfrm>
              <a:off x="4677" y="2847"/>
              <a:ext cx="81" cy="52"/>
            </a:xfrm>
            <a:custGeom>
              <a:avLst/>
              <a:gdLst>
                <a:gd name="T0" fmla="*/ 1 w 162"/>
                <a:gd name="T1" fmla="*/ 1 h 101"/>
                <a:gd name="T2" fmla="*/ 1 w 162"/>
                <a:gd name="T3" fmla="*/ 1 h 101"/>
                <a:gd name="T4" fmla="*/ 1 w 162"/>
                <a:gd name="T5" fmla="*/ 1 h 101"/>
                <a:gd name="T6" fmla="*/ 1 w 162"/>
                <a:gd name="T7" fmla="*/ 1 h 101"/>
                <a:gd name="T8" fmla="*/ 1 w 162"/>
                <a:gd name="T9" fmla="*/ 1 h 101"/>
                <a:gd name="T10" fmla="*/ 1 w 162"/>
                <a:gd name="T11" fmla="*/ 1 h 101"/>
                <a:gd name="T12" fmla="*/ 1 w 162"/>
                <a:gd name="T13" fmla="*/ 1 h 101"/>
                <a:gd name="T14" fmla="*/ 1 w 162"/>
                <a:gd name="T15" fmla="*/ 1 h 101"/>
                <a:gd name="T16" fmla="*/ 1 w 162"/>
                <a:gd name="T17" fmla="*/ 1 h 101"/>
                <a:gd name="T18" fmla="*/ 1 w 162"/>
                <a:gd name="T19" fmla="*/ 1 h 101"/>
                <a:gd name="T20" fmla="*/ 1 w 162"/>
                <a:gd name="T21" fmla="*/ 1 h 101"/>
                <a:gd name="T22" fmla="*/ 1 w 162"/>
                <a:gd name="T23" fmla="*/ 1 h 101"/>
                <a:gd name="T24" fmla="*/ 1 w 162"/>
                <a:gd name="T25" fmla="*/ 1 h 101"/>
                <a:gd name="T26" fmla="*/ 1 w 162"/>
                <a:gd name="T27" fmla="*/ 1 h 101"/>
                <a:gd name="T28" fmla="*/ 1 w 162"/>
                <a:gd name="T29" fmla="*/ 1 h 101"/>
                <a:gd name="T30" fmla="*/ 1 w 162"/>
                <a:gd name="T31" fmla="*/ 1 h 101"/>
                <a:gd name="T32" fmla="*/ 1 w 162"/>
                <a:gd name="T33" fmla="*/ 1 h 101"/>
                <a:gd name="T34" fmla="*/ 1 w 162"/>
                <a:gd name="T35" fmla="*/ 1 h 101"/>
                <a:gd name="T36" fmla="*/ 1 w 162"/>
                <a:gd name="T37" fmla="*/ 1 h 101"/>
                <a:gd name="T38" fmla="*/ 1 w 162"/>
                <a:gd name="T39" fmla="*/ 1 h 101"/>
                <a:gd name="T40" fmla="*/ 1 w 162"/>
                <a:gd name="T41" fmla="*/ 1 h 101"/>
                <a:gd name="T42" fmla="*/ 0 w 162"/>
                <a:gd name="T43" fmla="*/ 1 h 101"/>
                <a:gd name="T44" fmla="*/ 1 w 162"/>
                <a:gd name="T45" fmla="*/ 1 h 101"/>
                <a:gd name="T46" fmla="*/ 1 w 162"/>
                <a:gd name="T47" fmla="*/ 1 h 101"/>
                <a:gd name="T48" fmla="*/ 1 w 162"/>
                <a:gd name="T49" fmla="*/ 1 h 101"/>
                <a:gd name="T50" fmla="*/ 1 w 162"/>
                <a:gd name="T51" fmla="*/ 1 h 101"/>
                <a:gd name="T52" fmla="*/ 1 w 162"/>
                <a:gd name="T53" fmla="*/ 1 h 101"/>
                <a:gd name="T54" fmla="*/ 1 w 162"/>
                <a:gd name="T55" fmla="*/ 1 h 101"/>
                <a:gd name="T56" fmla="*/ 1 w 162"/>
                <a:gd name="T57" fmla="*/ 0 h 101"/>
                <a:gd name="T58" fmla="*/ 1 w 162"/>
                <a:gd name="T59" fmla="*/ 0 h 101"/>
                <a:gd name="T60" fmla="*/ 1 w 162"/>
                <a:gd name="T61" fmla="*/ 1 h 101"/>
                <a:gd name="T62" fmla="*/ 1 w 162"/>
                <a:gd name="T63" fmla="*/ 1 h 101"/>
                <a:gd name="T64" fmla="*/ 1 w 162"/>
                <a:gd name="T65" fmla="*/ 1 h 101"/>
                <a:gd name="T66" fmla="*/ 1 w 162"/>
                <a:gd name="T67" fmla="*/ 1 h 101"/>
                <a:gd name="T68" fmla="*/ 1 w 162"/>
                <a:gd name="T69" fmla="*/ 1 h 101"/>
                <a:gd name="T70" fmla="*/ 1 w 162"/>
                <a:gd name="T71" fmla="*/ 1 h 101"/>
                <a:gd name="T72" fmla="*/ 1 w 162"/>
                <a:gd name="T73" fmla="*/ 1 h 101"/>
                <a:gd name="T74" fmla="*/ 1 w 162"/>
                <a:gd name="T75" fmla="*/ 1 h 101"/>
                <a:gd name="T76" fmla="*/ 1 w 162"/>
                <a:gd name="T77" fmla="*/ 1 h 101"/>
                <a:gd name="T78" fmla="*/ 1 w 162"/>
                <a:gd name="T79" fmla="*/ 1 h 101"/>
                <a:gd name="T80" fmla="*/ 1 w 162"/>
                <a:gd name="T81" fmla="*/ 1 h 101"/>
                <a:gd name="T82" fmla="*/ 1 w 162"/>
                <a:gd name="T83" fmla="*/ 1 h 101"/>
                <a:gd name="T84" fmla="*/ 1 w 162"/>
                <a:gd name="T85" fmla="*/ 1 h 101"/>
                <a:gd name="T86" fmla="*/ 1 w 162"/>
                <a:gd name="T87" fmla="*/ 1 h 101"/>
                <a:gd name="T88" fmla="*/ 1 w 162"/>
                <a:gd name="T89" fmla="*/ 1 h 101"/>
                <a:gd name="T90" fmla="*/ 1 w 162"/>
                <a:gd name="T91" fmla="*/ 1 h 101"/>
                <a:gd name="T92" fmla="*/ 1 w 162"/>
                <a:gd name="T93" fmla="*/ 1 h 101"/>
                <a:gd name="T94" fmla="*/ 1 w 162"/>
                <a:gd name="T95" fmla="*/ 1 h 10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62"/>
                <a:gd name="T145" fmla="*/ 0 h 101"/>
                <a:gd name="T146" fmla="*/ 162 w 162"/>
                <a:gd name="T147" fmla="*/ 101 h 10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62" h="101">
                  <a:moveTo>
                    <a:pt x="147" y="97"/>
                  </a:moveTo>
                  <a:lnTo>
                    <a:pt x="147" y="82"/>
                  </a:lnTo>
                  <a:lnTo>
                    <a:pt x="145" y="71"/>
                  </a:lnTo>
                  <a:lnTo>
                    <a:pt x="141" y="59"/>
                  </a:lnTo>
                  <a:lnTo>
                    <a:pt x="137" y="50"/>
                  </a:lnTo>
                  <a:lnTo>
                    <a:pt x="129" y="40"/>
                  </a:lnTo>
                  <a:lnTo>
                    <a:pt x="122" y="34"/>
                  </a:lnTo>
                  <a:lnTo>
                    <a:pt x="113" y="27"/>
                  </a:lnTo>
                  <a:lnTo>
                    <a:pt x="104" y="23"/>
                  </a:lnTo>
                  <a:lnTo>
                    <a:pt x="94" y="19"/>
                  </a:lnTo>
                  <a:lnTo>
                    <a:pt x="82" y="17"/>
                  </a:lnTo>
                  <a:lnTo>
                    <a:pt x="71" y="16"/>
                  </a:lnTo>
                  <a:lnTo>
                    <a:pt x="60" y="16"/>
                  </a:lnTo>
                  <a:lnTo>
                    <a:pt x="48" y="17"/>
                  </a:lnTo>
                  <a:lnTo>
                    <a:pt x="37" y="20"/>
                  </a:lnTo>
                  <a:lnTo>
                    <a:pt x="25" y="24"/>
                  </a:lnTo>
                  <a:lnTo>
                    <a:pt x="16" y="29"/>
                  </a:lnTo>
                  <a:lnTo>
                    <a:pt x="11" y="29"/>
                  </a:lnTo>
                  <a:lnTo>
                    <a:pt x="8" y="29"/>
                  </a:lnTo>
                  <a:lnTo>
                    <a:pt x="2" y="28"/>
                  </a:lnTo>
                  <a:lnTo>
                    <a:pt x="2" y="25"/>
                  </a:lnTo>
                  <a:lnTo>
                    <a:pt x="0" y="21"/>
                  </a:lnTo>
                  <a:lnTo>
                    <a:pt x="1" y="17"/>
                  </a:lnTo>
                  <a:lnTo>
                    <a:pt x="2" y="15"/>
                  </a:lnTo>
                  <a:lnTo>
                    <a:pt x="6" y="13"/>
                  </a:lnTo>
                  <a:lnTo>
                    <a:pt x="16" y="8"/>
                  </a:lnTo>
                  <a:lnTo>
                    <a:pt x="29" y="4"/>
                  </a:lnTo>
                  <a:lnTo>
                    <a:pt x="42" y="1"/>
                  </a:lnTo>
                  <a:lnTo>
                    <a:pt x="56" y="0"/>
                  </a:lnTo>
                  <a:lnTo>
                    <a:pt x="70" y="0"/>
                  </a:lnTo>
                  <a:lnTo>
                    <a:pt x="83" y="3"/>
                  </a:lnTo>
                  <a:lnTo>
                    <a:pt x="97" y="5"/>
                  </a:lnTo>
                  <a:lnTo>
                    <a:pt x="112" y="9"/>
                  </a:lnTo>
                  <a:lnTo>
                    <a:pt x="122" y="15"/>
                  </a:lnTo>
                  <a:lnTo>
                    <a:pt x="133" y="21"/>
                  </a:lnTo>
                  <a:lnTo>
                    <a:pt x="144" y="29"/>
                  </a:lnTo>
                  <a:lnTo>
                    <a:pt x="152" y="38"/>
                  </a:lnTo>
                  <a:lnTo>
                    <a:pt x="158" y="48"/>
                  </a:lnTo>
                  <a:lnTo>
                    <a:pt x="160" y="62"/>
                  </a:lnTo>
                  <a:lnTo>
                    <a:pt x="162" y="75"/>
                  </a:lnTo>
                  <a:lnTo>
                    <a:pt x="159" y="90"/>
                  </a:lnTo>
                  <a:lnTo>
                    <a:pt x="158" y="93"/>
                  </a:lnTo>
                  <a:lnTo>
                    <a:pt x="156" y="97"/>
                  </a:lnTo>
                  <a:lnTo>
                    <a:pt x="153" y="98"/>
                  </a:lnTo>
                  <a:lnTo>
                    <a:pt x="152" y="101"/>
                  </a:lnTo>
                  <a:lnTo>
                    <a:pt x="148" y="101"/>
                  </a:lnTo>
                  <a:lnTo>
                    <a:pt x="147" y="9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31" name="Freeform 1125"/>
            <p:cNvSpPr>
              <a:spLocks/>
            </p:cNvSpPr>
            <p:nvPr/>
          </p:nvSpPr>
          <p:spPr bwMode="auto">
            <a:xfrm>
              <a:off x="4657" y="2920"/>
              <a:ext cx="24" cy="25"/>
            </a:xfrm>
            <a:custGeom>
              <a:avLst/>
              <a:gdLst>
                <a:gd name="T0" fmla="*/ 0 w 49"/>
                <a:gd name="T1" fmla="*/ 1 h 48"/>
                <a:gd name="T2" fmla="*/ 0 w 49"/>
                <a:gd name="T3" fmla="*/ 1 h 48"/>
                <a:gd name="T4" fmla="*/ 0 w 49"/>
                <a:gd name="T5" fmla="*/ 1 h 48"/>
                <a:gd name="T6" fmla="*/ 0 w 49"/>
                <a:gd name="T7" fmla="*/ 1 h 48"/>
                <a:gd name="T8" fmla="*/ 0 w 49"/>
                <a:gd name="T9" fmla="*/ 1 h 48"/>
                <a:gd name="T10" fmla="*/ 0 w 49"/>
                <a:gd name="T11" fmla="*/ 1 h 48"/>
                <a:gd name="T12" fmla="*/ 0 w 49"/>
                <a:gd name="T13" fmla="*/ 1 h 48"/>
                <a:gd name="T14" fmla="*/ 0 w 49"/>
                <a:gd name="T15" fmla="*/ 1 h 48"/>
                <a:gd name="T16" fmla="*/ 0 w 49"/>
                <a:gd name="T17" fmla="*/ 1 h 48"/>
                <a:gd name="T18" fmla="*/ 0 w 49"/>
                <a:gd name="T19" fmla="*/ 1 h 48"/>
                <a:gd name="T20" fmla="*/ 0 w 49"/>
                <a:gd name="T21" fmla="*/ 1 h 48"/>
                <a:gd name="T22" fmla="*/ 0 w 49"/>
                <a:gd name="T23" fmla="*/ 1 h 48"/>
                <a:gd name="T24" fmla="*/ 0 w 49"/>
                <a:gd name="T25" fmla="*/ 1 h 48"/>
                <a:gd name="T26" fmla="*/ 0 w 49"/>
                <a:gd name="T27" fmla="*/ 1 h 48"/>
                <a:gd name="T28" fmla="*/ 0 w 49"/>
                <a:gd name="T29" fmla="*/ 1 h 48"/>
                <a:gd name="T30" fmla="*/ 0 w 49"/>
                <a:gd name="T31" fmla="*/ 1 h 48"/>
                <a:gd name="T32" fmla="*/ 0 w 49"/>
                <a:gd name="T33" fmla="*/ 1 h 48"/>
                <a:gd name="T34" fmla="*/ 0 w 49"/>
                <a:gd name="T35" fmla="*/ 1 h 48"/>
                <a:gd name="T36" fmla="*/ 0 w 49"/>
                <a:gd name="T37" fmla="*/ 1 h 48"/>
                <a:gd name="T38" fmla="*/ 0 w 49"/>
                <a:gd name="T39" fmla="*/ 1 h 48"/>
                <a:gd name="T40" fmla="*/ 0 w 49"/>
                <a:gd name="T41" fmla="*/ 1 h 48"/>
                <a:gd name="T42" fmla="*/ 0 w 49"/>
                <a:gd name="T43" fmla="*/ 1 h 48"/>
                <a:gd name="T44" fmla="*/ 0 w 49"/>
                <a:gd name="T45" fmla="*/ 1 h 48"/>
                <a:gd name="T46" fmla="*/ 0 w 49"/>
                <a:gd name="T47" fmla="*/ 1 h 48"/>
                <a:gd name="T48" fmla="*/ 0 w 49"/>
                <a:gd name="T49" fmla="*/ 1 h 48"/>
                <a:gd name="T50" fmla="*/ 0 w 49"/>
                <a:gd name="T51" fmla="*/ 1 h 48"/>
                <a:gd name="T52" fmla="*/ 0 w 49"/>
                <a:gd name="T53" fmla="*/ 1 h 48"/>
                <a:gd name="T54" fmla="*/ 0 w 49"/>
                <a:gd name="T55" fmla="*/ 1 h 48"/>
                <a:gd name="T56" fmla="*/ 0 w 49"/>
                <a:gd name="T57" fmla="*/ 1 h 48"/>
                <a:gd name="T58" fmla="*/ 0 w 49"/>
                <a:gd name="T59" fmla="*/ 1 h 48"/>
                <a:gd name="T60" fmla="*/ 0 w 49"/>
                <a:gd name="T61" fmla="*/ 1 h 48"/>
                <a:gd name="T62" fmla="*/ 0 w 49"/>
                <a:gd name="T63" fmla="*/ 0 h 48"/>
                <a:gd name="T64" fmla="*/ 0 w 49"/>
                <a:gd name="T65" fmla="*/ 1 h 48"/>
                <a:gd name="T66" fmla="*/ 0 w 49"/>
                <a:gd name="T67" fmla="*/ 1 h 48"/>
                <a:gd name="T68" fmla="*/ 0 w 49"/>
                <a:gd name="T69" fmla="*/ 1 h 48"/>
                <a:gd name="T70" fmla="*/ 0 w 49"/>
                <a:gd name="T71" fmla="*/ 1 h 4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9"/>
                <a:gd name="T109" fmla="*/ 0 h 48"/>
                <a:gd name="T110" fmla="*/ 49 w 49"/>
                <a:gd name="T111" fmla="*/ 48 h 4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9" h="48">
                  <a:moveTo>
                    <a:pt x="49" y="12"/>
                  </a:moveTo>
                  <a:lnTo>
                    <a:pt x="47" y="16"/>
                  </a:lnTo>
                  <a:lnTo>
                    <a:pt x="46" y="19"/>
                  </a:lnTo>
                  <a:lnTo>
                    <a:pt x="43" y="23"/>
                  </a:lnTo>
                  <a:lnTo>
                    <a:pt x="42" y="25"/>
                  </a:lnTo>
                  <a:lnTo>
                    <a:pt x="39" y="29"/>
                  </a:lnTo>
                  <a:lnTo>
                    <a:pt x="35" y="32"/>
                  </a:lnTo>
                  <a:lnTo>
                    <a:pt x="31" y="33"/>
                  </a:lnTo>
                  <a:lnTo>
                    <a:pt x="30" y="36"/>
                  </a:lnTo>
                  <a:lnTo>
                    <a:pt x="27" y="38"/>
                  </a:lnTo>
                  <a:lnTo>
                    <a:pt x="25" y="39"/>
                  </a:lnTo>
                  <a:lnTo>
                    <a:pt x="22" y="42"/>
                  </a:lnTo>
                  <a:lnTo>
                    <a:pt x="18" y="42"/>
                  </a:lnTo>
                  <a:lnTo>
                    <a:pt x="15" y="44"/>
                  </a:lnTo>
                  <a:lnTo>
                    <a:pt x="11" y="47"/>
                  </a:lnTo>
                  <a:lnTo>
                    <a:pt x="6" y="48"/>
                  </a:lnTo>
                  <a:lnTo>
                    <a:pt x="2" y="46"/>
                  </a:lnTo>
                  <a:lnTo>
                    <a:pt x="0" y="40"/>
                  </a:lnTo>
                  <a:lnTo>
                    <a:pt x="4" y="36"/>
                  </a:lnTo>
                  <a:lnTo>
                    <a:pt x="7" y="33"/>
                  </a:lnTo>
                  <a:lnTo>
                    <a:pt x="11" y="32"/>
                  </a:lnTo>
                  <a:lnTo>
                    <a:pt x="14" y="31"/>
                  </a:lnTo>
                  <a:lnTo>
                    <a:pt x="16" y="28"/>
                  </a:lnTo>
                  <a:lnTo>
                    <a:pt x="22" y="25"/>
                  </a:lnTo>
                  <a:lnTo>
                    <a:pt x="26" y="23"/>
                  </a:lnTo>
                  <a:lnTo>
                    <a:pt x="30" y="19"/>
                  </a:lnTo>
                  <a:lnTo>
                    <a:pt x="34" y="15"/>
                  </a:lnTo>
                  <a:lnTo>
                    <a:pt x="35" y="12"/>
                  </a:lnTo>
                  <a:lnTo>
                    <a:pt x="37" y="8"/>
                  </a:lnTo>
                  <a:lnTo>
                    <a:pt x="39" y="5"/>
                  </a:lnTo>
                  <a:lnTo>
                    <a:pt x="39" y="2"/>
                  </a:lnTo>
                  <a:lnTo>
                    <a:pt x="42" y="0"/>
                  </a:lnTo>
                  <a:lnTo>
                    <a:pt x="46" y="1"/>
                  </a:lnTo>
                  <a:lnTo>
                    <a:pt x="49" y="5"/>
                  </a:lnTo>
                  <a:lnTo>
                    <a:pt x="49" y="1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32" name="Freeform 1126"/>
            <p:cNvSpPr>
              <a:spLocks/>
            </p:cNvSpPr>
            <p:nvPr/>
          </p:nvSpPr>
          <p:spPr bwMode="auto">
            <a:xfrm>
              <a:off x="4609" y="2939"/>
              <a:ext cx="80" cy="153"/>
            </a:xfrm>
            <a:custGeom>
              <a:avLst/>
              <a:gdLst>
                <a:gd name="T0" fmla="*/ 0 w 161"/>
                <a:gd name="T1" fmla="*/ 1 h 301"/>
                <a:gd name="T2" fmla="*/ 0 w 161"/>
                <a:gd name="T3" fmla="*/ 1 h 301"/>
                <a:gd name="T4" fmla="*/ 0 w 161"/>
                <a:gd name="T5" fmla="*/ 1 h 301"/>
                <a:gd name="T6" fmla="*/ 0 w 161"/>
                <a:gd name="T7" fmla="*/ 1 h 301"/>
                <a:gd name="T8" fmla="*/ 0 w 161"/>
                <a:gd name="T9" fmla="*/ 1 h 301"/>
                <a:gd name="T10" fmla="*/ 0 w 161"/>
                <a:gd name="T11" fmla="*/ 1 h 301"/>
                <a:gd name="T12" fmla="*/ 0 w 161"/>
                <a:gd name="T13" fmla="*/ 1 h 301"/>
                <a:gd name="T14" fmla="*/ 0 w 161"/>
                <a:gd name="T15" fmla="*/ 1 h 301"/>
                <a:gd name="T16" fmla="*/ 0 w 161"/>
                <a:gd name="T17" fmla="*/ 1 h 301"/>
                <a:gd name="T18" fmla="*/ 0 w 161"/>
                <a:gd name="T19" fmla="*/ 1 h 301"/>
                <a:gd name="T20" fmla="*/ 0 w 161"/>
                <a:gd name="T21" fmla="*/ 1 h 301"/>
                <a:gd name="T22" fmla="*/ 0 w 161"/>
                <a:gd name="T23" fmla="*/ 1 h 301"/>
                <a:gd name="T24" fmla="*/ 0 w 161"/>
                <a:gd name="T25" fmla="*/ 1 h 301"/>
                <a:gd name="T26" fmla="*/ 0 w 161"/>
                <a:gd name="T27" fmla="*/ 1 h 301"/>
                <a:gd name="T28" fmla="*/ 0 w 161"/>
                <a:gd name="T29" fmla="*/ 1 h 301"/>
                <a:gd name="T30" fmla="*/ 0 w 161"/>
                <a:gd name="T31" fmla="*/ 1 h 301"/>
                <a:gd name="T32" fmla="*/ 0 w 161"/>
                <a:gd name="T33" fmla="*/ 1 h 301"/>
                <a:gd name="T34" fmla="*/ 0 w 161"/>
                <a:gd name="T35" fmla="*/ 1 h 301"/>
                <a:gd name="T36" fmla="*/ 0 w 161"/>
                <a:gd name="T37" fmla="*/ 1 h 301"/>
                <a:gd name="T38" fmla="*/ 0 w 161"/>
                <a:gd name="T39" fmla="*/ 1 h 301"/>
                <a:gd name="T40" fmla="*/ 0 w 161"/>
                <a:gd name="T41" fmla="*/ 1 h 301"/>
                <a:gd name="T42" fmla="*/ 0 w 161"/>
                <a:gd name="T43" fmla="*/ 1 h 301"/>
                <a:gd name="T44" fmla="*/ 0 w 161"/>
                <a:gd name="T45" fmla="*/ 1 h 301"/>
                <a:gd name="T46" fmla="*/ 0 w 161"/>
                <a:gd name="T47" fmla="*/ 1 h 301"/>
                <a:gd name="T48" fmla="*/ 0 w 161"/>
                <a:gd name="T49" fmla="*/ 1 h 301"/>
                <a:gd name="T50" fmla="*/ 0 w 161"/>
                <a:gd name="T51" fmla="*/ 1 h 301"/>
                <a:gd name="T52" fmla="*/ 0 w 161"/>
                <a:gd name="T53" fmla="*/ 1 h 301"/>
                <a:gd name="T54" fmla="*/ 0 w 161"/>
                <a:gd name="T55" fmla="*/ 1 h 301"/>
                <a:gd name="T56" fmla="*/ 0 w 161"/>
                <a:gd name="T57" fmla="*/ 1 h 301"/>
                <a:gd name="T58" fmla="*/ 0 w 161"/>
                <a:gd name="T59" fmla="*/ 1 h 301"/>
                <a:gd name="T60" fmla="*/ 0 w 161"/>
                <a:gd name="T61" fmla="*/ 1 h 301"/>
                <a:gd name="T62" fmla="*/ 0 w 161"/>
                <a:gd name="T63" fmla="*/ 1 h 301"/>
                <a:gd name="T64" fmla="*/ 0 w 161"/>
                <a:gd name="T65" fmla="*/ 1 h 301"/>
                <a:gd name="T66" fmla="*/ 0 w 161"/>
                <a:gd name="T67" fmla="*/ 1 h 301"/>
                <a:gd name="T68" fmla="*/ 0 w 161"/>
                <a:gd name="T69" fmla="*/ 1 h 301"/>
                <a:gd name="T70" fmla="*/ 0 w 161"/>
                <a:gd name="T71" fmla="*/ 1 h 301"/>
                <a:gd name="T72" fmla="*/ 0 w 161"/>
                <a:gd name="T73" fmla="*/ 1 h 301"/>
                <a:gd name="T74" fmla="*/ 0 w 161"/>
                <a:gd name="T75" fmla="*/ 1 h 301"/>
                <a:gd name="T76" fmla="*/ 0 w 161"/>
                <a:gd name="T77" fmla="*/ 1 h 301"/>
                <a:gd name="T78" fmla="*/ 0 w 161"/>
                <a:gd name="T79" fmla="*/ 1 h 301"/>
                <a:gd name="T80" fmla="*/ 0 w 161"/>
                <a:gd name="T81" fmla="*/ 1 h 301"/>
                <a:gd name="T82" fmla="*/ 0 w 161"/>
                <a:gd name="T83" fmla="*/ 1 h 301"/>
                <a:gd name="T84" fmla="*/ 0 w 161"/>
                <a:gd name="T85" fmla="*/ 1 h 301"/>
                <a:gd name="T86" fmla="*/ 0 w 161"/>
                <a:gd name="T87" fmla="*/ 1 h 301"/>
                <a:gd name="T88" fmla="*/ 0 w 161"/>
                <a:gd name="T89" fmla="*/ 1 h 301"/>
                <a:gd name="T90" fmla="*/ 0 w 161"/>
                <a:gd name="T91" fmla="*/ 1 h 301"/>
                <a:gd name="T92" fmla="*/ 0 w 161"/>
                <a:gd name="T93" fmla="*/ 1 h 301"/>
                <a:gd name="T94" fmla="*/ 0 w 161"/>
                <a:gd name="T95" fmla="*/ 0 h 301"/>
                <a:gd name="T96" fmla="*/ 0 w 161"/>
                <a:gd name="T97" fmla="*/ 1 h 301"/>
                <a:gd name="T98" fmla="*/ 0 w 161"/>
                <a:gd name="T99" fmla="*/ 1 h 301"/>
                <a:gd name="T100" fmla="*/ 0 w 161"/>
                <a:gd name="T101" fmla="*/ 1 h 301"/>
                <a:gd name="T102" fmla="*/ 0 w 161"/>
                <a:gd name="T103" fmla="*/ 1 h 301"/>
                <a:gd name="T104" fmla="*/ 0 w 161"/>
                <a:gd name="T105" fmla="*/ 1 h 301"/>
                <a:gd name="T106" fmla="*/ 0 w 161"/>
                <a:gd name="T107" fmla="*/ 1 h 301"/>
                <a:gd name="T108" fmla="*/ 0 w 161"/>
                <a:gd name="T109" fmla="*/ 1 h 301"/>
                <a:gd name="T110" fmla="*/ 0 w 161"/>
                <a:gd name="T111" fmla="*/ 1 h 301"/>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61"/>
                <a:gd name="T169" fmla="*/ 0 h 301"/>
                <a:gd name="T170" fmla="*/ 161 w 161"/>
                <a:gd name="T171" fmla="*/ 301 h 301"/>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61" h="301">
                  <a:moveTo>
                    <a:pt x="152" y="51"/>
                  </a:moveTo>
                  <a:lnTo>
                    <a:pt x="149" y="46"/>
                  </a:lnTo>
                  <a:lnTo>
                    <a:pt x="145" y="42"/>
                  </a:lnTo>
                  <a:lnTo>
                    <a:pt x="139" y="38"/>
                  </a:lnTo>
                  <a:lnTo>
                    <a:pt x="135" y="34"/>
                  </a:lnTo>
                  <a:lnTo>
                    <a:pt x="133" y="31"/>
                  </a:lnTo>
                  <a:lnTo>
                    <a:pt x="130" y="30"/>
                  </a:lnTo>
                  <a:lnTo>
                    <a:pt x="127" y="27"/>
                  </a:lnTo>
                  <a:lnTo>
                    <a:pt x="123" y="26"/>
                  </a:lnTo>
                  <a:lnTo>
                    <a:pt x="119" y="24"/>
                  </a:lnTo>
                  <a:lnTo>
                    <a:pt x="116" y="22"/>
                  </a:lnTo>
                  <a:lnTo>
                    <a:pt x="114" y="22"/>
                  </a:lnTo>
                  <a:lnTo>
                    <a:pt x="111" y="22"/>
                  </a:lnTo>
                  <a:lnTo>
                    <a:pt x="107" y="20"/>
                  </a:lnTo>
                  <a:lnTo>
                    <a:pt x="103" y="20"/>
                  </a:lnTo>
                  <a:lnTo>
                    <a:pt x="99" y="20"/>
                  </a:lnTo>
                  <a:lnTo>
                    <a:pt x="96" y="20"/>
                  </a:lnTo>
                  <a:lnTo>
                    <a:pt x="94" y="20"/>
                  </a:lnTo>
                  <a:lnTo>
                    <a:pt x="90" y="22"/>
                  </a:lnTo>
                  <a:lnTo>
                    <a:pt x="85" y="22"/>
                  </a:lnTo>
                  <a:lnTo>
                    <a:pt x="83" y="24"/>
                  </a:lnTo>
                  <a:lnTo>
                    <a:pt x="79" y="26"/>
                  </a:lnTo>
                  <a:lnTo>
                    <a:pt x="76" y="27"/>
                  </a:lnTo>
                  <a:lnTo>
                    <a:pt x="72" y="30"/>
                  </a:lnTo>
                  <a:lnTo>
                    <a:pt x="69" y="34"/>
                  </a:lnTo>
                  <a:lnTo>
                    <a:pt x="65" y="37"/>
                  </a:lnTo>
                  <a:lnTo>
                    <a:pt x="61" y="41"/>
                  </a:lnTo>
                  <a:lnTo>
                    <a:pt x="57" y="43"/>
                  </a:lnTo>
                  <a:lnTo>
                    <a:pt x="54" y="49"/>
                  </a:lnTo>
                  <a:lnTo>
                    <a:pt x="50" y="51"/>
                  </a:lnTo>
                  <a:lnTo>
                    <a:pt x="48" y="57"/>
                  </a:lnTo>
                  <a:lnTo>
                    <a:pt x="45" y="60"/>
                  </a:lnTo>
                  <a:lnTo>
                    <a:pt x="42" y="65"/>
                  </a:lnTo>
                  <a:lnTo>
                    <a:pt x="40" y="68"/>
                  </a:lnTo>
                  <a:lnTo>
                    <a:pt x="38" y="72"/>
                  </a:lnTo>
                  <a:lnTo>
                    <a:pt x="37" y="74"/>
                  </a:lnTo>
                  <a:lnTo>
                    <a:pt x="36" y="77"/>
                  </a:lnTo>
                  <a:lnTo>
                    <a:pt x="34" y="82"/>
                  </a:lnTo>
                  <a:lnTo>
                    <a:pt x="31" y="88"/>
                  </a:lnTo>
                  <a:lnTo>
                    <a:pt x="30" y="93"/>
                  </a:lnTo>
                  <a:lnTo>
                    <a:pt x="27" y="97"/>
                  </a:lnTo>
                  <a:lnTo>
                    <a:pt x="26" y="103"/>
                  </a:lnTo>
                  <a:lnTo>
                    <a:pt x="23" y="108"/>
                  </a:lnTo>
                  <a:lnTo>
                    <a:pt x="23" y="113"/>
                  </a:lnTo>
                  <a:lnTo>
                    <a:pt x="22" y="119"/>
                  </a:lnTo>
                  <a:lnTo>
                    <a:pt x="19" y="128"/>
                  </a:lnTo>
                  <a:lnTo>
                    <a:pt x="19" y="138"/>
                  </a:lnTo>
                  <a:lnTo>
                    <a:pt x="19" y="146"/>
                  </a:lnTo>
                  <a:lnTo>
                    <a:pt x="19" y="155"/>
                  </a:lnTo>
                  <a:lnTo>
                    <a:pt x="19" y="163"/>
                  </a:lnTo>
                  <a:lnTo>
                    <a:pt x="19" y="171"/>
                  </a:lnTo>
                  <a:lnTo>
                    <a:pt x="21" y="180"/>
                  </a:lnTo>
                  <a:lnTo>
                    <a:pt x="22" y="188"/>
                  </a:lnTo>
                  <a:lnTo>
                    <a:pt x="22" y="194"/>
                  </a:lnTo>
                  <a:lnTo>
                    <a:pt x="23" y="202"/>
                  </a:lnTo>
                  <a:lnTo>
                    <a:pt x="23" y="211"/>
                  </a:lnTo>
                  <a:lnTo>
                    <a:pt x="25" y="220"/>
                  </a:lnTo>
                  <a:lnTo>
                    <a:pt x="25" y="228"/>
                  </a:lnTo>
                  <a:lnTo>
                    <a:pt x="25" y="238"/>
                  </a:lnTo>
                  <a:lnTo>
                    <a:pt x="25" y="247"/>
                  </a:lnTo>
                  <a:lnTo>
                    <a:pt x="25" y="256"/>
                  </a:lnTo>
                  <a:lnTo>
                    <a:pt x="23" y="259"/>
                  </a:lnTo>
                  <a:lnTo>
                    <a:pt x="23" y="262"/>
                  </a:lnTo>
                  <a:lnTo>
                    <a:pt x="23" y="265"/>
                  </a:lnTo>
                  <a:lnTo>
                    <a:pt x="23" y="267"/>
                  </a:lnTo>
                  <a:lnTo>
                    <a:pt x="22" y="271"/>
                  </a:lnTo>
                  <a:lnTo>
                    <a:pt x="22" y="274"/>
                  </a:lnTo>
                  <a:lnTo>
                    <a:pt x="19" y="278"/>
                  </a:lnTo>
                  <a:lnTo>
                    <a:pt x="19" y="281"/>
                  </a:lnTo>
                  <a:lnTo>
                    <a:pt x="18" y="283"/>
                  </a:lnTo>
                  <a:lnTo>
                    <a:pt x="18" y="286"/>
                  </a:lnTo>
                  <a:lnTo>
                    <a:pt x="17" y="289"/>
                  </a:lnTo>
                  <a:lnTo>
                    <a:pt x="17" y="293"/>
                  </a:lnTo>
                  <a:lnTo>
                    <a:pt x="15" y="296"/>
                  </a:lnTo>
                  <a:lnTo>
                    <a:pt x="13" y="298"/>
                  </a:lnTo>
                  <a:lnTo>
                    <a:pt x="9" y="300"/>
                  </a:lnTo>
                  <a:lnTo>
                    <a:pt x="6" y="301"/>
                  </a:lnTo>
                  <a:lnTo>
                    <a:pt x="2" y="301"/>
                  </a:lnTo>
                  <a:lnTo>
                    <a:pt x="2" y="298"/>
                  </a:lnTo>
                  <a:lnTo>
                    <a:pt x="0" y="297"/>
                  </a:lnTo>
                  <a:lnTo>
                    <a:pt x="0" y="293"/>
                  </a:lnTo>
                  <a:lnTo>
                    <a:pt x="0" y="289"/>
                  </a:lnTo>
                  <a:lnTo>
                    <a:pt x="2" y="286"/>
                  </a:lnTo>
                  <a:lnTo>
                    <a:pt x="2" y="283"/>
                  </a:lnTo>
                  <a:lnTo>
                    <a:pt x="2" y="281"/>
                  </a:lnTo>
                  <a:lnTo>
                    <a:pt x="2" y="277"/>
                  </a:lnTo>
                  <a:lnTo>
                    <a:pt x="5" y="273"/>
                  </a:lnTo>
                  <a:lnTo>
                    <a:pt x="5" y="270"/>
                  </a:lnTo>
                  <a:lnTo>
                    <a:pt x="6" y="267"/>
                  </a:lnTo>
                  <a:lnTo>
                    <a:pt x="6" y="265"/>
                  </a:lnTo>
                  <a:lnTo>
                    <a:pt x="6" y="259"/>
                  </a:lnTo>
                  <a:lnTo>
                    <a:pt x="6" y="256"/>
                  </a:lnTo>
                  <a:lnTo>
                    <a:pt x="6" y="254"/>
                  </a:lnTo>
                  <a:lnTo>
                    <a:pt x="6" y="251"/>
                  </a:lnTo>
                  <a:lnTo>
                    <a:pt x="7" y="247"/>
                  </a:lnTo>
                  <a:lnTo>
                    <a:pt x="7" y="243"/>
                  </a:lnTo>
                  <a:lnTo>
                    <a:pt x="9" y="240"/>
                  </a:lnTo>
                  <a:lnTo>
                    <a:pt x="9" y="231"/>
                  </a:lnTo>
                  <a:lnTo>
                    <a:pt x="10" y="221"/>
                  </a:lnTo>
                  <a:lnTo>
                    <a:pt x="10" y="212"/>
                  </a:lnTo>
                  <a:lnTo>
                    <a:pt x="10" y="204"/>
                  </a:lnTo>
                  <a:lnTo>
                    <a:pt x="9" y="196"/>
                  </a:lnTo>
                  <a:lnTo>
                    <a:pt x="9" y="188"/>
                  </a:lnTo>
                  <a:lnTo>
                    <a:pt x="9" y="180"/>
                  </a:lnTo>
                  <a:lnTo>
                    <a:pt x="9" y="171"/>
                  </a:lnTo>
                  <a:lnTo>
                    <a:pt x="7" y="163"/>
                  </a:lnTo>
                  <a:lnTo>
                    <a:pt x="7" y="155"/>
                  </a:lnTo>
                  <a:lnTo>
                    <a:pt x="7" y="147"/>
                  </a:lnTo>
                  <a:lnTo>
                    <a:pt x="7" y="139"/>
                  </a:lnTo>
                  <a:lnTo>
                    <a:pt x="7" y="130"/>
                  </a:lnTo>
                  <a:lnTo>
                    <a:pt x="9" y="122"/>
                  </a:lnTo>
                  <a:lnTo>
                    <a:pt x="10" y="112"/>
                  </a:lnTo>
                  <a:lnTo>
                    <a:pt x="11" y="104"/>
                  </a:lnTo>
                  <a:lnTo>
                    <a:pt x="11" y="100"/>
                  </a:lnTo>
                  <a:lnTo>
                    <a:pt x="11" y="97"/>
                  </a:lnTo>
                  <a:lnTo>
                    <a:pt x="13" y="95"/>
                  </a:lnTo>
                  <a:lnTo>
                    <a:pt x="13" y="93"/>
                  </a:lnTo>
                  <a:lnTo>
                    <a:pt x="15" y="88"/>
                  </a:lnTo>
                  <a:lnTo>
                    <a:pt x="15" y="84"/>
                  </a:lnTo>
                  <a:lnTo>
                    <a:pt x="18" y="80"/>
                  </a:lnTo>
                  <a:lnTo>
                    <a:pt x="19" y="76"/>
                  </a:lnTo>
                  <a:lnTo>
                    <a:pt x="21" y="70"/>
                  </a:lnTo>
                  <a:lnTo>
                    <a:pt x="23" y="66"/>
                  </a:lnTo>
                  <a:lnTo>
                    <a:pt x="23" y="62"/>
                  </a:lnTo>
                  <a:lnTo>
                    <a:pt x="25" y="60"/>
                  </a:lnTo>
                  <a:lnTo>
                    <a:pt x="27" y="55"/>
                  </a:lnTo>
                  <a:lnTo>
                    <a:pt x="30" y="51"/>
                  </a:lnTo>
                  <a:lnTo>
                    <a:pt x="31" y="47"/>
                  </a:lnTo>
                  <a:lnTo>
                    <a:pt x="36" y="42"/>
                  </a:lnTo>
                  <a:lnTo>
                    <a:pt x="38" y="38"/>
                  </a:lnTo>
                  <a:lnTo>
                    <a:pt x="42" y="34"/>
                  </a:lnTo>
                  <a:lnTo>
                    <a:pt x="45" y="30"/>
                  </a:lnTo>
                  <a:lnTo>
                    <a:pt x="49" y="26"/>
                  </a:lnTo>
                  <a:lnTo>
                    <a:pt x="53" y="20"/>
                  </a:lnTo>
                  <a:lnTo>
                    <a:pt x="57" y="18"/>
                  </a:lnTo>
                  <a:lnTo>
                    <a:pt x="61" y="14"/>
                  </a:lnTo>
                  <a:lnTo>
                    <a:pt x="65" y="10"/>
                  </a:lnTo>
                  <a:lnTo>
                    <a:pt x="71" y="8"/>
                  </a:lnTo>
                  <a:lnTo>
                    <a:pt x="75" y="6"/>
                  </a:lnTo>
                  <a:lnTo>
                    <a:pt x="80" y="4"/>
                  </a:lnTo>
                  <a:lnTo>
                    <a:pt x="85" y="2"/>
                  </a:lnTo>
                  <a:lnTo>
                    <a:pt x="90" y="0"/>
                  </a:lnTo>
                  <a:lnTo>
                    <a:pt x="94" y="0"/>
                  </a:lnTo>
                  <a:lnTo>
                    <a:pt x="98" y="0"/>
                  </a:lnTo>
                  <a:lnTo>
                    <a:pt x="103" y="0"/>
                  </a:lnTo>
                  <a:lnTo>
                    <a:pt x="107" y="0"/>
                  </a:lnTo>
                  <a:lnTo>
                    <a:pt x="112" y="2"/>
                  </a:lnTo>
                  <a:lnTo>
                    <a:pt x="115" y="2"/>
                  </a:lnTo>
                  <a:lnTo>
                    <a:pt x="121" y="4"/>
                  </a:lnTo>
                  <a:lnTo>
                    <a:pt x="125" y="6"/>
                  </a:lnTo>
                  <a:lnTo>
                    <a:pt x="130" y="8"/>
                  </a:lnTo>
                  <a:lnTo>
                    <a:pt x="134" y="10"/>
                  </a:lnTo>
                  <a:lnTo>
                    <a:pt x="138" y="12"/>
                  </a:lnTo>
                  <a:lnTo>
                    <a:pt x="142" y="15"/>
                  </a:lnTo>
                  <a:lnTo>
                    <a:pt x="148" y="19"/>
                  </a:lnTo>
                  <a:lnTo>
                    <a:pt x="150" y="20"/>
                  </a:lnTo>
                  <a:lnTo>
                    <a:pt x="153" y="24"/>
                  </a:lnTo>
                  <a:lnTo>
                    <a:pt x="154" y="27"/>
                  </a:lnTo>
                  <a:lnTo>
                    <a:pt x="157" y="31"/>
                  </a:lnTo>
                  <a:lnTo>
                    <a:pt x="157" y="34"/>
                  </a:lnTo>
                  <a:lnTo>
                    <a:pt x="158" y="38"/>
                  </a:lnTo>
                  <a:lnTo>
                    <a:pt x="160" y="42"/>
                  </a:lnTo>
                  <a:lnTo>
                    <a:pt x="161" y="47"/>
                  </a:lnTo>
                  <a:lnTo>
                    <a:pt x="161" y="51"/>
                  </a:lnTo>
                  <a:lnTo>
                    <a:pt x="158" y="54"/>
                  </a:lnTo>
                  <a:lnTo>
                    <a:pt x="153" y="54"/>
                  </a:lnTo>
                  <a:lnTo>
                    <a:pt x="152" y="5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33" name="Freeform 1127"/>
            <p:cNvSpPr>
              <a:spLocks/>
            </p:cNvSpPr>
            <p:nvPr/>
          </p:nvSpPr>
          <p:spPr bwMode="auto">
            <a:xfrm>
              <a:off x="4602" y="3083"/>
              <a:ext cx="66" cy="30"/>
            </a:xfrm>
            <a:custGeom>
              <a:avLst/>
              <a:gdLst>
                <a:gd name="T0" fmla="*/ 1 w 132"/>
                <a:gd name="T1" fmla="*/ 1 h 60"/>
                <a:gd name="T2" fmla="*/ 1 w 132"/>
                <a:gd name="T3" fmla="*/ 1 h 60"/>
                <a:gd name="T4" fmla="*/ 1 w 132"/>
                <a:gd name="T5" fmla="*/ 1 h 60"/>
                <a:gd name="T6" fmla="*/ 1 w 132"/>
                <a:gd name="T7" fmla="*/ 1 h 60"/>
                <a:gd name="T8" fmla="*/ 1 w 132"/>
                <a:gd name="T9" fmla="*/ 1 h 60"/>
                <a:gd name="T10" fmla="*/ 1 w 132"/>
                <a:gd name="T11" fmla="*/ 1 h 60"/>
                <a:gd name="T12" fmla="*/ 1 w 132"/>
                <a:gd name="T13" fmla="*/ 1 h 60"/>
                <a:gd name="T14" fmla="*/ 1 w 132"/>
                <a:gd name="T15" fmla="*/ 1 h 60"/>
                <a:gd name="T16" fmla="*/ 1 w 132"/>
                <a:gd name="T17" fmla="*/ 1 h 60"/>
                <a:gd name="T18" fmla="*/ 1 w 132"/>
                <a:gd name="T19" fmla="*/ 0 h 60"/>
                <a:gd name="T20" fmla="*/ 1 w 132"/>
                <a:gd name="T21" fmla="*/ 1 h 60"/>
                <a:gd name="T22" fmla="*/ 1 w 132"/>
                <a:gd name="T23" fmla="*/ 1 h 60"/>
                <a:gd name="T24" fmla="*/ 1 w 132"/>
                <a:gd name="T25" fmla="*/ 1 h 60"/>
                <a:gd name="T26" fmla="*/ 1 w 132"/>
                <a:gd name="T27" fmla="*/ 1 h 60"/>
                <a:gd name="T28" fmla="*/ 1 w 132"/>
                <a:gd name="T29" fmla="*/ 1 h 60"/>
                <a:gd name="T30" fmla="*/ 1 w 132"/>
                <a:gd name="T31" fmla="*/ 1 h 60"/>
                <a:gd name="T32" fmla="*/ 1 w 132"/>
                <a:gd name="T33" fmla="*/ 1 h 60"/>
                <a:gd name="T34" fmla="*/ 1 w 132"/>
                <a:gd name="T35" fmla="*/ 1 h 60"/>
                <a:gd name="T36" fmla="*/ 1 w 132"/>
                <a:gd name="T37" fmla="*/ 1 h 60"/>
                <a:gd name="T38" fmla="*/ 1 w 132"/>
                <a:gd name="T39" fmla="*/ 1 h 60"/>
                <a:gd name="T40" fmla="*/ 1 w 132"/>
                <a:gd name="T41" fmla="*/ 1 h 60"/>
                <a:gd name="T42" fmla="*/ 1 w 132"/>
                <a:gd name="T43" fmla="*/ 1 h 60"/>
                <a:gd name="T44" fmla="*/ 1 w 132"/>
                <a:gd name="T45" fmla="*/ 1 h 60"/>
                <a:gd name="T46" fmla="*/ 1 w 132"/>
                <a:gd name="T47" fmla="*/ 1 h 60"/>
                <a:gd name="T48" fmla="*/ 1 w 132"/>
                <a:gd name="T49" fmla="*/ 1 h 60"/>
                <a:gd name="T50" fmla="*/ 1 w 132"/>
                <a:gd name="T51" fmla="*/ 1 h 60"/>
                <a:gd name="T52" fmla="*/ 1 w 132"/>
                <a:gd name="T53" fmla="*/ 1 h 60"/>
                <a:gd name="T54" fmla="*/ 1 w 132"/>
                <a:gd name="T55" fmla="*/ 1 h 60"/>
                <a:gd name="T56" fmla="*/ 1 w 132"/>
                <a:gd name="T57" fmla="*/ 1 h 60"/>
                <a:gd name="T58" fmla="*/ 1 w 132"/>
                <a:gd name="T59" fmla="*/ 1 h 60"/>
                <a:gd name="T60" fmla="*/ 1 w 132"/>
                <a:gd name="T61" fmla="*/ 1 h 60"/>
                <a:gd name="T62" fmla="*/ 1 w 132"/>
                <a:gd name="T63" fmla="*/ 1 h 60"/>
                <a:gd name="T64" fmla="*/ 1 w 132"/>
                <a:gd name="T65" fmla="*/ 1 h 60"/>
                <a:gd name="T66" fmla="*/ 1 w 132"/>
                <a:gd name="T67" fmla="*/ 1 h 60"/>
                <a:gd name="T68" fmla="*/ 1 w 132"/>
                <a:gd name="T69" fmla="*/ 1 h 60"/>
                <a:gd name="T70" fmla="*/ 1 w 132"/>
                <a:gd name="T71" fmla="*/ 1 h 60"/>
                <a:gd name="T72" fmla="*/ 1 w 132"/>
                <a:gd name="T73" fmla="*/ 1 h 60"/>
                <a:gd name="T74" fmla="*/ 1 w 132"/>
                <a:gd name="T75" fmla="*/ 1 h 60"/>
                <a:gd name="T76" fmla="*/ 1 w 132"/>
                <a:gd name="T77" fmla="*/ 1 h 60"/>
                <a:gd name="T78" fmla="*/ 1 w 132"/>
                <a:gd name="T79" fmla="*/ 1 h 60"/>
                <a:gd name="T80" fmla="*/ 1 w 132"/>
                <a:gd name="T81" fmla="*/ 1 h 60"/>
                <a:gd name="T82" fmla="*/ 1 w 132"/>
                <a:gd name="T83" fmla="*/ 1 h 60"/>
                <a:gd name="T84" fmla="*/ 1 w 132"/>
                <a:gd name="T85" fmla="*/ 1 h 60"/>
                <a:gd name="T86" fmla="*/ 1 w 132"/>
                <a:gd name="T87" fmla="*/ 1 h 60"/>
                <a:gd name="T88" fmla="*/ 1 w 132"/>
                <a:gd name="T89" fmla="*/ 1 h 60"/>
                <a:gd name="T90" fmla="*/ 1 w 132"/>
                <a:gd name="T91" fmla="*/ 1 h 60"/>
                <a:gd name="T92" fmla="*/ 1 w 132"/>
                <a:gd name="T93" fmla="*/ 1 h 60"/>
                <a:gd name="T94" fmla="*/ 1 w 132"/>
                <a:gd name="T95" fmla="*/ 1 h 60"/>
                <a:gd name="T96" fmla="*/ 1 w 132"/>
                <a:gd name="T97" fmla="*/ 1 h 60"/>
                <a:gd name="T98" fmla="*/ 1 w 132"/>
                <a:gd name="T99" fmla="*/ 1 h 60"/>
                <a:gd name="T100" fmla="*/ 1 w 132"/>
                <a:gd name="T101" fmla="*/ 1 h 60"/>
                <a:gd name="T102" fmla="*/ 1 w 132"/>
                <a:gd name="T103" fmla="*/ 1 h 60"/>
                <a:gd name="T104" fmla="*/ 1 w 132"/>
                <a:gd name="T105" fmla="*/ 1 h 60"/>
                <a:gd name="T106" fmla="*/ 1 w 132"/>
                <a:gd name="T107" fmla="*/ 1 h 60"/>
                <a:gd name="T108" fmla="*/ 1 w 132"/>
                <a:gd name="T109" fmla="*/ 1 h 60"/>
                <a:gd name="T110" fmla="*/ 1 w 132"/>
                <a:gd name="T111" fmla="*/ 1 h 60"/>
                <a:gd name="T112" fmla="*/ 1 w 132"/>
                <a:gd name="T113" fmla="*/ 1 h 60"/>
                <a:gd name="T114" fmla="*/ 0 w 132"/>
                <a:gd name="T115" fmla="*/ 1 h 60"/>
                <a:gd name="T116" fmla="*/ 1 w 132"/>
                <a:gd name="T117" fmla="*/ 1 h 60"/>
                <a:gd name="T118" fmla="*/ 1 w 132"/>
                <a:gd name="T119" fmla="*/ 1 h 60"/>
                <a:gd name="T120" fmla="*/ 1 w 132"/>
                <a:gd name="T121" fmla="*/ 1 h 60"/>
                <a:gd name="T122" fmla="*/ 1 w 132"/>
                <a:gd name="T123" fmla="*/ 1 h 6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32"/>
                <a:gd name="T187" fmla="*/ 0 h 60"/>
                <a:gd name="T188" fmla="*/ 132 w 132"/>
                <a:gd name="T189" fmla="*/ 60 h 6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32" h="60">
                  <a:moveTo>
                    <a:pt x="5" y="9"/>
                  </a:moveTo>
                  <a:lnTo>
                    <a:pt x="9" y="6"/>
                  </a:lnTo>
                  <a:lnTo>
                    <a:pt x="13" y="6"/>
                  </a:lnTo>
                  <a:lnTo>
                    <a:pt x="17" y="4"/>
                  </a:lnTo>
                  <a:lnTo>
                    <a:pt x="21" y="3"/>
                  </a:lnTo>
                  <a:lnTo>
                    <a:pt x="24" y="3"/>
                  </a:lnTo>
                  <a:lnTo>
                    <a:pt x="29" y="2"/>
                  </a:lnTo>
                  <a:lnTo>
                    <a:pt x="32" y="2"/>
                  </a:lnTo>
                  <a:lnTo>
                    <a:pt x="37" y="2"/>
                  </a:lnTo>
                  <a:lnTo>
                    <a:pt x="44" y="0"/>
                  </a:lnTo>
                  <a:lnTo>
                    <a:pt x="52" y="2"/>
                  </a:lnTo>
                  <a:lnTo>
                    <a:pt x="58" y="2"/>
                  </a:lnTo>
                  <a:lnTo>
                    <a:pt x="66" y="3"/>
                  </a:lnTo>
                  <a:lnTo>
                    <a:pt x="71" y="6"/>
                  </a:lnTo>
                  <a:lnTo>
                    <a:pt x="78" y="7"/>
                  </a:lnTo>
                  <a:lnTo>
                    <a:pt x="83" y="10"/>
                  </a:lnTo>
                  <a:lnTo>
                    <a:pt x="90" y="14"/>
                  </a:lnTo>
                  <a:lnTo>
                    <a:pt x="95" y="17"/>
                  </a:lnTo>
                  <a:lnTo>
                    <a:pt x="101" y="21"/>
                  </a:lnTo>
                  <a:lnTo>
                    <a:pt x="106" y="25"/>
                  </a:lnTo>
                  <a:lnTo>
                    <a:pt x="112" y="30"/>
                  </a:lnTo>
                  <a:lnTo>
                    <a:pt x="117" y="35"/>
                  </a:lnTo>
                  <a:lnTo>
                    <a:pt x="121" y="40"/>
                  </a:lnTo>
                  <a:lnTo>
                    <a:pt x="125" y="45"/>
                  </a:lnTo>
                  <a:lnTo>
                    <a:pt x="130" y="52"/>
                  </a:lnTo>
                  <a:lnTo>
                    <a:pt x="132" y="56"/>
                  </a:lnTo>
                  <a:lnTo>
                    <a:pt x="129" y="58"/>
                  </a:lnTo>
                  <a:lnTo>
                    <a:pt x="126" y="60"/>
                  </a:lnTo>
                  <a:lnTo>
                    <a:pt x="124" y="57"/>
                  </a:lnTo>
                  <a:lnTo>
                    <a:pt x="118" y="52"/>
                  </a:lnTo>
                  <a:lnTo>
                    <a:pt x="114" y="48"/>
                  </a:lnTo>
                  <a:lnTo>
                    <a:pt x="110" y="42"/>
                  </a:lnTo>
                  <a:lnTo>
                    <a:pt x="106" y="38"/>
                  </a:lnTo>
                  <a:lnTo>
                    <a:pt x="101" y="35"/>
                  </a:lnTo>
                  <a:lnTo>
                    <a:pt x="95" y="31"/>
                  </a:lnTo>
                  <a:lnTo>
                    <a:pt x="91" y="27"/>
                  </a:lnTo>
                  <a:lnTo>
                    <a:pt x="86" y="27"/>
                  </a:lnTo>
                  <a:lnTo>
                    <a:pt x="79" y="23"/>
                  </a:lnTo>
                  <a:lnTo>
                    <a:pt x="75" y="22"/>
                  </a:lnTo>
                  <a:lnTo>
                    <a:pt x="70" y="21"/>
                  </a:lnTo>
                  <a:lnTo>
                    <a:pt x="63" y="19"/>
                  </a:lnTo>
                  <a:lnTo>
                    <a:pt x="58" y="18"/>
                  </a:lnTo>
                  <a:lnTo>
                    <a:pt x="51" y="18"/>
                  </a:lnTo>
                  <a:lnTo>
                    <a:pt x="45" y="18"/>
                  </a:lnTo>
                  <a:lnTo>
                    <a:pt x="39" y="19"/>
                  </a:lnTo>
                  <a:lnTo>
                    <a:pt x="35" y="19"/>
                  </a:lnTo>
                  <a:lnTo>
                    <a:pt x="31" y="19"/>
                  </a:lnTo>
                  <a:lnTo>
                    <a:pt x="28" y="19"/>
                  </a:lnTo>
                  <a:lnTo>
                    <a:pt x="24" y="19"/>
                  </a:lnTo>
                  <a:lnTo>
                    <a:pt x="20" y="19"/>
                  </a:lnTo>
                  <a:lnTo>
                    <a:pt x="16" y="19"/>
                  </a:lnTo>
                  <a:lnTo>
                    <a:pt x="13" y="19"/>
                  </a:lnTo>
                  <a:lnTo>
                    <a:pt x="10" y="22"/>
                  </a:lnTo>
                  <a:lnTo>
                    <a:pt x="6" y="22"/>
                  </a:lnTo>
                  <a:lnTo>
                    <a:pt x="4" y="21"/>
                  </a:lnTo>
                  <a:lnTo>
                    <a:pt x="2" y="18"/>
                  </a:lnTo>
                  <a:lnTo>
                    <a:pt x="1" y="17"/>
                  </a:lnTo>
                  <a:lnTo>
                    <a:pt x="0" y="14"/>
                  </a:lnTo>
                  <a:lnTo>
                    <a:pt x="1" y="11"/>
                  </a:lnTo>
                  <a:lnTo>
                    <a:pt x="2" y="10"/>
                  </a:lnTo>
                  <a:lnTo>
                    <a:pt x="5" y="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34" name="Freeform 1128"/>
            <p:cNvSpPr>
              <a:spLocks/>
            </p:cNvSpPr>
            <p:nvPr/>
          </p:nvSpPr>
          <p:spPr bwMode="auto">
            <a:xfrm>
              <a:off x="4663" y="3051"/>
              <a:ext cx="24" cy="60"/>
            </a:xfrm>
            <a:custGeom>
              <a:avLst/>
              <a:gdLst>
                <a:gd name="T0" fmla="*/ 0 w 50"/>
                <a:gd name="T1" fmla="*/ 1 h 119"/>
                <a:gd name="T2" fmla="*/ 0 w 50"/>
                <a:gd name="T3" fmla="*/ 1 h 119"/>
                <a:gd name="T4" fmla="*/ 0 w 50"/>
                <a:gd name="T5" fmla="*/ 1 h 119"/>
                <a:gd name="T6" fmla="*/ 0 w 50"/>
                <a:gd name="T7" fmla="*/ 1 h 119"/>
                <a:gd name="T8" fmla="*/ 0 w 50"/>
                <a:gd name="T9" fmla="*/ 1 h 119"/>
                <a:gd name="T10" fmla="*/ 0 w 50"/>
                <a:gd name="T11" fmla="*/ 1 h 119"/>
                <a:gd name="T12" fmla="*/ 0 w 50"/>
                <a:gd name="T13" fmla="*/ 1 h 119"/>
                <a:gd name="T14" fmla="*/ 0 w 50"/>
                <a:gd name="T15" fmla="*/ 1 h 119"/>
                <a:gd name="T16" fmla="*/ 0 w 50"/>
                <a:gd name="T17" fmla="*/ 1 h 119"/>
                <a:gd name="T18" fmla="*/ 0 w 50"/>
                <a:gd name="T19" fmla="*/ 1 h 119"/>
                <a:gd name="T20" fmla="*/ 0 w 50"/>
                <a:gd name="T21" fmla="*/ 1 h 119"/>
                <a:gd name="T22" fmla="*/ 0 w 50"/>
                <a:gd name="T23" fmla="*/ 1 h 119"/>
                <a:gd name="T24" fmla="*/ 0 w 50"/>
                <a:gd name="T25" fmla="*/ 1 h 119"/>
                <a:gd name="T26" fmla="*/ 0 w 50"/>
                <a:gd name="T27" fmla="*/ 1 h 119"/>
                <a:gd name="T28" fmla="*/ 0 w 50"/>
                <a:gd name="T29" fmla="*/ 1 h 119"/>
                <a:gd name="T30" fmla="*/ 0 w 50"/>
                <a:gd name="T31" fmla="*/ 1 h 119"/>
                <a:gd name="T32" fmla="*/ 0 w 50"/>
                <a:gd name="T33" fmla="*/ 1 h 119"/>
                <a:gd name="T34" fmla="*/ 0 w 50"/>
                <a:gd name="T35" fmla="*/ 1 h 119"/>
                <a:gd name="T36" fmla="*/ 0 w 50"/>
                <a:gd name="T37" fmla="*/ 1 h 119"/>
                <a:gd name="T38" fmla="*/ 0 w 50"/>
                <a:gd name="T39" fmla="*/ 1 h 119"/>
                <a:gd name="T40" fmla="*/ 0 w 50"/>
                <a:gd name="T41" fmla="*/ 1 h 119"/>
                <a:gd name="T42" fmla="*/ 0 w 50"/>
                <a:gd name="T43" fmla="*/ 1 h 119"/>
                <a:gd name="T44" fmla="*/ 0 w 50"/>
                <a:gd name="T45" fmla="*/ 1 h 119"/>
                <a:gd name="T46" fmla="*/ 0 w 50"/>
                <a:gd name="T47" fmla="*/ 1 h 119"/>
                <a:gd name="T48" fmla="*/ 0 w 50"/>
                <a:gd name="T49" fmla="*/ 1 h 119"/>
                <a:gd name="T50" fmla="*/ 0 w 50"/>
                <a:gd name="T51" fmla="*/ 1 h 119"/>
                <a:gd name="T52" fmla="*/ 0 w 50"/>
                <a:gd name="T53" fmla="*/ 1 h 119"/>
                <a:gd name="T54" fmla="*/ 0 w 50"/>
                <a:gd name="T55" fmla="*/ 1 h 119"/>
                <a:gd name="T56" fmla="*/ 0 w 50"/>
                <a:gd name="T57" fmla="*/ 0 h 119"/>
                <a:gd name="T58" fmla="*/ 0 w 50"/>
                <a:gd name="T59" fmla="*/ 0 h 119"/>
                <a:gd name="T60" fmla="*/ 0 w 50"/>
                <a:gd name="T61" fmla="*/ 1 h 119"/>
                <a:gd name="T62" fmla="*/ 0 w 50"/>
                <a:gd name="T63" fmla="*/ 1 h 119"/>
                <a:gd name="T64" fmla="*/ 0 w 50"/>
                <a:gd name="T65" fmla="*/ 1 h 11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0"/>
                <a:gd name="T100" fmla="*/ 0 h 119"/>
                <a:gd name="T101" fmla="*/ 50 w 50"/>
                <a:gd name="T102" fmla="*/ 119 h 11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0" h="119">
                  <a:moveTo>
                    <a:pt x="49" y="16"/>
                  </a:moveTo>
                  <a:lnTo>
                    <a:pt x="46" y="20"/>
                  </a:lnTo>
                  <a:lnTo>
                    <a:pt x="46" y="23"/>
                  </a:lnTo>
                  <a:lnTo>
                    <a:pt x="45" y="23"/>
                  </a:lnTo>
                  <a:lnTo>
                    <a:pt x="46" y="24"/>
                  </a:lnTo>
                  <a:lnTo>
                    <a:pt x="46" y="26"/>
                  </a:lnTo>
                  <a:lnTo>
                    <a:pt x="46" y="27"/>
                  </a:lnTo>
                  <a:lnTo>
                    <a:pt x="45" y="30"/>
                  </a:lnTo>
                  <a:lnTo>
                    <a:pt x="42" y="34"/>
                  </a:lnTo>
                  <a:lnTo>
                    <a:pt x="39" y="38"/>
                  </a:lnTo>
                  <a:lnTo>
                    <a:pt x="36" y="43"/>
                  </a:lnTo>
                  <a:lnTo>
                    <a:pt x="32" y="47"/>
                  </a:lnTo>
                  <a:lnTo>
                    <a:pt x="31" y="53"/>
                  </a:lnTo>
                  <a:lnTo>
                    <a:pt x="28" y="57"/>
                  </a:lnTo>
                  <a:lnTo>
                    <a:pt x="27" y="61"/>
                  </a:lnTo>
                  <a:lnTo>
                    <a:pt x="24" y="66"/>
                  </a:lnTo>
                  <a:lnTo>
                    <a:pt x="23" y="72"/>
                  </a:lnTo>
                  <a:lnTo>
                    <a:pt x="20" y="77"/>
                  </a:lnTo>
                  <a:lnTo>
                    <a:pt x="20" y="81"/>
                  </a:lnTo>
                  <a:lnTo>
                    <a:pt x="19" y="86"/>
                  </a:lnTo>
                  <a:lnTo>
                    <a:pt x="16" y="92"/>
                  </a:lnTo>
                  <a:lnTo>
                    <a:pt x="16" y="97"/>
                  </a:lnTo>
                  <a:lnTo>
                    <a:pt x="16" y="103"/>
                  </a:lnTo>
                  <a:lnTo>
                    <a:pt x="16" y="107"/>
                  </a:lnTo>
                  <a:lnTo>
                    <a:pt x="16" y="112"/>
                  </a:lnTo>
                  <a:lnTo>
                    <a:pt x="15" y="116"/>
                  </a:lnTo>
                  <a:lnTo>
                    <a:pt x="12" y="119"/>
                  </a:lnTo>
                  <a:lnTo>
                    <a:pt x="11" y="119"/>
                  </a:lnTo>
                  <a:lnTo>
                    <a:pt x="8" y="119"/>
                  </a:lnTo>
                  <a:lnTo>
                    <a:pt x="4" y="117"/>
                  </a:lnTo>
                  <a:lnTo>
                    <a:pt x="3" y="115"/>
                  </a:lnTo>
                  <a:lnTo>
                    <a:pt x="0" y="111"/>
                  </a:lnTo>
                  <a:lnTo>
                    <a:pt x="0" y="107"/>
                  </a:lnTo>
                  <a:lnTo>
                    <a:pt x="0" y="100"/>
                  </a:lnTo>
                  <a:lnTo>
                    <a:pt x="0" y="94"/>
                  </a:lnTo>
                  <a:lnTo>
                    <a:pt x="0" y="88"/>
                  </a:lnTo>
                  <a:lnTo>
                    <a:pt x="1" y="82"/>
                  </a:lnTo>
                  <a:lnTo>
                    <a:pt x="1" y="77"/>
                  </a:lnTo>
                  <a:lnTo>
                    <a:pt x="3" y="72"/>
                  </a:lnTo>
                  <a:lnTo>
                    <a:pt x="4" y="67"/>
                  </a:lnTo>
                  <a:lnTo>
                    <a:pt x="4" y="62"/>
                  </a:lnTo>
                  <a:lnTo>
                    <a:pt x="5" y="57"/>
                  </a:lnTo>
                  <a:lnTo>
                    <a:pt x="8" y="53"/>
                  </a:lnTo>
                  <a:lnTo>
                    <a:pt x="8" y="47"/>
                  </a:lnTo>
                  <a:lnTo>
                    <a:pt x="12" y="42"/>
                  </a:lnTo>
                  <a:lnTo>
                    <a:pt x="14" y="36"/>
                  </a:lnTo>
                  <a:lnTo>
                    <a:pt x="16" y="31"/>
                  </a:lnTo>
                  <a:lnTo>
                    <a:pt x="20" y="27"/>
                  </a:lnTo>
                  <a:lnTo>
                    <a:pt x="23" y="22"/>
                  </a:lnTo>
                  <a:lnTo>
                    <a:pt x="24" y="18"/>
                  </a:lnTo>
                  <a:lnTo>
                    <a:pt x="27" y="15"/>
                  </a:lnTo>
                  <a:lnTo>
                    <a:pt x="28" y="14"/>
                  </a:lnTo>
                  <a:lnTo>
                    <a:pt x="30" y="12"/>
                  </a:lnTo>
                  <a:lnTo>
                    <a:pt x="31" y="11"/>
                  </a:lnTo>
                  <a:lnTo>
                    <a:pt x="32" y="11"/>
                  </a:lnTo>
                  <a:lnTo>
                    <a:pt x="35" y="7"/>
                  </a:lnTo>
                  <a:lnTo>
                    <a:pt x="38" y="3"/>
                  </a:lnTo>
                  <a:lnTo>
                    <a:pt x="39" y="0"/>
                  </a:lnTo>
                  <a:lnTo>
                    <a:pt x="42" y="0"/>
                  </a:lnTo>
                  <a:lnTo>
                    <a:pt x="45" y="0"/>
                  </a:lnTo>
                  <a:lnTo>
                    <a:pt x="47" y="3"/>
                  </a:lnTo>
                  <a:lnTo>
                    <a:pt x="49" y="7"/>
                  </a:lnTo>
                  <a:lnTo>
                    <a:pt x="50" y="9"/>
                  </a:lnTo>
                  <a:lnTo>
                    <a:pt x="50" y="14"/>
                  </a:lnTo>
                  <a:lnTo>
                    <a:pt x="49" y="16"/>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35" name="Freeform 1129"/>
            <p:cNvSpPr>
              <a:spLocks/>
            </p:cNvSpPr>
            <p:nvPr/>
          </p:nvSpPr>
          <p:spPr bwMode="auto">
            <a:xfrm>
              <a:off x="4645" y="2993"/>
              <a:ext cx="205" cy="103"/>
            </a:xfrm>
            <a:custGeom>
              <a:avLst/>
              <a:gdLst>
                <a:gd name="T0" fmla="*/ 1 w 410"/>
                <a:gd name="T1" fmla="*/ 1 h 201"/>
                <a:gd name="T2" fmla="*/ 1 w 410"/>
                <a:gd name="T3" fmla="*/ 1 h 201"/>
                <a:gd name="T4" fmla="*/ 1 w 410"/>
                <a:gd name="T5" fmla="*/ 1 h 201"/>
                <a:gd name="T6" fmla="*/ 1 w 410"/>
                <a:gd name="T7" fmla="*/ 1 h 201"/>
                <a:gd name="T8" fmla="*/ 1 w 410"/>
                <a:gd name="T9" fmla="*/ 1 h 201"/>
                <a:gd name="T10" fmla="*/ 1 w 410"/>
                <a:gd name="T11" fmla="*/ 1 h 201"/>
                <a:gd name="T12" fmla="*/ 1 w 410"/>
                <a:gd name="T13" fmla="*/ 1 h 201"/>
                <a:gd name="T14" fmla="*/ 1 w 410"/>
                <a:gd name="T15" fmla="*/ 1 h 201"/>
                <a:gd name="T16" fmla="*/ 1 w 410"/>
                <a:gd name="T17" fmla="*/ 1 h 201"/>
                <a:gd name="T18" fmla="*/ 1 w 410"/>
                <a:gd name="T19" fmla="*/ 1 h 201"/>
                <a:gd name="T20" fmla="*/ 1 w 410"/>
                <a:gd name="T21" fmla="*/ 1 h 201"/>
                <a:gd name="T22" fmla="*/ 1 w 410"/>
                <a:gd name="T23" fmla="*/ 1 h 201"/>
                <a:gd name="T24" fmla="*/ 1 w 410"/>
                <a:gd name="T25" fmla="*/ 1 h 201"/>
                <a:gd name="T26" fmla="*/ 1 w 410"/>
                <a:gd name="T27" fmla="*/ 1 h 201"/>
                <a:gd name="T28" fmla="*/ 1 w 410"/>
                <a:gd name="T29" fmla="*/ 1 h 201"/>
                <a:gd name="T30" fmla="*/ 1 w 410"/>
                <a:gd name="T31" fmla="*/ 1 h 201"/>
                <a:gd name="T32" fmla="*/ 1 w 410"/>
                <a:gd name="T33" fmla="*/ 1 h 201"/>
                <a:gd name="T34" fmla="*/ 1 w 410"/>
                <a:gd name="T35" fmla="*/ 1 h 201"/>
                <a:gd name="T36" fmla="*/ 1 w 410"/>
                <a:gd name="T37" fmla="*/ 1 h 201"/>
                <a:gd name="T38" fmla="*/ 1 w 410"/>
                <a:gd name="T39" fmla="*/ 1 h 201"/>
                <a:gd name="T40" fmla="*/ 1 w 410"/>
                <a:gd name="T41" fmla="*/ 1 h 201"/>
                <a:gd name="T42" fmla="*/ 1 w 410"/>
                <a:gd name="T43" fmla="*/ 1 h 201"/>
                <a:gd name="T44" fmla="*/ 1 w 410"/>
                <a:gd name="T45" fmla="*/ 1 h 201"/>
                <a:gd name="T46" fmla="*/ 1 w 410"/>
                <a:gd name="T47" fmla="*/ 1 h 201"/>
                <a:gd name="T48" fmla="*/ 1 w 410"/>
                <a:gd name="T49" fmla="*/ 1 h 201"/>
                <a:gd name="T50" fmla="*/ 1 w 410"/>
                <a:gd name="T51" fmla="*/ 1 h 201"/>
                <a:gd name="T52" fmla="*/ 1 w 410"/>
                <a:gd name="T53" fmla="*/ 1 h 201"/>
                <a:gd name="T54" fmla="*/ 1 w 410"/>
                <a:gd name="T55" fmla="*/ 1 h 201"/>
                <a:gd name="T56" fmla="*/ 1 w 410"/>
                <a:gd name="T57" fmla="*/ 1 h 201"/>
                <a:gd name="T58" fmla="*/ 1 w 410"/>
                <a:gd name="T59" fmla="*/ 1 h 201"/>
                <a:gd name="T60" fmla="*/ 1 w 410"/>
                <a:gd name="T61" fmla="*/ 1 h 201"/>
                <a:gd name="T62" fmla="*/ 1 w 410"/>
                <a:gd name="T63" fmla="*/ 1 h 201"/>
                <a:gd name="T64" fmla="*/ 1 w 410"/>
                <a:gd name="T65" fmla="*/ 1 h 201"/>
                <a:gd name="T66" fmla="*/ 1 w 410"/>
                <a:gd name="T67" fmla="*/ 1 h 201"/>
                <a:gd name="T68" fmla="*/ 1 w 410"/>
                <a:gd name="T69" fmla="*/ 1 h 201"/>
                <a:gd name="T70" fmla="*/ 1 w 410"/>
                <a:gd name="T71" fmla="*/ 1 h 201"/>
                <a:gd name="T72" fmla="*/ 1 w 410"/>
                <a:gd name="T73" fmla="*/ 1 h 201"/>
                <a:gd name="T74" fmla="*/ 1 w 410"/>
                <a:gd name="T75" fmla="*/ 1 h 201"/>
                <a:gd name="T76" fmla="*/ 1 w 410"/>
                <a:gd name="T77" fmla="*/ 1 h 201"/>
                <a:gd name="T78" fmla="*/ 1 w 410"/>
                <a:gd name="T79" fmla="*/ 1 h 201"/>
                <a:gd name="T80" fmla="*/ 1 w 410"/>
                <a:gd name="T81" fmla="*/ 1 h 201"/>
                <a:gd name="T82" fmla="*/ 1 w 410"/>
                <a:gd name="T83" fmla="*/ 1 h 201"/>
                <a:gd name="T84" fmla="*/ 1 w 410"/>
                <a:gd name="T85" fmla="*/ 1 h 201"/>
                <a:gd name="T86" fmla="*/ 1 w 410"/>
                <a:gd name="T87" fmla="*/ 1 h 201"/>
                <a:gd name="T88" fmla="*/ 0 w 410"/>
                <a:gd name="T89" fmla="*/ 1 h 201"/>
                <a:gd name="T90" fmla="*/ 1 w 410"/>
                <a:gd name="T91" fmla="*/ 1 h 201"/>
                <a:gd name="T92" fmla="*/ 1 w 410"/>
                <a:gd name="T93" fmla="*/ 1 h 20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10"/>
                <a:gd name="T142" fmla="*/ 0 h 201"/>
                <a:gd name="T143" fmla="*/ 410 w 410"/>
                <a:gd name="T144" fmla="*/ 201 h 20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10" h="201">
                  <a:moveTo>
                    <a:pt x="15" y="2"/>
                  </a:moveTo>
                  <a:lnTo>
                    <a:pt x="18" y="5"/>
                  </a:lnTo>
                  <a:lnTo>
                    <a:pt x="22" y="9"/>
                  </a:lnTo>
                  <a:lnTo>
                    <a:pt x="26" y="15"/>
                  </a:lnTo>
                  <a:lnTo>
                    <a:pt x="31" y="21"/>
                  </a:lnTo>
                  <a:lnTo>
                    <a:pt x="35" y="29"/>
                  </a:lnTo>
                  <a:lnTo>
                    <a:pt x="40" y="37"/>
                  </a:lnTo>
                  <a:lnTo>
                    <a:pt x="46" y="47"/>
                  </a:lnTo>
                  <a:lnTo>
                    <a:pt x="51" y="56"/>
                  </a:lnTo>
                  <a:lnTo>
                    <a:pt x="55" y="66"/>
                  </a:lnTo>
                  <a:lnTo>
                    <a:pt x="62" y="77"/>
                  </a:lnTo>
                  <a:lnTo>
                    <a:pt x="66" y="86"/>
                  </a:lnTo>
                  <a:lnTo>
                    <a:pt x="73" y="95"/>
                  </a:lnTo>
                  <a:lnTo>
                    <a:pt x="77" y="104"/>
                  </a:lnTo>
                  <a:lnTo>
                    <a:pt x="81" y="113"/>
                  </a:lnTo>
                  <a:lnTo>
                    <a:pt x="85" y="120"/>
                  </a:lnTo>
                  <a:lnTo>
                    <a:pt x="89" y="128"/>
                  </a:lnTo>
                  <a:lnTo>
                    <a:pt x="92" y="132"/>
                  </a:lnTo>
                  <a:lnTo>
                    <a:pt x="94" y="136"/>
                  </a:lnTo>
                  <a:lnTo>
                    <a:pt x="97" y="140"/>
                  </a:lnTo>
                  <a:lnTo>
                    <a:pt x="101" y="145"/>
                  </a:lnTo>
                  <a:lnTo>
                    <a:pt x="105" y="149"/>
                  </a:lnTo>
                  <a:lnTo>
                    <a:pt x="109" y="155"/>
                  </a:lnTo>
                  <a:lnTo>
                    <a:pt x="113" y="159"/>
                  </a:lnTo>
                  <a:lnTo>
                    <a:pt x="119" y="164"/>
                  </a:lnTo>
                  <a:lnTo>
                    <a:pt x="121" y="167"/>
                  </a:lnTo>
                  <a:lnTo>
                    <a:pt x="127" y="170"/>
                  </a:lnTo>
                  <a:lnTo>
                    <a:pt x="131" y="174"/>
                  </a:lnTo>
                  <a:lnTo>
                    <a:pt x="135" y="175"/>
                  </a:lnTo>
                  <a:lnTo>
                    <a:pt x="140" y="176"/>
                  </a:lnTo>
                  <a:lnTo>
                    <a:pt x="146" y="178"/>
                  </a:lnTo>
                  <a:lnTo>
                    <a:pt x="151" y="179"/>
                  </a:lnTo>
                  <a:lnTo>
                    <a:pt x="155" y="179"/>
                  </a:lnTo>
                  <a:lnTo>
                    <a:pt x="166" y="176"/>
                  </a:lnTo>
                  <a:lnTo>
                    <a:pt x="177" y="172"/>
                  </a:lnTo>
                  <a:lnTo>
                    <a:pt x="186" y="167"/>
                  </a:lnTo>
                  <a:lnTo>
                    <a:pt x="196" y="162"/>
                  </a:lnTo>
                  <a:lnTo>
                    <a:pt x="205" y="155"/>
                  </a:lnTo>
                  <a:lnTo>
                    <a:pt x="214" y="148"/>
                  </a:lnTo>
                  <a:lnTo>
                    <a:pt x="224" y="139"/>
                  </a:lnTo>
                  <a:lnTo>
                    <a:pt x="233" y="132"/>
                  </a:lnTo>
                  <a:lnTo>
                    <a:pt x="243" y="124"/>
                  </a:lnTo>
                  <a:lnTo>
                    <a:pt x="252" y="114"/>
                  </a:lnTo>
                  <a:lnTo>
                    <a:pt x="264" y="106"/>
                  </a:lnTo>
                  <a:lnTo>
                    <a:pt x="276" y="100"/>
                  </a:lnTo>
                  <a:lnTo>
                    <a:pt x="289" y="93"/>
                  </a:lnTo>
                  <a:lnTo>
                    <a:pt x="302" y="86"/>
                  </a:lnTo>
                  <a:lnTo>
                    <a:pt x="317" y="81"/>
                  </a:lnTo>
                  <a:lnTo>
                    <a:pt x="333" y="78"/>
                  </a:lnTo>
                  <a:lnTo>
                    <a:pt x="339" y="77"/>
                  </a:lnTo>
                  <a:lnTo>
                    <a:pt x="344" y="74"/>
                  </a:lnTo>
                  <a:lnTo>
                    <a:pt x="348" y="74"/>
                  </a:lnTo>
                  <a:lnTo>
                    <a:pt x="355" y="74"/>
                  </a:lnTo>
                  <a:lnTo>
                    <a:pt x="359" y="74"/>
                  </a:lnTo>
                  <a:lnTo>
                    <a:pt x="364" y="74"/>
                  </a:lnTo>
                  <a:lnTo>
                    <a:pt x="368" y="74"/>
                  </a:lnTo>
                  <a:lnTo>
                    <a:pt x="374" y="74"/>
                  </a:lnTo>
                  <a:lnTo>
                    <a:pt x="378" y="75"/>
                  </a:lnTo>
                  <a:lnTo>
                    <a:pt x="383" y="78"/>
                  </a:lnTo>
                  <a:lnTo>
                    <a:pt x="387" y="78"/>
                  </a:lnTo>
                  <a:lnTo>
                    <a:pt x="393" y="82"/>
                  </a:lnTo>
                  <a:lnTo>
                    <a:pt x="397" y="85"/>
                  </a:lnTo>
                  <a:lnTo>
                    <a:pt x="401" y="87"/>
                  </a:lnTo>
                  <a:lnTo>
                    <a:pt x="405" y="90"/>
                  </a:lnTo>
                  <a:lnTo>
                    <a:pt x="410" y="94"/>
                  </a:lnTo>
                  <a:lnTo>
                    <a:pt x="410" y="98"/>
                  </a:lnTo>
                  <a:lnTo>
                    <a:pt x="410" y="102"/>
                  </a:lnTo>
                  <a:lnTo>
                    <a:pt x="405" y="105"/>
                  </a:lnTo>
                  <a:lnTo>
                    <a:pt x="402" y="102"/>
                  </a:lnTo>
                  <a:lnTo>
                    <a:pt x="398" y="100"/>
                  </a:lnTo>
                  <a:lnTo>
                    <a:pt x="394" y="97"/>
                  </a:lnTo>
                  <a:lnTo>
                    <a:pt x="390" y="94"/>
                  </a:lnTo>
                  <a:lnTo>
                    <a:pt x="386" y="93"/>
                  </a:lnTo>
                  <a:lnTo>
                    <a:pt x="382" y="90"/>
                  </a:lnTo>
                  <a:lnTo>
                    <a:pt x="378" y="89"/>
                  </a:lnTo>
                  <a:lnTo>
                    <a:pt x="374" y="87"/>
                  </a:lnTo>
                  <a:lnTo>
                    <a:pt x="371" y="87"/>
                  </a:lnTo>
                  <a:lnTo>
                    <a:pt x="366" y="86"/>
                  </a:lnTo>
                  <a:lnTo>
                    <a:pt x="361" y="86"/>
                  </a:lnTo>
                  <a:lnTo>
                    <a:pt x="357" y="86"/>
                  </a:lnTo>
                  <a:lnTo>
                    <a:pt x="353" y="86"/>
                  </a:lnTo>
                  <a:lnTo>
                    <a:pt x="348" y="86"/>
                  </a:lnTo>
                  <a:lnTo>
                    <a:pt x="344" y="87"/>
                  </a:lnTo>
                  <a:lnTo>
                    <a:pt x="340" y="87"/>
                  </a:lnTo>
                  <a:lnTo>
                    <a:pt x="336" y="90"/>
                  </a:lnTo>
                  <a:lnTo>
                    <a:pt x="321" y="93"/>
                  </a:lnTo>
                  <a:lnTo>
                    <a:pt x="308" y="98"/>
                  </a:lnTo>
                  <a:lnTo>
                    <a:pt x="295" y="104"/>
                  </a:lnTo>
                  <a:lnTo>
                    <a:pt x="285" y="112"/>
                  </a:lnTo>
                  <a:lnTo>
                    <a:pt x="272" y="120"/>
                  </a:lnTo>
                  <a:lnTo>
                    <a:pt x="263" y="128"/>
                  </a:lnTo>
                  <a:lnTo>
                    <a:pt x="252" y="136"/>
                  </a:lnTo>
                  <a:lnTo>
                    <a:pt x="243" y="145"/>
                  </a:lnTo>
                  <a:lnTo>
                    <a:pt x="232" y="155"/>
                  </a:lnTo>
                  <a:lnTo>
                    <a:pt x="223" y="164"/>
                  </a:lnTo>
                  <a:lnTo>
                    <a:pt x="212" y="171"/>
                  </a:lnTo>
                  <a:lnTo>
                    <a:pt x="201" y="179"/>
                  </a:lnTo>
                  <a:lnTo>
                    <a:pt x="189" y="186"/>
                  </a:lnTo>
                  <a:lnTo>
                    <a:pt x="177" y="193"/>
                  </a:lnTo>
                  <a:lnTo>
                    <a:pt x="163" y="198"/>
                  </a:lnTo>
                  <a:lnTo>
                    <a:pt x="150" y="201"/>
                  </a:lnTo>
                  <a:lnTo>
                    <a:pt x="143" y="201"/>
                  </a:lnTo>
                  <a:lnTo>
                    <a:pt x="136" y="201"/>
                  </a:lnTo>
                  <a:lnTo>
                    <a:pt x="131" y="199"/>
                  </a:lnTo>
                  <a:lnTo>
                    <a:pt x="125" y="197"/>
                  </a:lnTo>
                  <a:lnTo>
                    <a:pt x="119" y="193"/>
                  </a:lnTo>
                  <a:lnTo>
                    <a:pt x="113" y="190"/>
                  </a:lnTo>
                  <a:lnTo>
                    <a:pt x="108" y="185"/>
                  </a:lnTo>
                  <a:lnTo>
                    <a:pt x="104" y="180"/>
                  </a:lnTo>
                  <a:lnTo>
                    <a:pt x="97" y="174"/>
                  </a:lnTo>
                  <a:lnTo>
                    <a:pt x="93" y="170"/>
                  </a:lnTo>
                  <a:lnTo>
                    <a:pt x="89" y="163"/>
                  </a:lnTo>
                  <a:lnTo>
                    <a:pt x="85" y="158"/>
                  </a:lnTo>
                  <a:lnTo>
                    <a:pt x="81" y="151"/>
                  </a:lnTo>
                  <a:lnTo>
                    <a:pt x="77" y="144"/>
                  </a:lnTo>
                  <a:lnTo>
                    <a:pt x="73" y="139"/>
                  </a:lnTo>
                  <a:lnTo>
                    <a:pt x="70" y="133"/>
                  </a:lnTo>
                  <a:lnTo>
                    <a:pt x="65" y="127"/>
                  </a:lnTo>
                  <a:lnTo>
                    <a:pt x="62" y="120"/>
                  </a:lnTo>
                  <a:lnTo>
                    <a:pt x="57" y="110"/>
                  </a:lnTo>
                  <a:lnTo>
                    <a:pt x="54" y="102"/>
                  </a:lnTo>
                  <a:lnTo>
                    <a:pt x="49" y="94"/>
                  </a:lnTo>
                  <a:lnTo>
                    <a:pt x="44" y="86"/>
                  </a:lnTo>
                  <a:lnTo>
                    <a:pt x="40" y="77"/>
                  </a:lnTo>
                  <a:lnTo>
                    <a:pt x="36" y="67"/>
                  </a:lnTo>
                  <a:lnTo>
                    <a:pt x="31" y="58"/>
                  </a:lnTo>
                  <a:lnTo>
                    <a:pt x="26" y="50"/>
                  </a:lnTo>
                  <a:lnTo>
                    <a:pt x="22" y="42"/>
                  </a:lnTo>
                  <a:lnTo>
                    <a:pt x="18" y="35"/>
                  </a:lnTo>
                  <a:lnTo>
                    <a:pt x="13" y="28"/>
                  </a:lnTo>
                  <a:lnTo>
                    <a:pt x="9" y="23"/>
                  </a:lnTo>
                  <a:lnTo>
                    <a:pt x="7" y="19"/>
                  </a:lnTo>
                  <a:lnTo>
                    <a:pt x="5" y="16"/>
                  </a:lnTo>
                  <a:lnTo>
                    <a:pt x="1" y="13"/>
                  </a:lnTo>
                  <a:lnTo>
                    <a:pt x="0" y="11"/>
                  </a:lnTo>
                  <a:lnTo>
                    <a:pt x="0" y="6"/>
                  </a:lnTo>
                  <a:lnTo>
                    <a:pt x="1" y="4"/>
                  </a:lnTo>
                  <a:lnTo>
                    <a:pt x="4" y="1"/>
                  </a:lnTo>
                  <a:lnTo>
                    <a:pt x="7" y="0"/>
                  </a:lnTo>
                  <a:lnTo>
                    <a:pt x="9" y="0"/>
                  </a:lnTo>
                  <a:lnTo>
                    <a:pt x="15" y="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36" name="Freeform 1130"/>
            <p:cNvSpPr>
              <a:spLocks/>
            </p:cNvSpPr>
            <p:nvPr/>
          </p:nvSpPr>
          <p:spPr bwMode="auto">
            <a:xfrm>
              <a:off x="4670" y="2948"/>
              <a:ext cx="187" cy="104"/>
            </a:xfrm>
            <a:custGeom>
              <a:avLst/>
              <a:gdLst>
                <a:gd name="T0" fmla="*/ 0 w 375"/>
                <a:gd name="T1" fmla="*/ 1 h 205"/>
                <a:gd name="T2" fmla="*/ 0 w 375"/>
                <a:gd name="T3" fmla="*/ 1 h 205"/>
                <a:gd name="T4" fmla="*/ 0 w 375"/>
                <a:gd name="T5" fmla="*/ 1 h 205"/>
                <a:gd name="T6" fmla="*/ 0 w 375"/>
                <a:gd name="T7" fmla="*/ 1 h 205"/>
                <a:gd name="T8" fmla="*/ 0 w 375"/>
                <a:gd name="T9" fmla="*/ 1 h 205"/>
                <a:gd name="T10" fmla="*/ 0 w 375"/>
                <a:gd name="T11" fmla="*/ 1 h 205"/>
                <a:gd name="T12" fmla="*/ 0 w 375"/>
                <a:gd name="T13" fmla="*/ 1 h 205"/>
                <a:gd name="T14" fmla="*/ 0 w 375"/>
                <a:gd name="T15" fmla="*/ 1 h 205"/>
                <a:gd name="T16" fmla="*/ 0 w 375"/>
                <a:gd name="T17" fmla="*/ 1 h 205"/>
                <a:gd name="T18" fmla="*/ 0 w 375"/>
                <a:gd name="T19" fmla="*/ 1 h 205"/>
                <a:gd name="T20" fmla="*/ 0 w 375"/>
                <a:gd name="T21" fmla="*/ 1 h 205"/>
                <a:gd name="T22" fmla="*/ 0 w 375"/>
                <a:gd name="T23" fmla="*/ 1 h 205"/>
                <a:gd name="T24" fmla="*/ 0 w 375"/>
                <a:gd name="T25" fmla="*/ 1 h 205"/>
                <a:gd name="T26" fmla="*/ 0 w 375"/>
                <a:gd name="T27" fmla="*/ 1 h 205"/>
                <a:gd name="T28" fmla="*/ 0 w 375"/>
                <a:gd name="T29" fmla="*/ 1 h 205"/>
                <a:gd name="T30" fmla="*/ 0 w 375"/>
                <a:gd name="T31" fmla="*/ 1 h 205"/>
                <a:gd name="T32" fmla="*/ 0 w 375"/>
                <a:gd name="T33" fmla="*/ 1 h 205"/>
                <a:gd name="T34" fmla="*/ 0 w 375"/>
                <a:gd name="T35" fmla="*/ 1 h 205"/>
                <a:gd name="T36" fmla="*/ 0 w 375"/>
                <a:gd name="T37" fmla="*/ 1 h 205"/>
                <a:gd name="T38" fmla="*/ 0 w 375"/>
                <a:gd name="T39" fmla="*/ 1 h 205"/>
                <a:gd name="T40" fmla="*/ 0 w 375"/>
                <a:gd name="T41" fmla="*/ 1 h 205"/>
                <a:gd name="T42" fmla="*/ 0 w 375"/>
                <a:gd name="T43" fmla="*/ 1 h 205"/>
                <a:gd name="T44" fmla="*/ 0 w 375"/>
                <a:gd name="T45" fmla="*/ 1 h 205"/>
                <a:gd name="T46" fmla="*/ 0 w 375"/>
                <a:gd name="T47" fmla="*/ 1 h 205"/>
                <a:gd name="T48" fmla="*/ 0 w 375"/>
                <a:gd name="T49" fmla="*/ 1 h 205"/>
                <a:gd name="T50" fmla="*/ 0 w 375"/>
                <a:gd name="T51" fmla="*/ 1 h 205"/>
                <a:gd name="T52" fmla="*/ 0 w 375"/>
                <a:gd name="T53" fmla="*/ 1 h 205"/>
                <a:gd name="T54" fmla="*/ 0 w 375"/>
                <a:gd name="T55" fmla="*/ 1 h 205"/>
                <a:gd name="T56" fmla="*/ 0 w 375"/>
                <a:gd name="T57" fmla="*/ 1 h 205"/>
                <a:gd name="T58" fmla="*/ 0 w 375"/>
                <a:gd name="T59" fmla="*/ 1 h 205"/>
                <a:gd name="T60" fmla="*/ 0 w 375"/>
                <a:gd name="T61" fmla="*/ 1 h 205"/>
                <a:gd name="T62" fmla="*/ 0 w 375"/>
                <a:gd name="T63" fmla="*/ 1 h 205"/>
                <a:gd name="T64" fmla="*/ 0 w 375"/>
                <a:gd name="T65" fmla="*/ 1 h 205"/>
                <a:gd name="T66" fmla="*/ 0 w 375"/>
                <a:gd name="T67" fmla="*/ 1 h 205"/>
                <a:gd name="T68" fmla="*/ 0 w 375"/>
                <a:gd name="T69" fmla="*/ 1 h 205"/>
                <a:gd name="T70" fmla="*/ 0 w 375"/>
                <a:gd name="T71" fmla="*/ 1 h 205"/>
                <a:gd name="T72" fmla="*/ 0 w 375"/>
                <a:gd name="T73" fmla="*/ 1 h 205"/>
                <a:gd name="T74" fmla="*/ 0 w 375"/>
                <a:gd name="T75" fmla="*/ 1 h 205"/>
                <a:gd name="T76" fmla="*/ 0 w 375"/>
                <a:gd name="T77" fmla="*/ 1 h 205"/>
                <a:gd name="T78" fmla="*/ 0 w 375"/>
                <a:gd name="T79" fmla="*/ 1 h 205"/>
                <a:gd name="T80" fmla="*/ 0 w 375"/>
                <a:gd name="T81" fmla="*/ 1 h 205"/>
                <a:gd name="T82" fmla="*/ 0 w 375"/>
                <a:gd name="T83" fmla="*/ 1 h 205"/>
                <a:gd name="T84" fmla="*/ 0 w 375"/>
                <a:gd name="T85" fmla="*/ 1 h 205"/>
                <a:gd name="T86" fmla="*/ 0 w 375"/>
                <a:gd name="T87" fmla="*/ 1 h 205"/>
                <a:gd name="T88" fmla="*/ 0 w 375"/>
                <a:gd name="T89" fmla="*/ 1 h 205"/>
                <a:gd name="T90" fmla="*/ 0 w 375"/>
                <a:gd name="T91" fmla="*/ 0 h 205"/>
                <a:gd name="T92" fmla="*/ 0 w 375"/>
                <a:gd name="T93" fmla="*/ 1 h 20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75"/>
                <a:gd name="T142" fmla="*/ 0 h 205"/>
                <a:gd name="T143" fmla="*/ 375 w 375"/>
                <a:gd name="T144" fmla="*/ 205 h 20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75" h="205">
                  <a:moveTo>
                    <a:pt x="23" y="2"/>
                  </a:moveTo>
                  <a:lnTo>
                    <a:pt x="30" y="8"/>
                  </a:lnTo>
                  <a:lnTo>
                    <a:pt x="35" y="13"/>
                  </a:lnTo>
                  <a:lnTo>
                    <a:pt x="40" y="20"/>
                  </a:lnTo>
                  <a:lnTo>
                    <a:pt x="46" y="25"/>
                  </a:lnTo>
                  <a:lnTo>
                    <a:pt x="48" y="33"/>
                  </a:lnTo>
                  <a:lnTo>
                    <a:pt x="52" y="39"/>
                  </a:lnTo>
                  <a:lnTo>
                    <a:pt x="55" y="46"/>
                  </a:lnTo>
                  <a:lnTo>
                    <a:pt x="58" y="54"/>
                  </a:lnTo>
                  <a:lnTo>
                    <a:pt x="59" y="62"/>
                  </a:lnTo>
                  <a:lnTo>
                    <a:pt x="62" y="69"/>
                  </a:lnTo>
                  <a:lnTo>
                    <a:pt x="63" y="77"/>
                  </a:lnTo>
                  <a:lnTo>
                    <a:pt x="65" y="85"/>
                  </a:lnTo>
                  <a:lnTo>
                    <a:pt x="66" y="93"/>
                  </a:lnTo>
                  <a:lnTo>
                    <a:pt x="69" y="102"/>
                  </a:lnTo>
                  <a:lnTo>
                    <a:pt x="70" y="110"/>
                  </a:lnTo>
                  <a:lnTo>
                    <a:pt x="73" y="120"/>
                  </a:lnTo>
                  <a:lnTo>
                    <a:pt x="73" y="125"/>
                  </a:lnTo>
                  <a:lnTo>
                    <a:pt x="75" y="131"/>
                  </a:lnTo>
                  <a:lnTo>
                    <a:pt x="77" y="137"/>
                  </a:lnTo>
                  <a:lnTo>
                    <a:pt x="78" y="144"/>
                  </a:lnTo>
                  <a:lnTo>
                    <a:pt x="81" y="149"/>
                  </a:lnTo>
                  <a:lnTo>
                    <a:pt x="84" y="153"/>
                  </a:lnTo>
                  <a:lnTo>
                    <a:pt x="86" y="160"/>
                  </a:lnTo>
                  <a:lnTo>
                    <a:pt x="90" y="166"/>
                  </a:lnTo>
                  <a:lnTo>
                    <a:pt x="93" y="170"/>
                  </a:lnTo>
                  <a:lnTo>
                    <a:pt x="97" y="174"/>
                  </a:lnTo>
                  <a:lnTo>
                    <a:pt x="101" y="176"/>
                  </a:lnTo>
                  <a:lnTo>
                    <a:pt x="106" y="179"/>
                  </a:lnTo>
                  <a:lnTo>
                    <a:pt x="112" y="182"/>
                  </a:lnTo>
                  <a:lnTo>
                    <a:pt x="117" y="183"/>
                  </a:lnTo>
                  <a:lnTo>
                    <a:pt x="123" y="183"/>
                  </a:lnTo>
                  <a:lnTo>
                    <a:pt x="129" y="183"/>
                  </a:lnTo>
                  <a:lnTo>
                    <a:pt x="137" y="182"/>
                  </a:lnTo>
                  <a:lnTo>
                    <a:pt x="146" y="179"/>
                  </a:lnTo>
                  <a:lnTo>
                    <a:pt x="152" y="176"/>
                  </a:lnTo>
                  <a:lnTo>
                    <a:pt x="160" y="174"/>
                  </a:lnTo>
                  <a:lnTo>
                    <a:pt x="167" y="170"/>
                  </a:lnTo>
                  <a:lnTo>
                    <a:pt x="174" y="167"/>
                  </a:lnTo>
                  <a:lnTo>
                    <a:pt x="181" y="163"/>
                  </a:lnTo>
                  <a:lnTo>
                    <a:pt x="187" y="159"/>
                  </a:lnTo>
                  <a:lnTo>
                    <a:pt x="193" y="153"/>
                  </a:lnTo>
                  <a:lnTo>
                    <a:pt x="200" y="151"/>
                  </a:lnTo>
                  <a:lnTo>
                    <a:pt x="206" y="145"/>
                  </a:lnTo>
                  <a:lnTo>
                    <a:pt x="214" y="143"/>
                  </a:lnTo>
                  <a:lnTo>
                    <a:pt x="220" y="137"/>
                  </a:lnTo>
                  <a:lnTo>
                    <a:pt x="226" y="135"/>
                  </a:lnTo>
                  <a:lnTo>
                    <a:pt x="235" y="129"/>
                  </a:lnTo>
                  <a:lnTo>
                    <a:pt x="244" y="126"/>
                  </a:lnTo>
                  <a:lnTo>
                    <a:pt x="252" y="122"/>
                  </a:lnTo>
                  <a:lnTo>
                    <a:pt x="260" y="121"/>
                  </a:lnTo>
                  <a:lnTo>
                    <a:pt x="268" y="117"/>
                  </a:lnTo>
                  <a:lnTo>
                    <a:pt x="278" y="116"/>
                  </a:lnTo>
                  <a:lnTo>
                    <a:pt x="286" y="113"/>
                  </a:lnTo>
                  <a:lnTo>
                    <a:pt x="294" y="112"/>
                  </a:lnTo>
                  <a:lnTo>
                    <a:pt x="302" y="112"/>
                  </a:lnTo>
                  <a:lnTo>
                    <a:pt x="310" y="112"/>
                  </a:lnTo>
                  <a:lnTo>
                    <a:pt x="318" y="112"/>
                  </a:lnTo>
                  <a:lnTo>
                    <a:pt x="326" y="114"/>
                  </a:lnTo>
                  <a:lnTo>
                    <a:pt x="333" y="116"/>
                  </a:lnTo>
                  <a:lnTo>
                    <a:pt x="343" y="120"/>
                  </a:lnTo>
                  <a:lnTo>
                    <a:pt x="349" y="121"/>
                  </a:lnTo>
                  <a:lnTo>
                    <a:pt x="357" y="126"/>
                  </a:lnTo>
                  <a:lnTo>
                    <a:pt x="364" y="131"/>
                  </a:lnTo>
                  <a:lnTo>
                    <a:pt x="374" y="137"/>
                  </a:lnTo>
                  <a:lnTo>
                    <a:pt x="375" y="141"/>
                  </a:lnTo>
                  <a:lnTo>
                    <a:pt x="374" y="144"/>
                  </a:lnTo>
                  <a:lnTo>
                    <a:pt x="371" y="145"/>
                  </a:lnTo>
                  <a:lnTo>
                    <a:pt x="367" y="145"/>
                  </a:lnTo>
                  <a:lnTo>
                    <a:pt x="360" y="140"/>
                  </a:lnTo>
                  <a:lnTo>
                    <a:pt x="352" y="136"/>
                  </a:lnTo>
                  <a:lnTo>
                    <a:pt x="345" y="132"/>
                  </a:lnTo>
                  <a:lnTo>
                    <a:pt x="340" y="129"/>
                  </a:lnTo>
                  <a:lnTo>
                    <a:pt x="332" y="128"/>
                  </a:lnTo>
                  <a:lnTo>
                    <a:pt x="326" y="125"/>
                  </a:lnTo>
                  <a:lnTo>
                    <a:pt x="318" y="125"/>
                  </a:lnTo>
                  <a:lnTo>
                    <a:pt x="311" y="125"/>
                  </a:lnTo>
                  <a:lnTo>
                    <a:pt x="305" y="125"/>
                  </a:lnTo>
                  <a:lnTo>
                    <a:pt x="298" y="125"/>
                  </a:lnTo>
                  <a:lnTo>
                    <a:pt x="290" y="126"/>
                  </a:lnTo>
                  <a:lnTo>
                    <a:pt x="283" y="129"/>
                  </a:lnTo>
                  <a:lnTo>
                    <a:pt x="275" y="129"/>
                  </a:lnTo>
                  <a:lnTo>
                    <a:pt x="268" y="133"/>
                  </a:lnTo>
                  <a:lnTo>
                    <a:pt x="260" y="136"/>
                  </a:lnTo>
                  <a:lnTo>
                    <a:pt x="253" y="139"/>
                  </a:lnTo>
                  <a:lnTo>
                    <a:pt x="244" y="141"/>
                  </a:lnTo>
                  <a:lnTo>
                    <a:pt x="236" y="145"/>
                  </a:lnTo>
                  <a:lnTo>
                    <a:pt x="228" y="151"/>
                  </a:lnTo>
                  <a:lnTo>
                    <a:pt x="221" y="155"/>
                  </a:lnTo>
                  <a:lnTo>
                    <a:pt x="214" y="160"/>
                  </a:lnTo>
                  <a:lnTo>
                    <a:pt x="206" y="166"/>
                  </a:lnTo>
                  <a:lnTo>
                    <a:pt x="201" y="170"/>
                  </a:lnTo>
                  <a:lnTo>
                    <a:pt x="193" y="175"/>
                  </a:lnTo>
                  <a:lnTo>
                    <a:pt x="186" y="179"/>
                  </a:lnTo>
                  <a:lnTo>
                    <a:pt x="181" y="183"/>
                  </a:lnTo>
                  <a:lnTo>
                    <a:pt x="173" y="187"/>
                  </a:lnTo>
                  <a:lnTo>
                    <a:pt x="166" y="191"/>
                  </a:lnTo>
                  <a:lnTo>
                    <a:pt x="158" y="195"/>
                  </a:lnTo>
                  <a:lnTo>
                    <a:pt x="151" y="199"/>
                  </a:lnTo>
                  <a:lnTo>
                    <a:pt x="142" y="201"/>
                  </a:lnTo>
                  <a:lnTo>
                    <a:pt x="133" y="205"/>
                  </a:lnTo>
                  <a:lnTo>
                    <a:pt x="125" y="205"/>
                  </a:lnTo>
                  <a:lnTo>
                    <a:pt x="117" y="205"/>
                  </a:lnTo>
                  <a:lnTo>
                    <a:pt x="110" y="202"/>
                  </a:lnTo>
                  <a:lnTo>
                    <a:pt x="104" y="199"/>
                  </a:lnTo>
                  <a:lnTo>
                    <a:pt x="97" y="197"/>
                  </a:lnTo>
                  <a:lnTo>
                    <a:pt x="92" y="193"/>
                  </a:lnTo>
                  <a:lnTo>
                    <a:pt x="85" y="187"/>
                  </a:lnTo>
                  <a:lnTo>
                    <a:pt x="81" y="182"/>
                  </a:lnTo>
                  <a:lnTo>
                    <a:pt x="77" y="175"/>
                  </a:lnTo>
                  <a:lnTo>
                    <a:pt x="73" y="168"/>
                  </a:lnTo>
                  <a:lnTo>
                    <a:pt x="69" y="162"/>
                  </a:lnTo>
                  <a:lnTo>
                    <a:pt x="65" y="153"/>
                  </a:lnTo>
                  <a:lnTo>
                    <a:pt x="62" y="145"/>
                  </a:lnTo>
                  <a:lnTo>
                    <a:pt x="59" y="137"/>
                  </a:lnTo>
                  <a:lnTo>
                    <a:pt x="57" y="129"/>
                  </a:lnTo>
                  <a:lnTo>
                    <a:pt x="55" y="122"/>
                  </a:lnTo>
                  <a:lnTo>
                    <a:pt x="54" y="113"/>
                  </a:lnTo>
                  <a:lnTo>
                    <a:pt x="51" y="105"/>
                  </a:lnTo>
                  <a:lnTo>
                    <a:pt x="50" y="97"/>
                  </a:lnTo>
                  <a:lnTo>
                    <a:pt x="47" y="89"/>
                  </a:lnTo>
                  <a:lnTo>
                    <a:pt x="46" y="81"/>
                  </a:lnTo>
                  <a:lnTo>
                    <a:pt x="43" y="73"/>
                  </a:lnTo>
                  <a:lnTo>
                    <a:pt x="40" y="66"/>
                  </a:lnTo>
                  <a:lnTo>
                    <a:pt x="39" y="58"/>
                  </a:lnTo>
                  <a:lnTo>
                    <a:pt x="35" y="50"/>
                  </a:lnTo>
                  <a:lnTo>
                    <a:pt x="32" y="42"/>
                  </a:lnTo>
                  <a:lnTo>
                    <a:pt x="28" y="36"/>
                  </a:lnTo>
                  <a:lnTo>
                    <a:pt x="24" y="29"/>
                  </a:lnTo>
                  <a:lnTo>
                    <a:pt x="17" y="23"/>
                  </a:lnTo>
                  <a:lnTo>
                    <a:pt x="13" y="16"/>
                  </a:lnTo>
                  <a:lnTo>
                    <a:pt x="8" y="12"/>
                  </a:lnTo>
                  <a:lnTo>
                    <a:pt x="1" y="6"/>
                  </a:lnTo>
                  <a:lnTo>
                    <a:pt x="0" y="4"/>
                  </a:lnTo>
                  <a:lnTo>
                    <a:pt x="1" y="2"/>
                  </a:lnTo>
                  <a:lnTo>
                    <a:pt x="1" y="0"/>
                  </a:lnTo>
                  <a:lnTo>
                    <a:pt x="5" y="0"/>
                  </a:lnTo>
                  <a:lnTo>
                    <a:pt x="9" y="0"/>
                  </a:lnTo>
                  <a:lnTo>
                    <a:pt x="15" y="0"/>
                  </a:lnTo>
                  <a:lnTo>
                    <a:pt x="19" y="0"/>
                  </a:lnTo>
                  <a:lnTo>
                    <a:pt x="23" y="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37" name="Freeform 1131"/>
            <p:cNvSpPr>
              <a:spLocks/>
            </p:cNvSpPr>
            <p:nvPr/>
          </p:nvSpPr>
          <p:spPr bwMode="auto">
            <a:xfrm>
              <a:off x="4531" y="2983"/>
              <a:ext cx="76" cy="122"/>
            </a:xfrm>
            <a:custGeom>
              <a:avLst/>
              <a:gdLst>
                <a:gd name="T0" fmla="*/ 1 w 152"/>
                <a:gd name="T1" fmla="*/ 1 h 239"/>
                <a:gd name="T2" fmla="*/ 1 w 152"/>
                <a:gd name="T3" fmla="*/ 1 h 239"/>
                <a:gd name="T4" fmla="*/ 1 w 152"/>
                <a:gd name="T5" fmla="*/ 1 h 239"/>
                <a:gd name="T6" fmla="*/ 1 w 152"/>
                <a:gd name="T7" fmla="*/ 1 h 239"/>
                <a:gd name="T8" fmla="*/ 1 w 152"/>
                <a:gd name="T9" fmla="*/ 1 h 239"/>
                <a:gd name="T10" fmla="*/ 1 w 152"/>
                <a:gd name="T11" fmla="*/ 1 h 239"/>
                <a:gd name="T12" fmla="*/ 1 w 152"/>
                <a:gd name="T13" fmla="*/ 1 h 239"/>
                <a:gd name="T14" fmla="*/ 1 w 152"/>
                <a:gd name="T15" fmla="*/ 1 h 239"/>
                <a:gd name="T16" fmla="*/ 1 w 152"/>
                <a:gd name="T17" fmla="*/ 1 h 239"/>
                <a:gd name="T18" fmla="*/ 1 w 152"/>
                <a:gd name="T19" fmla="*/ 1 h 239"/>
                <a:gd name="T20" fmla="*/ 1 w 152"/>
                <a:gd name="T21" fmla="*/ 1 h 239"/>
                <a:gd name="T22" fmla="*/ 1 w 152"/>
                <a:gd name="T23" fmla="*/ 1 h 239"/>
                <a:gd name="T24" fmla="*/ 1 w 152"/>
                <a:gd name="T25" fmla="*/ 1 h 239"/>
                <a:gd name="T26" fmla="*/ 1 w 152"/>
                <a:gd name="T27" fmla="*/ 1 h 239"/>
                <a:gd name="T28" fmla="*/ 1 w 152"/>
                <a:gd name="T29" fmla="*/ 1 h 239"/>
                <a:gd name="T30" fmla="*/ 1 w 152"/>
                <a:gd name="T31" fmla="*/ 1 h 239"/>
                <a:gd name="T32" fmla="*/ 1 w 152"/>
                <a:gd name="T33" fmla="*/ 1 h 239"/>
                <a:gd name="T34" fmla="*/ 1 w 152"/>
                <a:gd name="T35" fmla="*/ 1 h 239"/>
                <a:gd name="T36" fmla="*/ 1 w 152"/>
                <a:gd name="T37" fmla="*/ 1 h 239"/>
                <a:gd name="T38" fmla="*/ 1 w 152"/>
                <a:gd name="T39" fmla="*/ 1 h 239"/>
                <a:gd name="T40" fmla="*/ 1 w 152"/>
                <a:gd name="T41" fmla="*/ 1 h 239"/>
                <a:gd name="T42" fmla="*/ 1 w 152"/>
                <a:gd name="T43" fmla="*/ 1 h 239"/>
                <a:gd name="T44" fmla="*/ 1 w 152"/>
                <a:gd name="T45" fmla="*/ 1 h 239"/>
                <a:gd name="T46" fmla="*/ 1 w 152"/>
                <a:gd name="T47" fmla="*/ 1 h 239"/>
                <a:gd name="T48" fmla="*/ 1 w 152"/>
                <a:gd name="T49" fmla="*/ 1 h 239"/>
                <a:gd name="T50" fmla="*/ 1 w 152"/>
                <a:gd name="T51" fmla="*/ 1 h 239"/>
                <a:gd name="T52" fmla="*/ 1 w 152"/>
                <a:gd name="T53" fmla="*/ 1 h 239"/>
                <a:gd name="T54" fmla="*/ 1 w 152"/>
                <a:gd name="T55" fmla="*/ 1 h 239"/>
                <a:gd name="T56" fmla="*/ 1 w 152"/>
                <a:gd name="T57" fmla="*/ 1 h 239"/>
                <a:gd name="T58" fmla="*/ 1 w 152"/>
                <a:gd name="T59" fmla="*/ 1 h 239"/>
                <a:gd name="T60" fmla="*/ 1 w 152"/>
                <a:gd name="T61" fmla="*/ 1 h 239"/>
                <a:gd name="T62" fmla="*/ 1 w 152"/>
                <a:gd name="T63" fmla="*/ 1 h 239"/>
                <a:gd name="T64" fmla="*/ 1 w 152"/>
                <a:gd name="T65" fmla="*/ 1 h 239"/>
                <a:gd name="T66" fmla="*/ 1 w 152"/>
                <a:gd name="T67" fmla="*/ 1 h 239"/>
                <a:gd name="T68" fmla="*/ 1 w 152"/>
                <a:gd name="T69" fmla="*/ 1 h 239"/>
                <a:gd name="T70" fmla="*/ 1 w 152"/>
                <a:gd name="T71" fmla="*/ 1 h 239"/>
                <a:gd name="T72" fmla="*/ 1 w 152"/>
                <a:gd name="T73" fmla="*/ 1 h 239"/>
                <a:gd name="T74" fmla="*/ 1 w 152"/>
                <a:gd name="T75" fmla="*/ 1 h 239"/>
                <a:gd name="T76" fmla="*/ 0 w 152"/>
                <a:gd name="T77" fmla="*/ 1 h 239"/>
                <a:gd name="T78" fmla="*/ 0 w 152"/>
                <a:gd name="T79" fmla="*/ 1 h 239"/>
                <a:gd name="T80" fmla="*/ 1 w 152"/>
                <a:gd name="T81" fmla="*/ 1 h 239"/>
                <a:gd name="T82" fmla="*/ 1 w 152"/>
                <a:gd name="T83" fmla="*/ 1 h 239"/>
                <a:gd name="T84" fmla="*/ 1 w 152"/>
                <a:gd name="T85" fmla="*/ 1 h 239"/>
                <a:gd name="T86" fmla="*/ 1 w 152"/>
                <a:gd name="T87" fmla="*/ 1 h 239"/>
                <a:gd name="T88" fmla="*/ 1 w 152"/>
                <a:gd name="T89" fmla="*/ 1 h 239"/>
                <a:gd name="T90" fmla="*/ 1 w 152"/>
                <a:gd name="T91" fmla="*/ 1 h 239"/>
                <a:gd name="T92" fmla="*/ 1 w 152"/>
                <a:gd name="T93" fmla="*/ 1 h 239"/>
                <a:gd name="T94" fmla="*/ 1 w 152"/>
                <a:gd name="T95" fmla="*/ 0 h 239"/>
                <a:gd name="T96" fmla="*/ 1 w 152"/>
                <a:gd name="T97" fmla="*/ 1 h 239"/>
                <a:gd name="T98" fmla="*/ 1 w 152"/>
                <a:gd name="T99" fmla="*/ 1 h 239"/>
                <a:gd name="T100" fmla="*/ 1 w 152"/>
                <a:gd name="T101" fmla="*/ 1 h 239"/>
                <a:gd name="T102" fmla="*/ 1 w 152"/>
                <a:gd name="T103" fmla="*/ 1 h 239"/>
                <a:gd name="T104" fmla="*/ 1 w 152"/>
                <a:gd name="T105" fmla="*/ 1 h 239"/>
                <a:gd name="T106" fmla="*/ 1 w 152"/>
                <a:gd name="T107" fmla="*/ 1 h 239"/>
                <a:gd name="T108" fmla="*/ 1 w 152"/>
                <a:gd name="T109" fmla="*/ 1 h 239"/>
                <a:gd name="T110" fmla="*/ 1 w 152"/>
                <a:gd name="T111" fmla="*/ 1 h 239"/>
                <a:gd name="T112" fmla="*/ 1 w 152"/>
                <a:gd name="T113" fmla="*/ 1 h 239"/>
                <a:gd name="T114" fmla="*/ 1 w 152"/>
                <a:gd name="T115" fmla="*/ 1 h 239"/>
                <a:gd name="T116" fmla="*/ 1 w 152"/>
                <a:gd name="T117" fmla="*/ 1 h 239"/>
                <a:gd name="T118" fmla="*/ 1 w 152"/>
                <a:gd name="T119" fmla="*/ 1 h 23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52"/>
                <a:gd name="T181" fmla="*/ 0 h 239"/>
                <a:gd name="T182" fmla="*/ 152 w 152"/>
                <a:gd name="T183" fmla="*/ 239 h 239"/>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52" h="239">
                  <a:moveTo>
                    <a:pt x="144" y="50"/>
                  </a:moveTo>
                  <a:lnTo>
                    <a:pt x="140" y="47"/>
                  </a:lnTo>
                  <a:lnTo>
                    <a:pt x="138" y="44"/>
                  </a:lnTo>
                  <a:lnTo>
                    <a:pt x="135" y="42"/>
                  </a:lnTo>
                  <a:lnTo>
                    <a:pt x="134" y="40"/>
                  </a:lnTo>
                  <a:lnTo>
                    <a:pt x="129" y="38"/>
                  </a:lnTo>
                  <a:lnTo>
                    <a:pt x="124" y="34"/>
                  </a:lnTo>
                  <a:lnTo>
                    <a:pt x="120" y="32"/>
                  </a:lnTo>
                  <a:lnTo>
                    <a:pt x="117" y="30"/>
                  </a:lnTo>
                  <a:lnTo>
                    <a:pt x="113" y="27"/>
                  </a:lnTo>
                  <a:lnTo>
                    <a:pt x="111" y="25"/>
                  </a:lnTo>
                  <a:lnTo>
                    <a:pt x="107" y="24"/>
                  </a:lnTo>
                  <a:lnTo>
                    <a:pt x="104" y="23"/>
                  </a:lnTo>
                  <a:lnTo>
                    <a:pt x="100" y="21"/>
                  </a:lnTo>
                  <a:lnTo>
                    <a:pt x="96" y="20"/>
                  </a:lnTo>
                  <a:lnTo>
                    <a:pt x="92" y="20"/>
                  </a:lnTo>
                  <a:lnTo>
                    <a:pt x="88" y="20"/>
                  </a:lnTo>
                  <a:lnTo>
                    <a:pt x="84" y="20"/>
                  </a:lnTo>
                  <a:lnTo>
                    <a:pt x="80" y="20"/>
                  </a:lnTo>
                  <a:lnTo>
                    <a:pt x="74" y="21"/>
                  </a:lnTo>
                  <a:lnTo>
                    <a:pt x="71" y="23"/>
                  </a:lnTo>
                  <a:lnTo>
                    <a:pt x="63" y="25"/>
                  </a:lnTo>
                  <a:lnTo>
                    <a:pt x="58" y="30"/>
                  </a:lnTo>
                  <a:lnTo>
                    <a:pt x="51" y="34"/>
                  </a:lnTo>
                  <a:lnTo>
                    <a:pt x="47" y="39"/>
                  </a:lnTo>
                  <a:lnTo>
                    <a:pt x="42" y="44"/>
                  </a:lnTo>
                  <a:lnTo>
                    <a:pt x="39" y="51"/>
                  </a:lnTo>
                  <a:lnTo>
                    <a:pt x="35" y="58"/>
                  </a:lnTo>
                  <a:lnTo>
                    <a:pt x="34" y="65"/>
                  </a:lnTo>
                  <a:lnTo>
                    <a:pt x="32" y="71"/>
                  </a:lnTo>
                  <a:lnTo>
                    <a:pt x="31" y="79"/>
                  </a:lnTo>
                  <a:lnTo>
                    <a:pt x="28" y="88"/>
                  </a:lnTo>
                  <a:lnTo>
                    <a:pt x="28" y="96"/>
                  </a:lnTo>
                  <a:lnTo>
                    <a:pt x="28" y="104"/>
                  </a:lnTo>
                  <a:lnTo>
                    <a:pt x="28" y="113"/>
                  </a:lnTo>
                  <a:lnTo>
                    <a:pt x="28" y="121"/>
                  </a:lnTo>
                  <a:lnTo>
                    <a:pt x="31" y="129"/>
                  </a:lnTo>
                  <a:lnTo>
                    <a:pt x="32" y="139"/>
                  </a:lnTo>
                  <a:lnTo>
                    <a:pt x="34" y="147"/>
                  </a:lnTo>
                  <a:lnTo>
                    <a:pt x="36" y="155"/>
                  </a:lnTo>
                  <a:lnTo>
                    <a:pt x="40" y="164"/>
                  </a:lnTo>
                  <a:lnTo>
                    <a:pt x="43" y="172"/>
                  </a:lnTo>
                  <a:lnTo>
                    <a:pt x="47" y="181"/>
                  </a:lnTo>
                  <a:lnTo>
                    <a:pt x="53" y="189"/>
                  </a:lnTo>
                  <a:lnTo>
                    <a:pt x="58" y="195"/>
                  </a:lnTo>
                  <a:lnTo>
                    <a:pt x="63" y="201"/>
                  </a:lnTo>
                  <a:lnTo>
                    <a:pt x="70" y="206"/>
                  </a:lnTo>
                  <a:lnTo>
                    <a:pt x="76" y="210"/>
                  </a:lnTo>
                  <a:lnTo>
                    <a:pt x="84" y="214"/>
                  </a:lnTo>
                  <a:lnTo>
                    <a:pt x="92" y="217"/>
                  </a:lnTo>
                  <a:lnTo>
                    <a:pt x="100" y="218"/>
                  </a:lnTo>
                  <a:lnTo>
                    <a:pt x="108" y="218"/>
                  </a:lnTo>
                  <a:lnTo>
                    <a:pt x="116" y="218"/>
                  </a:lnTo>
                  <a:lnTo>
                    <a:pt x="120" y="218"/>
                  </a:lnTo>
                  <a:lnTo>
                    <a:pt x="124" y="218"/>
                  </a:lnTo>
                  <a:lnTo>
                    <a:pt x="125" y="222"/>
                  </a:lnTo>
                  <a:lnTo>
                    <a:pt x="128" y="225"/>
                  </a:lnTo>
                  <a:lnTo>
                    <a:pt x="128" y="228"/>
                  </a:lnTo>
                  <a:lnTo>
                    <a:pt x="127" y="232"/>
                  </a:lnTo>
                  <a:lnTo>
                    <a:pt x="124" y="235"/>
                  </a:lnTo>
                  <a:lnTo>
                    <a:pt x="120" y="236"/>
                  </a:lnTo>
                  <a:lnTo>
                    <a:pt x="109" y="239"/>
                  </a:lnTo>
                  <a:lnTo>
                    <a:pt x="98" y="239"/>
                  </a:lnTo>
                  <a:lnTo>
                    <a:pt x="88" y="236"/>
                  </a:lnTo>
                  <a:lnTo>
                    <a:pt x="77" y="235"/>
                  </a:lnTo>
                  <a:lnTo>
                    <a:pt x="66" y="230"/>
                  </a:lnTo>
                  <a:lnTo>
                    <a:pt x="58" y="225"/>
                  </a:lnTo>
                  <a:lnTo>
                    <a:pt x="49" y="218"/>
                  </a:lnTo>
                  <a:lnTo>
                    <a:pt x="40" y="212"/>
                  </a:lnTo>
                  <a:lnTo>
                    <a:pt x="32" y="204"/>
                  </a:lnTo>
                  <a:lnTo>
                    <a:pt x="24" y="195"/>
                  </a:lnTo>
                  <a:lnTo>
                    <a:pt x="19" y="185"/>
                  </a:lnTo>
                  <a:lnTo>
                    <a:pt x="12" y="177"/>
                  </a:lnTo>
                  <a:lnTo>
                    <a:pt x="8" y="164"/>
                  </a:lnTo>
                  <a:lnTo>
                    <a:pt x="4" y="155"/>
                  </a:lnTo>
                  <a:lnTo>
                    <a:pt x="1" y="143"/>
                  </a:lnTo>
                  <a:lnTo>
                    <a:pt x="0" y="132"/>
                  </a:lnTo>
                  <a:lnTo>
                    <a:pt x="0" y="121"/>
                  </a:lnTo>
                  <a:lnTo>
                    <a:pt x="0" y="112"/>
                  </a:lnTo>
                  <a:lnTo>
                    <a:pt x="0" y="101"/>
                  </a:lnTo>
                  <a:lnTo>
                    <a:pt x="0" y="92"/>
                  </a:lnTo>
                  <a:lnTo>
                    <a:pt x="1" y="81"/>
                  </a:lnTo>
                  <a:lnTo>
                    <a:pt x="4" y="71"/>
                  </a:lnTo>
                  <a:lnTo>
                    <a:pt x="8" y="63"/>
                  </a:lnTo>
                  <a:lnTo>
                    <a:pt x="11" y="55"/>
                  </a:lnTo>
                  <a:lnTo>
                    <a:pt x="15" y="46"/>
                  </a:lnTo>
                  <a:lnTo>
                    <a:pt x="20" y="38"/>
                  </a:lnTo>
                  <a:lnTo>
                    <a:pt x="26" y="30"/>
                  </a:lnTo>
                  <a:lnTo>
                    <a:pt x="32" y="24"/>
                  </a:lnTo>
                  <a:lnTo>
                    <a:pt x="39" y="17"/>
                  </a:lnTo>
                  <a:lnTo>
                    <a:pt x="47" y="13"/>
                  </a:lnTo>
                  <a:lnTo>
                    <a:pt x="55" y="8"/>
                  </a:lnTo>
                  <a:lnTo>
                    <a:pt x="66" y="5"/>
                  </a:lnTo>
                  <a:lnTo>
                    <a:pt x="70" y="3"/>
                  </a:lnTo>
                  <a:lnTo>
                    <a:pt x="76" y="1"/>
                  </a:lnTo>
                  <a:lnTo>
                    <a:pt x="81" y="0"/>
                  </a:lnTo>
                  <a:lnTo>
                    <a:pt x="86" y="1"/>
                  </a:lnTo>
                  <a:lnTo>
                    <a:pt x="90" y="1"/>
                  </a:lnTo>
                  <a:lnTo>
                    <a:pt x="96" y="3"/>
                  </a:lnTo>
                  <a:lnTo>
                    <a:pt x="100" y="4"/>
                  </a:lnTo>
                  <a:lnTo>
                    <a:pt x="104" y="5"/>
                  </a:lnTo>
                  <a:lnTo>
                    <a:pt x="108" y="7"/>
                  </a:lnTo>
                  <a:lnTo>
                    <a:pt x="113" y="9"/>
                  </a:lnTo>
                  <a:lnTo>
                    <a:pt x="117" y="11"/>
                  </a:lnTo>
                  <a:lnTo>
                    <a:pt x="123" y="13"/>
                  </a:lnTo>
                  <a:lnTo>
                    <a:pt x="128" y="17"/>
                  </a:lnTo>
                  <a:lnTo>
                    <a:pt x="132" y="20"/>
                  </a:lnTo>
                  <a:lnTo>
                    <a:pt x="138" y="24"/>
                  </a:lnTo>
                  <a:lnTo>
                    <a:pt x="142" y="27"/>
                  </a:lnTo>
                  <a:lnTo>
                    <a:pt x="144" y="30"/>
                  </a:lnTo>
                  <a:lnTo>
                    <a:pt x="146" y="34"/>
                  </a:lnTo>
                  <a:lnTo>
                    <a:pt x="148" y="36"/>
                  </a:lnTo>
                  <a:lnTo>
                    <a:pt x="150" y="39"/>
                  </a:lnTo>
                  <a:lnTo>
                    <a:pt x="151" y="42"/>
                  </a:lnTo>
                  <a:lnTo>
                    <a:pt x="152" y="47"/>
                  </a:lnTo>
                  <a:lnTo>
                    <a:pt x="152" y="50"/>
                  </a:lnTo>
                  <a:lnTo>
                    <a:pt x="152" y="51"/>
                  </a:lnTo>
                  <a:lnTo>
                    <a:pt x="150" y="52"/>
                  </a:lnTo>
                  <a:lnTo>
                    <a:pt x="144" y="5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38" name="Freeform 1132"/>
            <p:cNvSpPr>
              <a:spLocks/>
            </p:cNvSpPr>
            <p:nvPr/>
          </p:nvSpPr>
          <p:spPr bwMode="auto">
            <a:xfrm>
              <a:off x="4588" y="3085"/>
              <a:ext cx="101" cy="108"/>
            </a:xfrm>
            <a:custGeom>
              <a:avLst/>
              <a:gdLst>
                <a:gd name="T0" fmla="*/ 1 w 201"/>
                <a:gd name="T1" fmla="*/ 1 h 212"/>
                <a:gd name="T2" fmla="*/ 1 w 201"/>
                <a:gd name="T3" fmla="*/ 1 h 212"/>
                <a:gd name="T4" fmla="*/ 1 w 201"/>
                <a:gd name="T5" fmla="*/ 1 h 212"/>
                <a:gd name="T6" fmla="*/ 1 w 201"/>
                <a:gd name="T7" fmla="*/ 1 h 212"/>
                <a:gd name="T8" fmla="*/ 1 w 201"/>
                <a:gd name="T9" fmla="*/ 1 h 212"/>
                <a:gd name="T10" fmla="*/ 1 w 201"/>
                <a:gd name="T11" fmla="*/ 1 h 212"/>
                <a:gd name="T12" fmla="*/ 1 w 201"/>
                <a:gd name="T13" fmla="*/ 1 h 212"/>
                <a:gd name="T14" fmla="*/ 1 w 201"/>
                <a:gd name="T15" fmla="*/ 1 h 212"/>
                <a:gd name="T16" fmla="*/ 1 w 201"/>
                <a:gd name="T17" fmla="*/ 1 h 212"/>
                <a:gd name="T18" fmla="*/ 1 w 201"/>
                <a:gd name="T19" fmla="*/ 1 h 212"/>
                <a:gd name="T20" fmla="*/ 1 w 201"/>
                <a:gd name="T21" fmla="*/ 1 h 212"/>
                <a:gd name="T22" fmla="*/ 1 w 201"/>
                <a:gd name="T23" fmla="*/ 1 h 212"/>
                <a:gd name="T24" fmla="*/ 1 w 201"/>
                <a:gd name="T25" fmla="*/ 1 h 212"/>
                <a:gd name="T26" fmla="*/ 1 w 201"/>
                <a:gd name="T27" fmla="*/ 1 h 212"/>
                <a:gd name="T28" fmla="*/ 1 w 201"/>
                <a:gd name="T29" fmla="*/ 1 h 212"/>
                <a:gd name="T30" fmla="*/ 1 w 201"/>
                <a:gd name="T31" fmla="*/ 1 h 212"/>
                <a:gd name="T32" fmla="*/ 1 w 201"/>
                <a:gd name="T33" fmla="*/ 1 h 212"/>
                <a:gd name="T34" fmla="*/ 1 w 201"/>
                <a:gd name="T35" fmla="*/ 1 h 212"/>
                <a:gd name="T36" fmla="*/ 1 w 201"/>
                <a:gd name="T37" fmla="*/ 1 h 212"/>
                <a:gd name="T38" fmla="*/ 1 w 201"/>
                <a:gd name="T39" fmla="*/ 1 h 212"/>
                <a:gd name="T40" fmla="*/ 1 w 201"/>
                <a:gd name="T41" fmla="*/ 1 h 212"/>
                <a:gd name="T42" fmla="*/ 1 w 201"/>
                <a:gd name="T43" fmla="*/ 1 h 212"/>
                <a:gd name="T44" fmla="*/ 1 w 201"/>
                <a:gd name="T45" fmla="*/ 1 h 212"/>
                <a:gd name="T46" fmla="*/ 1 w 201"/>
                <a:gd name="T47" fmla="*/ 1 h 212"/>
                <a:gd name="T48" fmla="*/ 1 w 201"/>
                <a:gd name="T49" fmla="*/ 1 h 212"/>
                <a:gd name="T50" fmla="*/ 1 w 201"/>
                <a:gd name="T51" fmla="*/ 1 h 212"/>
                <a:gd name="T52" fmla="*/ 1 w 201"/>
                <a:gd name="T53" fmla="*/ 1 h 212"/>
                <a:gd name="T54" fmla="*/ 1 w 201"/>
                <a:gd name="T55" fmla="*/ 1 h 212"/>
                <a:gd name="T56" fmla="*/ 1 w 201"/>
                <a:gd name="T57" fmla="*/ 1 h 212"/>
                <a:gd name="T58" fmla="*/ 0 w 201"/>
                <a:gd name="T59" fmla="*/ 1 h 212"/>
                <a:gd name="T60" fmla="*/ 1 w 201"/>
                <a:gd name="T61" fmla="*/ 1 h 212"/>
                <a:gd name="T62" fmla="*/ 1 w 201"/>
                <a:gd name="T63" fmla="*/ 1 h 212"/>
                <a:gd name="T64" fmla="*/ 1 w 201"/>
                <a:gd name="T65" fmla="*/ 1 h 212"/>
                <a:gd name="T66" fmla="*/ 1 w 201"/>
                <a:gd name="T67" fmla="*/ 1 h 212"/>
                <a:gd name="T68" fmla="*/ 1 w 201"/>
                <a:gd name="T69" fmla="*/ 1 h 212"/>
                <a:gd name="T70" fmla="*/ 1 w 201"/>
                <a:gd name="T71" fmla="*/ 1 h 212"/>
                <a:gd name="T72" fmla="*/ 1 w 201"/>
                <a:gd name="T73" fmla="*/ 1 h 212"/>
                <a:gd name="T74" fmla="*/ 1 w 201"/>
                <a:gd name="T75" fmla="*/ 0 h 212"/>
                <a:gd name="T76" fmla="*/ 1 w 201"/>
                <a:gd name="T77" fmla="*/ 0 h 212"/>
                <a:gd name="T78" fmla="*/ 1 w 201"/>
                <a:gd name="T79" fmla="*/ 1 h 212"/>
                <a:gd name="T80" fmla="*/ 1 w 201"/>
                <a:gd name="T81" fmla="*/ 1 h 21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01"/>
                <a:gd name="T124" fmla="*/ 0 h 212"/>
                <a:gd name="T125" fmla="*/ 201 w 201"/>
                <a:gd name="T126" fmla="*/ 212 h 21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01" h="212">
                  <a:moveTo>
                    <a:pt x="59" y="10"/>
                  </a:moveTo>
                  <a:lnTo>
                    <a:pt x="56" y="19"/>
                  </a:lnTo>
                  <a:lnTo>
                    <a:pt x="54" y="31"/>
                  </a:lnTo>
                  <a:lnTo>
                    <a:pt x="50" y="41"/>
                  </a:lnTo>
                  <a:lnTo>
                    <a:pt x="47" y="50"/>
                  </a:lnTo>
                  <a:lnTo>
                    <a:pt x="41" y="60"/>
                  </a:lnTo>
                  <a:lnTo>
                    <a:pt x="36" y="69"/>
                  </a:lnTo>
                  <a:lnTo>
                    <a:pt x="31" y="79"/>
                  </a:lnTo>
                  <a:lnTo>
                    <a:pt x="28" y="88"/>
                  </a:lnTo>
                  <a:lnTo>
                    <a:pt x="23" y="98"/>
                  </a:lnTo>
                  <a:lnTo>
                    <a:pt x="19" y="107"/>
                  </a:lnTo>
                  <a:lnTo>
                    <a:pt x="17" y="115"/>
                  </a:lnTo>
                  <a:lnTo>
                    <a:pt x="16" y="125"/>
                  </a:lnTo>
                  <a:lnTo>
                    <a:pt x="14" y="133"/>
                  </a:lnTo>
                  <a:lnTo>
                    <a:pt x="17" y="143"/>
                  </a:lnTo>
                  <a:lnTo>
                    <a:pt x="20" y="153"/>
                  </a:lnTo>
                  <a:lnTo>
                    <a:pt x="25" y="162"/>
                  </a:lnTo>
                  <a:lnTo>
                    <a:pt x="31" y="169"/>
                  </a:lnTo>
                  <a:lnTo>
                    <a:pt x="37" y="176"/>
                  </a:lnTo>
                  <a:lnTo>
                    <a:pt x="44" y="180"/>
                  </a:lnTo>
                  <a:lnTo>
                    <a:pt x="54" y="184"/>
                  </a:lnTo>
                  <a:lnTo>
                    <a:pt x="63" y="185"/>
                  </a:lnTo>
                  <a:lnTo>
                    <a:pt x="74" y="187"/>
                  </a:lnTo>
                  <a:lnTo>
                    <a:pt x="85" y="187"/>
                  </a:lnTo>
                  <a:lnTo>
                    <a:pt x="97" y="188"/>
                  </a:lnTo>
                  <a:lnTo>
                    <a:pt x="108" y="188"/>
                  </a:lnTo>
                  <a:lnTo>
                    <a:pt x="121" y="188"/>
                  </a:lnTo>
                  <a:lnTo>
                    <a:pt x="133" y="188"/>
                  </a:lnTo>
                  <a:lnTo>
                    <a:pt x="147" y="189"/>
                  </a:lnTo>
                  <a:lnTo>
                    <a:pt x="159" y="189"/>
                  </a:lnTo>
                  <a:lnTo>
                    <a:pt x="171" y="192"/>
                  </a:lnTo>
                  <a:lnTo>
                    <a:pt x="184" y="195"/>
                  </a:lnTo>
                  <a:lnTo>
                    <a:pt x="197" y="199"/>
                  </a:lnTo>
                  <a:lnTo>
                    <a:pt x="198" y="199"/>
                  </a:lnTo>
                  <a:lnTo>
                    <a:pt x="201" y="201"/>
                  </a:lnTo>
                  <a:lnTo>
                    <a:pt x="201" y="204"/>
                  </a:lnTo>
                  <a:lnTo>
                    <a:pt x="201" y="207"/>
                  </a:lnTo>
                  <a:lnTo>
                    <a:pt x="199" y="210"/>
                  </a:lnTo>
                  <a:lnTo>
                    <a:pt x="198" y="211"/>
                  </a:lnTo>
                  <a:lnTo>
                    <a:pt x="194" y="212"/>
                  </a:lnTo>
                  <a:lnTo>
                    <a:pt x="193" y="212"/>
                  </a:lnTo>
                  <a:lnTo>
                    <a:pt x="179" y="208"/>
                  </a:lnTo>
                  <a:lnTo>
                    <a:pt x="166" y="205"/>
                  </a:lnTo>
                  <a:lnTo>
                    <a:pt x="153" y="203"/>
                  </a:lnTo>
                  <a:lnTo>
                    <a:pt x="143" y="203"/>
                  </a:lnTo>
                  <a:lnTo>
                    <a:pt x="129" y="203"/>
                  </a:lnTo>
                  <a:lnTo>
                    <a:pt x="118" y="204"/>
                  </a:lnTo>
                  <a:lnTo>
                    <a:pt x="106" y="205"/>
                  </a:lnTo>
                  <a:lnTo>
                    <a:pt x="95" y="207"/>
                  </a:lnTo>
                  <a:lnTo>
                    <a:pt x="85" y="207"/>
                  </a:lnTo>
                  <a:lnTo>
                    <a:pt x="72" y="207"/>
                  </a:lnTo>
                  <a:lnTo>
                    <a:pt x="63" y="204"/>
                  </a:lnTo>
                  <a:lnTo>
                    <a:pt x="52" y="203"/>
                  </a:lnTo>
                  <a:lnTo>
                    <a:pt x="41" y="199"/>
                  </a:lnTo>
                  <a:lnTo>
                    <a:pt x="32" y="193"/>
                  </a:lnTo>
                  <a:lnTo>
                    <a:pt x="23" y="185"/>
                  </a:lnTo>
                  <a:lnTo>
                    <a:pt x="13" y="177"/>
                  </a:lnTo>
                  <a:lnTo>
                    <a:pt x="5" y="169"/>
                  </a:lnTo>
                  <a:lnTo>
                    <a:pt x="1" y="161"/>
                  </a:lnTo>
                  <a:lnTo>
                    <a:pt x="0" y="150"/>
                  </a:lnTo>
                  <a:lnTo>
                    <a:pt x="0" y="141"/>
                  </a:lnTo>
                  <a:lnTo>
                    <a:pt x="1" y="131"/>
                  </a:lnTo>
                  <a:lnTo>
                    <a:pt x="2" y="120"/>
                  </a:lnTo>
                  <a:lnTo>
                    <a:pt x="6" y="111"/>
                  </a:lnTo>
                  <a:lnTo>
                    <a:pt x="12" y="99"/>
                  </a:lnTo>
                  <a:lnTo>
                    <a:pt x="16" y="88"/>
                  </a:lnTo>
                  <a:lnTo>
                    <a:pt x="23" y="77"/>
                  </a:lnTo>
                  <a:lnTo>
                    <a:pt x="27" y="65"/>
                  </a:lnTo>
                  <a:lnTo>
                    <a:pt x="31" y="54"/>
                  </a:lnTo>
                  <a:lnTo>
                    <a:pt x="35" y="44"/>
                  </a:lnTo>
                  <a:lnTo>
                    <a:pt x="39" y="31"/>
                  </a:lnTo>
                  <a:lnTo>
                    <a:pt x="40" y="19"/>
                  </a:lnTo>
                  <a:lnTo>
                    <a:pt x="41" y="10"/>
                  </a:lnTo>
                  <a:lnTo>
                    <a:pt x="43" y="5"/>
                  </a:lnTo>
                  <a:lnTo>
                    <a:pt x="44" y="2"/>
                  </a:lnTo>
                  <a:lnTo>
                    <a:pt x="47" y="0"/>
                  </a:lnTo>
                  <a:lnTo>
                    <a:pt x="51" y="0"/>
                  </a:lnTo>
                  <a:lnTo>
                    <a:pt x="54" y="0"/>
                  </a:lnTo>
                  <a:lnTo>
                    <a:pt x="56" y="2"/>
                  </a:lnTo>
                  <a:lnTo>
                    <a:pt x="58" y="6"/>
                  </a:lnTo>
                  <a:lnTo>
                    <a:pt x="59" y="1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39" name="Freeform 1133"/>
            <p:cNvSpPr>
              <a:spLocks/>
            </p:cNvSpPr>
            <p:nvPr/>
          </p:nvSpPr>
          <p:spPr bwMode="auto">
            <a:xfrm>
              <a:off x="4689" y="3142"/>
              <a:ext cx="59" cy="57"/>
            </a:xfrm>
            <a:custGeom>
              <a:avLst/>
              <a:gdLst>
                <a:gd name="T0" fmla="*/ 1 w 116"/>
                <a:gd name="T1" fmla="*/ 1 h 109"/>
                <a:gd name="T2" fmla="*/ 1 w 116"/>
                <a:gd name="T3" fmla="*/ 1 h 109"/>
                <a:gd name="T4" fmla="*/ 1 w 116"/>
                <a:gd name="T5" fmla="*/ 1 h 109"/>
                <a:gd name="T6" fmla="*/ 1 w 116"/>
                <a:gd name="T7" fmla="*/ 1 h 109"/>
                <a:gd name="T8" fmla="*/ 1 w 116"/>
                <a:gd name="T9" fmla="*/ 1 h 109"/>
                <a:gd name="T10" fmla="*/ 1 w 116"/>
                <a:gd name="T11" fmla="*/ 1 h 109"/>
                <a:gd name="T12" fmla="*/ 1 w 116"/>
                <a:gd name="T13" fmla="*/ 1 h 109"/>
                <a:gd name="T14" fmla="*/ 1 w 116"/>
                <a:gd name="T15" fmla="*/ 1 h 109"/>
                <a:gd name="T16" fmla="*/ 1 w 116"/>
                <a:gd name="T17" fmla="*/ 1 h 109"/>
                <a:gd name="T18" fmla="*/ 1 w 116"/>
                <a:gd name="T19" fmla="*/ 1 h 109"/>
                <a:gd name="T20" fmla="*/ 1 w 116"/>
                <a:gd name="T21" fmla="*/ 1 h 109"/>
                <a:gd name="T22" fmla="*/ 1 w 116"/>
                <a:gd name="T23" fmla="*/ 1 h 109"/>
                <a:gd name="T24" fmla="*/ 1 w 116"/>
                <a:gd name="T25" fmla="*/ 1 h 109"/>
                <a:gd name="T26" fmla="*/ 1 w 116"/>
                <a:gd name="T27" fmla="*/ 1 h 109"/>
                <a:gd name="T28" fmla="*/ 1 w 116"/>
                <a:gd name="T29" fmla="*/ 1 h 109"/>
                <a:gd name="T30" fmla="*/ 1 w 116"/>
                <a:gd name="T31" fmla="*/ 1 h 109"/>
                <a:gd name="T32" fmla="*/ 1 w 116"/>
                <a:gd name="T33" fmla="*/ 1 h 109"/>
                <a:gd name="T34" fmla="*/ 1 w 116"/>
                <a:gd name="T35" fmla="*/ 1 h 109"/>
                <a:gd name="T36" fmla="*/ 1 w 116"/>
                <a:gd name="T37" fmla="*/ 1 h 109"/>
                <a:gd name="T38" fmla="*/ 0 w 116"/>
                <a:gd name="T39" fmla="*/ 1 h 109"/>
                <a:gd name="T40" fmla="*/ 1 w 116"/>
                <a:gd name="T41" fmla="*/ 1 h 109"/>
                <a:gd name="T42" fmla="*/ 1 w 116"/>
                <a:gd name="T43" fmla="*/ 1 h 109"/>
                <a:gd name="T44" fmla="*/ 1 w 116"/>
                <a:gd name="T45" fmla="*/ 1 h 109"/>
                <a:gd name="T46" fmla="*/ 1 w 116"/>
                <a:gd name="T47" fmla="*/ 1 h 109"/>
                <a:gd name="T48" fmla="*/ 1 w 116"/>
                <a:gd name="T49" fmla="*/ 1 h 109"/>
                <a:gd name="T50" fmla="*/ 1 w 116"/>
                <a:gd name="T51" fmla="*/ 1 h 109"/>
                <a:gd name="T52" fmla="*/ 1 w 116"/>
                <a:gd name="T53" fmla="*/ 1 h 109"/>
                <a:gd name="T54" fmla="*/ 1 w 116"/>
                <a:gd name="T55" fmla="*/ 1 h 109"/>
                <a:gd name="T56" fmla="*/ 1 w 116"/>
                <a:gd name="T57" fmla="*/ 1 h 109"/>
                <a:gd name="T58" fmla="*/ 1 w 116"/>
                <a:gd name="T59" fmla="*/ 1 h 109"/>
                <a:gd name="T60" fmla="*/ 1 w 116"/>
                <a:gd name="T61" fmla="*/ 1 h 109"/>
                <a:gd name="T62" fmla="*/ 1 w 116"/>
                <a:gd name="T63" fmla="*/ 1 h 109"/>
                <a:gd name="T64" fmla="*/ 1 w 116"/>
                <a:gd name="T65" fmla="*/ 1 h 109"/>
                <a:gd name="T66" fmla="*/ 1 w 116"/>
                <a:gd name="T67" fmla="*/ 1 h 109"/>
                <a:gd name="T68" fmla="*/ 1 w 116"/>
                <a:gd name="T69" fmla="*/ 1 h 109"/>
                <a:gd name="T70" fmla="*/ 1 w 116"/>
                <a:gd name="T71" fmla="*/ 1 h 109"/>
                <a:gd name="T72" fmla="*/ 1 w 116"/>
                <a:gd name="T73" fmla="*/ 0 h 109"/>
                <a:gd name="T74" fmla="*/ 1 w 116"/>
                <a:gd name="T75" fmla="*/ 1 h 109"/>
                <a:gd name="T76" fmla="*/ 1 w 116"/>
                <a:gd name="T77" fmla="*/ 1 h 10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6"/>
                <a:gd name="T118" fmla="*/ 0 h 109"/>
                <a:gd name="T119" fmla="*/ 116 w 116"/>
                <a:gd name="T120" fmla="*/ 109 h 109"/>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6" h="109">
                  <a:moveTo>
                    <a:pt x="113" y="12"/>
                  </a:moveTo>
                  <a:lnTo>
                    <a:pt x="108" y="13"/>
                  </a:lnTo>
                  <a:lnTo>
                    <a:pt x="104" y="15"/>
                  </a:lnTo>
                  <a:lnTo>
                    <a:pt x="101" y="16"/>
                  </a:lnTo>
                  <a:lnTo>
                    <a:pt x="97" y="17"/>
                  </a:lnTo>
                  <a:lnTo>
                    <a:pt x="94" y="19"/>
                  </a:lnTo>
                  <a:lnTo>
                    <a:pt x="92" y="21"/>
                  </a:lnTo>
                  <a:lnTo>
                    <a:pt x="88" y="23"/>
                  </a:lnTo>
                  <a:lnTo>
                    <a:pt x="84" y="24"/>
                  </a:lnTo>
                  <a:lnTo>
                    <a:pt x="81" y="25"/>
                  </a:lnTo>
                  <a:lnTo>
                    <a:pt x="78" y="27"/>
                  </a:lnTo>
                  <a:lnTo>
                    <a:pt x="76" y="29"/>
                  </a:lnTo>
                  <a:lnTo>
                    <a:pt x="71" y="29"/>
                  </a:lnTo>
                  <a:lnTo>
                    <a:pt x="67" y="32"/>
                  </a:lnTo>
                  <a:lnTo>
                    <a:pt x="65" y="35"/>
                  </a:lnTo>
                  <a:lnTo>
                    <a:pt x="62" y="36"/>
                  </a:lnTo>
                  <a:lnTo>
                    <a:pt x="58" y="39"/>
                  </a:lnTo>
                  <a:lnTo>
                    <a:pt x="54" y="43"/>
                  </a:lnTo>
                  <a:lnTo>
                    <a:pt x="50" y="46"/>
                  </a:lnTo>
                  <a:lnTo>
                    <a:pt x="46" y="48"/>
                  </a:lnTo>
                  <a:lnTo>
                    <a:pt x="45" y="51"/>
                  </a:lnTo>
                  <a:lnTo>
                    <a:pt x="42" y="55"/>
                  </a:lnTo>
                  <a:lnTo>
                    <a:pt x="39" y="58"/>
                  </a:lnTo>
                  <a:lnTo>
                    <a:pt x="38" y="62"/>
                  </a:lnTo>
                  <a:lnTo>
                    <a:pt x="36" y="66"/>
                  </a:lnTo>
                  <a:lnTo>
                    <a:pt x="34" y="69"/>
                  </a:lnTo>
                  <a:lnTo>
                    <a:pt x="32" y="73"/>
                  </a:lnTo>
                  <a:lnTo>
                    <a:pt x="30" y="77"/>
                  </a:lnTo>
                  <a:lnTo>
                    <a:pt x="30" y="82"/>
                  </a:lnTo>
                  <a:lnTo>
                    <a:pt x="27" y="86"/>
                  </a:lnTo>
                  <a:lnTo>
                    <a:pt x="27" y="91"/>
                  </a:lnTo>
                  <a:lnTo>
                    <a:pt x="24" y="96"/>
                  </a:lnTo>
                  <a:lnTo>
                    <a:pt x="24" y="101"/>
                  </a:lnTo>
                  <a:lnTo>
                    <a:pt x="22" y="105"/>
                  </a:lnTo>
                  <a:lnTo>
                    <a:pt x="18" y="109"/>
                  </a:lnTo>
                  <a:lnTo>
                    <a:pt x="13" y="109"/>
                  </a:lnTo>
                  <a:lnTo>
                    <a:pt x="9" y="109"/>
                  </a:lnTo>
                  <a:lnTo>
                    <a:pt x="4" y="108"/>
                  </a:lnTo>
                  <a:lnTo>
                    <a:pt x="1" y="104"/>
                  </a:lnTo>
                  <a:lnTo>
                    <a:pt x="0" y="98"/>
                  </a:lnTo>
                  <a:lnTo>
                    <a:pt x="0" y="94"/>
                  </a:lnTo>
                  <a:lnTo>
                    <a:pt x="1" y="87"/>
                  </a:lnTo>
                  <a:lnTo>
                    <a:pt x="4" y="82"/>
                  </a:lnTo>
                  <a:lnTo>
                    <a:pt x="5" y="77"/>
                  </a:lnTo>
                  <a:lnTo>
                    <a:pt x="7" y="71"/>
                  </a:lnTo>
                  <a:lnTo>
                    <a:pt x="8" y="67"/>
                  </a:lnTo>
                  <a:lnTo>
                    <a:pt x="11" y="62"/>
                  </a:lnTo>
                  <a:lnTo>
                    <a:pt x="12" y="58"/>
                  </a:lnTo>
                  <a:lnTo>
                    <a:pt x="16" y="54"/>
                  </a:lnTo>
                  <a:lnTo>
                    <a:pt x="18" y="48"/>
                  </a:lnTo>
                  <a:lnTo>
                    <a:pt x="20" y="46"/>
                  </a:lnTo>
                  <a:lnTo>
                    <a:pt x="24" y="40"/>
                  </a:lnTo>
                  <a:lnTo>
                    <a:pt x="28" y="38"/>
                  </a:lnTo>
                  <a:lnTo>
                    <a:pt x="31" y="33"/>
                  </a:lnTo>
                  <a:lnTo>
                    <a:pt x="36" y="29"/>
                  </a:lnTo>
                  <a:lnTo>
                    <a:pt x="40" y="25"/>
                  </a:lnTo>
                  <a:lnTo>
                    <a:pt x="46" y="23"/>
                  </a:lnTo>
                  <a:lnTo>
                    <a:pt x="49" y="20"/>
                  </a:lnTo>
                  <a:lnTo>
                    <a:pt x="53" y="17"/>
                  </a:lnTo>
                  <a:lnTo>
                    <a:pt x="55" y="16"/>
                  </a:lnTo>
                  <a:lnTo>
                    <a:pt x="59" y="15"/>
                  </a:lnTo>
                  <a:lnTo>
                    <a:pt x="63" y="13"/>
                  </a:lnTo>
                  <a:lnTo>
                    <a:pt x="66" y="13"/>
                  </a:lnTo>
                  <a:lnTo>
                    <a:pt x="71" y="12"/>
                  </a:lnTo>
                  <a:lnTo>
                    <a:pt x="76" y="11"/>
                  </a:lnTo>
                  <a:lnTo>
                    <a:pt x="78" y="9"/>
                  </a:lnTo>
                  <a:lnTo>
                    <a:pt x="82" y="9"/>
                  </a:lnTo>
                  <a:lnTo>
                    <a:pt x="86" y="8"/>
                  </a:lnTo>
                  <a:lnTo>
                    <a:pt x="90" y="8"/>
                  </a:lnTo>
                  <a:lnTo>
                    <a:pt x="94" y="5"/>
                  </a:lnTo>
                  <a:lnTo>
                    <a:pt x="98" y="5"/>
                  </a:lnTo>
                  <a:lnTo>
                    <a:pt x="103" y="2"/>
                  </a:lnTo>
                  <a:lnTo>
                    <a:pt x="107" y="1"/>
                  </a:lnTo>
                  <a:lnTo>
                    <a:pt x="112" y="0"/>
                  </a:lnTo>
                  <a:lnTo>
                    <a:pt x="115" y="2"/>
                  </a:lnTo>
                  <a:lnTo>
                    <a:pt x="116" y="6"/>
                  </a:lnTo>
                  <a:lnTo>
                    <a:pt x="113" y="1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40" name="Freeform 1134"/>
            <p:cNvSpPr>
              <a:spLocks/>
            </p:cNvSpPr>
            <p:nvPr/>
          </p:nvSpPr>
          <p:spPr bwMode="auto">
            <a:xfrm>
              <a:off x="4663" y="3107"/>
              <a:ext cx="76" cy="42"/>
            </a:xfrm>
            <a:custGeom>
              <a:avLst/>
              <a:gdLst>
                <a:gd name="T0" fmla="*/ 0 w 153"/>
                <a:gd name="T1" fmla="*/ 1 h 84"/>
                <a:gd name="T2" fmla="*/ 0 w 153"/>
                <a:gd name="T3" fmla="*/ 1 h 84"/>
                <a:gd name="T4" fmla="*/ 0 w 153"/>
                <a:gd name="T5" fmla="*/ 1 h 84"/>
                <a:gd name="T6" fmla="*/ 0 w 153"/>
                <a:gd name="T7" fmla="*/ 1 h 84"/>
                <a:gd name="T8" fmla="*/ 0 w 153"/>
                <a:gd name="T9" fmla="*/ 1 h 84"/>
                <a:gd name="T10" fmla="*/ 0 w 153"/>
                <a:gd name="T11" fmla="*/ 1 h 84"/>
                <a:gd name="T12" fmla="*/ 0 w 153"/>
                <a:gd name="T13" fmla="*/ 1 h 84"/>
                <a:gd name="T14" fmla="*/ 0 w 153"/>
                <a:gd name="T15" fmla="*/ 1 h 84"/>
                <a:gd name="T16" fmla="*/ 0 w 153"/>
                <a:gd name="T17" fmla="*/ 1 h 84"/>
                <a:gd name="T18" fmla="*/ 0 w 153"/>
                <a:gd name="T19" fmla="*/ 1 h 84"/>
                <a:gd name="T20" fmla="*/ 0 w 153"/>
                <a:gd name="T21" fmla="*/ 1 h 84"/>
                <a:gd name="T22" fmla="*/ 0 w 153"/>
                <a:gd name="T23" fmla="*/ 1 h 84"/>
                <a:gd name="T24" fmla="*/ 0 w 153"/>
                <a:gd name="T25" fmla="*/ 1 h 84"/>
                <a:gd name="T26" fmla="*/ 0 w 153"/>
                <a:gd name="T27" fmla="*/ 1 h 84"/>
                <a:gd name="T28" fmla="*/ 0 w 153"/>
                <a:gd name="T29" fmla="*/ 1 h 84"/>
                <a:gd name="T30" fmla="*/ 0 w 153"/>
                <a:gd name="T31" fmla="*/ 1 h 84"/>
                <a:gd name="T32" fmla="*/ 0 w 153"/>
                <a:gd name="T33" fmla="*/ 1 h 84"/>
                <a:gd name="T34" fmla="*/ 0 w 153"/>
                <a:gd name="T35" fmla="*/ 1 h 84"/>
                <a:gd name="T36" fmla="*/ 0 w 153"/>
                <a:gd name="T37" fmla="*/ 1 h 84"/>
                <a:gd name="T38" fmla="*/ 0 w 153"/>
                <a:gd name="T39" fmla="*/ 1 h 84"/>
                <a:gd name="T40" fmla="*/ 0 w 153"/>
                <a:gd name="T41" fmla="*/ 1 h 84"/>
                <a:gd name="T42" fmla="*/ 0 w 153"/>
                <a:gd name="T43" fmla="*/ 1 h 84"/>
                <a:gd name="T44" fmla="*/ 0 w 153"/>
                <a:gd name="T45" fmla="*/ 1 h 84"/>
                <a:gd name="T46" fmla="*/ 0 w 153"/>
                <a:gd name="T47" fmla="*/ 1 h 84"/>
                <a:gd name="T48" fmla="*/ 0 w 153"/>
                <a:gd name="T49" fmla="*/ 1 h 84"/>
                <a:gd name="T50" fmla="*/ 0 w 153"/>
                <a:gd name="T51" fmla="*/ 1 h 84"/>
                <a:gd name="T52" fmla="*/ 0 w 153"/>
                <a:gd name="T53" fmla="*/ 1 h 84"/>
                <a:gd name="T54" fmla="*/ 0 w 153"/>
                <a:gd name="T55" fmla="*/ 1 h 84"/>
                <a:gd name="T56" fmla="*/ 0 w 153"/>
                <a:gd name="T57" fmla="*/ 1 h 84"/>
                <a:gd name="T58" fmla="*/ 0 w 153"/>
                <a:gd name="T59" fmla="*/ 1 h 84"/>
                <a:gd name="T60" fmla="*/ 0 w 153"/>
                <a:gd name="T61" fmla="*/ 1 h 84"/>
                <a:gd name="T62" fmla="*/ 0 w 153"/>
                <a:gd name="T63" fmla="*/ 1 h 84"/>
                <a:gd name="T64" fmla="*/ 0 w 153"/>
                <a:gd name="T65" fmla="*/ 1 h 84"/>
                <a:gd name="T66" fmla="*/ 0 w 153"/>
                <a:gd name="T67" fmla="*/ 1 h 84"/>
                <a:gd name="T68" fmla="*/ 0 w 153"/>
                <a:gd name="T69" fmla="*/ 1 h 84"/>
                <a:gd name="T70" fmla="*/ 0 w 153"/>
                <a:gd name="T71" fmla="*/ 1 h 84"/>
                <a:gd name="T72" fmla="*/ 0 w 153"/>
                <a:gd name="T73" fmla="*/ 1 h 84"/>
                <a:gd name="T74" fmla="*/ 0 w 153"/>
                <a:gd name="T75" fmla="*/ 1 h 84"/>
                <a:gd name="T76" fmla="*/ 0 w 153"/>
                <a:gd name="T77" fmla="*/ 1 h 84"/>
                <a:gd name="T78" fmla="*/ 0 w 153"/>
                <a:gd name="T79" fmla="*/ 1 h 84"/>
                <a:gd name="T80" fmla="*/ 0 w 153"/>
                <a:gd name="T81" fmla="*/ 1 h 84"/>
                <a:gd name="T82" fmla="*/ 0 w 153"/>
                <a:gd name="T83" fmla="*/ 1 h 84"/>
                <a:gd name="T84" fmla="*/ 0 w 153"/>
                <a:gd name="T85" fmla="*/ 1 h 84"/>
                <a:gd name="T86" fmla="*/ 0 w 153"/>
                <a:gd name="T87" fmla="*/ 1 h 84"/>
                <a:gd name="T88" fmla="*/ 0 w 153"/>
                <a:gd name="T89" fmla="*/ 1 h 84"/>
                <a:gd name="T90" fmla="*/ 0 w 153"/>
                <a:gd name="T91" fmla="*/ 1 h 84"/>
                <a:gd name="T92" fmla="*/ 0 w 153"/>
                <a:gd name="T93" fmla="*/ 1 h 84"/>
                <a:gd name="T94" fmla="*/ 0 w 153"/>
                <a:gd name="T95" fmla="*/ 1 h 84"/>
                <a:gd name="T96" fmla="*/ 0 w 153"/>
                <a:gd name="T97" fmla="*/ 1 h 84"/>
                <a:gd name="T98" fmla="*/ 0 w 153"/>
                <a:gd name="T99" fmla="*/ 1 h 84"/>
                <a:gd name="T100" fmla="*/ 0 w 153"/>
                <a:gd name="T101" fmla="*/ 1 h 84"/>
                <a:gd name="T102" fmla="*/ 0 w 153"/>
                <a:gd name="T103" fmla="*/ 1 h 84"/>
                <a:gd name="T104" fmla="*/ 0 w 153"/>
                <a:gd name="T105" fmla="*/ 1 h 84"/>
                <a:gd name="T106" fmla="*/ 0 w 153"/>
                <a:gd name="T107" fmla="*/ 0 h 84"/>
                <a:gd name="T108" fmla="*/ 0 w 153"/>
                <a:gd name="T109" fmla="*/ 1 h 84"/>
                <a:gd name="T110" fmla="*/ 0 w 153"/>
                <a:gd name="T111" fmla="*/ 1 h 84"/>
                <a:gd name="T112" fmla="*/ 0 w 153"/>
                <a:gd name="T113" fmla="*/ 1 h 84"/>
                <a:gd name="T114" fmla="*/ 0 w 153"/>
                <a:gd name="T115" fmla="*/ 1 h 8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53"/>
                <a:gd name="T175" fmla="*/ 0 h 84"/>
                <a:gd name="T176" fmla="*/ 153 w 153"/>
                <a:gd name="T177" fmla="*/ 84 h 8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53" h="84">
                  <a:moveTo>
                    <a:pt x="15" y="6"/>
                  </a:moveTo>
                  <a:lnTo>
                    <a:pt x="15" y="8"/>
                  </a:lnTo>
                  <a:lnTo>
                    <a:pt x="19" y="12"/>
                  </a:lnTo>
                  <a:lnTo>
                    <a:pt x="23" y="15"/>
                  </a:lnTo>
                  <a:lnTo>
                    <a:pt x="30" y="19"/>
                  </a:lnTo>
                  <a:lnTo>
                    <a:pt x="37" y="23"/>
                  </a:lnTo>
                  <a:lnTo>
                    <a:pt x="45" y="29"/>
                  </a:lnTo>
                  <a:lnTo>
                    <a:pt x="54" y="33"/>
                  </a:lnTo>
                  <a:lnTo>
                    <a:pt x="64" y="38"/>
                  </a:lnTo>
                  <a:lnTo>
                    <a:pt x="73" y="41"/>
                  </a:lnTo>
                  <a:lnTo>
                    <a:pt x="84" y="45"/>
                  </a:lnTo>
                  <a:lnTo>
                    <a:pt x="95" y="49"/>
                  </a:lnTo>
                  <a:lnTo>
                    <a:pt x="107" y="53"/>
                  </a:lnTo>
                  <a:lnTo>
                    <a:pt x="116" y="56"/>
                  </a:lnTo>
                  <a:lnTo>
                    <a:pt x="127" y="60"/>
                  </a:lnTo>
                  <a:lnTo>
                    <a:pt x="137" y="62"/>
                  </a:lnTo>
                  <a:lnTo>
                    <a:pt x="149" y="65"/>
                  </a:lnTo>
                  <a:lnTo>
                    <a:pt x="151" y="65"/>
                  </a:lnTo>
                  <a:lnTo>
                    <a:pt x="153" y="69"/>
                  </a:lnTo>
                  <a:lnTo>
                    <a:pt x="153" y="73"/>
                  </a:lnTo>
                  <a:lnTo>
                    <a:pt x="153" y="77"/>
                  </a:lnTo>
                  <a:lnTo>
                    <a:pt x="150" y="80"/>
                  </a:lnTo>
                  <a:lnTo>
                    <a:pt x="149" y="83"/>
                  </a:lnTo>
                  <a:lnTo>
                    <a:pt x="145" y="84"/>
                  </a:lnTo>
                  <a:lnTo>
                    <a:pt x="141" y="84"/>
                  </a:lnTo>
                  <a:lnTo>
                    <a:pt x="133" y="81"/>
                  </a:lnTo>
                  <a:lnTo>
                    <a:pt x="124" y="77"/>
                  </a:lnTo>
                  <a:lnTo>
                    <a:pt x="116" y="74"/>
                  </a:lnTo>
                  <a:lnTo>
                    <a:pt x="108" y="73"/>
                  </a:lnTo>
                  <a:lnTo>
                    <a:pt x="99" y="69"/>
                  </a:lnTo>
                  <a:lnTo>
                    <a:pt x="91" y="66"/>
                  </a:lnTo>
                  <a:lnTo>
                    <a:pt x="83" y="64"/>
                  </a:lnTo>
                  <a:lnTo>
                    <a:pt x="75" y="61"/>
                  </a:lnTo>
                  <a:lnTo>
                    <a:pt x="65" y="58"/>
                  </a:lnTo>
                  <a:lnTo>
                    <a:pt x="57" y="56"/>
                  </a:lnTo>
                  <a:lnTo>
                    <a:pt x="49" y="52"/>
                  </a:lnTo>
                  <a:lnTo>
                    <a:pt x="41" y="49"/>
                  </a:lnTo>
                  <a:lnTo>
                    <a:pt x="33" y="45"/>
                  </a:lnTo>
                  <a:lnTo>
                    <a:pt x="26" y="41"/>
                  </a:lnTo>
                  <a:lnTo>
                    <a:pt x="19" y="37"/>
                  </a:lnTo>
                  <a:lnTo>
                    <a:pt x="14" y="33"/>
                  </a:lnTo>
                  <a:lnTo>
                    <a:pt x="10" y="30"/>
                  </a:lnTo>
                  <a:lnTo>
                    <a:pt x="7" y="27"/>
                  </a:lnTo>
                  <a:lnTo>
                    <a:pt x="4" y="26"/>
                  </a:lnTo>
                  <a:lnTo>
                    <a:pt x="4" y="23"/>
                  </a:lnTo>
                  <a:lnTo>
                    <a:pt x="4" y="22"/>
                  </a:lnTo>
                  <a:lnTo>
                    <a:pt x="4" y="18"/>
                  </a:lnTo>
                  <a:lnTo>
                    <a:pt x="3" y="14"/>
                  </a:lnTo>
                  <a:lnTo>
                    <a:pt x="2" y="10"/>
                  </a:lnTo>
                  <a:lnTo>
                    <a:pt x="0" y="7"/>
                  </a:lnTo>
                  <a:lnTo>
                    <a:pt x="0" y="4"/>
                  </a:lnTo>
                  <a:lnTo>
                    <a:pt x="2" y="2"/>
                  </a:lnTo>
                  <a:lnTo>
                    <a:pt x="4" y="2"/>
                  </a:lnTo>
                  <a:lnTo>
                    <a:pt x="7" y="0"/>
                  </a:lnTo>
                  <a:lnTo>
                    <a:pt x="10" y="2"/>
                  </a:lnTo>
                  <a:lnTo>
                    <a:pt x="11" y="2"/>
                  </a:lnTo>
                  <a:lnTo>
                    <a:pt x="15" y="6"/>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41" name="Freeform 1135"/>
            <p:cNvSpPr>
              <a:spLocks/>
            </p:cNvSpPr>
            <p:nvPr/>
          </p:nvSpPr>
          <p:spPr bwMode="auto">
            <a:xfrm>
              <a:off x="4539" y="3093"/>
              <a:ext cx="38" cy="117"/>
            </a:xfrm>
            <a:custGeom>
              <a:avLst/>
              <a:gdLst>
                <a:gd name="T0" fmla="*/ 1 w 76"/>
                <a:gd name="T1" fmla="*/ 1 h 230"/>
                <a:gd name="T2" fmla="*/ 1 w 76"/>
                <a:gd name="T3" fmla="*/ 1 h 230"/>
                <a:gd name="T4" fmla="*/ 1 w 76"/>
                <a:gd name="T5" fmla="*/ 1 h 230"/>
                <a:gd name="T6" fmla="*/ 1 w 76"/>
                <a:gd name="T7" fmla="*/ 1 h 230"/>
                <a:gd name="T8" fmla="*/ 1 w 76"/>
                <a:gd name="T9" fmla="*/ 1 h 230"/>
                <a:gd name="T10" fmla="*/ 1 w 76"/>
                <a:gd name="T11" fmla="*/ 1 h 230"/>
                <a:gd name="T12" fmla="*/ 1 w 76"/>
                <a:gd name="T13" fmla="*/ 1 h 230"/>
                <a:gd name="T14" fmla="*/ 1 w 76"/>
                <a:gd name="T15" fmla="*/ 1 h 230"/>
                <a:gd name="T16" fmla="*/ 1 w 76"/>
                <a:gd name="T17" fmla="*/ 1 h 230"/>
                <a:gd name="T18" fmla="*/ 1 w 76"/>
                <a:gd name="T19" fmla="*/ 1 h 230"/>
                <a:gd name="T20" fmla="*/ 1 w 76"/>
                <a:gd name="T21" fmla="*/ 1 h 230"/>
                <a:gd name="T22" fmla="*/ 1 w 76"/>
                <a:gd name="T23" fmla="*/ 1 h 230"/>
                <a:gd name="T24" fmla="*/ 1 w 76"/>
                <a:gd name="T25" fmla="*/ 1 h 230"/>
                <a:gd name="T26" fmla="*/ 1 w 76"/>
                <a:gd name="T27" fmla="*/ 1 h 230"/>
                <a:gd name="T28" fmla="*/ 1 w 76"/>
                <a:gd name="T29" fmla="*/ 1 h 230"/>
                <a:gd name="T30" fmla="*/ 1 w 76"/>
                <a:gd name="T31" fmla="*/ 1 h 230"/>
                <a:gd name="T32" fmla="*/ 1 w 76"/>
                <a:gd name="T33" fmla="*/ 1 h 230"/>
                <a:gd name="T34" fmla="*/ 1 w 76"/>
                <a:gd name="T35" fmla="*/ 1 h 230"/>
                <a:gd name="T36" fmla="*/ 1 w 76"/>
                <a:gd name="T37" fmla="*/ 1 h 230"/>
                <a:gd name="T38" fmla="*/ 1 w 76"/>
                <a:gd name="T39" fmla="*/ 1 h 230"/>
                <a:gd name="T40" fmla="*/ 1 w 76"/>
                <a:gd name="T41" fmla="*/ 1 h 230"/>
                <a:gd name="T42" fmla="*/ 1 w 76"/>
                <a:gd name="T43" fmla="*/ 1 h 230"/>
                <a:gd name="T44" fmla="*/ 1 w 76"/>
                <a:gd name="T45" fmla="*/ 1 h 230"/>
                <a:gd name="T46" fmla="*/ 1 w 76"/>
                <a:gd name="T47" fmla="*/ 1 h 230"/>
                <a:gd name="T48" fmla="*/ 1 w 76"/>
                <a:gd name="T49" fmla="*/ 1 h 230"/>
                <a:gd name="T50" fmla="*/ 1 w 76"/>
                <a:gd name="T51" fmla="*/ 1 h 230"/>
                <a:gd name="T52" fmla="*/ 1 w 76"/>
                <a:gd name="T53" fmla="*/ 1 h 230"/>
                <a:gd name="T54" fmla="*/ 1 w 76"/>
                <a:gd name="T55" fmla="*/ 1 h 230"/>
                <a:gd name="T56" fmla="*/ 1 w 76"/>
                <a:gd name="T57" fmla="*/ 1 h 230"/>
                <a:gd name="T58" fmla="*/ 1 w 76"/>
                <a:gd name="T59" fmla="*/ 1 h 230"/>
                <a:gd name="T60" fmla="*/ 1 w 76"/>
                <a:gd name="T61" fmla="*/ 1 h 230"/>
                <a:gd name="T62" fmla="*/ 1 w 76"/>
                <a:gd name="T63" fmla="*/ 1 h 230"/>
                <a:gd name="T64" fmla="*/ 0 w 76"/>
                <a:gd name="T65" fmla="*/ 1 h 230"/>
                <a:gd name="T66" fmla="*/ 1 w 76"/>
                <a:gd name="T67" fmla="*/ 1 h 230"/>
                <a:gd name="T68" fmla="*/ 1 w 76"/>
                <a:gd name="T69" fmla="*/ 1 h 230"/>
                <a:gd name="T70" fmla="*/ 1 w 76"/>
                <a:gd name="T71" fmla="*/ 1 h 230"/>
                <a:gd name="T72" fmla="*/ 1 w 76"/>
                <a:gd name="T73" fmla="*/ 1 h 230"/>
                <a:gd name="T74" fmla="*/ 1 w 76"/>
                <a:gd name="T75" fmla="*/ 1 h 230"/>
                <a:gd name="T76" fmla="*/ 1 w 76"/>
                <a:gd name="T77" fmla="*/ 1 h 230"/>
                <a:gd name="T78" fmla="*/ 1 w 76"/>
                <a:gd name="T79" fmla="*/ 1 h 230"/>
                <a:gd name="T80" fmla="*/ 1 w 76"/>
                <a:gd name="T81" fmla="*/ 1 h 230"/>
                <a:gd name="T82" fmla="*/ 1 w 76"/>
                <a:gd name="T83" fmla="*/ 1 h 230"/>
                <a:gd name="T84" fmla="*/ 1 w 76"/>
                <a:gd name="T85" fmla="*/ 1 h 230"/>
                <a:gd name="T86" fmla="*/ 1 w 76"/>
                <a:gd name="T87" fmla="*/ 1 h 230"/>
                <a:gd name="T88" fmla="*/ 1 w 76"/>
                <a:gd name="T89" fmla="*/ 1 h 230"/>
                <a:gd name="T90" fmla="*/ 1 w 76"/>
                <a:gd name="T91" fmla="*/ 1 h 230"/>
                <a:gd name="T92" fmla="*/ 1 w 76"/>
                <a:gd name="T93" fmla="*/ 1 h 230"/>
                <a:gd name="T94" fmla="*/ 1 w 76"/>
                <a:gd name="T95" fmla="*/ 1 h 230"/>
                <a:gd name="T96" fmla="*/ 1 w 76"/>
                <a:gd name="T97" fmla="*/ 1 h 230"/>
                <a:gd name="T98" fmla="*/ 1 w 76"/>
                <a:gd name="T99" fmla="*/ 1 h 230"/>
                <a:gd name="T100" fmla="*/ 1 w 76"/>
                <a:gd name="T101" fmla="*/ 1 h 230"/>
                <a:gd name="T102" fmla="*/ 1 w 76"/>
                <a:gd name="T103" fmla="*/ 1 h 230"/>
                <a:gd name="T104" fmla="*/ 1 w 76"/>
                <a:gd name="T105" fmla="*/ 1 h 230"/>
                <a:gd name="T106" fmla="*/ 1 w 76"/>
                <a:gd name="T107" fmla="*/ 1 h 230"/>
                <a:gd name="T108" fmla="*/ 1 w 76"/>
                <a:gd name="T109" fmla="*/ 0 h 230"/>
                <a:gd name="T110" fmla="*/ 1 w 76"/>
                <a:gd name="T111" fmla="*/ 1 h 230"/>
                <a:gd name="T112" fmla="*/ 1 w 76"/>
                <a:gd name="T113" fmla="*/ 1 h 23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6"/>
                <a:gd name="T172" fmla="*/ 0 h 230"/>
                <a:gd name="T173" fmla="*/ 76 w 76"/>
                <a:gd name="T174" fmla="*/ 230 h 23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6" h="230">
                  <a:moveTo>
                    <a:pt x="34" y="4"/>
                  </a:moveTo>
                  <a:lnTo>
                    <a:pt x="41" y="10"/>
                  </a:lnTo>
                  <a:lnTo>
                    <a:pt x="46" y="16"/>
                  </a:lnTo>
                  <a:lnTo>
                    <a:pt x="51" y="25"/>
                  </a:lnTo>
                  <a:lnTo>
                    <a:pt x="57" y="31"/>
                  </a:lnTo>
                  <a:lnTo>
                    <a:pt x="61" y="37"/>
                  </a:lnTo>
                  <a:lnTo>
                    <a:pt x="65" y="45"/>
                  </a:lnTo>
                  <a:lnTo>
                    <a:pt x="68" y="53"/>
                  </a:lnTo>
                  <a:lnTo>
                    <a:pt x="72" y="61"/>
                  </a:lnTo>
                  <a:lnTo>
                    <a:pt x="73" y="69"/>
                  </a:lnTo>
                  <a:lnTo>
                    <a:pt x="76" y="77"/>
                  </a:lnTo>
                  <a:lnTo>
                    <a:pt x="76" y="85"/>
                  </a:lnTo>
                  <a:lnTo>
                    <a:pt x="76" y="93"/>
                  </a:lnTo>
                  <a:lnTo>
                    <a:pt x="76" y="101"/>
                  </a:lnTo>
                  <a:lnTo>
                    <a:pt x="74" y="110"/>
                  </a:lnTo>
                  <a:lnTo>
                    <a:pt x="72" y="118"/>
                  </a:lnTo>
                  <a:lnTo>
                    <a:pt x="69" y="128"/>
                  </a:lnTo>
                  <a:lnTo>
                    <a:pt x="66" y="131"/>
                  </a:lnTo>
                  <a:lnTo>
                    <a:pt x="65" y="137"/>
                  </a:lnTo>
                  <a:lnTo>
                    <a:pt x="62" y="139"/>
                  </a:lnTo>
                  <a:lnTo>
                    <a:pt x="60" y="143"/>
                  </a:lnTo>
                  <a:lnTo>
                    <a:pt x="58" y="146"/>
                  </a:lnTo>
                  <a:lnTo>
                    <a:pt x="54" y="150"/>
                  </a:lnTo>
                  <a:lnTo>
                    <a:pt x="51" y="153"/>
                  </a:lnTo>
                  <a:lnTo>
                    <a:pt x="50" y="155"/>
                  </a:lnTo>
                  <a:lnTo>
                    <a:pt x="46" y="158"/>
                  </a:lnTo>
                  <a:lnTo>
                    <a:pt x="43" y="162"/>
                  </a:lnTo>
                  <a:lnTo>
                    <a:pt x="42" y="165"/>
                  </a:lnTo>
                  <a:lnTo>
                    <a:pt x="39" y="169"/>
                  </a:lnTo>
                  <a:lnTo>
                    <a:pt x="35" y="172"/>
                  </a:lnTo>
                  <a:lnTo>
                    <a:pt x="34" y="176"/>
                  </a:lnTo>
                  <a:lnTo>
                    <a:pt x="31" y="180"/>
                  </a:lnTo>
                  <a:lnTo>
                    <a:pt x="29" y="185"/>
                  </a:lnTo>
                  <a:lnTo>
                    <a:pt x="26" y="188"/>
                  </a:lnTo>
                  <a:lnTo>
                    <a:pt x="24" y="192"/>
                  </a:lnTo>
                  <a:lnTo>
                    <a:pt x="23" y="196"/>
                  </a:lnTo>
                  <a:lnTo>
                    <a:pt x="23" y="200"/>
                  </a:lnTo>
                  <a:lnTo>
                    <a:pt x="24" y="204"/>
                  </a:lnTo>
                  <a:lnTo>
                    <a:pt x="27" y="209"/>
                  </a:lnTo>
                  <a:lnTo>
                    <a:pt x="30" y="212"/>
                  </a:lnTo>
                  <a:lnTo>
                    <a:pt x="35" y="215"/>
                  </a:lnTo>
                  <a:lnTo>
                    <a:pt x="39" y="216"/>
                  </a:lnTo>
                  <a:lnTo>
                    <a:pt x="45" y="217"/>
                  </a:lnTo>
                  <a:lnTo>
                    <a:pt x="50" y="219"/>
                  </a:lnTo>
                  <a:lnTo>
                    <a:pt x="57" y="220"/>
                  </a:lnTo>
                  <a:lnTo>
                    <a:pt x="60" y="221"/>
                  </a:lnTo>
                  <a:lnTo>
                    <a:pt x="60" y="226"/>
                  </a:lnTo>
                  <a:lnTo>
                    <a:pt x="58" y="228"/>
                  </a:lnTo>
                  <a:lnTo>
                    <a:pt x="54" y="230"/>
                  </a:lnTo>
                  <a:lnTo>
                    <a:pt x="50" y="230"/>
                  </a:lnTo>
                  <a:lnTo>
                    <a:pt x="46" y="228"/>
                  </a:lnTo>
                  <a:lnTo>
                    <a:pt x="42" y="227"/>
                  </a:lnTo>
                  <a:lnTo>
                    <a:pt x="37" y="227"/>
                  </a:lnTo>
                  <a:lnTo>
                    <a:pt x="33" y="226"/>
                  </a:lnTo>
                  <a:lnTo>
                    <a:pt x="29" y="226"/>
                  </a:lnTo>
                  <a:lnTo>
                    <a:pt x="24" y="224"/>
                  </a:lnTo>
                  <a:lnTo>
                    <a:pt x="20" y="224"/>
                  </a:lnTo>
                  <a:lnTo>
                    <a:pt x="16" y="221"/>
                  </a:lnTo>
                  <a:lnTo>
                    <a:pt x="14" y="220"/>
                  </a:lnTo>
                  <a:lnTo>
                    <a:pt x="11" y="217"/>
                  </a:lnTo>
                  <a:lnTo>
                    <a:pt x="8" y="216"/>
                  </a:lnTo>
                  <a:lnTo>
                    <a:pt x="4" y="213"/>
                  </a:lnTo>
                  <a:lnTo>
                    <a:pt x="4" y="211"/>
                  </a:lnTo>
                  <a:lnTo>
                    <a:pt x="2" y="208"/>
                  </a:lnTo>
                  <a:lnTo>
                    <a:pt x="2" y="204"/>
                  </a:lnTo>
                  <a:lnTo>
                    <a:pt x="0" y="200"/>
                  </a:lnTo>
                  <a:lnTo>
                    <a:pt x="0" y="196"/>
                  </a:lnTo>
                  <a:lnTo>
                    <a:pt x="2" y="192"/>
                  </a:lnTo>
                  <a:lnTo>
                    <a:pt x="2" y="188"/>
                  </a:lnTo>
                  <a:lnTo>
                    <a:pt x="3" y="184"/>
                  </a:lnTo>
                  <a:lnTo>
                    <a:pt x="4" y="180"/>
                  </a:lnTo>
                  <a:lnTo>
                    <a:pt x="6" y="177"/>
                  </a:lnTo>
                  <a:lnTo>
                    <a:pt x="8" y="173"/>
                  </a:lnTo>
                  <a:lnTo>
                    <a:pt x="8" y="169"/>
                  </a:lnTo>
                  <a:lnTo>
                    <a:pt x="12" y="165"/>
                  </a:lnTo>
                  <a:lnTo>
                    <a:pt x="14" y="162"/>
                  </a:lnTo>
                  <a:lnTo>
                    <a:pt x="16" y="158"/>
                  </a:lnTo>
                  <a:lnTo>
                    <a:pt x="19" y="154"/>
                  </a:lnTo>
                  <a:lnTo>
                    <a:pt x="22" y="151"/>
                  </a:lnTo>
                  <a:lnTo>
                    <a:pt x="24" y="149"/>
                  </a:lnTo>
                  <a:lnTo>
                    <a:pt x="27" y="146"/>
                  </a:lnTo>
                  <a:lnTo>
                    <a:pt x="30" y="143"/>
                  </a:lnTo>
                  <a:lnTo>
                    <a:pt x="31" y="139"/>
                  </a:lnTo>
                  <a:lnTo>
                    <a:pt x="34" y="137"/>
                  </a:lnTo>
                  <a:lnTo>
                    <a:pt x="37" y="134"/>
                  </a:lnTo>
                  <a:lnTo>
                    <a:pt x="38" y="130"/>
                  </a:lnTo>
                  <a:lnTo>
                    <a:pt x="41" y="127"/>
                  </a:lnTo>
                  <a:lnTo>
                    <a:pt x="42" y="122"/>
                  </a:lnTo>
                  <a:lnTo>
                    <a:pt x="45" y="118"/>
                  </a:lnTo>
                  <a:lnTo>
                    <a:pt x="46" y="111"/>
                  </a:lnTo>
                  <a:lnTo>
                    <a:pt x="49" y="104"/>
                  </a:lnTo>
                  <a:lnTo>
                    <a:pt x="50" y="96"/>
                  </a:lnTo>
                  <a:lnTo>
                    <a:pt x="51" y="89"/>
                  </a:lnTo>
                  <a:lnTo>
                    <a:pt x="51" y="83"/>
                  </a:lnTo>
                  <a:lnTo>
                    <a:pt x="51" y="76"/>
                  </a:lnTo>
                  <a:lnTo>
                    <a:pt x="50" y="69"/>
                  </a:lnTo>
                  <a:lnTo>
                    <a:pt x="50" y="62"/>
                  </a:lnTo>
                  <a:lnTo>
                    <a:pt x="49" y="57"/>
                  </a:lnTo>
                  <a:lnTo>
                    <a:pt x="46" y="50"/>
                  </a:lnTo>
                  <a:lnTo>
                    <a:pt x="43" y="43"/>
                  </a:lnTo>
                  <a:lnTo>
                    <a:pt x="41" y="37"/>
                  </a:lnTo>
                  <a:lnTo>
                    <a:pt x="37" y="30"/>
                  </a:lnTo>
                  <a:lnTo>
                    <a:pt x="33" y="25"/>
                  </a:lnTo>
                  <a:lnTo>
                    <a:pt x="27" y="19"/>
                  </a:lnTo>
                  <a:lnTo>
                    <a:pt x="23" y="14"/>
                  </a:lnTo>
                  <a:lnTo>
                    <a:pt x="20" y="11"/>
                  </a:lnTo>
                  <a:lnTo>
                    <a:pt x="20" y="8"/>
                  </a:lnTo>
                  <a:lnTo>
                    <a:pt x="20" y="4"/>
                  </a:lnTo>
                  <a:lnTo>
                    <a:pt x="23" y="3"/>
                  </a:lnTo>
                  <a:lnTo>
                    <a:pt x="26" y="0"/>
                  </a:lnTo>
                  <a:lnTo>
                    <a:pt x="29" y="0"/>
                  </a:lnTo>
                  <a:lnTo>
                    <a:pt x="31" y="2"/>
                  </a:lnTo>
                  <a:lnTo>
                    <a:pt x="34" y="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42" name="Freeform 1136"/>
            <p:cNvSpPr>
              <a:spLocks/>
            </p:cNvSpPr>
            <p:nvPr/>
          </p:nvSpPr>
          <p:spPr bwMode="auto">
            <a:xfrm>
              <a:off x="4559" y="3181"/>
              <a:ext cx="171" cy="50"/>
            </a:xfrm>
            <a:custGeom>
              <a:avLst/>
              <a:gdLst>
                <a:gd name="T0" fmla="*/ 1 w 341"/>
                <a:gd name="T1" fmla="*/ 1 h 97"/>
                <a:gd name="T2" fmla="*/ 1 w 341"/>
                <a:gd name="T3" fmla="*/ 1 h 97"/>
                <a:gd name="T4" fmla="*/ 1 w 341"/>
                <a:gd name="T5" fmla="*/ 1 h 97"/>
                <a:gd name="T6" fmla="*/ 1 w 341"/>
                <a:gd name="T7" fmla="*/ 1 h 97"/>
                <a:gd name="T8" fmla="*/ 1 w 341"/>
                <a:gd name="T9" fmla="*/ 1 h 97"/>
                <a:gd name="T10" fmla="*/ 1 w 341"/>
                <a:gd name="T11" fmla="*/ 1 h 97"/>
                <a:gd name="T12" fmla="*/ 1 w 341"/>
                <a:gd name="T13" fmla="*/ 1 h 97"/>
                <a:gd name="T14" fmla="*/ 1 w 341"/>
                <a:gd name="T15" fmla="*/ 1 h 97"/>
                <a:gd name="T16" fmla="*/ 1 w 341"/>
                <a:gd name="T17" fmla="*/ 1 h 97"/>
                <a:gd name="T18" fmla="*/ 1 w 341"/>
                <a:gd name="T19" fmla="*/ 1 h 97"/>
                <a:gd name="T20" fmla="*/ 1 w 341"/>
                <a:gd name="T21" fmla="*/ 1 h 97"/>
                <a:gd name="T22" fmla="*/ 1 w 341"/>
                <a:gd name="T23" fmla="*/ 1 h 97"/>
                <a:gd name="T24" fmla="*/ 1 w 341"/>
                <a:gd name="T25" fmla="*/ 1 h 97"/>
                <a:gd name="T26" fmla="*/ 1 w 341"/>
                <a:gd name="T27" fmla="*/ 1 h 97"/>
                <a:gd name="T28" fmla="*/ 1 w 341"/>
                <a:gd name="T29" fmla="*/ 1 h 97"/>
                <a:gd name="T30" fmla="*/ 1 w 341"/>
                <a:gd name="T31" fmla="*/ 1 h 97"/>
                <a:gd name="T32" fmla="*/ 1 w 341"/>
                <a:gd name="T33" fmla="*/ 1 h 97"/>
                <a:gd name="T34" fmla="*/ 1 w 341"/>
                <a:gd name="T35" fmla="*/ 1 h 97"/>
                <a:gd name="T36" fmla="*/ 1 w 341"/>
                <a:gd name="T37" fmla="*/ 1 h 97"/>
                <a:gd name="T38" fmla="*/ 1 w 341"/>
                <a:gd name="T39" fmla="*/ 1 h 97"/>
                <a:gd name="T40" fmla="*/ 1 w 341"/>
                <a:gd name="T41" fmla="*/ 1 h 97"/>
                <a:gd name="T42" fmla="*/ 1 w 341"/>
                <a:gd name="T43" fmla="*/ 1 h 97"/>
                <a:gd name="T44" fmla="*/ 1 w 341"/>
                <a:gd name="T45" fmla="*/ 1 h 97"/>
                <a:gd name="T46" fmla="*/ 1 w 341"/>
                <a:gd name="T47" fmla="*/ 1 h 97"/>
                <a:gd name="T48" fmla="*/ 1 w 341"/>
                <a:gd name="T49" fmla="*/ 1 h 97"/>
                <a:gd name="T50" fmla="*/ 1 w 341"/>
                <a:gd name="T51" fmla="*/ 1 h 97"/>
                <a:gd name="T52" fmla="*/ 1 w 341"/>
                <a:gd name="T53" fmla="*/ 1 h 97"/>
                <a:gd name="T54" fmla="*/ 1 w 341"/>
                <a:gd name="T55" fmla="*/ 1 h 97"/>
                <a:gd name="T56" fmla="*/ 1 w 341"/>
                <a:gd name="T57" fmla="*/ 1 h 97"/>
                <a:gd name="T58" fmla="*/ 1 w 341"/>
                <a:gd name="T59" fmla="*/ 1 h 97"/>
                <a:gd name="T60" fmla="*/ 1 w 341"/>
                <a:gd name="T61" fmla="*/ 1 h 97"/>
                <a:gd name="T62" fmla="*/ 1 w 341"/>
                <a:gd name="T63" fmla="*/ 1 h 97"/>
                <a:gd name="T64" fmla="*/ 1 w 341"/>
                <a:gd name="T65" fmla="*/ 1 h 97"/>
                <a:gd name="T66" fmla="*/ 1 w 341"/>
                <a:gd name="T67" fmla="*/ 1 h 97"/>
                <a:gd name="T68" fmla="*/ 1 w 341"/>
                <a:gd name="T69" fmla="*/ 1 h 97"/>
                <a:gd name="T70" fmla="*/ 1 w 341"/>
                <a:gd name="T71" fmla="*/ 1 h 97"/>
                <a:gd name="T72" fmla="*/ 1 w 341"/>
                <a:gd name="T73" fmla="*/ 1 h 97"/>
                <a:gd name="T74" fmla="*/ 0 w 341"/>
                <a:gd name="T75" fmla="*/ 1 h 97"/>
                <a:gd name="T76" fmla="*/ 1 w 341"/>
                <a:gd name="T77" fmla="*/ 1 h 97"/>
                <a:gd name="T78" fmla="*/ 1 w 341"/>
                <a:gd name="T79" fmla="*/ 1 h 97"/>
                <a:gd name="T80" fmla="*/ 1 w 341"/>
                <a:gd name="T81" fmla="*/ 1 h 97"/>
                <a:gd name="T82" fmla="*/ 1 w 341"/>
                <a:gd name="T83" fmla="*/ 1 h 97"/>
                <a:gd name="T84" fmla="*/ 1 w 341"/>
                <a:gd name="T85" fmla="*/ 1 h 97"/>
                <a:gd name="T86" fmla="*/ 1 w 341"/>
                <a:gd name="T87" fmla="*/ 1 h 9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41"/>
                <a:gd name="T133" fmla="*/ 0 h 97"/>
                <a:gd name="T134" fmla="*/ 341 w 341"/>
                <a:gd name="T135" fmla="*/ 97 h 97"/>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41" h="97">
                  <a:moveTo>
                    <a:pt x="39" y="14"/>
                  </a:moveTo>
                  <a:lnTo>
                    <a:pt x="33" y="18"/>
                  </a:lnTo>
                  <a:lnTo>
                    <a:pt x="29" y="21"/>
                  </a:lnTo>
                  <a:lnTo>
                    <a:pt x="25" y="26"/>
                  </a:lnTo>
                  <a:lnTo>
                    <a:pt x="24" y="30"/>
                  </a:lnTo>
                  <a:lnTo>
                    <a:pt x="23" y="34"/>
                  </a:lnTo>
                  <a:lnTo>
                    <a:pt x="23" y="39"/>
                  </a:lnTo>
                  <a:lnTo>
                    <a:pt x="23" y="45"/>
                  </a:lnTo>
                  <a:lnTo>
                    <a:pt x="25" y="52"/>
                  </a:lnTo>
                  <a:lnTo>
                    <a:pt x="25" y="56"/>
                  </a:lnTo>
                  <a:lnTo>
                    <a:pt x="28" y="60"/>
                  </a:lnTo>
                  <a:lnTo>
                    <a:pt x="29" y="61"/>
                  </a:lnTo>
                  <a:lnTo>
                    <a:pt x="33" y="65"/>
                  </a:lnTo>
                  <a:lnTo>
                    <a:pt x="35" y="68"/>
                  </a:lnTo>
                  <a:lnTo>
                    <a:pt x="39" y="69"/>
                  </a:lnTo>
                  <a:lnTo>
                    <a:pt x="43" y="70"/>
                  </a:lnTo>
                  <a:lnTo>
                    <a:pt x="47" y="72"/>
                  </a:lnTo>
                  <a:lnTo>
                    <a:pt x="51" y="73"/>
                  </a:lnTo>
                  <a:lnTo>
                    <a:pt x="55" y="74"/>
                  </a:lnTo>
                  <a:lnTo>
                    <a:pt x="59" y="74"/>
                  </a:lnTo>
                  <a:lnTo>
                    <a:pt x="64" y="76"/>
                  </a:lnTo>
                  <a:lnTo>
                    <a:pt x="68" y="76"/>
                  </a:lnTo>
                  <a:lnTo>
                    <a:pt x="74" y="76"/>
                  </a:lnTo>
                  <a:lnTo>
                    <a:pt x="79" y="76"/>
                  </a:lnTo>
                  <a:lnTo>
                    <a:pt x="83" y="77"/>
                  </a:lnTo>
                  <a:lnTo>
                    <a:pt x="87" y="77"/>
                  </a:lnTo>
                  <a:lnTo>
                    <a:pt x="91" y="77"/>
                  </a:lnTo>
                  <a:lnTo>
                    <a:pt x="95" y="77"/>
                  </a:lnTo>
                  <a:lnTo>
                    <a:pt x="99" y="79"/>
                  </a:lnTo>
                  <a:lnTo>
                    <a:pt x="102" y="79"/>
                  </a:lnTo>
                  <a:lnTo>
                    <a:pt x="106" y="79"/>
                  </a:lnTo>
                  <a:lnTo>
                    <a:pt x="109" y="79"/>
                  </a:lnTo>
                  <a:lnTo>
                    <a:pt x="114" y="80"/>
                  </a:lnTo>
                  <a:lnTo>
                    <a:pt x="117" y="80"/>
                  </a:lnTo>
                  <a:lnTo>
                    <a:pt x="120" y="80"/>
                  </a:lnTo>
                  <a:lnTo>
                    <a:pt x="124" y="80"/>
                  </a:lnTo>
                  <a:lnTo>
                    <a:pt x="128" y="80"/>
                  </a:lnTo>
                  <a:lnTo>
                    <a:pt x="130" y="80"/>
                  </a:lnTo>
                  <a:lnTo>
                    <a:pt x="135" y="80"/>
                  </a:lnTo>
                  <a:lnTo>
                    <a:pt x="139" y="80"/>
                  </a:lnTo>
                  <a:lnTo>
                    <a:pt x="144" y="80"/>
                  </a:lnTo>
                  <a:lnTo>
                    <a:pt x="156" y="79"/>
                  </a:lnTo>
                  <a:lnTo>
                    <a:pt x="170" y="76"/>
                  </a:lnTo>
                  <a:lnTo>
                    <a:pt x="182" y="76"/>
                  </a:lnTo>
                  <a:lnTo>
                    <a:pt x="195" y="74"/>
                  </a:lnTo>
                  <a:lnTo>
                    <a:pt x="206" y="72"/>
                  </a:lnTo>
                  <a:lnTo>
                    <a:pt x="218" y="70"/>
                  </a:lnTo>
                  <a:lnTo>
                    <a:pt x="228" y="68"/>
                  </a:lnTo>
                  <a:lnTo>
                    <a:pt x="238" y="66"/>
                  </a:lnTo>
                  <a:lnTo>
                    <a:pt x="251" y="64"/>
                  </a:lnTo>
                  <a:lnTo>
                    <a:pt x="260" y="60"/>
                  </a:lnTo>
                  <a:lnTo>
                    <a:pt x="271" y="57"/>
                  </a:lnTo>
                  <a:lnTo>
                    <a:pt x="283" y="54"/>
                  </a:lnTo>
                  <a:lnTo>
                    <a:pt x="294" y="50"/>
                  </a:lnTo>
                  <a:lnTo>
                    <a:pt x="306" y="46"/>
                  </a:lnTo>
                  <a:lnTo>
                    <a:pt x="318" y="41"/>
                  </a:lnTo>
                  <a:lnTo>
                    <a:pt x="331" y="37"/>
                  </a:lnTo>
                  <a:lnTo>
                    <a:pt x="336" y="35"/>
                  </a:lnTo>
                  <a:lnTo>
                    <a:pt x="338" y="37"/>
                  </a:lnTo>
                  <a:lnTo>
                    <a:pt x="340" y="38"/>
                  </a:lnTo>
                  <a:lnTo>
                    <a:pt x="341" y="41"/>
                  </a:lnTo>
                  <a:lnTo>
                    <a:pt x="341" y="42"/>
                  </a:lnTo>
                  <a:lnTo>
                    <a:pt x="341" y="46"/>
                  </a:lnTo>
                  <a:lnTo>
                    <a:pt x="340" y="49"/>
                  </a:lnTo>
                  <a:lnTo>
                    <a:pt x="338" y="52"/>
                  </a:lnTo>
                  <a:lnTo>
                    <a:pt x="323" y="56"/>
                  </a:lnTo>
                  <a:lnTo>
                    <a:pt x="310" y="60"/>
                  </a:lnTo>
                  <a:lnTo>
                    <a:pt x="299" y="64"/>
                  </a:lnTo>
                  <a:lnTo>
                    <a:pt x="287" y="68"/>
                  </a:lnTo>
                  <a:lnTo>
                    <a:pt x="276" y="72"/>
                  </a:lnTo>
                  <a:lnTo>
                    <a:pt x="264" y="76"/>
                  </a:lnTo>
                  <a:lnTo>
                    <a:pt x="253" y="77"/>
                  </a:lnTo>
                  <a:lnTo>
                    <a:pt x="244" y="81"/>
                  </a:lnTo>
                  <a:lnTo>
                    <a:pt x="232" y="84"/>
                  </a:lnTo>
                  <a:lnTo>
                    <a:pt x="220" y="85"/>
                  </a:lnTo>
                  <a:lnTo>
                    <a:pt x="209" y="88"/>
                  </a:lnTo>
                  <a:lnTo>
                    <a:pt x="197" y="89"/>
                  </a:lnTo>
                  <a:lnTo>
                    <a:pt x="184" y="92"/>
                  </a:lnTo>
                  <a:lnTo>
                    <a:pt x="172" y="93"/>
                  </a:lnTo>
                  <a:lnTo>
                    <a:pt x="159" y="95"/>
                  </a:lnTo>
                  <a:lnTo>
                    <a:pt x="145" y="97"/>
                  </a:lnTo>
                  <a:lnTo>
                    <a:pt x="140" y="97"/>
                  </a:lnTo>
                  <a:lnTo>
                    <a:pt x="136" y="97"/>
                  </a:lnTo>
                  <a:lnTo>
                    <a:pt x="132" y="97"/>
                  </a:lnTo>
                  <a:lnTo>
                    <a:pt x="128" y="97"/>
                  </a:lnTo>
                  <a:lnTo>
                    <a:pt x="124" y="97"/>
                  </a:lnTo>
                  <a:lnTo>
                    <a:pt x="121" y="97"/>
                  </a:lnTo>
                  <a:lnTo>
                    <a:pt x="117" y="97"/>
                  </a:lnTo>
                  <a:lnTo>
                    <a:pt x="114" y="97"/>
                  </a:lnTo>
                  <a:lnTo>
                    <a:pt x="110" y="96"/>
                  </a:lnTo>
                  <a:lnTo>
                    <a:pt x="106" y="96"/>
                  </a:lnTo>
                  <a:lnTo>
                    <a:pt x="102" y="96"/>
                  </a:lnTo>
                  <a:lnTo>
                    <a:pt x="98" y="96"/>
                  </a:lnTo>
                  <a:lnTo>
                    <a:pt x="94" y="96"/>
                  </a:lnTo>
                  <a:lnTo>
                    <a:pt x="90" y="96"/>
                  </a:lnTo>
                  <a:lnTo>
                    <a:pt x="86" y="96"/>
                  </a:lnTo>
                  <a:lnTo>
                    <a:pt x="82" y="96"/>
                  </a:lnTo>
                  <a:lnTo>
                    <a:pt x="77" y="95"/>
                  </a:lnTo>
                  <a:lnTo>
                    <a:pt x="68" y="93"/>
                  </a:lnTo>
                  <a:lnTo>
                    <a:pt x="63" y="93"/>
                  </a:lnTo>
                  <a:lnTo>
                    <a:pt x="56" y="93"/>
                  </a:lnTo>
                  <a:lnTo>
                    <a:pt x="51" y="93"/>
                  </a:lnTo>
                  <a:lnTo>
                    <a:pt x="44" y="92"/>
                  </a:lnTo>
                  <a:lnTo>
                    <a:pt x="39" y="91"/>
                  </a:lnTo>
                  <a:lnTo>
                    <a:pt x="33" y="89"/>
                  </a:lnTo>
                  <a:lnTo>
                    <a:pt x="27" y="87"/>
                  </a:lnTo>
                  <a:lnTo>
                    <a:pt x="23" y="84"/>
                  </a:lnTo>
                  <a:lnTo>
                    <a:pt x="17" y="81"/>
                  </a:lnTo>
                  <a:lnTo>
                    <a:pt x="13" y="77"/>
                  </a:lnTo>
                  <a:lnTo>
                    <a:pt x="9" y="73"/>
                  </a:lnTo>
                  <a:lnTo>
                    <a:pt x="6" y="69"/>
                  </a:lnTo>
                  <a:lnTo>
                    <a:pt x="2" y="64"/>
                  </a:lnTo>
                  <a:lnTo>
                    <a:pt x="1" y="60"/>
                  </a:lnTo>
                  <a:lnTo>
                    <a:pt x="0" y="54"/>
                  </a:lnTo>
                  <a:lnTo>
                    <a:pt x="0" y="50"/>
                  </a:lnTo>
                  <a:lnTo>
                    <a:pt x="0" y="45"/>
                  </a:lnTo>
                  <a:lnTo>
                    <a:pt x="1" y="42"/>
                  </a:lnTo>
                  <a:lnTo>
                    <a:pt x="1" y="38"/>
                  </a:lnTo>
                  <a:lnTo>
                    <a:pt x="1" y="34"/>
                  </a:lnTo>
                  <a:lnTo>
                    <a:pt x="4" y="30"/>
                  </a:lnTo>
                  <a:lnTo>
                    <a:pt x="5" y="26"/>
                  </a:lnTo>
                  <a:lnTo>
                    <a:pt x="8" y="22"/>
                  </a:lnTo>
                  <a:lnTo>
                    <a:pt x="9" y="19"/>
                  </a:lnTo>
                  <a:lnTo>
                    <a:pt x="13" y="16"/>
                  </a:lnTo>
                  <a:lnTo>
                    <a:pt x="16" y="14"/>
                  </a:lnTo>
                  <a:lnTo>
                    <a:pt x="19" y="10"/>
                  </a:lnTo>
                  <a:lnTo>
                    <a:pt x="23" y="7"/>
                  </a:lnTo>
                  <a:lnTo>
                    <a:pt x="25" y="6"/>
                  </a:lnTo>
                  <a:lnTo>
                    <a:pt x="31" y="3"/>
                  </a:lnTo>
                  <a:lnTo>
                    <a:pt x="35" y="0"/>
                  </a:lnTo>
                  <a:lnTo>
                    <a:pt x="40" y="4"/>
                  </a:lnTo>
                  <a:lnTo>
                    <a:pt x="40" y="10"/>
                  </a:lnTo>
                  <a:lnTo>
                    <a:pt x="39" y="1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43" name="Freeform 1137"/>
            <p:cNvSpPr>
              <a:spLocks/>
            </p:cNvSpPr>
            <p:nvPr/>
          </p:nvSpPr>
          <p:spPr bwMode="auto">
            <a:xfrm>
              <a:off x="4673" y="3071"/>
              <a:ext cx="177" cy="162"/>
            </a:xfrm>
            <a:custGeom>
              <a:avLst/>
              <a:gdLst>
                <a:gd name="T0" fmla="*/ 1 w 353"/>
                <a:gd name="T1" fmla="*/ 1 h 318"/>
                <a:gd name="T2" fmla="*/ 1 w 353"/>
                <a:gd name="T3" fmla="*/ 1 h 318"/>
                <a:gd name="T4" fmla="*/ 1 w 353"/>
                <a:gd name="T5" fmla="*/ 1 h 318"/>
                <a:gd name="T6" fmla="*/ 1 w 353"/>
                <a:gd name="T7" fmla="*/ 1 h 318"/>
                <a:gd name="T8" fmla="*/ 1 w 353"/>
                <a:gd name="T9" fmla="*/ 1 h 318"/>
                <a:gd name="T10" fmla="*/ 1 w 353"/>
                <a:gd name="T11" fmla="*/ 1 h 318"/>
                <a:gd name="T12" fmla="*/ 1 w 353"/>
                <a:gd name="T13" fmla="*/ 1 h 318"/>
                <a:gd name="T14" fmla="*/ 1 w 353"/>
                <a:gd name="T15" fmla="*/ 1 h 318"/>
                <a:gd name="T16" fmla="*/ 1 w 353"/>
                <a:gd name="T17" fmla="*/ 1 h 318"/>
                <a:gd name="T18" fmla="*/ 1 w 353"/>
                <a:gd name="T19" fmla="*/ 1 h 318"/>
                <a:gd name="T20" fmla="*/ 1 w 353"/>
                <a:gd name="T21" fmla="*/ 1 h 318"/>
                <a:gd name="T22" fmla="*/ 1 w 353"/>
                <a:gd name="T23" fmla="*/ 1 h 318"/>
                <a:gd name="T24" fmla="*/ 1 w 353"/>
                <a:gd name="T25" fmla="*/ 1 h 318"/>
                <a:gd name="T26" fmla="*/ 1 w 353"/>
                <a:gd name="T27" fmla="*/ 1 h 318"/>
                <a:gd name="T28" fmla="*/ 1 w 353"/>
                <a:gd name="T29" fmla="*/ 1 h 318"/>
                <a:gd name="T30" fmla="*/ 1 w 353"/>
                <a:gd name="T31" fmla="*/ 1 h 318"/>
                <a:gd name="T32" fmla="*/ 1 w 353"/>
                <a:gd name="T33" fmla="*/ 1 h 318"/>
                <a:gd name="T34" fmla="*/ 1 w 353"/>
                <a:gd name="T35" fmla="*/ 1 h 318"/>
                <a:gd name="T36" fmla="*/ 1 w 353"/>
                <a:gd name="T37" fmla="*/ 1 h 318"/>
                <a:gd name="T38" fmla="*/ 1 w 353"/>
                <a:gd name="T39" fmla="*/ 1 h 318"/>
                <a:gd name="T40" fmla="*/ 1 w 353"/>
                <a:gd name="T41" fmla="*/ 1 h 318"/>
                <a:gd name="T42" fmla="*/ 1 w 353"/>
                <a:gd name="T43" fmla="*/ 1 h 318"/>
                <a:gd name="T44" fmla="*/ 1 w 353"/>
                <a:gd name="T45" fmla="*/ 1 h 318"/>
                <a:gd name="T46" fmla="*/ 1 w 353"/>
                <a:gd name="T47" fmla="*/ 1 h 318"/>
                <a:gd name="T48" fmla="*/ 1 w 353"/>
                <a:gd name="T49" fmla="*/ 1 h 318"/>
                <a:gd name="T50" fmla="*/ 1 w 353"/>
                <a:gd name="T51" fmla="*/ 1 h 318"/>
                <a:gd name="T52" fmla="*/ 1 w 353"/>
                <a:gd name="T53" fmla="*/ 1 h 318"/>
                <a:gd name="T54" fmla="*/ 1 w 353"/>
                <a:gd name="T55" fmla="*/ 1 h 318"/>
                <a:gd name="T56" fmla="*/ 1 w 353"/>
                <a:gd name="T57" fmla="*/ 1 h 318"/>
                <a:gd name="T58" fmla="*/ 1 w 353"/>
                <a:gd name="T59" fmla="*/ 1 h 318"/>
                <a:gd name="T60" fmla="*/ 1 w 353"/>
                <a:gd name="T61" fmla="*/ 1 h 318"/>
                <a:gd name="T62" fmla="*/ 1 w 353"/>
                <a:gd name="T63" fmla="*/ 1 h 318"/>
                <a:gd name="T64" fmla="*/ 1 w 353"/>
                <a:gd name="T65" fmla="*/ 1 h 318"/>
                <a:gd name="T66" fmla="*/ 1 w 353"/>
                <a:gd name="T67" fmla="*/ 1 h 318"/>
                <a:gd name="T68" fmla="*/ 1 w 353"/>
                <a:gd name="T69" fmla="*/ 1 h 318"/>
                <a:gd name="T70" fmla="*/ 1 w 353"/>
                <a:gd name="T71" fmla="*/ 1 h 318"/>
                <a:gd name="T72" fmla="*/ 1 w 353"/>
                <a:gd name="T73" fmla="*/ 1 h 318"/>
                <a:gd name="T74" fmla="*/ 1 w 353"/>
                <a:gd name="T75" fmla="*/ 1 h 318"/>
                <a:gd name="T76" fmla="*/ 1 w 353"/>
                <a:gd name="T77" fmla="*/ 1 h 318"/>
                <a:gd name="T78" fmla="*/ 1 w 353"/>
                <a:gd name="T79" fmla="*/ 1 h 318"/>
                <a:gd name="T80" fmla="*/ 1 w 353"/>
                <a:gd name="T81" fmla="*/ 1 h 318"/>
                <a:gd name="T82" fmla="*/ 1 w 353"/>
                <a:gd name="T83" fmla="*/ 1 h 318"/>
                <a:gd name="T84" fmla="*/ 1 w 353"/>
                <a:gd name="T85" fmla="*/ 1 h 318"/>
                <a:gd name="T86" fmla="*/ 1 w 353"/>
                <a:gd name="T87" fmla="*/ 1 h 318"/>
                <a:gd name="T88" fmla="*/ 1 w 353"/>
                <a:gd name="T89" fmla="*/ 1 h 318"/>
                <a:gd name="T90" fmla="*/ 0 w 353"/>
                <a:gd name="T91" fmla="*/ 1 h 318"/>
                <a:gd name="T92" fmla="*/ 1 w 353"/>
                <a:gd name="T93" fmla="*/ 1 h 318"/>
                <a:gd name="T94" fmla="*/ 1 w 353"/>
                <a:gd name="T95" fmla="*/ 0 h 318"/>
                <a:gd name="T96" fmla="*/ 1 w 353"/>
                <a:gd name="T97" fmla="*/ 0 h 318"/>
                <a:gd name="T98" fmla="*/ 1 w 353"/>
                <a:gd name="T99" fmla="*/ 0 h 318"/>
                <a:gd name="T100" fmla="*/ 1 w 353"/>
                <a:gd name="T101" fmla="*/ 1 h 318"/>
                <a:gd name="T102" fmla="*/ 1 w 353"/>
                <a:gd name="T103" fmla="*/ 1 h 31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353"/>
                <a:gd name="T157" fmla="*/ 0 h 318"/>
                <a:gd name="T158" fmla="*/ 353 w 353"/>
                <a:gd name="T159" fmla="*/ 318 h 31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353" h="318">
                  <a:moveTo>
                    <a:pt x="10" y="1"/>
                  </a:moveTo>
                  <a:lnTo>
                    <a:pt x="36" y="22"/>
                  </a:lnTo>
                  <a:lnTo>
                    <a:pt x="60" y="41"/>
                  </a:lnTo>
                  <a:lnTo>
                    <a:pt x="82" y="59"/>
                  </a:lnTo>
                  <a:lnTo>
                    <a:pt x="103" y="77"/>
                  </a:lnTo>
                  <a:lnTo>
                    <a:pt x="122" y="93"/>
                  </a:lnTo>
                  <a:lnTo>
                    <a:pt x="140" y="111"/>
                  </a:lnTo>
                  <a:lnTo>
                    <a:pt x="159" y="128"/>
                  </a:lnTo>
                  <a:lnTo>
                    <a:pt x="178" y="146"/>
                  </a:lnTo>
                  <a:lnTo>
                    <a:pt x="195" y="162"/>
                  </a:lnTo>
                  <a:lnTo>
                    <a:pt x="213" y="180"/>
                  </a:lnTo>
                  <a:lnTo>
                    <a:pt x="233" y="197"/>
                  </a:lnTo>
                  <a:lnTo>
                    <a:pt x="252" y="215"/>
                  </a:lnTo>
                  <a:lnTo>
                    <a:pt x="273" y="233"/>
                  </a:lnTo>
                  <a:lnTo>
                    <a:pt x="295" y="254"/>
                  </a:lnTo>
                  <a:lnTo>
                    <a:pt x="321" y="274"/>
                  </a:lnTo>
                  <a:lnTo>
                    <a:pt x="346" y="296"/>
                  </a:lnTo>
                  <a:lnTo>
                    <a:pt x="352" y="301"/>
                  </a:lnTo>
                  <a:lnTo>
                    <a:pt x="353" y="306"/>
                  </a:lnTo>
                  <a:lnTo>
                    <a:pt x="353" y="310"/>
                  </a:lnTo>
                  <a:lnTo>
                    <a:pt x="350" y="314"/>
                  </a:lnTo>
                  <a:lnTo>
                    <a:pt x="346" y="318"/>
                  </a:lnTo>
                  <a:lnTo>
                    <a:pt x="341" y="318"/>
                  </a:lnTo>
                  <a:lnTo>
                    <a:pt x="338" y="318"/>
                  </a:lnTo>
                  <a:lnTo>
                    <a:pt x="337" y="318"/>
                  </a:lnTo>
                  <a:lnTo>
                    <a:pt x="333" y="317"/>
                  </a:lnTo>
                  <a:lnTo>
                    <a:pt x="330" y="314"/>
                  </a:lnTo>
                  <a:lnTo>
                    <a:pt x="304" y="294"/>
                  </a:lnTo>
                  <a:lnTo>
                    <a:pt x="280" y="275"/>
                  </a:lnTo>
                  <a:lnTo>
                    <a:pt x="257" y="256"/>
                  </a:lnTo>
                  <a:lnTo>
                    <a:pt x="237" y="239"/>
                  </a:lnTo>
                  <a:lnTo>
                    <a:pt x="215" y="221"/>
                  </a:lnTo>
                  <a:lnTo>
                    <a:pt x="197" y="202"/>
                  </a:lnTo>
                  <a:lnTo>
                    <a:pt x="178" y="185"/>
                  </a:lnTo>
                  <a:lnTo>
                    <a:pt x="160" y="167"/>
                  </a:lnTo>
                  <a:lnTo>
                    <a:pt x="140" y="151"/>
                  </a:lnTo>
                  <a:lnTo>
                    <a:pt x="122" y="134"/>
                  </a:lnTo>
                  <a:lnTo>
                    <a:pt x="103" y="115"/>
                  </a:lnTo>
                  <a:lnTo>
                    <a:pt x="86" y="97"/>
                  </a:lnTo>
                  <a:lnTo>
                    <a:pt x="66" y="78"/>
                  </a:lnTo>
                  <a:lnTo>
                    <a:pt x="48" y="59"/>
                  </a:lnTo>
                  <a:lnTo>
                    <a:pt x="27" y="39"/>
                  </a:lnTo>
                  <a:lnTo>
                    <a:pt x="6" y="20"/>
                  </a:lnTo>
                  <a:lnTo>
                    <a:pt x="2" y="16"/>
                  </a:lnTo>
                  <a:lnTo>
                    <a:pt x="1" y="12"/>
                  </a:lnTo>
                  <a:lnTo>
                    <a:pt x="0" y="8"/>
                  </a:lnTo>
                  <a:lnTo>
                    <a:pt x="1" y="6"/>
                  </a:lnTo>
                  <a:lnTo>
                    <a:pt x="2" y="0"/>
                  </a:lnTo>
                  <a:lnTo>
                    <a:pt x="4" y="0"/>
                  </a:lnTo>
                  <a:lnTo>
                    <a:pt x="6" y="0"/>
                  </a:lnTo>
                  <a:lnTo>
                    <a:pt x="10" y="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44" name="Freeform 1138"/>
            <p:cNvSpPr>
              <a:spLocks/>
            </p:cNvSpPr>
            <p:nvPr/>
          </p:nvSpPr>
          <p:spPr bwMode="auto">
            <a:xfrm>
              <a:off x="4838" y="3158"/>
              <a:ext cx="315" cy="77"/>
            </a:xfrm>
            <a:custGeom>
              <a:avLst/>
              <a:gdLst>
                <a:gd name="T0" fmla="*/ 1 w 630"/>
                <a:gd name="T1" fmla="*/ 1 h 151"/>
                <a:gd name="T2" fmla="*/ 1 w 630"/>
                <a:gd name="T3" fmla="*/ 1 h 151"/>
                <a:gd name="T4" fmla="*/ 1 w 630"/>
                <a:gd name="T5" fmla="*/ 1 h 151"/>
                <a:gd name="T6" fmla="*/ 1 w 630"/>
                <a:gd name="T7" fmla="*/ 1 h 151"/>
                <a:gd name="T8" fmla="*/ 1 w 630"/>
                <a:gd name="T9" fmla="*/ 1 h 151"/>
                <a:gd name="T10" fmla="*/ 1 w 630"/>
                <a:gd name="T11" fmla="*/ 1 h 151"/>
                <a:gd name="T12" fmla="*/ 1 w 630"/>
                <a:gd name="T13" fmla="*/ 1 h 151"/>
                <a:gd name="T14" fmla="*/ 1 w 630"/>
                <a:gd name="T15" fmla="*/ 1 h 151"/>
                <a:gd name="T16" fmla="*/ 1 w 630"/>
                <a:gd name="T17" fmla="*/ 1 h 151"/>
                <a:gd name="T18" fmla="*/ 1 w 630"/>
                <a:gd name="T19" fmla="*/ 1 h 151"/>
                <a:gd name="T20" fmla="*/ 1 w 630"/>
                <a:gd name="T21" fmla="*/ 1 h 151"/>
                <a:gd name="T22" fmla="*/ 1 w 630"/>
                <a:gd name="T23" fmla="*/ 1 h 151"/>
                <a:gd name="T24" fmla="*/ 1 w 630"/>
                <a:gd name="T25" fmla="*/ 1 h 151"/>
                <a:gd name="T26" fmla="*/ 1 w 630"/>
                <a:gd name="T27" fmla="*/ 1 h 151"/>
                <a:gd name="T28" fmla="*/ 1 w 630"/>
                <a:gd name="T29" fmla="*/ 1 h 151"/>
                <a:gd name="T30" fmla="*/ 1 w 630"/>
                <a:gd name="T31" fmla="*/ 1 h 151"/>
                <a:gd name="T32" fmla="*/ 1 w 630"/>
                <a:gd name="T33" fmla="*/ 0 h 151"/>
                <a:gd name="T34" fmla="*/ 1 w 630"/>
                <a:gd name="T35" fmla="*/ 0 h 151"/>
                <a:gd name="T36" fmla="*/ 1 w 630"/>
                <a:gd name="T37" fmla="*/ 0 h 151"/>
                <a:gd name="T38" fmla="*/ 1 w 630"/>
                <a:gd name="T39" fmla="*/ 1 h 151"/>
                <a:gd name="T40" fmla="*/ 1 w 630"/>
                <a:gd name="T41" fmla="*/ 1 h 151"/>
                <a:gd name="T42" fmla="*/ 1 w 630"/>
                <a:gd name="T43" fmla="*/ 1 h 151"/>
                <a:gd name="T44" fmla="*/ 1 w 630"/>
                <a:gd name="T45" fmla="*/ 1 h 151"/>
                <a:gd name="T46" fmla="*/ 1 w 630"/>
                <a:gd name="T47" fmla="*/ 1 h 151"/>
                <a:gd name="T48" fmla="*/ 1 w 630"/>
                <a:gd name="T49" fmla="*/ 1 h 151"/>
                <a:gd name="T50" fmla="*/ 1 w 630"/>
                <a:gd name="T51" fmla="*/ 1 h 151"/>
                <a:gd name="T52" fmla="*/ 1 w 630"/>
                <a:gd name="T53" fmla="*/ 1 h 151"/>
                <a:gd name="T54" fmla="*/ 1 w 630"/>
                <a:gd name="T55" fmla="*/ 1 h 151"/>
                <a:gd name="T56" fmla="*/ 1 w 630"/>
                <a:gd name="T57" fmla="*/ 1 h 151"/>
                <a:gd name="T58" fmla="*/ 1 w 630"/>
                <a:gd name="T59" fmla="*/ 1 h 151"/>
                <a:gd name="T60" fmla="*/ 1 w 630"/>
                <a:gd name="T61" fmla="*/ 1 h 151"/>
                <a:gd name="T62" fmla="*/ 1 w 630"/>
                <a:gd name="T63" fmla="*/ 1 h 151"/>
                <a:gd name="T64" fmla="*/ 1 w 630"/>
                <a:gd name="T65" fmla="*/ 1 h 151"/>
                <a:gd name="T66" fmla="*/ 1 w 630"/>
                <a:gd name="T67" fmla="*/ 1 h 151"/>
                <a:gd name="T68" fmla="*/ 1 w 630"/>
                <a:gd name="T69" fmla="*/ 1 h 151"/>
                <a:gd name="T70" fmla="*/ 1 w 630"/>
                <a:gd name="T71" fmla="*/ 1 h 151"/>
                <a:gd name="T72" fmla="*/ 1 w 630"/>
                <a:gd name="T73" fmla="*/ 1 h 151"/>
                <a:gd name="T74" fmla="*/ 1 w 630"/>
                <a:gd name="T75" fmla="*/ 1 h 151"/>
                <a:gd name="T76" fmla="*/ 1 w 630"/>
                <a:gd name="T77" fmla="*/ 1 h 151"/>
                <a:gd name="T78" fmla="*/ 1 w 630"/>
                <a:gd name="T79" fmla="*/ 1 h 151"/>
                <a:gd name="T80" fmla="*/ 1 w 630"/>
                <a:gd name="T81" fmla="*/ 1 h 151"/>
                <a:gd name="T82" fmla="*/ 1 w 630"/>
                <a:gd name="T83" fmla="*/ 1 h 151"/>
                <a:gd name="T84" fmla="*/ 1 w 630"/>
                <a:gd name="T85" fmla="*/ 1 h 151"/>
                <a:gd name="T86" fmla="*/ 1 w 630"/>
                <a:gd name="T87" fmla="*/ 1 h 151"/>
                <a:gd name="T88" fmla="*/ 1 w 630"/>
                <a:gd name="T89" fmla="*/ 1 h 151"/>
                <a:gd name="T90" fmla="*/ 1 w 630"/>
                <a:gd name="T91" fmla="*/ 1 h 151"/>
                <a:gd name="T92" fmla="*/ 1 w 630"/>
                <a:gd name="T93" fmla="*/ 1 h 151"/>
                <a:gd name="T94" fmla="*/ 1 w 630"/>
                <a:gd name="T95" fmla="*/ 1 h 151"/>
                <a:gd name="T96" fmla="*/ 0 w 630"/>
                <a:gd name="T97" fmla="*/ 1 h 151"/>
                <a:gd name="T98" fmla="*/ 0 w 630"/>
                <a:gd name="T99" fmla="*/ 1 h 151"/>
                <a:gd name="T100" fmla="*/ 1 w 630"/>
                <a:gd name="T101" fmla="*/ 1 h 151"/>
                <a:gd name="T102" fmla="*/ 1 w 630"/>
                <a:gd name="T103" fmla="*/ 1 h 151"/>
                <a:gd name="T104" fmla="*/ 1 w 630"/>
                <a:gd name="T105" fmla="*/ 1 h 151"/>
                <a:gd name="T106" fmla="*/ 1 w 630"/>
                <a:gd name="T107" fmla="*/ 1 h 15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630"/>
                <a:gd name="T163" fmla="*/ 0 h 151"/>
                <a:gd name="T164" fmla="*/ 630 w 630"/>
                <a:gd name="T165" fmla="*/ 151 h 151"/>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630" h="151">
                  <a:moveTo>
                    <a:pt x="8" y="129"/>
                  </a:moveTo>
                  <a:lnTo>
                    <a:pt x="40" y="116"/>
                  </a:lnTo>
                  <a:lnTo>
                    <a:pt x="75" y="106"/>
                  </a:lnTo>
                  <a:lnTo>
                    <a:pt x="112" y="95"/>
                  </a:lnTo>
                  <a:lnTo>
                    <a:pt x="149" y="84"/>
                  </a:lnTo>
                  <a:lnTo>
                    <a:pt x="187" y="75"/>
                  </a:lnTo>
                  <a:lnTo>
                    <a:pt x="228" y="65"/>
                  </a:lnTo>
                  <a:lnTo>
                    <a:pt x="268" y="56"/>
                  </a:lnTo>
                  <a:lnTo>
                    <a:pt x="310" y="48"/>
                  </a:lnTo>
                  <a:lnTo>
                    <a:pt x="350" y="40"/>
                  </a:lnTo>
                  <a:lnTo>
                    <a:pt x="391" y="33"/>
                  </a:lnTo>
                  <a:lnTo>
                    <a:pt x="430" y="26"/>
                  </a:lnTo>
                  <a:lnTo>
                    <a:pt x="471" y="19"/>
                  </a:lnTo>
                  <a:lnTo>
                    <a:pt x="510" y="14"/>
                  </a:lnTo>
                  <a:lnTo>
                    <a:pt x="546" y="10"/>
                  </a:lnTo>
                  <a:lnTo>
                    <a:pt x="581" y="4"/>
                  </a:lnTo>
                  <a:lnTo>
                    <a:pt x="615" y="0"/>
                  </a:lnTo>
                  <a:lnTo>
                    <a:pt x="618" y="0"/>
                  </a:lnTo>
                  <a:lnTo>
                    <a:pt x="622" y="0"/>
                  </a:lnTo>
                  <a:lnTo>
                    <a:pt x="623" y="2"/>
                  </a:lnTo>
                  <a:lnTo>
                    <a:pt x="626" y="4"/>
                  </a:lnTo>
                  <a:lnTo>
                    <a:pt x="630" y="9"/>
                  </a:lnTo>
                  <a:lnTo>
                    <a:pt x="630" y="14"/>
                  </a:lnTo>
                  <a:lnTo>
                    <a:pt x="630" y="18"/>
                  </a:lnTo>
                  <a:lnTo>
                    <a:pt x="627" y="23"/>
                  </a:lnTo>
                  <a:lnTo>
                    <a:pt x="626" y="26"/>
                  </a:lnTo>
                  <a:lnTo>
                    <a:pt x="623" y="27"/>
                  </a:lnTo>
                  <a:lnTo>
                    <a:pt x="622" y="29"/>
                  </a:lnTo>
                  <a:lnTo>
                    <a:pt x="618" y="30"/>
                  </a:lnTo>
                  <a:lnTo>
                    <a:pt x="584" y="35"/>
                  </a:lnTo>
                  <a:lnTo>
                    <a:pt x="547" y="42"/>
                  </a:lnTo>
                  <a:lnTo>
                    <a:pt x="510" y="48"/>
                  </a:lnTo>
                  <a:lnTo>
                    <a:pt x="472" y="54"/>
                  </a:lnTo>
                  <a:lnTo>
                    <a:pt x="430" y="60"/>
                  </a:lnTo>
                  <a:lnTo>
                    <a:pt x="391" y="65"/>
                  </a:lnTo>
                  <a:lnTo>
                    <a:pt x="349" y="72"/>
                  </a:lnTo>
                  <a:lnTo>
                    <a:pt x="309" y="77"/>
                  </a:lnTo>
                  <a:lnTo>
                    <a:pt x="267" y="84"/>
                  </a:lnTo>
                  <a:lnTo>
                    <a:pt x="226" y="91"/>
                  </a:lnTo>
                  <a:lnTo>
                    <a:pt x="187" y="99"/>
                  </a:lnTo>
                  <a:lnTo>
                    <a:pt x="148" y="107"/>
                  </a:lnTo>
                  <a:lnTo>
                    <a:pt x="110" y="116"/>
                  </a:lnTo>
                  <a:lnTo>
                    <a:pt x="75" y="127"/>
                  </a:lnTo>
                  <a:lnTo>
                    <a:pt x="42" y="139"/>
                  </a:lnTo>
                  <a:lnTo>
                    <a:pt x="9" y="151"/>
                  </a:lnTo>
                  <a:lnTo>
                    <a:pt x="7" y="151"/>
                  </a:lnTo>
                  <a:lnTo>
                    <a:pt x="4" y="150"/>
                  </a:lnTo>
                  <a:lnTo>
                    <a:pt x="1" y="146"/>
                  </a:lnTo>
                  <a:lnTo>
                    <a:pt x="0" y="143"/>
                  </a:lnTo>
                  <a:lnTo>
                    <a:pt x="0" y="138"/>
                  </a:lnTo>
                  <a:lnTo>
                    <a:pt x="1" y="134"/>
                  </a:lnTo>
                  <a:lnTo>
                    <a:pt x="4" y="130"/>
                  </a:lnTo>
                  <a:lnTo>
                    <a:pt x="8" y="12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45" name="Freeform 1139"/>
            <p:cNvSpPr>
              <a:spLocks/>
            </p:cNvSpPr>
            <p:nvPr/>
          </p:nvSpPr>
          <p:spPr bwMode="auto">
            <a:xfrm>
              <a:off x="4994" y="3046"/>
              <a:ext cx="157" cy="125"/>
            </a:xfrm>
            <a:custGeom>
              <a:avLst/>
              <a:gdLst>
                <a:gd name="T0" fmla="*/ 0 w 315"/>
                <a:gd name="T1" fmla="*/ 1 h 247"/>
                <a:gd name="T2" fmla="*/ 0 w 315"/>
                <a:gd name="T3" fmla="*/ 1 h 247"/>
                <a:gd name="T4" fmla="*/ 0 w 315"/>
                <a:gd name="T5" fmla="*/ 1 h 247"/>
                <a:gd name="T6" fmla="*/ 0 w 315"/>
                <a:gd name="T7" fmla="*/ 1 h 247"/>
                <a:gd name="T8" fmla="*/ 0 w 315"/>
                <a:gd name="T9" fmla="*/ 1 h 247"/>
                <a:gd name="T10" fmla="*/ 0 w 315"/>
                <a:gd name="T11" fmla="*/ 1 h 247"/>
                <a:gd name="T12" fmla="*/ 0 w 315"/>
                <a:gd name="T13" fmla="*/ 1 h 247"/>
                <a:gd name="T14" fmla="*/ 0 w 315"/>
                <a:gd name="T15" fmla="*/ 1 h 247"/>
                <a:gd name="T16" fmla="*/ 0 w 315"/>
                <a:gd name="T17" fmla="*/ 1 h 247"/>
                <a:gd name="T18" fmla="*/ 0 w 315"/>
                <a:gd name="T19" fmla="*/ 1 h 247"/>
                <a:gd name="T20" fmla="*/ 0 w 315"/>
                <a:gd name="T21" fmla="*/ 1 h 247"/>
                <a:gd name="T22" fmla="*/ 0 w 315"/>
                <a:gd name="T23" fmla="*/ 1 h 247"/>
                <a:gd name="T24" fmla="*/ 0 w 315"/>
                <a:gd name="T25" fmla="*/ 1 h 247"/>
                <a:gd name="T26" fmla="*/ 0 w 315"/>
                <a:gd name="T27" fmla="*/ 1 h 247"/>
                <a:gd name="T28" fmla="*/ 0 w 315"/>
                <a:gd name="T29" fmla="*/ 1 h 247"/>
                <a:gd name="T30" fmla="*/ 0 w 315"/>
                <a:gd name="T31" fmla="*/ 1 h 247"/>
                <a:gd name="T32" fmla="*/ 0 w 315"/>
                <a:gd name="T33" fmla="*/ 1 h 247"/>
                <a:gd name="T34" fmla="*/ 0 w 315"/>
                <a:gd name="T35" fmla="*/ 1 h 247"/>
                <a:gd name="T36" fmla="*/ 0 w 315"/>
                <a:gd name="T37" fmla="*/ 1 h 247"/>
                <a:gd name="T38" fmla="*/ 0 w 315"/>
                <a:gd name="T39" fmla="*/ 1 h 247"/>
                <a:gd name="T40" fmla="*/ 0 w 315"/>
                <a:gd name="T41" fmla="*/ 1 h 247"/>
                <a:gd name="T42" fmla="*/ 0 w 315"/>
                <a:gd name="T43" fmla="*/ 1 h 247"/>
                <a:gd name="T44" fmla="*/ 0 w 315"/>
                <a:gd name="T45" fmla="*/ 1 h 247"/>
                <a:gd name="T46" fmla="*/ 0 w 315"/>
                <a:gd name="T47" fmla="*/ 1 h 247"/>
                <a:gd name="T48" fmla="*/ 0 w 315"/>
                <a:gd name="T49" fmla="*/ 1 h 247"/>
                <a:gd name="T50" fmla="*/ 0 w 315"/>
                <a:gd name="T51" fmla="*/ 1 h 247"/>
                <a:gd name="T52" fmla="*/ 0 w 315"/>
                <a:gd name="T53" fmla="*/ 1 h 247"/>
                <a:gd name="T54" fmla="*/ 0 w 315"/>
                <a:gd name="T55" fmla="*/ 1 h 247"/>
                <a:gd name="T56" fmla="*/ 0 w 315"/>
                <a:gd name="T57" fmla="*/ 1 h 247"/>
                <a:gd name="T58" fmla="*/ 0 w 315"/>
                <a:gd name="T59" fmla="*/ 0 h 247"/>
                <a:gd name="T60" fmla="*/ 0 w 315"/>
                <a:gd name="T61" fmla="*/ 0 h 247"/>
                <a:gd name="T62" fmla="*/ 0 w 315"/>
                <a:gd name="T63" fmla="*/ 0 h 24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15"/>
                <a:gd name="T97" fmla="*/ 0 h 247"/>
                <a:gd name="T98" fmla="*/ 315 w 315"/>
                <a:gd name="T99" fmla="*/ 247 h 247"/>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15" h="247">
                  <a:moveTo>
                    <a:pt x="23" y="0"/>
                  </a:moveTo>
                  <a:lnTo>
                    <a:pt x="33" y="8"/>
                  </a:lnTo>
                  <a:lnTo>
                    <a:pt x="48" y="20"/>
                  </a:lnTo>
                  <a:lnTo>
                    <a:pt x="62" y="33"/>
                  </a:lnTo>
                  <a:lnTo>
                    <a:pt x="81" y="46"/>
                  </a:lnTo>
                  <a:lnTo>
                    <a:pt x="102" y="60"/>
                  </a:lnTo>
                  <a:lnTo>
                    <a:pt x="122" y="76"/>
                  </a:lnTo>
                  <a:lnTo>
                    <a:pt x="143" y="92"/>
                  </a:lnTo>
                  <a:lnTo>
                    <a:pt x="166" y="109"/>
                  </a:lnTo>
                  <a:lnTo>
                    <a:pt x="188" y="126"/>
                  </a:lnTo>
                  <a:lnTo>
                    <a:pt x="209" y="142"/>
                  </a:lnTo>
                  <a:lnTo>
                    <a:pt x="231" y="158"/>
                  </a:lnTo>
                  <a:lnTo>
                    <a:pt x="250" y="173"/>
                  </a:lnTo>
                  <a:lnTo>
                    <a:pt x="267" y="186"/>
                  </a:lnTo>
                  <a:lnTo>
                    <a:pt x="285" y="201"/>
                  </a:lnTo>
                  <a:lnTo>
                    <a:pt x="297" y="213"/>
                  </a:lnTo>
                  <a:lnTo>
                    <a:pt x="308" y="223"/>
                  </a:lnTo>
                  <a:lnTo>
                    <a:pt x="311" y="227"/>
                  </a:lnTo>
                  <a:lnTo>
                    <a:pt x="313" y="231"/>
                  </a:lnTo>
                  <a:lnTo>
                    <a:pt x="315" y="234"/>
                  </a:lnTo>
                  <a:lnTo>
                    <a:pt x="315" y="236"/>
                  </a:lnTo>
                  <a:lnTo>
                    <a:pt x="313" y="242"/>
                  </a:lnTo>
                  <a:lnTo>
                    <a:pt x="309" y="246"/>
                  </a:lnTo>
                  <a:lnTo>
                    <a:pt x="307" y="246"/>
                  </a:lnTo>
                  <a:lnTo>
                    <a:pt x="303" y="247"/>
                  </a:lnTo>
                  <a:lnTo>
                    <a:pt x="298" y="247"/>
                  </a:lnTo>
                  <a:lnTo>
                    <a:pt x="296" y="247"/>
                  </a:lnTo>
                  <a:lnTo>
                    <a:pt x="290" y="244"/>
                  </a:lnTo>
                  <a:lnTo>
                    <a:pt x="288" y="243"/>
                  </a:lnTo>
                  <a:lnTo>
                    <a:pt x="284" y="239"/>
                  </a:lnTo>
                  <a:lnTo>
                    <a:pt x="281" y="238"/>
                  </a:lnTo>
                  <a:lnTo>
                    <a:pt x="270" y="227"/>
                  </a:lnTo>
                  <a:lnTo>
                    <a:pt x="258" y="215"/>
                  </a:lnTo>
                  <a:lnTo>
                    <a:pt x="245" y="201"/>
                  </a:lnTo>
                  <a:lnTo>
                    <a:pt x="231" y="189"/>
                  </a:lnTo>
                  <a:lnTo>
                    <a:pt x="215" y="176"/>
                  </a:lnTo>
                  <a:lnTo>
                    <a:pt x="197" y="161"/>
                  </a:lnTo>
                  <a:lnTo>
                    <a:pt x="180" y="147"/>
                  </a:lnTo>
                  <a:lnTo>
                    <a:pt x="162" y="134"/>
                  </a:lnTo>
                  <a:lnTo>
                    <a:pt x="145" y="118"/>
                  </a:lnTo>
                  <a:lnTo>
                    <a:pt x="127" y="105"/>
                  </a:lnTo>
                  <a:lnTo>
                    <a:pt x="110" y="92"/>
                  </a:lnTo>
                  <a:lnTo>
                    <a:pt x="93" y="80"/>
                  </a:lnTo>
                  <a:lnTo>
                    <a:pt x="77" y="68"/>
                  </a:lnTo>
                  <a:lnTo>
                    <a:pt x="64" y="60"/>
                  </a:lnTo>
                  <a:lnTo>
                    <a:pt x="52" y="50"/>
                  </a:lnTo>
                  <a:lnTo>
                    <a:pt x="39" y="45"/>
                  </a:lnTo>
                  <a:lnTo>
                    <a:pt x="27" y="37"/>
                  </a:lnTo>
                  <a:lnTo>
                    <a:pt x="17" y="31"/>
                  </a:lnTo>
                  <a:lnTo>
                    <a:pt x="10" y="26"/>
                  </a:lnTo>
                  <a:lnTo>
                    <a:pt x="6" y="22"/>
                  </a:lnTo>
                  <a:lnTo>
                    <a:pt x="2" y="16"/>
                  </a:lnTo>
                  <a:lnTo>
                    <a:pt x="0" y="12"/>
                  </a:lnTo>
                  <a:lnTo>
                    <a:pt x="0" y="8"/>
                  </a:lnTo>
                  <a:lnTo>
                    <a:pt x="3" y="8"/>
                  </a:lnTo>
                  <a:lnTo>
                    <a:pt x="4" y="4"/>
                  </a:lnTo>
                  <a:lnTo>
                    <a:pt x="7" y="4"/>
                  </a:lnTo>
                  <a:lnTo>
                    <a:pt x="10" y="2"/>
                  </a:lnTo>
                  <a:lnTo>
                    <a:pt x="14" y="2"/>
                  </a:lnTo>
                  <a:lnTo>
                    <a:pt x="17" y="0"/>
                  </a:lnTo>
                  <a:lnTo>
                    <a:pt x="19" y="0"/>
                  </a:lnTo>
                  <a:lnTo>
                    <a:pt x="22" y="0"/>
                  </a:lnTo>
                  <a:lnTo>
                    <a:pt x="23"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46" name="Freeform 1140"/>
            <p:cNvSpPr>
              <a:spLocks/>
            </p:cNvSpPr>
            <p:nvPr/>
          </p:nvSpPr>
          <p:spPr bwMode="auto">
            <a:xfrm>
              <a:off x="4967" y="2972"/>
              <a:ext cx="17" cy="129"/>
            </a:xfrm>
            <a:custGeom>
              <a:avLst/>
              <a:gdLst>
                <a:gd name="T0" fmla="*/ 1 w 33"/>
                <a:gd name="T1" fmla="*/ 1 h 252"/>
                <a:gd name="T2" fmla="*/ 1 w 33"/>
                <a:gd name="T3" fmla="*/ 1 h 252"/>
                <a:gd name="T4" fmla="*/ 1 w 33"/>
                <a:gd name="T5" fmla="*/ 1 h 252"/>
                <a:gd name="T6" fmla="*/ 1 w 33"/>
                <a:gd name="T7" fmla="*/ 1 h 252"/>
                <a:gd name="T8" fmla="*/ 1 w 33"/>
                <a:gd name="T9" fmla="*/ 1 h 252"/>
                <a:gd name="T10" fmla="*/ 1 w 33"/>
                <a:gd name="T11" fmla="*/ 1 h 252"/>
                <a:gd name="T12" fmla="*/ 1 w 33"/>
                <a:gd name="T13" fmla="*/ 1 h 252"/>
                <a:gd name="T14" fmla="*/ 1 w 33"/>
                <a:gd name="T15" fmla="*/ 1 h 252"/>
                <a:gd name="T16" fmla="*/ 1 w 33"/>
                <a:gd name="T17" fmla="*/ 1 h 252"/>
                <a:gd name="T18" fmla="*/ 1 w 33"/>
                <a:gd name="T19" fmla="*/ 1 h 252"/>
                <a:gd name="T20" fmla="*/ 1 w 33"/>
                <a:gd name="T21" fmla="*/ 1 h 252"/>
                <a:gd name="T22" fmla="*/ 1 w 33"/>
                <a:gd name="T23" fmla="*/ 1 h 252"/>
                <a:gd name="T24" fmla="*/ 1 w 33"/>
                <a:gd name="T25" fmla="*/ 1 h 252"/>
                <a:gd name="T26" fmla="*/ 1 w 33"/>
                <a:gd name="T27" fmla="*/ 1 h 252"/>
                <a:gd name="T28" fmla="*/ 1 w 33"/>
                <a:gd name="T29" fmla="*/ 1 h 252"/>
                <a:gd name="T30" fmla="*/ 1 w 33"/>
                <a:gd name="T31" fmla="*/ 1 h 252"/>
                <a:gd name="T32" fmla="*/ 1 w 33"/>
                <a:gd name="T33" fmla="*/ 1 h 252"/>
                <a:gd name="T34" fmla="*/ 1 w 33"/>
                <a:gd name="T35" fmla="*/ 1 h 252"/>
                <a:gd name="T36" fmla="*/ 1 w 33"/>
                <a:gd name="T37" fmla="*/ 1 h 252"/>
                <a:gd name="T38" fmla="*/ 1 w 33"/>
                <a:gd name="T39" fmla="*/ 1 h 252"/>
                <a:gd name="T40" fmla="*/ 1 w 33"/>
                <a:gd name="T41" fmla="*/ 1 h 252"/>
                <a:gd name="T42" fmla="*/ 1 w 33"/>
                <a:gd name="T43" fmla="*/ 1 h 252"/>
                <a:gd name="T44" fmla="*/ 1 w 33"/>
                <a:gd name="T45" fmla="*/ 1 h 252"/>
                <a:gd name="T46" fmla="*/ 1 w 33"/>
                <a:gd name="T47" fmla="*/ 1 h 252"/>
                <a:gd name="T48" fmla="*/ 0 w 33"/>
                <a:gd name="T49" fmla="*/ 1 h 252"/>
                <a:gd name="T50" fmla="*/ 0 w 33"/>
                <a:gd name="T51" fmla="*/ 1 h 252"/>
                <a:gd name="T52" fmla="*/ 0 w 33"/>
                <a:gd name="T53" fmla="*/ 1 h 252"/>
                <a:gd name="T54" fmla="*/ 0 w 33"/>
                <a:gd name="T55" fmla="*/ 1 h 252"/>
                <a:gd name="T56" fmla="*/ 0 w 33"/>
                <a:gd name="T57" fmla="*/ 1 h 252"/>
                <a:gd name="T58" fmla="*/ 1 w 33"/>
                <a:gd name="T59" fmla="*/ 1 h 252"/>
                <a:gd name="T60" fmla="*/ 1 w 33"/>
                <a:gd name="T61" fmla="*/ 1 h 252"/>
                <a:gd name="T62" fmla="*/ 1 w 33"/>
                <a:gd name="T63" fmla="*/ 1 h 252"/>
                <a:gd name="T64" fmla="*/ 1 w 33"/>
                <a:gd name="T65" fmla="*/ 1 h 252"/>
                <a:gd name="T66" fmla="*/ 1 w 33"/>
                <a:gd name="T67" fmla="*/ 1 h 252"/>
                <a:gd name="T68" fmla="*/ 1 w 33"/>
                <a:gd name="T69" fmla="*/ 1 h 252"/>
                <a:gd name="T70" fmla="*/ 1 w 33"/>
                <a:gd name="T71" fmla="*/ 1 h 252"/>
                <a:gd name="T72" fmla="*/ 1 w 33"/>
                <a:gd name="T73" fmla="*/ 1 h 252"/>
                <a:gd name="T74" fmla="*/ 1 w 33"/>
                <a:gd name="T75" fmla="*/ 1 h 252"/>
                <a:gd name="T76" fmla="*/ 1 w 33"/>
                <a:gd name="T77" fmla="*/ 1 h 252"/>
                <a:gd name="T78" fmla="*/ 1 w 33"/>
                <a:gd name="T79" fmla="*/ 1 h 252"/>
                <a:gd name="T80" fmla="*/ 1 w 33"/>
                <a:gd name="T81" fmla="*/ 1 h 252"/>
                <a:gd name="T82" fmla="*/ 1 w 33"/>
                <a:gd name="T83" fmla="*/ 1 h 252"/>
                <a:gd name="T84" fmla="*/ 1 w 33"/>
                <a:gd name="T85" fmla="*/ 1 h 252"/>
                <a:gd name="T86" fmla="*/ 1 w 33"/>
                <a:gd name="T87" fmla="*/ 1 h 252"/>
                <a:gd name="T88" fmla="*/ 1 w 33"/>
                <a:gd name="T89" fmla="*/ 1 h 252"/>
                <a:gd name="T90" fmla="*/ 1 w 33"/>
                <a:gd name="T91" fmla="*/ 1 h 252"/>
                <a:gd name="T92" fmla="*/ 1 w 33"/>
                <a:gd name="T93" fmla="*/ 1 h 252"/>
                <a:gd name="T94" fmla="*/ 1 w 33"/>
                <a:gd name="T95" fmla="*/ 0 h 252"/>
                <a:gd name="T96" fmla="*/ 1 w 33"/>
                <a:gd name="T97" fmla="*/ 0 h 252"/>
                <a:gd name="T98" fmla="*/ 1 w 33"/>
                <a:gd name="T99" fmla="*/ 0 h 252"/>
                <a:gd name="T100" fmla="*/ 1 w 33"/>
                <a:gd name="T101" fmla="*/ 1 h 252"/>
                <a:gd name="T102" fmla="*/ 1 w 33"/>
                <a:gd name="T103" fmla="*/ 1 h 252"/>
                <a:gd name="T104" fmla="*/ 1 w 33"/>
                <a:gd name="T105" fmla="*/ 1 h 252"/>
                <a:gd name="T106" fmla="*/ 1 w 33"/>
                <a:gd name="T107" fmla="*/ 1 h 25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3"/>
                <a:gd name="T163" fmla="*/ 0 h 252"/>
                <a:gd name="T164" fmla="*/ 33 w 33"/>
                <a:gd name="T165" fmla="*/ 252 h 25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3" h="252">
                  <a:moveTo>
                    <a:pt x="33" y="10"/>
                  </a:moveTo>
                  <a:lnTo>
                    <a:pt x="33" y="23"/>
                  </a:lnTo>
                  <a:lnTo>
                    <a:pt x="33" y="39"/>
                  </a:lnTo>
                  <a:lnTo>
                    <a:pt x="33" y="52"/>
                  </a:lnTo>
                  <a:lnTo>
                    <a:pt x="33" y="66"/>
                  </a:lnTo>
                  <a:lnTo>
                    <a:pt x="32" y="80"/>
                  </a:lnTo>
                  <a:lnTo>
                    <a:pt x="32" y="93"/>
                  </a:lnTo>
                  <a:lnTo>
                    <a:pt x="31" y="107"/>
                  </a:lnTo>
                  <a:lnTo>
                    <a:pt x="31" y="120"/>
                  </a:lnTo>
                  <a:lnTo>
                    <a:pt x="28" y="134"/>
                  </a:lnTo>
                  <a:lnTo>
                    <a:pt x="28" y="147"/>
                  </a:lnTo>
                  <a:lnTo>
                    <a:pt x="27" y="161"/>
                  </a:lnTo>
                  <a:lnTo>
                    <a:pt x="25" y="176"/>
                  </a:lnTo>
                  <a:lnTo>
                    <a:pt x="24" y="189"/>
                  </a:lnTo>
                  <a:lnTo>
                    <a:pt x="24" y="205"/>
                  </a:lnTo>
                  <a:lnTo>
                    <a:pt x="23" y="221"/>
                  </a:lnTo>
                  <a:lnTo>
                    <a:pt x="21" y="239"/>
                  </a:lnTo>
                  <a:lnTo>
                    <a:pt x="20" y="242"/>
                  </a:lnTo>
                  <a:lnTo>
                    <a:pt x="19" y="244"/>
                  </a:lnTo>
                  <a:lnTo>
                    <a:pt x="16" y="248"/>
                  </a:lnTo>
                  <a:lnTo>
                    <a:pt x="16" y="250"/>
                  </a:lnTo>
                  <a:lnTo>
                    <a:pt x="12" y="252"/>
                  </a:lnTo>
                  <a:lnTo>
                    <a:pt x="8" y="252"/>
                  </a:lnTo>
                  <a:lnTo>
                    <a:pt x="4" y="252"/>
                  </a:lnTo>
                  <a:lnTo>
                    <a:pt x="0" y="248"/>
                  </a:lnTo>
                  <a:lnTo>
                    <a:pt x="0" y="246"/>
                  </a:lnTo>
                  <a:lnTo>
                    <a:pt x="0" y="243"/>
                  </a:lnTo>
                  <a:lnTo>
                    <a:pt x="0" y="239"/>
                  </a:lnTo>
                  <a:lnTo>
                    <a:pt x="0" y="235"/>
                  </a:lnTo>
                  <a:lnTo>
                    <a:pt x="1" y="219"/>
                  </a:lnTo>
                  <a:lnTo>
                    <a:pt x="2" y="205"/>
                  </a:lnTo>
                  <a:lnTo>
                    <a:pt x="4" y="189"/>
                  </a:lnTo>
                  <a:lnTo>
                    <a:pt x="6" y="176"/>
                  </a:lnTo>
                  <a:lnTo>
                    <a:pt x="8" y="161"/>
                  </a:lnTo>
                  <a:lnTo>
                    <a:pt x="8" y="147"/>
                  </a:lnTo>
                  <a:lnTo>
                    <a:pt x="11" y="135"/>
                  </a:lnTo>
                  <a:lnTo>
                    <a:pt x="12" y="122"/>
                  </a:lnTo>
                  <a:lnTo>
                    <a:pt x="12" y="107"/>
                  </a:lnTo>
                  <a:lnTo>
                    <a:pt x="15" y="93"/>
                  </a:lnTo>
                  <a:lnTo>
                    <a:pt x="16" y="81"/>
                  </a:lnTo>
                  <a:lnTo>
                    <a:pt x="16" y="68"/>
                  </a:lnTo>
                  <a:lnTo>
                    <a:pt x="16" y="53"/>
                  </a:lnTo>
                  <a:lnTo>
                    <a:pt x="17" y="39"/>
                  </a:lnTo>
                  <a:lnTo>
                    <a:pt x="17" y="23"/>
                  </a:lnTo>
                  <a:lnTo>
                    <a:pt x="19" y="10"/>
                  </a:lnTo>
                  <a:lnTo>
                    <a:pt x="19" y="4"/>
                  </a:lnTo>
                  <a:lnTo>
                    <a:pt x="20" y="2"/>
                  </a:lnTo>
                  <a:lnTo>
                    <a:pt x="23" y="0"/>
                  </a:lnTo>
                  <a:lnTo>
                    <a:pt x="25" y="0"/>
                  </a:lnTo>
                  <a:lnTo>
                    <a:pt x="28" y="0"/>
                  </a:lnTo>
                  <a:lnTo>
                    <a:pt x="32" y="2"/>
                  </a:lnTo>
                  <a:lnTo>
                    <a:pt x="33" y="4"/>
                  </a:lnTo>
                  <a:lnTo>
                    <a:pt x="33" y="1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47" name="Freeform 1141"/>
            <p:cNvSpPr>
              <a:spLocks/>
            </p:cNvSpPr>
            <p:nvPr/>
          </p:nvSpPr>
          <p:spPr bwMode="auto">
            <a:xfrm>
              <a:off x="4861" y="2932"/>
              <a:ext cx="122" cy="47"/>
            </a:xfrm>
            <a:custGeom>
              <a:avLst/>
              <a:gdLst>
                <a:gd name="T0" fmla="*/ 1 w 244"/>
                <a:gd name="T1" fmla="*/ 0 h 95"/>
                <a:gd name="T2" fmla="*/ 1 w 244"/>
                <a:gd name="T3" fmla="*/ 0 h 95"/>
                <a:gd name="T4" fmla="*/ 1 w 244"/>
                <a:gd name="T5" fmla="*/ 0 h 95"/>
                <a:gd name="T6" fmla="*/ 1 w 244"/>
                <a:gd name="T7" fmla="*/ 0 h 95"/>
                <a:gd name="T8" fmla="*/ 1 w 244"/>
                <a:gd name="T9" fmla="*/ 0 h 95"/>
                <a:gd name="T10" fmla="*/ 1 w 244"/>
                <a:gd name="T11" fmla="*/ 0 h 95"/>
                <a:gd name="T12" fmla="*/ 1 w 244"/>
                <a:gd name="T13" fmla="*/ 0 h 95"/>
                <a:gd name="T14" fmla="*/ 1 w 244"/>
                <a:gd name="T15" fmla="*/ 0 h 95"/>
                <a:gd name="T16" fmla="*/ 1 w 244"/>
                <a:gd name="T17" fmla="*/ 0 h 95"/>
                <a:gd name="T18" fmla="*/ 1 w 244"/>
                <a:gd name="T19" fmla="*/ 0 h 95"/>
                <a:gd name="T20" fmla="*/ 1 w 244"/>
                <a:gd name="T21" fmla="*/ 0 h 95"/>
                <a:gd name="T22" fmla="*/ 1 w 244"/>
                <a:gd name="T23" fmla="*/ 0 h 95"/>
                <a:gd name="T24" fmla="*/ 1 w 244"/>
                <a:gd name="T25" fmla="*/ 0 h 95"/>
                <a:gd name="T26" fmla="*/ 1 w 244"/>
                <a:gd name="T27" fmla="*/ 0 h 95"/>
                <a:gd name="T28" fmla="*/ 1 w 244"/>
                <a:gd name="T29" fmla="*/ 0 h 95"/>
                <a:gd name="T30" fmla="*/ 1 w 244"/>
                <a:gd name="T31" fmla="*/ 0 h 95"/>
                <a:gd name="T32" fmla="*/ 1 w 244"/>
                <a:gd name="T33" fmla="*/ 0 h 95"/>
                <a:gd name="T34" fmla="*/ 1 w 244"/>
                <a:gd name="T35" fmla="*/ 0 h 95"/>
                <a:gd name="T36" fmla="*/ 1 w 244"/>
                <a:gd name="T37" fmla="*/ 0 h 95"/>
                <a:gd name="T38" fmla="*/ 1 w 244"/>
                <a:gd name="T39" fmla="*/ 0 h 95"/>
                <a:gd name="T40" fmla="*/ 1 w 244"/>
                <a:gd name="T41" fmla="*/ 0 h 95"/>
                <a:gd name="T42" fmla="*/ 1 w 244"/>
                <a:gd name="T43" fmla="*/ 0 h 95"/>
                <a:gd name="T44" fmla="*/ 1 w 244"/>
                <a:gd name="T45" fmla="*/ 0 h 95"/>
                <a:gd name="T46" fmla="*/ 1 w 244"/>
                <a:gd name="T47" fmla="*/ 0 h 95"/>
                <a:gd name="T48" fmla="*/ 1 w 244"/>
                <a:gd name="T49" fmla="*/ 0 h 95"/>
                <a:gd name="T50" fmla="*/ 1 w 244"/>
                <a:gd name="T51" fmla="*/ 0 h 95"/>
                <a:gd name="T52" fmla="*/ 1 w 244"/>
                <a:gd name="T53" fmla="*/ 0 h 95"/>
                <a:gd name="T54" fmla="*/ 1 w 244"/>
                <a:gd name="T55" fmla="*/ 0 h 95"/>
                <a:gd name="T56" fmla="*/ 1 w 244"/>
                <a:gd name="T57" fmla="*/ 0 h 95"/>
                <a:gd name="T58" fmla="*/ 1 w 244"/>
                <a:gd name="T59" fmla="*/ 0 h 95"/>
                <a:gd name="T60" fmla="*/ 1 w 244"/>
                <a:gd name="T61" fmla="*/ 0 h 95"/>
                <a:gd name="T62" fmla="*/ 1 w 244"/>
                <a:gd name="T63" fmla="*/ 0 h 95"/>
                <a:gd name="T64" fmla="*/ 1 w 244"/>
                <a:gd name="T65" fmla="*/ 0 h 95"/>
                <a:gd name="T66" fmla="*/ 1 w 244"/>
                <a:gd name="T67" fmla="*/ 0 h 95"/>
                <a:gd name="T68" fmla="*/ 1 w 244"/>
                <a:gd name="T69" fmla="*/ 0 h 95"/>
                <a:gd name="T70" fmla="*/ 1 w 244"/>
                <a:gd name="T71" fmla="*/ 0 h 95"/>
                <a:gd name="T72" fmla="*/ 1 w 244"/>
                <a:gd name="T73" fmla="*/ 0 h 95"/>
                <a:gd name="T74" fmla="*/ 1 w 244"/>
                <a:gd name="T75" fmla="*/ 0 h 95"/>
                <a:gd name="T76" fmla="*/ 1 w 244"/>
                <a:gd name="T77" fmla="*/ 0 h 95"/>
                <a:gd name="T78" fmla="*/ 1 w 244"/>
                <a:gd name="T79" fmla="*/ 0 h 95"/>
                <a:gd name="T80" fmla="*/ 1 w 244"/>
                <a:gd name="T81" fmla="*/ 0 h 95"/>
                <a:gd name="T82" fmla="*/ 1 w 244"/>
                <a:gd name="T83" fmla="*/ 0 h 95"/>
                <a:gd name="T84" fmla="*/ 1 w 244"/>
                <a:gd name="T85" fmla="*/ 0 h 95"/>
                <a:gd name="T86" fmla="*/ 1 w 244"/>
                <a:gd name="T87" fmla="*/ 0 h 95"/>
                <a:gd name="T88" fmla="*/ 1 w 244"/>
                <a:gd name="T89" fmla="*/ 0 h 95"/>
                <a:gd name="T90" fmla="*/ 0 w 244"/>
                <a:gd name="T91" fmla="*/ 0 h 95"/>
                <a:gd name="T92" fmla="*/ 1 w 244"/>
                <a:gd name="T93" fmla="*/ 0 h 95"/>
                <a:gd name="T94" fmla="*/ 1 w 244"/>
                <a:gd name="T95" fmla="*/ 0 h 95"/>
                <a:gd name="T96" fmla="*/ 1 w 244"/>
                <a:gd name="T97" fmla="*/ 0 h 95"/>
                <a:gd name="T98" fmla="*/ 1 w 244"/>
                <a:gd name="T99" fmla="*/ 0 h 95"/>
                <a:gd name="T100" fmla="*/ 1 w 244"/>
                <a:gd name="T101" fmla="*/ 0 h 95"/>
                <a:gd name="T102" fmla="*/ 1 w 244"/>
                <a:gd name="T103" fmla="*/ 0 h 9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44"/>
                <a:gd name="T157" fmla="*/ 0 h 95"/>
                <a:gd name="T158" fmla="*/ 244 w 244"/>
                <a:gd name="T159" fmla="*/ 95 h 95"/>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44" h="95">
                  <a:moveTo>
                    <a:pt x="8" y="2"/>
                  </a:moveTo>
                  <a:lnTo>
                    <a:pt x="21" y="7"/>
                  </a:lnTo>
                  <a:lnTo>
                    <a:pt x="37" y="14"/>
                  </a:lnTo>
                  <a:lnTo>
                    <a:pt x="51" y="21"/>
                  </a:lnTo>
                  <a:lnTo>
                    <a:pt x="66" y="25"/>
                  </a:lnTo>
                  <a:lnTo>
                    <a:pt x="79" y="29"/>
                  </a:lnTo>
                  <a:lnTo>
                    <a:pt x="93" y="34"/>
                  </a:lnTo>
                  <a:lnTo>
                    <a:pt x="108" y="38"/>
                  </a:lnTo>
                  <a:lnTo>
                    <a:pt x="121" y="42"/>
                  </a:lnTo>
                  <a:lnTo>
                    <a:pt x="135" y="46"/>
                  </a:lnTo>
                  <a:lnTo>
                    <a:pt x="149" y="49"/>
                  </a:lnTo>
                  <a:lnTo>
                    <a:pt x="163" y="53"/>
                  </a:lnTo>
                  <a:lnTo>
                    <a:pt x="178" y="57"/>
                  </a:lnTo>
                  <a:lnTo>
                    <a:pt x="191" y="60"/>
                  </a:lnTo>
                  <a:lnTo>
                    <a:pt x="206" y="65"/>
                  </a:lnTo>
                  <a:lnTo>
                    <a:pt x="221" y="69"/>
                  </a:lnTo>
                  <a:lnTo>
                    <a:pt x="237" y="75"/>
                  </a:lnTo>
                  <a:lnTo>
                    <a:pt x="241" y="76"/>
                  </a:lnTo>
                  <a:lnTo>
                    <a:pt x="244" y="80"/>
                  </a:lnTo>
                  <a:lnTo>
                    <a:pt x="242" y="84"/>
                  </a:lnTo>
                  <a:lnTo>
                    <a:pt x="241" y="88"/>
                  </a:lnTo>
                  <a:lnTo>
                    <a:pt x="237" y="91"/>
                  </a:lnTo>
                  <a:lnTo>
                    <a:pt x="233" y="95"/>
                  </a:lnTo>
                  <a:lnTo>
                    <a:pt x="229" y="95"/>
                  </a:lnTo>
                  <a:lnTo>
                    <a:pt x="226" y="95"/>
                  </a:lnTo>
                  <a:lnTo>
                    <a:pt x="224" y="95"/>
                  </a:lnTo>
                  <a:lnTo>
                    <a:pt x="221" y="95"/>
                  </a:lnTo>
                  <a:lnTo>
                    <a:pt x="206" y="91"/>
                  </a:lnTo>
                  <a:lnTo>
                    <a:pt x="191" y="85"/>
                  </a:lnTo>
                  <a:lnTo>
                    <a:pt x="178" y="81"/>
                  </a:lnTo>
                  <a:lnTo>
                    <a:pt x="166" y="77"/>
                  </a:lnTo>
                  <a:lnTo>
                    <a:pt x="152" y="73"/>
                  </a:lnTo>
                  <a:lnTo>
                    <a:pt x="139" y="69"/>
                  </a:lnTo>
                  <a:lnTo>
                    <a:pt x="126" y="65"/>
                  </a:lnTo>
                  <a:lnTo>
                    <a:pt x="114" y="61"/>
                  </a:lnTo>
                  <a:lnTo>
                    <a:pt x="101" y="57"/>
                  </a:lnTo>
                  <a:lnTo>
                    <a:pt x="87" y="52"/>
                  </a:lnTo>
                  <a:lnTo>
                    <a:pt x="75" y="48"/>
                  </a:lnTo>
                  <a:lnTo>
                    <a:pt x="62" y="42"/>
                  </a:lnTo>
                  <a:lnTo>
                    <a:pt x="50" y="37"/>
                  </a:lnTo>
                  <a:lnTo>
                    <a:pt x="35" y="30"/>
                  </a:lnTo>
                  <a:lnTo>
                    <a:pt x="20" y="25"/>
                  </a:lnTo>
                  <a:lnTo>
                    <a:pt x="6" y="17"/>
                  </a:lnTo>
                  <a:lnTo>
                    <a:pt x="4" y="14"/>
                  </a:lnTo>
                  <a:lnTo>
                    <a:pt x="1" y="11"/>
                  </a:lnTo>
                  <a:lnTo>
                    <a:pt x="0" y="8"/>
                  </a:lnTo>
                  <a:lnTo>
                    <a:pt x="1" y="6"/>
                  </a:lnTo>
                  <a:lnTo>
                    <a:pt x="1" y="3"/>
                  </a:lnTo>
                  <a:lnTo>
                    <a:pt x="2" y="0"/>
                  </a:lnTo>
                  <a:lnTo>
                    <a:pt x="4" y="0"/>
                  </a:lnTo>
                  <a:lnTo>
                    <a:pt x="8" y="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48" name="Freeform 1142"/>
            <p:cNvSpPr>
              <a:spLocks/>
            </p:cNvSpPr>
            <p:nvPr/>
          </p:nvSpPr>
          <p:spPr bwMode="auto">
            <a:xfrm>
              <a:off x="4857" y="2932"/>
              <a:ext cx="11" cy="65"/>
            </a:xfrm>
            <a:custGeom>
              <a:avLst/>
              <a:gdLst>
                <a:gd name="T0" fmla="*/ 1 w 22"/>
                <a:gd name="T1" fmla="*/ 1 h 128"/>
                <a:gd name="T2" fmla="*/ 1 w 22"/>
                <a:gd name="T3" fmla="*/ 1 h 128"/>
                <a:gd name="T4" fmla="*/ 1 w 22"/>
                <a:gd name="T5" fmla="*/ 1 h 128"/>
                <a:gd name="T6" fmla="*/ 1 w 22"/>
                <a:gd name="T7" fmla="*/ 1 h 128"/>
                <a:gd name="T8" fmla="*/ 1 w 22"/>
                <a:gd name="T9" fmla="*/ 1 h 128"/>
                <a:gd name="T10" fmla="*/ 1 w 22"/>
                <a:gd name="T11" fmla="*/ 1 h 128"/>
                <a:gd name="T12" fmla="*/ 1 w 22"/>
                <a:gd name="T13" fmla="*/ 1 h 128"/>
                <a:gd name="T14" fmla="*/ 0 w 22"/>
                <a:gd name="T15" fmla="*/ 1 h 128"/>
                <a:gd name="T16" fmla="*/ 0 w 22"/>
                <a:gd name="T17" fmla="*/ 1 h 128"/>
                <a:gd name="T18" fmla="*/ 0 w 22"/>
                <a:gd name="T19" fmla="*/ 1 h 128"/>
                <a:gd name="T20" fmla="*/ 1 w 22"/>
                <a:gd name="T21" fmla="*/ 1 h 128"/>
                <a:gd name="T22" fmla="*/ 1 w 22"/>
                <a:gd name="T23" fmla="*/ 1 h 128"/>
                <a:gd name="T24" fmla="*/ 1 w 22"/>
                <a:gd name="T25" fmla="*/ 1 h 128"/>
                <a:gd name="T26" fmla="*/ 1 w 22"/>
                <a:gd name="T27" fmla="*/ 0 h 128"/>
                <a:gd name="T28" fmla="*/ 1 w 22"/>
                <a:gd name="T29" fmla="*/ 0 h 128"/>
                <a:gd name="T30" fmla="*/ 1 w 22"/>
                <a:gd name="T31" fmla="*/ 0 h 128"/>
                <a:gd name="T32" fmla="*/ 1 w 22"/>
                <a:gd name="T33" fmla="*/ 1 h 128"/>
                <a:gd name="T34" fmla="*/ 1 w 22"/>
                <a:gd name="T35" fmla="*/ 1 h 128"/>
                <a:gd name="T36" fmla="*/ 1 w 22"/>
                <a:gd name="T37" fmla="*/ 1 h 128"/>
                <a:gd name="T38" fmla="*/ 1 w 22"/>
                <a:gd name="T39" fmla="*/ 1 h 12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2"/>
                <a:gd name="T61" fmla="*/ 0 h 128"/>
                <a:gd name="T62" fmla="*/ 22 w 22"/>
                <a:gd name="T63" fmla="*/ 128 h 12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2" h="128">
                  <a:moveTo>
                    <a:pt x="22" y="10"/>
                  </a:moveTo>
                  <a:lnTo>
                    <a:pt x="12" y="124"/>
                  </a:lnTo>
                  <a:lnTo>
                    <a:pt x="10" y="126"/>
                  </a:lnTo>
                  <a:lnTo>
                    <a:pt x="9" y="128"/>
                  </a:lnTo>
                  <a:lnTo>
                    <a:pt x="6" y="128"/>
                  </a:lnTo>
                  <a:lnTo>
                    <a:pt x="4" y="128"/>
                  </a:lnTo>
                  <a:lnTo>
                    <a:pt x="2" y="127"/>
                  </a:lnTo>
                  <a:lnTo>
                    <a:pt x="0" y="126"/>
                  </a:lnTo>
                  <a:lnTo>
                    <a:pt x="0" y="123"/>
                  </a:lnTo>
                  <a:lnTo>
                    <a:pt x="0" y="120"/>
                  </a:lnTo>
                  <a:lnTo>
                    <a:pt x="4" y="10"/>
                  </a:lnTo>
                  <a:lnTo>
                    <a:pt x="4" y="4"/>
                  </a:lnTo>
                  <a:lnTo>
                    <a:pt x="5" y="3"/>
                  </a:lnTo>
                  <a:lnTo>
                    <a:pt x="9" y="0"/>
                  </a:lnTo>
                  <a:lnTo>
                    <a:pt x="12" y="0"/>
                  </a:lnTo>
                  <a:lnTo>
                    <a:pt x="16" y="0"/>
                  </a:lnTo>
                  <a:lnTo>
                    <a:pt x="20" y="3"/>
                  </a:lnTo>
                  <a:lnTo>
                    <a:pt x="21" y="4"/>
                  </a:lnTo>
                  <a:lnTo>
                    <a:pt x="22" y="1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49" name="Freeform 1143"/>
            <p:cNvSpPr>
              <a:spLocks/>
            </p:cNvSpPr>
            <p:nvPr/>
          </p:nvSpPr>
          <p:spPr bwMode="auto">
            <a:xfrm>
              <a:off x="4871" y="2965"/>
              <a:ext cx="87" cy="110"/>
            </a:xfrm>
            <a:custGeom>
              <a:avLst/>
              <a:gdLst>
                <a:gd name="T0" fmla="*/ 1 w 174"/>
                <a:gd name="T1" fmla="*/ 0 h 218"/>
                <a:gd name="T2" fmla="*/ 1 w 174"/>
                <a:gd name="T3" fmla="*/ 1 h 218"/>
                <a:gd name="T4" fmla="*/ 1 w 174"/>
                <a:gd name="T5" fmla="*/ 1 h 218"/>
                <a:gd name="T6" fmla="*/ 1 w 174"/>
                <a:gd name="T7" fmla="*/ 1 h 218"/>
                <a:gd name="T8" fmla="*/ 1 w 174"/>
                <a:gd name="T9" fmla="*/ 1 h 218"/>
                <a:gd name="T10" fmla="*/ 1 w 174"/>
                <a:gd name="T11" fmla="*/ 1 h 218"/>
                <a:gd name="T12" fmla="*/ 1 w 174"/>
                <a:gd name="T13" fmla="*/ 1 h 218"/>
                <a:gd name="T14" fmla="*/ 1 w 174"/>
                <a:gd name="T15" fmla="*/ 1 h 218"/>
                <a:gd name="T16" fmla="*/ 1 w 174"/>
                <a:gd name="T17" fmla="*/ 1 h 218"/>
                <a:gd name="T18" fmla="*/ 1 w 174"/>
                <a:gd name="T19" fmla="*/ 1 h 218"/>
                <a:gd name="T20" fmla="*/ 1 w 174"/>
                <a:gd name="T21" fmla="*/ 1 h 218"/>
                <a:gd name="T22" fmla="*/ 1 w 174"/>
                <a:gd name="T23" fmla="*/ 1 h 218"/>
                <a:gd name="T24" fmla="*/ 1 w 174"/>
                <a:gd name="T25" fmla="*/ 1 h 218"/>
                <a:gd name="T26" fmla="*/ 1 w 174"/>
                <a:gd name="T27" fmla="*/ 1 h 218"/>
                <a:gd name="T28" fmla="*/ 1 w 174"/>
                <a:gd name="T29" fmla="*/ 1 h 218"/>
                <a:gd name="T30" fmla="*/ 1 w 174"/>
                <a:gd name="T31" fmla="*/ 1 h 218"/>
                <a:gd name="T32" fmla="*/ 1 w 174"/>
                <a:gd name="T33" fmla="*/ 1 h 218"/>
                <a:gd name="T34" fmla="*/ 1 w 174"/>
                <a:gd name="T35" fmla="*/ 1 h 218"/>
                <a:gd name="T36" fmla="*/ 1 w 174"/>
                <a:gd name="T37" fmla="*/ 1 h 218"/>
                <a:gd name="T38" fmla="*/ 1 w 174"/>
                <a:gd name="T39" fmla="*/ 1 h 218"/>
                <a:gd name="T40" fmla="*/ 1 w 174"/>
                <a:gd name="T41" fmla="*/ 1 h 218"/>
                <a:gd name="T42" fmla="*/ 1 w 174"/>
                <a:gd name="T43" fmla="*/ 1 h 218"/>
                <a:gd name="T44" fmla="*/ 1 w 174"/>
                <a:gd name="T45" fmla="*/ 1 h 218"/>
                <a:gd name="T46" fmla="*/ 1 w 174"/>
                <a:gd name="T47" fmla="*/ 1 h 218"/>
                <a:gd name="T48" fmla="*/ 1 w 174"/>
                <a:gd name="T49" fmla="*/ 1 h 218"/>
                <a:gd name="T50" fmla="*/ 1 w 174"/>
                <a:gd name="T51" fmla="*/ 1 h 218"/>
                <a:gd name="T52" fmla="*/ 1 w 174"/>
                <a:gd name="T53" fmla="*/ 1 h 218"/>
                <a:gd name="T54" fmla="*/ 1 w 174"/>
                <a:gd name="T55" fmla="*/ 1 h 218"/>
                <a:gd name="T56" fmla="*/ 1 w 174"/>
                <a:gd name="T57" fmla="*/ 1 h 218"/>
                <a:gd name="T58" fmla="*/ 1 w 174"/>
                <a:gd name="T59" fmla="*/ 1 h 218"/>
                <a:gd name="T60" fmla="*/ 1 w 174"/>
                <a:gd name="T61" fmla="*/ 1 h 218"/>
                <a:gd name="T62" fmla="*/ 1 w 174"/>
                <a:gd name="T63" fmla="*/ 1 h 218"/>
                <a:gd name="T64" fmla="*/ 1 w 174"/>
                <a:gd name="T65" fmla="*/ 1 h 218"/>
                <a:gd name="T66" fmla="*/ 1 w 174"/>
                <a:gd name="T67" fmla="*/ 1 h 218"/>
                <a:gd name="T68" fmla="*/ 1 w 174"/>
                <a:gd name="T69" fmla="*/ 1 h 218"/>
                <a:gd name="T70" fmla="*/ 1 w 174"/>
                <a:gd name="T71" fmla="*/ 1 h 218"/>
                <a:gd name="T72" fmla="*/ 1 w 174"/>
                <a:gd name="T73" fmla="*/ 1 h 218"/>
                <a:gd name="T74" fmla="*/ 1 w 174"/>
                <a:gd name="T75" fmla="*/ 1 h 218"/>
                <a:gd name="T76" fmla="*/ 1 w 174"/>
                <a:gd name="T77" fmla="*/ 1 h 218"/>
                <a:gd name="T78" fmla="*/ 1 w 174"/>
                <a:gd name="T79" fmla="*/ 1 h 218"/>
                <a:gd name="T80" fmla="*/ 1 w 174"/>
                <a:gd name="T81" fmla="*/ 1 h 218"/>
                <a:gd name="T82" fmla="*/ 0 w 174"/>
                <a:gd name="T83" fmla="*/ 1 h 218"/>
                <a:gd name="T84" fmla="*/ 0 w 174"/>
                <a:gd name="T85" fmla="*/ 1 h 218"/>
                <a:gd name="T86" fmla="*/ 1 w 174"/>
                <a:gd name="T87" fmla="*/ 0 h 218"/>
                <a:gd name="T88" fmla="*/ 1 w 174"/>
                <a:gd name="T89" fmla="*/ 0 h 21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74"/>
                <a:gd name="T136" fmla="*/ 0 h 218"/>
                <a:gd name="T137" fmla="*/ 174 w 174"/>
                <a:gd name="T138" fmla="*/ 218 h 21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74" h="218">
                  <a:moveTo>
                    <a:pt x="9" y="0"/>
                  </a:moveTo>
                  <a:lnTo>
                    <a:pt x="16" y="0"/>
                  </a:lnTo>
                  <a:lnTo>
                    <a:pt x="24" y="2"/>
                  </a:lnTo>
                  <a:lnTo>
                    <a:pt x="32" y="3"/>
                  </a:lnTo>
                  <a:lnTo>
                    <a:pt x="42" y="6"/>
                  </a:lnTo>
                  <a:lnTo>
                    <a:pt x="50" y="9"/>
                  </a:lnTo>
                  <a:lnTo>
                    <a:pt x="59" y="13"/>
                  </a:lnTo>
                  <a:lnTo>
                    <a:pt x="70" y="15"/>
                  </a:lnTo>
                  <a:lnTo>
                    <a:pt x="79" y="19"/>
                  </a:lnTo>
                  <a:lnTo>
                    <a:pt x="90" y="23"/>
                  </a:lnTo>
                  <a:lnTo>
                    <a:pt x="100" y="27"/>
                  </a:lnTo>
                  <a:lnTo>
                    <a:pt x="110" y="31"/>
                  </a:lnTo>
                  <a:lnTo>
                    <a:pt x="121" y="36"/>
                  </a:lnTo>
                  <a:lnTo>
                    <a:pt x="129" y="38"/>
                  </a:lnTo>
                  <a:lnTo>
                    <a:pt x="140" y="42"/>
                  </a:lnTo>
                  <a:lnTo>
                    <a:pt x="150" y="46"/>
                  </a:lnTo>
                  <a:lnTo>
                    <a:pt x="159" y="49"/>
                  </a:lnTo>
                  <a:lnTo>
                    <a:pt x="163" y="50"/>
                  </a:lnTo>
                  <a:lnTo>
                    <a:pt x="167" y="50"/>
                  </a:lnTo>
                  <a:lnTo>
                    <a:pt x="168" y="54"/>
                  </a:lnTo>
                  <a:lnTo>
                    <a:pt x="171" y="58"/>
                  </a:lnTo>
                  <a:lnTo>
                    <a:pt x="171" y="61"/>
                  </a:lnTo>
                  <a:lnTo>
                    <a:pt x="173" y="67"/>
                  </a:lnTo>
                  <a:lnTo>
                    <a:pt x="173" y="71"/>
                  </a:lnTo>
                  <a:lnTo>
                    <a:pt x="174" y="76"/>
                  </a:lnTo>
                  <a:lnTo>
                    <a:pt x="173" y="85"/>
                  </a:lnTo>
                  <a:lnTo>
                    <a:pt x="173" y="95"/>
                  </a:lnTo>
                  <a:lnTo>
                    <a:pt x="173" y="103"/>
                  </a:lnTo>
                  <a:lnTo>
                    <a:pt x="173" y="111"/>
                  </a:lnTo>
                  <a:lnTo>
                    <a:pt x="171" y="119"/>
                  </a:lnTo>
                  <a:lnTo>
                    <a:pt x="171" y="127"/>
                  </a:lnTo>
                  <a:lnTo>
                    <a:pt x="171" y="134"/>
                  </a:lnTo>
                  <a:lnTo>
                    <a:pt x="170" y="142"/>
                  </a:lnTo>
                  <a:lnTo>
                    <a:pt x="168" y="150"/>
                  </a:lnTo>
                  <a:lnTo>
                    <a:pt x="167" y="158"/>
                  </a:lnTo>
                  <a:lnTo>
                    <a:pt x="166" y="166"/>
                  </a:lnTo>
                  <a:lnTo>
                    <a:pt x="164" y="174"/>
                  </a:lnTo>
                  <a:lnTo>
                    <a:pt x="163" y="181"/>
                  </a:lnTo>
                  <a:lnTo>
                    <a:pt x="160" y="191"/>
                  </a:lnTo>
                  <a:lnTo>
                    <a:pt x="159" y="199"/>
                  </a:lnTo>
                  <a:lnTo>
                    <a:pt x="156" y="208"/>
                  </a:lnTo>
                  <a:lnTo>
                    <a:pt x="155" y="214"/>
                  </a:lnTo>
                  <a:lnTo>
                    <a:pt x="152" y="216"/>
                  </a:lnTo>
                  <a:lnTo>
                    <a:pt x="151" y="218"/>
                  </a:lnTo>
                  <a:lnTo>
                    <a:pt x="147" y="218"/>
                  </a:lnTo>
                  <a:lnTo>
                    <a:pt x="146" y="215"/>
                  </a:lnTo>
                  <a:lnTo>
                    <a:pt x="144" y="212"/>
                  </a:lnTo>
                  <a:lnTo>
                    <a:pt x="143" y="208"/>
                  </a:lnTo>
                  <a:lnTo>
                    <a:pt x="144" y="203"/>
                  </a:lnTo>
                  <a:lnTo>
                    <a:pt x="147" y="193"/>
                  </a:lnTo>
                  <a:lnTo>
                    <a:pt x="148" y="185"/>
                  </a:lnTo>
                  <a:lnTo>
                    <a:pt x="151" y="177"/>
                  </a:lnTo>
                  <a:lnTo>
                    <a:pt x="151" y="170"/>
                  </a:lnTo>
                  <a:lnTo>
                    <a:pt x="152" y="162"/>
                  </a:lnTo>
                  <a:lnTo>
                    <a:pt x="155" y="156"/>
                  </a:lnTo>
                  <a:lnTo>
                    <a:pt x="155" y="149"/>
                  </a:lnTo>
                  <a:lnTo>
                    <a:pt x="156" y="142"/>
                  </a:lnTo>
                  <a:lnTo>
                    <a:pt x="156" y="134"/>
                  </a:lnTo>
                  <a:lnTo>
                    <a:pt x="158" y="127"/>
                  </a:lnTo>
                  <a:lnTo>
                    <a:pt x="158" y="120"/>
                  </a:lnTo>
                  <a:lnTo>
                    <a:pt x="159" y="112"/>
                  </a:lnTo>
                  <a:lnTo>
                    <a:pt x="159" y="104"/>
                  </a:lnTo>
                  <a:lnTo>
                    <a:pt x="159" y="98"/>
                  </a:lnTo>
                  <a:lnTo>
                    <a:pt x="159" y="89"/>
                  </a:lnTo>
                  <a:lnTo>
                    <a:pt x="159" y="81"/>
                  </a:lnTo>
                  <a:lnTo>
                    <a:pt x="158" y="77"/>
                  </a:lnTo>
                  <a:lnTo>
                    <a:pt x="154" y="73"/>
                  </a:lnTo>
                  <a:lnTo>
                    <a:pt x="147" y="69"/>
                  </a:lnTo>
                  <a:lnTo>
                    <a:pt x="139" y="64"/>
                  </a:lnTo>
                  <a:lnTo>
                    <a:pt x="128" y="58"/>
                  </a:lnTo>
                  <a:lnTo>
                    <a:pt x="117" y="54"/>
                  </a:lnTo>
                  <a:lnTo>
                    <a:pt x="105" y="48"/>
                  </a:lnTo>
                  <a:lnTo>
                    <a:pt x="92" y="42"/>
                  </a:lnTo>
                  <a:lnTo>
                    <a:pt x="78" y="37"/>
                  </a:lnTo>
                  <a:lnTo>
                    <a:pt x="65" y="33"/>
                  </a:lnTo>
                  <a:lnTo>
                    <a:pt x="51" y="29"/>
                  </a:lnTo>
                  <a:lnTo>
                    <a:pt x="40" y="25"/>
                  </a:lnTo>
                  <a:lnTo>
                    <a:pt x="30" y="21"/>
                  </a:lnTo>
                  <a:lnTo>
                    <a:pt x="20" y="19"/>
                  </a:lnTo>
                  <a:lnTo>
                    <a:pt x="13" y="17"/>
                  </a:lnTo>
                  <a:lnTo>
                    <a:pt x="9" y="17"/>
                  </a:lnTo>
                  <a:lnTo>
                    <a:pt x="5" y="17"/>
                  </a:lnTo>
                  <a:lnTo>
                    <a:pt x="3" y="15"/>
                  </a:lnTo>
                  <a:lnTo>
                    <a:pt x="0" y="11"/>
                  </a:lnTo>
                  <a:lnTo>
                    <a:pt x="0" y="9"/>
                  </a:lnTo>
                  <a:lnTo>
                    <a:pt x="0" y="6"/>
                  </a:lnTo>
                  <a:lnTo>
                    <a:pt x="3" y="3"/>
                  </a:lnTo>
                  <a:lnTo>
                    <a:pt x="5" y="0"/>
                  </a:lnTo>
                  <a:lnTo>
                    <a:pt x="9"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50" name="Freeform 1144"/>
            <p:cNvSpPr>
              <a:spLocks/>
            </p:cNvSpPr>
            <p:nvPr/>
          </p:nvSpPr>
          <p:spPr bwMode="auto">
            <a:xfrm>
              <a:off x="4867" y="2968"/>
              <a:ext cx="17" cy="64"/>
            </a:xfrm>
            <a:custGeom>
              <a:avLst/>
              <a:gdLst>
                <a:gd name="T0" fmla="*/ 1 w 33"/>
                <a:gd name="T1" fmla="*/ 1 h 127"/>
                <a:gd name="T2" fmla="*/ 1 w 33"/>
                <a:gd name="T3" fmla="*/ 1 h 127"/>
                <a:gd name="T4" fmla="*/ 1 w 33"/>
                <a:gd name="T5" fmla="*/ 1 h 127"/>
                <a:gd name="T6" fmla="*/ 1 w 33"/>
                <a:gd name="T7" fmla="*/ 1 h 127"/>
                <a:gd name="T8" fmla="*/ 1 w 33"/>
                <a:gd name="T9" fmla="*/ 1 h 127"/>
                <a:gd name="T10" fmla="*/ 1 w 33"/>
                <a:gd name="T11" fmla="*/ 1 h 127"/>
                <a:gd name="T12" fmla="*/ 1 w 33"/>
                <a:gd name="T13" fmla="*/ 1 h 127"/>
                <a:gd name="T14" fmla="*/ 1 w 33"/>
                <a:gd name="T15" fmla="*/ 1 h 127"/>
                <a:gd name="T16" fmla="*/ 1 w 33"/>
                <a:gd name="T17" fmla="*/ 1 h 127"/>
                <a:gd name="T18" fmla="*/ 1 w 33"/>
                <a:gd name="T19" fmla="*/ 1 h 127"/>
                <a:gd name="T20" fmla="*/ 1 w 33"/>
                <a:gd name="T21" fmla="*/ 1 h 127"/>
                <a:gd name="T22" fmla="*/ 1 w 33"/>
                <a:gd name="T23" fmla="*/ 1 h 127"/>
                <a:gd name="T24" fmla="*/ 1 w 33"/>
                <a:gd name="T25" fmla="*/ 1 h 127"/>
                <a:gd name="T26" fmla="*/ 1 w 33"/>
                <a:gd name="T27" fmla="*/ 1 h 127"/>
                <a:gd name="T28" fmla="*/ 1 w 33"/>
                <a:gd name="T29" fmla="*/ 1 h 127"/>
                <a:gd name="T30" fmla="*/ 1 w 33"/>
                <a:gd name="T31" fmla="*/ 1 h 127"/>
                <a:gd name="T32" fmla="*/ 1 w 33"/>
                <a:gd name="T33" fmla="*/ 1 h 127"/>
                <a:gd name="T34" fmla="*/ 1 w 33"/>
                <a:gd name="T35" fmla="*/ 1 h 127"/>
                <a:gd name="T36" fmla="*/ 1 w 33"/>
                <a:gd name="T37" fmla="*/ 1 h 127"/>
                <a:gd name="T38" fmla="*/ 1 w 33"/>
                <a:gd name="T39" fmla="*/ 1 h 127"/>
                <a:gd name="T40" fmla="*/ 1 w 33"/>
                <a:gd name="T41" fmla="*/ 1 h 127"/>
                <a:gd name="T42" fmla="*/ 1 w 33"/>
                <a:gd name="T43" fmla="*/ 1 h 127"/>
                <a:gd name="T44" fmla="*/ 0 w 33"/>
                <a:gd name="T45" fmla="*/ 1 h 127"/>
                <a:gd name="T46" fmla="*/ 0 w 33"/>
                <a:gd name="T47" fmla="*/ 1 h 127"/>
                <a:gd name="T48" fmla="*/ 0 w 33"/>
                <a:gd name="T49" fmla="*/ 1 h 127"/>
                <a:gd name="T50" fmla="*/ 0 w 33"/>
                <a:gd name="T51" fmla="*/ 1 h 127"/>
                <a:gd name="T52" fmla="*/ 1 w 33"/>
                <a:gd name="T53" fmla="*/ 1 h 127"/>
                <a:gd name="T54" fmla="*/ 1 w 33"/>
                <a:gd name="T55" fmla="*/ 1 h 127"/>
                <a:gd name="T56" fmla="*/ 1 w 33"/>
                <a:gd name="T57" fmla="*/ 1 h 127"/>
                <a:gd name="T58" fmla="*/ 1 w 33"/>
                <a:gd name="T59" fmla="*/ 1 h 127"/>
                <a:gd name="T60" fmla="*/ 1 w 33"/>
                <a:gd name="T61" fmla="*/ 1 h 127"/>
                <a:gd name="T62" fmla="*/ 1 w 33"/>
                <a:gd name="T63" fmla="*/ 1 h 127"/>
                <a:gd name="T64" fmla="*/ 1 w 33"/>
                <a:gd name="T65" fmla="*/ 1 h 127"/>
                <a:gd name="T66" fmla="*/ 1 w 33"/>
                <a:gd name="T67" fmla="*/ 1 h 127"/>
                <a:gd name="T68" fmla="*/ 1 w 33"/>
                <a:gd name="T69" fmla="*/ 1 h 127"/>
                <a:gd name="T70" fmla="*/ 1 w 33"/>
                <a:gd name="T71" fmla="*/ 1 h 127"/>
                <a:gd name="T72" fmla="*/ 1 w 33"/>
                <a:gd name="T73" fmla="*/ 1 h 127"/>
                <a:gd name="T74" fmla="*/ 1 w 33"/>
                <a:gd name="T75" fmla="*/ 1 h 127"/>
                <a:gd name="T76" fmla="*/ 1 w 33"/>
                <a:gd name="T77" fmla="*/ 1 h 127"/>
                <a:gd name="T78" fmla="*/ 1 w 33"/>
                <a:gd name="T79" fmla="*/ 1 h 127"/>
                <a:gd name="T80" fmla="*/ 1 w 33"/>
                <a:gd name="T81" fmla="*/ 1 h 127"/>
                <a:gd name="T82" fmla="*/ 1 w 33"/>
                <a:gd name="T83" fmla="*/ 1 h 127"/>
                <a:gd name="T84" fmla="*/ 1 w 33"/>
                <a:gd name="T85" fmla="*/ 1 h 127"/>
                <a:gd name="T86" fmla="*/ 1 w 33"/>
                <a:gd name="T87" fmla="*/ 0 h 127"/>
                <a:gd name="T88" fmla="*/ 1 w 33"/>
                <a:gd name="T89" fmla="*/ 1 h 127"/>
                <a:gd name="T90" fmla="*/ 1 w 33"/>
                <a:gd name="T91" fmla="*/ 1 h 127"/>
                <a:gd name="T92" fmla="*/ 1 w 33"/>
                <a:gd name="T93" fmla="*/ 1 h 127"/>
                <a:gd name="T94" fmla="*/ 1 w 33"/>
                <a:gd name="T95" fmla="*/ 1 h 127"/>
                <a:gd name="T96" fmla="*/ 1 w 33"/>
                <a:gd name="T97" fmla="*/ 1 h 127"/>
                <a:gd name="T98" fmla="*/ 1 w 33"/>
                <a:gd name="T99" fmla="*/ 1 h 12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3"/>
                <a:gd name="T151" fmla="*/ 0 h 127"/>
                <a:gd name="T152" fmla="*/ 33 w 33"/>
                <a:gd name="T153" fmla="*/ 127 h 12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3" h="127">
                  <a:moveTo>
                    <a:pt x="33" y="15"/>
                  </a:moveTo>
                  <a:lnTo>
                    <a:pt x="31" y="22"/>
                  </a:lnTo>
                  <a:lnTo>
                    <a:pt x="29" y="27"/>
                  </a:lnTo>
                  <a:lnTo>
                    <a:pt x="28" y="35"/>
                  </a:lnTo>
                  <a:lnTo>
                    <a:pt x="25" y="42"/>
                  </a:lnTo>
                  <a:lnTo>
                    <a:pt x="25" y="47"/>
                  </a:lnTo>
                  <a:lnTo>
                    <a:pt x="24" y="55"/>
                  </a:lnTo>
                  <a:lnTo>
                    <a:pt x="23" y="61"/>
                  </a:lnTo>
                  <a:lnTo>
                    <a:pt x="21" y="68"/>
                  </a:lnTo>
                  <a:lnTo>
                    <a:pt x="20" y="74"/>
                  </a:lnTo>
                  <a:lnTo>
                    <a:pt x="19" y="81"/>
                  </a:lnTo>
                  <a:lnTo>
                    <a:pt x="17" y="88"/>
                  </a:lnTo>
                  <a:lnTo>
                    <a:pt x="17" y="93"/>
                  </a:lnTo>
                  <a:lnTo>
                    <a:pt x="15" y="101"/>
                  </a:lnTo>
                  <a:lnTo>
                    <a:pt x="13" y="107"/>
                  </a:lnTo>
                  <a:lnTo>
                    <a:pt x="12" y="113"/>
                  </a:lnTo>
                  <a:lnTo>
                    <a:pt x="12" y="122"/>
                  </a:lnTo>
                  <a:lnTo>
                    <a:pt x="9" y="124"/>
                  </a:lnTo>
                  <a:lnTo>
                    <a:pt x="8" y="127"/>
                  </a:lnTo>
                  <a:lnTo>
                    <a:pt x="5" y="127"/>
                  </a:lnTo>
                  <a:lnTo>
                    <a:pt x="4" y="124"/>
                  </a:lnTo>
                  <a:lnTo>
                    <a:pt x="1" y="120"/>
                  </a:lnTo>
                  <a:lnTo>
                    <a:pt x="0" y="116"/>
                  </a:lnTo>
                  <a:lnTo>
                    <a:pt x="0" y="111"/>
                  </a:lnTo>
                  <a:lnTo>
                    <a:pt x="0" y="105"/>
                  </a:lnTo>
                  <a:lnTo>
                    <a:pt x="0" y="97"/>
                  </a:lnTo>
                  <a:lnTo>
                    <a:pt x="1" y="92"/>
                  </a:lnTo>
                  <a:lnTo>
                    <a:pt x="2" y="85"/>
                  </a:lnTo>
                  <a:lnTo>
                    <a:pt x="4" y="80"/>
                  </a:lnTo>
                  <a:lnTo>
                    <a:pt x="4" y="73"/>
                  </a:lnTo>
                  <a:lnTo>
                    <a:pt x="4" y="68"/>
                  </a:lnTo>
                  <a:lnTo>
                    <a:pt x="5" y="62"/>
                  </a:lnTo>
                  <a:lnTo>
                    <a:pt x="5" y="57"/>
                  </a:lnTo>
                  <a:lnTo>
                    <a:pt x="5" y="51"/>
                  </a:lnTo>
                  <a:lnTo>
                    <a:pt x="5" y="46"/>
                  </a:lnTo>
                  <a:lnTo>
                    <a:pt x="7" y="41"/>
                  </a:lnTo>
                  <a:lnTo>
                    <a:pt x="7" y="35"/>
                  </a:lnTo>
                  <a:lnTo>
                    <a:pt x="8" y="29"/>
                  </a:lnTo>
                  <a:lnTo>
                    <a:pt x="8" y="22"/>
                  </a:lnTo>
                  <a:lnTo>
                    <a:pt x="9" y="16"/>
                  </a:lnTo>
                  <a:lnTo>
                    <a:pt x="12" y="10"/>
                  </a:lnTo>
                  <a:lnTo>
                    <a:pt x="13" y="4"/>
                  </a:lnTo>
                  <a:lnTo>
                    <a:pt x="17" y="2"/>
                  </a:lnTo>
                  <a:lnTo>
                    <a:pt x="20" y="0"/>
                  </a:lnTo>
                  <a:lnTo>
                    <a:pt x="25" y="2"/>
                  </a:lnTo>
                  <a:lnTo>
                    <a:pt x="27" y="2"/>
                  </a:lnTo>
                  <a:lnTo>
                    <a:pt x="31" y="6"/>
                  </a:lnTo>
                  <a:lnTo>
                    <a:pt x="32" y="10"/>
                  </a:lnTo>
                  <a:lnTo>
                    <a:pt x="33" y="15"/>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51" name="Freeform 1145"/>
            <p:cNvSpPr>
              <a:spLocks/>
            </p:cNvSpPr>
            <p:nvPr/>
          </p:nvSpPr>
          <p:spPr bwMode="auto">
            <a:xfrm>
              <a:off x="4855" y="3050"/>
              <a:ext cx="104" cy="55"/>
            </a:xfrm>
            <a:custGeom>
              <a:avLst/>
              <a:gdLst>
                <a:gd name="T0" fmla="*/ 0 w 210"/>
                <a:gd name="T1" fmla="*/ 1 h 110"/>
                <a:gd name="T2" fmla="*/ 0 w 210"/>
                <a:gd name="T3" fmla="*/ 1 h 110"/>
                <a:gd name="T4" fmla="*/ 0 w 210"/>
                <a:gd name="T5" fmla="*/ 1 h 110"/>
                <a:gd name="T6" fmla="*/ 0 w 210"/>
                <a:gd name="T7" fmla="*/ 1 h 110"/>
                <a:gd name="T8" fmla="*/ 0 w 210"/>
                <a:gd name="T9" fmla="*/ 1 h 110"/>
                <a:gd name="T10" fmla="*/ 0 w 210"/>
                <a:gd name="T11" fmla="*/ 1 h 110"/>
                <a:gd name="T12" fmla="*/ 0 w 210"/>
                <a:gd name="T13" fmla="*/ 1 h 110"/>
                <a:gd name="T14" fmla="*/ 0 w 210"/>
                <a:gd name="T15" fmla="*/ 1 h 110"/>
                <a:gd name="T16" fmla="*/ 0 w 210"/>
                <a:gd name="T17" fmla="*/ 1 h 110"/>
                <a:gd name="T18" fmla="*/ 0 w 210"/>
                <a:gd name="T19" fmla="*/ 1 h 110"/>
                <a:gd name="T20" fmla="*/ 0 w 210"/>
                <a:gd name="T21" fmla="*/ 1 h 110"/>
                <a:gd name="T22" fmla="*/ 0 w 210"/>
                <a:gd name="T23" fmla="*/ 1 h 110"/>
                <a:gd name="T24" fmla="*/ 0 w 210"/>
                <a:gd name="T25" fmla="*/ 1 h 110"/>
                <a:gd name="T26" fmla="*/ 0 w 210"/>
                <a:gd name="T27" fmla="*/ 1 h 110"/>
                <a:gd name="T28" fmla="*/ 0 w 210"/>
                <a:gd name="T29" fmla="*/ 1 h 110"/>
                <a:gd name="T30" fmla="*/ 0 w 210"/>
                <a:gd name="T31" fmla="*/ 1 h 110"/>
                <a:gd name="T32" fmla="*/ 0 w 210"/>
                <a:gd name="T33" fmla="*/ 1 h 110"/>
                <a:gd name="T34" fmla="*/ 0 w 210"/>
                <a:gd name="T35" fmla="*/ 1 h 110"/>
                <a:gd name="T36" fmla="*/ 0 w 210"/>
                <a:gd name="T37" fmla="*/ 1 h 110"/>
                <a:gd name="T38" fmla="*/ 0 w 210"/>
                <a:gd name="T39" fmla="*/ 1 h 110"/>
                <a:gd name="T40" fmla="*/ 0 w 210"/>
                <a:gd name="T41" fmla="*/ 1 h 110"/>
                <a:gd name="T42" fmla="*/ 0 w 210"/>
                <a:gd name="T43" fmla="*/ 1 h 110"/>
                <a:gd name="T44" fmla="*/ 0 w 210"/>
                <a:gd name="T45" fmla="*/ 1 h 110"/>
                <a:gd name="T46" fmla="*/ 0 w 210"/>
                <a:gd name="T47" fmla="*/ 1 h 110"/>
                <a:gd name="T48" fmla="*/ 0 w 210"/>
                <a:gd name="T49" fmla="*/ 1 h 110"/>
                <a:gd name="T50" fmla="*/ 0 w 210"/>
                <a:gd name="T51" fmla="*/ 1 h 110"/>
                <a:gd name="T52" fmla="*/ 0 w 210"/>
                <a:gd name="T53" fmla="*/ 1 h 110"/>
                <a:gd name="T54" fmla="*/ 0 w 210"/>
                <a:gd name="T55" fmla="*/ 1 h 110"/>
                <a:gd name="T56" fmla="*/ 0 w 210"/>
                <a:gd name="T57" fmla="*/ 1 h 110"/>
                <a:gd name="T58" fmla="*/ 0 w 210"/>
                <a:gd name="T59" fmla="*/ 1 h 110"/>
                <a:gd name="T60" fmla="*/ 0 w 210"/>
                <a:gd name="T61" fmla="*/ 1 h 110"/>
                <a:gd name="T62" fmla="*/ 0 w 210"/>
                <a:gd name="T63" fmla="*/ 1 h 110"/>
                <a:gd name="T64" fmla="*/ 0 w 210"/>
                <a:gd name="T65" fmla="*/ 1 h 110"/>
                <a:gd name="T66" fmla="*/ 0 w 210"/>
                <a:gd name="T67" fmla="*/ 1 h 110"/>
                <a:gd name="T68" fmla="*/ 0 w 210"/>
                <a:gd name="T69" fmla="*/ 1 h 110"/>
                <a:gd name="T70" fmla="*/ 0 w 210"/>
                <a:gd name="T71" fmla="*/ 1 h 110"/>
                <a:gd name="T72" fmla="*/ 0 w 210"/>
                <a:gd name="T73" fmla="*/ 1 h 110"/>
                <a:gd name="T74" fmla="*/ 0 w 210"/>
                <a:gd name="T75" fmla="*/ 1 h 110"/>
                <a:gd name="T76" fmla="*/ 0 w 210"/>
                <a:gd name="T77" fmla="*/ 1 h 110"/>
                <a:gd name="T78" fmla="*/ 0 w 210"/>
                <a:gd name="T79" fmla="*/ 1 h 110"/>
                <a:gd name="T80" fmla="*/ 0 w 210"/>
                <a:gd name="T81" fmla="*/ 1 h 110"/>
                <a:gd name="T82" fmla="*/ 0 w 210"/>
                <a:gd name="T83" fmla="*/ 1 h 110"/>
                <a:gd name="T84" fmla="*/ 0 w 210"/>
                <a:gd name="T85" fmla="*/ 1 h 110"/>
                <a:gd name="T86" fmla="*/ 0 w 210"/>
                <a:gd name="T87" fmla="*/ 1 h 110"/>
                <a:gd name="T88" fmla="*/ 0 w 210"/>
                <a:gd name="T89" fmla="*/ 1 h 110"/>
                <a:gd name="T90" fmla="*/ 0 w 210"/>
                <a:gd name="T91" fmla="*/ 1 h 110"/>
                <a:gd name="T92" fmla="*/ 0 w 210"/>
                <a:gd name="T93" fmla="*/ 1 h 110"/>
                <a:gd name="T94" fmla="*/ 0 w 210"/>
                <a:gd name="T95" fmla="*/ 0 h 110"/>
                <a:gd name="T96" fmla="*/ 0 w 210"/>
                <a:gd name="T97" fmla="*/ 1 h 110"/>
                <a:gd name="T98" fmla="*/ 0 w 210"/>
                <a:gd name="T99" fmla="*/ 1 h 11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10"/>
                <a:gd name="T151" fmla="*/ 0 h 110"/>
                <a:gd name="T152" fmla="*/ 210 w 210"/>
                <a:gd name="T153" fmla="*/ 110 h 11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10" h="110">
                  <a:moveTo>
                    <a:pt x="11" y="2"/>
                  </a:moveTo>
                  <a:lnTo>
                    <a:pt x="19" y="4"/>
                  </a:lnTo>
                  <a:lnTo>
                    <a:pt x="29" y="8"/>
                  </a:lnTo>
                  <a:lnTo>
                    <a:pt x="40" y="11"/>
                  </a:lnTo>
                  <a:lnTo>
                    <a:pt x="52" y="17"/>
                  </a:lnTo>
                  <a:lnTo>
                    <a:pt x="64" y="22"/>
                  </a:lnTo>
                  <a:lnTo>
                    <a:pt x="79" y="26"/>
                  </a:lnTo>
                  <a:lnTo>
                    <a:pt x="92" y="33"/>
                  </a:lnTo>
                  <a:lnTo>
                    <a:pt x="107" y="38"/>
                  </a:lnTo>
                  <a:lnTo>
                    <a:pt x="121" y="45"/>
                  </a:lnTo>
                  <a:lnTo>
                    <a:pt x="135" y="52"/>
                  </a:lnTo>
                  <a:lnTo>
                    <a:pt x="148" y="58"/>
                  </a:lnTo>
                  <a:lnTo>
                    <a:pt x="162" y="64"/>
                  </a:lnTo>
                  <a:lnTo>
                    <a:pt x="173" y="70"/>
                  </a:lnTo>
                  <a:lnTo>
                    <a:pt x="185" y="77"/>
                  </a:lnTo>
                  <a:lnTo>
                    <a:pt x="195" y="83"/>
                  </a:lnTo>
                  <a:lnTo>
                    <a:pt x="204" y="89"/>
                  </a:lnTo>
                  <a:lnTo>
                    <a:pt x="208" y="91"/>
                  </a:lnTo>
                  <a:lnTo>
                    <a:pt x="210" y="96"/>
                  </a:lnTo>
                  <a:lnTo>
                    <a:pt x="210" y="100"/>
                  </a:lnTo>
                  <a:lnTo>
                    <a:pt x="210" y="104"/>
                  </a:lnTo>
                  <a:lnTo>
                    <a:pt x="208" y="107"/>
                  </a:lnTo>
                  <a:lnTo>
                    <a:pt x="206" y="110"/>
                  </a:lnTo>
                  <a:lnTo>
                    <a:pt x="203" y="110"/>
                  </a:lnTo>
                  <a:lnTo>
                    <a:pt x="200" y="110"/>
                  </a:lnTo>
                  <a:lnTo>
                    <a:pt x="192" y="104"/>
                  </a:lnTo>
                  <a:lnTo>
                    <a:pt x="183" y="99"/>
                  </a:lnTo>
                  <a:lnTo>
                    <a:pt x="172" y="93"/>
                  </a:lnTo>
                  <a:lnTo>
                    <a:pt x="158" y="87"/>
                  </a:lnTo>
                  <a:lnTo>
                    <a:pt x="145" y="80"/>
                  </a:lnTo>
                  <a:lnTo>
                    <a:pt x="130" y="72"/>
                  </a:lnTo>
                  <a:lnTo>
                    <a:pt x="115" y="65"/>
                  </a:lnTo>
                  <a:lnTo>
                    <a:pt x="100" y="60"/>
                  </a:lnTo>
                  <a:lnTo>
                    <a:pt x="84" y="52"/>
                  </a:lnTo>
                  <a:lnTo>
                    <a:pt x="69" y="46"/>
                  </a:lnTo>
                  <a:lnTo>
                    <a:pt x="56" y="38"/>
                  </a:lnTo>
                  <a:lnTo>
                    <a:pt x="42" y="34"/>
                  </a:lnTo>
                  <a:lnTo>
                    <a:pt x="32" y="27"/>
                  </a:lnTo>
                  <a:lnTo>
                    <a:pt x="22" y="25"/>
                  </a:lnTo>
                  <a:lnTo>
                    <a:pt x="14" y="22"/>
                  </a:lnTo>
                  <a:lnTo>
                    <a:pt x="9" y="19"/>
                  </a:lnTo>
                  <a:lnTo>
                    <a:pt x="5" y="17"/>
                  </a:lnTo>
                  <a:lnTo>
                    <a:pt x="0" y="14"/>
                  </a:lnTo>
                  <a:lnTo>
                    <a:pt x="0" y="10"/>
                  </a:lnTo>
                  <a:lnTo>
                    <a:pt x="0" y="7"/>
                  </a:lnTo>
                  <a:lnTo>
                    <a:pt x="0" y="3"/>
                  </a:lnTo>
                  <a:lnTo>
                    <a:pt x="3" y="2"/>
                  </a:lnTo>
                  <a:lnTo>
                    <a:pt x="6" y="0"/>
                  </a:lnTo>
                  <a:lnTo>
                    <a:pt x="11" y="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52" name="Freeform 1146"/>
            <p:cNvSpPr>
              <a:spLocks/>
            </p:cNvSpPr>
            <p:nvPr/>
          </p:nvSpPr>
          <p:spPr bwMode="auto">
            <a:xfrm>
              <a:off x="4844" y="3107"/>
              <a:ext cx="90" cy="38"/>
            </a:xfrm>
            <a:custGeom>
              <a:avLst/>
              <a:gdLst>
                <a:gd name="T0" fmla="*/ 0 w 181"/>
                <a:gd name="T1" fmla="*/ 1 h 72"/>
                <a:gd name="T2" fmla="*/ 0 w 181"/>
                <a:gd name="T3" fmla="*/ 1 h 72"/>
                <a:gd name="T4" fmla="*/ 0 w 181"/>
                <a:gd name="T5" fmla="*/ 1 h 72"/>
                <a:gd name="T6" fmla="*/ 0 w 181"/>
                <a:gd name="T7" fmla="*/ 1 h 72"/>
                <a:gd name="T8" fmla="*/ 0 w 181"/>
                <a:gd name="T9" fmla="*/ 1 h 72"/>
                <a:gd name="T10" fmla="*/ 0 w 181"/>
                <a:gd name="T11" fmla="*/ 1 h 72"/>
                <a:gd name="T12" fmla="*/ 0 w 181"/>
                <a:gd name="T13" fmla="*/ 1 h 72"/>
                <a:gd name="T14" fmla="*/ 0 w 181"/>
                <a:gd name="T15" fmla="*/ 1 h 72"/>
                <a:gd name="T16" fmla="*/ 0 w 181"/>
                <a:gd name="T17" fmla="*/ 1 h 72"/>
                <a:gd name="T18" fmla="*/ 0 w 181"/>
                <a:gd name="T19" fmla="*/ 1 h 72"/>
                <a:gd name="T20" fmla="*/ 0 w 181"/>
                <a:gd name="T21" fmla="*/ 1 h 72"/>
                <a:gd name="T22" fmla="*/ 0 w 181"/>
                <a:gd name="T23" fmla="*/ 1 h 72"/>
                <a:gd name="T24" fmla="*/ 0 w 181"/>
                <a:gd name="T25" fmla="*/ 1 h 72"/>
                <a:gd name="T26" fmla="*/ 0 w 181"/>
                <a:gd name="T27" fmla="*/ 1 h 72"/>
                <a:gd name="T28" fmla="*/ 0 w 181"/>
                <a:gd name="T29" fmla="*/ 1 h 72"/>
                <a:gd name="T30" fmla="*/ 0 w 181"/>
                <a:gd name="T31" fmla="*/ 1 h 72"/>
                <a:gd name="T32" fmla="*/ 0 w 181"/>
                <a:gd name="T33" fmla="*/ 1 h 72"/>
                <a:gd name="T34" fmla="*/ 0 w 181"/>
                <a:gd name="T35" fmla="*/ 1 h 72"/>
                <a:gd name="T36" fmla="*/ 0 w 181"/>
                <a:gd name="T37" fmla="*/ 1 h 72"/>
                <a:gd name="T38" fmla="*/ 0 w 181"/>
                <a:gd name="T39" fmla="*/ 1 h 72"/>
                <a:gd name="T40" fmla="*/ 0 w 181"/>
                <a:gd name="T41" fmla="*/ 1 h 72"/>
                <a:gd name="T42" fmla="*/ 0 w 181"/>
                <a:gd name="T43" fmla="*/ 0 h 72"/>
                <a:gd name="T44" fmla="*/ 0 w 181"/>
                <a:gd name="T45" fmla="*/ 1 h 72"/>
                <a:gd name="T46" fmla="*/ 0 w 181"/>
                <a:gd name="T47" fmla="*/ 1 h 72"/>
                <a:gd name="T48" fmla="*/ 0 w 181"/>
                <a:gd name="T49" fmla="*/ 1 h 72"/>
                <a:gd name="T50" fmla="*/ 0 w 181"/>
                <a:gd name="T51" fmla="*/ 1 h 72"/>
                <a:gd name="T52" fmla="*/ 0 w 181"/>
                <a:gd name="T53" fmla="*/ 1 h 72"/>
                <a:gd name="T54" fmla="*/ 0 w 181"/>
                <a:gd name="T55" fmla="*/ 1 h 72"/>
                <a:gd name="T56" fmla="*/ 0 w 181"/>
                <a:gd name="T57" fmla="*/ 1 h 72"/>
                <a:gd name="T58" fmla="*/ 0 w 181"/>
                <a:gd name="T59" fmla="*/ 1 h 72"/>
                <a:gd name="T60" fmla="*/ 0 w 181"/>
                <a:gd name="T61" fmla="*/ 1 h 72"/>
                <a:gd name="T62" fmla="*/ 0 w 181"/>
                <a:gd name="T63" fmla="*/ 1 h 72"/>
                <a:gd name="T64" fmla="*/ 0 w 181"/>
                <a:gd name="T65" fmla="*/ 1 h 72"/>
                <a:gd name="T66" fmla="*/ 0 w 181"/>
                <a:gd name="T67" fmla="*/ 1 h 72"/>
                <a:gd name="T68" fmla="*/ 0 w 181"/>
                <a:gd name="T69" fmla="*/ 1 h 72"/>
                <a:gd name="T70" fmla="*/ 0 w 181"/>
                <a:gd name="T71" fmla="*/ 1 h 72"/>
                <a:gd name="T72" fmla="*/ 0 w 181"/>
                <a:gd name="T73" fmla="*/ 1 h 72"/>
                <a:gd name="T74" fmla="*/ 0 w 181"/>
                <a:gd name="T75" fmla="*/ 1 h 72"/>
                <a:gd name="T76" fmla="*/ 0 w 181"/>
                <a:gd name="T77" fmla="*/ 1 h 72"/>
                <a:gd name="T78" fmla="*/ 0 w 181"/>
                <a:gd name="T79" fmla="*/ 1 h 72"/>
                <a:gd name="T80" fmla="*/ 0 w 181"/>
                <a:gd name="T81" fmla="*/ 1 h 72"/>
                <a:gd name="T82" fmla="*/ 0 w 181"/>
                <a:gd name="T83" fmla="*/ 1 h 72"/>
                <a:gd name="T84" fmla="*/ 0 w 181"/>
                <a:gd name="T85" fmla="*/ 1 h 72"/>
                <a:gd name="T86" fmla="*/ 0 w 181"/>
                <a:gd name="T87" fmla="*/ 1 h 72"/>
                <a:gd name="T88" fmla="*/ 0 w 181"/>
                <a:gd name="T89" fmla="*/ 1 h 72"/>
                <a:gd name="T90" fmla="*/ 0 w 181"/>
                <a:gd name="T91" fmla="*/ 1 h 72"/>
                <a:gd name="T92" fmla="*/ 0 w 181"/>
                <a:gd name="T93" fmla="*/ 1 h 72"/>
                <a:gd name="T94" fmla="*/ 0 w 181"/>
                <a:gd name="T95" fmla="*/ 1 h 72"/>
                <a:gd name="T96" fmla="*/ 0 w 181"/>
                <a:gd name="T97" fmla="*/ 1 h 72"/>
                <a:gd name="T98" fmla="*/ 0 w 181"/>
                <a:gd name="T99" fmla="*/ 1 h 72"/>
                <a:gd name="T100" fmla="*/ 0 w 181"/>
                <a:gd name="T101" fmla="*/ 1 h 72"/>
                <a:gd name="T102" fmla="*/ 0 w 181"/>
                <a:gd name="T103" fmla="*/ 1 h 72"/>
                <a:gd name="T104" fmla="*/ 0 w 181"/>
                <a:gd name="T105" fmla="*/ 1 h 72"/>
                <a:gd name="T106" fmla="*/ 0 w 181"/>
                <a:gd name="T107" fmla="*/ 1 h 7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81"/>
                <a:gd name="T163" fmla="*/ 0 h 72"/>
                <a:gd name="T164" fmla="*/ 181 w 181"/>
                <a:gd name="T165" fmla="*/ 72 h 7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81" h="72">
                  <a:moveTo>
                    <a:pt x="4" y="62"/>
                  </a:moveTo>
                  <a:lnTo>
                    <a:pt x="8" y="58"/>
                  </a:lnTo>
                  <a:lnTo>
                    <a:pt x="11" y="54"/>
                  </a:lnTo>
                  <a:lnTo>
                    <a:pt x="13" y="51"/>
                  </a:lnTo>
                  <a:lnTo>
                    <a:pt x="19" y="50"/>
                  </a:lnTo>
                  <a:lnTo>
                    <a:pt x="30" y="45"/>
                  </a:lnTo>
                  <a:lnTo>
                    <a:pt x="39" y="41"/>
                  </a:lnTo>
                  <a:lnTo>
                    <a:pt x="48" y="37"/>
                  </a:lnTo>
                  <a:lnTo>
                    <a:pt x="58" y="35"/>
                  </a:lnTo>
                  <a:lnTo>
                    <a:pt x="66" y="31"/>
                  </a:lnTo>
                  <a:lnTo>
                    <a:pt x="74" y="28"/>
                  </a:lnTo>
                  <a:lnTo>
                    <a:pt x="84" y="25"/>
                  </a:lnTo>
                  <a:lnTo>
                    <a:pt x="92" y="21"/>
                  </a:lnTo>
                  <a:lnTo>
                    <a:pt x="100" y="19"/>
                  </a:lnTo>
                  <a:lnTo>
                    <a:pt x="109" y="16"/>
                  </a:lnTo>
                  <a:lnTo>
                    <a:pt x="117" y="12"/>
                  </a:lnTo>
                  <a:lnTo>
                    <a:pt x="125" y="10"/>
                  </a:lnTo>
                  <a:lnTo>
                    <a:pt x="135" y="8"/>
                  </a:lnTo>
                  <a:lnTo>
                    <a:pt x="146" y="5"/>
                  </a:lnTo>
                  <a:lnTo>
                    <a:pt x="155" y="4"/>
                  </a:lnTo>
                  <a:lnTo>
                    <a:pt x="167" y="1"/>
                  </a:lnTo>
                  <a:lnTo>
                    <a:pt x="171" y="0"/>
                  </a:lnTo>
                  <a:lnTo>
                    <a:pt x="175" y="4"/>
                  </a:lnTo>
                  <a:lnTo>
                    <a:pt x="179" y="6"/>
                  </a:lnTo>
                  <a:lnTo>
                    <a:pt x="181" y="12"/>
                  </a:lnTo>
                  <a:lnTo>
                    <a:pt x="181" y="16"/>
                  </a:lnTo>
                  <a:lnTo>
                    <a:pt x="179" y="20"/>
                  </a:lnTo>
                  <a:lnTo>
                    <a:pt x="175" y="23"/>
                  </a:lnTo>
                  <a:lnTo>
                    <a:pt x="171" y="25"/>
                  </a:lnTo>
                  <a:lnTo>
                    <a:pt x="160" y="27"/>
                  </a:lnTo>
                  <a:lnTo>
                    <a:pt x="151" y="29"/>
                  </a:lnTo>
                  <a:lnTo>
                    <a:pt x="142" y="31"/>
                  </a:lnTo>
                  <a:lnTo>
                    <a:pt x="131" y="33"/>
                  </a:lnTo>
                  <a:lnTo>
                    <a:pt x="121" y="35"/>
                  </a:lnTo>
                  <a:lnTo>
                    <a:pt x="113" y="37"/>
                  </a:lnTo>
                  <a:lnTo>
                    <a:pt x="105" y="39"/>
                  </a:lnTo>
                  <a:lnTo>
                    <a:pt x="97" y="41"/>
                  </a:lnTo>
                  <a:lnTo>
                    <a:pt x="88" y="43"/>
                  </a:lnTo>
                  <a:lnTo>
                    <a:pt x="79" y="45"/>
                  </a:lnTo>
                  <a:lnTo>
                    <a:pt x="71" y="48"/>
                  </a:lnTo>
                  <a:lnTo>
                    <a:pt x="63" y="51"/>
                  </a:lnTo>
                  <a:lnTo>
                    <a:pt x="54" y="54"/>
                  </a:lnTo>
                  <a:lnTo>
                    <a:pt x="44" y="58"/>
                  </a:lnTo>
                  <a:lnTo>
                    <a:pt x="34" y="62"/>
                  </a:lnTo>
                  <a:lnTo>
                    <a:pt x="24" y="66"/>
                  </a:lnTo>
                  <a:lnTo>
                    <a:pt x="21" y="67"/>
                  </a:lnTo>
                  <a:lnTo>
                    <a:pt x="17" y="67"/>
                  </a:lnTo>
                  <a:lnTo>
                    <a:pt x="15" y="70"/>
                  </a:lnTo>
                  <a:lnTo>
                    <a:pt x="12" y="71"/>
                  </a:lnTo>
                  <a:lnTo>
                    <a:pt x="5" y="72"/>
                  </a:lnTo>
                  <a:lnTo>
                    <a:pt x="3" y="70"/>
                  </a:lnTo>
                  <a:lnTo>
                    <a:pt x="0" y="64"/>
                  </a:lnTo>
                  <a:lnTo>
                    <a:pt x="4" y="6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53" name="Freeform 1147"/>
            <p:cNvSpPr>
              <a:spLocks/>
            </p:cNvSpPr>
            <p:nvPr/>
          </p:nvSpPr>
          <p:spPr bwMode="auto">
            <a:xfrm>
              <a:off x="4810" y="3048"/>
              <a:ext cx="122" cy="70"/>
            </a:xfrm>
            <a:custGeom>
              <a:avLst/>
              <a:gdLst>
                <a:gd name="T0" fmla="*/ 0 w 245"/>
                <a:gd name="T1" fmla="*/ 1 h 137"/>
                <a:gd name="T2" fmla="*/ 0 w 245"/>
                <a:gd name="T3" fmla="*/ 1 h 137"/>
                <a:gd name="T4" fmla="*/ 0 w 245"/>
                <a:gd name="T5" fmla="*/ 1 h 137"/>
                <a:gd name="T6" fmla="*/ 0 w 245"/>
                <a:gd name="T7" fmla="*/ 1 h 137"/>
                <a:gd name="T8" fmla="*/ 0 w 245"/>
                <a:gd name="T9" fmla="*/ 1 h 137"/>
                <a:gd name="T10" fmla="*/ 0 w 245"/>
                <a:gd name="T11" fmla="*/ 1 h 137"/>
                <a:gd name="T12" fmla="*/ 0 w 245"/>
                <a:gd name="T13" fmla="*/ 1 h 137"/>
                <a:gd name="T14" fmla="*/ 0 w 245"/>
                <a:gd name="T15" fmla="*/ 1 h 137"/>
                <a:gd name="T16" fmla="*/ 0 w 245"/>
                <a:gd name="T17" fmla="*/ 1 h 137"/>
                <a:gd name="T18" fmla="*/ 0 w 245"/>
                <a:gd name="T19" fmla="*/ 1 h 137"/>
                <a:gd name="T20" fmla="*/ 0 w 245"/>
                <a:gd name="T21" fmla="*/ 1 h 137"/>
                <a:gd name="T22" fmla="*/ 0 w 245"/>
                <a:gd name="T23" fmla="*/ 1 h 137"/>
                <a:gd name="T24" fmla="*/ 0 w 245"/>
                <a:gd name="T25" fmla="*/ 1 h 137"/>
                <a:gd name="T26" fmla="*/ 0 w 245"/>
                <a:gd name="T27" fmla="*/ 1 h 137"/>
                <a:gd name="T28" fmla="*/ 0 w 245"/>
                <a:gd name="T29" fmla="*/ 1 h 137"/>
                <a:gd name="T30" fmla="*/ 0 w 245"/>
                <a:gd name="T31" fmla="*/ 1 h 137"/>
                <a:gd name="T32" fmla="*/ 0 w 245"/>
                <a:gd name="T33" fmla="*/ 1 h 137"/>
                <a:gd name="T34" fmla="*/ 0 w 245"/>
                <a:gd name="T35" fmla="*/ 1 h 137"/>
                <a:gd name="T36" fmla="*/ 0 w 245"/>
                <a:gd name="T37" fmla="*/ 1 h 137"/>
                <a:gd name="T38" fmla="*/ 0 w 245"/>
                <a:gd name="T39" fmla="*/ 1 h 137"/>
                <a:gd name="T40" fmla="*/ 0 w 245"/>
                <a:gd name="T41" fmla="*/ 1 h 137"/>
                <a:gd name="T42" fmla="*/ 0 w 245"/>
                <a:gd name="T43" fmla="*/ 1 h 137"/>
                <a:gd name="T44" fmla="*/ 0 w 245"/>
                <a:gd name="T45" fmla="*/ 1 h 137"/>
                <a:gd name="T46" fmla="*/ 0 w 245"/>
                <a:gd name="T47" fmla="*/ 1 h 137"/>
                <a:gd name="T48" fmla="*/ 0 w 245"/>
                <a:gd name="T49" fmla="*/ 1 h 137"/>
                <a:gd name="T50" fmla="*/ 0 w 245"/>
                <a:gd name="T51" fmla="*/ 1 h 137"/>
                <a:gd name="T52" fmla="*/ 0 w 245"/>
                <a:gd name="T53" fmla="*/ 1 h 137"/>
                <a:gd name="T54" fmla="*/ 0 w 245"/>
                <a:gd name="T55" fmla="*/ 1 h 137"/>
                <a:gd name="T56" fmla="*/ 0 w 245"/>
                <a:gd name="T57" fmla="*/ 1 h 137"/>
                <a:gd name="T58" fmla="*/ 0 w 245"/>
                <a:gd name="T59" fmla="*/ 1 h 137"/>
                <a:gd name="T60" fmla="*/ 0 w 245"/>
                <a:gd name="T61" fmla="*/ 1 h 137"/>
                <a:gd name="T62" fmla="*/ 0 w 245"/>
                <a:gd name="T63" fmla="*/ 1 h 137"/>
                <a:gd name="T64" fmla="*/ 0 w 245"/>
                <a:gd name="T65" fmla="*/ 1 h 137"/>
                <a:gd name="T66" fmla="*/ 0 w 245"/>
                <a:gd name="T67" fmla="*/ 1 h 137"/>
                <a:gd name="T68" fmla="*/ 0 w 245"/>
                <a:gd name="T69" fmla="*/ 1 h 137"/>
                <a:gd name="T70" fmla="*/ 0 w 245"/>
                <a:gd name="T71" fmla="*/ 1 h 137"/>
                <a:gd name="T72" fmla="*/ 0 w 245"/>
                <a:gd name="T73" fmla="*/ 1 h 137"/>
                <a:gd name="T74" fmla="*/ 0 w 245"/>
                <a:gd name="T75" fmla="*/ 1 h 137"/>
                <a:gd name="T76" fmla="*/ 0 w 245"/>
                <a:gd name="T77" fmla="*/ 1 h 137"/>
                <a:gd name="T78" fmla="*/ 0 w 245"/>
                <a:gd name="T79" fmla="*/ 1 h 137"/>
                <a:gd name="T80" fmla="*/ 0 w 245"/>
                <a:gd name="T81" fmla="*/ 1 h 137"/>
                <a:gd name="T82" fmla="*/ 0 w 245"/>
                <a:gd name="T83" fmla="*/ 1 h 137"/>
                <a:gd name="T84" fmla="*/ 0 w 245"/>
                <a:gd name="T85" fmla="*/ 1 h 137"/>
                <a:gd name="T86" fmla="*/ 0 w 245"/>
                <a:gd name="T87" fmla="*/ 1 h 137"/>
                <a:gd name="T88" fmla="*/ 0 w 245"/>
                <a:gd name="T89" fmla="*/ 1 h 137"/>
                <a:gd name="T90" fmla="*/ 0 w 245"/>
                <a:gd name="T91" fmla="*/ 1 h 137"/>
                <a:gd name="T92" fmla="*/ 0 w 245"/>
                <a:gd name="T93" fmla="*/ 1 h 137"/>
                <a:gd name="T94" fmla="*/ 0 w 245"/>
                <a:gd name="T95" fmla="*/ 0 h 137"/>
                <a:gd name="T96" fmla="*/ 0 w 245"/>
                <a:gd name="T97" fmla="*/ 1 h 137"/>
                <a:gd name="T98" fmla="*/ 0 w 245"/>
                <a:gd name="T99" fmla="*/ 1 h 13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45"/>
                <a:gd name="T151" fmla="*/ 0 h 137"/>
                <a:gd name="T152" fmla="*/ 245 w 245"/>
                <a:gd name="T153" fmla="*/ 137 h 13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45" h="137">
                  <a:moveTo>
                    <a:pt x="11" y="1"/>
                  </a:moveTo>
                  <a:lnTo>
                    <a:pt x="23" y="6"/>
                  </a:lnTo>
                  <a:lnTo>
                    <a:pt x="37" y="12"/>
                  </a:lnTo>
                  <a:lnTo>
                    <a:pt x="50" y="19"/>
                  </a:lnTo>
                  <a:lnTo>
                    <a:pt x="64" y="27"/>
                  </a:lnTo>
                  <a:lnTo>
                    <a:pt x="76" y="33"/>
                  </a:lnTo>
                  <a:lnTo>
                    <a:pt x="91" y="41"/>
                  </a:lnTo>
                  <a:lnTo>
                    <a:pt x="106" y="50"/>
                  </a:lnTo>
                  <a:lnTo>
                    <a:pt x="121" y="58"/>
                  </a:lnTo>
                  <a:lnTo>
                    <a:pt x="134" y="66"/>
                  </a:lnTo>
                  <a:lnTo>
                    <a:pt x="149" y="74"/>
                  </a:lnTo>
                  <a:lnTo>
                    <a:pt x="164" y="82"/>
                  </a:lnTo>
                  <a:lnTo>
                    <a:pt x="180" y="91"/>
                  </a:lnTo>
                  <a:lnTo>
                    <a:pt x="193" y="99"/>
                  </a:lnTo>
                  <a:lnTo>
                    <a:pt x="210" y="106"/>
                  </a:lnTo>
                  <a:lnTo>
                    <a:pt x="226" y="113"/>
                  </a:lnTo>
                  <a:lnTo>
                    <a:pt x="242" y="120"/>
                  </a:lnTo>
                  <a:lnTo>
                    <a:pt x="243" y="122"/>
                  </a:lnTo>
                  <a:lnTo>
                    <a:pt x="245" y="124"/>
                  </a:lnTo>
                  <a:lnTo>
                    <a:pt x="245" y="128"/>
                  </a:lnTo>
                  <a:lnTo>
                    <a:pt x="245" y="132"/>
                  </a:lnTo>
                  <a:lnTo>
                    <a:pt x="243" y="133"/>
                  </a:lnTo>
                  <a:lnTo>
                    <a:pt x="241" y="136"/>
                  </a:lnTo>
                  <a:lnTo>
                    <a:pt x="238" y="137"/>
                  </a:lnTo>
                  <a:lnTo>
                    <a:pt x="235" y="137"/>
                  </a:lnTo>
                  <a:lnTo>
                    <a:pt x="220" y="129"/>
                  </a:lnTo>
                  <a:lnTo>
                    <a:pt x="205" y="122"/>
                  </a:lnTo>
                  <a:lnTo>
                    <a:pt x="189" y="114"/>
                  </a:lnTo>
                  <a:lnTo>
                    <a:pt x="176" y="108"/>
                  </a:lnTo>
                  <a:lnTo>
                    <a:pt x="160" y="98"/>
                  </a:lnTo>
                  <a:lnTo>
                    <a:pt x="145" y="90"/>
                  </a:lnTo>
                  <a:lnTo>
                    <a:pt x="130" y="81"/>
                  </a:lnTo>
                  <a:lnTo>
                    <a:pt x="115" y="72"/>
                  </a:lnTo>
                  <a:lnTo>
                    <a:pt x="100" y="63"/>
                  </a:lnTo>
                  <a:lnTo>
                    <a:pt x="84" y="54"/>
                  </a:lnTo>
                  <a:lnTo>
                    <a:pt x="71" y="45"/>
                  </a:lnTo>
                  <a:lnTo>
                    <a:pt x="57" y="39"/>
                  </a:lnTo>
                  <a:lnTo>
                    <a:pt x="42" y="31"/>
                  </a:lnTo>
                  <a:lnTo>
                    <a:pt x="30" y="25"/>
                  </a:lnTo>
                  <a:lnTo>
                    <a:pt x="18" y="20"/>
                  </a:lnTo>
                  <a:lnTo>
                    <a:pt x="6" y="16"/>
                  </a:lnTo>
                  <a:lnTo>
                    <a:pt x="2" y="12"/>
                  </a:lnTo>
                  <a:lnTo>
                    <a:pt x="0" y="10"/>
                  </a:lnTo>
                  <a:lnTo>
                    <a:pt x="0" y="8"/>
                  </a:lnTo>
                  <a:lnTo>
                    <a:pt x="2" y="5"/>
                  </a:lnTo>
                  <a:lnTo>
                    <a:pt x="2" y="2"/>
                  </a:lnTo>
                  <a:lnTo>
                    <a:pt x="6" y="1"/>
                  </a:lnTo>
                  <a:lnTo>
                    <a:pt x="7" y="0"/>
                  </a:lnTo>
                  <a:lnTo>
                    <a:pt x="11" y="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54" name="Freeform 1148"/>
            <p:cNvSpPr>
              <a:spLocks/>
            </p:cNvSpPr>
            <p:nvPr/>
          </p:nvSpPr>
          <p:spPr bwMode="auto">
            <a:xfrm>
              <a:off x="4718" y="3143"/>
              <a:ext cx="80" cy="255"/>
            </a:xfrm>
            <a:custGeom>
              <a:avLst/>
              <a:gdLst>
                <a:gd name="T0" fmla="*/ 1 w 159"/>
                <a:gd name="T1" fmla="*/ 1 h 499"/>
                <a:gd name="T2" fmla="*/ 1 w 159"/>
                <a:gd name="T3" fmla="*/ 1 h 499"/>
                <a:gd name="T4" fmla="*/ 1 w 159"/>
                <a:gd name="T5" fmla="*/ 1 h 499"/>
                <a:gd name="T6" fmla="*/ 1 w 159"/>
                <a:gd name="T7" fmla="*/ 1 h 499"/>
                <a:gd name="T8" fmla="*/ 1 w 159"/>
                <a:gd name="T9" fmla="*/ 1 h 499"/>
                <a:gd name="T10" fmla="*/ 1 w 159"/>
                <a:gd name="T11" fmla="*/ 1 h 499"/>
                <a:gd name="T12" fmla="*/ 1 w 159"/>
                <a:gd name="T13" fmla="*/ 1 h 499"/>
                <a:gd name="T14" fmla="*/ 1 w 159"/>
                <a:gd name="T15" fmla="*/ 1 h 499"/>
                <a:gd name="T16" fmla="*/ 1 w 159"/>
                <a:gd name="T17" fmla="*/ 1 h 499"/>
                <a:gd name="T18" fmla="*/ 1 w 159"/>
                <a:gd name="T19" fmla="*/ 1 h 499"/>
                <a:gd name="T20" fmla="*/ 1 w 159"/>
                <a:gd name="T21" fmla="*/ 1 h 499"/>
                <a:gd name="T22" fmla="*/ 1 w 159"/>
                <a:gd name="T23" fmla="*/ 1 h 499"/>
                <a:gd name="T24" fmla="*/ 1 w 159"/>
                <a:gd name="T25" fmla="*/ 1 h 499"/>
                <a:gd name="T26" fmla="*/ 1 w 159"/>
                <a:gd name="T27" fmla="*/ 1 h 499"/>
                <a:gd name="T28" fmla="*/ 1 w 159"/>
                <a:gd name="T29" fmla="*/ 1 h 499"/>
                <a:gd name="T30" fmla="*/ 1 w 159"/>
                <a:gd name="T31" fmla="*/ 1 h 499"/>
                <a:gd name="T32" fmla="*/ 1 w 159"/>
                <a:gd name="T33" fmla="*/ 1 h 499"/>
                <a:gd name="T34" fmla="*/ 1 w 159"/>
                <a:gd name="T35" fmla="*/ 1 h 499"/>
                <a:gd name="T36" fmla="*/ 1 w 159"/>
                <a:gd name="T37" fmla="*/ 1 h 499"/>
                <a:gd name="T38" fmla="*/ 1 w 159"/>
                <a:gd name="T39" fmla="*/ 1 h 499"/>
                <a:gd name="T40" fmla="*/ 1 w 159"/>
                <a:gd name="T41" fmla="*/ 1 h 499"/>
                <a:gd name="T42" fmla="*/ 1 w 159"/>
                <a:gd name="T43" fmla="*/ 1 h 499"/>
                <a:gd name="T44" fmla="*/ 1 w 159"/>
                <a:gd name="T45" fmla="*/ 1 h 499"/>
                <a:gd name="T46" fmla="*/ 1 w 159"/>
                <a:gd name="T47" fmla="*/ 1 h 499"/>
                <a:gd name="T48" fmla="*/ 1 w 159"/>
                <a:gd name="T49" fmla="*/ 1 h 499"/>
                <a:gd name="T50" fmla="*/ 1 w 159"/>
                <a:gd name="T51" fmla="*/ 1 h 499"/>
                <a:gd name="T52" fmla="*/ 1 w 159"/>
                <a:gd name="T53" fmla="*/ 1 h 499"/>
                <a:gd name="T54" fmla="*/ 1 w 159"/>
                <a:gd name="T55" fmla="*/ 1 h 499"/>
                <a:gd name="T56" fmla="*/ 1 w 159"/>
                <a:gd name="T57" fmla="*/ 1 h 499"/>
                <a:gd name="T58" fmla="*/ 0 w 159"/>
                <a:gd name="T59" fmla="*/ 1 h 499"/>
                <a:gd name="T60" fmla="*/ 1 w 159"/>
                <a:gd name="T61" fmla="*/ 1 h 499"/>
                <a:gd name="T62" fmla="*/ 1 w 159"/>
                <a:gd name="T63" fmla="*/ 1 h 499"/>
                <a:gd name="T64" fmla="*/ 1 w 159"/>
                <a:gd name="T65" fmla="*/ 1 h 499"/>
                <a:gd name="T66" fmla="*/ 1 w 159"/>
                <a:gd name="T67" fmla="*/ 1 h 499"/>
                <a:gd name="T68" fmla="*/ 1 w 159"/>
                <a:gd name="T69" fmla="*/ 1 h 499"/>
                <a:gd name="T70" fmla="*/ 1 w 159"/>
                <a:gd name="T71" fmla="*/ 1 h 499"/>
                <a:gd name="T72" fmla="*/ 1 w 159"/>
                <a:gd name="T73" fmla="*/ 1 h 499"/>
                <a:gd name="T74" fmla="*/ 1 w 159"/>
                <a:gd name="T75" fmla="*/ 1 h 499"/>
                <a:gd name="T76" fmla="*/ 1 w 159"/>
                <a:gd name="T77" fmla="*/ 1 h 499"/>
                <a:gd name="T78" fmla="*/ 1 w 159"/>
                <a:gd name="T79" fmla="*/ 1 h 499"/>
                <a:gd name="T80" fmla="*/ 1 w 159"/>
                <a:gd name="T81" fmla="*/ 1 h 499"/>
                <a:gd name="T82" fmla="*/ 1 w 159"/>
                <a:gd name="T83" fmla="*/ 1 h 499"/>
                <a:gd name="T84" fmla="*/ 1 w 159"/>
                <a:gd name="T85" fmla="*/ 1 h 499"/>
                <a:gd name="T86" fmla="*/ 1 w 159"/>
                <a:gd name="T87" fmla="*/ 1 h 499"/>
                <a:gd name="T88" fmla="*/ 1 w 159"/>
                <a:gd name="T89" fmla="*/ 1 h 499"/>
                <a:gd name="T90" fmla="*/ 1 w 159"/>
                <a:gd name="T91" fmla="*/ 1 h 499"/>
                <a:gd name="T92" fmla="*/ 1 w 159"/>
                <a:gd name="T93" fmla="*/ 1 h 499"/>
                <a:gd name="T94" fmla="*/ 1 w 159"/>
                <a:gd name="T95" fmla="*/ 1 h 499"/>
                <a:gd name="T96" fmla="*/ 1 w 159"/>
                <a:gd name="T97" fmla="*/ 1 h 499"/>
                <a:gd name="T98" fmla="*/ 1 w 159"/>
                <a:gd name="T99" fmla="*/ 1 h 499"/>
                <a:gd name="T100" fmla="*/ 1 w 159"/>
                <a:gd name="T101" fmla="*/ 1 h 499"/>
                <a:gd name="T102" fmla="*/ 1 w 159"/>
                <a:gd name="T103" fmla="*/ 1 h 499"/>
                <a:gd name="T104" fmla="*/ 1 w 159"/>
                <a:gd name="T105" fmla="*/ 0 h 499"/>
                <a:gd name="T106" fmla="*/ 1 w 159"/>
                <a:gd name="T107" fmla="*/ 0 h 49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59"/>
                <a:gd name="T163" fmla="*/ 0 h 499"/>
                <a:gd name="T164" fmla="*/ 159 w 159"/>
                <a:gd name="T165" fmla="*/ 499 h 49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59" h="499">
                  <a:moveTo>
                    <a:pt x="38" y="0"/>
                  </a:moveTo>
                  <a:lnTo>
                    <a:pt x="46" y="4"/>
                  </a:lnTo>
                  <a:lnTo>
                    <a:pt x="55" y="5"/>
                  </a:lnTo>
                  <a:lnTo>
                    <a:pt x="62" y="8"/>
                  </a:lnTo>
                  <a:lnTo>
                    <a:pt x="70" y="12"/>
                  </a:lnTo>
                  <a:lnTo>
                    <a:pt x="77" y="14"/>
                  </a:lnTo>
                  <a:lnTo>
                    <a:pt x="85" y="16"/>
                  </a:lnTo>
                  <a:lnTo>
                    <a:pt x="92" y="20"/>
                  </a:lnTo>
                  <a:lnTo>
                    <a:pt x="98" y="23"/>
                  </a:lnTo>
                  <a:lnTo>
                    <a:pt x="105" y="24"/>
                  </a:lnTo>
                  <a:lnTo>
                    <a:pt x="111" y="28"/>
                  </a:lnTo>
                  <a:lnTo>
                    <a:pt x="117" y="32"/>
                  </a:lnTo>
                  <a:lnTo>
                    <a:pt x="124" y="38"/>
                  </a:lnTo>
                  <a:lnTo>
                    <a:pt x="129" y="42"/>
                  </a:lnTo>
                  <a:lnTo>
                    <a:pt x="138" y="47"/>
                  </a:lnTo>
                  <a:lnTo>
                    <a:pt x="143" y="53"/>
                  </a:lnTo>
                  <a:lnTo>
                    <a:pt x="151" y="59"/>
                  </a:lnTo>
                  <a:lnTo>
                    <a:pt x="152" y="62"/>
                  </a:lnTo>
                  <a:lnTo>
                    <a:pt x="156" y="68"/>
                  </a:lnTo>
                  <a:lnTo>
                    <a:pt x="158" y="70"/>
                  </a:lnTo>
                  <a:lnTo>
                    <a:pt x="159" y="76"/>
                  </a:lnTo>
                  <a:lnTo>
                    <a:pt x="159" y="80"/>
                  </a:lnTo>
                  <a:lnTo>
                    <a:pt x="159" y="84"/>
                  </a:lnTo>
                  <a:lnTo>
                    <a:pt x="159" y="89"/>
                  </a:lnTo>
                  <a:lnTo>
                    <a:pt x="159" y="95"/>
                  </a:lnTo>
                  <a:lnTo>
                    <a:pt x="158" y="100"/>
                  </a:lnTo>
                  <a:lnTo>
                    <a:pt x="155" y="104"/>
                  </a:lnTo>
                  <a:lnTo>
                    <a:pt x="154" y="108"/>
                  </a:lnTo>
                  <a:lnTo>
                    <a:pt x="151" y="113"/>
                  </a:lnTo>
                  <a:lnTo>
                    <a:pt x="150" y="119"/>
                  </a:lnTo>
                  <a:lnTo>
                    <a:pt x="147" y="124"/>
                  </a:lnTo>
                  <a:lnTo>
                    <a:pt x="144" y="128"/>
                  </a:lnTo>
                  <a:lnTo>
                    <a:pt x="143" y="134"/>
                  </a:lnTo>
                  <a:lnTo>
                    <a:pt x="129" y="158"/>
                  </a:lnTo>
                  <a:lnTo>
                    <a:pt x="117" y="181"/>
                  </a:lnTo>
                  <a:lnTo>
                    <a:pt x="104" y="204"/>
                  </a:lnTo>
                  <a:lnTo>
                    <a:pt x="92" y="225"/>
                  </a:lnTo>
                  <a:lnTo>
                    <a:pt x="80" y="246"/>
                  </a:lnTo>
                  <a:lnTo>
                    <a:pt x="70" y="267"/>
                  </a:lnTo>
                  <a:lnTo>
                    <a:pt x="59" y="289"/>
                  </a:lnTo>
                  <a:lnTo>
                    <a:pt x="50" y="309"/>
                  </a:lnTo>
                  <a:lnTo>
                    <a:pt x="43" y="329"/>
                  </a:lnTo>
                  <a:lnTo>
                    <a:pt x="36" y="351"/>
                  </a:lnTo>
                  <a:lnTo>
                    <a:pt x="31" y="371"/>
                  </a:lnTo>
                  <a:lnTo>
                    <a:pt x="28" y="394"/>
                  </a:lnTo>
                  <a:lnTo>
                    <a:pt x="26" y="416"/>
                  </a:lnTo>
                  <a:lnTo>
                    <a:pt x="26" y="438"/>
                  </a:lnTo>
                  <a:lnTo>
                    <a:pt x="28" y="461"/>
                  </a:lnTo>
                  <a:lnTo>
                    <a:pt x="32" y="486"/>
                  </a:lnTo>
                  <a:lnTo>
                    <a:pt x="31" y="491"/>
                  </a:lnTo>
                  <a:lnTo>
                    <a:pt x="30" y="495"/>
                  </a:lnTo>
                  <a:lnTo>
                    <a:pt x="26" y="498"/>
                  </a:lnTo>
                  <a:lnTo>
                    <a:pt x="24" y="499"/>
                  </a:lnTo>
                  <a:lnTo>
                    <a:pt x="20" y="499"/>
                  </a:lnTo>
                  <a:lnTo>
                    <a:pt x="16" y="499"/>
                  </a:lnTo>
                  <a:lnTo>
                    <a:pt x="13" y="496"/>
                  </a:lnTo>
                  <a:lnTo>
                    <a:pt x="11" y="492"/>
                  </a:lnTo>
                  <a:lnTo>
                    <a:pt x="4" y="467"/>
                  </a:lnTo>
                  <a:lnTo>
                    <a:pt x="1" y="442"/>
                  </a:lnTo>
                  <a:lnTo>
                    <a:pt x="0" y="417"/>
                  </a:lnTo>
                  <a:lnTo>
                    <a:pt x="1" y="394"/>
                  </a:lnTo>
                  <a:lnTo>
                    <a:pt x="5" y="371"/>
                  </a:lnTo>
                  <a:lnTo>
                    <a:pt x="9" y="348"/>
                  </a:lnTo>
                  <a:lnTo>
                    <a:pt x="18" y="325"/>
                  </a:lnTo>
                  <a:lnTo>
                    <a:pt x="26" y="305"/>
                  </a:lnTo>
                  <a:lnTo>
                    <a:pt x="34" y="282"/>
                  </a:lnTo>
                  <a:lnTo>
                    <a:pt x="45" y="259"/>
                  </a:lnTo>
                  <a:lnTo>
                    <a:pt x="55" y="237"/>
                  </a:lnTo>
                  <a:lnTo>
                    <a:pt x="67" y="215"/>
                  </a:lnTo>
                  <a:lnTo>
                    <a:pt x="80" y="192"/>
                  </a:lnTo>
                  <a:lnTo>
                    <a:pt x="93" y="169"/>
                  </a:lnTo>
                  <a:lnTo>
                    <a:pt x="107" y="146"/>
                  </a:lnTo>
                  <a:lnTo>
                    <a:pt x="121" y="121"/>
                  </a:lnTo>
                  <a:lnTo>
                    <a:pt x="121" y="117"/>
                  </a:lnTo>
                  <a:lnTo>
                    <a:pt x="124" y="116"/>
                  </a:lnTo>
                  <a:lnTo>
                    <a:pt x="125" y="112"/>
                  </a:lnTo>
                  <a:lnTo>
                    <a:pt x="127" y="109"/>
                  </a:lnTo>
                  <a:lnTo>
                    <a:pt x="129" y="104"/>
                  </a:lnTo>
                  <a:lnTo>
                    <a:pt x="134" y="99"/>
                  </a:lnTo>
                  <a:lnTo>
                    <a:pt x="135" y="92"/>
                  </a:lnTo>
                  <a:lnTo>
                    <a:pt x="136" y="88"/>
                  </a:lnTo>
                  <a:lnTo>
                    <a:pt x="135" y="84"/>
                  </a:lnTo>
                  <a:lnTo>
                    <a:pt x="131" y="78"/>
                  </a:lnTo>
                  <a:lnTo>
                    <a:pt x="125" y="72"/>
                  </a:lnTo>
                  <a:lnTo>
                    <a:pt x="120" y="66"/>
                  </a:lnTo>
                  <a:lnTo>
                    <a:pt x="113" y="61"/>
                  </a:lnTo>
                  <a:lnTo>
                    <a:pt x="109" y="57"/>
                  </a:lnTo>
                  <a:lnTo>
                    <a:pt x="103" y="51"/>
                  </a:lnTo>
                  <a:lnTo>
                    <a:pt x="97" y="47"/>
                  </a:lnTo>
                  <a:lnTo>
                    <a:pt x="92" y="43"/>
                  </a:lnTo>
                  <a:lnTo>
                    <a:pt x="86" y="41"/>
                  </a:lnTo>
                  <a:lnTo>
                    <a:pt x="80" y="37"/>
                  </a:lnTo>
                  <a:lnTo>
                    <a:pt x="74" y="34"/>
                  </a:lnTo>
                  <a:lnTo>
                    <a:pt x="67" y="30"/>
                  </a:lnTo>
                  <a:lnTo>
                    <a:pt x="62" y="28"/>
                  </a:lnTo>
                  <a:lnTo>
                    <a:pt x="55" y="24"/>
                  </a:lnTo>
                  <a:lnTo>
                    <a:pt x="49" y="22"/>
                  </a:lnTo>
                  <a:lnTo>
                    <a:pt x="40" y="19"/>
                  </a:lnTo>
                  <a:lnTo>
                    <a:pt x="34" y="16"/>
                  </a:lnTo>
                  <a:lnTo>
                    <a:pt x="30" y="14"/>
                  </a:lnTo>
                  <a:lnTo>
                    <a:pt x="28" y="12"/>
                  </a:lnTo>
                  <a:lnTo>
                    <a:pt x="26" y="8"/>
                  </a:lnTo>
                  <a:lnTo>
                    <a:pt x="27" y="5"/>
                  </a:lnTo>
                  <a:lnTo>
                    <a:pt x="28" y="3"/>
                  </a:lnTo>
                  <a:lnTo>
                    <a:pt x="31" y="0"/>
                  </a:lnTo>
                  <a:lnTo>
                    <a:pt x="34" y="0"/>
                  </a:lnTo>
                  <a:lnTo>
                    <a:pt x="38"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55" name="Freeform 1149"/>
            <p:cNvSpPr>
              <a:spLocks/>
            </p:cNvSpPr>
            <p:nvPr/>
          </p:nvSpPr>
          <p:spPr bwMode="auto">
            <a:xfrm>
              <a:off x="4701" y="3202"/>
              <a:ext cx="54" cy="180"/>
            </a:xfrm>
            <a:custGeom>
              <a:avLst/>
              <a:gdLst>
                <a:gd name="T0" fmla="*/ 1 w 108"/>
                <a:gd name="T1" fmla="*/ 1 h 355"/>
                <a:gd name="T2" fmla="*/ 1 w 108"/>
                <a:gd name="T3" fmla="*/ 1 h 355"/>
                <a:gd name="T4" fmla="*/ 1 w 108"/>
                <a:gd name="T5" fmla="*/ 1 h 355"/>
                <a:gd name="T6" fmla="*/ 1 w 108"/>
                <a:gd name="T7" fmla="*/ 1 h 355"/>
                <a:gd name="T8" fmla="*/ 1 w 108"/>
                <a:gd name="T9" fmla="*/ 1 h 355"/>
                <a:gd name="T10" fmla="*/ 1 w 108"/>
                <a:gd name="T11" fmla="*/ 1 h 355"/>
                <a:gd name="T12" fmla="*/ 1 w 108"/>
                <a:gd name="T13" fmla="*/ 1 h 355"/>
                <a:gd name="T14" fmla="*/ 1 w 108"/>
                <a:gd name="T15" fmla="*/ 1 h 355"/>
                <a:gd name="T16" fmla="*/ 1 w 108"/>
                <a:gd name="T17" fmla="*/ 1 h 355"/>
                <a:gd name="T18" fmla="*/ 1 w 108"/>
                <a:gd name="T19" fmla="*/ 1 h 355"/>
                <a:gd name="T20" fmla="*/ 1 w 108"/>
                <a:gd name="T21" fmla="*/ 1 h 355"/>
                <a:gd name="T22" fmla="*/ 1 w 108"/>
                <a:gd name="T23" fmla="*/ 1 h 355"/>
                <a:gd name="T24" fmla="*/ 1 w 108"/>
                <a:gd name="T25" fmla="*/ 1 h 355"/>
                <a:gd name="T26" fmla="*/ 1 w 108"/>
                <a:gd name="T27" fmla="*/ 1 h 355"/>
                <a:gd name="T28" fmla="*/ 1 w 108"/>
                <a:gd name="T29" fmla="*/ 1 h 355"/>
                <a:gd name="T30" fmla="*/ 1 w 108"/>
                <a:gd name="T31" fmla="*/ 1 h 355"/>
                <a:gd name="T32" fmla="*/ 1 w 108"/>
                <a:gd name="T33" fmla="*/ 1 h 355"/>
                <a:gd name="T34" fmla="*/ 1 w 108"/>
                <a:gd name="T35" fmla="*/ 1 h 355"/>
                <a:gd name="T36" fmla="*/ 1 w 108"/>
                <a:gd name="T37" fmla="*/ 1 h 355"/>
                <a:gd name="T38" fmla="*/ 1 w 108"/>
                <a:gd name="T39" fmla="*/ 1 h 355"/>
                <a:gd name="T40" fmla="*/ 1 w 108"/>
                <a:gd name="T41" fmla="*/ 1 h 355"/>
                <a:gd name="T42" fmla="*/ 1 w 108"/>
                <a:gd name="T43" fmla="*/ 1 h 355"/>
                <a:gd name="T44" fmla="*/ 1 w 108"/>
                <a:gd name="T45" fmla="*/ 1 h 355"/>
                <a:gd name="T46" fmla="*/ 1 w 108"/>
                <a:gd name="T47" fmla="*/ 1 h 355"/>
                <a:gd name="T48" fmla="*/ 1 w 108"/>
                <a:gd name="T49" fmla="*/ 1 h 355"/>
                <a:gd name="T50" fmla="*/ 0 w 108"/>
                <a:gd name="T51" fmla="*/ 1 h 355"/>
                <a:gd name="T52" fmla="*/ 1 w 108"/>
                <a:gd name="T53" fmla="*/ 1 h 355"/>
                <a:gd name="T54" fmla="*/ 1 w 108"/>
                <a:gd name="T55" fmla="*/ 1 h 355"/>
                <a:gd name="T56" fmla="*/ 1 w 108"/>
                <a:gd name="T57" fmla="*/ 1 h 355"/>
                <a:gd name="T58" fmla="*/ 1 w 108"/>
                <a:gd name="T59" fmla="*/ 1 h 355"/>
                <a:gd name="T60" fmla="*/ 1 w 108"/>
                <a:gd name="T61" fmla="*/ 1 h 355"/>
                <a:gd name="T62" fmla="*/ 1 w 108"/>
                <a:gd name="T63" fmla="*/ 1 h 355"/>
                <a:gd name="T64" fmla="*/ 1 w 108"/>
                <a:gd name="T65" fmla="*/ 1 h 355"/>
                <a:gd name="T66" fmla="*/ 1 w 108"/>
                <a:gd name="T67" fmla="*/ 1 h 355"/>
                <a:gd name="T68" fmla="*/ 1 w 108"/>
                <a:gd name="T69" fmla="*/ 1 h 355"/>
                <a:gd name="T70" fmla="*/ 1 w 108"/>
                <a:gd name="T71" fmla="*/ 1 h 355"/>
                <a:gd name="T72" fmla="*/ 1 w 108"/>
                <a:gd name="T73" fmla="*/ 0 h 355"/>
                <a:gd name="T74" fmla="*/ 1 w 108"/>
                <a:gd name="T75" fmla="*/ 1 h 355"/>
                <a:gd name="T76" fmla="*/ 1 w 108"/>
                <a:gd name="T77" fmla="*/ 1 h 355"/>
                <a:gd name="T78" fmla="*/ 1 w 108"/>
                <a:gd name="T79" fmla="*/ 1 h 355"/>
                <a:gd name="T80" fmla="*/ 1 w 108"/>
                <a:gd name="T81" fmla="*/ 1 h 35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08"/>
                <a:gd name="T124" fmla="*/ 0 h 355"/>
                <a:gd name="T125" fmla="*/ 108 w 108"/>
                <a:gd name="T126" fmla="*/ 355 h 355"/>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08" h="355">
                  <a:moveTo>
                    <a:pt x="105" y="17"/>
                  </a:moveTo>
                  <a:lnTo>
                    <a:pt x="97" y="21"/>
                  </a:lnTo>
                  <a:lnTo>
                    <a:pt x="89" y="25"/>
                  </a:lnTo>
                  <a:lnTo>
                    <a:pt x="81" y="31"/>
                  </a:lnTo>
                  <a:lnTo>
                    <a:pt x="77" y="37"/>
                  </a:lnTo>
                  <a:lnTo>
                    <a:pt x="70" y="45"/>
                  </a:lnTo>
                  <a:lnTo>
                    <a:pt x="65" y="52"/>
                  </a:lnTo>
                  <a:lnTo>
                    <a:pt x="61" y="60"/>
                  </a:lnTo>
                  <a:lnTo>
                    <a:pt x="57" y="68"/>
                  </a:lnTo>
                  <a:lnTo>
                    <a:pt x="53" y="76"/>
                  </a:lnTo>
                  <a:lnTo>
                    <a:pt x="50" y="85"/>
                  </a:lnTo>
                  <a:lnTo>
                    <a:pt x="47" y="93"/>
                  </a:lnTo>
                  <a:lnTo>
                    <a:pt x="43" y="104"/>
                  </a:lnTo>
                  <a:lnTo>
                    <a:pt x="40" y="112"/>
                  </a:lnTo>
                  <a:lnTo>
                    <a:pt x="39" y="122"/>
                  </a:lnTo>
                  <a:lnTo>
                    <a:pt x="35" y="131"/>
                  </a:lnTo>
                  <a:lnTo>
                    <a:pt x="34" y="142"/>
                  </a:lnTo>
                  <a:lnTo>
                    <a:pt x="31" y="154"/>
                  </a:lnTo>
                  <a:lnTo>
                    <a:pt x="27" y="169"/>
                  </a:lnTo>
                  <a:lnTo>
                    <a:pt x="26" y="181"/>
                  </a:lnTo>
                  <a:lnTo>
                    <a:pt x="24" y="195"/>
                  </a:lnTo>
                  <a:lnTo>
                    <a:pt x="23" y="205"/>
                  </a:lnTo>
                  <a:lnTo>
                    <a:pt x="23" y="219"/>
                  </a:lnTo>
                  <a:lnTo>
                    <a:pt x="23" y="231"/>
                  </a:lnTo>
                  <a:lnTo>
                    <a:pt x="24" y="242"/>
                  </a:lnTo>
                  <a:lnTo>
                    <a:pt x="24" y="254"/>
                  </a:lnTo>
                  <a:lnTo>
                    <a:pt x="26" y="266"/>
                  </a:lnTo>
                  <a:lnTo>
                    <a:pt x="27" y="278"/>
                  </a:lnTo>
                  <a:lnTo>
                    <a:pt x="28" y="292"/>
                  </a:lnTo>
                  <a:lnTo>
                    <a:pt x="30" y="304"/>
                  </a:lnTo>
                  <a:lnTo>
                    <a:pt x="31" y="317"/>
                  </a:lnTo>
                  <a:lnTo>
                    <a:pt x="32" y="331"/>
                  </a:lnTo>
                  <a:lnTo>
                    <a:pt x="34" y="346"/>
                  </a:lnTo>
                  <a:lnTo>
                    <a:pt x="34" y="350"/>
                  </a:lnTo>
                  <a:lnTo>
                    <a:pt x="31" y="352"/>
                  </a:lnTo>
                  <a:lnTo>
                    <a:pt x="30" y="354"/>
                  </a:lnTo>
                  <a:lnTo>
                    <a:pt x="27" y="355"/>
                  </a:lnTo>
                  <a:lnTo>
                    <a:pt x="23" y="354"/>
                  </a:lnTo>
                  <a:lnTo>
                    <a:pt x="20" y="352"/>
                  </a:lnTo>
                  <a:lnTo>
                    <a:pt x="19" y="350"/>
                  </a:lnTo>
                  <a:lnTo>
                    <a:pt x="19" y="347"/>
                  </a:lnTo>
                  <a:lnTo>
                    <a:pt x="16" y="332"/>
                  </a:lnTo>
                  <a:lnTo>
                    <a:pt x="15" y="317"/>
                  </a:lnTo>
                  <a:lnTo>
                    <a:pt x="13" y="304"/>
                  </a:lnTo>
                  <a:lnTo>
                    <a:pt x="11" y="290"/>
                  </a:lnTo>
                  <a:lnTo>
                    <a:pt x="8" y="277"/>
                  </a:lnTo>
                  <a:lnTo>
                    <a:pt x="7" y="263"/>
                  </a:lnTo>
                  <a:lnTo>
                    <a:pt x="4" y="251"/>
                  </a:lnTo>
                  <a:lnTo>
                    <a:pt x="3" y="239"/>
                  </a:lnTo>
                  <a:lnTo>
                    <a:pt x="1" y="227"/>
                  </a:lnTo>
                  <a:lnTo>
                    <a:pt x="0" y="213"/>
                  </a:lnTo>
                  <a:lnTo>
                    <a:pt x="0" y="201"/>
                  </a:lnTo>
                  <a:lnTo>
                    <a:pt x="0" y="189"/>
                  </a:lnTo>
                  <a:lnTo>
                    <a:pt x="1" y="176"/>
                  </a:lnTo>
                  <a:lnTo>
                    <a:pt x="1" y="162"/>
                  </a:lnTo>
                  <a:lnTo>
                    <a:pt x="5" y="147"/>
                  </a:lnTo>
                  <a:lnTo>
                    <a:pt x="9" y="133"/>
                  </a:lnTo>
                  <a:lnTo>
                    <a:pt x="11" y="123"/>
                  </a:lnTo>
                  <a:lnTo>
                    <a:pt x="15" y="112"/>
                  </a:lnTo>
                  <a:lnTo>
                    <a:pt x="17" y="103"/>
                  </a:lnTo>
                  <a:lnTo>
                    <a:pt x="20" y="93"/>
                  </a:lnTo>
                  <a:lnTo>
                    <a:pt x="24" y="83"/>
                  </a:lnTo>
                  <a:lnTo>
                    <a:pt x="27" y="75"/>
                  </a:lnTo>
                  <a:lnTo>
                    <a:pt x="32" y="65"/>
                  </a:lnTo>
                  <a:lnTo>
                    <a:pt x="36" y="57"/>
                  </a:lnTo>
                  <a:lnTo>
                    <a:pt x="42" y="49"/>
                  </a:lnTo>
                  <a:lnTo>
                    <a:pt x="47" y="40"/>
                  </a:lnTo>
                  <a:lnTo>
                    <a:pt x="53" y="31"/>
                  </a:lnTo>
                  <a:lnTo>
                    <a:pt x="61" y="25"/>
                  </a:lnTo>
                  <a:lnTo>
                    <a:pt x="66" y="19"/>
                  </a:lnTo>
                  <a:lnTo>
                    <a:pt x="74" y="13"/>
                  </a:lnTo>
                  <a:lnTo>
                    <a:pt x="84" y="7"/>
                  </a:lnTo>
                  <a:lnTo>
                    <a:pt x="93" y="3"/>
                  </a:lnTo>
                  <a:lnTo>
                    <a:pt x="97" y="0"/>
                  </a:lnTo>
                  <a:lnTo>
                    <a:pt x="100" y="2"/>
                  </a:lnTo>
                  <a:lnTo>
                    <a:pt x="102" y="3"/>
                  </a:lnTo>
                  <a:lnTo>
                    <a:pt x="106" y="6"/>
                  </a:lnTo>
                  <a:lnTo>
                    <a:pt x="106" y="8"/>
                  </a:lnTo>
                  <a:lnTo>
                    <a:pt x="108" y="11"/>
                  </a:lnTo>
                  <a:lnTo>
                    <a:pt x="106" y="13"/>
                  </a:lnTo>
                  <a:lnTo>
                    <a:pt x="105" y="1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56" name="Freeform 1150"/>
            <p:cNvSpPr>
              <a:spLocks/>
            </p:cNvSpPr>
            <p:nvPr/>
          </p:nvSpPr>
          <p:spPr bwMode="auto">
            <a:xfrm>
              <a:off x="4693" y="3185"/>
              <a:ext cx="64" cy="23"/>
            </a:xfrm>
            <a:custGeom>
              <a:avLst/>
              <a:gdLst>
                <a:gd name="T0" fmla="*/ 1 w 128"/>
                <a:gd name="T1" fmla="*/ 1 h 45"/>
                <a:gd name="T2" fmla="*/ 1 w 128"/>
                <a:gd name="T3" fmla="*/ 1 h 45"/>
                <a:gd name="T4" fmla="*/ 1 w 128"/>
                <a:gd name="T5" fmla="*/ 1 h 45"/>
                <a:gd name="T6" fmla="*/ 1 w 128"/>
                <a:gd name="T7" fmla="*/ 1 h 45"/>
                <a:gd name="T8" fmla="*/ 1 w 128"/>
                <a:gd name="T9" fmla="*/ 1 h 45"/>
                <a:gd name="T10" fmla="*/ 1 w 128"/>
                <a:gd name="T11" fmla="*/ 1 h 45"/>
                <a:gd name="T12" fmla="*/ 1 w 128"/>
                <a:gd name="T13" fmla="*/ 1 h 45"/>
                <a:gd name="T14" fmla="*/ 1 w 128"/>
                <a:gd name="T15" fmla="*/ 1 h 45"/>
                <a:gd name="T16" fmla="*/ 1 w 128"/>
                <a:gd name="T17" fmla="*/ 1 h 45"/>
                <a:gd name="T18" fmla="*/ 1 w 128"/>
                <a:gd name="T19" fmla="*/ 1 h 45"/>
                <a:gd name="T20" fmla="*/ 1 w 128"/>
                <a:gd name="T21" fmla="*/ 1 h 45"/>
                <a:gd name="T22" fmla="*/ 1 w 128"/>
                <a:gd name="T23" fmla="*/ 1 h 45"/>
                <a:gd name="T24" fmla="*/ 1 w 128"/>
                <a:gd name="T25" fmla="*/ 1 h 45"/>
                <a:gd name="T26" fmla="*/ 1 w 128"/>
                <a:gd name="T27" fmla="*/ 1 h 45"/>
                <a:gd name="T28" fmla="*/ 1 w 128"/>
                <a:gd name="T29" fmla="*/ 1 h 45"/>
                <a:gd name="T30" fmla="*/ 1 w 128"/>
                <a:gd name="T31" fmla="*/ 1 h 45"/>
                <a:gd name="T32" fmla="*/ 1 w 128"/>
                <a:gd name="T33" fmla="*/ 1 h 45"/>
                <a:gd name="T34" fmla="*/ 1 w 128"/>
                <a:gd name="T35" fmla="*/ 1 h 45"/>
                <a:gd name="T36" fmla="*/ 1 w 128"/>
                <a:gd name="T37" fmla="*/ 1 h 45"/>
                <a:gd name="T38" fmla="*/ 0 w 128"/>
                <a:gd name="T39" fmla="*/ 1 h 45"/>
                <a:gd name="T40" fmla="*/ 0 w 128"/>
                <a:gd name="T41" fmla="*/ 1 h 45"/>
                <a:gd name="T42" fmla="*/ 0 w 128"/>
                <a:gd name="T43" fmla="*/ 1 h 45"/>
                <a:gd name="T44" fmla="*/ 1 w 128"/>
                <a:gd name="T45" fmla="*/ 1 h 45"/>
                <a:gd name="T46" fmla="*/ 1 w 128"/>
                <a:gd name="T47" fmla="*/ 1 h 45"/>
                <a:gd name="T48" fmla="*/ 1 w 128"/>
                <a:gd name="T49" fmla="*/ 1 h 45"/>
                <a:gd name="T50" fmla="*/ 1 w 128"/>
                <a:gd name="T51" fmla="*/ 0 h 45"/>
                <a:gd name="T52" fmla="*/ 1 w 128"/>
                <a:gd name="T53" fmla="*/ 1 h 45"/>
                <a:gd name="T54" fmla="*/ 1 w 128"/>
                <a:gd name="T55" fmla="*/ 1 h 45"/>
                <a:gd name="T56" fmla="*/ 1 w 128"/>
                <a:gd name="T57" fmla="*/ 1 h 45"/>
                <a:gd name="T58" fmla="*/ 1 w 128"/>
                <a:gd name="T59" fmla="*/ 1 h 45"/>
                <a:gd name="T60" fmla="*/ 1 w 128"/>
                <a:gd name="T61" fmla="*/ 1 h 45"/>
                <a:gd name="T62" fmla="*/ 1 w 128"/>
                <a:gd name="T63" fmla="*/ 1 h 45"/>
                <a:gd name="T64" fmla="*/ 1 w 128"/>
                <a:gd name="T65" fmla="*/ 1 h 45"/>
                <a:gd name="T66" fmla="*/ 1 w 128"/>
                <a:gd name="T67" fmla="*/ 1 h 45"/>
                <a:gd name="T68" fmla="*/ 1 w 128"/>
                <a:gd name="T69" fmla="*/ 1 h 45"/>
                <a:gd name="T70" fmla="*/ 1 w 128"/>
                <a:gd name="T71" fmla="*/ 1 h 45"/>
                <a:gd name="T72" fmla="*/ 1 w 128"/>
                <a:gd name="T73" fmla="*/ 1 h 45"/>
                <a:gd name="T74" fmla="*/ 1 w 128"/>
                <a:gd name="T75" fmla="*/ 1 h 45"/>
                <a:gd name="T76" fmla="*/ 1 w 128"/>
                <a:gd name="T77" fmla="*/ 1 h 45"/>
                <a:gd name="T78" fmla="*/ 1 w 128"/>
                <a:gd name="T79" fmla="*/ 1 h 45"/>
                <a:gd name="T80" fmla="*/ 1 w 128"/>
                <a:gd name="T81" fmla="*/ 1 h 45"/>
                <a:gd name="T82" fmla="*/ 1 w 128"/>
                <a:gd name="T83" fmla="*/ 1 h 45"/>
                <a:gd name="T84" fmla="*/ 1 w 128"/>
                <a:gd name="T85" fmla="*/ 1 h 45"/>
                <a:gd name="T86" fmla="*/ 1 w 128"/>
                <a:gd name="T87" fmla="*/ 1 h 45"/>
                <a:gd name="T88" fmla="*/ 1 w 128"/>
                <a:gd name="T89" fmla="*/ 1 h 45"/>
                <a:gd name="T90" fmla="*/ 1 w 128"/>
                <a:gd name="T91" fmla="*/ 1 h 45"/>
                <a:gd name="T92" fmla="*/ 1 w 128"/>
                <a:gd name="T93" fmla="*/ 1 h 45"/>
                <a:gd name="T94" fmla="*/ 1 w 128"/>
                <a:gd name="T95" fmla="*/ 1 h 45"/>
                <a:gd name="T96" fmla="*/ 1 w 128"/>
                <a:gd name="T97" fmla="*/ 1 h 45"/>
                <a:gd name="T98" fmla="*/ 1 w 128"/>
                <a:gd name="T99" fmla="*/ 1 h 4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28"/>
                <a:gd name="T151" fmla="*/ 0 h 45"/>
                <a:gd name="T152" fmla="*/ 128 w 128"/>
                <a:gd name="T153" fmla="*/ 45 h 4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28" h="45">
                  <a:moveTo>
                    <a:pt x="117" y="45"/>
                  </a:moveTo>
                  <a:lnTo>
                    <a:pt x="109" y="40"/>
                  </a:lnTo>
                  <a:lnTo>
                    <a:pt x="101" y="39"/>
                  </a:lnTo>
                  <a:lnTo>
                    <a:pt x="94" y="35"/>
                  </a:lnTo>
                  <a:lnTo>
                    <a:pt x="87" y="34"/>
                  </a:lnTo>
                  <a:lnTo>
                    <a:pt x="81" y="31"/>
                  </a:lnTo>
                  <a:lnTo>
                    <a:pt x="75" y="30"/>
                  </a:lnTo>
                  <a:lnTo>
                    <a:pt x="69" y="27"/>
                  </a:lnTo>
                  <a:lnTo>
                    <a:pt x="63" y="26"/>
                  </a:lnTo>
                  <a:lnTo>
                    <a:pt x="56" y="23"/>
                  </a:lnTo>
                  <a:lnTo>
                    <a:pt x="51" y="22"/>
                  </a:lnTo>
                  <a:lnTo>
                    <a:pt x="43" y="20"/>
                  </a:lnTo>
                  <a:lnTo>
                    <a:pt x="39" y="19"/>
                  </a:lnTo>
                  <a:lnTo>
                    <a:pt x="31" y="19"/>
                  </a:lnTo>
                  <a:lnTo>
                    <a:pt x="24" y="19"/>
                  </a:lnTo>
                  <a:lnTo>
                    <a:pt x="16" y="18"/>
                  </a:lnTo>
                  <a:lnTo>
                    <a:pt x="9" y="19"/>
                  </a:lnTo>
                  <a:lnTo>
                    <a:pt x="5" y="18"/>
                  </a:lnTo>
                  <a:lnTo>
                    <a:pt x="1" y="16"/>
                  </a:lnTo>
                  <a:lnTo>
                    <a:pt x="0" y="14"/>
                  </a:lnTo>
                  <a:lnTo>
                    <a:pt x="0" y="11"/>
                  </a:lnTo>
                  <a:lnTo>
                    <a:pt x="0" y="7"/>
                  </a:lnTo>
                  <a:lnTo>
                    <a:pt x="1" y="4"/>
                  </a:lnTo>
                  <a:lnTo>
                    <a:pt x="4" y="3"/>
                  </a:lnTo>
                  <a:lnTo>
                    <a:pt x="8" y="3"/>
                  </a:lnTo>
                  <a:lnTo>
                    <a:pt x="16" y="0"/>
                  </a:lnTo>
                  <a:lnTo>
                    <a:pt x="24" y="1"/>
                  </a:lnTo>
                  <a:lnTo>
                    <a:pt x="31" y="1"/>
                  </a:lnTo>
                  <a:lnTo>
                    <a:pt x="39" y="3"/>
                  </a:lnTo>
                  <a:lnTo>
                    <a:pt x="46" y="3"/>
                  </a:lnTo>
                  <a:lnTo>
                    <a:pt x="51" y="5"/>
                  </a:lnTo>
                  <a:lnTo>
                    <a:pt x="59" y="7"/>
                  </a:lnTo>
                  <a:lnTo>
                    <a:pt x="66" y="9"/>
                  </a:lnTo>
                  <a:lnTo>
                    <a:pt x="73" y="11"/>
                  </a:lnTo>
                  <a:lnTo>
                    <a:pt x="78" y="12"/>
                  </a:lnTo>
                  <a:lnTo>
                    <a:pt x="85" y="15"/>
                  </a:lnTo>
                  <a:lnTo>
                    <a:pt x="91" y="18"/>
                  </a:lnTo>
                  <a:lnTo>
                    <a:pt x="97" y="19"/>
                  </a:lnTo>
                  <a:lnTo>
                    <a:pt x="106" y="22"/>
                  </a:lnTo>
                  <a:lnTo>
                    <a:pt x="113" y="23"/>
                  </a:lnTo>
                  <a:lnTo>
                    <a:pt x="122" y="27"/>
                  </a:lnTo>
                  <a:lnTo>
                    <a:pt x="125" y="27"/>
                  </a:lnTo>
                  <a:lnTo>
                    <a:pt x="127" y="31"/>
                  </a:lnTo>
                  <a:lnTo>
                    <a:pt x="128" y="34"/>
                  </a:lnTo>
                  <a:lnTo>
                    <a:pt x="128" y="36"/>
                  </a:lnTo>
                  <a:lnTo>
                    <a:pt x="125" y="39"/>
                  </a:lnTo>
                  <a:lnTo>
                    <a:pt x="122" y="42"/>
                  </a:lnTo>
                  <a:lnTo>
                    <a:pt x="120" y="43"/>
                  </a:lnTo>
                  <a:lnTo>
                    <a:pt x="117" y="45"/>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57" name="Freeform 1151"/>
            <p:cNvSpPr>
              <a:spLocks/>
            </p:cNvSpPr>
            <p:nvPr/>
          </p:nvSpPr>
          <p:spPr bwMode="auto">
            <a:xfrm>
              <a:off x="4669" y="3241"/>
              <a:ext cx="48" cy="114"/>
            </a:xfrm>
            <a:custGeom>
              <a:avLst/>
              <a:gdLst>
                <a:gd name="T0" fmla="*/ 0 w 97"/>
                <a:gd name="T1" fmla="*/ 1 h 225"/>
                <a:gd name="T2" fmla="*/ 0 w 97"/>
                <a:gd name="T3" fmla="*/ 1 h 225"/>
                <a:gd name="T4" fmla="*/ 0 w 97"/>
                <a:gd name="T5" fmla="*/ 1 h 225"/>
                <a:gd name="T6" fmla="*/ 0 w 97"/>
                <a:gd name="T7" fmla="*/ 1 h 225"/>
                <a:gd name="T8" fmla="*/ 0 w 97"/>
                <a:gd name="T9" fmla="*/ 1 h 225"/>
                <a:gd name="T10" fmla="*/ 0 w 97"/>
                <a:gd name="T11" fmla="*/ 1 h 225"/>
                <a:gd name="T12" fmla="*/ 0 w 97"/>
                <a:gd name="T13" fmla="*/ 1 h 225"/>
                <a:gd name="T14" fmla="*/ 0 w 97"/>
                <a:gd name="T15" fmla="*/ 1 h 225"/>
                <a:gd name="T16" fmla="*/ 0 w 97"/>
                <a:gd name="T17" fmla="*/ 1 h 225"/>
                <a:gd name="T18" fmla="*/ 0 w 97"/>
                <a:gd name="T19" fmla="*/ 1 h 225"/>
                <a:gd name="T20" fmla="*/ 0 w 97"/>
                <a:gd name="T21" fmla="*/ 1 h 225"/>
                <a:gd name="T22" fmla="*/ 0 w 97"/>
                <a:gd name="T23" fmla="*/ 1 h 225"/>
                <a:gd name="T24" fmla="*/ 0 w 97"/>
                <a:gd name="T25" fmla="*/ 1 h 225"/>
                <a:gd name="T26" fmla="*/ 0 w 97"/>
                <a:gd name="T27" fmla="*/ 1 h 225"/>
                <a:gd name="T28" fmla="*/ 0 w 97"/>
                <a:gd name="T29" fmla="*/ 1 h 225"/>
                <a:gd name="T30" fmla="*/ 0 w 97"/>
                <a:gd name="T31" fmla="*/ 1 h 225"/>
                <a:gd name="T32" fmla="*/ 0 w 97"/>
                <a:gd name="T33" fmla="*/ 1 h 225"/>
                <a:gd name="T34" fmla="*/ 0 w 97"/>
                <a:gd name="T35" fmla="*/ 1 h 225"/>
                <a:gd name="T36" fmla="*/ 0 w 97"/>
                <a:gd name="T37" fmla="*/ 1 h 225"/>
                <a:gd name="T38" fmla="*/ 0 w 97"/>
                <a:gd name="T39" fmla="*/ 1 h 225"/>
                <a:gd name="T40" fmla="*/ 0 w 97"/>
                <a:gd name="T41" fmla="*/ 1 h 225"/>
                <a:gd name="T42" fmla="*/ 0 w 97"/>
                <a:gd name="T43" fmla="*/ 1 h 225"/>
                <a:gd name="T44" fmla="*/ 0 w 97"/>
                <a:gd name="T45" fmla="*/ 1 h 225"/>
                <a:gd name="T46" fmla="*/ 0 w 97"/>
                <a:gd name="T47" fmla="*/ 1 h 225"/>
                <a:gd name="T48" fmla="*/ 0 w 97"/>
                <a:gd name="T49" fmla="*/ 1 h 225"/>
                <a:gd name="T50" fmla="*/ 0 w 97"/>
                <a:gd name="T51" fmla="*/ 1 h 225"/>
                <a:gd name="T52" fmla="*/ 0 w 97"/>
                <a:gd name="T53" fmla="*/ 1 h 225"/>
                <a:gd name="T54" fmla="*/ 0 w 97"/>
                <a:gd name="T55" fmla="*/ 1 h 225"/>
                <a:gd name="T56" fmla="*/ 0 w 97"/>
                <a:gd name="T57" fmla="*/ 1 h 225"/>
                <a:gd name="T58" fmla="*/ 0 w 97"/>
                <a:gd name="T59" fmla="*/ 1 h 225"/>
                <a:gd name="T60" fmla="*/ 0 w 97"/>
                <a:gd name="T61" fmla="*/ 1 h 225"/>
                <a:gd name="T62" fmla="*/ 0 w 97"/>
                <a:gd name="T63" fmla="*/ 1 h 225"/>
                <a:gd name="T64" fmla="*/ 0 w 97"/>
                <a:gd name="T65" fmla="*/ 1 h 225"/>
                <a:gd name="T66" fmla="*/ 0 w 97"/>
                <a:gd name="T67" fmla="*/ 1 h 225"/>
                <a:gd name="T68" fmla="*/ 0 w 97"/>
                <a:gd name="T69" fmla="*/ 0 h 225"/>
                <a:gd name="T70" fmla="*/ 0 w 97"/>
                <a:gd name="T71" fmla="*/ 1 h 225"/>
                <a:gd name="T72" fmla="*/ 0 w 97"/>
                <a:gd name="T73" fmla="*/ 1 h 225"/>
                <a:gd name="T74" fmla="*/ 0 w 97"/>
                <a:gd name="T75" fmla="*/ 1 h 22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7"/>
                <a:gd name="T115" fmla="*/ 0 h 225"/>
                <a:gd name="T116" fmla="*/ 97 w 97"/>
                <a:gd name="T117" fmla="*/ 225 h 225"/>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7" h="225">
                  <a:moveTo>
                    <a:pt x="95" y="12"/>
                  </a:moveTo>
                  <a:lnTo>
                    <a:pt x="89" y="16"/>
                  </a:lnTo>
                  <a:lnTo>
                    <a:pt x="87" y="19"/>
                  </a:lnTo>
                  <a:lnTo>
                    <a:pt x="84" y="21"/>
                  </a:lnTo>
                  <a:lnTo>
                    <a:pt x="80" y="25"/>
                  </a:lnTo>
                  <a:lnTo>
                    <a:pt x="77" y="28"/>
                  </a:lnTo>
                  <a:lnTo>
                    <a:pt x="76" y="31"/>
                  </a:lnTo>
                  <a:lnTo>
                    <a:pt x="73" y="33"/>
                  </a:lnTo>
                  <a:lnTo>
                    <a:pt x="72" y="37"/>
                  </a:lnTo>
                  <a:lnTo>
                    <a:pt x="68" y="40"/>
                  </a:lnTo>
                  <a:lnTo>
                    <a:pt x="66" y="43"/>
                  </a:lnTo>
                  <a:lnTo>
                    <a:pt x="64" y="45"/>
                  </a:lnTo>
                  <a:lnTo>
                    <a:pt x="62" y="50"/>
                  </a:lnTo>
                  <a:lnTo>
                    <a:pt x="60" y="52"/>
                  </a:lnTo>
                  <a:lnTo>
                    <a:pt x="57" y="56"/>
                  </a:lnTo>
                  <a:lnTo>
                    <a:pt x="54" y="60"/>
                  </a:lnTo>
                  <a:lnTo>
                    <a:pt x="51" y="66"/>
                  </a:lnTo>
                  <a:lnTo>
                    <a:pt x="46" y="74"/>
                  </a:lnTo>
                  <a:lnTo>
                    <a:pt x="39" y="83"/>
                  </a:lnTo>
                  <a:lnTo>
                    <a:pt x="34" y="91"/>
                  </a:lnTo>
                  <a:lnTo>
                    <a:pt x="30" y="101"/>
                  </a:lnTo>
                  <a:lnTo>
                    <a:pt x="26" y="109"/>
                  </a:lnTo>
                  <a:lnTo>
                    <a:pt x="22" y="118"/>
                  </a:lnTo>
                  <a:lnTo>
                    <a:pt x="19" y="128"/>
                  </a:lnTo>
                  <a:lnTo>
                    <a:pt x="16" y="137"/>
                  </a:lnTo>
                  <a:lnTo>
                    <a:pt x="15" y="147"/>
                  </a:lnTo>
                  <a:lnTo>
                    <a:pt x="14" y="156"/>
                  </a:lnTo>
                  <a:lnTo>
                    <a:pt x="12" y="166"/>
                  </a:lnTo>
                  <a:lnTo>
                    <a:pt x="11" y="176"/>
                  </a:lnTo>
                  <a:lnTo>
                    <a:pt x="11" y="186"/>
                  </a:lnTo>
                  <a:lnTo>
                    <a:pt x="11" y="197"/>
                  </a:lnTo>
                  <a:lnTo>
                    <a:pt x="11" y="209"/>
                  </a:lnTo>
                  <a:lnTo>
                    <a:pt x="12" y="219"/>
                  </a:lnTo>
                  <a:lnTo>
                    <a:pt x="11" y="224"/>
                  </a:lnTo>
                  <a:lnTo>
                    <a:pt x="8" y="225"/>
                  </a:lnTo>
                  <a:lnTo>
                    <a:pt x="4" y="225"/>
                  </a:lnTo>
                  <a:lnTo>
                    <a:pt x="3" y="221"/>
                  </a:lnTo>
                  <a:lnTo>
                    <a:pt x="2" y="209"/>
                  </a:lnTo>
                  <a:lnTo>
                    <a:pt x="0" y="197"/>
                  </a:lnTo>
                  <a:lnTo>
                    <a:pt x="0" y="184"/>
                  </a:lnTo>
                  <a:lnTo>
                    <a:pt x="0" y="175"/>
                  </a:lnTo>
                  <a:lnTo>
                    <a:pt x="0" y="163"/>
                  </a:lnTo>
                  <a:lnTo>
                    <a:pt x="0" y="153"/>
                  </a:lnTo>
                  <a:lnTo>
                    <a:pt x="0" y="143"/>
                  </a:lnTo>
                  <a:lnTo>
                    <a:pt x="2" y="133"/>
                  </a:lnTo>
                  <a:lnTo>
                    <a:pt x="3" y="124"/>
                  </a:lnTo>
                  <a:lnTo>
                    <a:pt x="4" y="114"/>
                  </a:lnTo>
                  <a:lnTo>
                    <a:pt x="8" y="105"/>
                  </a:lnTo>
                  <a:lnTo>
                    <a:pt x="11" y="95"/>
                  </a:lnTo>
                  <a:lnTo>
                    <a:pt x="15" y="86"/>
                  </a:lnTo>
                  <a:lnTo>
                    <a:pt x="20" y="76"/>
                  </a:lnTo>
                  <a:lnTo>
                    <a:pt x="26" y="67"/>
                  </a:lnTo>
                  <a:lnTo>
                    <a:pt x="34" y="59"/>
                  </a:lnTo>
                  <a:lnTo>
                    <a:pt x="37" y="54"/>
                  </a:lnTo>
                  <a:lnTo>
                    <a:pt x="39" y="50"/>
                  </a:lnTo>
                  <a:lnTo>
                    <a:pt x="42" y="45"/>
                  </a:lnTo>
                  <a:lnTo>
                    <a:pt x="46" y="41"/>
                  </a:lnTo>
                  <a:lnTo>
                    <a:pt x="49" y="37"/>
                  </a:lnTo>
                  <a:lnTo>
                    <a:pt x="50" y="35"/>
                  </a:lnTo>
                  <a:lnTo>
                    <a:pt x="54" y="31"/>
                  </a:lnTo>
                  <a:lnTo>
                    <a:pt x="58" y="28"/>
                  </a:lnTo>
                  <a:lnTo>
                    <a:pt x="60" y="25"/>
                  </a:lnTo>
                  <a:lnTo>
                    <a:pt x="62" y="21"/>
                  </a:lnTo>
                  <a:lnTo>
                    <a:pt x="66" y="19"/>
                  </a:lnTo>
                  <a:lnTo>
                    <a:pt x="69" y="14"/>
                  </a:lnTo>
                  <a:lnTo>
                    <a:pt x="73" y="12"/>
                  </a:lnTo>
                  <a:lnTo>
                    <a:pt x="76" y="8"/>
                  </a:lnTo>
                  <a:lnTo>
                    <a:pt x="80" y="4"/>
                  </a:lnTo>
                  <a:lnTo>
                    <a:pt x="85" y="1"/>
                  </a:lnTo>
                  <a:lnTo>
                    <a:pt x="91" y="0"/>
                  </a:lnTo>
                  <a:lnTo>
                    <a:pt x="96" y="2"/>
                  </a:lnTo>
                  <a:lnTo>
                    <a:pt x="96" y="4"/>
                  </a:lnTo>
                  <a:lnTo>
                    <a:pt x="97" y="8"/>
                  </a:lnTo>
                  <a:lnTo>
                    <a:pt x="96" y="10"/>
                  </a:lnTo>
                  <a:lnTo>
                    <a:pt x="95" y="1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58" name="Freeform 1152"/>
            <p:cNvSpPr>
              <a:spLocks/>
            </p:cNvSpPr>
            <p:nvPr/>
          </p:nvSpPr>
          <p:spPr bwMode="auto">
            <a:xfrm>
              <a:off x="4844" y="3227"/>
              <a:ext cx="15" cy="194"/>
            </a:xfrm>
            <a:custGeom>
              <a:avLst/>
              <a:gdLst>
                <a:gd name="T0" fmla="*/ 0 w 31"/>
                <a:gd name="T1" fmla="*/ 1 h 382"/>
                <a:gd name="T2" fmla="*/ 0 w 31"/>
                <a:gd name="T3" fmla="*/ 1 h 382"/>
                <a:gd name="T4" fmla="*/ 0 w 31"/>
                <a:gd name="T5" fmla="*/ 1 h 382"/>
                <a:gd name="T6" fmla="*/ 0 w 31"/>
                <a:gd name="T7" fmla="*/ 1 h 382"/>
                <a:gd name="T8" fmla="*/ 0 w 31"/>
                <a:gd name="T9" fmla="*/ 1 h 382"/>
                <a:gd name="T10" fmla="*/ 0 w 31"/>
                <a:gd name="T11" fmla="*/ 1 h 382"/>
                <a:gd name="T12" fmla="*/ 0 w 31"/>
                <a:gd name="T13" fmla="*/ 1 h 382"/>
                <a:gd name="T14" fmla="*/ 0 w 31"/>
                <a:gd name="T15" fmla="*/ 1 h 382"/>
                <a:gd name="T16" fmla="*/ 0 w 31"/>
                <a:gd name="T17" fmla="*/ 1 h 382"/>
                <a:gd name="T18" fmla="*/ 0 w 31"/>
                <a:gd name="T19" fmla="*/ 1 h 382"/>
                <a:gd name="T20" fmla="*/ 0 w 31"/>
                <a:gd name="T21" fmla="*/ 1 h 382"/>
                <a:gd name="T22" fmla="*/ 0 w 31"/>
                <a:gd name="T23" fmla="*/ 1 h 382"/>
                <a:gd name="T24" fmla="*/ 0 w 31"/>
                <a:gd name="T25" fmla="*/ 1 h 382"/>
                <a:gd name="T26" fmla="*/ 0 w 31"/>
                <a:gd name="T27" fmla="*/ 1 h 382"/>
                <a:gd name="T28" fmla="*/ 0 w 31"/>
                <a:gd name="T29" fmla="*/ 1 h 382"/>
                <a:gd name="T30" fmla="*/ 0 w 31"/>
                <a:gd name="T31" fmla="*/ 1 h 382"/>
                <a:gd name="T32" fmla="*/ 0 w 31"/>
                <a:gd name="T33" fmla="*/ 1 h 382"/>
                <a:gd name="T34" fmla="*/ 0 w 31"/>
                <a:gd name="T35" fmla="*/ 1 h 382"/>
                <a:gd name="T36" fmla="*/ 0 w 31"/>
                <a:gd name="T37" fmla="*/ 1 h 382"/>
                <a:gd name="T38" fmla="*/ 0 w 31"/>
                <a:gd name="T39" fmla="*/ 1 h 382"/>
                <a:gd name="T40" fmla="*/ 0 w 31"/>
                <a:gd name="T41" fmla="*/ 1 h 382"/>
                <a:gd name="T42" fmla="*/ 0 w 31"/>
                <a:gd name="T43" fmla="*/ 1 h 382"/>
                <a:gd name="T44" fmla="*/ 0 w 31"/>
                <a:gd name="T45" fmla="*/ 1 h 382"/>
                <a:gd name="T46" fmla="*/ 0 w 31"/>
                <a:gd name="T47" fmla="*/ 1 h 382"/>
                <a:gd name="T48" fmla="*/ 0 w 31"/>
                <a:gd name="T49" fmla="*/ 1 h 382"/>
                <a:gd name="T50" fmla="*/ 0 w 31"/>
                <a:gd name="T51" fmla="*/ 1 h 382"/>
                <a:gd name="T52" fmla="*/ 0 w 31"/>
                <a:gd name="T53" fmla="*/ 1 h 382"/>
                <a:gd name="T54" fmla="*/ 0 w 31"/>
                <a:gd name="T55" fmla="*/ 1 h 382"/>
                <a:gd name="T56" fmla="*/ 0 w 31"/>
                <a:gd name="T57" fmla="*/ 1 h 382"/>
                <a:gd name="T58" fmla="*/ 0 w 31"/>
                <a:gd name="T59" fmla="*/ 1 h 382"/>
                <a:gd name="T60" fmla="*/ 0 w 31"/>
                <a:gd name="T61" fmla="*/ 1 h 382"/>
                <a:gd name="T62" fmla="*/ 0 w 31"/>
                <a:gd name="T63" fmla="*/ 1 h 382"/>
                <a:gd name="T64" fmla="*/ 0 w 31"/>
                <a:gd name="T65" fmla="*/ 1 h 382"/>
                <a:gd name="T66" fmla="*/ 0 w 31"/>
                <a:gd name="T67" fmla="*/ 1 h 382"/>
                <a:gd name="T68" fmla="*/ 0 w 31"/>
                <a:gd name="T69" fmla="*/ 1 h 382"/>
                <a:gd name="T70" fmla="*/ 0 w 31"/>
                <a:gd name="T71" fmla="*/ 1 h 382"/>
                <a:gd name="T72" fmla="*/ 0 w 31"/>
                <a:gd name="T73" fmla="*/ 1 h 382"/>
                <a:gd name="T74" fmla="*/ 0 w 31"/>
                <a:gd name="T75" fmla="*/ 1 h 382"/>
                <a:gd name="T76" fmla="*/ 0 w 31"/>
                <a:gd name="T77" fmla="*/ 1 h 382"/>
                <a:gd name="T78" fmla="*/ 0 w 31"/>
                <a:gd name="T79" fmla="*/ 1 h 382"/>
                <a:gd name="T80" fmla="*/ 0 w 31"/>
                <a:gd name="T81" fmla="*/ 1 h 382"/>
                <a:gd name="T82" fmla="*/ 0 w 31"/>
                <a:gd name="T83" fmla="*/ 1 h 382"/>
                <a:gd name="T84" fmla="*/ 0 w 31"/>
                <a:gd name="T85" fmla="*/ 1 h 382"/>
                <a:gd name="T86" fmla="*/ 0 w 31"/>
                <a:gd name="T87" fmla="*/ 1 h 382"/>
                <a:gd name="T88" fmla="*/ 0 w 31"/>
                <a:gd name="T89" fmla="*/ 1 h 382"/>
                <a:gd name="T90" fmla="*/ 0 w 31"/>
                <a:gd name="T91" fmla="*/ 1 h 382"/>
                <a:gd name="T92" fmla="*/ 0 w 31"/>
                <a:gd name="T93" fmla="*/ 1 h 382"/>
                <a:gd name="T94" fmla="*/ 0 w 31"/>
                <a:gd name="T95" fmla="*/ 1 h 382"/>
                <a:gd name="T96" fmla="*/ 0 w 31"/>
                <a:gd name="T97" fmla="*/ 1 h 382"/>
                <a:gd name="T98" fmla="*/ 0 w 31"/>
                <a:gd name="T99" fmla="*/ 1 h 382"/>
                <a:gd name="T100" fmla="*/ 0 w 31"/>
                <a:gd name="T101" fmla="*/ 1 h 382"/>
                <a:gd name="T102" fmla="*/ 0 w 31"/>
                <a:gd name="T103" fmla="*/ 1 h 382"/>
                <a:gd name="T104" fmla="*/ 0 w 31"/>
                <a:gd name="T105" fmla="*/ 1 h 382"/>
                <a:gd name="T106" fmla="*/ 0 w 31"/>
                <a:gd name="T107" fmla="*/ 0 h 382"/>
                <a:gd name="T108" fmla="*/ 0 w 31"/>
                <a:gd name="T109" fmla="*/ 0 h 382"/>
                <a:gd name="T110" fmla="*/ 0 w 31"/>
                <a:gd name="T111" fmla="*/ 1 h 382"/>
                <a:gd name="T112" fmla="*/ 0 w 31"/>
                <a:gd name="T113" fmla="*/ 1 h 3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1"/>
                <a:gd name="T172" fmla="*/ 0 h 382"/>
                <a:gd name="T173" fmla="*/ 31 w 31"/>
                <a:gd name="T174" fmla="*/ 382 h 3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1" h="382">
                  <a:moveTo>
                    <a:pt x="19" y="8"/>
                  </a:moveTo>
                  <a:lnTo>
                    <a:pt x="19" y="21"/>
                  </a:lnTo>
                  <a:lnTo>
                    <a:pt x="19" y="33"/>
                  </a:lnTo>
                  <a:lnTo>
                    <a:pt x="20" y="43"/>
                  </a:lnTo>
                  <a:lnTo>
                    <a:pt x="21" y="56"/>
                  </a:lnTo>
                  <a:lnTo>
                    <a:pt x="21" y="66"/>
                  </a:lnTo>
                  <a:lnTo>
                    <a:pt x="21" y="76"/>
                  </a:lnTo>
                  <a:lnTo>
                    <a:pt x="23" y="88"/>
                  </a:lnTo>
                  <a:lnTo>
                    <a:pt x="24" y="97"/>
                  </a:lnTo>
                  <a:lnTo>
                    <a:pt x="26" y="108"/>
                  </a:lnTo>
                  <a:lnTo>
                    <a:pt x="26" y="119"/>
                  </a:lnTo>
                  <a:lnTo>
                    <a:pt x="26" y="130"/>
                  </a:lnTo>
                  <a:lnTo>
                    <a:pt x="28" y="141"/>
                  </a:lnTo>
                  <a:lnTo>
                    <a:pt x="28" y="151"/>
                  </a:lnTo>
                  <a:lnTo>
                    <a:pt x="30" y="162"/>
                  </a:lnTo>
                  <a:lnTo>
                    <a:pt x="30" y="176"/>
                  </a:lnTo>
                  <a:lnTo>
                    <a:pt x="30" y="188"/>
                  </a:lnTo>
                  <a:lnTo>
                    <a:pt x="30" y="193"/>
                  </a:lnTo>
                  <a:lnTo>
                    <a:pt x="30" y="199"/>
                  </a:lnTo>
                  <a:lnTo>
                    <a:pt x="30" y="203"/>
                  </a:lnTo>
                  <a:lnTo>
                    <a:pt x="30" y="208"/>
                  </a:lnTo>
                  <a:lnTo>
                    <a:pt x="30" y="211"/>
                  </a:lnTo>
                  <a:lnTo>
                    <a:pt x="30" y="216"/>
                  </a:lnTo>
                  <a:lnTo>
                    <a:pt x="30" y="220"/>
                  </a:lnTo>
                  <a:lnTo>
                    <a:pt x="30" y="226"/>
                  </a:lnTo>
                  <a:lnTo>
                    <a:pt x="30" y="230"/>
                  </a:lnTo>
                  <a:lnTo>
                    <a:pt x="30" y="234"/>
                  </a:lnTo>
                  <a:lnTo>
                    <a:pt x="30" y="238"/>
                  </a:lnTo>
                  <a:lnTo>
                    <a:pt x="30" y="242"/>
                  </a:lnTo>
                  <a:lnTo>
                    <a:pt x="30" y="246"/>
                  </a:lnTo>
                  <a:lnTo>
                    <a:pt x="30" y="250"/>
                  </a:lnTo>
                  <a:lnTo>
                    <a:pt x="30" y="255"/>
                  </a:lnTo>
                  <a:lnTo>
                    <a:pt x="31" y="261"/>
                  </a:lnTo>
                  <a:lnTo>
                    <a:pt x="30" y="269"/>
                  </a:lnTo>
                  <a:lnTo>
                    <a:pt x="30" y="275"/>
                  </a:lnTo>
                  <a:lnTo>
                    <a:pt x="30" y="284"/>
                  </a:lnTo>
                  <a:lnTo>
                    <a:pt x="30" y="290"/>
                  </a:lnTo>
                  <a:lnTo>
                    <a:pt x="30" y="297"/>
                  </a:lnTo>
                  <a:lnTo>
                    <a:pt x="30" y="304"/>
                  </a:lnTo>
                  <a:lnTo>
                    <a:pt x="30" y="310"/>
                  </a:lnTo>
                  <a:lnTo>
                    <a:pt x="30" y="317"/>
                  </a:lnTo>
                  <a:lnTo>
                    <a:pt x="30" y="324"/>
                  </a:lnTo>
                  <a:lnTo>
                    <a:pt x="30" y="329"/>
                  </a:lnTo>
                  <a:lnTo>
                    <a:pt x="28" y="337"/>
                  </a:lnTo>
                  <a:lnTo>
                    <a:pt x="28" y="344"/>
                  </a:lnTo>
                  <a:lnTo>
                    <a:pt x="28" y="351"/>
                  </a:lnTo>
                  <a:lnTo>
                    <a:pt x="28" y="359"/>
                  </a:lnTo>
                  <a:lnTo>
                    <a:pt x="28" y="367"/>
                  </a:lnTo>
                  <a:lnTo>
                    <a:pt x="28" y="375"/>
                  </a:lnTo>
                  <a:lnTo>
                    <a:pt x="27" y="378"/>
                  </a:lnTo>
                  <a:lnTo>
                    <a:pt x="26" y="379"/>
                  </a:lnTo>
                  <a:lnTo>
                    <a:pt x="23" y="381"/>
                  </a:lnTo>
                  <a:lnTo>
                    <a:pt x="20" y="382"/>
                  </a:lnTo>
                  <a:lnTo>
                    <a:pt x="16" y="381"/>
                  </a:lnTo>
                  <a:lnTo>
                    <a:pt x="15" y="379"/>
                  </a:lnTo>
                  <a:lnTo>
                    <a:pt x="12" y="378"/>
                  </a:lnTo>
                  <a:lnTo>
                    <a:pt x="12" y="375"/>
                  </a:lnTo>
                  <a:lnTo>
                    <a:pt x="12" y="367"/>
                  </a:lnTo>
                  <a:lnTo>
                    <a:pt x="12" y="359"/>
                  </a:lnTo>
                  <a:lnTo>
                    <a:pt x="12" y="351"/>
                  </a:lnTo>
                  <a:lnTo>
                    <a:pt x="11" y="344"/>
                  </a:lnTo>
                  <a:lnTo>
                    <a:pt x="9" y="337"/>
                  </a:lnTo>
                  <a:lnTo>
                    <a:pt x="8" y="329"/>
                  </a:lnTo>
                  <a:lnTo>
                    <a:pt x="8" y="324"/>
                  </a:lnTo>
                  <a:lnTo>
                    <a:pt x="8" y="317"/>
                  </a:lnTo>
                  <a:lnTo>
                    <a:pt x="7" y="310"/>
                  </a:lnTo>
                  <a:lnTo>
                    <a:pt x="7" y="304"/>
                  </a:lnTo>
                  <a:lnTo>
                    <a:pt x="5" y="297"/>
                  </a:lnTo>
                  <a:lnTo>
                    <a:pt x="5" y="290"/>
                  </a:lnTo>
                  <a:lnTo>
                    <a:pt x="4" y="284"/>
                  </a:lnTo>
                  <a:lnTo>
                    <a:pt x="4" y="275"/>
                  </a:lnTo>
                  <a:lnTo>
                    <a:pt x="4" y="269"/>
                  </a:lnTo>
                  <a:lnTo>
                    <a:pt x="4" y="261"/>
                  </a:lnTo>
                  <a:lnTo>
                    <a:pt x="4" y="255"/>
                  </a:lnTo>
                  <a:lnTo>
                    <a:pt x="4" y="250"/>
                  </a:lnTo>
                  <a:lnTo>
                    <a:pt x="4" y="246"/>
                  </a:lnTo>
                  <a:lnTo>
                    <a:pt x="4" y="242"/>
                  </a:lnTo>
                  <a:lnTo>
                    <a:pt x="3" y="238"/>
                  </a:lnTo>
                  <a:lnTo>
                    <a:pt x="3" y="234"/>
                  </a:lnTo>
                  <a:lnTo>
                    <a:pt x="1" y="230"/>
                  </a:lnTo>
                  <a:lnTo>
                    <a:pt x="1" y="226"/>
                  </a:lnTo>
                  <a:lnTo>
                    <a:pt x="0" y="220"/>
                  </a:lnTo>
                  <a:lnTo>
                    <a:pt x="0" y="216"/>
                  </a:lnTo>
                  <a:lnTo>
                    <a:pt x="0" y="211"/>
                  </a:lnTo>
                  <a:lnTo>
                    <a:pt x="0" y="208"/>
                  </a:lnTo>
                  <a:lnTo>
                    <a:pt x="0" y="203"/>
                  </a:lnTo>
                  <a:lnTo>
                    <a:pt x="0" y="199"/>
                  </a:lnTo>
                  <a:lnTo>
                    <a:pt x="0" y="193"/>
                  </a:lnTo>
                  <a:lnTo>
                    <a:pt x="0" y="188"/>
                  </a:lnTo>
                  <a:lnTo>
                    <a:pt x="0" y="176"/>
                  </a:lnTo>
                  <a:lnTo>
                    <a:pt x="0" y="162"/>
                  </a:lnTo>
                  <a:lnTo>
                    <a:pt x="0" y="151"/>
                  </a:lnTo>
                  <a:lnTo>
                    <a:pt x="0" y="141"/>
                  </a:lnTo>
                  <a:lnTo>
                    <a:pt x="0" y="130"/>
                  </a:lnTo>
                  <a:lnTo>
                    <a:pt x="0" y="119"/>
                  </a:lnTo>
                  <a:lnTo>
                    <a:pt x="0" y="108"/>
                  </a:lnTo>
                  <a:lnTo>
                    <a:pt x="0" y="97"/>
                  </a:lnTo>
                  <a:lnTo>
                    <a:pt x="0" y="88"/>
                  </a:lnTo>
                  <a:lnTo>
                    <a:pt x="0" y="76"/>
                  </a:lnTo>
                  <a:lnTo>
                    <a:pt x="0" y="66"/>
                  </a:lnTo>
                  <a:lnTo>
                    <a:pt x="0" y="56"/>
                  </a:lnTo>
                  <a:lnTo>
                    <a:pt x="0" y="43"/>
                  </a:lnTo>
                  <a:lnTo>
                    <a:pt x="0" y="33"/>
                  </a:lnTo>
                  <a:lnTo>
                    <a:pt x="0" y="21"/>
                  </a:lnTo>
                  <a:lnTo>
                    <a:pt x="0" y="8"/>
                  </a:lnTo>
                  <a:lnTo>
                    <a:pt x="0" y="4"/>
                  </a:lnTo>
                  <a:lnTo>
                    <a:pt x="3" y="0"/>
                  </a:lnTo>
                  <a:lnTo>
                    <a:pt x="5" y="0"/>
                  </a:lnTo>
                  <a:lnTo>
                    <a:pt x="8" y="0"/>
                  </a:lnTo>
                  <a:lnTo>
                    <a:pt x="12" y="0"/>
                  </a:lnTo>
                  <a:lnTo>
                    <a:pt x="16" y="0"/>
                  </a:lnTo>
                  <a:lnTo>
                    <a:pt x="17" y="4"/>
                  </a:lnTo>
                  <a:lnTo>
                    <a:pt x="19" y="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59" name="Freeform 1153"/>
            <p:cNvSpPr>
              <a:spLocks/>
            </p:cNvSpPr>
            <p:nvPr/>
          </p:nvSpPr>
          <p:spPr bwMode="auto">
            <a:xfrm>
              <a:off x="4874" y="3212"/>
              <a:ext cx="14" cy="212"/>
            </a:xfrm>
            <a:custGeom>
              <a:avLst/>
              <a:gdLst>
                <a:gd name="T0" fmla="*/ 1 w 27"/>
                <a:gd name="T1" fmla="*/ 1 h 416"/>
                <a:gd name="T2" fmla="*/ 1 w 27"/>
                <a:gd name="T3" fmla="*/ 1 h 416"/>
                <a:gd name="T4" fmla="*/ 1 w 27"/>
                <a:gd name="T5" fmla="*/ 1 h 416"/>
                <a:gd name="T6" fmla="*/ 1 w 27"/>
                <a:gd name="T7" fmla="*/ 1 h 416"/>
                <a:gd name="T8" fmla="*/ 1 w 27"/>
                <a:gd name="T9" fmla="*/ 1 h 416"/>
                <a:gd name="T10" fmla="*/ 1 w 27"/>
                <a:gd name="T11" fmla="*/ 1 h 416"/>
                <a:gd name="T12" fmla="*/ 1 w 27"/>
                <a:gd name="T13" fmla="*/ 1 h 416"/>
                <a:gd name="T14" fmla="*/ 1 w 27"/>
                <a:gd name="T15" fmla="*/ 1 h 416"/>
                <a:gd name="T16" fmla="*/ 1 w 27"/>
                <a:gd name="T17" fmla="*/ 1 h 416"/>
                <a:gd name="T18" fmla="*/ 1 w 27"/>
                <a:gd name="T19" fmla="*/ 1 h 416"/>
                <a:gd name="T20" fmla="*/ 1 w 27"/>
                <a:gd name="T21" fmla="*/ 1 h 416"/>
                <a:gd name="T22" fmla="*/ 1 w 27"/>
                <a:gd name="T23" fmla="*/ 1 h 416"/>
                <a:gd name="T24" fmla="*/ 1 w 27"/>
                <a:gd name="T25" fmla="*/ 1 h 416"/>
                <a:gd name="T26" fmla="*/ 1 w 27"/>
                <a:gd name="T27" fmla="*/ 1 h 416"/>
                <a:gd name="T28" fmla="*/ 1 w 27"/>
                <a:gd name="T29" fmla="*/ 1 h 416"/>
                <a:gd name="T30" fmla="*/ 1 w 27"/>
                <a:gd name="T31" fmla="*/ 1 h 416"/>
                <a:gd name="T32" fmla="*/ 1 w 27"/>
                <a:gd name="T33" fmla="*/ 1 h 416"/>
                <a:gd name="T34" fmla="*/ 1 w 27"/>
                <a:gd name="T35" fmla="*/ 1 h 416"/>
                <a:gd name="T36" fmla="*/ 1 w 27"/>
                <a:gd name="T37" fmla="*/ 1 h 416"/>
                <a:gd name="T38" fmla="*/ 1 w 27"/>
                <a:gd name="T39" fmla="*/ 1 h 416"/>
                <a:gd name="T40" fmla="*/ 1 w 27"/>
                <a:gd name="T41" fmla="*/ 1 h 416"/>
                <a:gd name="T42" fmla="*/ 1 w 27"/>
                <a:gd name="T43" fmla="*/ 1 h 416"/>
                <a:gd name="T44" fmla="*/ 1 w 27"/>
                <a:gd name="T45" fmla="*/ 1 h 416"/>
                <a:gd name="T46" fmla="*/ 1 w 27"/>
                <a:gd name="T47" fmla="*/ 1 h 416"/>
                <a:gd name="T48" fmla="*/ 1 w 27"/>
                <a:gd name="T49" fmla="*/ 1 h 416"/>
                <a:gd name="T50" fmla="*/ 1 w 27"/>
                <a:gd name="T51" fmla="*/ 1 h 416"/>
                <a:gd name="T52" fmla="*/ 1 w 27"/>
                <a:gd name="T53" fmla="*/ 1 h 416"/>
                <a:gd name="T54" fmla="*/ 1 w 27"/>
                <a:gd name="T55" fmla="*/ 1 h 416"/>
                <a:gd name="T56" fmla="*/ 1 w 27"/>
                <a:gd name="T57" fmla="*/ 1 h 416"/>
                <a:gd name="T58" fmla="*/ 1 w 27"/>
                <a:gd name="T59" fmla="*/ 1 h 416"/>
                <a:gd name="T60" fmla="*/ 1 w 27"/>
                <a:gd name="T61" fmla="*/ 1 h 416"/>
                <a:gd name="T62" fmla="*/ 1 w 27"/>
                <a:gd name="T63" fmla="*/ 1 h 416"/>
                <a:gd name="T64" fmla="*/ 1 w 27"/>
                <a:gd name="T65" fmla="*/ 1 h 416"/>
                <a:gd name="T66" fmla="*/ 1 w 27"/>
                <a:gd name="T67" fmla="*/ 1 h 416"/>
                <a:gd name="T68" fmla="*/ 1 w 27"/>
                <a:gd name="T69" fmla="*/ 1 h 416"/>
                <a:gd name="T70" fmla="*/ 1 w 27"/>
                <a:gd name="T71" fmla="*/ 1 h 416"/>
                <a:gd name="T72" fmla="*/ 1 w 27"/>
                <a:gd name="T73" fmla="*/ 1 h 416"/>
                <a:gd name="T74" fmla="*/ 0 w 27"/>
                <a:gd name="T75" fmla="*/ 1 h 416"/>
                <a:gd name="T76" fmla="*/ 0 w 27"/>
                <a:gd name="T77" fmla="*/ 1 h 416"/>
                <a:gd name="T78" fmla="*/ 0 w 27"/>
                <a:gd name="T79" fmla="*/ 1 h 416"/>
                <a:gd name="T80" fmla="*/ 0 w 27"/>
                <a:gd name="T81" fmla="*/ 1 h 416"/>
                <a:gd name="T82" fmla="*/ 0 w 27"/>
                <a:gd name="T83" fmla="*/ 1 h 416"/>
                <a:gd name="T84" fmla="*/ 1 w 27"/>
                <a:gd name="T85" fmla="*/ 1 h 416"/>
                <a:gd name="T86" fmla="*/ 1 w 27"/>
                <a:gd name="T87" fmla="*/ 0 h 416"/>
                <a:gd name="T88" fmla="*/ 1 w 27"/>
                <a:gd name="T89" fmla="*/ 0 h 416"/>
                <a:gd name="T90" fmla="*/ 1 w 27"/>
                <a:gd name="T91" fmla="*/ 0 h 416"/>
                <a:gd name="T92" fmla="*/ 1 w 27"/>
                <a:gd name="T93" fmla="*/ 1 h 416"/>
                <a:gd name="T94" fmla="*/ 1 w 27"/>
                <a:gd name="T95" fmla="*/ 1 h 416"/>
                <a:gd name="T96" fmla="*/ 1 w 27"/>
                <a:gd name="T97" fmla="*/ 1 h 416"/>
                <a:gd name="T98" fmla="*/ 1 w 27"/>
                <a:gd name="T99" fmla="*/ 1 h 41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7"/>
                <a:gd name="T151" fmla="*/ 0 h 416"/>
                <a:gd name="T152" fmla="*/ 27 w 27"/>
                <a:gd name="T153" fmla="*/ 416 h 41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7" h="416">
                  <a:moveTo>
                    <a:pt x="20" y="9"/>
                  </a:moveTo>
                  <a:lnTo>
                    <a:pt x="20" y="36"/>
                  </a:lnTo>
                  <a:lnTo>
                    <a:pt x="20" y="62"/>
                  </a:lnTo>
                  <a:lnTo>
                    <a:pt x="20" y="86"/>
                  </a:lnTo>
                  <a:lnTo>
                    <a:pt x="21" y="110"/>
                  </a:lnTo>
                  <a:lnTo>
                    <a:pt x="23" y="134"/>
                  </a:lnTo>
                  <a:lnTo>
                    <a:pt x="23" y="159"/>
                  </a:lnTo>
                  <a:lnTo>
                    <a:pt x="23" y="183"/>
                  </a:lnTo>
                  <a:lnTo>
                    <a:pt x="24" y="207"/>
                  </a:lnTo>
                  <a:lnTo>
                    <a:pt x="24" y="230"/>
                  </a:lnTo>
                  <a:lnTo>
                    <a:pt x="25" y="255"/>
                  </a:lnTo>
                  <a:lnTo>
                    <a:pt x="25" y="279"/>
                  </a:lnTo>
                  <a:lnTo>
                    <a:pt x="27" y="304"/>
                  </a:lnTo>
                  <a:lnTo>
                    <a:pt x="27" y="329"/>
                  </a:lnTo>
                  <a:lnTo>
                    <a:pt x="27" y="354"/>
                  </a:lnTo>
                  <a:lnTo>
                    <a:pt x="27" y="381"/>
                  </a:lnTo>
                  <a:lnTo>
                    <a:pt x="27" y="410"/>
                  </a:lnTo>
                  <a:lnTo>
                    <a:pt x="27" y="412"/>
                  </a:lnTo>
                  <a:lnTo>
                    <a:pt x="23" y="414"/>
                  </a:lnTo>
                  <a:lnTo>
                    <a:pt x="20" y="415"/>
                  </a:lnTo>
                  <a:lnTo>
                    <a:pt x="16" y="416"/>
                  </a:lnTo>
                  <a:lnTo>
                    <a:pt x="12" y="415"/>
                  </a:lnTo>
                  <a:lnTo>
                    <a:pt x="9" y="414"/>
                  </a:lnTo>
                  <a:lnTo>
                    <a:pt x="6" y="412"/>
                  </a:lnTo>
                  <a:lnTo>
                    <a:pt x="6" y="411"/>
                  </a:lnTo>
                  <a:lnTo>
                    <a:pt x="5" y="384"/>
                  </a:lnTo>
                  <a:lnTo>
                    <a:pt x="5" y="357"/>
                  </a:lnTo>
                  <a:lnTo>
                    <a:pt x="5" y="331"/>
                  </a:lnTo>
                  <a:lnTo>
                    <a:pt x="5" y="307"/>
                  </a:lnTo>
                  <a:lnTo>
                    <a:pt x="4" y="282"/>
                  </a:lnTo>
                  <a:lnTo>
                    <a:pt x="4" y="256"/>
                  </a:lnTo>
                  <a:lnTo>
                    <a:pt x="2" y="232"/>
                  </a:lnTo>
                  <a:lnTo>
                    <a:pt x="2" y="209"/>
                  </a:lnTo>
                  <a:lnTo>
                    <a:pt x="2" y="183"/>
                  </a:lnTo>
                  <a:lnTo>
                    <a:pt x="2" y="159"/>
                  </a:lnTo>
                  <a:lnTo>
                    <a:pt x="1" y="134"/>
                  </a:lnTo>
                  <a:lnTo>
                    <a:pt x="1" y="110"/>
                  </a:lnTo>
                  <a:lnTo>
                    <a:pt x="0" y="86"/>
                  </a:lnTo>
                  <a:lnTo>
                    <a:pt x="0" y="60"/>
                  </a:lnTo>
                  <a:lnTo>
                    <a:pt x="0" y="35"/>
                  </a:lnTo>
                  <a:lnTo>
                    <a:pt x="0" y="9"/>
                  </a:lnTo>
                  <a:lnTo>
                    <a:pt x="0" y="5"/>
                  </a:lnTo>
                  <a:lnTo>
                    <a:pt x="2" y="1"/>
                  </a:lnTo>
                  <a:lnTo>
                    <a:pt x="5" y="0"/>
                  </a:lnTo>
                  <a:lnTo>
                    <a:pt x="10" y="0"/>
                  </a:lnTo>
                  <a:lnTo>
                    <a:pt x="13" y="0"/>
                  </a:lnTo>
                  <a:lnTo>
                    <a:pt x="17" y="1"/>
                  </a:lnTo>
                  <a:lnTo>
                    <a:pt x="18" y="5"/>
                  </a:lnTo>
                  <a:lnTo>
                    <a:pt x="20" y="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60" name="Freeform 1154"/>
            <p:cNvSpPr>
              <a:spLocks/>
            </p:cNvSpPr>
            <p:nvPr/>
          </p:nvSpPr>
          <p:spPr bwMode="auto">
            <a:xfrm>
              <a:off x="5056" y="3177"/>
              <a:ext cx="13" cy="219"/>
            </a:xfrm>
            <a:custGeom>
              <a:avLst/>
              <a:gdLst>
                <a:gd name="T0" fmla="*/ 1 w 26"/>
                <a:gd name="T1" fmla="*/ 1 h 430"/>
                <a:gd name="T2" fmla="*/ 1 w 26"/>
                <a:gd name="T3" fmla="*/ 1 h 430"/>
                <a:gd name="T4" fmla="*/ 1 w 26"/>
                <a:gd name="T5" fmla="*/ 1 h 430"/>
                <a:gd name="T6" fmla="*/ 1 w 26"/>
                <a:gd name="T7" fmla="*/ 1 h 430"/>
                <a:gd name="T8" fmla="*/ 1 w 26"/>
                <a:gd name="T9" fmla="*/ 1 h 430"/>
                <a:gd name="T10" fmla="*/ 1 w 26"/>
                <a:gd name="T11" fmla="*/ 1 h 430"/>
                <a:gd name="T12" fmla="*/ 1 w 26"/>
                <a:gd name="T13" fmla="*/ 1 h 430"/>
                <a:gd name="T14" fmla="*/ 1 w 26"/>
                <a:gd name="T15" fmla="*/ 1 h 430"/>
                <a:gd name="T16" fmla="*/ 1 w 26"/>
                <a:gd name="T17" fmla="*/ 1 h 430"/>
                <a:gd name="T18" fmla="*/ 1 w 26"/>
                <a:gd name="T19" fmla="*/ 1 h 430"/>
                <a:gd name="T20" fmla="*/ 1 w 26"/>
                <a:gd name="T21" fmla="*/ 1 h 430"/>
                <a:gd name="T22" fmla="*/ 1 w 26"/>
                <a:gd name="T23" fmla="*/ 1 h 430"/>
                <a:gd name="T24" fmla="*/ 1 w 26"/>
                <a:gd name="T25" fmla="*/ 1 h 430"/>
                <a:gd name="T26" fmla="*/ 1 w 26"/>
                <a:gd name="T27" fmla="*/ 1 h 430"/>
                <a:gd name="T28" fmla="*/ 1 w 26"/>
                <a:gd name="T29" fmla="*/ 1 h 430"/>
                <a:gd name="T30" fmla="*/ 1 w 26"/>
                <a:gd name="T31" fmla="*/ 1 h 430"/>
                <a:gd name="T32" fmla="*/ 1 w 26"/>
                <a:gd name="T33" fmla="*/ 1 h 430"/>
                <a:gd name="T34" fmla="*/ 1 w 26"/>
                <a:gd name="T35" fmla="*/ 1 h 430"/>
                <a:gd name="T36" fmla="*/ 1 w 26"/>
                <a:gd name="T37" fmla="*/ 1 h 430"/>
                <a:gd name="T38" fmla="*/ 1 w 26"/>
                <a:gd name="T39" fmla="*/ 1 h 430"/>
                <a:gd name="T40" fmla="*/ 1 w 26"/>
                <a:gd name="T41" fmla="*/ 1 h 430"/>
                <a:gd name="T42" fmla="*/ 1 w 26"/>
                <a:gd name="T43" fmla="*/ 1 h 430"/>
                <a:gd name="T44" fmla="*/ 1 w 26"/>
                <a:gd name="T45" fmla="*/ 1 h 430"/>
                <a:gd name="T46" fmla="*/ 1 w 26"/>
                <a:gd name="T47" fmla="*/ 1 h 430"/>
                <a:gd name="T48" fmla="*/ 0 w 26"/>
                <a:gd name="T49" fmla="*/ 1 h 430"/>
                <a:gd name="T50" fmla="*/ 0 w 26"/>
                <a:gd name="T51" fmla="*/ 1 h 430"/>
                <a:gd name="T52" fmla="*/ 0 w 26"/>
                <a:gd name="T53" fmla="*/ 1 h 430"/>
                <a:gd name="T54" fmla="*/ 0 w 26"/>
                <a:gd name="T55" fmla="*/ 1 h 430"/>
                <a:gd name="T56" fmla="*/ 0 w 26"/>
                <a:gd name="T57" fmla="*/ 1 h 430"/>
                <a:gd name="T58" fmla="*/ 0 w 26"/>
                <a:gd name="T59" fmla="*/ 1 h 430"/>
                <a:gd name="T60" fmla="*/ 1 w 26"/>
                <a:gd name="T61" fmla="*/ 1 h 430"/>
                <a:gd name="T62" fmla="*/ 1 w 26"/>
                <a:gd name="T63" fmla="*/ 1 h 430"/>
                <a:gd name="T64" fmla="*/ 1 w 26"/>
                <a:gd name="T65" fmla="*/ 1 h 430"/>
                <a:gd name="T66" fmla="*/ 1 w 26"/>
                <a:gd name="T67" fmla="*/ 1 h 430"/>
                <a:gd name="T68" fmla="*/ 1 w 26"/>
                <a:gd name="T69" fmla="*/ 1 h 430"/>
                <a:gd name="T70" fmla="*/ 1 w 26"/>
                <a:gd name="T71" fmla="*/ 1 h 430"/>
                <a:gd name="T72" fmla="*/ 1 w 26"/>
                <a:gd name="T73" fmla="*/ 0 h 430"/>
                <a:gd name="T74" fmla="*/ 1 w 26"/>
                <a:gd name="T75" fmla="*/ 0 h 430"/>
                <a:gd name="T76" fmla="*/ 1 w 26"/>
                <a:gd name="T77" fmla="*/ 1 h 43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6"/>
                <a:gd name="T118" fmla="*/ 0 h 430"/>
                <a:gd name="T119" fmla="*/ 26 w 26"/>
                <a:gd name="T120" fmla="*/ 430 h 43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6" h="430">
                  <a:moveTo>
                    <a:pt x="17" y="4"/>
                  </a:moveTo>
                  <a:lnTo>
                    <a:pt x="17" y="16"/>
                  </a:lnTo>
                  <a:lnTo>
                    <a:pt x="17" y="27"/>
                  </a:lnTo>
                  <a:lnTo>
                    <a:pt x="17" y="38"/>
                  </a:lnTo>
                  <a:lnTo>
                    <a:pt x="18" y="50"/>
                  </a:lnTo>
                  <a:lnTo>
                    <a:pt x="18" y="60"/>
                  </a:lnTo>
                  <a:lnTo>
                    <a:pt x="19" y="69"/>
                  </a:lnTo>
                  <a:lnTo>
                    <a:pt x="19" y="80"/>
                  </a:lnTo>
                  <a:lnTo>
                    <a:pt x="21" y="89"/>
                  </a:lnTo>
                  <a:lnTo>
                    <a:pt x="21" y="99"/>
                  </a:lnTo>
                  <a:lnTo>
                    <a:pt x="22" y="109"/>
                  </a:lnTo>
                  <a:lnTo>
                    <a:pt x="22" y="118"/>
                  </a:lnTo>
                  <a:lnTo>
                    <a:pt x="23" y="130"/>
                  </a:lnTo>
                  <a:lnTo>
                    <a:pt x="23" y="139"/>
                  </a:lnTo>
                  <a:lnTo>
                    <a:pt x="23" y="151"/>
                  </a:lnTo>
                  <a:lnTo>
                    <a:pt x="23" y="162"/>
                  </a:lnTo>
                  <a:lnTo>
                    <a:pt x="25" y="176"/>
                  </a:lnTo>
                  <a:lnTo>
                    <a:pt x="25" y="192"/>
                  </a:lnTo>
                  <a:lnTo>
                    <a:pt x="25" y="209"/>
                  </a:lnTo>
                  <a:lnTo>
                    <a:pt x="25" y="224"/>
                  </a:lnTo>
                  <a:lnTo>
                    <a:pt x="25" y="239"/>
                  </a:lnTo>
                  <a:lnTo>
                    <a:pt x="25" y="252"/>
                  </a:lnTo>
                  <a:lnTo>
                    <a:pt x="25" y="267"/>
                  </a:lnTo>
                  <a:lnTo>
                    <a:pt x="25" y="282"/>
                  </a:lnTo>
                  <a:lnTo>
                    <a:pt x="25" y="297"/>
                  </a:lnTo>
                  <a:lnTo>
                    <a:pt x="25" y="309"/>
                  </a:lnTo>
                  <a:lnTo>
                    <a:pt x="25" y="324"/>
                  </a:lnTo>
                  <a:lnTo>
                    <a:pt x="25" y="339"/>
                  </a:lnTo>
                  <a:lnTo>
                    <a:pt x="26" y="352"/>
                  </a:lnTo>
                  <a:lnTo>
                    <a:pt x="26" y="368"/>
                  </a:lnTo>
                  <a:lnTo>
                    <a:pt x="26" y="383"/>
                  </a:lnTo>
                  <a:lnTo>
                    <a:pt x="26" y="399"/>
                  </a:lnTo>
                  <a:lnTo>
                    <a:pt x="26" y="418"/>
                  </a:lnTo>
                  <a:lnTo>
                    <a:pt x="25" y="422"/>
                  </a:lnTo>
                  <a:lnTo>
                    <a:pt x="22" y="426"/>
                  </a:lnTo>
                  <a:lnTo>
                    <a:pt x="18" y="429"/>
                  </a:lnTo>
                  <a:lnTo>
                    <a:pt x="14" y="430"/>
                  </a:lnTo>
                  <a:lnTo>
                    <a:pt x="9" y="429"/>
                  </a:lnTo>
                  <a:lnTo>
                    <a:pt x="5" y="426"/>
                  </a:lnTo>
                  <a:lnTo>
                    <a:pt x="3" y="422"/>
                  </a:lnTo>
                  <a:lnTo>
                    <a:pt x="2" y="418"/>
                  </a:lnTo>
                  <a:lnTo>
                    <a:pt x="2" y="399"/>
                  </a:lnTo>
                  <a:lnTo>
                    <a:pt x="2" y="383"/>
                  </a:lnTo>
                  <a:lnTo>
                    <a:pt x="2" y="368"/>
                  </a:lnTo>
                  <a:lnTo>
                    <a:pt x="2" y="352"/>
                  </a:lnTo>
                  <a:lnTo>
                    <a:pt x="2" y="339"/>
                  </a:lnTo>
                  <a:lnTo>
                    <a:pt x="2" y="324"/>
                  </a:lnTo>
                  <a:lnTo>
                    <a:pt x="2" y="309"/>
                  </a:lnTo>
                  <a:lnTo>
                    <a:pt x="2" y="297"/>
                  </a:lnTo>
                  <a:lnTo>
                    <a:pt x="0" y="282"/>
                  </a:lnTo>
                  <a:lnTo>
                    <a:pt x="0" y="267"/>
                  </a:lnTo>
                  <a:lnTo>
                    <a:pt x="0" y="252"/>
                  </a:lnTo>
                  <a:lnTo>
                    <a:pt x="0" y="239"/>
                  </a:lnTo>
                  <a:lnTo>
                    <a:pt x="0" y="224"/>
                  </a:lnTo>
                  <a:lnTo>
                    <a:pt x="0" y="209"/>
                  </a:lnTo>
                  <a:lnTo>
                    <a:pt x="0" y="192"/>
                  </a:lnTo>
                  <a:lnTo>
                    <a:pt x="0" y="176"/>
                  </a:lnTo>
                  <a:lnTo>
                    <a:pt x="0" y="162"/>
                  </a:lnTo>
                  <a:lnTo>
                    <a:pt x="0" y="151"/>
                  </a:lnTo>
                  <a:lnTo>
                    <a:pt x="0" y="139"/>
                  </a:lnTo>
                  <a:lnTo>
                    <a:pt x="2" y="130"/>
                  </a:lnTo>
                  <a:lnTo>
                    <a:pt x="2" y="118"/>
                  </a:lnTo>
                  <a:lnTo>
                    <a:pt x="3" y="109"/>
                  </a:lnTo>
                  <a:lnTo>
                    <a:pt x="3" y="99"/>
                  </a:lnTo>
                  <a:lnTo>
                    <a:pt x="3" y="89"/>
                  </a:lnTo>
                  <a:lnTo>
                    <a:pt x="3" y="80"/>
                  </a:lnTo>
                  <a:lnTo>
                    <a:pt x="5" y="69"/>
                  </a:lnTo>
                  <a:lnTo>
                    <a:pt x="5" y="60"/>
                  </a:lnTo>
                  <a:lnTo>
                    <a:pt x="6" y="50"/>
                  </a:lnTo>
                  <a:lnTo>
                    <a:pt x="7" y="38"/>
                  </a:lnTo>
                  <a:lnTo>
                    <a:pt x="7" y="27"/>
                  </a:lnTo>
                  <a:lnTo>
                    <a:pt x="7" y="16"/>
                  </a:lnTo>
                  <a:lnTo>
                    <a:pt x="7" y="4"/>
                  </a:lnTo>
                  <a:lnTo>
                    <a:pt x="9" y="0"/>
                  </a:lnTo>
                  <a:lnTo>
                    <a:pt x="11" y="0"/>
                  </a:lnTo>
                  <a:lnTo>
                    <a:pt x="15" y="0"/>
                  </a:lnTo>
                  <a:lnTo>
                    <a:pt x="17" y="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61" name="Freeform 1155"/>
            <p:cNvSpPr>
              <a:spLocks/>
            </p:cNvSpPr>
            <p:nvPr/>
          </p:nvSpPr>
          <p:spPr bwMode="auto">
            <a:xfrm>
              <a:off x="5083" y="3177"/>
              <a:ext cx="14" cy="214"/>
            </a:xfrm>
            <a:custGeom>
              <a:avLst/>
              <a:gdLst>
                <a:gd name="T0" fmla="*/ 1 w 27"/>
                <a:gd name="T1" fmla="*/ 1 h 420"/>
                <a:gd name="T2" fmla="*/ 1 w 27"/>
                <a:gd name="T3" fmla="*/ 1 h 420"/>
                <a:gd name="T4" fmla="*/ 1 w 27"/>
                <a:gd name="T5" fmla="*/ 1 h 420"/>
                <a:gd name="T6" fmla="*/ 1 w 27"/>
                <a:gd name="T7" fmla="*/ 1 h 420"/>
                <a:gd name="T8" fmla="*/ 1 w 27"/>
                <a:gd name="T9" fmla="*/ 1 h 420"/>
                <a:gd name="T10" fmla="*/ 1 w 27"/>
                <a:gd name="T11" fmla="*/ 1 h 420"/>
                <a:gd name="T12" fmla="*/ 1 w 27"/>
                <a:gd name="T13" fmla="*/ 1 h 420"/>
                <a:gd name="T14" fmla="*/ 1 w 27"/>
                <a:gd name="T15" fmla="*/ 1 h 420"/>
                <a:gd name="T16" fmla="*/ 1 w 27"/>
                <a:gd name="T17" fmla="*/ 1 h 420"/>
                <a:gd name="T18" fmla="*/ 1 w 27"/>
                <a:gd name="T19" fmla="*/ 1 h 420"/>
                <a:gd name="T20" fmla="*/ 1 w 27"/>
                <a:gd name="T21" fmla="*/ 1 h 420"/>
                <a:gd name="T22" fmla="*/ 1 w 27"/>
                <a:gd name="T23" fmla="*/ 1 h 420"/>
                <a:gd name="T24" fmla="*/ 1 w 27"/>
                <a:gd name="T25" fmla="*/ 1 h 420"/>
                <a:gd name="T26" fmla="*/ 1 w 27"/>
                <a:gd name="T27" fmla="*/ 1 h 420"/>
                <a:gd name="T28" fmla="*/ 1 w 27"/>
                <a:gd name="T29" fmla="*/ 1 h 420"/>
                <a:gd name="T30" fmla="*/ 1 w 27"/>
                <a:gd name="T31" fmla="*/ 1 h 420"/>
                <a:gd name="T32" fmla="*/ 1 w 27"/>
                <a:gd name="T33" fmla="*/ 1 h 420"/>
                <a:gd name="T34" fmla="*/ 1 w 27"/>
                <a:gd name="T35" fmla="*/ 1 h 420"/>
                <a:gd name="T36" fmla="*/ 1 w 27"/>
                <a:gd name="T37" fmla="*/ 1 h 420"/>
                <a:gd name="T38" fmla="*/ 1 w 27"/>
                <a:gd name="T39" fmla="*/ 1 h 420"/>
                <a:gd name="T40" fmla="*/ 0 w 27"/>
                <a:gd name="T41" fmla="*/ 1 h 420"/>
                <a:gd name="T42" fmla="*/ 0 w 27"/>
                <a:gd name="T43" fmla="*/ 1 h 420"/>
                <a:gd name="T44" fmla="*/ 0 w 27"/>
                <a:gd name="T45" fmla="*/ 1 h 420"/>
                <a:gd name="T46" fmla="*/ 0 w 27"/>
                <a:gd name="T47" fmla="*/ 1 h 420"/>
                <a:gd name="T48" fmla="*/ 0 w 27"/>
                <a:gd name="T49" fmla="*/ 1 h 420"/>
                <a:gd name="T50" fmla="*/ 0 w 27"/>
                <a:gd name="T51" fmla="*/ 1 h 420"/>
                <a:gd name="T52" fmla="*/ 1 w 27"/>
                <a:gd name="T53" fmla="*/ 1 h 420"/>
                <a:gd name="T54" fmla="*/ 1 w 27"/>
                <a:gd name="T55" fmla="*/ 1 h 420"/>
                <a:gd name="T56" fmla="*/ 1 w 27"/>
                <a:gd name="T57" fmla="*/ 1 h 420"/>
                <a:gd name="T58" fmla="*/ 1 w 27"/>
                <a:gd name="T59" fmla="*/ 1 h 420"/>
                <a:gd name="T60" fmla="*/ 1 w 27"/>
                <a:gd name="T61" fmla="*/ 1 h 420"/>
                <a:gd name="T62" fmla="*/ 1 w 27"/>
                <a:gd name="T63" fmla="*/ 1 h 420"/>
                <a:gd name="T64" fmla="*/ 1 w 27"/>
                <a:gd name="T65" fmla="*/ 1 h 420"/>
                <a:gd name="T66" fmla="*/ 1 w 27"/>
                <a:gd name="T67" fmla="*/ 1 h 420"/>
                <a:gd name="T68" fmla="*/ 1 w 27"/>
                <a:gd name="T69" fmla="*/ 1 h 420"/>
                <a:gd name="T70" fmla="*/ 1 w 27"/>
                <a:gd name="T71" fmla="*/ 1 h 420"/>
                <a:gd name="T72" fmla="*/ 1 w 27"/>
                <a:gd name="T73" fmla="*/ 1 h 420"/>
                <a:gd name="T74" fmla="*/ 1 w 27"/>
                <a:gd name="T75" fmla="*/ 1 h 420"/>
                <a:gd name="T76" fmla="*/ 1 w 27"/>
                <a:gd name="T77" fmla="*/ 1 h 420"/>
                <a:gd name="T78" fmla="*/ 1 w 27"/>
                <a:gd name="T79" fmla="*/ 0 h 420"/>
                <a:gd name="T80" fmla="*/ 1 w 27"/>
                <a:gd name="T81" fmla="*/ 0 h 420"/>
                <a:gd name="T82" fmla="*/ 1 w 27"/>
                <a:gd name="T83" fmla="*/ 0 h 420"/>
                <a:gd name="T84" fmla="*/ 1 w 27"/>
                <a:gd name="T85" fmla="*/ 1 h 420"/>
                <a:gd name="T86" fmla="*/ 1 w 27"/>
                <a:gd name="T87" fmla="*/ 1 h 420"/>
                <a:gd name="T88" fmla="*/ 1 w 27"/>
                <a:gd name="T89" fmla="*/ 1 h 420"/>
                <a:gd name="T90" fmla="*/ 1 w 27"/>
                <a:gd name="T91" fmla="*/ 1 h 42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7"/>
                <a:gd name="T139" fmla="*/ 0 h 420"/>
                <a:gd name="T140" fmla="*/ 27 w 27"/>
                <a:gd name="T141" fmla="*/ 420 h 42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7" h="420">
                  <a:moveTo>
                    <a:pt x="27" y="7"/>
                  </a:moveTo>
                  <a:lnTo>
                    <a:pt x="27" y="34"/>
                  </a:lnTo>
                  <a:lnTo>
                    <a:pt x="25" y="60"/>
                  </a:lnTo>
                  <a:lnTo>
                    <a:pt x="24" y="84"/>
                  </a:lnTo>
                  <a:lnTo>
                    <a:pt x="24" y="109"/>
                  </a:lnTo>
                  <a:lnTo>
                    <a:pt x="23" y="134"/>
                  </a:lnTo>
                  <a:lnTo>
                    <a:pt x="21" y="159"/>
                  </a:lnTo>
                  <a:lnTo>
                    <a:pt x="19" y="184"/>
                  </a:lnTo>
                  <a:lnTo>
                    <a:pt x="19" y="209"/>
                  </a:lnTo>
                  <a:lnTo>
                    <a:pt x="17" y="234"/>
                  </a:lnTo>
                  <a:lnTo>
                    <a:pt x="15" y="258"/>
                  </a:lnTo>
                  <a:lnTo>
                    <a:pt x="13" y="282"/>
                  </a:lnTo>
                  <a:lnTo>
                    <a:pt x="12" y="308"/>
                  </a:lnTo>
                  <a:lnTo>
                    <a:pt x="11" y="335"/>
                  </a:lnTo>
                  <a:lnTo>
                    <a:pt x="9" y="360"/>
                  </a:lnTo>
                  <a:lnTo>
                    <a:pt x="9" y="387"/>
                  </a:lnTo>
                  <a:lnTo>
                    <a:pt x="9" y="416"/>
                  </a:lnTo>
                  <a:lnTo>
                    <a:pt x="8" y="418"/>
                  </a:lnTo>
                  <a:lnTo>
                    <a:pt x="5" y="420"/>
                  </a:lnTo>
                  <a:lnTo>
                    <a:pt x="1" y="418"/>
                  </a:lnTo>
                  <a:lnTo>
                    <a:pt x="0" y="416"/>
                  </a:lnTo>
                  <a:lnTo>
                    <a:pt x="0" y="387"/>
                  </a:lnTo>
                  <a:lnTo>
                    <a:pt x="0" y="360"/>
                  </a:lnTo>
                  <a:lnTo>
                    <a:pt x="0" y="335"/>
                  </a:lnTo>
                  <a:lnTo>
                    <a:pt x="0" y="309"/>
                  </a:lnTo>
                  <a:lnTo>
                    <a:pt x="0" y="283"/>
                  </a:lnTo>
                  <a:lnTo>
                    <a:pt x="1" y="259"/>
                  </a:lnTo>
                  <a:lnTo>
                    <a:pt x="1" y="235"/>
                  </a:lnTo>
                  <a:lnTo>
                    <a:pt x="1" y="209"/>
                  </a:lnTo>
                  <a:lnTo>
                    <a:pt x="1" y="185"/>
                  </a:lnTo>
                  <a:lnTo>
                    <a:pt x="1" y="161"/>
                  </a:lnTo>
                  <a:lnTo>
                    <a:pt x="1" y="135"/>
                  </a:lnTo>
                  <a:lnTo>
                    <a:pt x="1" y="111"/>
                  </a:lnTo>
                  <a:lnTo>
                    <a:pt x="1" y="85"/>
                  </a:lnTo>
                  <a:lnTo>
                    <a:pt x="2" y="60"/>
                  </a:lnTo>
                  <a:lnTo>
                    <a:pt x="2" y="34"/>
                  </a:lnTo>
                  <a:lnTo>
                    <a:pt x="2" y="7"/>
                  </a:lnTo>
                  <a:lnTo>
                    <a:pt x="4" y="4"/>
                  </a:lnTo>
                  <a:lnTo>
                    <a:pt x="5" y="3"/>
                  </a:lnTo>
                  <a:lnTo>
                    <a:pt x="9" y="0"/>
                  </a:lnTo>
                  <a:lnTo>
                    <a:pt x="13" y="0"/>
                  </a:lnTo>
                  <a:lnTo>
                    <a:pt x="19" y="0"/>
                  </a:lnTo>
                  <a:lnTo>
                    <a:pt x="23" y="2"/>
                  </a:lnTo>
                  <a:lnTo>
                    <a:pt x="25" y="4"/>
                  </a:lnTo>
                  <a:lnTo>
                    <a:pt x="27" y="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62" name="Freeform 1156"/>
            <p:cNvSpPr>
              <a:spLocks/>
            </p:cNvSpPr>
            <p:nvPr/>
          </p:nvSpPr>
          <p:spPr bwMode="auto">
            <a:xfrm>
              <a:off x="4612" y="3226"/>
              <a:ext cx="19" cy="92"/>
            </a:xfrm>
            <a:custGeom>
              <a:avLst/>
              <a:gdLst>
                <a:gd name="T0" fmla="*/ 1 w 38"/>
                <a:gd name="T1" fmla="*/ 1 h 179"/>
                <a:gd name="T2" fmla="*/ 1 w 38"/>
                <a:gd name="T3" fmla="*/ 1 h 179"/>
                <a:gd name="T4" fmla="*/ 1 w 38"/>
                <a:gd name="T5" fmla="*/ 1 h 179"/>
                <a:gd name="T6" fmla="*/ 1 w 38"/>
                <a:gd name="T7" fmla="*/ 1 h 179"/>
                <a:gd name="T8" fmla="*/ 1 w 38"/>
                <a:gd name="T9" fmla="*/ 1 h 179"/>
                <a:gd name="T10" fmla="*/ 1 w 38"/>
                <a:gd name="T11" fmla="*/ 1 h 179"/>
                <a:gd name="T12" fmla="*/ 1 w 38"/>
                <a:gd name="T13" fmla="*/ 1 h 179"/>
                <a:gd name="T14" fmla="*/ 1 w 38"/>
                <a:gd name="T15" fmla="*/ 1 h 179"/>
                <a:gd name="T16" fmla="*/ 1 w 38"/>
                <a:gd name="T17" fmla="*/ 1 h 179"/>
                <a:gd name="T18" fmla="*/ 1 w 38"/>
                <a:gd name="T19" fmla="*/ 1 h 179"/>
                <a:gd name="T20" fmla="*/ 1 w 38"/>
                <a:gd name="T21" fmla="*/ 1 h 179"/>
                <a:gd name="T22" fmla="*/ 1 w 38"/>
                <a:gd name="T23" fmla="*/ 1 h 179"/>
                <a:gd name="T24" fmla="*/ 1 w 38"/>
                <a:gd name="T25" fmla="*/ 1 h 179"/>
                <a:gd name="T26" fmla="*/ 1 w 38"/>
                <a:gd name="T27" fmla="*/ 1 h 179"/>
                <a:gd name="T28" fmla="*/ 1 w 38"/>
                <a:gd name="T29" fmla="*/ 1 h 179"/>
                <a:gd name="T30" fmla="*/ 1 w 38"/>
                <a:gd name="T31" fmla="*/ 1 h 179"/>
                <a:gd name="T32" fmla="*/ 1 w 38"/>
                <a:gd name="T33" fmla="*/ 1 h 179"/>
                <a:gd name="T34" fmla="*/ 1 w 38"/>
                <a:gd name="T35" fmla="*/ 1 h 179"/>
                <a:gd name="T36" fmla="*/ 1 w 38"/>
                <a:gd name="T37" fmla="*/ 1 h 179"/>
                <a:gd name="T38" fmla="*/ 1 w 38"/>
                <a:gd name="T39" fmla="*/ 1 h 179"/>
                <a:gd name="T40" fmla="*/ 1 w 38"/>
                <a:gd name="T41" fmla="*/ 1 h 179"/>
                <a:gd name="T42" fmla="*/ 1 w 38"/>
                <a:gd name="T43" fmla="*/ 1 h 179"/>
                <a:gd name="T44" fmla="*/ 1 w 38"/>
                <a:gd name="T45" fmla="*/ 1 h 179"/>
                <a:gd name="T46" fmla="*/ 1 w 38"/>
                <a:gd name="T47" fmla="*/ 1 h 179"/>
                <a:gd name="T48" fmla="*/ 1 w 38"/>
                <a:gd name="T49" fmla="*/ 1 h 179"/>
                <a:gd name="T50" fmla="*/ 1 w 38"/>
                <a:gd name="T51" fmla="*/ 1 h 179"/>
                <a:gd name="T52" fmla="*/ 1 w 38"/>
                <a:gd name="T53" fmla="*/ 1 h 179"/>
                <a:gd name="T54" fmla="*/ 0 w 38"/>
                <a:gd name="T55" fmla="*/ 1 h 179"/>
                <a:gd name="T56" fmla="*/ 0 w 38"/>
                <a:gd name="T57" fmla="*/ 1 h 179"/>
                <a:gd name="T58" fmla="*/ 1 w 38"/>
                <a:gd name="T59" fmla="*/ 1 h 179"/>
                <a:gd name="T60" fmla="*/ 1 w 38"/>
                <a:gd name="T61" fmla="*/ 0 h 179"/>
                <a:gd name="T62" fmla="*/ 1 w 38"/>
                <a:gd name="T63" fmla="*/ 1 h 179"/>
                <a:gd name="T64" fmla="*/ 1 w 38"/>
                <a:gd name="T65" fmla="*/ 1 h 17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8"/>
                <a:gd name="T100" fmla="*/ 0 h 179"/>
                <a:gd name="T101" fmla="*/ 38 w 38"/>
                <a:gd name="T102" fmla="*/ 179 h 17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8" h="179">
                  <a:moveTo>
                    <a:pt x="23" y="9"/>
                  </a:moveTo>
                  <a:lnTo>
                    <a:pt x="24" y="13"/>
                  </a:lnTo>
                  <a:lnTo>
                    <a:pt x="25" y="17"/>
                  </a:lnTo>
                  <a:lnTo>
                    <a:pt x="27" y="22"/>
                  </a:lnTo>
                  <a:lnTo>
                    <a:pt x="28" y="26"/>
                  </a:lnTo>
                  <a:lnTo>
                    <a:pt x="30" y="30"/>
                  </a:lnTo>
                  <a:lnTo>
                    <a:pt x="31" y="34"/>
                  </a:lnTo>
                  <a:lnTo>
                    <a:pt x="32" y="38"/>
                  </a:lnTo>
                  <a:lnTo>
                    <a:pt x="34" y="44"/>
                  </a:lnTo>
                  <a:lnTo>
                    <a:pt x="34" y="53"/>
                  </a:lnTo>
                  <a:lnTo>
                    <a:pt x="35" y="61"/>
                  </a:lnTo>
                  <a:lnTo>
                    <a:pt x="35" y="69"/>
                  </a:lnTo>
                  <a:lnTo>
                    <a:pt x="36" y="77"/>
                  </a:lnTo>
                  <a:lnTo>
                    <a:pt x="36" y="84"/>
                  </a:lnTo>
                  <a:lnTo>
                    <a:pt x="38" y="93"/>
                  </a:lnTo>
                  <a:lnTo>
                    <a:pt x="38" y="100"/>
                  </a:lnTo>
                  <a:lnTo>
                    <a:pt x="38" y="108"/>
                  </a:lnTo>
                  <a:lnTo>
                    <a:pt x="38" y="113"/>
                  </a:lnTo>
                  <a:lnTo>
                    <a:pt x="38" y="121"/>
                  </a:lnTo>
                  <a:lnTo>
                    <a:pt x="38" y="129"/>
                  </a:lnTo>
                  <a:lnTo>
                    <a:pt x="38" y="138"/>
                  </a:lnTo>
                  <a:lnTo>
                    <a:pt x="38" y="144"/>
                  </a:lnTo>
                  <a:lnTo>
                    <a:pt x="38" y="152"/>
                  </a:lnTo>
                  <a:lnTo>
                    <a:pt x="38" y="160"/>
                  </a:lnTo>
                  <a:lnTo>
                    <a:pt x="38" y="171"/>
                  </a:lnTo>
                  <a:lnTo>
                    <a:pt x="38" y="174"/>
                  </a:lnTo>
                  <a:lnTo>
                    <a:pt x="35" y="177"/>
                  </a:lnTo>
                  <a:lnTo>
                    <a:pt x="34" y="178"/>
                  </a:lnTo>
                  <a:lnTo>
                    <a:pt x="30" y="179"/>
                  </a:lnTo>
                  <a:lnTo>
                    <a:pt x="27" y="178"/>
                  </a:lnTo>
                  <a:lnTo>
                    <a:pt x="25" y="177"/>
                  </a:lnTo>
                  <a:lnTo>
                    <a:pt x="23" y="174"/>
                  </a:lnTo>
                  <a:lnTo>
                    <a:pt x="23" y="171"/>
                  </a:lnTo>
                  <a:lnTo>
                    <a:pt x="21" y="162"/>
                  </a:lnTo>
                  <a:lnTo>
                    <a:pt x="21" y="154"/>
                  </a:lnTo>
                  <a:lnTo>
                    <a:pt x="21" y="146"/>
                  </a:lnTo>
                  <a:lnTo>
                    <a:pt x="20" y="138"/>
                  </a:lnTo>
                  <a:lnTo>
                    <a:pt x="19" y="131"/>
                  </a:lnTo>
                  <a:lnTo>
                    <a:pt x="17" y="123"/>
                  </a:lnTo>
                  <a:lnTo>
                    <a:pt x="17" y="116"/>
                  </a:lnTo>
                  <a:lnTo>
                    <a:pt x="16" y="109"/>
                  </a:lnTo>
                  <a:lnTo>
                    <a:pt x="15" y="102"/>
                  </a:lnTo>
                  <a:lnTo>
                    <a:pt x="13" y="96"/>
                  </a:lnTo>
                  <a:lnTo>
                    <a:pt x="11" y="88"/>
                  </a:lnTo>
                  <a:lnTo>
                    <a:pt x="9" y="80"/>
                  </a:lnTo>
                  <a:lnTo>
                    <a:pt x="9" y="73"/>
                  </a:lnTo>
                  <a:lnTo>
                    <a:pt x="7" y="65"/>
                  </a:lnTo>
                  <a:lnTo>
                    <a:pt x="5" y="57"/>
                  </a:lnTo>
                  <a:lnTo>
                    <a:pt x="4" y="49"/>
                  </a:lnTo>
                  <a:lnTo>
                    <a:pt x="4" y="43"/>
                  </a:lnTo>
                  <a:lnTo>
                    <a:pt x="4" y="38"/>
                  </a:lnTo>
                  <a:lnTo>
                    <a:pt x="3" y="34"/>
                  </a:lnTo>
                  <a:lnTo>
                    <a:pt x="3" y="31"/>
                  </a:lnTo>
                  <a:lnTo>
                    <a:pt x="3" y="27"/>
                  </a:lnTo>
                  <a:lnTo>
                    <a:pt x="1" y="23"/>
                  </a:lnTo>
                  <a:lnTo>
                    <a:pt x="0" y="19"/>
                  </a:lnTo>
                  <a:lnTo>
                    <a:pt x="0" y="15"/>
                  </a:lnTo>
                  <a:lnTo>
                    <a:pt x="0" y="9"/>
                  </a:lnTo>
                  <a:lnTo>
                    <a:pt x="1" y="5"/>
                  </a:lnTo>
                  <a:lnTo>
                    <a:pt x="4" y="1"/>
                  </a:lnTo>
                  <a:lnTo>
                    <a:pt x="9" y="1"/>
                  </a:lnTo>
                  <a:lnTo>
                    <a:pt x="12" y="0"/>
                  </a:lnTo>
                  <a:lnTo>
                    <a:pt x="17" y="1"/>
                  </a:lnTo>
                  <a:lnTo>
                    <a:pt x="20" y="4"/>
                  </a:lnTo>
                  <a:lnTo>
                    <a:pt x="23" y="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63" name="Freeform 1157"/>
            <p:cNvSpPr>
              <a:spLocks/>
            </p:cNvSpPr>
            <p:nvPr/>
          </p:nvSpPr>
          <p:spPr bwMode="auto">
            <a:xfrm>
              <a:off x="4615" y="3316"/>
              <a:ext cx="14" cy="66"/>
            </a:xfrm>
            <a:custGeom>
              <a:avLst/>
              <a:gdLst>
                <a:gd name="T0" fmla="*/ 1 w 27"/>
                <a:gd name="T1" fmla="*/ 1 h 129"/>
                <a:gd name="T2" fmla="*/ 1 w 27"/>
                <a:gd name="T3" fmla="*/ 1 h 129"/>
                <a:gd name="T4" fmla="*/ 1 w 27"/>
                <a:gd name="T5" fmla="*/ 1 h 129"/>
                <a:gd name="T6" fmla="*/ 1 w 27"/>
                <a:gd name="T7" fmla="*/ 1 h 129"/>
                <a:gd name="T8" fmla="*/ 1 w 27"/>
                <a:gd name="T9" fmla="*/ 1 h 129"/>
                <a:gd name="T10" fmla="*/ 1 w 27"/>
                <a:gd name="T11" fmla="*/ 1 h 129"/>
                <a:gd name="T12" fmla="*/ 1 w 27"/>
                <a:gd name="T13" fmla="*/ 1 h 129"/>
                <a:gd name="T14" fmla="*/ 1 w 27"/>
                <a:gd name="T15" fmla="*/ 1 h 129"/>
                <a:gd name="T16" fmla="*/ 1 w 27"/>
                <a:gd name="T17" fmla="*/ 1 h 129"/>
                <a:gd name="T18" fmla="*/ 1 w 27"/>
                <a:gd name="T19" fmla="*/ 1 h 129"/>
                <a:gd name="T20" fmla="*/ 1 w 27"/>
                <a:gd name="T21" fmla="*/ 1 h 129"/>
                <a:gd name="T22" fmla="*/ 1 w 27"/>
                <a:gd name="T23" fmla="*/ 1 h 129"/>
                <a:gd name="T24" fmla="*/ 1 w 27"/>
                <a:gd name="T25" fmla="*/ 1 h 129"/>
                <a:gd name="T26" fmla="*/ 1 w 27"/>
                <a:gd name="T27" fmla="*/ 1 h 129"/>
                <a:gd name="T28" fmla="*/ 1 w 27"/>
                <a:gd name="T29" fmla="*/ 1 h 129"/>
                <a:gd name="T30" fmla="*/ 1 w 27"/>
                <a:gd name="T31" fmla="*/ 1 h 129"/>
                <a:gd name="T32" fmla="*/ 1 w 27"/>
                <a:gd name="T33" fmla="*/ 1 h 129"/>
                <a:gd name="T34" fmla="*/ 1 w 27"/>
                <a:gd name="T35" fmla="*/ 1 h 129"/>
                <a:gd name="T36" fmla="*/ 1 w 27"/>
                <a:gd name="T37" fmla="*/ 1 h 129"/>
                <a:gd name="T38" fmla="*/ 1 w 27"/>
                <a:gd name="T39" fmla="*/ 1 h 129"/>
                <a:gd name="T40" fmla="*/ 1 w 27"/>
                <a:gd name="T41" fmla="*/ 1 h 129"/>
                <a:gd name="T42" fmla="*/ 1 w 27"/>
                <a:gd name="T43" fmla="*/ 1 h 129"/>
                <a:gd name="T44" fmla="*/ 1 w 27"/>
                <a:gd name="T45" fmla="*/ 1 h 129"/>
                <a:gd name="T46" fmla="*/ 1 w 27"/>
                <a:gd name="T47" fmla="*/ 1 h 129"/>
                <a:gd name="T48" fmla="*/ 1 w 27"/>
                <a:gd name="T49" fmla="*/ 1 h 129"/>
                <a:gd name="T50" fmla="*/ 1 w 27"/>
                <a:gd name="T51" fmla="*/ 1 h 129"/>
                <a:gd name="T52" fmla="*/ 1 w 27"/>
                <a:gd name="T53" fmla="*/ 1 h 129"/>
                <a:gd name="T54" fmla="*/ 1 w 27"/>
                <a:gd name="T55" fmla="*/ 1 h 129"/>
                <a:gd name="T56" fmla="*/ 1 w 27"/>
                <a:gd name="T57" fmla="*/ 1 h 129"/>
                <a:gd name="T58" fmla="*/ 0 w 27"/>
                <a:gd name="T59" fmla="*/ 1 h 129"/>
                <a:gd name="T60" fmla="*/ 0 w 27"/>
                <a:gd name="T61" fmla="*/ 1 h 129"/>
                <a:gd name="T62" fmla="*/ 0 w 27"/>
                <a:gd name="T63" fmla="*/ 1 h 129"/>
                <a:gd name="T64" fmla="*/ 0 w 27"/>
                <a:gd name="T65" fmla="*/ 1 h 129"/>
                <a:gd name="T66" fmla="*/ 0 w 27"/>
                <a:gd name="T67" fmla="*/ 1 h 129"/>
                <a:gd name="T68" fmla="*/ 1 w 27"/>
                <a:gd name="T69" fmla="*/ 0 h 129"/>
                <a:gd name="T70" fmla="*/ 1 w 27"/>
                <a:gd name="T71" fmla="*/ 0 h 129"/>
                <a:gd name="T72" fmla="*/ 1 w 27"/>
                <a:gd name="T73" fmla="*/ 1 h 129"/>
                <a:gd name="T74" fmla="*/ 1 w 27"/>
                <a:gd name="T75" fmla="*/ 1 h 129"/>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7"/>
                <a:gd name="T115" fmla="*/ 0 h 129"/>
                <a:gd name="T116" fmla="*/ 27 w 27"/>
                <a:gd name="T117" fmla="*/ 129 h 129"/>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7" h="129">
                  <a:moveTo>
                    <a:pt x="17" y="8"/>
                  </a:moveTo>
                  <a:lnTo>
                    <a:pt x="17" y="12"/>
                  </a:lnTo>
                  <a:lnTo>
                    <a:pt x="17" y="14"/>
                  </a:lnTo>
                  <a:lnTo>
                    <a:pt x="17" y="17"/>
                  </a:lnTo>
                  <a:lnTo>
                    <a:pt x="17" y="21"/>
                  </a:lnTo>
                  <a:lnTo>
                    <a:pt x="18" y="27"/>
                  </a:lnTo>
                  <a:lnTo>
                    <a:pt x="18" y="32"/>
                  </a:lnTo>
                  <a:lnTo>
                    <a:pt x="20" y="37"/>
                  </a:lnTo>
                  <a:lnTo>
                    <a:pt x="23" y="43"/>
                  </a:lnTo>
                  <a:lnTo>
                    <a:pt x="23" y="45"/>
                  </a:lnTo>
                  <a:lnTo>
                    <a:pt x="23" y="50"/>
                  </a:lnTo>
                  <a:lnTo>
                    <a:pt x="24" y="54"/>
                  </a:lnTo>
                  <a:lnTo>
                    <a:pt x="25" y="56"/>
                  </a:lnTo>
                  <a:lnTo>
                    <a:pt x="25" y="60"/>
                  </a:lnTo>
                  <a:lnTo>
                    <a:pt x="27" y="64"/>
                  </a:lnTo>
                  <a:lnTo>
                    <a:pt x="27" y="70"/>
                  </a:lnTo>
                  <a:lnTo>
                    <a:pt x="27" y="74"/>
                  </a:lnTo>
                  <a:lnTo>
                    <a:pt x="27" y="78"/>
                  </a:lnTo>
                  <a:lnTo>
                    <a:pt x="27" y="81"/>
                  </a:lnTo>
                  <a:lnTo>
                    <a:pt x="27" y="85"/>
                  </a:lnTo>
                  <a:lnTo>
                    <a:pt x="27" y="89"/>
                  </a:lnTo>
                  <a:lnTo>
                    <a:pt x="27" y="93"/>
                  </a:lnTo>
                  <a:lnTo>
                    <a:pt x="27" y="97"/>
                  </a:lnTo>
                  <a:lnTo>
                    <a:pt x="25" y="101"/>
                  </a:lnTo>
                  <a:lnTo>
                    <a:pt x="25" y="105"/>
                  </a:lnTo>
                  <a:lnTo>
                    <a:pt x="25" y="109"/>
                  </a:lnTo>
                  <a:lnTo>
                    <a:pt x="24" y="113"/>
                  </a:lnTo>
                  <a:lnTo>
                    <a:pt x="24" y="118"/>
                  </a:lnTo>
                  <a:lnTo>
                    <a:pt x="24" y="124"/>
                  </a:lnTo>
                  <a:lnTo>
                    <a:pt x="21" y="128"/>
                  </a:lnTo>
                  <a:lnTo>
                    <a:pt x="17" y="129"/>
                  </a:lnTo>
                  <a:lnTo>
                    <a:pt x="14" y="128"/>
                  </a:lnTo>
                  <a:lnTo>
                    <a:pt x="12" y="126"/>
                  </a:lnTo>
                  <a:lnTo>
                    <a:pt x="10" y="124"/>
                  </a:lnTo>
                  <a:lnTo>
                    <a:pt x="10" y="121"/>
                  </a:lnTo>
                  <a:lnTo>
                    <a:pt x="10" y="117"/>
                  </a:lnTo>
                  <a:lnTo>
                    <a:pt x="10" y="113"/>
                  </a:lnTo>
                  <a:lnTo>
                    <a:pt x="10" y="109"/>
                  </a:lnTo>
                  <a:lnTo>
                    <a:pt x="10" y="105"/>
                  </a:lnTo>
                  <a:lnTo>
                    <a:pt x="10" y="101"/>
                  </a:lnTo>
                  <a:lnTo>
                    <a:pt x="10" y="97"/>
                  </a:lnTo>
                  <a:lnTo>
                    <a:pt x="10" y="94"/>
                  </a:lnTo>
                  <a:lnTo>
                    <a:pt x="10" y="91"/>
                  </a:lnTo>
                  <a:lnTo>
                    <a:pt x="9" y="87"/>
                  </a:lnTo>
                  <a:lnTo>
                    <a:pt x="9" y="83"/>
                  </a:lnTo>
                  <a:lnTo>
                    <a:pt x="8" y="79"/>
                  </a:lnTo>
                  <a:lnTo>
                    <a:pt x="8" y="77"/>
                  </a:lnTo>
                  <a:lnTo>
                    <a:pt x="6" y="72"/>
                  </a:lnTo>
                  <a:lnTo>
                    <a:pt x="6" y="68"/>
                  </a:lnTo>
                  <a:lnTo>
                    <a:pt x="5" y="64"/>
                  </a:lnTo>
                  <a:lnTo>
                    <a:pt x="5" y="60"/>
                  </a:lnTo>
                  <a:lnTo>
                    <a:pt x="4" y="56"/>
                  </a:lnTo>
                  <a:lnTo>
                    <a:pt x="2" y="54"/>
                  </a:lnTo>
                  <a:lnTo>
                    <a:pt x="2" y="50"/>
                  </a:lnTo>
                  <a:lnTo>
                    <a:pt x="2" y="45"/>
                  </a:lnTo>
                  <a:lnTo>
                    <a:pt x="2" y="43"/>
                  </a:lnTo>
                  <a:lnTo>
                    <a:pt x="1" y="40"/>
                  </a:lnTo>
                  <a:lnTo>
                    <a:pt x="1" y="36"/>
                  </a:lnTo>
                  <a:lnTo>
                    <a:pt x="1" y="33"/>
                  </a:lnTo>
                  <a:lnTo>
                    <a:pt x="0" y="31"/>
                  </a:lnTo>
                  <a:lnTo>
                    <a:pt x="0" y="28"/>
                  </a:lnTo>
                  <a:lnTo>
                    <a:pt x="0" y="24"/>
                  </a:lnTo>
                  <a:lnTo>
                    <a:pt x="0" y="21"/>
                  </a:lnTo>
                  <a:lnTo>
                    <a:pt x="0" y="19"/>
                  </a:lnTo>
                  <a:lnTo>
                    <a:pt x="0" y="16"/>
                  </a:lnTo>
                  <a:lnTo>
                    <a:pt x="0" y="12"/>
                  </a:lnTo>
                  <a:lnTo>
                    <a:pt x="0" y="8"/>
                  </a:lnTo>
                  <a:lnTo>
                    <a:pt x="0" y="4"/>
                  </a:lnTo>
                  <a:lnTo>
                    <a:pt x="2" y="1"/>
                  </a:lnTo>
                  <a:lnTo>
                    <a:pt x="5" y="0"/>
                  </a:lnTo>
                  <a:lnTo>
                    <a:pt x="8" y="0"/>
                  </a:lnTo>
                  <a:lnTo>
                    <a:pt x="10" y="0"/>
                  </a:lnTo>
                  <a:lnTo>
                    <a:pt x="14" y="1"/>
                  </a:lnTo>
                  <a:lnTo>
                    <a:pt x="16" y="4"/>
                  </a:lnTo>
                  <a:lnTo>
                    <a:pt x="17" y="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64" name="Freeform 1158"/>
            <p:cNvSpPr>
              <a:spLocks/>
            </p:cNvSpPr>
            <p:nvPr/>
          </p:nvSpPr>
          <p:spPr bwMode="auto">
            <a:xfrm>
              <a:off x="4640" y="3313"/>
              <a:ext cx="8" cy="60"/>
            </a:xfrm>
            <a:custGeom>
              <a:avLst/>
              <a:gdLst>
                <a:gd name="T0" fmla="*/ 1 w 16"/>
                <a:gd name="T1" fmla="*/ 1 h 119"/>
                <a:gd name="T2" fmla="*/ 1 w 16"/>
                <a:gd name="T3" fmla="*/ 1 h 119"/>
                <a:gd name="T4" fmla="*/ 1 w 16"/>
                <a:gd name="T5" fmla="*/ 1 h 119"/>
                <a:gd name="T6" fmla="*/ 1 w 16"/>
                <a:gd name="T7" fmla="*/ 1 h 119"/>
                <a:gd name="T8" fmla="*/ 1 w 16"/>
                <a:gd name="T9" fmla="*/ 1 h 119"/>
                <a:gd name="T10" fmla="*/ 1 w 16"/>
                <a:gd name="T11" fmla="*/ 1 h 119"/>
                <a:gd name="T12" fmla="*/ 1 w 16"/>
                <a:gd name="T13" fmla="*/ 1 h 119"/>
                <a:gd name="T14" fmla="*/ 1 w 16"/>
                <a:gd name="T15" fmla="*/ 1 h 119"/>
                <a:gd name="T16" fmla="*/ 1 w 16"/>
                <a:gd name="T17" fmla="*/ 1 h 119"/>
                <a:gd name="T18" fmla="*/ 1 w 16"/>
                <a:gd name="T19" fmla="*/ 1 h 119"/>
                <a:gd name="T20" fmla="*/ 1 w 16"/>
                <a:gd name="T21" fmla="*/ 1 h 119"/>
                <a:gd name="T22" fmla="*/ 1 w 16"/>
                <a:gd name="T23" fmla="*/ 1 h 119"/>
                <a:gd name="T24" fmla="*/ 1 w 16"/>
                <a:gd name="T25" fmla="*/ 1 h 119"/>
                <a:gd name="T26" fmla="*/ 1 w 16"/>
                <a:gd name="T27" fmla="*/ 1 h 119"/>
                <a:gd name="T28" fmla="*/ 1 w 16"/>
                <a:gd name="T29" fmla="*/ 1 h 119"/>
                <a:gd name="T30" fmla="*/ 1 w 16"/>
                <a:gd name="T31" fmla="*/ 1 h 119"/>
                <a:gd name="T32" fmla="*/ 1 w 16"/>
                <a:gd name="T33" fmla="*/ 1 h 119"/>
                <a:gd name="T34" fmla="*/ 1 w 16"/>
                <a:gd name="T35" fmla="*/ 1 h 119"/>
                <a:gd name="T36" fmla="*/ 1 w 16"/>
                <a:gd name="T37" fmla="*/ 1 h 119"/>
                <a:gd name="T38" fmla="*/ 1 w 16"/>
                <a:gd name="T39" fmla="*/ 1 h 119"/>
                <a:gd name="T40" fmla="*/ 1 w 16"/>
                <a:gd name="T41" fmla="*/ 1 h 119"/>
                <a:gd name="T42" fmla="*/ 1 w 16"/>
                <a:gd name="T43" fmla="*/ 1 h 119"/>
                <a:gd name="T44" fmla="*/ 1 w 16"/>
                <a:gd name="T45" fmla="*/ 1 h 119"/>
                <a:gd name="T46" fmla="*/ 1 w 16"/>
                <a:gd name="T47" fmla="*/ 1 h 119"/>
                <a:gd name="T48" fmla="*/ 1 w 16"/>
                <a:gd name="T49" fmla="*/ 1 h 119"/>
                <a:gd name="T50" fmla="*/ 1 w 16"/>
                <a:gd name="T51" fmla="*/ 1 h 119"/>
                <a:gd name="T52" fmla="*/ 1 w 16"/>
                <a:gd name="T53" fmla="*/ 1 h 119"/>
                <a:gd name="T54" fmla="*/ 1 w 16"/>
                <a:gd name="T55" fmla="*/ 1 h 119"/>
                <a:gd name="T56" fmla="*/ 1 w 16"/>
                <a:gd name="T57" fmla="*/ 1 h 119"/>
                <a:gd name="T58" fmla="*/ 1 w 16"/>
                <a:gd name="T59" fmla="*/ 1 h 119"/>
                <a:gd name="T60" fmla="*/ 1 w 16"/>
                <a:gd name="T61" fmla="*/ 1 h 119"/>
                <a:gd name="T62" fmla="*/ 1 w 16"/>
                <a:gd name="T63" fmla="*/ 1 h 119"/>
                <a:gd name="T64" fmla="*/ 1 w 16"/>
                <a:gd name="T65" fmla="*/ 1 h 119"/>
                <a:gd name="T66" fmla="*/ 0 w 16"/>
                <a:gd name="T67" fmla="*/ 1 h 119"/>
                <a:gd name="T68" fmla="*/ 0 w 16"/>
                <a:gd name="T69" fmla="*/ 1 h 119"/>
                <a:gd name="T70" fmla="*/ 0 w 16"/>
                <a:gd name="T71" fmla="*/ 1 h 119"/>
                <a:gd name="T72" fmla="*/ 0 w 16"/>
                <a:gd name="T73" fmla="*/ 1 h 119"/>
                <a:gd name="T74" fmla="*/ 0 w 16"/>
                <a:gd name="T75" fmla="*/ 1 h 119"/>
                <a:gd name="T76" fmla="*/ 0 w 16"/>
                <a:gd name="T77" fmla="*/ 1 h 119"/>
                <a:gd name="T78" fmla="*/ 0 w 16"/>
                <a:gd name="T79" fmla="*/ 1 h 119"/>
                <a:gd name="T80" fmla="*/ 0 w 16"/>
                <a:gd name="T81" fmla="*/ 1 h 119"/>
                <a:gd name="T82" fmla="*/ 0 w 16"/>
                <a:gd name="T83" fmla="*/ 1 h 119"/>
                <a:gd name="T84" fmla="*/ 0 w 16"/>
                <a:gd name="T85" fmla="*/ 1 h 119"/>
                <a:gd name="T86" fmla="*/ 0 w 16"/>
                <a:gd name="T87" fmla="*/ 1 h 119"/>
                <a:gd name="T88" fmla="*/ 0 w 16"/>
                <a:gd name="T89" fmla="*/ 1 h 119"/>
                <a:gd name="T90" fmla="*/ 0 w 16"/>
                <a:gd name="T91" fmla="*/ 1 h 119"/>
                <a:gd name="T92" fmla="*/ 1 w 16"/>
                <a:gd name="T93" fmla="*/ 1 h 119"/>
                <a:gd name="T94" fmla="*/ 1 w 16"/>
                <a:gd name="T95" fmla="*/ 0 h 119"/>
                <a:gd name="T96" fmla="*/ 1 w 16"/>
                <a:gd name="T97" fmla="*/ 0 h 119"/>
                <a:gd name="T98" fmla="*/ 1 w 16"/>
                <a:gd name="T99" fmla="*/ 0 h 119"/>
                <a:gd name="T100" fmla="*/ 1 w 16"/>
                <a:gd name="T101" fmla="*/ 1 h 119"/>
                <a:gd name="T102" fmla="*/ 1 w 16"/>
                <a:gd name="T103" fmla="*/ 1 h 119"/>
                <a:gd name="T104" fmla="*/ 1 w 16"/>
                <a:gd name="T105" fmla="*/ 1 h 119"/>
                <a:gd name="T106" fmla="*/ 1 w 16"/>
                <a:gd name="T107" fmla="*/ 1 h 11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6"/>
                <a:gd name="T163" fmla="*/ 0 h 119"/>
                <a:gd name="T164" fmla="*/ 16 w 16"/>
                <a:gd name="T165" fmla="*/ 119 h 11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6" h="119">
                  <a:moveTo>
                    <a:pt x="16" y="8"/>
                  </a:moveTo>
                  <a:lnTo>
                    <a:pt x="16" y="11"/>
                  </a:lnTo>
                  <a:lnTo>
                    <a:pt x="16" y="15"/>
                  </a:lnTo>
                  <a:lnTo>
                    <a:pt x="16" y="17"/>
                  </a:lnTo>
                  <a:lnTo>
                    <a:pt x="16" y="21"/>
                  </a:lnTo>
                  <a:lnTo>
                    <a:pt x="16" y="23"/>
                  </a:lnTo>
                  <a:lnTo>
                    <a:pt x="16" y="27"/>
                  </a:lnTo>
                  <a:lnTo>
                    <a:pt x="16" y="30"/>
                  </a:lnTo>
                  <a:lnTo>
                    <a:pt x="16" y="34"/>
                  </a:lnTo>
                  <a:lnTo>
                    <a:pt x="16" y="39"/>
                  </a:lnTo>
                  <a:lnTo>
                    <a:pt x="16" y="43"/>
                  </a:lnTo>
                  <a:lnTo>
                    <a:pt x="16" y="48"/>
                  </a:lnTo>
                  <a:lnTo>
                    <a:pt x="16" y="52"/>
                  </a:lnTo>
                  <a:lnTo>
                    <a:pt x="16" y="57"/>
                  </a:lnTo>
                  <a:lnTo>
                    <a:pt x="16" y="62"/>
                  </a:lnTo>
                  <a:lnTo>
                    <a:pt x="16" y="65"/>
                  </a:lnTo>
                  <a:lnTo>
                    <a:pt x="16" y="70"/>
                  </a:lnTo>
                  <a:lnTo>
                    <a:pt x="16" y="74"/>
                  </a:lnTo>
                  <a:lnTo>
                    <a:pt x="16" y="78"/>
                  </a:lnTo>
                  <a:lnTo>
                    <a:pt x="16" y="84"/>
                  </a:lnTo>
                  <a:lnTo>
                    <a:pt x="16" y="88"/>
                  </a:lnTo>
                  <a:lnTo>
                    <a:pt x="16" y="93"/>
                  </a:lnTo>
                  <a:lnTo>
                    <a:pt x="16" y="97"/>
                  </a:lnTo>
                  <a:lnTo>
                    <a:pt x="16" y="102"/>
                  </a:lnTo>
                  <a:lnTo>
                    <a:pt x="16" y="108"/>
                  </a:lnTo>
                  <a:lnTo>
                    <a:pt x="16" y="112"/>
                  </a:lnTo>
                  <a:lnTo>
                    <a:pt x="11" y="116"/>
                  </a:lnTo>
                  <a:lnTo>
                    <a:pt x="6" y="119"/>
                  </a:lnTo>
                  <a:lnTo>
                    <a:pt x="4" y="116"/>
                  </a:lnTo>
                  <a:lnTo>
                    <a:pt x="3" y="108"/>
                  </a:lnTo>
                  <a:lnTo>
                    <a:pt x="3" y="100"/>
                  </a:lnTo>
                  <a:lnTo>
                    <a:pt x="2" y="93"/>
                  </a:lnTo>
                  <a:lnTo>
                    <a:pt x="2" y="85"/>
                  </a:lnTo>
                  <a:lnTo>
                    <a:pt x="0" y="78"/>
                  </a:lnTo>
                  <a:lnTo>
                    <a:pt x="0" y="73"/>
                  </a:lnTo>
                  <a:lnTo>
                    <a:pt x="0" y="65"/>
                  </a:lnTo>
                  <a:lnTo>
                    <a:pt x="0" y="61"/>
                  </a:lnTo>
                  <a:lnTo>
                    <a:pt x="0" y="52"/>
                  </a:lnTo>
                  <a:lnTo>
                    <a:pt x="0" y="47"/>
                  </a:lnTo>
                  <a:lnTo>
                    <a:pt x="0" y="39"/>
                  </a:lnTo>
                  <a:lnTo>
                    <a:pt x="0" y="34"/>
                  </a:lnTo>
                  <a:lnTo>
                    <a:pt x="0" y="27"/>
                  </a:lnTo>
                  <a:lnTo>
                    <a:pt x="0" y="21"/>
                  </a:lnTo>
                  <a:lnTo>
                    <a:pt x="0" y="15"/>
                  </a:lnTo>
                  <a:lnTo>
                    <a:pt x="0" y="8"/>
                  </a:lnTo>
                  <a:lnTo>
                    <a:pt x="0" y="4"/>
                  </a:lnTo>
                  <a:lnTo>
                    <a:pt x="2" y="1"/>
                  </a:lnTo>
                  <a:lnTo>
                    <a:pt x="4" y="0"/>
                  </a:lnTo>
                  <a:lnTo>
                    <a:pt x="8" y="0"/>
                  </a:lnTo>
                  <a:lnTo>
                    <a:pt x="11" y="0"/>
                  </a:lnTo>
                  <a:lnTo>
                    <a:pt x="14" y="1"/>
                  </a:lnTo>
                  <a:lnTo>
                    <a:pt x="16" y="4"/>
                  </a:lnTo>
                  <a:lnTo>
                    <a:pt x="16" y="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65" name="Freeform 1159"/>
            <p:cNvSpPr>
              <a:spLocks/>
            </p:cNvSpPr>
            <p:nvPr/>
          </p:nvSpPr>
          <p:spPr bwMode="auto">
            <a:xfrm>
              <a:off x="4564" y="3367"/>
              <a:ext cx="155" cy="33"/>
            </a:xfrm>
            <a:custGeom>
              <a:avLst/>
              <a:gdLst>
                <a:gd name="T0" fmla="*/ 1 w 310"/>
                <a:gd name="T1" fmla="*/ 0 h 68"/>
                <a:gd name="T2" fmla="*/ 1 w 310"/>
                <a:gd name="T3" fmla="*/ 0 h 68"/>
                <a:gd name="T4" fmla="*/ 1 w 310"/>
                <a:gd name="T5" fmla="*/ 0 h 68"/>
                <a:gd name="T6" fmla="*/ 1 w 310"/>
                <a:gd name="T7" fmla="*/ 0 h 68"/>
                <a:gd name="T8" fmla="*/ 1 w 310"/>
                <a:gd name="T9" fmla="*/ 0 h 68"/>
                <a:gd name="T10" fmla="*/ 1 w 310"/>
                <a:gd name="T11" fmla="*/ 0 h 68"/>
                <a:gd name="T12" fmla="*/ 1 w 310"/>
                <a:gd name="T13" fmla="*/ 0 h 68"/>
                <a:gd name="T14" fmla="*/ 1 w 310"/>
                <a:gd name="T15" fmla="*/ 0 h 68"/>
                <a:gd name="T16" fmla="*/ 1 w 310"/>
                <a:gd name="T17" fmla="*/ 0 h 68"/>
                <a:gd name="T18" fmla="*/ 1 w 310"/>
                <a:gd name="T19" fmla="*/ 0 h 68"/>
                <a:gd name="T20" fmla="*/ 1 w 310"/>
                <a:gd name="T21" fmla="*/ 0 h 68"/>
                <a:gd name="T22" fmla="*/ 1 w 310"/>
                <a:gd name="T23" fmla="*/ 0 h 68"/>
                <a:gd name="T24" fmla="*/ 1 w 310"/>
                <a:gd name="T25" fmla="*/ 0 h 68"/>
                <a:gd name="T26" fmla="*/ 1 w 310"/>
                <a:gd name="T27" fmla="*/ 0 h 68"/>
                <a:gd name="T28" fmla="*/ 1 w 310"/>
                <a:gd name="T29" fmla="*/ 0 h 68"/>
                <a:gd name="T30" fmla="*/ 1 w 310"/>
                <a:gd name="T31" fmla="*/ 0 h 68"/>
                <a:gd name="T32" fmla="*/ 1 w 310"/>
                <a:gd name="T33" fmla="*/ 0 h 68"/>
                <a:gd name="T34" fmla="*/ 1 w 310"/>
                <a:gd name="T35" fmla="*/ 0 h 68"/>
                <a:gd name="T36" fmla="*/ 1 w 310"/>
                <a:gd name="T37" fmla="*/ 0 h 68"/>
                <a:gd name="T38" fmla="*/ 1 w 310"/>
                <a:gd name="T39" fmla="*/ 0 h 68"/>
                <a:gd name="T40" fmla="*/ 1 w 310"/>
                <a:gd name="T41" fmla="*/ 0 h 68"/>
                <a:gd name="T42" fmla="*/ 1 w 310"/>
                <a:gd name="T43" fmla="*/ 0 h 68"/>
                <a:gd name="T44" fmla="*/ 1 w 310"/>
                <a:gd name="T45" fmla="*/ 0 h 68"/>
                <a:gd name="T46" fmla="*/ 1 w 310"/>
                <a:gd name="T47" fmla="*/ 0 h 68"/>
                <a:gd name="T48" fmla="*/ 1 w 310"/>
                <a:gd name="T49" fmla="*/ 0 h 68"/>
                <a:gd name="T50" fmla="*/ 1 w 310"/>
                <a:gd name="T51" fmla="*/ 0 h 68"/>
                <a:gd name="T52" fmla="*/ 1 w 310"/>
                <a:gd name="T53" fmla="*/ 0 h 68"/>
                <a:gd name="T54" fmla="*/ 1 w 310"/>
                <a:gd name="T55" fmla="*/ 0 h 68"/>
                <a:gd name="T56" fmla="*/ 1 w 310"/>
                <a:gd name="T57" fmla="*/ 0 h 68"/>
                <a:gd name="T58" fmla="*/ 1 w 310"/>
                <a:gd name="T59" fmla="*/ 0 h 68"/>
                <a:gd name="T60" fmla="*/ 1 w 310"/>
                <a:gd name="T61" fmla="*/ 0 h 68"/>
                <a:gd name="T62" fmla="*/ 1 w 310"/>
                <a:gd name="T63" fmla="*/ 0 h 68"/>
                <a:gd name="T64" fmla="*/ 1 w 310"/>
                <a:gd name="T65" fmla="*/ 0 h 68"/>
                <a:gd name="T66" fmla="*/ 1 w 310"/>
                <a:gd name="T67" fmla="*/ 0 h 68"/>
                <a:gd name="T68" fmla="*/ 1 w 310"/>
                <a:gd name="T69" fmla="*/ 0 h 68"/>
                <a:gd name="T70" fmla="*/ 1 w 310"/>
                <a:gd name="T71" fmla="*/ 0 h 68"/>
                <a:gd name="T72" fmla="*/ 1 w 310"/>
                <a:gd name="T73" fmla="*/ 0 h 68"/>
                <a:gd name="T74" fmla="*/ 1 w 310"/>
                <a:gd name="T75" fmla="*/ 0 h 68"/>
                <a:gd name="T76" fmla="*/ 1 w 310"/>
                <a:gd name="T77" fmla="*/ 0 h 68"/>
                <a:gd name="T78" fmla="*/ 1 w 310"/>
                <a:gd name="T79" fmla="*/ 0 h 68"/>
                <a:gd name="T80" fmla="*/ 1 w 310"/>
                <a:gd name="T81" fmla="*/ 0 h 68"/>
                <a:gd name="T82" fmla="*/ 1 w 310"/>
                <a:gd name="T83" fmla="*/ 0 h 68"/>
                <a:gd name="T84" fmla="*/ 1 w 310"/>
                <a:gd name="T85" fmla="*/ 0 h 68"/>
                <a:gd name="T86" fmla="*/ 1 w 310"/>
                <a:gd name="T87" fmla="*/ 0 h 68"/>
                <a:gd name="T88" fmla="*/ 0 w 310"/>
                <a:gd name="T89" fmla="*/ 0 h 68"/>
                <a:gd name="T90" fmla="*/ 0 w 310"/>
                <a:gd name="T91" fmla="*/ 0 h 68"/>
                <a:gd name="T92" fmla="*/ 0 w 310"/>
                <a:gd name="T93" fmla="*/ 0 h 68"/>
                <a:gd name="T94" fmla="*/ 0 w 310"/>
                <a:gd name="T95" fmla="*/ 0 h 68"/>
                <a:gd name="T96" fmla="*/ 0 w 310"/>
                <a:gd name="T97" fmla="*/ 0 h 68"/>
                <a:gd name="T98" fmla="*/ 1 w 310"/>
                <a:gd name="T99" fmla="*/ 0 h 68"/>
                <a:gd name="T100" fmla="*/ 1 w 310"/>
                <a:gd name="T101" fmla="*/ 0 h 68"/>
                <a:gd name="T102" fmla="*/ 1 w 310"/>
                <a:gd name="T103" fmla="*/ 0 h 6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310"/>
                <a:gd name="T157" fmla="*/ 0 h 68"/>
                <a:gd name="T158" fmla="*/ 310 w 310"/>
                <a:gd name="T159" fmla="*/ 68 h 6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310" h="68">
                  <a:moveTo>
                    <a:pt x="7" y="0"/>
                  </a:moveTo>
                  <a:lnTo>
                    <a:pt x="24" y="0"/>
                  </a:lnTo>
                  <a:lnTo>
                    <a:pt x="42" y="1"/>
                  </a:lnTo>
                  <a:lnTo>
                    <a:pt x="59" y="1"/>
                  </a:lnTo>
                  <a:lnTo>
                    <a:pt x="78" y="4"/>
                  </a:lnTo>
                  <a:lnTo>
                    <a:pt x="96" y="5"/>
                  </a:lnTo>
                  <a:lnTo>
                    <a:pt x="115" y="10"/>
                  </a:lnTo>
                  <a:lnTo>
                    <a:pt x="134" y="12"/>
                  </a:lnTo>
                  <a:lnTo>
                    <a:pt x="153" y="16"/>
                  </a:lnTo>
                  <a:lnTo>
                    <a:pt x="171" y="19"/>
                  </a:lnTo>
                  <a:lnTo>
                    <a:pt x="189" y="23"/>
                  </a:lnTo>
                  <a:lnTo>
                    <a:pt x="209" y="27"/>
                  </a:lnTo>
                  <a:lnTo>
                    <a:pt x="227" y="31"/>
                  </a:lnTo>
                  <a:lnTo>
                    <a:pt x="246" y="35"/>
                  </a:lnTo>
                  <a:lnTo>
                    <a:pt x="264" y="39"/>
                  </a:lnTo>
                  <a:lnTo>
                    <a:pt x="283" y="45"/>
                  </a:lnTo>
                  <a:lnTo>
                    <a:pt x="301" y="49"/>
                  </a:lnTo>
                  <a:lnTo>
                    <a:pt x="305" y="50"/>
                  </a:lnTo>
                  <a:lnTo>
                    <a:pt x="308" y="53"/>
                  </a:lnTo>
                  <a:lnTo>
                    <a:pt x="309" y="57"/>
                  </a:lnTo>
                  <a:lnTo>
                    <a:pt x="310" y="61"/>
                  </a:lnTo>
                  <a:lnTo>
                    <a:pt x="309" y="63"/>
                  </a:lnTo>
                  <a:lnTo>
                    <a:pt x="306" y="68"/>
                  </a:lnTo>
                  <a:lnTo>
                    <a:pt x="302" y="68"/>
                  </a:lnTo>
                  <a:lnTo>
                    <a:pt x="298" y="68"/>
                  </a:lnTo>
                  <a:lnTo>
                    <a:pt x="293" y="65"/>
                  </a:lnTo>
                  <a:lnTo>
                    <a:pt x="289" y="63"/>
                  </a:lnTo>
                  <a:lnTo>
                    <a:pt x="270" y="59"/>
                  </a:lnTo>
                  <a:lnTo>
                    <a:pt x="251" y="55"/>
                  </a:lnTo>
                  <a:lnTo>
                    <a:pt x="235" y="51"/>
                  </a:lnTo>
                  <a:lnTo>
                    <a:pt x="217" y="47"/>
                  </a:lnTo>
                  <a:lnTo>
                    <a:pt x="198" y="43"/>
                  </a:lnTo>
                  <a:lnTo>
                    <a:pt x="180" y="39"/>
                  </a:lnTo>
                  <a:lnTo>
                    <a:pt x="163" y="35"/>
                  </a:lnTo>
                  <a:lnTo>
                    <a:pt x="146" y="31"/>
                  </a:lnTo>
                  <a:lnTo>
                    <a:pt x="127" y="28"/>
                  </a:lnTo>
                  <a:lnTo>
                    <a:pt x="109" y="24"/>
                  </a:lnTo>
                  <a:lnTo>
                    <a:pt x="92" y="22"/>
                  </a:lnTo>
                  <a:lnTo>
                    <a:pt x="74" y="20"/>
                  </a:lnTo>
                  <a:lnTo>
                    <a:pt x="57" y="18"/>
                  </a:lnTo>
                  <a:lnTo>
                    <a:pt x="39" y="16"/>
                  </a:lnTo>
                  <a:lnTo>
                    <a:pt x="23" y="15"/>
                  </a:lnTo>
                  <a:lnTo>
                    <a:pt x="7" y="15"/>
                  </a:lnTo>
                  <a:lnTo>
                    <a:pt x="3" y="14"/>
                  </a:lnTo>
                  <a:lnTo>
                    <a:pt x="0" y="14"/>
                  </a:lnTo>
                  <a:lnTo>
                    <a:pt x="0" y="10"/>
                  </a:lnTo>
                  <a:lnTo>
                    <a:pt x="0" y="7"/>
                  </a:lnTo>
                  <a:lnTo>
                    <a:pt x="0" y="4"/>
                  </a:lnTo>
                  <a:lnTo>
                    <a:pt x="0" y="1"/>
                  </a:lnTo>
                  <a:lnTo>
                    <a:pt x="3" y="0"/>
                  </a:lnTo>
                  <a:lnTo>
                    <a:pt x="7"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66" name="Freeform 1160"/>
            <p:cNvSpPr>
              <a:spLocks/>
            </p:cNvSpPr>
            <p:nvPr/>
          </p:nvSpPr>
          <p:spPr bwMode="auto">
            <a:xfrm>
              <a:off x="4555" y="3359"/>
              <a:ext cx="135" cy="52"/>
            </a:xfrm>
            <a:custGeom>
              <a:avLst/>
              <a:gdLst>
                <a:gd name="T0" fmla="*/ 0 w 271"/>
                <a:gd name="T1" fmla="*/ 1 h 103"/>
                <a:gd name="T2" fmla="*/ 0 w 271"/>
                <a:gd name="T3" fmla="*/ 1 h 103"/>
                <a:gd name="T4" fmla="*/ 0 w 271"/>
                <a:gd name="T5" fmla="*/ 1 h 103"/>
                <a:gd name="T6" fmla="*/ 0 w 271"/>
                <a:gd name="T7" fmla="*/ 1 h 103"/>
                <a:gd name="T8" fmla="*/ 0 w 271"/>
                <a:gd name="T9" fmla="*/ 1 h 103"/>
                <a:gd name="T10" fmla="*/ 0 w 271"/>
                <a:gd name="T11" fmla="*/ 1 h 103"/>
                <a:gd name="T12" fmla="*/ 0 w 271"/>
                <a:gd name="T13" fmla="*/ 1 h 103"/>
                <a:gd name="T14" fmla="*/ 0 w 271"/>
                <a:gd name="T15" fmla="*/ 1 h 103"/>
                <a:gd name="T16" fmla="*/ 0 w 271"/>
                <a:gd name="T17" fmla="*/ 1 h 103"/>
                <a:gd name="T18" fmla="*/ 0 w 271"/>
                <a:gd name="T19" fmla="*/ 1 h 103"/>
                <a:gd name="T20" fmla="*/ 0 w 271"/>
                <a:gd name="T21" fmla="*/ 1 h 103"/>
                <a:gd name="T22" fmla="*/ 0 w 271"/>
                <a:gd name="T23" fmla="*/ 1 h 103"/>
                <a:gd name="T24" fmla="*/ 0 w 271"/>
                <a:gd name="T25" fmla="*/ 1 h 103"/>
                <a:gd name="T26" fmla="*/ 0 w 271"/>
                <a:gd name="T27" fmla="*/ 1 h 103"/>
                <a:gd name="T28" fmla="*/ 0 w 271"/>
                <a:gd name="T29" fmla="*/ 1 h 103"/>
                <a:gd name="T30" fmla="*/ 0 w 271"/>
                <a:gd name="T31" fmla="*/ 0 h 103"/>
                <a:gd name="T32" fmla="*/ 0 w 271"/>
                <a:gd name="T33" fmla="*/ 0 h 103"/>
                <a:gd name="T34" fmla="*/ 0 w 271"/>
                <a:gd name="T35" fmla="*/ 0 h 103"/>
                <a:gd name="T36" fmla="*/ 0 w 271"/>
                <a:gd name="T37" fmla="*/ 1 h 103"/>
                <a:gd name="T38" fmla="*/ 0 w 271"/>
                <a:gd name="T39" fmla="*/ 1 h 103"/>
                <a:gd name="T40" fmla="*/ 0 w 271"/>
                <a:gd name="T41" fmla="*/ 1 h 103"/>
                <a:gd name="T42" fmla="*/ 0 w 271"/>
                <a:gd name="T43" fmla="*/ 1 h 103"/>
                <a:gd name="T44" fmla="*/ 0 w 271"/>
                <a:gd name="T45" fmla="*/ 1 h 103"/>
                <a:gd name="T46" fmla="*/ 0 w 271"/>
                <a:gd name="T47" fmla="*/ 1 h 103"/>
                <a:gd name="T48" fmla="*/ 0 w 271"/>
                <a:gd name="T49" fmla="*/ 1 h 103"/>
                <a:gd name="T50" fmla="*/ 0 w 271"/>
                <a:gd name="T51" fmla="*/ 1 h 103"/>
                <a:gd name="T52" fmla="*/ 0 w 271"/>
                <a:gd name="T53" fmla="*/ 1 h 103"/>
                <a:gd name="T54" fmla="*/ 0 w 271"/>
                <a:gd name="T55" fmla="*/ 1 h 103"/>
                <a:gd name="T56" fmla="*/ 0 w 271"/>
                <a:gd name="T57" fmla="*/ 1 h 103"/>
                <a:gd name="T58" fmla="*/ 0 w 271"/>
                <a:gd name="T59" fmla="*/ 1 h 103"/>
                <a:gd name="T60" fmla="*/ 0 w 271"/>
                <a:gd name="T61" fmla="*/ 1 h 103"/>
                <a:gd name="T62" fmla="*/ 0 w 271"/>
                <a:gd name="T63" fmla="*/ 1 h 103"/>
                <a:gd name="T64" fmla="*/ 0 w 271"/>
                <a:gd name="T65" fmla="*/ 1 h 103"/>
                <a:gd name="T66" fmla="*/ 0 w 271"/>
                <a:gd name="T67" fmla="*/ 1 h 103"/>
                <a:gd name="T68" fmla="*/ 0 w 271"/>
                <a:gd name="T69" fmla="*/ 1 h 103"/>
                <a:gd name="T70" fmla="*/ 0 w 271"/>
                <a:gd name="T71" fmla="*/ 1 h 103"/>
                <a:gd name="T72" fmla="*/ 0 w 271"/>
                <a:gd name="T73" fmla="*/ 1 h 103"/>
                <a:gd name="T74" fmla="*/ 0 w 271"/>
                <a:gd name="T75" fmla="*/ 1 h 103"/>
                <a:gd name="T76" fmla="*/ 0 w 271"/>
                <a:gd name="T77" fmla="*/ 1 h 103"/>
                <a:gd name="T78" fmla="*/ 0 w 271"/>
                <a:gd name="T79" fmla="*/ 1 h 103"/>
                <a:gd name="T80" fmla="*/ 0 w 271"/>
                <a:gd name="T81" fmla="*/ 1 h 103"/>
                <a:gd name="T82" fmla="*/ 0 w 271"/>
                <a:gd name="T83" fmla="*/ 1 h 103"/>
                <a:gd name="T84" fmla="*/ 0 w 271"/>
                <a:gd name="T85" fmla="*/ 1 h 103"/>
                <a:gd name="T86" fmla="*/ 0 w 271"/>
                <a:gd name="T87" fmla="*/ 1 h 103"/>
                <a:gd name="T88" fmla="*/ 0 w 271"/>
                <a:gd name="T89" fmla="*/ 1 h 103"/>
                <a:gd name="T90" fmla="*/ 0 w 271"/>
                <a:gd name="T91" fmla="*/ 1 h 103"/>
                <a:gd name="T92" fmla="*/ 0 w 271"/>
                <a:gd name="T93" fmla="*/ 1 h 103"/>
                <a:gd name="T94" fmla="*/ 0 w 271"/>
                <a:gd name="T95" fmla="*/ 1 h 103"/>
                <a:gd name="T96" fmla="*/ 0 w 271"/>
                <a:gd name="T97" fmla="*/ 1 h 103"/>
                <a:gd name="T98" fmla="*/ 0 w 271"/>
                <a:gd name="T99" fmla="*/ 1 h 10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71"/>
                <a:gd name="T151" fmla="*/ 0 h 103"/>
                <a:gd name="T152" fmla="*/ 271 w 271"/>
                <a:gd name="T153" fmla="*/ 103 h 10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71" h="103">
                  <a:moveTo>
                    <a:pt x="4" y="91"/>
                  </a:moveTo>
                  <a:lnTo>
                    <a:pt x="18" y="83"/>
                  </a:lnTo>
                  <a:lnTo>
                    <a:pt x="31" y="76"/>
                  </a:lnTo>
                  <a:lnTo>
                    <a:pt x="47" y="68"/>
                  </a:lnTo>
                  <a:lnTo>
                    <a:pt x="64" y="61"/>
                  </a:lnTo>
                  <a:lnTo>
                    <a:pt x="80" y="53"/>
                  </a:lnTo>
                  <a:lnTo>
                    <a:pt x="97" y="46"/>
                  </a:lnTo>
                  <a:lnTo>
                    <a:pt x="115" y="38"/>
                  </a:lnTo>
                  <a:lnTo>
                    <a:pt x="132" y="31"/>
                  </a:lnTo>
                  <a:lnTo>
                    <a:pt x="150" y="25"/>
                  </a:lnTo>
                  <a:lnTo>
                    <a:pt x="167" y="19"/>
                  </a:lnTo>
                  <a:lnTo>
                    <a:pt x="184" y="12"/>
                  </a:lnTo>
                  <a:lnTo>
                    <a:pt x="201" y="8"/>
                  </a:lnTo>
                  <a:lnTo>
                    <a:pt x="217" y="4"/>
                  </a:lnTo>
                  <a:lnTo>
                    <a:pt x="232" y="3"/>
                  </a:lnTo>
                  <a:lnTo>
                    <a:pt x="247" y="0"/>
                  </a:lnTo>
                  <a:lnTo>
                    <a:pt x="262" y="0"/>
                  </a:lnTo>
                  <a:lnTo>
                    <a:pt x="266" y="0"/>
                  </a:lnTo>
                  <a:lnTo>
                    <a:pt x="270" y="3"/>
                  </a:lnTo>
                  <a:lnTo>
                    <a:pt x="270" y="6"/>
                  </a:lnTo>
                  <a:lnTo>
                    <a:pt x="271" y="11"/>
                  </a:lnTo>
                  <a:lnTo>
                    <a:pt x="270" y="14"/>
                  </a:lnTo>
                  <a:lnTo>
                    <a:pt x="270" y="18"/>
                  </a:lnTo>
                  <a:lnTo>
                    <a:pt x="266" y="20"/>
                  </a:lnTo>
                  <a:lnTo>
                    <a:pt x="262" y="20"/>
                  </a:lnTo>
                  <a:lnTo>
                    <a:pt x="251" y="20"/>
                  </a:lnTo>
                  <a:lnTo>
                    <a:pt x="239" y="23"/>
                  </a:lnTo>
                  <a:lnTo>
                    <a:pt x="224" y="26"/>
                  </a:lnTo>
                  <a:lnTo>
                    <a:pt x="208" y="30"/>
                  </a:lnTo>
                  <a:lnTo>
                    <a:pt x="190" y="35"/>
                  </a:lnTo>
                  <a:lnTo>
                    <a:pt x="173" y="41"/>
                  </a:lnTo>
                  <a:lnTo>
                    <a:pt x="154" y="46"/>
                  </a:lnTo>
                  <a:lnTo>
                    <a:pt x="136" y="53"/>
                  </a:lnTo>
                  <a:lnTo>
                    <a:pt x="116" y="60"/>
                  </a:lnTo>
                  <a:lnTo>
                    <a:pt x="99" y="66"/>
                  </a:lnTo>
                  <a:lnTo>
                    <a:pt x="80" y="73"/>
                  </a:lnTo>
                  <a:lnTo>
                    <a:pt x="62" y="78"/>
                  </a:lnTo>
                  <a:lnTo>
                    <a:pt x="47" y="85"/>
                  </a:lnTo>
                  <a:lnTo>
                    <a:pt x="33" y="92"/>
                  </a:lnTo>
                  <a:lnTo>
                    <a:pt x="20" y="97"/>
                  </a:lnTo>
                  <a:lnTo>
                    <a:pt x="11" y="103"/>
                  </a:lnTo>
                  <a:lnTo>
                    <a:pt x="7" y="103"/>
                  </a:lnTo>
                  <a:lnTo>
                    <a:pt x="4" y="103"/>
                  </a:lnTo>
                  <a:lnTo>
                    <a:pt x="3" y="100"/>
                  </a:lnTo>
                  <a:lnTo>
                    <a:pt x="2" y="100"/>
                  </a:lnTo>
                  <a:lnTo>
                    <a:pt x="0" y="96"/>
                  </a:lnTo>
                  <a:lnTo>
                    <a:pt x="0" y="93"/>
                  </a:lnTo>
                  <a:lnTo>
                    <a:pt x="2" y="92"/>
                  </a:lnTo>
                  <a:lnTo>
                    <a:pt x="4" y="9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67" name="Freeform 1161"/>
            <p:cNvSpPr>
              <a:spLocks/>
            </p:cNvSpPr>
            <p:nvPr/>
          </p:nvSpPr>
          <p:spPr bwMode="auto">
            <a:xfrm>
              <a:off x="4549" y="3407"/>
              <a:ext cx="27" cy="28"/>
            </a:xfrm>
            <a:custGeom>
              <a:avLst/>
              <a:gdLst>
                <a:gd name="T0" fmla="*/ 0 w 54"/>
                <a:gd name="T1" fmla="*/ 1 h 54"/>
                <a:gd name="T2" fmla="*/ 0 w 54"/>
                <a:gd name="T3" fmla="*/ 1 h 54"/>
                <a:gd name="T4" fmla="*/ 1 w 54"/>
                <a:gd name="T5" fmla="*/ 1 h 54"/>
                <a:gd name="T6" fmla="*/ 1 w 54"/>
                <a:gd name="T7" fmla="*/ 1 h 54"/>
                <a:gd name="T8" fmla="*/ 1 w 54"/>
                <a:gd name="T9" fmla="*/ 1 h 54"/>
                <a:gd name="T10" fmla="*/ 1 w 54"/>
                <a:gd name="T11" fmla="*/ 1 h 54"/>
                <a:gd name="T12" fmla="*/ 1 w 54"/>
                <a:gd name="T13" fmla="*/ 1 h 54"/>
                <a:gd name="T14" fmla="*/ 1 w 54"/>
                <a:gd name="T15" fmla="*/ 0 h 54"/>
                <a:gd name="T16" fmla="*/ 1 w 54"/>
                <a:gd name="T17" fmla="*/ 0 h 54"/>
                <a:gd name="T18" fmla="*/ 1 w 54"/>
                <a:gd name="T19" fmla="*/ 0 h 54"/>
                <a:gd name="T20" fmla="*/ 1 w 54"/>
                <a:gd name="T21" fmla="*/ 1 h 54"/>
                <a:gd name="T22" fmla="*/ 1 w 54"/>
                <a:gd name="T23" fmla="*/ 1 h 54"/>
                <a:gd name="T24" fmla="*/ 1 w 54"/>
                <a:gd name="T25" fmla="*/ 1 h 54"/>
                <a:gd name="T26" fmla="*/ 1 w 54"/>
                <a:gd name="T27" fmla="*/ 1 h 54"/>
                <a:gd name="T28" fmla="*/ 1 w 54"/>
                <a:gd name="T29" fmla="*/ 1 h 54"/>
                <a:gd name="T30" fmla="*/ 1 w 54"/>
                <a:gd name="T31" fmla="*/ 1 h 54"/>
                <a:gd name="T32" fmla="*/ 1 w 54"/>
                <a:gd name="T33" fmla="*/ 1 h 54"/>
                <a:gd name="T34" fmla="*/ 1 w 54"/>
                <a:gd name="T35" fmla="*/ 1 h 54"/>
                <a:gd name="T36" fmla="*/ 1 w 54"/>
                <a:gd name="T37" fmla="*/ 1 h 54"/>
                <a:gd name="T38" fmla="*/ 1 w 54"/>
                <a:gd name="T39" fmla="*/ 1 h 54"/>
                <a:gd name="T40" fmla="*/ 1 w 54"/>
                <a:gd name="T41" fmla="*/ 1 h 54"/>
                <a:gd name="T42" fmla="*/ 1 w 54"/>
                <a:gd name="T43" fmla="*/ 1 h 54"/>
                <a:gd name="T44" fmla="*/ 1 w 54"/>
                <a:gd name="T45" fmla="*/ 1 h 54"/>
                <a:gd name="T46" fmla="*/ 1 w 54"/>
                <a:gd name="T47" fmla="*/ 1 h 54"/>
                <a:gd name="T48" fmla="*/ 1 w 54"/>
                <a:gd name="T49" fmla="*/ 1 h 54"/>
                <a:gd name="T50" fmla="*/ 1 w 54"/>
                <a:gd name="T51" fmla="*/ 1 h 54"/>
                <a:gd name="T52" fmla="*/ 1 w 54"/>
                <a:gd name="T53" fmla="*/ 1 h 54"/>
                <a:gd name="T54" fmla="*/ 1 w 54"/>
                <a:gd name="T55" fmla="*/ 1 h 54"/>
                <a:gd name="T56" fmla="*/ 1 w 54"/>
                <a:gd name="T57" fmla="*/ 1 h 54"/>
                <a:gd name="T58" fmla="*/ 1 w 54"/>
                <a:gd name="T59" fmla="*/ 1 h 54"/>
                <a:gd name="T60" fmla="*/ 1 w 54"/>
                <a:gd name="T61" fmla="*/ 1 h 54"/>
                <a:gd name="T62" fmla="*/ 0 w 54"/>
                <a:gd name="T63" fmla="*/ 1 h 54"/>
                <a:gd name="T64" fmla="*/ 0 w 54"/>
                <a:gd name="T65" fmla="*/ 1 h 54"/>
                <a:gd name="T66" fmla="*/ 0 w 54"/>
                <a:gd name="T67" fmla="*/ 1 h 5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4"/>
                <a:gd name="T103" fmla="*/ 0 h 54"/>
                <a:gd name="T104" fmla="*/ 54 w 54"/>
                <a:gd name="T105" fmla="*/ 54 h 5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4" h="54">
                  <a:moveTo>
                    <a:pt x="0" y="27"/>
                  </a:moveTo>
                  <a:lnTo>
                    <a:pt x="0" y="20"/>
                  </a:lnTo>
                  <a:lnTo>
                    <a:pt x="2" y="16"/>
                  </a:lnTo>
                  <a:lnTo>
                    <a:pt x="4" y="12"/>
                  </a:lnTo>
                  <a:lnTo>
                    <a:pt x="9" y="8"/>
                  </a:lnTo>
                  <a:lnTo>
                    <a:pt x="11" y="4"/>
                  </a:lnTo>
                  <a:lnTo>
                    <a:pt x="17" y="3"/>
                  </a:lnTo>
                  <a:lnTo>
                    <a:pt x="22" y="0"/>
                  </a:lnTo>
                  <a:lnTo>
                    <a:pt x="27" y="0"/>
                  </a:lnTo>
                  <a:lnTo>
                    <a:pt x="31" y="0"/>
                  </a:lnTo>
                  <a:lnTo>
                    <a:pt x="37" y="3"/>
                  </a:lnTo>
                  <a:lnTo>
                    <a:pt x="41" y="4"/>
                  </a:lnTo>
                  <a:lnTo>
                    <a:pt x="46" y="8"/>
                  </a:lnTo>
                  <a:lnTo>
                    <a:pt x="48" y="12"/>
                  </a:lnTo>
                  <a:lnTo>
                    <a:pt x="52" y="16"/>
                  </a:lnTo>
                  <a:lnTo>
                    <a:pt x="53" y="20"/>
                  </a:lnTo>
                  <a:lnTo>
                    <a:pt x="54" y="27"/>
                  </a:lnTo>
                  <a:lnTo>
                    <a:pt x="53" y="32"/>
                  </a:lnTo>
                  <a:lnTo>
                    <a:pt x="52" y="38"/>
                  </a:lnTo>
                  <a:lnTo>
                    <a:pt x="48" y="42"/>
                  </a:lnTo>
                  <a:lnTo>
                    <a:pt x="46" y="46"/>
                  </a:lnTo>
                  <a:lnTo>
                    <a:pt x="41" y="50"/>
                  </a:lnTo>
                  <a:lnTo>
                    <a:pt x="37" y="51"/>
                  </a:lnTo>
                  <a:lnTo>
                    <a:pt x="31" y="54"/>
                  </a:lnTo>
                  <a:lnTo>
                    <a:pt x="27" y="54"/>
                  </a:lnTo>
                  <a:lnTo>
                    <a:pt x="22" y="54"/>
                  </a:lnTo>
                  <a:lnTo>
                    <a:pt x="17" y="51"/>
                  </a:lnTo>
                  <a:lnTo>
                    <a:pt x="11" y="50"/>
                  </a:lnTo>
                  <a:lnTo>
                    <a:pt x="9" y="46"/>
                  </a:lnTo>
                  <a:lnTo>
                    <a:pt x="4" y="42"/>
                  </a:lnTo>
                  <a:lnTo>
                    <a:pt x="2" y="38"/>
                  </a:lnTo>
                  <a:lnTo>
                    <a:pt x="0" y="32"/>
                  </a:lnTo>
                  <a:lnTo>
                    <a:pt x="0" y="2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68" name="Freeform 1162"/>
            <p:cNvSpPr>
              <a:spLocks/>
            </p:cNvSpPr>
            <p:nvPr/>
          </p:nvSpPr>
          <p:spPr bwMode="auto">
            <a:xfrm>
              <a:off x="5214" y="3071"/>
              <a:ext cx="70" cy="311"/>
            </a:xfrm>
            <a:custGeom>
              <a:avLst/>
              <a:gdLst>
                <a:gd name="T0" fmla="*/ 1 w 139"/>
                <a:gd name="T1" fmla="*/ 1 h 611"/>
                <a:gd name="T2" fmla="*/ 1 w 139"/>
                <a:gd name="T3" fmla="*/ 1 h 611"/>
                <a:gd name="T4" fmla="*/ 1 w 139"/>
                <a:gd name="T5" fmla="*/ 1 h 611"/>
                <a:gd name="T6" fmla="*/ 1 w 139"/>
                <a:gd name="T7" fmla="*/ 1 h 611"/>
                <a:gd name="T8" fmla="*/ 1 w 139"/>
                <a:gd name="T9" fmla="*/ 1 h 611"/>
                <a:gd name="T10" fmla="*/ 1 w 139"/>
                <a:gd name="T11" fmla="*/ 1 h 611"/>
                <a:gd name="T12" fmla="*/ 1 w 139"/>
                <a:gd name="T13" fmla="*/ 1 h 611"/>
                <a:gd name="T14" fmla="*/ 1 w 139"/>
                <a:gd name="T15" fmla="*/ 1 h 611"/>
                <a:gd name="T16" fmla="*/ 1 w 139"/>
                <a:gd name="T17" fmla="*/ 1 h 611"/>
                <a:gd name="T18" fmla="*/ 1 w 139"/>
                <a:gd name="T19" fmla="*/ 1 h 611"/>
                <a:gd name="T20" fmla="*/ 1 w 139"/>
                <a:gd name="T21" fmla="*/ 1 h 611"/>
                <a:gd name="T22" fmla="*/ 1 w 139"/>
                <a:gd name="T23" fmla="*/ 1 h 611"/>
                <a:gd name="T24" fmla="*/ 1 w 139"/>
                <a:gd name="T25" fmla="*/ 1 h 611"/>
                <a:gd name="T26" fmla="*/ 1 w 139"/>
                <a:gd name="T27" fmla="*/ 1 h 611"/>
                <a:gd name="T28" fmla="*/ 1 w 139"/>
                <a:gd name="T29" fmla="*/ 1 h 611"/>
                <a:gd name="T30" fmla="*/ 1 w 139"/>
                <a:gd name="T31" fmla="*/ 1 h 611"/>
                <a:gd name="T32" fmla="*/ 1 w 139"/>
                <a:gd name="T33" fmla="*/ 1 h 611"/>
                <a:gd name="T34" fmla="*/ 1 w 139"/>
                <a:gd name="T35" fmla="*/ 1 h 611"/>
                <a:gd name="T36" fmla="*/ 1 w 139"/>
                <a:gd name="T37" fmla="*/ 1 h 611"/>
                <a:gd name="T38" fmla="*/ 1 w 139"/>
                <a:gd name="T39" fmla="*/ 1 h 611"/>
                <a:gd name="T40" fmla="*/ 1 w 139"/>
                <a:gd name="T41" fmla="*/ 1 h 611"/>
                <a:gd name="T42" fmla="*/ 1 w 139"/>
                <a:gd name="T43" fmla="*/ 1 h 611"/>
                <a:gd name="T44" fmla="*/ 1 w 139"/>
                <a:gd name="T45" fmla="*/ 1 h 611"/>
                <a:gd name="T46" fmla="*/ 1 w 139"/>
                <a:gd name="T47" fmla="*/ 1 h 611"/>
                <a:gd name="T48" fmla="*/ 1 w 139"/>
                <a:gd name="T49" fmla="*/ 1 h 611"/>
                <a:gd name="T50" fmla="*/ 1 w 139"/>
                <a:gd name="T51" fmla="*/ 1 h 611"/>
                <a:gd name="T52" fmla="*/ 1 w 139"/>
                <a:gd name="T53" fmla="*/ 1 h 611"/>
                <a:gd name="T54" fmla="*/ 1 w 139"/>
                <a:gd name="T55" fmla="*/ 1 h 611"/>
                <a:gd name="T56" fmla="*/ 1 w 139"/>
                <a:gd name="T57" fmla="*/ 1 h 611"/>
                <a:gd name="T58" fmla="*/ 1 w 139"/>
                <a:gd name="T59" fmla="*/ 1 h 611"/>
                <a:gd name="T60" fmla="*/ 1 w 139"/>
                <a:gd name="T61" fmla="*/ 1 h 611"/>
                <a:gd name="T62" fmla="*/ 1 w 139"/>
                <a:gd name="T63" fmla="*/ 1 h 611"/>
                <a:gd name="T64" fmla="*/ 1 w 139"/>
                <a:gd name="T65" fmla="*/ 1 h 611"/>
                <a:gd name="T66" fmla="*/ 1 w 139"/>
                <a:gd name="T67" fmla="*/ 1 h 611"/>
                <a:gd name="T68" fmla="*/ 1 w 139"/>
                <a:gd name="T69" fmla="*/ 1 h 611"/>
                <a:gd name="T70" fmla="*/ 1 w 139"/>
                <a:gd name="T71" fmla="*/ 1 h 611"/>
                <a:gd name="T72" fmla="*/ 1 w 139"/>
                <a:gd name="T73" fmla="*/ 1 h 611"/>
                <a:gd name="T74" fmla="*/ 1 w 139"/>
                <a:gd name="T75" fmla="*/ 1 h 611"/>
                <a:gd name="T76" fmla="*/ 1 w 139"/>
                <a:gd name="T77" fmla="*/ 1 h 611"/>
                <a:gd name="T78" fmla="*/ 1 w 139"/>
                <a:gd name="T79" fmla="*/ 1 h 611"/>
                <a:gd name="T80" fmla="*/ 0 w 139"/>
                <a:gd name="T81" fmla="*/ 1 h 611"/>
                <a:gd name="T82" fmla="*/ 0 w 139"/>
                <a:gd name="T83" fmla="*/ 1 h 611"/>
                <a:gd name="T84" fmla="*/ 0 w 139"/>
                <a:gd name="T85" fmla="*/ 1 h 611"/>
                <a:gd name="T86" fmla="*/ 1 w 139"/>
                <a:gd name="T87" fmla="*/ 1 h 611"/>
                <a:gd name="T88" fmla="*/ 1 w 139"/>
                <a:gd name="T89" fmla="*/ 1 h 611"/>
                <a:gd name="T90" fmla="*/ 1 w 139"/>
                <a:gd name="T91" fmla="*/ 1 h 611"/>
                <a:gd name="T92" fmla="*/ 1 w 139"/>
                <a:gd name="T93" fmla="*/ 1 h 611"/>
                <a:gd name="T94" fmla="*/ 1 w 139"/>
                <a:gd name="T95" fmla="*/ 0 h 611"/>
                <a:gd name="T96" fmla="*/ 1 w 139"/>
                <a:gd name="T97" fmla="*/ 0 h 611"/>
                <a:gd name="T98" fmla="*/ 1 w 139"/>
                <a:gd name="T99" fmla="*/ 1 h 611"/>
                <a:gd name="T100" fmla="*/ 1 w 139"/>
                <a:gd name="T101" fmla="*/ 1 h 61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39"/>
                <a:gd name="T154" fmla="*/ 0 h 611"/>
                <a:gd name="T155" fmla="*/ 139 w 139"/>
                <a:gd name="T156" fmla="*/ 611 h 61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39" h="611">
                  <a:moveTo>
                    <a:pt x="27" y="11"/>
                  </a:moveTo>
                  <a:lnTo>
                    <a:pt x="27" y="14"/>
                  </a:lnTo>
                  <a:lnTo>
                    <a:pt x="27" y="18"/>
                  </a:lnTo>
                  <a:lnTo>
                    <a:pt x="27" y="20"/>
                  </a:lnTo>
                  <a:lnTo>
                    <a:pt x="29" y="23"/>
                  </a:lnTo>
                  <a:lnTo>
                    <a:pt x="29" y="26"/>
                  </a:lnTo>
                  <a:lnTo>
                    <a:pt x="29" y="30"/>
                  </a:lnTo>
                  <a:lnTo>
                    <a:pt x="29" y="33"/>
                  </a:lnTo>
                  <a:lnTo>
                    <a:pt x="30" y="37"/>
                  </a:lnTo>
                  <a:lnTo>
                    <a:pt x="30" y="51"/>
                  </a:lnTo>
                  <a:lnTo>
                    <a:pt x="30" y="66"/>
                  </a:lnTo>
                  <a:lnTo>
                    <a:pt x="30" y="82"/>
                  </a:lnTo>
                  <a:lnTo>
                    <a:pt x="30" y="99"/>
                  </a:lnTo>
                  <a:lnTo>
                    <a:pt x="30" y="113"/>
                  </a:lnTo>
                  <a:lnTo>
                    <a:pt x="31" y="130"/>
                  </a:lnTo>
                  <a:lnTo>
                    <a:pt x="33" y="147"/>
                  </a:lnTo>
                  <a:lnTo>
                    <a:pt x="34" y="163"/>
                  </a:lnTo>
                  <a:lnTo>
                    <a:pt x="36" y="180"/>
                  </a:lnTo>
                  <a:lnTo>
                    <a:pt x="38" y="194"/>
                  </a:lnTo>
                  <a:lnTo>
                    <a:pt x="41" y="211"/>
                  </a:lnTo>
                  <a:lnTo>
                    <a:pt x="46" y="227"/>
                  </a:lnTo>
                  <a:lnTo>
                    <a:pt x="50" y="242"/>
                  </a:lnTo>
                  <a:lnTo>
                    <a:pt x="57" y="256"/>
                  </a:lnTo>
                  <a:lnTo>
                    <a:pt x="64" y="271"/>
                  </a:lnTo>
                  <a:lnTo>
                    <a:pt x="73" y="285"/>
                  </a:lnTo>
                  <a:lnTo>
                    <a:pt x="83" y="298"/>
                  </a:lnTo>
                  <a:lnTo>
                    <a:pt x="91" y="314"/>
                  </a:lnTo>
                  <a:lnTo>
                    <a:pt x="100" y="331"/>
                  </a:lnTo>
                  <a:lnTo>
                    <a:pt x="107" y="348"/>
                  </a:lnTo>
                  <a:lnTo>
                    <a:pt x="112" y="367"/>
                  </a:lnTo>
                  <a:lnTo>
                    <a:pt x="119" y="387"/>
                  </a:lnTo>
                  <a:lnTo>
                    <a:pt x="123" y="407"/>
                  </a:lnTo>
                  <a:lnTo>
                    <a:pt x="127" y="429"/>
                  </a:lnTo>
                  <a:lnTo>
                    <a:pt x="130" y="451"/>
                  </a:lnTo>
                  <a:lnTo>
                    <a:pt x="133" y="472"/>
                  </a:lnTo>
                  <a:lnTo>
                    <a:pt x="134" y="494"/>
                  </a:lnTo>
                  <a:lnTo>
                    <a:pt x="137" y="515"/>
                  </a:lnTo>
                  <a:lnTo>
                    <a:pt x="137" y="537"/>
                  </a:lnTo>
                  <a:lnTo>
                    <a:pt x="138" y="557"/>
                  </a:lnTo>
                  <a:lnTo>
                    <a:pt x="138" y="577"/>
                  </a:lnTo>
                  <a:lnTo>
                    <a:pt x="139" y="596"/>
                  </a:lnTo>
                  <a:lnTo>
                    <a:pt x="138" y="599"/>
                  </a:lnTo>
                  <a:lnTo>
                    <a:pt x="138" y="602"/>
                  </a:lnTo>
                  <a:lnTo>
                    <a:pt x="137" y="604"/>
                  </a:lnTo>
                  <a:lnTo>
                    <a:pt x="135" y="607"/>
                  </a:lnTo>
                  <a:lnTo>
                    <a:pt x="133" y="610"/>
                  </a:lnTo>
                  <a:lnTo>
                    <a:pt x="129" y="611"/>
                  </a:lnTo>
                  <a:lnTo>
                    <a:pt x="125" y="610"/>
                  </a:lnTo>
                  <a:lnTo>
                    <a:pt x="121" y="607"/>
                  </a:lnTo>
                  <a:lnTo>
                    <a:pt x="119" y="604"/>
                  </a:lnTo>
                  <a:lnTo>
                    <a:pt x="119" y="602"/>
                  </a:lnTo>
                  <a:lnTo>
                    <a:pt x="118" y="599"/>
                  </a:lnTo>
                  <a:lnTo>
                    <a:pt x="118" y="596"/>
                  </a:lnTo>
                  <a:lnTo>
                    <a:pt x="116" y="577"/>
                  </a:lnTo>
                  <a:lnTo>
                    <a:pt x="116" y="560"/>
                  </a:lnTo>
                  <a:lnTo>
                    <a:pt x="114" y="540"/>
                  </a:lnTo>
                  <a:lnTo>
                    <a:pt x="112" y="518"/>
                  </a:lnTo>
                  <a:lnTo>
                    <a:pt x="108" y="496"/>
                  </a:lnTo>
                  <a:lnTo>
                    <a:pt x="106" y="474"/>
                  </a:lnTo>
                  <a:lnTo>
                    <a:pt x="100" y="452"/>
                  </a:lnTo>
                  <a:lnTo>
                    <a:pt x="98" y="430"/>
                  </a:lnTo>
                  <a:lnTo>
                    <a:pt x="91" y="410"/>
                  </a:lnTo>
                  <a:lnTo>
                    <a:pt x="87" y="389"/>
                  </a:lnTo>
                  <a:lnTo>
                    <a:pt x="80" y="368"/>
                  </a:lnTo>
                  <a:lnTo>
                    <a:pt x="75" y="351"/>
                  </a:lnTo>
                  <a:lnTo>
                    <a:pt x="68" y="335"/>
                  </a:lnTo>
                  <a:lnTo>
                    <a:pt x="61" y="320"/>
                  </a:lnTo>
                  <a:lnTo>
                    <a:pt x="54" y="306"/>
                  </a:lnTo>
                  <a:lnTo>
                    <a:pt x="48" y="297"/>
                  </a:lnTo>
                  <a:lnTo>
                    <a:pt x="38" y="281"/>
                  </a:lnTo>
                  <a:lnTo>
                    <a:pt x="30" y="266"/>
                  </a:lnTo>
                  <a:lnTo>
                    <a:pt x="23" y="251"/>
                  </a:lnTo>
                  <a:lnTo>
                    <a:pt x="18" y="235"/>
                  </a:lnTo>
                  <a:lnTo>
                    <a:pt x="14" y="217"/>
                  </a:lnTo>
                  <a:lnTo>
                    <a:pt x="10" y="201"/>
                  </a:lnTo>
                  <a:lnTo>
                    <a:pt x="7" y="185"/>
                  </a:lnTo>
                  <a:lnTo>
                    <a:pt x="6" y="167"/>
                  </a:lnTo>
                  <a:lnTo>
                    <a:pt x="3" y="151"/>
                  </a:lnTo>
                  <a:lnTo>
                    <a:pt x="2" y="135"/>
                  </a:lnTo>
                  <a:lnTo>
                    <a:pt x="2" y="117"/>
                  </a:lnTo>
                  <a:lnTo>
                    <a:pt x="2" y="101"/>
                  </a:lnTo>
                  <a:lnTo>
                    <a:pt x="0" y="84"/>
                  </a:lnTo>
                  <a:lnTo>
                    <a:pt x="0" y="68"/>
                  </a:lnTo>
                  <a:lnTo>
                    <a:pt x="0" y="51"/>
                  </a:lnTo>
                  <a:lnTo>
                    <a:pt x="0" y="37"/>
                  </a:lnTo>
                  <a:lnTo>
                    <a:pt x="0" y="31"/>
                  </a:lnTo>
                  <a:lnTo>
                    <a:pt x="0" y="28"/>
                  </a:lnTo>
                  <a:lnTo>
                    <a:pt x="2" y="26"/>
                  </a:lnTo>
                  <a:lnTo>
                    <a:pt x="3" y="23"/>
                  </a:lnTo>
                  <a:lnTo>
                    <a:pt x="3" y="20"/>
                  </a:lnTo>
                  <a:lnTo>
                    <a:pt x="3" y="18"/>
                  </a:lnTo>
                  <a:lnTo>
                    <a:pt x="3" y="14"/>
                  </a:lnTo>
                  <a:lnTo>
                    <a:pt x="3" y="10"/>
                  </a:lnTo>
                  <a:lnTo>
                    <a:pt x="4" y="6"/>
                  </a:lnTo>
                  <a:lnTo>
                    <a:pt x="7" y="1"/>
                  </a:lnTo>
                  <a:lnTo>
                    <a:pt x="11" y="0"/>
                  </a:lnTo>
                  <a:lnTo>
                    <a:pt x="17" y="0"/>
                  </a:lnTo>
                  <a:lnTo>
                    <a:pt x="21" y="0"/>
                  </a:lnTo>
                  <a:lnTo>
                    <a:pt x="25" y="3"/>
                  </a:lnTo>
                  <a:lnTo>
                    <a:pt x="26" y="6"/>
                  </a:lnTo>
                  <a:lnTo>
                    <a:pt x="27" y="1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69" name="Freeform 1163"/>
            <p:cNvSpPr>
              <a:spLocks/>
            </p:cNvSpPr>
            <p:nvPr/>
          </p:nvSpPr>
          <p:spPr bwMode="auto">
            <a:xfrm>
              <a:off x="5268" y="3048"/>
              <a:ext cx="57" cy="337"/>
            </a:xfrm>
            <a:custGeom>
              <a:avLst/>
              <a:gdLst>
                <a:gd name="T0" fmla="*/ 0 w 115"/>
                <a:gd name="T1" fmla="*/ 1 h 662"/>
                <a:gd name="T2" fmla="*/ 0 w 115"/>
                <a:gd name="T3" fmla="*/ 1 h 662"/>
                <a:gd name="T4" fmla="*/ 0 w 115"/>
                <a:gd name="T5" fmla="*/ 1 h 662"/>
                <a:gd name="T6" fmla="*/ 0 w 115"/>
                <a:gd name="T7" fmla="*/ 1 h 662"/>
                <a:gd name="T8" fmla="*/ 0 w 115"/>
                <a:gd name="T9" fmla="*/ 1 h 662"/>
                <a:gd name="T10" fmla="*/ 0 w 115"/>
                <a:gd name="T11" fmla="*/ 1 h 662"/>
                <a:gd name="T12" fmla="*/ 0 w 115"/>
                <a:gd name="T13" fmla="*/ 1 h 662"/>
                <a:gd name="T14" fmla="*/ 0 w 115"/>
                <a:gd name="T15" fmla="*/ 1 h 662"/>
                <a:gd name="T16" fmla="*/ 0 w 115"/>
                <a:gd name="T17" fmla="*/ 1 h 662"/>
                <a:gd name="T18" fmla="*/ 0 w 115"/>
                <a:gd name="T19" fmla="*/ 1 h 662"/>
                <a:gd name="T20" fmla="*/ 0 w 115"/>
                <a:gd name="T21" fmla="*/ 1 h 662"/>
                <a:gd name="T22" fmla="*/ 0 w 115"/>
                <a:gd name="T23" fmla="*/ 1 h 662"/>
                <a:gd name="T24" fmla="*/ 0 w 115"/>
                <a:gd name="T25" fmla="*/ 1 h 662"/>
                <a:gd name="T26" fmla="*/ 0 w 115"/>
                <a:gd name="T27" fmla="*/ 1 h 662"/>
                <a:gd name="T28" fmla="*/ 0 w 115"/>
                <a:gd name="T29" fmla="*/ 1 h 662"/>
                <a:gd name="T30" fmla="*/ 0 w 115"/>
                <a:gd name="T31" fmla="*/ 1 h 662"/>
                <a:gd name="T32" fmla="*/ 0 w 115"/>
                <a:gd name="T33" fmla="*/ 1 h 662"/>
                <a:gd name="T34" fmla="*/ 0 w 115"/>
                <a:gd name="T35" fmla="*/ 1 h 662"/>
                <a:gd name="T36" fmla="*/ 0 w 115"/>
                <a:gd name="T37" fmla="*/ 1 h 662"/>
                <a:gd name="T38" fmla="*/ 0 w 115"/>
                <a:gd name="T39" fmla="*/ 1 h 662"/>
                <a:gd name="T40" fmla="*/ 0 w 115"/>
                <a:gd name="T41" fmla="*/ 1 h 662"/>
                <a:gd name="T42" fmla="*/ 0 w 115"/>
                <a:gd name="T43" fmla="*/ 1 h 662"/>
                <a:gd name="T44" fmla="*/ 0 w 115"/>
                <a:gd name="T45" fmla="*/ 1 h 662"/>
                <a:gd name="T46" fmla="*/ 0 w 115"/>
                <a:gd name="T47" fmla="*/ 1 h 662"/>
                <a:gd name="T48" fmla="*/ 0 w 115"/>
                <a:gd name="T49" fmla="*/ 1 h 662"/>
                <a:gd name="T50" fmla="*/ 0 w 115"/>
                <a:gd name="T51" fmla="*/ 1 h 662"/>
                <a:gd name="T52" fmla="*/ 0 w 115"/>
                <a:gd name="T53" fmla="*/ 1 h 662"/>
                <a:gd name="T54" fmla="*/ 0 w 115"/>
                <a:gd name="T55" fmla="*/ 1 h 662"/>
                <a:gd name="T56" fmla="*/ 0 w 115"/>
                <a:gd name="T57" fmla="*/ 1 h 662"/>
                <a:gd name="T58" fmla="*/ 0 w 115"/>
                <a:gd name="T59" fmla="*/ 1 h 662"/>
                <a:gd name="T60" fmla="*/ 0 w 115"/>
                <a:gd name="T61" fmla="*/ 1 h 662"/>
                <a:gd name="T62" fmla="*/ 0 w 115"/>
                <a:gd name="T63" fmla="*/ 1 h 662"/>
                <a:gd name="T64" fmla="*/ 0 w 115"/>
                <a:gd name="T65" fmla="*/ 1 h 662"/>
                <a:gd name="T66" fmla="*/ 0 w 115"/>
                <a:gd name="T67" fmla="*/ 1 h 662"/>
                <a:gd name="T68" fmla="*/ 0 w 115"/>
                <a:gd name="T69" fmla="*/ 1 h 662"/>
                <a:gd name="T70" fmla="*/ 0 w 115"/>
                <a:gd name="T71" fmla="*/ 1 h 662"/>
                <a:gd name="T72" fmla="*/ 0 w 115"/>
                <a:gd name="T73" fmla="*/ 1 h 662"/>
                <a:gd name="T74" fmla="*/ 0 w 115"/>
                <a:gd name="T75" fmla="*/ 1 h 662"/>
                <a:gd name="T76" fmla="*/ 0 w 115"/>
                <a:gd name="T77" fmla="*/ 1 h 662"/>
                <a:gd name="T78" fmla="*/ 0 w 115"/>
                <a:gd name="T79" fmla="*/ 1 h 662"/>
                <a:gd name="T80" fmla="*/ 0 w 115"/>
                <a:gd name="T81" fmla="*/ 1 h 662"/>
                <a:gd name="T82" fmla="*/ 0 w 115"/>
                <a:gd name="T83" fmla="*/ 1 h 662"/>
                <a:gd name="T84" fmla="*/ 0 w 115"/>
                <a:gd name="T85" fmla="*/ 1 h 662"/>
                <a:gd name="T86" fmla="*/ 0 w 115"/>
                <a:gd name="T87" fmla="*/ 1 h 662"/>
                <a:gd name="T88" fmla="*/ 0 w 115"/>
                <a:gd name="T89" fmla="*/ 1 h 662"/>
                <a:gd name="T90" fmla="*/ 0 w 115"/>
                <a:gd name="T91" fmla="*/ 1 h 662"/>
                <a:gd name="T92" fmla="*/ 0 w 115"/>
                <a:gd name="T93" fmla="*/ 1 h 662"/>
                <a:gd name="T94" fmla="*/ 0 w 115"/>
                <a:gd name="T95" fmla="*/ 1 h 662"/>
                <a:gd name="T96" fmla="*/ 0 w 115"/>
                <a:gd name="T97" fmla="*/ 1 h 662"/>
                <a:gd name="T98" fmla="*/ 0 w 115"/>
                <a:gd name="T99" fmla="*/ 1 h 662"/>
                <a:gd name="T100" fmla="*/ 0 w 115"/>
                <a:gd name="T101" fmla="*/ 1 h 662"/>
                <a:gd name="T102" fmla="*/ 0 w 115"/>
                <a:gd name="T103" fmla="*/ 1 h 662"/>
                <a:gd name="T104" fmla="*/ 0 w 115"/>
                <a:gd name="T105" fmla="*/ 1 h 662"/>
                <a:gd name="T106" fmla="*/ 0 w 115"/>
                <a:gd name="T107" fmla="*/ 0 h 662"/>
                <a:gd name="T108" fmla="*/ 0 w 115"/>
                <a:gd name="T109" fmla="*/ 1 h 662"/>
                <a:gd name="T110" fmla="*/ 0 w 115"/>
                <a:gd name="T111" fmla="*/ 1 h 662"/>
                <a:gd name="T112" fmla="*/ 0 w 115"/>
                <a:gd name="T113" fmla="*/ 1 h 66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15"/>
                <a:gd name="T172" fmla="*/ 0 h 662"/>
                <a:gd name="T173" fmla="*/ 115 w 115"/>
                <a:gd name="T174" fmla="*/ 662 h 66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15" h="662">
                  <a:moveTo>
                    <a:pt x="82" y="11"/>
                  </a:moveTo>
                  <a:lnTo>
                    <a:pt x="74" y="27"/>
                  </a:lnTo>
                  <a:lnTo>
                    <a:pt x="67" y="45"/>
                  </a:lnTo>
                  <a:lnTo>
                    <a:pt x="61" y="61"/>
                  </a:lnTo>
                  <a:lnTo>
                    <a:pt x="55" y="77"/>
                  </a:lnTo>
                  <a:lnTo>
                    <a:pt x="51" y="93"/>
                  </a:lnTo>
                  <a:lnTo>
                    <a:pt x="47" y="111"/>
                  </a:lnTo>
                  <a:lnTo>
                    <a:pt x="43" y="128"/>
                  </a:lnTo>
                  <a:lnTo>
                    <a:pt x="40" y="146"/>
                  </a:lnTo>
                  <a:lnTo>
                    <a:pt x="38" y="162"/>
                  </a:lnTo>
                  <a:lnTo>
                    <a:pt x="36" y="178"/>
                  </a:lnTo>
                  <a:lnTo>
                    <a:pt x="35" y="196"/>
                  </a:lnTo>
                  <a:lnTo>
                    <a:pt x="35" y="213"/>
                  </a:lnTo>
                  <a:lnTo>
                    <a:pt x="36" y="230"/>
                  </a:lnTo>
                  <a:lnTo>
                    <a:pt x="39" y="247"/>
                  </a:lnTo>
                  <a:lnTo>
                    <a:pt x="40" y="265"/>
                  </a:lnTo>
                  <a:lnTo>
                    <a:pt x="45" y="284"/>
                  </a:lnTo>
                  <a:lnTo>
                    <a:pt x="45" y="289"/>
                  </a:lnTo>
                  <a:lnTo>
                    <a:pt x="47" y="296"/>
                  </a:lnTo>
                  <a:lnTo>
                    <a:pt x="47" y="301"/>
                  </a:lnTo>
                  <a:lnTo>
                    <a:pt x="50" y="306"/>
                  </a:lnTo>
                  <a:lnTo>
                    <a:pt x="51" y="312"/>
                  </a:lnTo>
                  <a:lnTo>
                    <a:pt x="55" y="317"/>
                  </a:lnTo>
                  <a:lnTo>
                    <a:pt x="57" y="323"/>
                  </a:lnTo>
                  <a:lnTo>
                    <a:pt x="59" y="327"/>
                  </a:lnTo>
                  <a:lnTo>
                    <a:pt x="62" y="331"/>
                  </a:lnTo>
                  <a:lnTo>
                    <a:pt x="65" y="336"/>
                  </a:lnTo>
                  <a:lnTo>
                    <a:pt x="69" y="342"/>
                  </a:lnTo>
                  <a:lnTo>
                    <a:pt x="72" y="347"/>
                  </a:lnTo>
                  <a:lnTo>
                    <a:pt x="76" y="352"/>
                  </a:lnTo>
                  <a:lnTo>
                    <a:pt x="78" y="359"/>
                  </a:lnTo>
                  <a:lnTo>
                    <a:pt x="81" y="366"/>
                  </a:lnTo>
                  <a:lnTo>
                    <a:pt x="85" y="374"/>
                  </a:lnTo>
                  <a:lnTo>
                    <a:pt x="93" y="393"/>
                  </a:lnTo>
                  <a:lnTo>
                    <a:pt x="98" y="412"/>
                  </a:lnTo>
                  <a:lnTo>
                    <a:pt x="104" y="431"/>
                  </a:lnTo>
                  <a:lnTo>
                    <a:pt x="108" y="448"/>
                  </a:lnTo>
                  <a:lnTo>
                    <a:pt x="111" y="464"/>
                  </a:lnTo>
                  <a:lnTo>
                    <a:pt x="113" y="480"/>
                  </a:lnTo>
                  <a:lnTo>
                    <a:pt x="113" y="497"/>
                  </a:lnTo>
                  <a:lnTo>
                    <a:pt x="115" y="513"/>
                  </a:lnTo>
                  <a:lnTo>
                    <a:pt x="115" y="529"/>
                  </a:lnTo>
                  <a:lnTo>
                    <a:pt x="115" y="545"/>
                  </a:lnTo>
                  <a:lnTo>
                    <a:pt x="113" y="561"/>
                  </a:lnTo>
                  <a:lnTo>
                    <a:pt x="113" y="579"/>
                  </a:lnTo>
                  <a:lnTo>
                    <a:pt x="112" y="596"/>
                  </a:lnTo>
                  <a:lnTo>
                    <a:pt x="109" y="615"/>
                  </a:lnTo>
                  <a:lnTo>
                    <a:pt x="109" y="634"/>
                  </a:lnTo>
                  <a:lnTo>
                    <a:pt x="107" y="656"/>
                  </a:lnTo>
                  <a:lnTo>
                    <a:pt x="105" y="660"/>
                  </a:lnTo>
                  <a:lnTo>
                    <a:pt x="101" y="662"/>
                  </a:lnTo>
                  <a:lnTo>
                    <a:pt x="97" y="662"/>
                  </a:lnTo>
                  <a:lnTo>
                    <a:pt x="94" y="661"/>
                  </a:lnTo>
                  <a:lnTo>
                    <a:pt x="90" y="658"/>
                  </a:lnTo>
                  <a:lnTo>
                    <a:pt x="89" y="654"/>
                  </a:lnTo>
                  <a:lnTo>
                    <a:pt x="86" y="649"/>
                  </a:lnTo>
                  <a:lnTo>
                    <a:pt x="86" y="645"/>
                  </a:lnTo>
                  <a:lnTo>
                    <a:pt x="88" y="629"/>
                  </a:lnTo>
                  <a:lnTo>
                    <a:pt x="89" y="613"/>
                  </a:lnTo>
                  <a:lnTo>
                    <a:pt x="89" y="595"/>
                  </a:lnTo>
                  <a:lnTo>
                    <a:pt x="90" y="580"/>
                  </a:lnTo>
                  <a:lnTo>
                    <a:pt x="90" y="564"/>
                  </a:lnTo>
                  <a:lnTo>
                    <a:pt x="90" y="548"/>
                  </a:lnTo>
                  <a:lnTo>
                    <a:pt x="89" y="533"/>
                  </a:lnTo>
                  <a:lnTo>
                    <a:pt x="89" y="518"/>
                  </a:lnTo>
                  <a:lnTo>
                    <a:pt x="88" y="502"/>
                  </a:lnTo>
                  <a:lnTo>
                    <a:pt x="85" y="489"/>
                  </a:lnTo>
                  <a:lnTo>
                    <a:pt x="82" y="472"/>
                  </a:lnTo>
                  <a:lnTo>
                    <a:pt x="81" y="459"/>
                  </a:lnTo>
                  <a:lnTo>
                    <a:pt x="77" y="444"/>
                  </a:lnTo>
                  <a:lnTo>
                    <a:pt x="73" y="431"/>
                  </a:lnTo>
                  <a:lnTo>
                    <a:pt x="69" y="418"/>
                  </a:lnTo>
                  <a:lnTo>
                    <a:pt x="63" y="405"/>
                  </a:lnTo>
                  <a:lnTo>
                    <a:pt x="59" y="393"/>
                  </a:lnTo>
                  <a:lnTo>
                    <a:pt x="55" y="385"/>
                  </a:lnTo>
                  <a:lnTo>
                    <a:pt x="50" y="377"/>
                  </a:lnTo>
                  <a:lnTo>
                    <a:pt x="47" y="368"/>
                  </a:lnTo>
                  <a:lnTo>
                    <a:pt x="42" y="362"/>
                  </a:lnTo>
                  <a:lnTo>
                    <a:pt x="38" y="355"/>
                  </a:lnTo>
                  <a:lnTo>
                    <a:pt x="34" y="348"/>
                  </a:lnTo>
                  <a:lnTo>
                    <a:pt x="30" y="344"/>
                  </a:lnTo>
                  <a:lnTo>
                    <a:pt x="26" y="339"/>
                  </a:lnTo>
                  <a:lnTo>
                    <a:pt x="23" y="332"/>
                  </a:lnTo>
                  <a:lnTo>
                    <a:pt x="20" y="327"/>
                  </a:lnTo>
                  <a:lnTo>
                    <a:pt x="18" y="321"/>
                  </a:lnTo>
                  <a:lnTo>
                    <a:pt x="14" y="315"/>
                  </a:lnTo>
                  <a:lnTo>
                    <a:pt x="12" y="306"/>
                  </a:lnTo>
                  <a:lnTo>
                    <a:pt x="9" y="298"/>
                  </a:lnTo>
                  <a:lnTo>
                    <a:pt x="8" y="290"/>
                  </a:lnTo>
                  <a:lnTo>
                    <a:pt x="4" y="269"/>
                  </a:lnTo>
                  <a:lnTo>
                    <a:pt x="1" y="250"/>
                  </a:lnTo>
                  <a:lnTo>
                    <a:pt x="0" y="231"/>
                  </a:lnTo>
                  <a:lnTo>
                    <a:pt x="0" y="213"/>
                  </a:lnTo>
                  <a:lnTo>
                    <a:pt x="1" y="194"/>
                  </a:lnTo>
                  <a:lnTo>
                    <a:pt x="3" y="178"/>
                  </a:lnTo>
                  <a:lnTo>
                    <a:pt x="5" y="162"/>
                  </a:lnTo>
                  <a:lnTo>
                    <a:pt x="9" y="147"/>
                  </a:lnTo>
                  <a:lnTo>
                    <a:pt x="15" y="130"/>
                  </a:lnTo>
                  <a:lnTo>
                    <a:pt x="22" y="114"/>
                  </a:lnTo>
                  <a:lnTo>
                    <a:pt x="26" y="97"/>
                  </a:lnTo>
                  <a:lnTo>
                    <a:pt x="34" y="80"/>
                  </a:lnTo>
                  <a:lnTo>
                    <a:pt x="42" y="62"/>
                  </a:lnTo>
                  <a:lnTo>
                    <a:pt x="51" y="45"/>
                  </a:lnTo>
                  <a:lnTo>
                    <a:pt x="59" y="26"/>
                  </a:lnTo>
                  <a:lnTo>
                    <a:pt x="69" y="6"/>
                  </a:lnTo>
                  <a:lnTo>
                    <a:pt x="70" y="3"/>
                  </a:lnTo>
                  <a:lnTo>
                    <a:pt x="73" y="2"/>
                  </a:lnTo>
                  <a:lnTo>
                    <a:pt x="76" y="0"/>
                  </a:lnTo>
                  <a:lnTo>
                    <a:pt x="78" y="2"/>
                  </a:lnTo>
                  <a:lnTo>
                    <a:pt x="80" y="3"/>
                  </a:lnTo>
                  <a:lnTo>
                    <a:pt x="81" y="4"/>
                  </a:lnTo>
                  <a:lnTo>
                    <a:pt x="82" y="7"/>
                  </a:lnTo>
                  <a:lnTo>
                    <a:pt x="82" y="1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70" name="Freeform 1164"/>
            <p:cNvSpPr>
              <a:spLocks/>
            </p:cNvSpPr>
            <p:nvPr/>
          </p:nvSpPr>
          <p:spPr bwMode="auto">
            <a:xfrm>
              <a:off x="5166" y="3092"/>
              <a:ext cx="55" cy="291"/>
            </a:xfrm>
            <a:custGeom>
              <a:avLst/>
              <a:gdLst>
                <a:gd name="T0" fmla="*/ 1 w 109"/>
                <a:gd name="T1" fmla="*/ 1 h 573"/>
                <a:gd name="T2" fmla="*/ 1 w 109"/>
                <a:gd name="T3" fmla="*/ 1 h 573"/>
                <a:gd name="T4" fmla="*/ 1 w 109"/>
                <a:gd name="T5" fmla="*/ 1 h 573"/>
                <a:gd name="T6" fmla="*/ 1 w 109"/>
                <a:gd name="T7" fmla="*/ 1 h 573"/>
                <a:gd name="T8" fmla="*/ 1 w 109"/>
                <a:gd name="T9" fmla="*/ 1 h 573"/>
                <a:gd name="T10" fmla="*/ 1 w 109"/>
                <a:gd name="T11" fmla="*/ 1 h 573"/>
                <a:gd name="T12" fmla="*/ 1 w 109"/>
                <a:gd name="T13" fmla="*/ 1 h 573"/>
                <a:gd name="T14" fmla="*/ 1 w 109"/>
                <a:gd name="T15" fmla="*/ 1 h 573"/>
                <a:gd name="T16" fmla="*/ 1 w 109"/>
                <a:gd name="T17" fmla="*/ 1 h 573"/>
                <a:gd name="T18" fmla="*/ 1 w 109"/>
                <a:gd name="T19" fmla="*/ 1 h 573"/>
                <a:gd name="T20" fmla="*/ 1 w 109"/>
                <a:gd name="T21" fmla="*/ 1 h 573"/>
                <a:gd name="T22" fmla="*/ 1 w 109"/>
                <a:gd name="T23" fmla="*/ 1 h 573"/>
                <a:gd name="T24" fmla="*/ 1 w 109"/>
                <a:gd name="T25" fmla="*/ 1 h 573"/>
                <a:gd name="T26" fmla="*/ 1 w 109"/>
                <a:gd name="T27" fmla="*/ 1 h 573"/>
                <a:gd name="T28" fmla="*/ 1 w 109"/>
                <a:gd name="T29" fmla="*/ 1 h 573"/>
                <a:gd name="T30" fmla="*/ 1 w 109"/>
                <a:gd name="T31" fmla="*/ 1 h 573"/>
                <a:gd name="T32" fmla="*/ 1 w 109"/>
                <a:gd name="T33" fmla="*/ 1 h 573"/>
                <a:gd name="T34" fmla="*/ 1 w 109"/>
                <a:gd name="T35" fmla="*/ 1 h 573"/>
                <a:gd name="T36" fmla="*/ 1 w 109"/>
                <a:gd name="T37" fmla="*/ 1 h 573"/>
                <a:gd name="T38" fmla="*/ 1 w 109"/>
                <a:gd name="T39" fmla="*/ 1 h 573"/>
                <a:gd name="T40" fmla="*/ 1 w 109"/>
                <a:gd name="T41" fmla="*/ 1 h 573"/>
                <a:gd name="T42" fmla="*/ 1 w 109"/>
                <a:gd name="T43" fmla="*/ 1 h 573"/>
                <a:gd name="T44" fmla="*/ 1 w 109"/>
                <a:gd name="T45" fmla="*/ 1 h 573"/>
                <a:gd name="T46" fmla="*/ 1 w 109"/>
                <a:gd name="T47" fmla="*/ 1 h 573"/>
                <a:gd name="T48" fmla="*/ 1 w 109"/>
                <a:gd name="T49" fmla="*/ 1 h 573"/>
                <a:gd name="T50" fmla="*/ 1 w 109"/>
                <a:gd name="T51" fmla="*/ 1 h 573"/>
                <a:gd name="T52" fmla="*/ 1 w 109"/>
                <a:gd name="T53" fmla="*/ 1 h 573"/>
                <a:gd name="T54" fmla="*/ 1 w 109"/>
                <a:gd name="T55" fmla="*/ 1 h 573"/>
                <a:gd name="T56" fmla="*/ 0 w 109"/>
                <a:gd name="T57" fmla="*/ 1 h 573"/>
                <a:gd name="T58" fmla="*/ 1 w 109"/>
                <a:gd name="T59" fmla="*/ 1 h 573"/>
                <a:gd name="T60" fmla="*/ 1 w 109"/>
                <a:gd name="T61" fmla="*/ 1 h 573"/>
                <a:gd name="T62" fmla="*/ 1 w 109"/>
                <a:gd name="T63" fmla="*/ 1 h 573"/>
                <a:gd name="T64" fmla="*/ 1 w 109"/>
                <a:gd name="T65" fmla="*/ 1 h 573"/>
                <a:gd name="T66" fmla="*/ 1 w 109"/>
                <a:gd name="T67" fmla="*/ 1 h 573"/>
                <a:gd name="T68" fmla="*/ 1 w 109"/>
                <a:gd name="T69" fmla="*/ 1 h 573"/>
                <a:gd name="T70" fmla="*/ 1 w 109"/>
                <a:gd name="T71" fmla="*/ 1 h 573"/>
                <a:gd name="T72" fmla="*/ 1 w 109"/>
                <a:gd name="T73" fmla="*/ 1 h 573"/>
                <a:gd name="T74" fmla="*/ 1 w 109"/>
                <a:gd name="T75" fmla="*/ 1 h 573"/>
                <a:gd name="T76" fmla="*/ 1 w 109"/>
                <a:gd name="T77" fmla="*/ 1 h 573"/>
                <a:gd name="T78" fmla="*/ 1 w 109"/>
                <a:gd name="T79" fmla="*/ 1 h 573"/>
                <a:gd name="T80" fmla="*/ 1 w 109"/>
                <a:gd name="T81" fmla="*/ 1 h 573"/>
                <a:gd name="T82" fmla="*/ 1 w 109"/>
                <a:gd name="T83" fmla="*/ 1 h 573"/>
                <a:gd name="T84" fmla="*/ 1 w 109"/>
                <a:gd name="T85" fmla="*/ 1 h 573"/>
                <a:gd name="T86" fmla="*/ 1 w 109"/>
                <a:gd name="T87" fmla="*/ 1 h 573"/>
                <a:gd name="T88" fmla="*/ 1 w 109"/>
                <a:gd name="T89" fmla="*/ 1 h 573"/>
                <a:gd name="T90" fmla="*/ 1 w 109"/>
                <a:gd name="T91" fmla="*/ 1 h 573"/>
                <a:gd name="T92" fmla="*/ 1 w 109"/>
                <a:gd name="T93" fmla="*/ 1 h 573"/>
                <a:gd name="T94" fmla="*/ 1 w 109"/>
                <a:gd name="T95" fmla="*/ 1 h 573"/>
                <a:gd name="T96" fmla="*/ 1 w 109"/>
                <a:gd name="T97" fmla="*/ 1 h 573"/>
                <a:gd name="T98" fmla="*/ 1 w 109"/>
                <a:gd name="T99" fmla="*/ 1 h 573"/>
                <a:gd name="T100" fmla="*/ 1 w 109"/>
                <a:gd name="T101" fmla="*/ 1 h 573"/>
                <a:gd name="T102" fmla="*/ 1 w 109"/>
                <a:gd name="T103" fmla="*/ 1 h 573"/>
                <a:gd name="T104" fmla="*/ 1 w 109"/>
                <a:gd name="T105" fmla="*/ 1 h 573"/>
                <a:gd name="T106" fmla="*/ 1 w 109"/>
                <a:gd name="T107" fmla="*/ 1 h 573"/>
                <a:gd name="T108" fmla="*/ 1 w 109"/>
                <a:gd name="T109" fmla="*/ 1 h 573"/>
                <a:gd name="T110" fmla="*/ 1 w 109"/>
                <a:gd name="T111" fmla="*/ 0 h 573"/>
                <a:gd name="T112" fmla="*/ 1 w 109"/>
                <a:gd name="T113" fmla="*/ 1 h 573"/>
                <a:gd name="T114" fmla="*/ 1 w 109"/>
                <a:gd name="T115" fmla="*/ 1 h 573"/>
                <a:gd name="T116" fmla="*/ 1 w 109"/>
                <a:gd name="T117" fmla="*/ 1 h 57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09"/>
                <a:gd name="T178" fmla="*/ 0 h 573"/>
                <a:gd name="T179" fmla="*/ 109 w 109"/>
                <a:gd name="T180" fmla="*/ 573 h 57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09" h="573">
                  <a:moveTo>
                    <a:pt x="106" y="14"/>
                  </a:moveTo>
                  <a:lnTo>
                    <a:pt x="102" y="23"/>
                  </a:lnTo>
                  <a:lnTo>
                    <a:pt x="95" y="32"/>
                  </a:lnTo>
                  <a:lnTo>
                    <a:pt x="90" y="43"/>
                  </a:lnTo>
                  <a:lnTo>
                    <a:pt x="86" y="52"/>
                  </a:lnTo>
                  <a:lnTo>
                    <a:pt x="82" y="62"/>
                  </a:lnTo>
                  <a:lnTo>
                    <a:pt x="78" y="72"/>
                  </a:lnTo>
                  <a:lnTo>
                    <a:pt x="74" y="85"/>
                  </a:lnTo>
                  <a:lnTo>
                    <a:pt x="70" y="95"/>
                  </a:lnTo>
                  <a:lnTo>
                    <a:pt x="66" y="106"/>
                  </a:lnTo>
                  <a:lnTo>
                    <a:pt x="63" y="117"/>
                  </a:lnTo>
                  <a:lnTo>
                    <a:pt x="59" y="126"/>
                  </a:lnTo>
                  <a:lnTo>
                    <a:pt x="58" y="139"/>
                  </a:lnTo>
                  <a:lnTo>
                    <a:pt x="56" y="148"/>
                  </a:lnTo>
                  <a:lnTo>
                    <a:pt x="55" y="157"/>
                  </a:lnTo>
                  <a:lnTo>
                    <a:pt x="54" y="167"/>
                  </a:lnTo>
                  <a:lnTo>
                    <a:pt x="54" y="176"/>
                  </a:lnTo>
                  <a:lnTo>
                    <a:pt x="54" y="186"/>
                  </a:lnTo>
                  <a:lnTo>
                    <a:pt x="55" y="197"/>
                  </a:lnTo>
                  <a:lnTo>
                    <a:pt x="55" y="205"/>
                  </a:lnTo>
                  <a:lnTo>
                    <a:pt x="56" y="214"/>
                  </a:lnTo>
                  <a:lnTo>
                    <a:pt x="56" y="222"/>
                  </a:lnTo>
                  <a:lnTo>
                    <a:pt x="58" y="232"/>
                  </a:lnTo>
                  <a:lnTo>
                    <a:pt x="59" y="240"/>
                  </a:lnTo>
                  <a:lnTo>
                    <a:pt x="60" y="248"/>
                  </a:lnTo>
                  <a:lnTo>
                    <a:pt x="60" y="256"/>
                  </a:lnTo>
                  <a:lnTo>
                    <a:pt x="62" y="265"/>
                  </a:lnTo>
                  <a:lnTo>
                    <a:pt x="63" y="273"/>
                  </a:lnTo>
                  <a:lnTo>
                    <a:pt x="64" y="281"/>
                  </a:lnTo>
                  <a:lnTo>
                    <a:pt x="66" y="291"/>
                  </a:lnTo>
                  <a:lnTo>
                    <a:pt x="66" y="300"/>
                  </a:lnTo>
                  <a:lnTo>
                    <a:pt x="66" y="311"/>
                  </a:lnTo>
                  <a:lnTo>
                    <a:pt x="66" y="322"/>
                  </a:lnTo>
                  <a:lnTo>
                    <a:pt x="66" y="337"/>
                  </a:lnTo>
                  <a:lnTo>
                    <a:pt x="66" y="353"/>
                  </a:lnTo>
                  <a:lnTo>
                    <a:pt x="66" y="368"/>
                  </a:lnTo>
                  <a:lnTo>
                    <a:pt x="66" y="383"/>
                  </a:lnTo>
                  <a:lnTo>
                    <a:pt x="64" y="397"/>
                  </a:lnTo>
                  <a:lnTo>
                    <a:pt x="63" y="412"/>
                  </a:lnTo>
                  <a:lnTo>
                    <a:pt x="62" y="427"/>
                  </a:lnTo>
                  <a:lnTo>
                    <a:pt x="60" y="443"/>
                  </a:lnTo>
                  <a:lnTo>
                    <a:pt x="56" y="458"/>
                  </a:lnTo>
                  <a:lnTo>
                    <a:pt x="55" y="473"/>
                  </a:lnTo>
                  <a:lnTo>
                    <a:pt x="51" y="488"/>
                  </a:lnTo>
                  <a:lnTo>
                    <a:pt x="48" y="503"/>
                  </a:lnTo>
                  <a:lnTo>
                    <a:pt x="44" y="518"/>
                  </a:lnTo>
                  <a:lnTo>
                    <a:pt x="39" y="532"/>
                  </a:lnTo>
                  <a:lnTo>
                    <a:pt x="33" y="546"/>
                  </a:lnTo>
                  <a:lnTo>
                    <a:pt x="28" y="561"/>
                  </a:lnTo>
                  <a:lnTo>
                    <a:pt x="25" y="563"/>
                  </a:lnTo>
                  <a:lnTo>
                    <a:pt x="24" y="566"/>
                  </a:lnTo>
                  <a:lnTo>
                    <a:pt x="21" y="569"/>
                  </a:lnTo>
                  <a:lnTo>
                    <a:pt x="19" y="570"/>
                  </a:lnTo>
                  <a:lnTo>
                    <a:pt x="15" y="573"/>
                  </a:lnTo>
                  <a:lnTo>
                    <a:pt x="9" y="573"/>
                  </a:lnTo>
                  <a:lnTo>
                    <a:pt x="5" y="570"/>
                  </a:lnTo>
                  <a:lnTo>
                    <a:pt x="2" y="569"/>
                  </a:lnTo>
                  <a:lnTo>
                    <a:pt x="0" y="565"/>
                  </a:lnTo>
                  <a:lnTo>
                    <a:pt x="0" y="563"/>
                  </a:lnTo>
                  <a:lnTo>
                    <a:pt x="1" y="561"/>
                  </a:lnTo>
                  <a:lnTo>
                    <a:pt x="2" y="557"/>
                  </a:lnTo>
                  <a:lnTo>
                    <a:pt x="6" y="543"/>
                  </a:lnTo>
                  <a:lnTo>
                    <a:pt x="10" y="530"/>
                  </a:lnTo>
                  <a:lnTo>
                    <a:pt x="15" y="515"/>
                  </a:lnTo>
                  <a:lnTo>
                    <a:pt x="19" y="501"/>
                  </a:lnTo>
                  <a:lnTo>
                    <a:pt x="21" y="486"/>
                  </a:lnTo>
                  <a:lnTo>
                    <a:pt x="24" y="472"/>
                  </a:lnTo>
                  <a:lnTo>
                    <a:pt x="28" y="457"/>
                  </a:lnTo>
                  <a:lnTo>
                    <a:pt x="31" y="442"/>
                  </a:lnTo>
                  <a:lnTo>
                    <a:pt x="32" y="427"/>
                  </a:lnTo>
                  <a:lnTo>
                    <a:pt x="33" y="411"/>
                  </a:lnTo>
                  <a:lnTo>
                    <a:pt x="35" y="396"/>
                  </a:lnTo>
                  <a:lnTo>
                    <a:pt x="36" y="381"/>
                  </a:lnTo>
                  <a:lnTo>
                    <a:pt x="37" y="366"/>
                  </a:lnTo>
                  <a:lnTo>
                    <a:pt x="37" y="350"/>
                  </a:lnTo>
                  <a:lnTo>
                    <a:pt x="37" y="335"/>
                  </a:lnTo>
                  <a:lnTo>
                    <a:pt x="39" y="322"/>
                  </a:lnTo>
                  <a:lnTo>
                    <a:pt x="37" y="311"/>
                  </a:lnTo>
                  <a:lnTo>
                    <a:pt x="37" y="302"/>
                  </a:lnTo>
                  <a:lnTo>
                    <a:pt x="36" y="291"/>
                  </a:lnTo>
                  <a:lnTo>
                    <a:pt x="36" y="283"/>
                  </a:lnTo>
                  <a:lnTo>
                    <a:pt x="33" y="273"/>
                  </a:lnTo>
                  <a:lnTo>
                    <a:pt x="32" y="265"/>
                  </a:lnTo>
                  <a:lnTo>
                    <a:pt x="32" y="257"/>
                  </a:lnTo>
                  <a:lnTo>
                    <a:pt x="31" y="249"/>
                  </a:lnTo>
                  <a:lnTo>
                    <a:pt x="28" y="241"/>
                  </a:lnTo>
                  <a:lnTo>
                    <a:pt x="27" y="232"/>
                  </a:lnTo>
                  <a:lnTo>
                    <a:pt x="25" y="223"/>
                  </a:lnTo>
                  <a:lnTo>
                    <a:pt x="24" y="215"/>
                  </a:lnTo>
                  <a:lnTo>
                    <a:pt x="23" y="206"/>
                  </a:lnTo>
                  <a:lnTo>
                    <a:pt x="21" y="198"/>
                  </a:lnTo>
                  <a:lnTo>
                    <a:pt x="21" y="187"/>
                  </a:lnTo>
                  <a:lnTo>
                    <a:pt x="21" y="178"/>
                  </a:lnTo>
                  <a:lnTo>
                    <a:pt x="21" y="171"/>
                  </a:lnTo>
                  <a:lnTo>
                    <a:pt x="23" y="163"/>
                  </a:lnTo>
                  <a:lnTo>
                    <a:pt x="24" y="153"/>
                  </a:lnTo>
                  <a:lnTo>
                    <a:pt x="28" y="143"/>
                  </a:lnTo>
                  <a:lnTo>
                    <a:pt x="32" y="130"/>
                  </a:lnTo>
                  <a:lnTo>
                    <a:pt x="37" y="117"/>
                  </a:lnTo>
                  <a:lnTo>
                    <a:pt x="43" y="103"/>
                  </a:lnTo>
                  <a:lnTo>
                    <a:pt x="48" y="90"/>
                  </a:lnTo>
                  <a:lnTo>
                    <a:pt x="54" y="76"/>
                  </a:lnTo>
                  <a:lnTo>
                    <a:pt x="60" y="63"/>
                  </a:lnTo>
                  <a:lnTo>
                    <a:pt x="66" y="51"/>
                  </a:lnTo>
                  <a:lnTo>
                    <a:pt x="71" y="39"/>
                  </a:lnTo>
                  <a:lnTo>
                    <a:pt x="77" y="27"/>
                  </a:lnTo>
                  <a:lnTo>
                    <a:pt x="82" y="18"/>
                  </a:lnTo>
                  <a:lnTo>
                    <a:pt x="86" y="10"/>
                  </a:lnTo>
                  <a:lnTo>
                    <a:pt x="90" y="5"/>
                  </a:lnTo>
                  <a:lnTo>
                    <a:pt x="91" y="1"/>
                  </a:lnTo>
                  <a:lnTo>
                    <a:pt x="95" y="0"/>
                  </a:lnTo>
                  <a:lnTo>
                    <a:pt x="98" y="0"/>
                  </a:lnTo>
                  <a:lnTo>
                    <a:pt x="104" y="1"/>
                  </a:lnTo>
                  <a:lnTo>
                    <a:pt x="106" y="4"/>
                  </a:lnTo>
                  <a:lnTo>
                    <a:pt x="108" y="6"/>
                  </a:lnTo>
                  <a:lnTo>
                    <a:pt x="109" y="10"/>
                  </a:lnTo>
                  <a:lnTo>
                    <a:pt x="106" y="1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71" name="Freeform 1165"/>
            <p:cNvSpPr>
              <a:spLocks/>
            </p:cNvSpPr>
            <p:nvPr/>
          </p:nvSpPr>
          <p:spPr bwMode="auto">
            <a:xfrm>
              <a:off x="5132" y="3165"/>
              <a:ext cx="28" cy="200"/>
            </a:xfrm>
            <a:custGeom>
              <a:avLst/>
              <a:gdLst>
                <a:gd name="T0" fmla="*/ 1 w 55"/>
                <a:gd name="T1" fmla="*/ 1 h 391"/>
                <a:gd name="T2" fmla="*/ 1 w 55"/>
                <a:gd name="T3" fmla="*/ 1 h 391"/>
                <a:gd name="T4" fmla="*/ 1 w 55"/>
                <a:gd name="T5" fmla="*/ 1 h 391"/>
                <a:gd name="T6" fmla="*/ 1 w 55"/>
                <a:gd name="T7" fmla="*/ 1 h 391"/>
                <a:gd name="T8" fmla="*/ 1 w 55"/>
                <a:gd name="T9" fmla="*/ 1 h 391"/>
                <a:gd name="T10" fmla="*/ 1 w 55"/>
                <a:gd name="T11" fmla="*/ 1 h 391"/>
                <a:gd name="T12" fmla="*/ 1 w 55"/>
                <a:gd name="T13" fmla="*/ 1 h 391"/>
                <a:gd name="T14" fmla="*/ 1 w 55"/>
                <a:gd name="T15" fmla="*/ 1 h 391"/>
                <a:gd name="T16" fmla="*/ 1 w 55"/>
                <a:gd name="T17" fmla="*/ 1 h 391"/>
                <a:gd name="T18" fmla="*/ 1 w 55"/>
                <a:gd name="T19" fmla="*/ 1 h 391"/>
                <a:gd name="T20" fmla="*/ 1 w 55"/>
                <a:gd name="T21" fmla="*/ 1 h 391"/>
                <a:gd name="T22" fmla="*/ 1 w 55"/>
                <a:gd name="T23" fmla="*/ 1 h 391"/>
                <a:gd name="T24" fmla="*/ 1 w 55"/>
                <a:gd name="T25" fmla="*/ 1 h 391"/>
                <a:gd name="T26" fmla="*/ 1 w 55"/>
                <a:gd name="T27" fmla="*/ 1 h 391"/>
                <a:gd name="T28" fmla="*/ 1 w 55"/>
                <a:gd name="T29" fmla="*/ 1 h 391"/>
                <a:gd name="T30" fmla="*/ 1 w 55"/>
                <a:gd name="T31" fmla="*/ 1 h 391"/>
                <a:gd name="T32" fmla="*/ 1 w 55"/>
                <a:gd name="T33" fmla="*/ 1 h 391"/>
                <a:gd name="T34" fmla="*/ 1 w 55"/>
                <a:gd name="T35" fmla="*/ 1 h 391"/>
                <a:gd name="T36" fmla="*/ 1 w 55"/>
                <a:gd name="T37" fmla="*/ 1 h 391"/>
                <a:gd name="T38" fmla="*/ 1 w 55"/>
                <a:gd name="T39" fmla="*/ 1 h 391"/>
                <a:gd name="T40" fmla="*/ 1 w 55"/>
                <a:gd name="T41" fmla="*/ 1 h 391"/>
                <a:gd name="T42" fmla="*/ 1 w 55"/>
                <a:gd name="T43" fmla="*/ 1 h 391"/>
                <a:gd name="T44" fmla="*/ 1 w 55"/>
                <a:gd name="T45" fmla="*/ 1 h 391"/>
                <a:gd name="T46" fmla="*/ 1 w 55"/>
                <a:gd name="T47" fmla="*/ 1 h 391"/>
                <a:gd name="T48" fmla="*/ 1 w 55"/>
                <a:gd name="T49" fmla="*/ 1 h 391"/>
                <a:gd name="T50" fmla="*/ 1 w 55"/>
                <a:gd name="T51" fmla="*/ 1 h 391"/>
                <a:gd name="T52" fmla="*/ 1 w 55"/>
                <a:gd name="T53" fmla="*/ 1 h 391"/>
                <a:gd name="T54" fmla="*/ 1 w 55"/>
                <a:gd name="T55" fmla="*/ 1 h 391"/>
                <a:gd name="T56" fmla="*/ 1 w 55"/>
                <a:gd name="T57" fmla="*/ 1 h 391"/>
                <a:gd name="T58" fmla="*/ 1 w 55"/>
                <a:gd name="T59" fmla="*/ 1 h 391"/>
                <a:gd name="T60" fmla="*/ 1 w 55"/>
                <a:gd name="T61" fmla="*/ 1 h 391"/>
                <a:gd name="T62" fmla="*/ 1 w 55"/>
                <a:gd name="T63" fmla="*/ 1 h 391"/>
                <a:gd name="T64" fmla="*/ 1 w 55"/>
                <a:gd name="T65" fmla="*/ 1 h 391"/>
                <a:gd name="T66" fmla="*/ 1 w 55"/>
                <a:gd name="T67" fmla="*/ 1 h 391"/>
                <a:gd name="T68" fmla="*/ 1 w 55"/>
                <a:gd name="T69" fmla="*/ 1 h 391"/>
                <a:gd name="T70" fmla="*/ 1 w 55"/>
                <a:gd name="T71" fmla="*/ 1 h 391"/>
                <a:gd name="T72" fmla="*/ 1 w 55"/>
                <a:gd name="T73" fmla="*/ 1 h 391"/>
                <a:gd name="T74" fmla="*/ 0 w 55"/>
                <a:gd name="T75" fmla="*/ 1 h 391"/>
                <a:gd name="T76" fmla="*/ 0 w 55"/>
                <a:gd name="T77" fmla="*/ 1 h 391"/>
                <a:gd name="T78" fmla="*/ 1 w 55"/>
                <a:gd name="T79" fmla="*/ 1 h 391"/>
                <a:gd name="T80" fmla="*/ 1 w 55"/>
                <a:gd name="T81" fmla="*/ 0 h 391"/>
                <a:gd name="T82" fmla="*/ 1 w 55"/>
                <a:gd name="T83" fmla="*/ 1 h 391"/>
                <a:gd name="T84" fmla="*/ 1 w 55"/>
                <a:gd name="T85" fmla="*/ 1 h 39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5"/>
                <a:gd name="T130" fmla="*/ 0 h 391"/>
                <a:gd name="T131" fmla="*/ 55 w 55"/>
                <a:gd name="T132" fmla="*/ 391 h 39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5" h="391">
                  <a:moveTo>
                    <a:pt x="20" y="8"/>
                  </a:moveTo>
                  <a:lnTo>
                    <a:pt x="20" y="13"/>
                  </a:lnTo>
                  <a:lnTo>
                    <a:pt x="21" y="19"/>
                  </a:lnTo>
                  <a:lnTo>
                    <a:pt x="23" y="24"/>
                  </a:lnTo>
                  <a:lnTo>
                    <a:pt x="26" y="28"/>
                  </a:lnTo>
                  <a:lnTo>
                    <a:pt x="26" y="32"/>
                  </a:lnTo>
                  <a:lnTo>
                    <a:pt x="27" y="38"/>
                  </a:lnTo>
                  <a:lnTo>
                    <a:pt x="30" y="42"/>
                  </a:lnTo>
                  <a:lnTo>
                    <a:pt x="30" y="46"/>
                  </a:lnTo>
                  <a:lnTo>
                    <a:pt x="31" y="50"/>
                  </a:lnTo>
                  <a:lnTo>
                    <a:pt x="34" y="54"/>
                  </a:lnTo>
                  <a:lnTo>
                    <a:pt x="35" y="59"/>
                  </a:lnTo>
                  <a:lnTo>
                    <a:pt x="36" y="65"/>
                  </a:lnTo>
                  <a:lnTo>
                    <a:pt x="38" y="69"/>
                  </a:lnTo>
                  <a:lnTo>
                    <a:pt x="39" y="74"/>
                  </a:lnTo>
                  <a:lnTo>
                    <a:pt x="40" y="79"/>
                  </a:lnTo>
                  <a:lnTo>
                    <a:pt x="42" y="85"/>
                  </a:lnTo>
                  <a:lnTo>
                    <a:pt x="44" y="106"/>
                  </a:lnTo>
                  <a:lnTo>
                    <a:pt x="47" y="128"/>
                  </a:lnTo>
                  <a:lnTo>
                    <a:pt x="50" y="146"/>
                  </a:lnTo>
                  <a:lnTo>
                    <a:pt x="51" y="164"/>
                  </a:lnTo>
                  <a:lnTo>
                    <a:pt x="52" y="182"/>
                  </a:lnTo>
                  <a:lnTo>
                    <a:pt x="54" y="200"/>
                  </a:lnTo>
                  <a:lnTo>
                    <a:pt x="54" y="216"/>
                  </a:lnTo>
                  <a:lnTo>
                    <a:pt x="55" y="232"/>
                  </a:lnTo>
                  <a:lnTo>
                    <a:pt x="54" y="247"/>
                  </a:lnTo>
                  <a:lnTo>
                    <a:pt x="54" y="263"/>
                  </a:lnTo>
                  <a:lnTo>
                    <a:pt x="52" y="279"/>
                  </a:lnTo>
                  <a:lnTo>
                    <a:pt x="52" y="297"/>
                  </a:lnTo>
                  <a:lnTo>
                    <a:pt x="51" y="314"/>
                  </a:lnTo>
                  <a:lnTo>
                    <a:pt x="50" y="334"/>
                  </a:lnTo>
                  <a:lnTo>
                    <a:pt x="48" y="355"/>
                  </a:lnTo>
                  <a:lnTo>
                    <a:pt x="47" y="378"/>
                  </a:lnTo>
                  <a:lnTo>
                    <a:pt x="46" y="380"/>
                  </a:lnTo>
                  <a:lnTo>
                    <a:pt x="46" y="383"/>
                  </a:lnTo>
                  <a:lnTo>
                    <a:pt x="43" y="384"/>
                  </a:lnTo>
                  <a:lnTo>
                    <a:pt x="42" y="387"/>
                  </a:lnTo>
                  <a:lnTo>
                    <a:pt x="36" y="390"/>
                  </a:lnTo>
                  <a:lnTo>
                    <a:pt x="31" y="391"/>
                  </a:lnTo>
                  <a:lnTo>
                    <a:pt x="26" y="388"/>
                  </a:lnTo>
                  <a:lnTo>
                    <a:pt x="21" y="386"/>
                  </a:lnTo>
                  <a:lnTo>
                    <a:pt x="19" y="384"/>
                  </a:lnTo>
                  <a:lnTo>
                    <a:pt x="17" y="380"/>
                  </a:lnTo>
                  <a:lnTo>
                    <a:pt x="17" y="378"/>
                  </a:lnTo>
                  <a:lnTo>
                    <a:pt x="17" y="375"/>
                  </a:lnTo>
                  <a:lnTo>
                    <a:pt x="19" y="351"/>
                  </a:lnTo>
                  <a:lnTo>
                    <a:pt x="20" y="330"/>
                  </a:lnTo>
                  <a:lnTo>
                    <a:pt x="21" y="311"/>
                  </a:lnTo>
                  <a:lnTo>
                    <a:pt x="21" y="295"/>
                  </a:lnTo>
                  <a:lnTo>
                    <a:pt x="21" y="278"/>
                  </a:lnTo>
                  <a:lnTo>
                    <a:pt x="23" y="263"/>
                  </a:lnTo>
                  <a:lnTo>
                    <a:pt x="23" y="248"/>
                  </a:lnTo>
                  <a:lnTo>
                    <a:pt x="24" y="233"/>
                  </a:lnTo>
                  <a:lnTo>
                    <a:pt x="23" y="218"/>
                  </a:lnTo>
                  <a:lnTo>
                    <a:pt x="23" y="204"/>
                  </a:lnTo>
                  <a:lnTo>
                    <a:pt x="21" y="187"/>
                  </a:lnTo>
                  <a:lnTo>
                    <a:pt x="21" y="171"/>
                  </a:lnTo>
                  <a:lnTo>
                    <a:pt x="19" y="154"/>
                  </a:lnTo>
                  <a:lnTo>
                    <a:pt x="17" y="135"/>
                  </a:lnTo>
                  <a:lnTo>
                    <a:pt x="13" y="113"/>
                  </a:lnTo>
                  <a:lnTo>
                    <a:pt x="12" y="92"/>
                  </a:lnTo>
                  <a:lnTo>
                    <a:pt x="9" y="84"/>
                  </a:lnTo>
                  <a:lnTo>
                    <a:pt x="9" y="79"/>
                  </a:lnTo>
                  <a:lnTo>
                    <a:pt x="9" y="74"/>
                  </a:lnTo>
                  <a:lnTo>
                    <a:pt x="8" y="69"/>
                  </a:lnTo>
                  <a:lnTo>
                    <a:pt x="7" y="65"/>
                  </a:lnTo>
                  <a:lnTo>
                    <a:pt x="7" y="59"/>
                  </a:lnTo>
                  <a:lnTo>
                    <a:pt x="5" y="55"/>
                  </a:lnTo>
                  <a:lnTo>
                    <a:pt x="5" y="51"/>
                  </a:lnTo>
                  <a:lnTo>
                    <a:pt x="5" y="46"/>
                  </a:lnTo>
                  <a:lnTo>
                    <a:pt x="4" y="42"/>
                  </a:lnTo>
                  <a:lnTo>
                    <a:pt x="4" y="38"/>
                  </a:lnTo>
                  <a:lnTo>
                    <a:pt x="3" y="32"/>
                  </a:lnTo>
                  <a:lnTo>
                    <a:pt x="1" y="27"/>
                  </a:lnTo>
                  <a:lnTo>
                    <a:pt x="1" y="21"/>
                  </a:lnTo>
                  <a:lnTo>
                    <a:pt x="0" y="16"/>
                  </a:lnTo>
                  <a:lnTo>
                    <a:pt x="0" y="12"/>
                  </a:lnTo>
                  <a:lnTo>
                    <a:pt x="0" y="7"/>
                  </a:lnTo>
                  <a:lnTo>
                    <a:pt x="1" y="4"/>
                  </a:lnTo>
                  <a:lnTo>
                    <a:pt x="5" y="1"/>
                  </a:lnTo>
                  <a:lnTo>
                    <a:pt x="9" y="0"/>
                  </a:lnTo>
                  <a:lnTo>
                    <a:pt x="12" y="0"/>
                  </a:lnTo>
                  <a:lnTo>
                    <a:pt x="15" y="1"/>
                  </a:lnTo>
                  <a:lnTo>
                    <a:pt x="17" y="4"/>
                  </a:lnTo>
                  <a:lnTo>
                    <a:pt x="20" y="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72" name="Freeform 1166"/>
            <p:cNvSpPr>
              <a:spLocks/>
            </p:cNvSpPr>
            <p:nvPr/>
          </p:nvSpPr>
          <p:spPr bwMode="auto">
            <a:xfrm>
              <a:off x="5131" y="3012"/>
              <a:ext cx="64" cy="138"/>
            </a:xfrm>
            <a:custGeom>
              <a:avLst/>
              <a:gdLst>
                <a:gd name="T0" fmla="*/ 0 w 128"/>
                <a:gd name="T1" fmla="*/ 1 h 271"/>
                <a:gd name="T2" fmla="*/ 1 w 128"/>
                <a:gd name="T3" fmla="*/ 1 h 271"/>
                <a:gd name="T4" fmla="*/ 1 w 128"/>
                <a:gd name="T5" fmla="*/ 1 h 271"/>
                <a:gd name="T6" fmla="*/ 1 w 128"/>
                <a:gd name="T7" fmla="*/ 1 h 271"/>
                <a:gd name="T8" fmla="*/ 1 w 128"/>
                <a:gd name="T9" fmla="*/ 1 h 271"/>
                <a:gd name="T10" fmla="*/ 1 w 128"/>
                <a:gd name="T11" fmla="*/ 1 h 271"/>
                <a:gd name="T12" fmla="*/ 1 w 128"/>
                <a:gd name="T13" fmla="*/ 1 h 271"/>
                <a:gd name="T14" fmla="*/ 1 w 128"/>
                <a:gd name="T15" fmla="*/ 1 h 271"/>
                <a:gd name="T16" fmla="*/ 1 w 128"/>
                <a:gd name="T17" fmla="*/ 1 h 271"/>
                <a:gd name="T18" fmla="*/ 1 w 128"/>
                <a:gd name="T19" fmla="*/ 1 h 271"/>
                <a:gd name="T20" fmla="*/ 1 w 128"/>
                <a:gd name="T21" fmla="*/ 1 h 271"/>
                <a:gd name="T22" fmla="*/ 1 w 128"/>
                <a:gd name="T23" fmla="*/ 1 h 271"/>
                <a:gd name="T24" fmla="*/ 1 w 128"/>
                <a:gd name="T25" fmla="*/ 1 h 271"/>
                <a:gd name="T26" fmla="*/ 1 w 128"/>
                <a:gd name="T27" fmla="*/ 1 h 271"/>
                <a:gd name="T28" fmla="*/ 1 w 128"/>
                <a:gd name="T29" fmla="*/ 1 h 271"/>
                <a:gd name="T30" fmla="*/ 1 w 128"/>
                <a:gd name="T31" fmla="*/ 1 h 271"/>
                <a:gd name="T32" fmla="*/ 1 w 128"/>
                <a:gd name="T33" fmla="*/ 1 h 271"/>
                <a:gd name="T34" fmla="*/ 1 w 128"/>
                <a:gd name="T35" fmla="*/ 0 h 271"/>
                <a:gd name="T36" fmla="*/ 1 w 128"/>
                <a:gd name="T37" fmla="*/ 0 h 271"/>
                <a:gd name="T38" fmla="*/ 1 w 128"/>
                <a:gd name="T39" fmla="*/ 1 h 271"/>
                <a:gd name="T40" fmla="*/ 1 w 128"/>
                <a:gd name="T41" fmla="*/ 1 h 271"/>
                <a:gd name="T42" fmla="*/ 1 w 128"/>
                <a:gd name="T43" fmla="*/ 1 h 271"/>
                <a:gd name="T44" fmla="*/ 1 w 128"/>
                <a:gd name="T45" fmla="*/ 1 h 271"/>
                <a:gd name="T46" fmla="*/ 1 w 128"/>
                <a:gd name="T47" fmla="*/ 1 h 271"/>
                <a:gd name="T48" fmla="*/ 1 w 128"/>
                <a:gd name="T49" fmla="*/ 1 h 271"/>
                <a:gd name="T50" fmla="*/ 1 w 128"/>
                <a:gd name="T51" fmla="*/ 1 h 271"/>
                <a:gd name="T52" fmla="*/ 1 w 128"/>
                <a:gd name="T53" fmla="*/ 1 h 271"/>
                <a:gd name="T54" fmla="*/ 1 w 128"/>
                <a:gd name="T55" fmla="*/ 1 h 271"/>
                <a:gd name="T56" fmla="*/ 1 w 128"/>
                <a:gd name="T57" fmla="*/ 1 h 271"/>
                <a:gd name="T58" fmla="*/ 1 w 128"/>
                <a:gd name="T59" fmla="*/ 1 h 271"/>
                <a:gd name="T60" fmla="*/ 1 w 128"/>
                <a:gd name="T61" fmla="*/ 1 h 271"/>
                <a:gd name="T62" fmla="*/ 1 w 128"/>
                <a:gd name="T63" fmla="*/ 1 h 271"/>
                <a:gd name="T64" fmla="*/ 1 w 128"/>
                <a:gd name="T65" fmla="*/ 1 h 271"/>
                <a:gd name="T66" fmla="*/ 1 w 128"/>
                <a:gd name="T67" fmla="*/ 1 h 271"/>
                <a:gd name="T68" fmla="*/ 1 w 128"/>
                <a:gd name="T69" fmla="*/ 1 h 271"/>
                <a:gd name="T70" fmla="*/ 1 w 128"/>
                <a:gd name="T71" fmla="*/ 1 h 271"/>
                <a:gd name="T72" fmla="*/ 1 w 128"/>
                <a:gd name="T73" fmla="*/ 1 h 271"/>
                <a:gd name="T74" fmla="*/ 1 w 128"/>
                <a:gd name="T75" fmla="*/ 1 h 271"/>
                <a:gd name="T76" fmla="*/ 1 w 128"/>
                <a:gd name="T77" fmla="*/ 1 h 271"/>
                <a:gd name="T78" fmla="*/ 1 w 128"/>
                <a:gd name="T79" fmla="*/ 1 h 271"/>
                <a:gd name="T80" fmla="*/ 1 w 128"/>
                <a:gd name="T81" fmla="*/ 1 h 271"/>
                <a:gd name="T82" fmla="*/ 1 w 128"/>
                <a:gd name="T83" fmla="*/ 1 h 271"/>
                <a:gd name="T84" fmla="*/ 1 w 128"/>
                <a:gd name="T85" fmla="*/ 1 h 271"/>
                <a:gd name="T86" fmla="*/ 1 w 128"/>
                <a:gd name="T87" fmla="*/ 1 h 271"/>
                <a:gd name="T88" fmla="*/ 1 w 128"/>
                <a:gd name="T89" fmla="*/ 1 h 271"/>
                <a:gd name="T90" fmla="*/ 1 w 128"/>
                <a:gd name="T91" fmla="*/ 1 h 271"/>
                <a:gd name="T92" fmla="*/ 1 w 128"/>
                <a:gd name="T93" fmla="*/ 1 h 271"/>
                <a:gd name="T94" fmla="*/ 1 w 128"/>
                <a:gd name="T95" fmla="*/ 1 h 271"/>
                <a:gd name="T96" fmla="*/ 1 w 128"/>
                <a:gd name="T97" fmla="*/ 1 h 271"/>
                <a:gd name="T98" fmla="*/ 1 w 128"/>
                <a:gd name="T99" fmla="*/ 1 h 271"/>
                <a:gd name="T100" fmla="*/ 1 w 128"/>
                <a:gd name="T101" fmla="*/ 1 h 271"/>
                <a:gd name="T102" fmla="*/ 0 w 128"/>
                <a:gd name="T103" fmla="*/ 1 h 271"/>
                <a:gd name="T104" fmla="*/ 0 w 128"/>
                <a:gd name="T105" fmla="*/ 1 h 271"/>
                <a:gd name="T106" fmla="*/ 0 w 128"/>
                <a:gd name="T107" fmla="*/ 1 h 27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28"/>
                <a:gd name="T163" fmla="*/ 0 h 271"/>
                <a:gd name="T164" fmla="*/ 128 w 128"/>
                <a:gd name="T165" fmla="*/ 271 h 271"/>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28" h="271">
                  <a:moveTo>
                    <a:pt x="0" y="263"/>
                  </a:moveTo>
                  <a:lnTo>
                    <a:pt x="6" y="239"/>
                  </a:lnTo>
                  <a:lnTo>
                    <a:pt x="12" y="219"/>
                  </a:lnTo>
                  <a:lnTo>
                    <a:pt x="16" y="200"/>
                  </a:lnTo>
                  <a:lnTo>
                    <a:pt x="22" y="184"/>
                  </a:lnTo>
                  <a:lnTo>
                    <a:pt x="29" y="167"/>
                  </a:lnTo>
                  <a:lnTo>
                    <a:pt x="33" y="151"/>
                  </a:lnTo>
                  <a:lnTo>
                    <a:pt x="39" y="138"/>
                  </a:lnTo>
                  <a:lnTo>
                    <a:pt x="46" y="124"/>
                  </a:lnTo>
                  <a:lnTo>
                    <a:pt x="53" y="111"/>
                  </a:lnTo>
                  <a:lnTo>
                    <a:pt x="58" y="97"/>
                  </a:lnTo>
                  <a:lnTo>
                    <a:pt x="66" y="84"/>
                  </a:lnTo>
                  <a:lnTo>
                    <a:pt x="74" y="70"/>
                  </a:lnTo>
                  <a:lnTo>
                    <a:pt x="82" y="54"/>
                  </a:lnTo>
                  <a:lnTo>
                    <a:pt x="92" y="41"/>
                  </a:lnTo>
                  <a:lnTo>
                    <a:pt x="103" y="22"/>
                  </a:lnTo>
                  <a:lnTo>
                    <a:pt x="112" y="4"/>
                  </a:lnTo>
                  <a:lnTo>
                    <a:pt x="116" y="0"/>
                  </a:lnTo>
                  <a:lnTo>
                    <a:pt x="120" y="0"/>
                  </a:lnTo>
                  <a:lnTo>
                    <a:pt x="123" y="3"/>
                  </a:lnTo>
                  <a:lnTo>
                    <a:pt x="126" y="8"/>
                  </a:lnTo>
                  <a:lnTo>
                    <a:pt x="127" y="10"/>
                  </a:lnTo>
                  <a:lnTo>
                    <a:pt x="128" y="12"/>
                  </a:lnTo>
                  <a:lnTo>
                    <a:pt x="128" y="16"/>
                  </a:lnTo>
                  <a:lnTo>
                    <a:pt x="128" y="20"/>
                  </a:lnTo>
                  <a:lnTo>
                    <a:pt x="128" y="24"/>
                  </a:lnTo>
                  <a:lnTo>
                    <a:pt x="128" y="27"/>
                  </a:lnTo>
                  <a:lnTo>
                    <a:pt x="128" y="30"/>
                  </a:lnTo>
                  <a:lnTo>
                    <a:pt x="127" y="34"/>
                  </a:lnTo>
                  <a:lnTo>
                    <a:pt x="116" y="50"/>
                  </a:lnTo>
                  <a:lnTo>
                    <a:pt x="107" y="65"/>
                  </a:lnTo>
                  <a:lnTo>
                    <a:pt x="97" y="80"/>
                  </a:lnTo>
                  <a:lnTo>
                    <a:pt x="89" y="93"/>
                  </a:lnTo>
                  <a:lnTo>
                    <a:pt x="80" y="107"/>
                  </a:lnTo>
                  <a:lnTo>
                    <a:pt x="73" y="120"/>
                  </a:lnTo>
                  <a:lnTo>
                    <a:pt x="65" y="132"/>
                  </a:lnTo>
                  <a:lnTo>
                    <a:pt x="58" y="146"/>
                  </a:lnTo>
                  <a:lnTo>
                    <a:pt x="51" y="158"/>
                  </a:lnTo>
                  <a:lnTo>
                    <a:pt x="45" y="171"/>
                  </a:lnTo>
                  <a:lnTo>
                    <a:pt x="39" y="184"/>
                  </a:lnTo>
                  <a:lnTo>
                    <a:pt x="33" y="200"/>
                  </a:lnTo>
                  <a:lnTo>
                    <a:pt x="29" y="213"/>
                  </a:lnTo>
                  <a:lnTo>
                    <a:pt x="23" y="229"/>
                  </a:lnTo>
                  <a:lnTo>
                    <a:pt x="18" y="247"/>
                  </a:lnTo>
                  <a:lnTo>
                    <a:pt x="15" y="267"/>
                  </a:lnTo>
                  <a:lnTo>
                    <a:pt x="12" y="269"/>
                  </a:lnTo>
                  <a:lnTo>
                    <a:pt x="11" y="271"/>
                  </a:lnTo>
                  <a:lnTo>
                    <a:pt x="8" y="271"/>
                  </a:lnTo>
                  <a:lnTo>
                    <a:pt x="6" y="271"/>
                  </a:lnTo>
                  <a:lnTo>
                    <a:pt x="3" y="271"/>
                  </a:lnTo>
                  <a:lnTo>
                    <a:pt x="2" y="269"/>
                  </a:lnTo>
                  <a:lnTo>
                    <a:pt x="0" y="266"/>
                  </a:lnTo>
                  <a:lnTo>
                    <a:pt x="0" y="26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73" name="Freeform 1167"/>
            <p:cNvSpPr>
              <a:spLocks/>
            </p:cNvSpPr>
            <p:nvPr/>
          </p:nvSpPr>
          <p:spPr bwMode="auto">
            <a:xfrm>
              <a:off x="5183" y="2969"/>
              <a:ext cx="51" cy="115"/>
            </a:xfrm>
            <a:custGeom>
              <a:avLst/>
              <a:gdLst>
                <a:gd name="T0" fmla="*/ 0 w 103"/>
                <a:gd name="T1" fmla="*/ 1 h 226"/>
                <a:gd name="T2" fmla="*/ 0 w 103"/>
                <a:gd name="T3" fmla="*/ 1 h 226"/>
                <a:gd name="T4" fmla="*/ 0 w 103"/>
                <a:gd name="T5" fmla="*/ 1 h 226"/>
                <a:gd name="T6" fmla="*/ 0 w 103"/>
                <a:gd name="T7" fmla="*/ 1 h 226"/>
                <a:gd name="T8" fmla="*/ 0 w 103"/>
                <a:gd name="T9" fmla="*/ 1 h 226"/>
                <a:gd name="T10" fmla="*/ 0 w 103"/>
                <a:gd name="T11" fmla="*/ 1 h 226"/>
                <a:gd name="T12" fmla="*/ 0 w 103"/>
                <a:gd name="T13" fmla="*/ 1 h 226"/>
                <a:gd name="T14" fmla="*/ 0 w 103"/>
                <a:gd name="T15" fmla="*/ 1 h 226"/>
                <a:gd name="T16" fmla="*/ 0 w 103"/>
                <a:gd name="T17" fmla="*/ 1 h 226"/>
                <a:gd name="T18" fmla="*/ 0 w 103"/>
                <a:gd name="T19" fmla="*/ 1 h 226"/>
                <a:gd name="T20" fmla="*/ 0 w 103"/>
                <a:gd name="T21" fmla="*/ 1 h 226"/>
                <a:gd name="T22" fmla="*/ 0 w 103"/>
                <a:gd name="T23" fmla="*/ 1 h 226"/>
                <a:gd name="T24" fmla="*/ 0 w 103"/>
                <a:gd name="T25" fmla="*/ 1 h 226"/>
                <a:gd name="T26" fmla="*/ 0 w 103"/>
                <a:gd name="T27" fmla="*/ 1 h 226"/>
                <a:gd name="T28" fmla="*/ 0 w 103"/>
                <a:gd name="T29" fmla="*/ 1 h 226"/>
                <a:gd name="T30" fmla="*/ 0 w 103"/>
                <a:gd name="T31" fmla="*/ 1 h 226"/>
                <a:gd name="T32" fmla="*/ 0 w 103"/>
                <a:gd name="T33" fmla="*/ 1 h 226"/>
                <a:gd name="T34" fmla="*/ 0 w 103"/>
                <a:gd name="T35" fmla="*/ 1 h 226"/>
                <a:gd name="T36" fmla="*/ 0 w 103"/>
                <a:gd name="T37" fmla="*/ 1 h 226"/>
                <a:gd name="T38" fmla="*/ 0 w 103"/>
                <a:gd name="T39" fmla="*/ 1 h 226"/>
                <a:gd name="T40" fmla="*/ 0 w 103"/>
                <a:gd name="T41" fmla="*/ 1 h 226"/>
                <a:gd name="T42" fmla="*/ 0 w 103"/>
                <a:gd name="T43" fmla="*/ 1 h 226"/>
                <a:gd name="T44" fmla="*/ 0 w 103"/>
                <a:gd name="T45" fmla="*/ 1 h 226"/>
                <a:gd name="T46" fmla="*/ 0 w 103"/>
                <a:gd name="T47" fmla="*/ 1 h 226"/>
                <a:gd name="T48" fmla="*/ 0 w 103"/>
                <a:gd name="T49" fmla="*/ 1 h 226"/>
                <a:gd name="T50" fmla="*/ 0 w 103"/>
                <a:gd name="T51" fmla="*/ 1 h 226"/>
                <a:gd name="T52" fmla="*/ 0 w 103"/>
                <a:gd name="T53" fmla="*/ 1 h 226"/>
                <a:gd name="T54" fmla="*/ 0 w 103"/>
                <a:gd name="T55" fmla="*/ 1 h 226"/>
                <a:gd name="T56" fmla="*/ 0 w 103"/>
                <a:gd name="T57" fmla="*/ 1 h 226"/>
                <a:gd name="T58" fmla="*/ 0 w 103"/>
                <a:gd name="T59" fmla="*/ 1 h 226"/>
                <a:gd name="T60" fmla="*/ 0 w 103"/>
                <a:gd name="T61" fmla="*/ 1 h 226"/>
                <a:gd name="T62" fmla="*/ 0 w 103"/>
                <a:gd name="T63" fmla="*/ 1 h 226"/>
                <a:gd name="T64" fmla="*/ 0 w 103"/>
                <a:gd name="T65" fmla="*/ 1 h 226"/>
                <a:gd name="T66" fmla="*/ 0 w 103"/>
                <a:gd name="T67" fmla="*/ 1 h 226"/>
                <a:gd name="T68" fmla="*/ 0 w 103"/>
                <a:gd name="T69" fmla="*/ 1 h 226"/>
                <a:gd name="T70" fmla="*/ 0 w 103"/>
                <a:gd name="T71" fmla="*/ 1 h 226"/>
                <a:gd name="T72" fmla="*/ 0 w 103"/>
                <a:gd name="T73" fmla="*/ 1 h 226"/>
                <a:gd name="T74" fmla="*/ 0 w 103"/>
                <a:gd name="T75" fmla="*/ 1 h 226"/>
                <a:gd name="T76" fmla="*/ 0 w 103"/>
                <a:gd name="T77" fmla="*/ 1 h 226"/>
                <a:gd name="T78" fmla="*/ 0 w 103"/>
                <a:gd name="T79" fmla="*/ 1 h 226"/>
                <a:gd name="T80" fmla="*/ 0 w 103"/>
                <a:gd name="T81" fmla="*/ 1 h 226"/>
                <a:gd name="T82" fmla="*/ 0 w 103"/>
                <a:gd name="T83" fmla="*/ 1 h 226"/>
                <a:gd name="T84" fmla="*/ 0 w 103"/>
                <a:gd name="T85" fmla="*/ 1 h 226"/>
                <a:gd name="T86" fmla="*/ 0 w 103"/>
                <a:gd name="T87" fmla="*/ 1 h 226"/>
                <a:gd name="T88" fmla="*/ 0 w 103"/>
                <a:gd name="T89" fmla="*/ 1 h 226"/>
                <a:gd name="T90" fmla="*/ 0 w 103"/>
                <a:gd name="T91" fmla="*/ 1 h 226"/>
                <a:gd name="T92" fmla="*/ 0 w 103"/>
                <a:gd name="T93" fmla="*/ 1 h 226"/>
                <a:gd name="T94" fmla="*/ 0 w 103"/>
                <a:gd name="T95" fmla="*/ 1 h 226"/>
                <a:gd name="T96" fmla="*/ 0 w 103"/>
                <a:gd name="T97" fmla="*/ 1 h 226"/>
                <a:gd name="T98" fmla="*/ 0 w 103"/>
                <a:gd name="T99" fmla="*/ 1 h 226"/>
                <a:gd name="T100" fmla="*/ 0 w 103"/>
                <a:gd name="T101" fmla="*/ 1 h 226"/>
                <a:gd name="T102" fmla="*/ 0 w 103"/>
                <a:gd name="T103" fmla="*/ 0 h 226"/>
                <a:gd name="T104" fmla="*/ 0 w 103"/>
                <a:gd name="T105" fmla="*/ 1 h 226"/>
                <a:gd name="T106" fmla="*/ 0 w 103"/>
                <a:gd name="T107" fmla="*/ 1 h 226"/>
                <a:gd name="T108" fmla="*/ 0 w 103"/>
                <a:gd name="T109" fmla="*/ 1 h 226"/>
                <a:gd name="T110" fmla="*/ 0 w 103"/>
                <a:gd name="T111" fmla="*/ 1 h 22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03"/>
                <a:gd name="T169" fmla="*/ 0 h 226"/>
                <a:gd name="T170" fmla="*/ 103 w 103"/>
                <a:gd name="T171" fmla="*/ 226 h 22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03" h="226">
                  <a:moveTo>
                    <a:pt x="15" y="8"/>
                  </a:moveTo>
                  <a:lnTo>
                    <a:pt x="18" y="24"/>
                  </a:lnTo>
                  <a:lnTo>
                    <a:pt x="21" y="39"/>
                  </a:lnTo>
                  <a:lnTo>
                    <a:pt x="23" y="53"/>
                  </a:lnTo>
                  <a:lnTo>
                    <a:pt x="27" y="66"/>
                  </a:lnTo>
                  <a:lnTo>
                    <a:pt x="30" y="79"/>
                  </a:lnTo>
                  <a:lnTo>
                    <a:pt x="34" y="91"/>
                  </a:lnTo>
                  <a:lnTo>
                    <a:pt x="38" y="103"/>
                  </a:lnTo>
                  <a:lnTo>
                    <a:pt x="45" y="117"/>
                  </a:lnTo>
                  <a:lnTo>
                    <a:pt x="49" y="128"/>
                  </a:lnTo>
                  <a:lnTo>
                    <a:pt x="54" y="140"/>
                  </a:lnTo>
                  <a:lnTo>
                    <a:pt x="61" y="151"/>
                  </a:lnTo>
                  <a:lnTo>
                    <a:pt x="68" y="163"/>
                  </a:lnTo>
                  <a:lnTo>
                    <a:pt x="73" y="175"/>
                  </a:lnTo>
                  <a:lnTo>
                    <a:pt x="83" y="187"/>
                  </a:lnTo>
                  <a:lnTo>
                    <a:pt x="91" y="199"/>
                  </a:lnTo>
                  <a:lnTo>
                    <a:pt x="100" y="213"/>
                  </a:lnTo>
                  <a:lnTo>
                    <a:pt x="102" y="215"/>
                  </a:lnTo>
                  <a:lnTo>
                    <a:pt x="103" y="218"/>
                  </a:lnTo>
                  <a:lnTo>
                    <a:pt x="103" y="221"/>
                  </a:lnTo>
                  <a:lnTo>
                    <a:pt x="103" y="222"/>
                  </a:lnTo>
                  <a:lnTo>
                    <a:pt x="99" y="225"/>
                  </a:lnTo>
                  <a:lnTo>
                    <a:pt x="95" y="226"/>
                  </a:lnTo>
                  <a:lnTo>
                    <a:pt x="92" y="225"/>
                  </a:lnTo>
                  <a:lnTo>
                    <a:pt x="88" y="225"/>
                  </a:lnTo>
                  <a:lnTo>
                    <a:pt x="85" y="223"/>
                  </a:lnTo>
                  <a:lnTo>
                    <a:pt x="83" y="222"/>
                  </a:lnTo>
                  <a:lnTo>
                    <a:pt x="79" y="221"/>
                  </a:lnTo>
                  <a:lnTo>
                    <a:pt x="77" y="218"/>
                  </a:lnTo>
                  <a:lnTo>
                    <a:pt x="73" y="215"/>
                  </a:lnTo>
                  <a:lnTo>
                    <a:pt x="72" y="213"/>
                  </a:lnTo>
                  <a:lnTo>
                    <a:pt x="61" y="199"/>
                  </a:lnTo>
                  <a:lnTo>
                    <a:pt x="53" y="186"/>
                  </a:lnTo>
                  <a:lnTo>
                    <a:pt x="45" y="175"/>
                  </a:lnTo>
                  <a:lnTo>
                    <a:pt x="40" y="163"/>
                  </a:lnTo>
                  <a:lnTo>
                    <a:pt x="33" y="152"/>
                  </a:lnTo>
                  <a:lnTo>
                    <a:pt x="29" y="141"/>
                  </a:lnTo>
                  <a:lnTo>
                    <a:pt x="23" y="130"/>
                  </a:lnTo>
                  <a:lnTo>
                    <a:pt x="21" y="121"/>
                  </a:lnTo>
                  <a:lnTo>
                    <a:pt x="17" y="109"/>
                  </a:lnTo>
                  <a:lnTo>
                    <a:pt x="15" y="98"/>
                  </a:lnTo>
                  <a:lnTo>
                    <a:pt x="11" y="87"/>
                  </a:lnTo>
                  <a:lnTo>
                    <a:pt x="11" y="75"/>
                  </a:lnTo>
                  <a:lnTo>
                    <a:pt x="7" y="62"/>
                  </a:lnTo>
                  <a:lnTo>
                    <a:pt x="6" y="47"/>
                  </a:lnTo>
                  <a:lnTo>
                    <a:pt x="3" y="32"/>
                  </a:lnTo>
                  <a:lnTo>
                    <a:pt x="2" y="16"/>
                  </a:lnTo>
                  <a:lnTo>
                    <a:pt x="0" y="10"/>
                  </a:lnTo>
                  <a:lnTo>
                    <a:pt x="3" y="6"/>
                  </a:lnTo>
                  <a:lnTo>
                    <a:pt x="4" y="4"/>
                  </a:lnTo>
                  <a:lnTo>
                    <a:pt x="7" y="1"/>
                  </a:lnTo>
                  <a:lnTo>
                    <a:pt x="10" y="0"/>
                  </a:lnTo>
                  <a:lnTo>
                    <a:pt x="13" y="1"/>
                  </a:lnTo>
                  <a:lnTo>
                    <a:pt x="15" y="4"/>
                  </a:lnTo>
                  <a:lnTo>
                    <a:pt x="15" y="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74" name="Freeform 1168"/>
            <p:cNvSpPr>
              <a:spLocks/>
            </p:cNvSpPr>
            <p:nvPr/>
          </p:nvSpPr>
          <p:spPr bwMode="auto">
            <a:xfrm>
              <a:off x="5218" y="3016"/>
              <a:ext cx="121" cy="73"/>
            </a:xfrm>
            <a:custGeom>
              <a:avLst/>
              <a:gdLst>
                <a:gd name="T0" fmla="*/ 1 w 241"/>
                <a:gd name="T1" fmla="*/ 1 h 145"/>
                <a:gd name="T2" fmla="*/ 1 w 241"/>
                <a:gd name="T3" fmla="*/ 1 h 145"/>
                <a:gd name="T4" fmla="*/ 1 w 241"/>
                <a:gd name="T5" fmla="*/ 1 h 145"/>
                <a:gd name="T6" fmla="*/ 1 w 241"/>
                <a:gd name="T7" fmla="*/ 1 h 145"/>
                <a:gd name="T8" fmla="*/ 1 w 241"/>
                <a:gd name="T9" fmla="*/ 1 h 145"/>
                <a:gd name="T10" fmla="*/ 1 w 241"/>
                <a:gd name="T11" fmla="*/ 1 h 145"/>
                <a:gd name="T12" fmla="*/ 1 w 241"/>
                <a:gd name="T13" fmla="*/ 1 h 145"/>
                <a:gd name="T14" fmla="*/ 1 w 241"/>
                <a:gd name="T15" fmla="*/ 1 h 145"/>
                <a:gd name="T16" fmla="*/ 1 w 241"/>
                <a:gd name="T17" fmla="*/ 1 h 145"/>
                <a:gd name="T18" fmla="*/ 1 w 241"/>
                <a:gd name="T19" fmla="*/ 1 h 145"/>
                <a:gd name="T20" fmla="*/ 1 w 241"/>
                <a:gd name="T21" fmla="*/ 1 h 145"/>
                <a:gd name="T22" fmla="*/ 1 w 241"/>
                <a:gd name="T23" fmla="*/ 1 h 145"/>
                <a:gd name="T24" fmla="*/ 1 w 241"/>
                <a:gd name="T25" fmla="*/ 1 h 145"/>
                <a:gd name="T26" fmla="*/ 1 w 241"/>
                <a:gd name="T27" fmla="*/ 1 h 145"/>
                <a:gd name="T28" fmla="*/ 1 w 241"/>
                <a:gd name="T29" fmla="*/ 1 h 145"/>
                <a:gd name="T30" fmla="*/ 1 w 241"/>
                <a:gd name="T31" fmla="*/ 1 h 145"/>
                <a:gd name="T32" fmla="*/ 1 w 241"/>
                <a:gd name="T33" fmla="*/ 1 h 145"/>
                <a:gd name="T34" fmla="*/ 1 w 241"/>
                <a:gd name="T35" fmla="*/ 0 h 145"/>
                <a:gd name="T36" fmla="*/ 1 w 241"/>
                <a:gd name="T37" fmla="*/ 0 h 145"/>
                <a:gd name="T38" fmla="*/ 1 w 241"/>
                <a:gd name="T39" fmla="*/ 1 h 145"/>
                <a:gd name="T40" fmla="*/ 1 w 241"/>
                <a:gd name="T41" fmla="*/ 1 h 145"/>
                <a:gd name="T42" fmla="*/ 1 w 241"/>
                <a:gd name="T43" fmla="*/ 1 h 145"/>
                <a:gd name="T44" fmla="*/ 1 w 241"/>
                <a:gd name="T45" fmla="*/ 1 h 145"/>
                <a:gd name="T46" fmla="*/ 1 w 241"/>
                <a:gd name="T47" fmla="*/ 1 h 145"/>
                <a:gd name="T48" fmla="*/ 1 w 241"/>
                <a:gd name="T49" fmla="*/ 1 h 145"/>
                <a:gd name="T50" fmla="*/ 1 w 241"/>
                <a:gd name="T51" fmla="*/ 1 h 145"/>
                <a:gd name="T52" fmla="*/ 1 w 241"/>
                <a:gd name="T53" fmla="*/ 1 h 145"/>
                <a:gd name="T54" fmla="*/ 1 w 241"/>
                <a:gd name="T55" fmla="*/ 1 h 145"/>
                <a:gd name="T56" fmla="*/ 1 w 241"/>
                <a:gd name="T57" fmla="*/ 1 h 145"/>
                <a:gd name="T58" fmla="*/ 1 w 241"/>
                <a:gd name="T59" fmla="*/ 1 h 145"/>
                <a:gd name="T60" fmla="*/ 1 w 241"/>
                <a:gd name="T61" fmla="*/ 1 h 145"/>
                <a:gd name="T62" fmla="*/ 1 w 241"/>
                <a:gd name="T63" fmla="*/ 1 h 145"/>
                <a:gd name="T64" fmla="*/ 1 w 241"/>
                <a:gd name="T65" fmla="*/ 1 h 145"/>
                <a:gd name="T66" fmla="*/ 0 w 241"/>
                <a:gd name="T67" fmla="*/ 1 h 145"/>
                <a:gd name="T68" fmla="*/ 1 w 241"/>
                <a:gd name="T69" fmla="*/ 1 h 145"/>
                <a:gd name="T70" fmla="*/ 1 w 241"/>
                <a:gd name="T71" fmla="*/ 1 h 14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1"/>
                <a:gd name="T109" fmla="*/ 0 h 145"/>
                <a:gd name="T110" fmla="*/ 241 w 241"/>
                <a:gd name="T111" fmla="*/ 145 h 14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1" h="145">
                  <a:moveTo>
                    <a:pt x="8" y="120"/>
                  </a:moveTo>
                  <a:lnTo>
                    <a:pt x="17" y="114"/>
                  </a:lnTo>
                  <a:lnTo>
                    <a:pt x="28" y="108"/>
                  </a:lnTo>
                  <a:lnTo>
                    <a:pt x="36" y="104"/>
                  </a:lnTo>
                  <a:lnTo>
                    <a:pt x="45" y="101"/>
                  </a:lnTo>
                  <a:lnTo>
                    <a:pt x="55" y="99"/>
                  </a:lnTo>
                  <a:lnTo>
                    <a:pt x="64" y="95"/>
                  </a:lnTo>
                  <a:lnTo>
                    <a:pt x="72" y="92"/>
                  </a:lnTo>
                  <a:lnTo>
                    <a:pt x="82" y="91"/>
                  </a:lnTo>
                  <a:lnTo>
                    <a:pt x="91" y="88"/>
                  </a:lnTo>
                  <a:lnTo>
                    <a:pt x="99" y="84"/>
                  </a:lnTo>
                  <a:lnTo>
                    <a:pt x="109" y="81"/>
                  </a:lnTo>
                  <a:lnTo>
                    <a:pt x="120" y="78"/>
                  </a:lnTo>
                  <a:lnTo>
                    <a:pt x="129" y="74"/>
                  </a:lnTo>
                  <a:lnTo>
                    <a:pt x="140" y="69"/>
                  </a:lnTo>
                  <a:lnTo>
                    <a:pt x="151" y="65"/>
                  </a:lnTo>
                  <a:lnTo>
                    <a:pt x="163" y="58"/>
                  </a:lnTo>
                  <a:lnTo>
                    <a:pt x="170" y="54"/>
                  </a:lnTo>
                  <a:lnTo>
                    <a:pt x="178" y="50"/>
                  </a:lnTo>
                  <a:lnTo>
                    <a:pt x="183" y="47"/>
                  </a:lnTo>
                  <a:lnTo>
                    <a:pt x="187" y="45"/>
                  </a:lnTo>
                  <a:lnTo>
                    <a:pt x="191" y="42"/>
                  </a:lnTo>
                  <a:lnTo>
                    <a:pt x="195" y="39"/>
                  </a:lnTo>
                  <a:lnTo>
                    <a:pt x="196" y="38"/>
                  </a:lnTo>
                  <a:lnTo>
                    <a:pt x="199" y="35"/>
                  </a:lnTo>
                  <a:lnTo>
                    <a:pt x="202" y="33"/>
                  </a:lnTo>
                  <a:lnTo>
                    <a:pt x="203" y="30"/>
                  </a:lnTo>
                  <a:lnTo>
                    <a:pt x="206" y="27"/>
                  </a:lnTo>
                  <a:lnTo>
                    <a:pt x="209" y="25"/>
                  </a:lnTo>
                  <a:lnTo>
                    <a:pt x="211" y="20"/>
                  </a:lnTo>
                  <a:lnTo>
                    <a:pt x="214" y="16"/>
                  </a:lnTo>
                  <a:lnTo>
                    <a:pt x="217" y="12"/>
                  </a:lnTo>
                  <a:lnTo>
                    <a:pt x="222" y="7"/>
                  </a:lnTo>
                  <a:lnTo>
                    <a:pt x="225" y="4"/>
                  </a:lnTo>
                  <a:lnTo>
                    <a:pt x="226" y="2"/>
                  </a:lnTo>
                  <a:lnTo>
                    <a:pt x="229" y="0"/>
                  </a:lnTo>
                  <a:lnTo>
                    <a:pt x="232" y="0"/>
                  </a:lnTo>
                  <a:lnTo>
                    <a:pt x="236" y="0"/>
                  </a:lnTo>
                  <a:lnTo>
                    <a:pt x="238" y="3"/>
                  </a:lnTo>
                  <a:lnTo>
                    <a:pt x="238" y="4"/>
                  </a:lnTo>
                  <a:lnTo>
                    <a:pt x="241" y="8"/>
                  </a:lnTo>
                  <a:lnTo>
                    <a:pt x="241" y="10"/>
                  </a:lnTo>
                  <a:lnTo>
                    <a:pt x="241" y="12"/>
                  </a:lnTo>
                  <a:lnTo>
                    <a:pt x="241" y="16"/>
                  </a:lnTo>
                  <a:lnTo>
                    <a:pt x="238" y="19"/>
                  </a:lnTo>
                  <a:lnTo>
                    <a:pt x="237" y="23"/>
                  </a:lnTo>
                  <a:lnTo>
                    <a:pt x="237" y="27"/>
                  </a:lnTo>
                  <a:lnTo>
                    <a:pt x="226" y="41"/>
                  </a:lnTo>
                  <a:lnTo>
                    <a:pt x="215" y="51"/>
                  </a:lnTo>
                  <a:lnTo>
                    <a:pt x="203" y="62"/>
                  </a:lnTo>
                  <a:lnTo>
                    <a:pt x="192" y="72"/>
                  </a:lnTo>
                  <a:lnTo>
                    <a:pt x="180" y="78"/>
                  </a:lnTo>
                  <a:lnTo>
                    <a:pt x="168" y="85"/>
                  </a:lnTo>
                  <a:lnTo>
                    <a:pt x="153" y="91"/>
                  </a:lnTo>
                  <a:lnTo>
                    <a:pt x="141" y="96"/>
                  </a:lnTo>
                  <a:lnTo>
                    <a:pt x="126" y="100"/>
                  </a:lnTo>
                  <a:lnTo>
                    <a:pt x="112" y="105"/>
                  </a:lnTo>
                  <a:lnTo>
                    <a:pt x="97" y="111"/>
                  </a:lnTo>
                  <a:lnTo>
                    <a:pt x="82" y="116"/>
                  </a:lnTo>
                  <a:lnTo>
                    <a:pt x="66" y="122"/>
                  </a:lnTo>
                  <a:lnTo>
                    <a:pt x="49" y="127"/>
                  </a:lnTo>
                  <a:lnTo>
                    <a:pt x="33" y="134"/>
                  </a:lnTo>
                  <a:lnTo>
                    <a:pt x="18" y="143"/>
                  </a:lnTo>
                  <a:lnTo>
                    <a:pt x="12" y="145"/>
                  </a:lnTo>
                  <a:lnTo>
                    <a:pt x="8" y="143"/>
                  </a:lnTo>
                  <a:lnTo>
                    <a:pt x="2" y="141"/>
                  </a:lnTo>
                  <a:lnTo>
                    <a:pt x="1" y="138"/>
                  </a:lnTo>
                  <a:lnTo>
                    <a:pt x="0" y="132"/>
                  </a:lnTo>
                  <a:lnTo>
                    <a:pt x="0" y="128"/>
                  </a:lnTo>
                  <a:lnTo>
                    <a:pt x="2" y="123"/>
                  </a:lnTo>
                  <a:lnTo>
                    <a:pt x="8" y="12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75" name="Freeform 1169"/>
            <p:cNvSpPr>
              <a:spLocks/>
            </p:cNvSpPr>
            <p:nvPr/>
          </p:nvSpPr>
          <p:spPr bwMode="auto">
            <a:xfrm>
              <a:off x="5214" y="2756"/>
              <a:ext cx="123" cy="269"/>
            </a:xfrm>
            <a:custGeom>
              <a:avLst/>
              <a:gdLst>
                <a:gd name="T0" fmla="*/ 1 w 246"/>
                <a:gd name="T1" fmla="*/ 1 h 529"/>
                <a:gd name="T2" fmla="*/ 1 w 246"/>
                <a:gd name="T3" fmla="*/ 1 h 529"/>
                <a:gd name="T4" fmla="*/ 1 w 246"/>
                <a:gd name="T5" fmla="*/ 1 h 529"/>
                <a:gd name="T6" fmla="*/ 1 w 246"/>
                <a:gd name="T7" fmla="*/ 1 h 529"/>
                <a:gd name="T8" fmla="*/ 1 w 246"/>
                <a:gd name="T9" fmla="*/ 1 h 529"/>
                <a:gd name="T10" fmla="*/ 1 w 246"/>
                <a:gd name="T11" fmla="*/ 1 h 529"/>
                <a:gd name="T12" fmla="*/ 1 w 246"/>
                <a:gd name="T13" fmla="*/ 1 h 529"/>
                <a:gd name="T14" fmla="*/ 1 w 246"/>
                <a:gd name="T15" fmla="*/ 1 h 529"/>
                <a:gd name="T16" fmla="*/ 1 w 246"/>
                <a:gd name="T17" fmla="*/ 1 h 529"/>
                <a:gd name="T18" fmla="*/ 1 w 246"/>
                <a:gd name="T19" fmla="*/ 1 h 529"/>
                <a:gd name="T20" fmla="*/ 1 w 246"/>
                <a:gd name="T21" fmla="*/ 1 h 529"/>
                <a:gd name="T22" fmla="*/ 1 w 246"/>
                <a:gd name="T23" fmla="*/ 1 h 529"/>
                <a:gd name="T24" fmla="*/ 1 w 246"/>
                <a:gd name="T25" fmla="*/ 1 h 529"/>
                <a:gd name="T26" fmla="*/ 1 w 246"/>
                <a:gd name="T27" fmla="*/ 1 h 529"/>
                <a:gd name="T28" fmla="*/ 1 w 246"/>
                <a:gd name="T29" fmla="*/ 1 h 529"/>
                <a:gd name="T30" fmla="*/ 1 w 246"/>
                <a:gd name="T31" fmla="*/ 1 h 529"/>
                <a:gd name="T32" fmla="*/ 1 w 246"/>
                <a:gd name="T33" fmla="*/ 1 h 529"/>
                <a:gd name="T34" fmla="*/ 1 w 246"/>
                <a:gd name="T35" fmla="*/ 1 h 529"/>
                <a:gd name="T36" fmla="*/ 1 w 246"/>
                <a:gd name="T37" fmla="*/ 1 h 529"/>
                <a:gd name="T38" fmla="*/ 1 w 246"/>
                <a:gd name="T39" fmla="*/ 1 h 529"/>
                <a:gd name="T40" fmla="*/ 1 w 246"/>
                <a:gd name="T41" fmla="*/ 1 h 529"/>
                <a:gd name="T42" fmla="*/ 1 w 246"/>
                <a:gd name="T43" fmla="*/ 1 h 529"/>
                <a:gd name="T44" fmla="*/ 1 w 246"/>
                <a:gd name="T45" fmla="*/ 1 h 529"/>
                <a:gd name="T46" fmla="*/ 1 w 246"/>
                <a:gd name="T47" fmla="*/ 1 h 529"/>
                <a:gd name="T48" fmla="*/ 1 w 246"/>
                <a:gd name="T49" fmla="*/ 1 h 529"/>
                <a:gd name="T50" fmla="*/ 1 w 246"/>
                <a:gd name="T51" fmla="*/ 1 h 529"/>
                <a:gd name="T52" fmla="*/ 1 w 246"/>
                <a:gd name="T53" fmla="*/ 1 h 529"/>
                <a:gd name="T54" fmla="*/ 1 w 246"/>
                <a:gd name="T55" fmla="*/ 1 h 529"/>
                <a:gd name="T56" fmla="*/ 1 w 246"/>
                <a:gd name="T57" fmla="*/ 1 h 529"/>
                <a:gd name="T58" fmla="*/ 1 w 246"/>
                <a:gd name="T59" fmla="*/ 1 h 529"/>
                <a:gd name="T60" fmla="*/ 1 w 246"/>
                <a:gd name="T61" fmla="*/ 1 h 529"/>
                <a:gd name="T62" fmla="*/ 1 w 246"/>
                <a:gd name="T63" fmla="*/ 1 h 529"/>
                <a:gd name="T64" fmla="*/ 1 w 246"/>
                <a:gd name="T65" fmla="*/ 1 h 529"/>
                <a:gd name="T66" fmla="*/ 1 w 246"/>
                <a:gd name="T67" fmla="*/ 1 h 529"/>
                <a:gd name="T68" fmla="*/ 1 w 246"/>
                <a:gd name="T69" fmla="*/ 1 h 529"/>
                <a:gd name="T70" fmla="*/ 1 w 246"/>
                <a:gd name="T71" fmla="*/ 1 h 529"/>
                <a:gd name="T72" fmla="*/ 1 w 246"/>
                <a:gd name="T73" fmla="*/ 1 h 529"/>
                <a:gd name="T74" fmla="*/ 1 w 246"/>
                <a:gd name="T75" fmla="*/ 1 h 529"/>
                <a:gd name="T76" fmla="*/ 1 w 246"/>
                <a:gd name="T77" fmla="*/ 1 h 529"/>
                <a:gd name="T78" fmla="*/ 1 w 246"/>
                <a:gd name="T79" fmla="*/ 1 h 529"/>
                <a:gd name="T80" fmla="*/ 1 w 246"/>
                <a:gd name="T81" fmla="*/ 1 h 529"/>
                <a:gd name="T82" fmla="*/ 1 w 246"/>
                <a:gd name="T83" fmla="*/ 1 h 529"/>
                <a:gd name="T84" fmla="*/ 1 w 246"/>
                <a:gd name="T85" fmla="*/ 1 h 529"/>
                <a:gd name="T86" fmla="*/ 1 w 246"/>
                <a:gd name="T87" fmla="*/ 1 h 529"/>
                <a:gd name="T88" fmla="*/ 1 w 246"/>
                <a:gd name="T89" fmla="*/ 1 h 529"/>
                <a:gd name="T90" fmla="*/ 1 w 246"/>
                <a:gd name="T91" fmla="*/ 1 h 529"/>
                <a:gd name="T92" fmla="*/ 1 w 246"/>
                <a:gd name="T93" fmla="*/ 1 h 529"/>
                <a:gd name="T94" fmla="*/ 1 w 246"/>
                <a:gd name="T95" fmla="*/ 1 h 529"/>
                <a:gd name="T96" fmla="*/ 1 w 246"/>
                <a:gd name="T97" fmla="*/ 1 h 529"/>
                <a:gd name="T98" fmla="*/ 1 w 246"/>
                <a:gd name="T99" fmla="*/ 1 h 529"/>
                <a:gd name="T100" fmla="*/ 1 w 246"/>
                <a:gd name="T101" fmla="*/ 1 h 529"/>
                <a:gd name="T102" fmla="*/ 1 w 246"/>
                <a:gd name="T103" fmla="*/ 1 h 529"/>
                <a:gd name="T104" fmla="*/ 1 w 246"/>
                <a:gd name="T105" fmla="*/ 1 h 529"/>
                <a:gd name="T106" fmla="*/ 1 w 246"/>
                <a:gd name="T107" fmla="*/ 1 h 529"/>
                <a:gd name="T108" fmla="*/ 1 w 246"/>
                <a:gd name="T109" fmla="*/ 1 h 529"/>
                <a:gd name="T110" fmla="*/ 1 w 246"/>
                <a:gd name="T111" fmla="*/ 1 h 529"/>
                <a:gd name="T112" fmla="*/ 1 w 246"/>
                <a:gd name="T113" fmla="*/ 1 h 529"/>
                <a:gd name="T114" fmla="*/ 1 w 246"/>
                <a:gd name="T115" fmla="*/ 1 h 529"/>
                <a:gd name="T116" fmla="*/ 0 w 246"/>
                <a:gd name="T117" fmla="*/ 1 h 529"/>
                <a:gd name="T118" fmla="*/ 1 w 246"/>
                <a:gd name="T119" fmla="*/ 1 h 529"/>
                <a:gd name="T120" fmla="*/ 1 w 246"/>
                <a:gd name="T121" fmla="*/ 0 h 529"/>
                <a:gd name="T122" fmla="*/ 1 w 246"/>
                <a:gd name="T123" fmla="*/ 0 h 52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46"/>
                <a:gd name="T187" fmla="*/ 0 h 529"/>
                <a:gd name="T188" fmla="*/ 246 w 246"/>
                <a:gd name="T189" fmla="*/ 529 h 52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46" h="529">
                  <a:moveTo>
                    <a:pt x="21" y="0"/>
                  </a:moveTo>
                  <a:lnTo>
                    <a:pt x="26" y="3"/>
                  </a:lnTo>
                  <a:lnTo>
                    <a:pt x="30" y="4"/>
                  </a:lnTo>
                  <a:lnTo>
                    <a:pt x="33" y="4"/>
                  </a:lnTo>
                  <a:lnTo>
                    <a:pt x="37" y="7"/>
                  </a:lnTo>
                  <a:lnTo>
                    <a:pt x="41" y="7"/>
                  </a:lnTo>
                  <a:lnTo>
                    <a:pt x="44" y="9"/>
                  </a:lnTo>
                  <a:lnTo>
                    <a:pt x="46" y="10"/>
                  </a:lnTo>
                  <a:lnTo>
                    <a:pt x="49" y="11"/>
                  </a:lnTo>
                  <a:lnTo>
                    <a:pt x="52" y="13"/>
                  </a:lnTo>
                  <a:lnTo>
                    <a:pt x="56" y="13"/>
                  </a:lnTo>
                  <a:lnTo>
                    <a:pt x="58" y="13"/>
                  </a:lnTo>
                  <a:lnTo>
                    <a:pt x="61" y="15"/>
                  </a:lnTo>
                  <a:lnTo>
                    <a:pt x="65" y="17"/>
                  </a:lnTo>
                  <a:lnTo>
                    <a:pt x="68" y="18"/>
                  </a:lnTo>
                  <a:lnTo>
                    <a:pt x="73" y="21"/>
                  </a:lnTo>
                  <a:lnTo>
                    <a:pt x="77" y="22"/>
                  </a:lnTo>
                  <a:lnTo>
                    <a:pt x="95" y="31"/>
                  </a:lnTo>
                  <a:lnTo>
                    <a:pt x="110" y="42"/>
                  </a:lnTo>
                  <a:lnTo>
                    <a:pt x="122" y="54"/>
                  </a:lnTo>
                  <a:lnTo>
                    <a:pt x="133" y="67"/>
                  </a:lnTo>
                  <a:lnTo>
                    <a:pt x="141" y="79"/>
                  </a:lnTo>
                  <a:lnTo>
                    <a:pt x="149" y="92"/>
                  </a:lnTo>
                  <a:lnTo>
                    <a:pt x="154" y="106"/>
                  </a:lnTo>
                  <a:lnTo>
                    <a:pt x="158" y="120"/>
                  </a:lnTo>
                  <a:lnTo>
                    <a:pt x="160" y="135"/>
                  </a:lnTo>
                  <a:lnTo>
                    <a:pt x="161" y="151"/>
                  </a:lnTo>
                  <a:lnTo>
                    <a:pt x="162" y="168"/>
                  </a:lnTo>
                  <a:lnTo>
                    <a:pt x="162" y="185"/>
                  </a:lnTo>
                  <a:lnTo>
                    <a:pt x="161" y="201"/>
                  </a:lnTo>
                  <a:lnTo>
                    <a:pt x="160" y="220"/>
                  </a:lnTo>
                  <a:lnTo>
                    <a:pt x="158" y="239"/>
                  </a:lnTo>
                  <a:lnTo>
                    <a:pt x="157" y="258"/>
                  </a:lnTo>
                  <a:lnTo>
                    <a:pt x="154" y="272"/>
                  </a:lnTo>
                  <a:lnTo>
                    <a:pt x="154" y="288"/>
                  </a:lnTo>
                  <a:lnTo>
                    <a:pt x="154" y="301"/>
                  </a:lnTo>
                  <a:lnTo>
                    <a:pt x="154" y="316"/>
                  </a:lnTo>
                  <a:lnTo>
                    <a:pt x="154" y="331"/>
                  </a:lnTo>
                  <a:lnTo>
                    <a:pt x="154" y="344"/>
                  </a:lnTo>
                  <a:lnTo>
                    <a:pt x="156" y="358"/>
                  </a:lnTo>
                  <a:lnTo>
                    <a:pt x="158" y="373"/>
                  </a:lnTo>
                  <a:lnTo>
                    <a:pt x="161" y="385"/>
                  </a:lnTo>
                  <a:lnTo>
                    <a:pt x="164" y="398"/>
                  </a:lnTo>
                  <a:lnTo>
                    <a:pt x="168" y="410"/>
                  </a:lnTo>
                  <a:lnTo>
                    <a:pt x="173" y="424"/>
                  </a:lnTo>
                  <a:lnTo>
                    <a:pt x="179" y="436"/>
                  </a:lnTo>
                  <a:lnTo>
                    <a:pt x="185" y="448"/>
                  </a:lnTo>
                  <a:lnTo>
                    <a:pt x="192" y="459"/>
                  </a:lnTo>
                  <a:lnTo>
                    <a:pt x="201" y="470"/>
                  </a:lnTo>
                  <a:lnTo>
                    <a:pt x="204" y="475"/>
                  </a:lnTo>
                  <a:lnTo>
                    <a:pt x="210" y="481"/>
                  </a:lnTo>
                  <a:lnTo>
                    <a:pt x="214" y="486"/>
                  </a:lnTo>
                  <a:lnTo>
                    <a:pt x="219" y="491"/>
                  </a:lnTo>
                  <a:lnTo>
                    <a:pt x="224" y="497"/>
                  </a:lnTo>
                  <a:lnTo>
                    <a:pt x="230" y="502"/>
                  </a:lnTo>
                  <a:lnTo>
                    <a:pt x="231" y="503"/>
                  </a:lnTo>
                  <a:lnTo>
                    <a:pt x="235" y="506"/>
                  </a:lnTo>
                  <a:lnTo>
                    <a:pt x="238" y="508"/>
                  </a:lnTo>
                  <a:lnTo>
                    <a:pt x="243" y="510"/>
                  </a:lnTo>
                  <a:lnTo>
                    <a:pt x="245" y="512"/>
                  </a:lnTo>
                  <a:lnTo>
                    <a:pt x="246" y="514"/>
                  </a:lnTo>
                  <a:lnTo>
                    <a:pt x="246" y="518"/>
                  </a:lnTo>
                  <a:lnTo>
                    <a:pt x="245" y="521"/>
                  </a:lnTo>
                  <a:lnTo>
                    <a:pt x="242" y="524"/>
                  </a:lnTo>
                  <a:lnTo>
                    <a:pt x="242" y="526"/>
                  </a:lnTo>
                  <a:lnTo>
                    <a:pt x="238" y="528"/>
                  </a:lnTo>
                  <a:lnTo>
                    <a:pt x="237" y="529"/>
                  </a:lnTo>
                  <a:lnTo>
                    <a:pt x="220" y="522"/>
                  </a:lnTo>
                  <a:lnTo>
                    <a:pt x="207" y="514"/>
                  </a:lnTo>
                  <a:lnTo>
                    <a:pt x="195" y="505"/>
                  </a:lnTo>
                  <a:lnTo>
                    <a:pt x="183" y="494"/>
                  </a:lnTo>
                  <a:lnTo>
                    <a:pt x="173" y="482"/>
                  </a:lnTo>
                  <a:lnTo>
                    <a:pt x="164" y="470"/>
                  </a:lnTo>
                  <a:lnTo>
                    <a:pt x="156" y="456"/>
                  </a:lnTo>
                  <a:lnTo>
                    <a:pt x="150" y="441"/>
                  </a:lnTo>
                  <a:lnTo>
                    <a:pt x="143" y="425"/>
                  </a:lnTo>
                  <a:lnTo>
                    <a:pt x="139" y="409"/>
                  </a:lnTo>
                  <a:lnTo>
                    <a:pt x="135" y="390"/>
                  </a:lnTo>
                  <a:lnTo>
                    <a:pt x="133" y="373"/>
                  </a:lnTo>
                  <a:lnTo>
                    <a:pt x="131" y="354"/>
                  </a:lnTo>
                  <a:lnTo>
                    <a:pt x="130" y="334"/>
                  </a:lnTo>
                  <a:lnTo>
                    <a:pt x="130" y="313"/>
                  </a:lnTo>
                  <a:lnTo>
                    <a:pt x="133" y="293"/>
                  </a:lnTo>
                  <a:lnTo>
                    <a:pt x="133" y="274"/>
                  </a:lnTo>
                  <a:lnTo>
                    <a:pt x="134" y="255"/>
                  </a:lnTo>
                  <a:lnTo>
                    <a:pt x="135" y="235"/>
                  </a:lnTo>
                  <a:lnTo>
                    <a:pt x="137" y="218"/>
                  </a:lnTo>
                  <a:lnTo>
                    <a:pt x="137" y="197"/>
                  </a:lnTo>
                  <a:lnTo>
                    <a:pt x="137" y="180"/>
                  </a:lnTo>
                  <a:lnTo>
                    <a:pt x="137" y="162"/>
                  </a:lnTo>
                  <a:lnTo>
                    <a:pt x="135" y="145"/>
                  </a:lnTo>
                  <a:lnTo>
                    <a:pt x="133" y="127"/>
                  </a:lnTo>
                  <a:lnTo>
                    <a:pt x="129" y="111"/>
                  </a:lnTo>
                  <a:lnTo>
                    <a:pt x="122" y="96"/>
                  </a:lnTo>
                  <a:lnTo>
                    <a:pt x="115" y="83"/>
                  </a:lnTo>
                  <a:lnTo>
                    <a:pt x="106" y="68"/>
                  </a:lnTo>
                  <a:lnTo>
                    <a:pt x="95" y="56"/>
                  </a:lnTo>
                  <a:lnTo>
                    <a:pt x="81" y="46"/>
                  </a:lnTo>
                  <a:lnTo>
                    <a:pt x="67" y="38"/>
                  </a:lnTo>
                  <a:lnTo>
                    <a:pt x="63" y="34"/>
                  </a:lnTo>
                  <a:lnTo>
                    <a:pt x="58" y="34"/>
                  </a:lnTo>
                  <a:lnTo>
                    <a:pt x="53" y="31"/>
                  </a:lnTo>
                  <a:lnTo>
                    <a:pt x="49" y="30"/>
                  </a:lnTo>
                  <a:lnTo>
                    <a:pt x="46" y="29"/>
                  </a:lnTo>
                  <a:lnTo>
                    <a:pt x="42" y="29"/>
                  </a:lnTo>
                  <a:lnTo>
                    <a:pt x="40" y="27"/>
                  </a:lnTo>
                  <a:lnTo>
                    <a:pt x="37" y="26"/>
                  </a:lnTo>
                  <a:lnTo>
                    <a:pt x="33" y="26"/>
                  </a:lnTo>
                  <a:lnTo>
                    <a:pt x="29" y="25"/>
                  </a:lnTo>
                  <a:lnTo>
                    <a:pt x="25" y="23"/>
                  </a:lnTo>
                  <a:lnTo>
                    <a:pt x="22" y="22"/>
                  </a:lnTo>
                  <a:lnTo>
                    <a:pt x="18" y="22"/>
                  </a:lnTo>
                  <a:lnTo>
                    <a:pt x="14" y="21"/>
                  </a:lnTo>
                  <a:lnTo>
                    <a:pt x="10" y="18"/>
                  </a:lnTo>
                  <a:lnTo>
                    <a:pt x="6" y="18"/>
                  </a:lnTo>
                  <a:lnTo>
                    <a:pt x="2" y="14"/>
                  </a:lnTo>
                  <a:lnTo>
                    <a:pt x="0" y="11"/>
                  </a:lnTo>
                  <a:lnTo>
                    <a:pt x="0" y="9"/>
                  </a:lnTo>
                  <a:lnTo>
                    <a:pt x="3" y="4"/>
                  </a:lnTo>
                  <a:lnTo>
                    <a:pt x="7" y="2"/>
                  </a:lnTo>
                  <a:lnTo>
                    <a:pt x="11" y="0"/>
                  </a:lnTo>
                  <a:lnTo>
                    <a:pt x="17" y="0"/>
                  </a:lnTo>
                  <a:lnTo>
                    <a:pt x="21"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76" name="Freeform 1170"/>
            <p:cNvSpPr>
              <a:spLocks/>
            </p:cNvSpPr>
            <p:nvPr/>
          </p:nvSpPr>
          <p:spPr bwMode="auto">
            <a:xfrm>
              <a:off x="5076" y="2790"/>
              <a:ext cx="160" cy="140"/>
            </a:xfrm>
            <a:custGeom>
              <a:avLst/>
              <a:gdLst>
                <a:gd name="T0" fmla="*/ 1 w 320"/>
                <a:gd name="T1" fmla="*/ 1 h 276"/>
                <a:gd name="T2" fmla="*/ 1 w 320"/>
                <a:gd name="T3" fmla="*/ 1 h 276"/>
                <a:gd name="T4" fmla="*/ 1 w 320"/>
                <a:gd name="T5" fmla="*/ 1 h 276"/>
                <a:gd name="T6" fmla="*/ 1 w 320"/>
                <a:gd name="T7" fmla="*/ 1 h 276"/>
                <a:gd name="T8" fmla="*/ 1 w 320"/>
                <a:gd name="T9" fmla="*/ 1 h 276"/>
                <a:gd name="T10" fmla="*/ 1 w 320"/>
                <a:gd name="T11" fmla="*/ 1 h 276"/>
                <a:gd name="T12" fmla="*/ 1 w 320"/>
                <a:gd name="T13" fmla="*/ 1 h 276"/>
                <a:gd name="T14" fmla="*/ 1 w 320"/>
                <a:gd name="T15" fmla="*/ 1 h 276"/>
                <a:gd name="T16" fmla="*/ 1 w 320"/>
                <a:gd name="T17" fmla="*/ 1 h 276"/>
                <a:gd name="T18" fmla="*/ 1 w 320"/>
                <a:gd name="T19" fmla="*/ 1 h 276"/>
                <a:gd name="T20" fmla="*/ 1 w 320"/>
                <a:gd name="T21" fmla="*/ 1 h 276"/>
                <a:gd name="T22" fmla="*/ 1 w 320"/>
                <a:gd name="T23" fmla="*/ 1 h 276"/>
                <a:gd name="T24" fmla="*/ 1 w 320"/>
                <a:gd name="T25" fmla="*/ 1 h 276"/>
                <a:gd name="T26" fmla="*/ 1 w 320"/>
                <a:gd name="T27" fmla="*/ 1 h 276"/>
                <a:gd name="T28" fmla="*/ 1 w 320"/>
                <a:gd name="T29" fmla="*/ 1 h 276"/>
                <a:gd name="T30" fmla="*/ 1 w 320"/>
                <a:gd name="T31" fmla="*/ 1 h 276"/>
                <a:gd name="T32" fmla="*/ 0 w 320"/>
                <a:gd name="T33" fmla="*/ 1 h 276"/>
                <a:gd name="T34" fmla="*/ 1 w 320"/>
                <a:gd name="T35" fmla="*/ 1 h 276"/>
                <a:gd name="T36" fmla="*/ 1 w 320"/>
                <a:gd name="T37" fmla="*/ 1 h 276"/>
                <a:gd name="T38" fmla="*/ 1 w 320"/>
                <a:gd name="T39" fmla="*/ 1 h 276"/>
                <a:gd name="T40" fmla="*/ 1 w 320"/>
                <a:gd name="T41" fmla="*/ 1 h 276"/>
                <a:gd name="T42" fmla="*/ 1 w 320"/>
                <a:gd name="T43" fmla="*/ 1 h 276"/>
                <a:gd name="T44" fmla="*/ 1 w 320"/>
                <a:gd name="T45" fmla="*/ 1 h 276"/>
                <a:gd name="T46" fmla="*/ 1 w 320"/>
                <a:gd name="T47" fmla="*/ 1 h 276"/>
                <a:gd name="T48" fmla="*/ 1 w 320"/>
                <a:gd name="T49" fmla="*/ 1 h 276"/>
                <a:gd name="T50" fmla="*/ 1 w 320"/>
                <a:gd name="T51" fmla="*/ 1 h 276"/>
                <a:gd name="T52" fmla="*/ 1 w 320"/>
                <a:gd name="T53" fmla="*/ 1 h 276"/>
                <a:gd name="T54" fmla="*/ 1 w 320"/>
                <a:gd name="T55" fmla="*/ 1 h 276"/>
                <a:gd name="T56" fmla="*/ 1 w 320"/>
                <a:gd name="T57" fmla="*/ 1 h 276"/>
                <a:gd name="T58" fmla="*/ 1 w 320"/>
                <a:gd name="T59" fmla="*/ 1 h 276"/>
                <a:gd name="T60" fmla="*/ 1 w 320"/>
                <a:gd name="T61" fmla="*/ 1 h 276"/>
                <a:gd name="T62" fmla="*/ 1 w 320"/>
                <a:gd name="T63" fmla="*/ 1 h 276"/>
                <a:gd name="T64" fmla="*/ 1 w 320"/>
                <a:gd name="T65" fmla="*/ 1 h 276"/>
                <a:gd name="T66" fmla="*/ 1 w 320"/>
                <a:gd name="T67" fmla="*/ 1 h 276"/>
                <a:gd name="T68" fmla="*/ 1 w 320"/>
                <a:gd name="T69" fmla="*/ 1 h 276"/>
                <a:gd name="T70" fmla="*/ 1 w 320"/>
                <a:gd name="T71" fmla="*/ 1 h 276"/>
                <a:gd name="T72" fmla="*/ 1 w 320"/>
                <a:gd name="T73" fmla="*/ 1 h 276"/>
                <a:gd name="T74" fmla="*/ 1 w 320"/>
                <a:gd name="T75" fmla="*/ 1 h 276"/>
                <a:gd name="T76" fmla="*/ 1 w 320"/>
                <a:gd name="T77" fmla="*/ 1 h 276"/>
                <a:gd name="T78" fmla="*/ 1 w 320"/>
                <a:gd name="T79" fmla="*/ 1 h 276"/>
                <a:gd name="T80" fmla="*/ 1 w 320"/>
                <a:gd name="T81" fmla="*/ 1 h 276"/>
                <a:gd name="T82" fmla="*/ 1 w 320"/>
                <a:gd name="T83" fmla="*/ 1 h 276"/>
                <a:gd name="T84" fmla="*/ 1 w 320"/>
                <a:gd name="T85" fmla="*/ 1 h 276"/>
                <a:gd name="T86" fmla="*/ 1 w 320"/>
                <a:gd name="T87" fmla="*/ 0 h 276"/>
                <a:gd name="T88" fmla="*/ 1 w 320"/>
                <a:gd name="T89" fmla="*/ 1 h 276"/>
                <a:gd name="T90" fmla="*/ 1 w 320"/>
                <a:gd name="T91" fmla="*/ 1 h 27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20"/>
                <a:gd name="T139" fmla="*/ 0 h 276"/>
                <a:gd name="T140" fmla="*/ 320 w 320"/>
                <a:gd name="T141" fmla="*/ 276 h 27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20" h="276">
                  <a:moveTo>
                    <a:pt x="317" y="6"/>
                  </a:moveTo>
                  <a:lnTo>
                    <a:pt x="303" y="12"/>
                  </a:lnTo>
                  <a:lnTo>
                    <a:pt x="294" y="18"/>
                  </a:lnTo>
                  <a:lnTo>
                    <a:pt x="286" y="25"/>
                  </a:lnTo>
                  <a:lnTo>
                    <a:pt x="279" y="33"/>
                  </a:lnTo>
                  <a:lnTo>
                    <a:pt x="272" y="43"/>
                  </a:lnTo>
                  <a:lnTo>
                    <a:pt x="270" y="51"/>
                  </a:lnTo>
                  <a:lnTo>
                    <a:pt x="267" y="60"/>
                  </a:lnTo>
                  <a:lnTo>
                    <a:pt x="264" y="71"/>
                  </a:lnTo>
                  <a:lnTo>
                    <a:pt x="263" y="80"/>
                  </a:lnTo>
                  <a:lnTo>
                    <a:pt x="262" y="93"/>
                  </a:lnTo>
                  <a:lnTo>
                    <a:pt x="259" y="103"/>
                  </a:lnTo>
                  <a:lnTo>
                    <a:pt x="259" y="116"/>
                  </a:lnTo>
                  <a:lnTo>
                    <a:pt x="258" y="126"/>
                  </a:lnTo>
                  <a:lnTo>
                    <a:pt x="256" y="138"/>
                  </a:lnTo>
                  <a:lnTo>
                    <a:pt x="255" y="152"/>
                  </a:lnTo>
                  <a:lnTo>
                    <a:pt x="251" y="165"/>
                  </a:lnTo>
                  <a:lnTo>
                    <a:pt x="248" y="169"/>
                  </a:lnTo>
                  <a:lnTo>
                    <a:pt x="247" y="176"/>
                  </a:lnTo>
                  <a:lnTo>
                    <a:pt x="243" y="184"/>
                  </a:lnTo>
                  <a:lnTo>
                    <a:pt x="240" y="192"/>
                  </a:lnTo>
                  <a:lnTo>
                    <a:pt x="236" y="200"/>
                  </a:lnTo>
                  <a:lnTo>
                    <a:pt x="231" y="211"/>
                  </a:lnTo>
                  <a:lnTo>
                    <a:pt x="225" y="222"/>
                  </a:lnTo>
                  <a:lnTo>
                    <a:pt x="221" y="230"/>
                  </a:lnTo>
                  <a:lnTo>
                    <a:pt x="214" y="240"/>
                  </a:lnTo>
                  <a:lnTo>
                    <a:pt x="208" y="248"/>
                  </a:lnTo>
                  <a:lnTo>
                    <a:pt x="201" y="256"/>
                  </a:lnTo>
                  <a:lnTo>
                    <a:pt x="194" y="264"/>
                  </a:lnTo>
                  <a:lnTo>
                    <a:pt x="185" y="268"/>
                  </a:lnTo>
                  <a:lnTo>
                    <a:pt x="177" y="273"/>
                  </a:lnTo>
                  <a:lnTo>
                    <a:pt x="167" y="276"/>
                  </a:lnTo>
                  <a:lnTo>
                    <a:pt x="158" y="276"/>
                  </a:lnTo>
                  <a:lnTo>
                    <a:pt x="142" y="276"/>
                  </a:lnTo>
                  <a:lnTo>
                    <a:pt x="128" y="276"/>
                  </a:lnTo>
                  <a:lnTo>
                    <a:pt x="116" y="276"/>
                  </a:lnTo>
                  <a:lnTo>
                    <a:pt x="105" y="275"/>
                  </a:lnTo>
                  <a:lnTo>
                    <a:pt x="96" y="273"/>
                  </a:lnTo>
                  <a:lnTo>
                    <a:pt x="88" y="272"/>
                  </a:lnTo>
                  <a:lnTo>
                    <a:pt x="81" y="271"/>
                  </a:lnTo>
                  <a:lnTo>
                    <a:pt x="74" y="269"/>
                  </a:lnTo>
                  <a:lnTo>
                    <a:pt x="66" y="267"/>
                  </a:lnTo>
                  <a:lnTo>
                    <a:pt x="61" y="264"/>
                  </a:lnTo>
                  <a:lnTo>
                    <a:pt x="53" y="261"/>
                  </a:lnTo>
                  <a:lnTo>
                    <a:pt x="46" y="258"/>
                  </a:lnTo>
                  <a:lnTo>
                    <a:pt x="38" y="256"/>
                  </a:lnTo>
                  <a:lnTo>
                    <a:pt x="27" y="252"/>
                  </a:lnTo>
                  <a:lnTo>
                    <a:pt x="16" y="248"/>
                  </a:lnTo>
                  <a:lnTo>
                    <a:pt x="4" y="245"/>
                  </a:lnTo>
                  <a:lnTo>
                    <a:pt x="0" y="242"/>
                  </a:lnTo>
                  <a:lnTo>
                    <a:pt x="0" y="238"/>
                  </a:lnTo>
                  <a:lnTo>
                    <a:pt x="4" y="236"/>
                  </a:lnTo>
                  <a:lnTo>
                    <a:pt x="8" y="236"/>
                  </a:lnTo>
                  <a:lnTo>
                    <a:pt x="12" y="238"/>
                  </a:lnTo>
                  <a:lnTo>
                    <a:pt x="16" y="238"/>
                  </a:lnTo>
                  <a:lnTo>
                    <a:pt x="20" y="240"/>
                  </a:lnTo>
                  <a:lnTo>
                    <a:pt x="24" y="241"/>
                  </a:lnTo>
                  <a:lnTo>
                    <a:pt x="27" y="242"/>
                  </a:lnTo>
                  <a:lnTo>
                    <a:pt x="30" y="242"/>
                  </a:lnTo>
                  <a:lnTo>
                    <a:pt x="34" y="245"/>
                  </a:lnTo>
                  <a:lnTo>
                    <a:pt x="38" y="246"/>
                  </a:lnTo>
                  <a:lnTo>
                    <a:pt x="42" y="246"/>
                  </a:lnTo>
                  <a:lnTo>
                    <a:pt x="44" y="248"/>
                  </a:lnTo>
                  <a:lnTo>
                    <a:pt x="48" y="249"/>
                  </a:lnTo>
                  <a:lnTo>
                    <a:pt x="53" y="250"/>
                  </a:lnTo>
                  <a:lnTo>
                    <a:pt x="55" y="250"/>
                  </a:lnTo>
                  <a:lnTo>
                    <a:pt x="59" y="252"/>
                  </a:lnTo>
                  <a:lnTo>
                    <a:pt x="65" y="253"/>
                  </a:lnTo>
                  <a:lnTo>
                    <a:pt x="69" y="254"/>
                  </a:lnTo>
                  <a:lnTo>
                    <a:pt x="75" y="254"/>
                  </a:lnTo>
                  <a:lnTo>
                    <a:pt x="81" y="254"/>
                  </a:lnTo>
                  <a:lnTo>
                    <a:pt x="88" y="254"/>
                  </a:lnTo>
                  <a:lnTo>
                    <a:pt x="93" y="254"/>
                  </a:lnTo>
                  <a:lnTo>
                    <a:pt x="98" y="253"/>
                  </a:lnTo>
                  <a:lnTo>
                    <a:pt x="104" y="253"/>
                  </a:lnTo>
                  <a:lnTo>
                    <a:pt x="108" y="253"/>
                  </a:lnTo>
                  <a:lnTo>
                    <a:pt x="115" y="253"/>
                  </a:lnTo>
                  <a:lnTo>
                    <a:pt x="120" y="252"/>
                  </a:lnTo>
                  <a:lnTo>
                    <a:pt x="124" y="250"/>
                  </a:lnTo>
                  <a:lnTo>
                    <a:pt x="129" y="250"/>
                  </a:lnTo>
                  <a:lnTo>
                    <a:pt x="135" y="250"/>
                  </a:lnTo>
                  <a:lnTo>
                    <a:pt x="140" y="250"/>
                  </a:lnTo>
                  <a:lnTo>
                    <a:pt x="146" y="249"/>
                  </a:lnTo>
                  <a:lnTo>
                    <a:pt x="154" y="249"/>
                  </a:lnTo>
                  <a:lnTo>
                    <a:pt x="159" y="250"/>
                  </a:lnTo>
                  <a:lnTo>
                    <a:pt x="164" y="249"/>
                  </a:lnTo>
                  <a:lnTo>
                    <a:pt x="171" y="246"/>
                  </a:lnTo>
                  <a:lnTo>
                    <a:pt x="177" y="242"/>
                  </a:lnTo>
                  <a:lnTo>
                    <a:pt x="183" y="238"/>
                  </a:lnTo>
                  <a:lnTo>
                    <a:pt x="187" y="231"/>
                  </a:lnTo>
                  <a:lnTo>
                    <a:pt x="194" y="226"/>
                  </a:lnTo>
                  <a:lnTo>
                    <a:pt x="200" y="218"/>
                  </a:lnTo>
                  <a:lnTo>
                    <a:pt x="205" y="210"/>
                  </a:lnTo>
                  <a:lnTo>
                    <a:pt x="209" y="202"/>
                  </a:lnTo>
                  <a:lnTo>
                    <a:pt x="213" y="194"/>
                  </a:lnTo>
                  <a:lnTo>
                    <a:pt x="217" y="184"/>
                  </a:lnTo>
                  <a:lnTo>
                    <a:pt x="221" y="178"/>
                  </a:lnTo>
                  <a:lnTo>
                    <a:pt x="225" y="169"/>
                  </a:lnTo>
                  <a:lnTo>
                    <a:pt x="228" y="163"/>
                  </a:lnTo>
                  <a:lnTo>
                    <a:pt x="229" y="156"/>
                  </a:lnTo>
                  <a:lnTo>
                    <a:pt x="233" y="152"/>
                  </a:lnTo>
                  <a:lnTo>
                    <a:pt x="233" y="145"/>
                  </a:lnTo>
                  <a:lnTo>
                    <a:pt x="236" y="138"/>
                  </a:lnTo>
                  <a:lnTo>
                    <a:pt x="237" y="130"/>
                  </a:lnTo>
                  <a:lnTo>
                    <a:pt x="237" y="122"/>
                  </a:lnTo>
                  <a:lnTo>
                    <a:pt x="237" y="116"/>
                  </a:lnTo>
                  <a:lnTo>
                    <a:pt x="239" y="109"/>
                  </a:lnTo>
                  <a:lnTo>
                    <a:pt x="239" y="102"/>
                  </a:lnTo>
                  <a:lnTo>
                    <a:pt x="240" y="97"/>
                  </a:lnTo>
                  <a:lnTo>
                    <a:pt x="240" y="89"/>
                  </a:lnTo>
                  <a:lnTo>
                    <a:pt x="241" y="82"/>
                  </a:lnTo>
                  <a:lnTo>
                    <a:pt x="243" y="75"/>
                  </a:lnTo>
                  <a:lnTo>
                    <a:pt x="244" y="67"/>
                  </a:lnTo>
                  <a:lnTo>
                    <a:pt x="247" y="62"/>
                  </a:lnTo>
                  <a:lnTo>
                    <a:pt x="248" y="55"/>
                  </a:lnTo>
                  <a:lnTo>
                    <a:pt x="252" y="48"/>
                  </a:lnTo>
                  <a:lnTo>
                    <a:pt x="256" y="43"/>
                  </a:lnTo>
                  <a:lnTo>
                    <a:pt x="259" y="37"/>
                  </a:lnTo>
                  <a:lnTo>
                    <a:pt x="262" y="33"/>
                  </a:lnTo>
                  <a:lnTo>
                    <a:pt x="263" y="29"/>
                  </a:lnTo>
                  <a:lnTo>
                    <a:pt x="267" y="26"/>
                  </a:lnTo>
                  <a:lnTo>
                    <a:pt x="271" y="21"/>
                  </a:lnTo>
                  <a:lnTo>
                    <a:pt x="276" y="17"/>
                  </a:lnTo>
                  <a:lnTo>
                    <a:pt x="279" y="16"/>
                  </a:lnTo>
                  <a:lnTo>
                    <a:pt x="282" y="13"/>
                  </a:lnTo>
                  <a:lnTo>
                    <a:pt x="285" y="10"/>
                  </a:lnTo>
                  <a:lnTo>
                    <a:pt x="287" y="9"/>
                  </a:lnTo>
                  <a:lnTo>
                    <a:pt x="291" y="8"/>
                  </a:lnTo>
                  <a:lnTo>
                    <a:pt x="295" y="5"/>
                  </a:lnTo>
                  <a:lnTo>
                    <a:pt x="299" y="4"/>
                  </a:lnTo>
                  <a:lnTo>
                    <a:pt x="305" y="1"/>
                  </a:lnTo>
                  <a:lnTo>
                    <a:pt x="307" y="0"/>
                  </a:lnTo>
                  <a:lnTo>
                    <a:pt x="312" y="0"/>
                  </a:lnTo>
                  <a:lnTo>
                    <a:pt x="314" y="0"/>
                  </a:lnTo>
                  <a:lnTo>
                    <a:pt x="317" y="1"/>
                  </a:lnTo>
                  <a:lnTo>
                    <a:pt x="320" y="1"/>
                  </a:lnTo>
                  <a:lnTo>
                    <a:pt x="320" y="2"/>
                  </a:lnTo>
                  <a:lnTo>
                    <a:pt x="318" y="5"/>
                  </a:lnTo>
                  <a:lnTo>
                    <a:pt x="317" y="6"/>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77" name="Freeform 1171"/>
            <p:cNvSpPr>
              <a:spLocks/>
            </p:cNvSpPr>
            <p:nvPr/>
          </p:nvSpPr>
          <p:spPr bwMode="auto">
            <a:xfrm>
              <a:off x="5068" y="2903"/>
              <a:ext cx="21" cy="62"/>
            </a:xfrm>
            <a:custGeom>
              <a:avLst/>
              <a:gdLst>
                <a:gd name="T0" fmla="*/ 1 w 42"/>
                <a:gd name="T1" fmla="*/ 1 h 123"/>
                <a:gd name="T2" fmla="*/ 1 w 42"/>
                <a:gd name="T3" fmla="*/ 1 h 123"/>
                <a:gd name="T4" fmla="*/ 1 w 42"/>
                <a:gd name="T5" fmla="*/ 1 h 123"/>
                <a:gd name="T6" fmla="*/ 1 w 42"/>
                <a:gd name="T7" fmla="*/ 1 h 123"/>
                <a:gd name="T8" fmla="*/ 1 w 42"/>
                <a:gd name="T9" fmla="*/ 1 h 123"/>
                <a:gd name="T10" fmla="*/ 1 w 42"/>
                <a:gd name="T11" fmla="*/ 1 h 123"/>
                <a:gd name="T12" fmla="*/ 1 w 42"/>
                <a:gd name="T13" fmla="*/ 1 h 123"/>
                <a:gd name="T14" fmla="*/ 1 w 42"/>
                <a:gd name="T15" fmla="*/ 1 h 123"/>
                <a:gd name="T16" fmla="*/ 1 w 42"/>
                <a:gd name="T17" fmla="*/ 1 h 123"/>
                <a:gd name="T18" fmla="*/ 1 w 42"/>
                <a:gd name="T19" fmla="*/ 1 h 123"/>
                <a:gd name="T20" fmla="*/ 1 w 42"/>
                <a:gd name="T21" fmla="*/ 1 h 123"/>
                <a:gd name="T22" fmla="*/ 1 w 42"/>
                <a:gd name="T23" fmla="*/ 1 h 123"/>
                <a:gd name="T24" fmla="*/ 1 w 42"/>
                <a:gd name="T25" fmla="*/ 1 h 123"/>
                <a:gd name="T26" fmla="*/ 1 w 42"/>
                <a:gd name="T27" fmla="*/ 1 h 123"/>
                <a:gd name="T28" fmla="*/ 1 w 42"/>
                <a:gd name="T29" fmla="*/ 1 h 123"/>
                <a:gd name="T30" fmla="*/ 1 w 42"/>
                <a:gd name="T31" fmla="*/ 1 h 123"/>
                <a:gd name="T32" fmla="*/ 1 w 42"/>
                <a:gd name="T33" fmla="*/ 1 h 123"/>
                <a:gd name="T34" fmla="*/ 1 w 42"/>
                <a:gd name="T35" fmla="*/ 1 h 123"/>
                <a:gd name="T36" fmla="*/ 1 w 42"/>
                <a:gd name="T37" fmla="*/ 1 h 123"/>
                <a:gd name="T38" fmla="*/ 1 w 42"/>
                <a:gd name="T39" fmla="*/ 1 h 123"/>
                <a:gd name="T40" fmla="*/ 1 w 42"/>
                <a:gd name="T41" fmla="*/ 1 h 123"/>
                <a:gd name="T42" fmla="*/ 1 w 42"/>
                <a:gd name="T43" fmla="*/ 1 h 123"/>
                <a:gd name="T44" fmla="*/ 1 w 42"/>
                <a:gd name="T45" fmla="*/ 1 h 123"/>
                <a:gd name="T46" fmla="*/ 1 w 42"/>
                <a:gd name="T47" fmla="*/ 1 h 123"/>
                <a:gd name="T48" fmla="*/ 1 w 42"/>
                <a:gd name="T49" fmla="*/ 1 h 123"/>
                <a:gd name="T50" fmla="*/ 1 w 42"/>
                <a:gd name="T51" fmla="*/ 1 h 123"/>
                <a:gd name="T52" fmla="*/ 1 w 42"/>
                <a:gd name="T53" fmla="*/ 1 h 123"/>
                <a:gd name="T54" fmla="*/ 1 w 42"/>
                <a:gd name="T55" fmla="*/ 1 h 123"/>
                <a:gd name="T56" fmla="*/ 1 w 42"/>
                <a:gd name="T57" fmla="*/ 1 h 123"/>
                <a:gd name="T58" fmla="*/ 1 w 42"/>
                <a:gd name="T59" fmla="*/ 1 h 123"/>
                <a:gd name="T60" fmla="*/ 0 w 42"/>
                <a:gd name="T61" fmla="*/ 1 h 123"/>
                <a:gd name="T62" fmla="*/ 0 w 42"/>
                <a:gd name="T63" fmla="*/ 1 h 123"/>
                <a:gd name="T64" fmla="*/ 1 w 42"/>
                <a:gd name="T65" fmla="*/ 1 h 123"/>
                <a:gd name="T66" fmla="*/ 1 w 42"/>
                <a:gd name="T67" fmla="*/ 1 h 123"/>
                <a:gd name="T68" fmla="*/ 1 w 42"/>
                <a:gd name="T69" fmla="*/ 1 h 123"/>
                <a:gd name="T70" fmla="*/ 1 w 42"/>
                <a:gd name="T71" fmla="*/ 1 h 123"/>
                <a:gd name="T72" fmla="*/ 1 w 42"/>
                <a:gd name="T73" fmla="*/ 1 h 123"/>
                <a:gd name="T74" fmla="*/ 1 w 42"/>
                <a:gd name="T75" fmla="*/ 1 h 123"/>
                <a:gd name="T76" fmla="*/ 1 w 42"/>
                <a:gd name="T77" fmla="*/ 1 h 123"/>
                <a:gd name="T78" fmla="*/ 1 w 42"/>
                <a:gd name="T79" fmla="*/ 1 h 123"/>
                <a:gd name="T80" fmla="*/ 1 w 42"/>
                <a:gd name="T81" fmla="*/ 1 h 123"/>
                <a:gd name="T82" fmla="*/ 1 w 42"/>
                <a:gd name="T83" fmla="*/ 1 h 123"/>
                <a:gd name="T84" fmla="*/ 1 w 42"/>
                <a:gd name="T85" fmla="*/ 0 h 123"/>
                <a:gd name="T86" fmla="*/ 1 w 42"/>
                <a:gd name="T87" fmla="*/ 0 h 123"/>
                <a:gd name="T88" fmla="*/ 1 w 42"/>
                <a:gd name="T89" fmla="*/ 1 h 123"/>
                <a:gd name="T90" fmla="*/ 1 w 42"/>
                <a:gd name="T91" fmla="*/ 1 h 123"/>
                <a:gd name="T92" fmla="*/ 1 w 42"/>
                <a:gd name="T93" fmla="*/ 1 h 123"/>
                <a:gd name="T94" fmla="*/ 1 w 42"/>
                <a:gd name="T95" fmla="*/ 1 h 123"/>
                <a:gd name="T96" fmla="*/ 1 w 42"/>
                <a:gd name="T97" fmla="*/ 1 h 123"/>
                <a:gd name="T98" fmla="*/ 1 w 42"/>
                <a:gd name="T99" fmla="*/ 1 h 12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2"/>
                <a:gd name="T151" fmla="*/ 0 h 123"/>
                <a:gd name="T152" fmla="*/ 42 w 42"/>
                <a:gd name="T153" fmla="*/ 123 h 12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2" h="123">
                  <a:moveTo>
                    <a:pt x="40" y="16"/>
                  </a:moveTo>
                  <a:lnTo>
                    <a:pt x="36" y="22"/>
                  </a:lnTo>
                  <a:lnTo>
                    <a:pt x="32" y="27"/>
                  </a:lnTo>
                  <a:lnTo>
                    <a:pt x="28" y="32"/>
                  </a:lnTo>
                  <a:lnTo>
                    <a:pt x="28" y="38"/>
                  </a:lnTo>
                  <a:lnTo>
                    <a:pt x="25" y="42"/>
                  </a:lnTo>
                  <a:lnTo>
                    <a:pt x="24" y="47"/>
                  </a:lnTo>
                  <a:lnTo>
                    <a:pt x="24" y="53"/>
                  </a:lnTo>
                  <a:lnTo>
                    <a:pt x="24" y="58"/>
                  </a:lnTo>
                  <a:lnTo>
                    <a:pt x="24" y="63"/>
                  </a:lnTo>
                  <a:lnTo>
                    <a:pt x="24" y="70"/>
                  </a:lnTo>
                  <a:lnTo>
                    <a:pt x="25" y="76"/>
                  </a:lnTo>
                  <a:lnTo>
                    <a:pt x="27" y="81"/>
                  </a:lnTo>
                  <a:lnTo>
                    <a:pt x="28" y="88"/>
                  </a:lnTo>
                  <a:lnTo>
                    <a:pt x="31" y="92"/>
                  </a:lnTo>
                  <a:lnTo>
                    <a:pt x="33" y="99"/>
                  </a:lnTo>
                  <a:lnTo>
                    <a:pt x="36" y="105"/>
                  </a:lnTo>
                  <a:lnTo>
                    <a:pt x="36" y="111"/>
                  </a:lnTo>
                  <a:lnTo>
                    <a:pt x="36" y="115"/>
                  </a:lnTo>
                  <a:lnTo>
                    <a:pt x="33" y="119"/>
                  </a:lnTo>
                  <a:lnTo>
                    <a:pt x="31" y="121"/>
                  </a:lnTo>
                  <a:lnTo>
                    <a:pt x="25" y="123"/>
                  </a:lnTo>
                  <a:lnTo>
                    <a:pt x="20" y="121"/>
                  </a:lnTo>
                  <a:lnTo>
                    <a:pt x="16" y="120"/>
                  </a:lnTo>
                  <a:lnTo>
                    <a:pt x="13" y="116"/>
                  </a:lnTo>
                  <a:lnTo>
                    <a:pt x="9" y="108"/>
                  </a:lnTo>
                  <a:lnTo>
                    <a:pt x="6" y="101"/>
                  </a:lnTo>
                  <a:lnTo>
                    <a:pt x="4" y="93"/>
                  </a:lnTo>
                  <a:lnTo>
                    <a:pt x="2" y="86"/>
                  </a:lnTo>
                  <a:lnTo>
                    <a:pt x="1" y="80"/>
                  </a:lnTo>
                  <a:lnTo>
                    <a:pt x="0" y="72"/>
                  </a:lnTo>
                  <a:lnTo>
                    <a:pt x="0" y="65"/>
                  </a:lnTo>
                  <a:lnTo>
                    <a:pt x="1" y="58"/>
                  </a:lnTo>
                  <a:lnTo>
                    <a:pt x="2" y="50"/>
                  </a:lnTo>
                  <a:lnTo>
                    <a:pt x="4" y="43"/>
                  </a:lnTo>
                  <a:lnTo>
                    <a:pt x="5" y="38"/>
                  </a:lnTo>
                  <a:lnTo>
                    <a:pt x="9" y="31"/>
                  </a:lnTo>
                  <a:lnTo>
                    <a:pt x="12" y="24"/>
                  </a:lnTo>
                  <a:lnTo>
                    <a:pt x="16" y="18"/>
                  </a:lnTo>
                  <a:lnTo>
                    <a:pt x="20" y="11"/>
                  </a:lnTo>
                  <a:lnTo>
                    <a:pt x="25" y="4"/>
                  </a:lnTo>
                  <a:lnTo>
                    <a:pt x="28" y="1"/>
                  </a:lnTo>
                  <a:lnTo>
                    <a:pt x="32" y="0"/>
                  </a:lnTo>
                  <a:lnTo>
                    <a:pt x="35" y="0"/>
                  </a:lnTo>
                  <a:lnTo>
                    <a:pt x="38" y="3"/>
                  </a:lnTo>
                  <a:lnTo>
                    <a:pt x="40" y="5"/>
                  </a:lnTo>
                  <a:lnTo>
                    <a:pt x="42" y="8"/>
                  </a:lnTo>
                  <a:lnTo>
                    <a:pt x="42" y="12"/>
                  </a:lnTo>
                  <a:lnTo>
                    <a:pt x="40" y="16"/>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78" name="Freeform 1172"/>
            <p:cNvSpPr>
              <a:spLocks/>
            </p:cNvSpPr>
            <p:nvPr/>
          </p:nvSpPr>
          <p:spPr bwMode="auto">
            <a:xfrm>
              <a:off x="5081" y="2863"/>
              <a:ext cx="170" cy="111"/>
            </a:xfrm>
            <a:custGeom>
              <a:avLst/>
              <a:gdLst>
                <a:gd name="T0" fmla="*/ 1 w 340"/>
                <a:gd name="T1" fmla="*/ 1 h 218"/>
                <a:gd name="T2" fmla="*/ 1 w 340"/>
                <a:gd name="T3" fmla="*/ 1 h 218"/>
                <a:gd name="T4" fmla="*/ 1 w 340"/>
                <a:gd name="T5" fmla="*/ 1 h 218"/>
                <a:gd name="T6" fmla="*/ 1 w 340"/>
                <a:gd name="T7" fmla="*/ 1 h 218"/>
                <a:gd name="T8" fmla="*/ 1 w 340"/>
                <a:gd name="T9" fmla="*/ 1 h 218"/>
                <a:gd name="T10" fmla="*/ 1 w 340"/>
                <a:gd name="T11" fmla="*/ 1 h 218"/>
                <a:gd name="T12" fmla="*/ 1 w 340"/>
                <a:gd name="T13" fmla="*/ 1 h 218"/>
                <a:gd name="T14" fmla="*/ 1 w 340"/>
                <a:gd name="T15" fmla="*/ 1 h 218"/>
                <a:gd name="T16" fmla="*/ 1 w 340"/>
                <a:gd name="T17" fmla="*/ 1 h 218"/>
                <a:gd name="T18" fmla="*/ 1 w 340"/>
                <a:gd name="T19" fmla="*/ 1 h 218"/>
                <a:gd name="T20" fmla="*/ 1 w 340"/>
                <a:gd name="T21" fmla="*/ 1 h 218"/>
                <a:gd name="T22" fmla="*/ 1 w 340"/>
                <a:gd name="T23" fmla="*/ 1 h 218"/>
                <a:gd name="T24" fmla="*/ 1 w 340"/>
                <a:gd name="T25" fmla="*/ 1 h 218"/>
                <a:gd name="T26" fmla="*/ 1 w 340"/>
                <a:gd name="T27" fmla="*/ 1 h 218"/>
                <a:gd name="T28" fmla="*/ 1 w 340"/>
                <a:gd name="T29" fmla="*/ 1 h 218"/>
                <a:gd name="T30" fmla="*/ 1 w 340"/>
                <a:gd name="T31" fmla="*/ 1 h 218"/>
                <a:gd name="T32" fmla="*/ 1 w 340"/>
                <a:gd name="T33" fmla="*/ 0 h 218"/>
                <a:gd name="T34" fmla="*/ 1 w 340"/>
                <a:gd name="T35" fmla="*/ 1 h 218"/>
                <a:gd name="T36" fmla="*/ 1 w 340"/>
                <a:gd name="T37" fmla="*/ 1 h 218"/>
                <a:gd name="T38" fmla="*/ 1 w 340"/>
                <a:gd name="T39" fmla="*/ 1 h 218"/>
                <a:gd name="T40" fmla="*/ 1 w 340"/>
                <a:gd name="T41" fmla="*/ 1 h 218"/>
                <a:gd name="T42" fmla="*/ 1 w 340"/>
                <a:gd name="T43" fmla="*/ 1 h 218"/>
                <a:gd name="T44" fmla="*/ 1 w 340"/>
                <a:gd name="T45" fmla="*/ 1 h 218"/>
                <a:gd name="T46" fmla="*/ 1 w 340"/>
                <a:gd name="T47" fmla="*/ 1 h 218"/>
                <a:gd name="T48" fmla="*/ 1 w 340"/>
                <a:gd name="T49" fmla="*/ 1 h 218"/>
                <a:gd name="T50" fmla="*/ 1 w 340"/>
                <a:gd name="T51" fmla="*/ 1 h 218"/>
                <a:gd name="T52" fmla="*/ 1 w 340"/>
                <a:gd name="T53" fmla="*/ 1 h 218"/>
                <a:gd name="T54" fmla="*/ 1 w 340"/>
                <a:gd name="T55" fmla="*/ 1 h 218"/>
                <a:gd name="T56" fmla="*/ 1 w 340"/>
                <a:gd name="T57" fmla="*/ 1 h 218"/>
                <a:gd name="T58" fmla="*/ 1 w 340"/>
                <a:gd name="T59" fmla="*/ 1 h 218"/>
                <a:gd name="T60" fmla="*/ 1 w 340"/>
                <a:gd name="T61" fmla="*/ 1 h 218"/>
                <a:gd name="T62" fmla="*/ 1 w 340"/>
                <a:gd name="T63" fmla="*/ 1 h 218"/>
                <a:gd name="T64" fmla="*/ 1 w 340"/>
                <a:gd name="T65" fmla="*/ 1 h 218"/>
                <a:gd name="T66" fmla="*/ 1 w 340"/>
                <a:gd name="T67" fmla="*/ 1 h 218"/>
                <a:gd name="T68" fmla="*/ 1 w 340"/>
                <a:gd name="T69" fmla="*/ 1 h 218"/>
                <a:gd name="T70" fmla="*/ 0 w 340"/>
                <a:gd name="T71" fmla="*/ 1 h 218"/>
                <a:gd name="T72" fmla="*/ 1 w 340"/>
                <a:gd name="T73" fmla="*/ 1 h 218"/>
                <a:gd name="T74" fmla="*/ 1 w 340"/>
                <a:gd name="T75" fmla="*/ 1 h 218"/>
                <a:gd name="T76" fmla="*/ 1 w 340"/>
                <a:gd name="T77" fmla="*/ 1 h 21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340"/>
                <a:gd name="T118" fmla="*/ 0 h 218"/>
                <a:gd name="T119" fmla="*/ 340 w 340"/>
                <a:gd name="T120" fmla="*/ 218 h 21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340" h="218">
                  <a:moveTo>
                    <a:pt x="15" y="183"/>
                  </a:moveTo>
                  <a:lnTo>
                    <a:pt x="24" y="186"/>
                  </a:lnTo>
                  <a:lnTo>
                    <a:pt x="35" y="189"/>
                  </a:lnTo>
                  <a:lnTo>
                    <a:pt x="50" y="190"/>
                  </a:lnTo>
                  <a:lnTo>
                    <a:pt x="66" y="191"/>
                  </a:lnTo>
                  <a:lnTo>
                    <a:pt x="83" y="191"/>
                  </a:lnTo>
                  <a:lnTo>
                    <a:pt x="101" y="191"/>
                  </a:lnTo>
                  <a:lnTo>
                    <a:pt x="121" y="191"/>
                  </a:lnTo>
                  <a:lnTo>
                    <a:pt x="140" y="190"/>
                  </a:lnTo>
                  <a:lnTo>
                    <a:pt x="159" y="189"/>
                  </a:lnTo>
                  <a:lnTo>
                    <a:pt x="178" y="185"/>
                  </a:lnTo>
                  <a:lnTo>
                    <a:pt x="195" y="182"/>
                  </a:lnTo>
                  <a:lnTo>
                    <a:pt x="214" y="177"/>
                  </a:lnTo>
                  <a:lnTo>
                    <a:pt x="228" y="170"/>
                  </a:lnTo>
                  <a:lnTo>
                    <a:pt x="243" y="164"/>
                  </a:lnTo>
                  <a:lnTo>
                    <a:pt x="252" y="156"/>
                  </a:lnTo>
                  <a:lnTo>
                    <a:pt x="261" y="147"/>
                  </a:lnTo>
                  <a:lnTo>
                    <a:pt x="268" y="137"/>
                  </a:lnTo>
                  <a:lnTo>
                    <a:pt x="274" y="128"/>
                  </a:lnTo>
                  <a:lnTo>
                    <a:pt x="279" y="120"/>
                  </a:lnTo>
                  <a:lnTo>
                    <a:pt x="286" y="112"/>
                  </a:lnTo>
                  <a:lnTo>
                    <a:pt x="290" y="102"/>
                  </a:lnTo>
                  <a:lnTo>
                    <a:pt x="295" y="94"/>
                  </a:lnTo>
                  <a:lnTo>
                    <a:pt x="299" y="86"/>
                  </a:lnTo>
                  <a:lnTo>
                    <a:pt x="305" y="78"/>
                  </a:lnTo>
                  <a:lnTo>
                    <a:pt x="307" y="70"/>
                  </a:lnTo>
                  <a:lnTo>
                    <a:pt x="311" y="62"/>
                  </a:lnTo>
                  <a:lnTo>
                    <a:pt x="314" y="52"/>
                  </a:lnTo>
                  <a:lnTo>
                    <a:pt x="318" y="44"/>
                  </a:lnTo>
                  <a:lnTo>
                    <a:pt x="322" y="35"/>
                  </a:lnTo>
                  <a:lnTo>
                    <a:pt x="325" y="24"/>
                  </a:lnTo>
                  <a:lnTo>
                    <a:pt x="328" y="15"/>
                  </a:lnTo>
                  <a:lnTo>
                    <a:pt x="332" y="3"/>
                  </a:lnTo>
                  <a:lnTo>
                    <a:pt x="332" y="0"/>
                  </a:lnTo>
                  <a:lnTo>
                    <a:pt x="336" y="0"/>
                  </a:lnTo>
                  <a:lnTo>
                    <a:pt x="340" y="1"/>
                  </a:lnTo>
                  <a:lnTo>
                    <a:pt x="340" y="7"/>
                  </a:lnTo>
                  <a:lnTo>
                    <a:pt x="337" y="16"/>
                  </a:lnTo>
                  <a:lnTo>
                    <a:pt x="336" y="28"/>
                  </a:lnTo>
                  <a:lnTo>
                    <a:pt x="332" y="38"/>
                  </a:lnTo>
                  <a:lnTo>
                    <a:pt x="330" y="48"/>
                  </a:lnTo>
                  <a:lnTo>
                    <a:pt x="328" y="56"/>
                  </a:lnTo>
                  <a:lnTo>
                    <a:pt x="323" y="67"/>
                  </a:lnTo>
                  <a:lnTo>
                    <a:pt x="321" y="77"/>
                  </a:lnTo>
                  <a:lnTo>
                    <a:pt x="318" y="86"/>
                  </a:lnTo>
                  <a:lnTo>
                    <a:pt x="314" y="94"/>
                  </a:lnTo>
                  <a:lnTo>
                    <a:pt x="310" y="102"/>
                  </a:lnTo>
                  <a:lnTo>
                    <a:pt x="306" y="112"/>
                  </a:lnTo>
                  <a:lnTo>
                    <a:pt x="302" y="120"/>
                  </a:lnTo>
                  <a:lnTo>
                    <a:pt x="298" y="129"/>
                  </a:lnTo>
                  <a:lnTo>
                    <a:pt x="292" y="139"/>
                  </a:lnTo>
                  <a:lnTo>
                    <a:pt x="286" y="148"/>
                  </a:lnTo>
                  <a:lnTo>
                    <a:pt x="280" y="159"/>
                  </a:lnTo>
                  <a:lnTo>
                    <a:pt x="268" y="170"/>
                  </a:lnTo>
                  <a:lnTo>
                    <a:pt x="256" y="182"/>
                  </a:lnTo>
                  <a:lnTo>
                    <a:pt x="240" y="190"/>
                  </a:lnTo>
                  <a:lnTo>
                    <a:pt x="224" y="199"/>
                  </a:lnTo>
                  <a:lnTo>
                    <a:pt x="205" y="205"/>
                  </a:lnTo>
                  <a:lnTo>
                    <a:pt x="186" y="210"/>
                  </a:lnTo>
                  <a:lnTo>
                    <a:pt x="167" y="214"/>
                  </a:lnTo>
                  <a:lnTo>
                    <a:pt x="147" y="217"/>
                  </a:lnTo>
                  <a:lnTo>
                    <a:pt x="127" y="218"/>
                  </a:lnTo>
                  <a:lnTo>
                    <a:pt x="106" y="218"/>
                  </a:lnTo>
                  <a:lnTo>
                    <a:pt x="86" y="217"/>
                  </a:lnTo>
                  <a:lnTo>
                    <a:pt x="67" y="216"/>
                  </a:lnTo>
                  <a:lnTo>
                    <a:pt x="48" y="213"/>
                  </a:lnTo>
                  <a:lnTo>
                    <a:pt x="32" y="209"/>
                  </a:lnTo>
                  <a:lnTo>
                    <a:pt x="17" y="205"/>
                  </a:lnTo>
                  <a:lnTo>
                    <a:pt x="5" y="199"/>
                  </a:lnTo>
                  <a:lnTo>
                    <a:pt x="1" y="197"/>
                  </a:lnTo>
                  <a:lnTo>
                    <a:pt x="0" y="193"/>
                  </a:lnTo>
                  <a:lnTo>
                    <a:pt x="0" y="190"/>
                  </a:lnTo>
                  <a:lnTo>
                    <a:pt x="1" y="186"/>
                  </a:lnTo>
                  <a:lnTo>
                    <a:pt x="4" y="183"/>
                  </a:lnTo>
                  <a:lnTo>
                    <a:pt x="6" y="182"/>
                  </a:lnTo>
                  <a:lnTo>
                    <a:pt x="9" y="182"/>
                  </a:lnTo>
                  <a:lnTo>
                    <a:pt x="15" y="18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79" name="Freeform 1173"/>
            <p:cNvSpPr>
              <a:spLocks/>
            </p:cNvSpPr>
            <p:nvPr/>
          </p:nvSpPr>
          <p:spPr bwMode="auto">
            <a:xfrm>
              <a:off x="5104" y="2828"/>
              <a:ext cx="70" cy="66"/>
            </a:xfrm>
            <a:custGeom>
              <a:avLst/>
              <a:gdLst>
                <a:gd name="T0" fmla="*/ 0 w 141"/>
                <a:gd name="T1" fmla="*/ 1 h 129"/>
                <a:gd name="T2" fmla="*/ 0 w 141"/>
                <a:gd name="T3" fmla="*/ 1 h 129"/>
                <a:gd name="T4" fmla="*/ 0 w 141"/>
                <a:gd name="T5" fmla="*/ 1 h 129"/>
                <a:gd name="T6" fmla="*/ 0 w 141"/>
                <a:gd name="T7" fmla="*/ 1 h 129"/>
                <a:gd name="T8" fmla="*/ 0 w 141"/>
                <a:gd name="T9" fmla="*/ 1 h 129"/>
                <a:gd name="T10" fmla="*/ 0 w 141"/>
                <a:gd name="T11" fmla="*/ 1 h 129"/>
                <a:gd name="T12" fmla="*/ 0 w 141"/>
                <a:gd name="T13" fmla="*/ 1 h 129"/>
                <a:gd name="T14" fmla="*/ 0 w 141"/>
                <a:gd name="T15" fmla="*/ 1 h 129"/>
                <a:gd name="T16" fmla="*/ 0 w 141"/>
                <a:gd name="T17" fmla="*/ 1 h 129"/>
                <a:gd name="T18" fmla="*/ 0 w 141"/>
                <a:gd name="T19" fmla="*/ 1 h 129"/>
                <a:gd name="T20" fmla="*/ 0 w 141"/>
                <a:gd name="T21" fmla="*/ 1 h 129"/>
                <a:gd name="T22" fmla="*/ 0 w 141"/>
                <a:gd name="T23" fmla="*/ 1 h 129"/>
                <a:gd name="T24" fmla="*/ 0 w 141"/>
                <a:gd name="T25" fmla="*/ 1 h 129"/>
                <a:gd name="T26" fmla="*/ 0 w 141"/>
                <a:gd name="T27" fmla="*/ 1 h 129"/>
                <a:gd name="T28" fmla="*/ 0 w 141"/>
                <a:gd name="T29" fmla="*/ 1 h 129"/>
                <a:gd name="T30" fmla="*/ 0 w 141"/>
                <a:gd name="T31" fmla="*/ 1 h 129"/>
                <a:gd name="T32" fmla="*/ 0 w 141"/>
                <a:gd name="T33" fmla="*/ 1 h 129"/>
                <a:gd name="T34" fmla="*/ 0 w 141"/>
                <a:gd name="T35" fmla="*/ 1 h 129"/>
                <a:gd name="T36" fmla="*/ 0 w 141"/>
                <a:gd name="T37" fmla="*/ 1 h 129"/>
                <a:gd name="T38" fmla="*/ 0 w 141"/>
                <a:gd name="T39" fmla="*/ 1 h 129"/>
                <a:gd name="T40" fmla="*/ 0 w 141"/>
                <a:gd name="T41" fmla="*/ 1 h 129"/>
                <a:gd name="T42" fmla="*/ 0 w 141"/>
                <a:gd name="T43" fmla="*/ 1 h 129"/>
                <a:gd name="T44" fmla="*/ 0 w 141"/>
                <a:gd name="T45" fmla="*/ 1 h 129"/>
                <a:gd name="T46" fmla="*/ 0 w 141"/>
                <a:gd name="T47" fmla="*/ 1 h 129"/>
                <a:gd name="T48" fmla="*/ 0 w 141"/>
                <a:gd name="T49" fmla="*/ 1 h 129"/>
                <a:gd name="T50" fmla="*/ 0 w 141"/>
                <a:gd name="T51" fmla="*/ 1 h 129"/>
                <a:gd name="T52" fmla="*/ 0 w 141"/>
                <a:gd name="T53" fmla="*/ 1 h 129"/>
                <a:gd name="T54" fmla="*/ 0 w 141"/>
                <a:gd name="T55" fmla="*/ 1 h 129"/>
                <a:gd name="T56" fmla="*/ 0 w 141"/>
                <a:gd name="T57" fmla="*/ 1 h 129"/>
                <a:gd name="T58" fmla="*/ 0 w 141"/>
                <a:gd name="T59" fmla="*/ 1 h 129"/>
                <a:gd name="T60" fmla="*/ 0 w 141"/>
                <a:gd name="T61" fmla="*/ 1 h 129"/>
                <a:gd name="T62" fmla="*/ 0 w 141"/>
                <a:gd name="T63" fmla="*/ 1 h 129"/>
                <a:gd name="T64" fmla="*/ 0 w 141"/>
                <a:gd name="T65" fmla="*/ 1 h 129"/>
                <a:gd name="T66" fmla="*/ 0 w 141"/>
                <a:gd name="T67" fmla="*/ 1 h 129"/>
                <a:gd name="T68" fmla="*/ 0 w 141"/>
                <a:gd name="T69" fmla="*/ 1 h 129"/>
                <a:gd name="T70" fmla="*/ 0 w 141"/>
                <a:gd name="T71" fmla="*/ 0 h 129"/>
                <a:gd name="T72" fmla="*/ 0 w 141"/>
                <a:gd name="T73" fmla="*/ 1 h 129"/>
                <a:gd name="T74" fmla="*/ 0 w 141"/>
                <a:gd name="T75" fmla="*/ 1 h 129"/>
                <a:gd name="T76" fmla="*/ 0 w 141"/>
                <a:gd name="T77" fmla="*/ 1 h 12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41"/>
                <a:gd name="T118" fmla="*/ 0 h 129"/>
                <a:gd name="T119" fmla="*/ 141 w 141"/>
                <a:gd name="T120" fmla="*/ 129 h 129"/>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41" h="129">
                  <a:moveTo>
                    <a:pt x="139" y="15"/>
                  </a:moveTo>
                  <a:lnTo>
                    <a:pt x="134" y="20"/>
                  </a:lnTo>
                  <a:lnTo>
                    <a:pt x="130" y="27"/>
                  </a:lnTo>
                  <a:lnTo>
                    <a:pt x="126" y="35"/>
                  </a:lnTo>
                  <a:lnTo>
                    <a:pt x="124" y="42"/>
                  </a:lnTo>
                  <a:lnTo>
                    <a:pt x="122" y="47"/>
                  </a:lnTo>
                  <a:lnTo>
                    <a:pt x="120" y="55"/>
                  </a:lnTo>
                  <a:lnTo>
                    <a:pt x="118" y="62"/>
                  </a:lnTo>
                  <a:lnTo>
                    <a:pt x="116" y="68"/>
                  </a:lnTo>
                  <a:lnTo>
                    <a:pt x="115" y="77"/>
                  </a:lnTo>
                  <a:lnTo>
                    <a:pt x="112" y="82"/>
                  </a:lnTo>
                  <a:lnTo>
                    <a:pt x="111" y="89"/>
                  </a:lnTo>
                  <a:lnTo>
                    <a:pt x="108" y="95"/>
                  </a:lnTo>
                  <a:lnTo>
                    <a:pt x="103" y="102"/>
                  </a:lnTo>
                  <a:lnTo>
                    <a:pt x="100" y="108"/>
                  </a:lnTo>
                  <a:lnTo>
                    <a:pt x="95" y="114"/>
                  </a:lnTo>
                  <a:lnTo>
                    <a:pt x="88" y="120"/>
                  </a:lnTo>
                  <a:lnTo>
                    <a:pt x="84" y="122"/>
                  </a:lnTo>
                  <a:lnTo>
                    <a:pt x="78" y="126"/>
                  </a:lnTo>
                  <a:lnTo>
                    <a:pt x="73" y="126"/>
                  </a:lnTo>
                  <a:lnTo>
                    <a:pt x="68" y="129"/>
                  </a:lnTo>
                  <a:lnTo>
                    <a:pt x="61" y="129"/>
                  </a:lnTo>
                  <a:lnTo>
                    <a:pt x="54" y="129"/>
                  </a:lnTo>
                  <a:lnTo>
                    <a:pt x="49" y="128"/>
                  </a:lnTo>
                  <a:lnTo>
                    <a:pt x="43" y="128"/>
                  </a:lnTo>
                  <a:lnTo>
                    <a:pt x="37" y="126"/>
                  </a:lnTo>
                  <a:lnTo>
                    <a:pt x="30" y="124"/>
                  </a:lnTo>
                  <a:lnTo>
                    <a:pt x="25" y="121"/>
                  </a:lnTo>
                  <a:lnTo>
                    <a:pt x="19" y="118"/>
                  </a:lnTo>
                  <a:lnTo>
                    <a:pt x="14" y="114"/>
                  </a:lnTo>
                  <a:lnTo>
                    <a:pt x="10" y="110"/>
                  </a:lnTo>
                  <a:lnTo>
                    <a:pt x="4" y="106"/>
                  </a:lnTo>
                  <a:lnTo>
                    <a:pt x="2" y="102"/>
                  </a:lnTo>
                  <a:lnTo>
                    <a:pt x="0" y="98"/>
                  </a:lnTo>
                  <a:lnTo>
                    <a:pt x="3" y="94"/>
                  </a:lnTo>
                  <a:lnTo>
                    <a:pt x="6" y="94"/>
                  </a:lnTo>
                  <a:lnTo>
                    <a:pt x="11" y="95"/>
                  </a:lnTo>
                  <a:lnTo>
                    <a:pt x="11" y="98"/>
                  </a:lnTo>
                  <a:lnTo>
                    <a:pt x="15" y="101"/>
                  </a:lnTo>
                  <a:lnTo>
                    <a:pt x="18" y="102"/>
                  </a:lnTo>
                  <a:lnTo>
                    <a:pt x="22" y="105"/>
                  </a:lnTo>
                  <a:lnTo>
                    <a:pt x="26" y="106"/>
                  </a:lnTo>
                  <a:lnTo>
                    <a:pt x="30" y="108"/>
                  </a:lnTo>
                  <a:lnTo>
                    <a:pt x="34" y="109"/>
                  </a:lnTo>
                  <a:lnTo>
                    <a:pt x="38" y="110"/>
                  </a:lnTo>
                  <a:lnTo>
                    <a:pt x="43" y="110"/>
                  </a:lnTo>
                  <a:lnTo>
                    <a:pt x="47" y="110"/>
                  </a:lnTo>
                  <a:lnTo>
                    <a:pt x="51" y="110"/>
                  </a:lnTo>
                  <a:lnTo>
                    <a:pt x="56" y="110"/>
                  </a:lnTo>
                  <a:lnTo>
                    <a:pt x="60" y="110"/>
                  </a:lnTo>
                  <a:lnTo>
                    <a:pt x="62" y="109"/>
                  </a:lnTo>
                  <a:lnTo>
                    <a:pt x="66" y="108"/>
                  </a:lnTo>
                  <a:lnTo>
                    <a:pt x="70" y="106"/>
                  </a:lnTo>
                  <a:lnTo>
                    <a:pt x="74" y="100"/>
                  </a:lnTo>
                  <a:lnTo>
                    <a:pt x="80" y="94"/>
                  </a:lnTo>
                  <a:lnTo>
                    <a:pt x="84" y="87"/>
                  </a:lnTo>
                  <a:lnTo>
                    <a:pt x="88" y="81"/>
                  </a:lnTo>
                  <a:lnTo>
                    <a:pt x="92" y="75"/>
                  </a:lnTo>
                  <a:lnTo>
                    <a:pt x="95" y="68"/>
                  </a:lnTo>
                  <a:lnTo>
                    <a:pt x="99" y="63"/>
                  </a:lnTo>
                  <a:lnTo>
                    <a:pt x="100" y="56"/>
                  </a:lnTo>
                  <a:lnTo>
                    <a:pt x="103" y="50"/>
                  </a:lnTo>
                  <a:lnTo>
                    <a:pt x="105" y="43"/>
                  </a:lnTo>
                  <a:lnTo>
                    <a:pt x="108" y="37"/>
                  </a:lnTo>
                  <a:lnTo>
                    <a:pt x="111" y="31"/>
                  </a:lnTo>
                  <a:lnTo>
                    <a:pt x="114" y="23"/>
                  </a:lnTo>
                  <a:lnTo>
                    <a:pt x="118" y="17"/>
                  </a:lnTo>
                  <a:lnTo>
                    <a:pt x="122" y="10"/>
                  </a:lnTo>
                  <a:lnTo>
                    <a:pt x="127" y="4"/>
                  </a:lnTo>
                  <a:lnTo>
                    <a:pt x="128" y="1"/>
                  </a:lnTo>
                  <a:lnTo>
                    <a:pt x="132" y="0"/>
                  </a:lnTo>
                  <a:lnTo>
                    <a:pt x="134" y="0"/>
                  </a:lnTo>
                  <a:lnTo>
                    <a:pt x="136" y="1"/>
                  </a:lnTo>
                  <a:lnTo>
                    <a:pt x="139" y="4"/>
                  </a:lnTo>
                  <a:lnTo>
                    <a:pt x="141" y="6"/>
                  </a:lnTo>
                  <a:lnTo>
                    <a:pt x="141" y="10"/>
                  </a:lnTo>
                  <a:lnTo>
                    <a:pt x="139" y="15"/>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80" name="Freeform 1174"/>
            <p:cNvSpPr>
              <a:spLocks/>
            </p:cNvSpPr>
            <p:nvPr/>
          </p:nvSpPr>
          <p:spPr bwMode="auto">
            <a:xfrm>
              <a:off x="4934" y="2782"/>
              <a:ext cx="104" cy="82"/>
            </a:xfrm>
            <a:custGeom>
              <a:avLst/>
              <a:gdLst>
                <a:gd name="T0" fmla="*/ 0 w 209"/>
                <a:gd name="T1" fmla="*/ 1 h 164"/>
                <a:gd name="T2" fmla="*/ 0 w 209"/>
                <a:gd name="T3" fmla="*/ 1 h 164"/>
                <a:gd name="T4" fmla="*/ 0 w 209"/>
                <a:gd name="T5" fmla="*/ 1 h 164"/>
                <a:gd name="T6" fmla="*/ 0 w 209"/>
                <a:gd name="T7" fmla="*/ 1 h 164"/>
                <a:gd name="T8" fmla="*/ 0 w 209"/>
                <a:gd name="T9" fmla="*/ 1 h 164"/>
                <a:gd name="T10" fmla="*/ 0 w 209"/>
                <a:gd name="T11" fmla="*/ 1 h 164"/>
                <a:gd name="T12" fmla="*/ 0 w 209"/>
                <a:gd name="T13" fmla="*/ 1 h 164"/>
                <a:gd name="T14" fmla="*/ 0 w 209"/>
                <a:gd name="T15" fmla="*/ 1 h 164"/>
                <a:gd name="T16" fmla="*/ 0 w 209"/>
                <a:gd name="T17" fmla="*/ 1 h 164"/>
                <a:gd name="T18" fmla="*/ 0 w 209"/>
                <a:gd name="T19" fmla="*/ 1 h 164"/>
                <a:gd name="T20" fmla="*/ 0 w 209"/>
                <a:gd name="T21" fmla="*/ 1 h 164"/>
                <a:gd name="T22" fmla="*/ 0 w 209"/>
                <a:gd name="T23" fmla="*/ 1 h 164"/>
                <a:gd name="T24" fmla="*/ 0 w 209"/>
                <a:gd name="T25" fmla="*/ 1 h 164"/>
                <a:gd name="T26" fmla="*/ 0 w 209"/>
                <a:gd name="T27" fmla="*/ 1 h 164"/>
                <a:gd name="T28" fmla="*/ 0 w 209"/>
                <a:gd name="T29" fmla="*/ 1 h 164"/>
                <a:gd name="T30" fmla="*/ 0 w 209"/>
                <a:gd name="T31" fmla="*/ 1 h 164"/>
                <a:gd name="T32" fmla="*/ 0 w 209"/>
                <a:gd name="T33" fmla="*/ 1 h 164"/>
                <a:gd name="T34" fmla="*/ 0 w 209"/>
                <a:gd name="T35" fmla="*/ 1 h 164"/>
                <a:gd name="T36" fmla="*/ 0 w 209"/>
                <a:gd name="T37" fmla="*/ 1 h 164"/>
                <a:gd name="T38" fmla="*/ 0 w 209"/>
                <a:gd name="T39" fmla="*/ 1 h 164"/>
                <a:gd name="T40" fmla="*/ 0 w 209"/>
                <a:gd name="T41" fmla="*/ 1 h 164"/>
                <a:gd name="T42" fmla="*/ 0 w 209"/>
                <a:gd name="T43" fmla="*/ 1 h 164"/>
                <a:gd name="T44" fmla="*/ 0 w 209"/>
                <a:gd name="T45" fmla="*/ 1 h 164"/>
                <a:gd name="T46" fmla="*/ 0 w 209"/>
                <a:gd name="T47" fmla="*/ 1 h 164"/>
                <a:gd name="T48" fmla="*/ 0 w 209"/>
                <a:gd name="T49" fmla="*/ 1 h 164"/>
                <a:gd name="T50" fmla="*/ 0 w 209"/>
                <a:gd name="T51" fmla="*/ 1 h 164"/>
                <a:gd name="T52" fmla="*/ 0 w 209"/>
                <a:gd name="T53" fmla="*/ 1 h 164"/>
                <a:gd name="T54" fmla="*/ 0 w 209"/>
                <a:gd name="T55" fmla="*/ 1 h 164"/>
                <a:gd name="T56" fmla="*/ 0 w 209"/>
                <a:gd name="T57" fmla="*/ 1 h 164"/>
                <a:gd name="T58" fmla="*/ 0 w 209"/>
                <a:gd name="T59" fmla="*/ 1 h 164"/>
                <a:gd name="T60" fmla="*/ 0 w 209"/>
                <a:gd name="T61" fmla="*/ 1 h 164"/>
                <a:gd name="T62" fmla="*/ 0 w 209"/>
                <a:gd name="T63" fmla="*/ 1 h 164"/>
                <a:gd name="T64" fmla="*/ 0 w 209"/>
                <a:gd name="T65" fmla="*/ 1 h 164"/>
                <a:gd name="T66" fmla="*/ 0 w 209"/>
                <a:gd name="T67" fmla="*/ 1 h 164"/>
                <a:gd name="T68" fmla="*/ 0 w 209"/>
                <a:gd name="T69" fmla="*/ 1 h 164"/>
                <a:gd name="T70" fmla="*/ 0 w 209"/>
                <a:gd name="T71" fmla="*/ 1 h 164"/>
                <a:gd name="T72" fmla="*/ 0 w 209"/>
                <a:gd name="T73" fmla="*/ 1 h 164"/>
                <a:gd name="T74" fmla="*/ 0 w 209"/>
                <a:gd name="T75" fmla="*/ 1 h 164"/>
                <a:gd name="T76" fmla="*/ 0 w 209"/>
                <a:gd name="T77" fmla="*/ 1 h 164"/>
                <a:gd name="T78" fmla="*/ 0 w 209"/>
                <a:gd name="T79" fmla="*/ 0 h 164"/>
                <a:gd name="T80" fmla="*/ 0 w 209"/>
                <a:gd name="T81" fmla="*/ 1 h 164"/>
                <a:gd name="T82" fmla="*/ 0 w 209"/>
                <a:gd name="T83" fmla="*/ 1 h 164"/>
                <a:gd name="T84" fmla="*/ 0 w 209"/>
                <a:gd name="T85" fmla="*/ 1 h 16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09"/>
                <a:gd name="T130" fmla="*/ 0 h 164"/>
                <a:gd name="T131" fmla="*/ 209 w 209"/>
                <a:gd name="T132" fmla="*/ 164 h 16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09" h="164">
                  <a:moveTo>
                    <a:pt x="209" y="14"/>
                  </a:moveTo>
                  <a:lnTo>
                    <a:pt x="203" y="18"/>
                  </a:lnTo>
                  <a:lnTo>
                    <a:pt x="199" y="23"/>
                  </a:lnTo>
                  <a:lnTo>
                    <a:pt x="193" y="26"/>
                  </a:lnTo>
                  <a:lnTo>
                    <a:pt x="190" y="30"/>
                  </a:lnTo>
                  <a:lnTo>
                    <a:pt x="186" y="34"/>
                  </a:lnTo>
                  <a:lnTo>
                    <a:pt x="184" y="35"/>
                  </a:lnTo>
                  <a:lnTo>
                    <a:pt x="180" y="38"/>
                  </a:lnTo>
                  <a:lnTo>
                    <a:pt x="176" y="42"/>
                  </a:lnTo>
                  <a:lnTo>
                    <a:pt x="173" y="45"/>
                  </a:lnTo>
                  <a:lnTo>
                    <a:pt x="169" y="49"/>
                  </a:lnTo>
                  <a:lnTo>
                    <a:pt x="166" y="53"/>
                  </a:lnTo>
                  <a:lnTo>
                    <a:pt x="164" y="58"/>
                  </a:lnTo>
                  <a:lnTo>
                    <a:pt x="159" y="64"/>
                  </a:lnTo>
                  <a:lnTo>
                    <a:pt x="155" y="72"/>
                  </a:lnTo>
                  <a:lnTo>
                    <a:pt x="150" y="80"/>
                  </a:lnTo>
                  <a:lnTo>
                    <a:pt x="145" y="91"/>
                  </a:lnTo>
                  <a:lnTo>
                    <a:pt x="141" y="97"/>
                  </a:lnTo>
                  <a:lnTo>
                    <a:pt x="137" y="104"/>
                  </a:lnTo>
                  <a:lnTo>
                    <a:pt x="132" y="111"/>
                  </a:lnTo>
                  <a:lnTo>
                    <a:pt x="128" y="118"/>
                  </a:lnTo>
                  <a:lnTo>
                    <a:pt x="123" y="123"/>
                  </a:lnTo>
                  <a:lnTo>
                    <a:pt x="118" y="130"/>
                  </a:lnTo>
                  <a:lnTo>
                    <a:pt x="114" y="134"/>
                  </a:lnTo>
                  <a:lnTo>
                    <a:pt x="108" y="141"/>
                  </a:lnTo>
                  <a:lnTo>
                    <a:pt x="101" y="145"/>
                  </a:lnTo>
                  <a:lnTo>
                    <a:pt x="96" y="149"/>
                  </a:lnTo>
                  <a:lnTo>
                    <a:pt x="89" y="153"/>
                  </a:lnTo>
                  <a:lnTo>
                    <a:pt x="84" y="157"/>
                  </a:lnTo>
                  <a:lnTo>
                    <a:pt x="76" y="159"/>
                  </a:lnTo>
                  <a:lnTo>
                    <a:pt x="69" y="161"/>
                  </a:lnTo>
                  <a:lnTo>
                    <a:pt x="62" y="162"/>
                  </a:lnTo>
                  <a:lnTo>
                    <a:pt x="54" y="164"/>
                  </a:lnTo>
                  <a:lnTo>
                    <a:pt x="52" y="164"/>
                  </a:lnTo>
                  <a:lnTo>
                    <a:pt x="49" y="162"/>
                  </a:lnTo>
                  <a:lnTo>
                    <a:pt x="45" y="161"/>
                  </a:lnTo>
                  <a:lnTo>
                    <a:pt x="39" y="161"/>
                  </a:lnTo>
                  <a:lnTo>
                    <a:pt x="34" y="159"/>
                  </a:lnTo>
                  <a:lnTo>
                    <a:pt x="30" y="158"/>
                  </a:lnTo>
                  <a:lnTo>
                    <a:pt x="26" y="157"/>
                  </a:lnTo>
                  <a:lnTo>
                    <a:pt x="21" y="155"/>
                  </a:lnTo>
                  <a:lnTo>
                    <a:pt x="14" y="154"/>
                  </a:lnTo>
                  <a:lnTo>
                    <a:pt x="10" y="153"/>
                  </a:lnTo>
                  <a:lnTo>
                    <a:pt x="6" y="151"/>
                  </a:lnTo>
                  <a:lnTo>
                    <a:pt x="3" y="150"/>
                  </a:lnTo>
                  <a:lnTo>
                    <a:pt x="0" y="147"/>
                  </a:lnTo>
                  <a:lnTo>
                    <a:pt x="2" y="147"/>
                  </a:lnTo>
                  <a:lnTo>
                    <a:pt x="7" y="147"/>
                  </a:lnTo>
                  <a:lnTo>
                    <a:pt x="15" y="147"/>
                  </a:lnTo>
                  <a:lnTo>
                    <a:pt x="22" y="145"/>
                  </a:lnTo>
                  <a:lnTo>
                    <a:pt x="31" y="143"/>
                  </a:lnTo>
                  <a:lnTo>
                    <a:pt x="39" y="141"/>
                  </a:lnTo>
                  <a:lnTo>
                    <a:pt x="50" y="138"/>
                  </a:lnTo>
                  <a:lnTo>
                    <a:pt x="60" y="137"/>
                  </a:lnTo>
                  <a:lnTo>
                    <a:pt x="68" y="134"/>
                  </a:lnTo>
                  <a:lnTo>
                    <a:pt x="76" y="130"/>
                  </a:lnTo>
                  <a:lnTo>
                    <a:pt x="85" y="126"/>
                  </a:lnTo>
                  <a:lnTo>
                    <a:pt x="93" y="122"/>
                  </a:lnTo>
                  <a:lnTo>
                    <a:pt x="101" y="118"/>
                  </a:lnTo>
                  <a:lnTo>
                    <a:pt x="107" y="112"/>
                  </a:lnTo>
                  <a:lnTo>
                    <a:pt x="114" y="107"/>
                  </a:lnTo>
                  <a:lnTo>
                    <a:pt x="118" y="101"/>
                  </a:lnTo>
                  <a:lnTo>
                    <a:pt x="122" y="97"/>
                  </a:lnTo>
                  <a:lnTo>
                    <a:pt x="128" y="85"/>
                  </a:lnTo>
                  <a:lnTo>
                    <a:pt x="134" y="76"/>
                  </a:lnTo>
                  <a:lnTo>
                    <a:pt x="139" y="66"/>
                  </a:lnTo>
                  <a:lnTo>
                    <a:pt x="145" y="60"/>
                  </a:lnTo>
                  <a:lnTo>
                    <a:pt x="149" y="53"/>
                  </a:lnTo>
                  <a:lnTo>
                    <a:pt x="153" y="49"/>
                  </a:lnTo>
                  <a:lnTo>
                    <a:pt x="157" y="43"/>
                  </a:lnTo>
                  <a:lnTo>
                    <a:pt x="159" y="41"/>
                  </a:lnTo>
                  <a:lnTo>
                    <a:pt x="164" y="37"/>
                  </a:lnTo>
                  <a:lnTo>
                    <a:pt x="168" y="34"/>
                  </a:lnTo>
                  <a:lnTo>
                    <a:pt x="172" y="30"/>
                  </a:lnTo>
                  <a:lnTo>
                    <a:pt x="176" y="26"/>
                  </a:lnTo>
                  <a:lnTo>
                    <a:pt x="180" y="21"/>
                  </a:lnTo>
                  <a:lnTo>
                    <a:pt x="185" y="17"/>
                  </a:lnTo>
                  <a:lnTo>
                    <a:pt x="192" y="8"/>
                  </a:lnTo>
                  <a:lnTo>
                    <a:pt x="199" y="2"/>
                  </a:lnTo>
                  <a:lnTo>
                    <a:pt x="204" y="0"/>
                  </a:lnTo>
                  <a:lnTo>
                    <a:pt x="208" y="3"/>
                  </a:lnTo>
                  <a:lnTo>
                    <a:pt x="209" y="4"/>
                  </a:lnTo>
                  <a:lnTo>
                    <a:pt x="209" y="8"/>
                  </a:lnTo>
                  <a:lnTo>
                    <a:pt x="209" y="10"/>
                  </a:lnTo>
                  <a:lnTo>
                    <a:pt x="209" y="1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81" name="Freeform 1175"/>
            <p:cNvSpPr>
              <a:spLocks/>
            </p:cNvSpPr>
            <p:nvPr/>
          </p:nvSpPr>
          <p:spPr bwMode="auto">
            <a:xfrm>
              <a:off x="4932" y="2858"/>
              <a:ext cx="75" cy="51"/>
            </a:xfrm>
            <a:custGeom>
              <a:avLst/>
              <a:gdLst>
                <a:gd name="T0" fmla="*/ 1 w 149"/>
                <a:gd name="T1" fmla="*/ 1 h 101"/>
                <a:gd name="T2" fmla="*/ 1 w 149"/>
                <a:gd name="T3" fmla="*/ 1 h 101"/>
                <a:gd name="T4" fmla="*/ 1 w 149"/>
                <a:gd name="T5" fmla="*/ 1 h 101"/>
                <a:gd name="T6" fmla="*/ 1 w 149"/>
                <a:gd name="T7" fmla="*/ 1 h 101"/>
                <a:gd name="T8" fmla="*/ 1 w 149"/>
                <a:gd name="T9" fmla="*/ 1 h 101"/>
                <a:gd name="T10" fmla="*/ 1 w 149"/>
                <a:gd name="T11" fmla="*/ 1 h 101"/>
                <a:gd name="T12" fmla="*/ 1 w 149"/>
                <a:gd name="T13" fmla="*/ 1 h 101"/>
                <a:gd name="T14" fmla="*/ 1 w 149"/>
                <a:gd name="T15" fmla="*/ 1 h 101"/>
                <a:gd name="T16" fmla="*/ 1 w 149"/>
                <a:gd name="T17" fmla="*/ 1 h 101"/>
                <a:gd name="T18" fmla="*/ 1 w 149"/>
                <a:gd name="T19" fmla="*/ 1 h 101"/>
                <a:gd name="T20" fmla="*/ 1 w 149"/>
                <a:gd name="T21" fmla="*/ 1 h 101"/>
                <a:gd name="T22" fmla="*/ 1 w 149"/>
                <a:gd name="T23" fmla="*/ 1 h 101"/>
                <a:gd name="T24" fmla="*/ 1 w 149"/>
                <a:gd name="T25" fmla="*/ 1 h 101"/>
                <a:gd name="T26" fmla="*/ 1 w 149"/>
                <a:gd name="T27" fmla="*/ 1 h 101"/>
                <a:gd name="T28" fmla="*/ 1 w 149"/>
                <a:gd name="T29" fmla="*/ 1 h 101"/>
                <a:gd name="T30" fmla="*/ 1 w 149"/>
                <a:gd name="T31" fmla="*/ 1 h 101"/>
                <a:gd name="T32" fmla="*/ 1 w 149"/>
                <a:gd name="T33" fmla="*/ 1 h 101"/>
                <a:gd name="T34" fmla="*/ 1 w 149"/>
                <a:gd name="T35" fmla="*/ 1 h 101"/>
                <a:gd name="T36" fmla="*/ 1 w 149"/>
                <a:gd name="T37" fmla="*/ 1 h 101"/>
                <a:gd name="T38" fmla="*/ 1 w 149"/>
                <a:gd name="T39" fmla="*/ 1 h 101"/>
                <a:gd name="T40" fmla="*/ 1 w 149"/>
                <a:gd name="T41" fmla="*/ 1 h 101"/>
                <a:gd name="T42" fmla="*/ 1 w 149"/>
                <a:gd name="T43" fmla="*/ 1 h 101"/>
                <a:gd name="T44" fmla="*/ 1 w 149"/>
                <a:gd name="T45" fmla="*/ 1 h 101"/>
                <a:gd name="T46" fmla="*/ 1 w 149"/>
                <a:gd name="T47" fmla="*/ 1 h 101"/>
                <a:gd name="T48" fmla="*/ 1 w 149"/>
                <a:gd name="T49" fmla="*/ 1 h 101"/>
                <a:gd name="T50" fmla="*/ 1 w 149"/>
                <a:gd name="T51" fmla="*/ 1 h 101"/>
                <a:gd name="T52" fmla="*/ 1 w 149"/>
                <a:gd name="T53" fmla="*/ 1 h 101"/>
                <a:gd name="T54" fmla="*/ 1 w 149"/>
                <a:gd name="T55" fmla="*/ 1 h 101"/>
                <a:gd name="T56" fmla="*/ 1 w 149"/>
                <a:gd name="T57" fmla="*/ 1 h 101"/>
                <a:gd name="T58" fmla="*/ 1 w 149"/>
                <a:gd name="T59" fmla="*/ 1 h 101"/>
                <a:gd name="T60" fmla="*/ 1 w 149"/>
                <a:gd name="T61" fmla="*/ 1 h 101"/>
                <a:gd name="T62" fmla="*/ 1 w 149"/>
                <a:gd name="T63" fmla="*/ 1 h 101"/>
                <a:gd name="T64" fmla="*/ 1 w 149"/>
                <a:gd name="T65" fmla="*/ 1 h 101"/>
                <a:gd name="T66" fmla="*/ 1 w 149"/>
                <a:gd name="T67" fmla="*/ 1 h 101"/>
                <a:gd name="T68" fmla="*/ 1 w 149"/>
                <a:gd name="T69" fmla="*/ 1 h 101"/>
                <a:gd name="T70" fmla="*/ 1 w 149"/>
                <a:gd name="T71" fmla="*/ 1 h 101"/>
                <a:gd name="T72" fmla="*/ 1 w 149"/>
                <a:gd name="T73" fmla="*/ 1 h 101"/>
                <a:gd name="T74" fmla="*/ 1 w 149"/>
                <a:gd name="T75" fmla="*/ 1 h 101"/>
                <a:gd name="T76" fmla="*/ 1 w 149"/>
                <a:gd name="T77" fmla="*/ 1 h 101"/>
                <a:gd name="T78" fmla="*/ 1 w 149"/>
                <a:gd name="T79" fmla="*/ 1 h 101"/>
                <a:gd name="T80" fmla="*/ 1 w 149"/>
                <a:gd name="T81" fmla="*/ 1 h 101"/>
                <a:gd name="T82" fmla="*/ 0 w 149"/>
                <a:gd name="T83" fmla="*/ 1 h 101"/>
                <a:gd name="T84" fmla="*/ 1 w 149"/>
                <a:gd name="T85" fmla="*/ 0 h 101"/>
                <a:gd name="T86" fmla="*/ 1 w 149"/>
                <a:gd name="T87" fmla="*/ 0 h 101"/>
                <a:gd name="T88" fmla="*/ 1 w 149"/>
                <a:gd name="T89" fmla="*/ 0 h 101"/>
                <a:gd name="T90" fmla="*/ 1 w 149"/>
                <a:gd name="T91" fmla="*/ 0 h 101"/>
                <a:gd name="T92" fmla="*/ 1 w 149"/>
                <a:gd name="T93" fmla="*/ 0 h 101"/>
                <a:gd name="T94" fmla="*/ 1 w 149"/>
                <a:gd name="T95" fmla="*/ 0 h 101"/>
                <a:gd name="T96" fmla="*/ 1 w 149"/>
                <a:gd name="T97" fmla="*/ 0 h 101"/>
                <a:gd name="T98" fmla="*/ 1 w 149"/>
                <a:gd name="T99" fmla="*/ 0 h 101"/>
                <a:gd name="T100" fmla="*/ 1 w 149"/>
                <a:gd name="T101" fmla="*/ 0 h 101"/>
                <a:gd name="T102" fmla="*/ 1 w 149"/>
                <a:gd name="T103" fmla="*/ 0 h 101"/>
                <a:gd name="T104" fmla="*/ 1 w 149"/>
                <a:gd name="T105" fmla="*/ 1 h 101"/>
                <a:gd name="T106" fmla="*/ 1 w 149"/>
                <a:gd name="T107" fmla="*/ 1 h 101"/>
                <a:gd name="T108" fmla="*/ 1 w 149"/>
                <a:gd name="T109" fmla="*/ 1 h 101"/>
                <a:gd name="T110" fmla="*/ 1 w 149"/>
                <a:gd name="T111" fmla="*/ 1 h 101"/>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49"/>
                <a:gd name="T169" fmla="*/ 0 h 101"/>
                <a:gd name="T170" fmla="*/ 149 w 149"/>
                <a:gd name="T171" fmla="*/ 101 h 101"/>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49" h="101">
                  <a:moveTo>
                    <a:pt x="40" y="4"/>
                  </a:moveTo>
                  <a:lnTo>
                    <a:pt x="47" y="9"/>
                  </a:lnTo>
                  <a:lnTo>
                    <a:pt x="54" y="14"/>
                  </a:lnTo>
                  <a:lnTo>
                    <a:pt x="62" y="19"/>
                  </a:lnTo>
                  <a:lnTo>
                    <a:pt x="68" y="24"/>
                  </a:lnTo>
                  <a:lnTo>
                    <a:pt x="74" y="28"/>
                  </a:lnTo>
                  <a:lnTo>
                    <a:pt x="82" y="34"/>
                  </a:lnTo>
                  <a:lnTo>
                    <a:pt x="89" y="39"/>
                  </a:lnTo>
                  <a:lnTo>
                    <a:pt x="95" y="43"/>
                  </a:lnTo>
                  <a:lnTo>
                    <a:pt x="103" y="47"/>
                  </a:lnTo>
                  <a:lnTo>
                    <a:pt x="109" y="53"/>
                  </a:lnTo>
                  <a:lnTo>
                    <a:pt x="116" y="58"/>
                  </a:lnTo>
                  <a:lnTo>
                    <a:pt x="122" y="63"/>
                  </a:lnTo>
                  <a:lnTo>
                    <a:pt x="128" y="67"/>
                  </a:lnTo>
                  <a:lnTo>
                    <a:pt x="136" y="74"/>
                  </a:lnTo>
                  <a:lnTo>
                    <a:pt x="141" y="81"/>
                  </a:lnTo>
                  <a:lnTo>
                    <a:pt x="149" y="89"/>
                  </a:lnTo>
                  <a:lnTo>
                    <a:pt x="149" y="90"/>
                  </a:lnTo>
                  <a:lnTo>
                    <a:pt x="149" y="93"/>
                  </a:lnTo>
                  <a:lnTo>
                    <a:pt x="149" y="97"/>
                  </a:lnTo>
                  <a:lnTo>
                    <a:pt x="148" y="98"/>
                  </a:lnTo>
                  <a:lnTo>
                    <a:pt x="145" y="100"/>
                  </a:lnTo>
                  <a:lnTo>
                    <a:pt x="143" y="101"/>
                  </a:lnTo>
                  <a:lnTo>
                    <a:pt x="140" y="100"/>
                  </a:lnTo>
                  <a:lnTo>
                    <a:pt x="137" y="98"/>
                  </a:lnTo>
                  <a:lnTo>
                    <a:pt x="130" y="92"/>
                  </a:lnTo>
                  <a:lnTo>
                    <a:pt x="122" y="85"/>
                  </a:lnTo>
                  <a:lnTo>
                    <a:pt x="114" y="78"/>
                  </a:lnTo>
                  <a:lnTo>
                    <a:pt x="108" y="72"/>
                  </a:lnTo>
                  <a:lnTo>
                    <a:pt x="98" y="65"/>
                  </a:lnTo>
                  <a:lnTo>
                    <a:pt x="89" y="59"/>
                  </a:lnTo>
                  <a:lnTo>
                    <a:pt x="81" y="53"/>
                  </a:lnTo>
                  <a:lnTo>
                    <a:pt x="71" y="47"/>
                  </a:lnTo>
                  <a:lnTo>
                    <a:pt x="62" y="42"/>
                  </a:lnTo>
                  <a:lnTo>
                    <a:pt x="52" y="36"/>
                  </a:lnTo>
                  <a:lnTo>
                    <a:pt x="43" y="30"/>
                  </a:lnTo>
                  <a:lnTo>
                    <a:pt x="33" y="26"/>
                  </a:lnTo>
                  <a:lnTo>
                    <a:pt x="24" y="19"/>
                  </a:lnTo>
                  <a:lnTo>
                    <a:pt x="16" y="14"/>
                  </a:lnTo>
                  <a:lnTo>
                    <a:pt x="8" y="9"/>
                  </a:lnTo>
                  <a:lnTo>
                    <a:pt x="1" y="4"/>
                  </a:lnTo>
                  <a:lnTo>
                    <a:pt x="0" y="1"/>
                  </a:lnTo>
                  <a:lnTo>
                    <a:pt x="4" y="0"/>
                  </a:lnTo>
                  <a:lnTo>
                    <a:pt x="5" y="0"/>
                  </a:lnTo>
                  <a:lnTo>
                    <a:pt x="8" y="0"/>
                  </a:lnTo>
                  <a:lnTo>
                    <a:pt x="12" y="0"/>
                  </a:lnTo>
                  <a:lnTo>
                    <a:pt x="16" y="0"/>
                  </a:lnTo>
                  <a:lnTo>
                    <a:pt x="18" y="0"/>
                  </a:lnTo>
                  <a:lnTo>
                    <a:pt x="23" y="0"/>
                  </a:lnTo>
                  <a:lnTo>
                    <a:pt x="25" y="0"/>
                  </a:lnTo>
                  <a:lnTo>
                    <a:pt x="29" y="0"/>
                  </a:lnTo>
                  <a:lnTo>
                    <a:pt x="32" y="0"/>
                  </a:lnTo>
                  <a:lnTo>
                    <a:pt x="35" y="1"/>
                  </a:lnTo>
                  <a:lnTo>
                    <a:pt x="37" y="1"/>
                  </a:lnTo>
                  <a:lnTo>
                    <a:pt x="40" y="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82" name="Freeform 1176"/>
            <p:cNvSpPr>
              <a:spLocks/>
            </p:cNvSpPr>
            <p:nvPr/>
          </p:nvSpPr>
          <p:spPr bwMode="auto">
            <a:xfrm>
              <a:off x="5027" y="2882"/>
              <a:ext cx="55" cy="42"/>
            </a:xfrm>
            <a:custGeom>
              <a:avLst/>
              <a:gdLst>
                <a:gd name="T0" fmla="*/ 1 w 109"/>
                <a:gd name="T1" fmla="*/ 1 h 84"/>
                <a:gd name="T2" fmla="*/ 1 w 109"/>
                <a:gd name="T3" fmla="*/ 1 h 84"/>
                <a:gd name="T4" fmla="*/ 1 w 109"/>
                <a:gd name="T5" fmla="*/ 1 h 84"/>
                <a:gd name="T6" fmla="*/ 1 w 109"/>
                <a:gd name="T7" fmla="*/ 1 h 84"/>
                <a:gd name="T8" fmla="*/ 1 w 109"/>
                <a:gd name="T9" fmla="*/ 1 h 84"/>
                <a:gd name="T10" fmla="*/ 1 w 109"/>
                <a:gd name="T11" fmla="*/ 1 h 84"/>
                <a:gd name="T12" fmla="*/ 1 w 109"/>
                <a:gd name="T13" fmla="*/ 1 h 84"/>
                <a:gd name="T14" fmla="*/ 1 w 109"/>
                <a:gd name="T15" fmla="*/ 1 h 84"/>
                <a:gd name="T16" fmla="*/ 1 w 109"/>
                <a:gd name="T17" fmla="*/ 1 h 84"/>
                <a:gd name="T18" fmla="*/ 1 w 109"/>
                <a:gd name="T19" fmla="*/ 1 h 84"/>
                <a:gd name="T20" fmla="*/ 1 w 109"/>
                <a:gd name="T21" fmla="*/ 1 h 84"/>
                <a:gd name="T22" fmla="*/ 1 w 109"/>
                <a:gd name="T23" fmla="*/ 1 h 84"/>
                <a:gd name="T24" fmla="*/ 1 w 109"/>
                <a:gd name="T25" fmla="*/ 1 h 84"/>
                <a:gd name="T26" fmla="*/ 1 w 109"/>
                <a:gd name="T27" fmla="*/ 1 h 84"/>
                <a:gd name="T28" fmla="*/ 1 w 109"/>
                <a:gd name="T29" fmla="*/ 1 h 84"/>
                <a:gd name="T30" fmla="*/ 1 w 109"/>
                <a:gd name="T31" fmla="*/ 1 h 84"/>
                <a:gd name="T32" fmla="*/ 1 w 109"/>
                <a:gd name="T33" fmla="*/ 1 h 84"/>
                <a:gd name="T34" fmla="*/ 1 w 109"/>
                <a:gd name="T35" fmla="*/ 1 h 84"/>
                <a:gd name="T36" fmla="*/ 1 w 109"/>
                <a:gd name="T37" fmla="*/ 1 h 84"/>
                <a:gd name="T38" fmla="*/ 1 w 109"/>
                <a:gd name="T39" fmla="*/ 1 h 84"/>
                <a:gd name="T40" fmla="*/ 1 w 109"/>
                <a:gd name="T41" fmla="*/ 1 h 84"/>
                <a:gd name="T42" fmla="*/ 1 w 109"/>
                <a:gd name="T43" fmla="*/ 1 h 84"/>
                <a:gd name="T44" fmla="*/ 1 w 109"/>
                <a:gd name="T45" fmla="*/ 1 h 84"/>
                <a:gd name="T46" fmla="*/ 1 w 109"/>
                <a:gd name="T47" fmla="*/ 1 h 84"/>
                <a:gd name="T48" fmla="*/ 1 w 109"/>
                <a:gd name="T49" fmla="*/ 1 h 84"/>
                <a:gd name="T50" fmla="*/ 1 w 109"/>
                <a:gd name="T51" fmla="*/ 1 h 84"/>
                <a:gd name="T52" fmla="*/ 1 w 109"/>
                <a:gd name="T53" fmla="*/ 1 h 84"/>
                <a:gd name="T54" fmla="*/ 1 w 109"/>
                <a:gd name="T55" fmla="*/ 1 h 84"/>
                <a:gd name="T56" fmla="*/ 1 w 109"/>
                <a:gd name="T57" fmla="*/ 1 h 84"/>
                <a:gd name="T58" fmla="*/ 1 w 109"/>
                <a:gd name="T59" fmla="*/ 1 h 84"/>
                <a:gd name="T60" fmla="*/ 1 w 109"/>
                <a:gd name="T61" fmla="*/ 1 h 84"/>
                <a:gd name="T62" fmla="*/ 1 w 109"/>
                <a:gd name="T63" fmla="*/ 1 h 84"/>
                <a:gd name="T64" fmla="*/ 1 w 109"/>
                <a:gd name="T65" fmla="*/ 1 h 84"/>
                <a:gd name="T66" fmla="*/ 1 w 109"/>
                <a:gd name="T67" fmla="*/ 1 h 84"/>
                <a:gd name="T68" fmla="*/ 1 w 109"/>
                <a:gd name="T69" fmla="*/ 1 h 84"/>
                <a:gd name="T70" fmla="*/ 1 w 109"/>
                <a:gd name="T71" fmla="*/ 1 h 84"/>
                <a:gd name="T72" fmla="*/ 0 w 109"/>
                <a:gd name="T73" fmla="*/ 1 h 84"/>
                <a:gd name="T74" fmla="*/ 1 w 109"/>
                <a:gd name="T75" fmla="*/ 1 h 84"/>
                <a:gd name="T76" fmla="*/ 1 w 109"/>
                <a:gd name="T77" fmla="*/ 1 h 84"/>
                <a:gd name="T78" fmla="*/ 1 w 109"/>
                <a:gd name="T79" fmla="*/ 0 h 84"/>
                <a:gd name="T80" fmla="*/ 1 w 109"/>
                <a:gd name="T81" fmla="*/ 1 h 84"/>
                <a:gd name="T82" fmla="*/ 1 w 109"/>
                <a:gd name="T83" fmla="*/ 1 h 84"/>
                <a:gd name="T84" fmla="*/ 1 w 109"/>
                <a:gd name="T85" fmla="*/ 1 h 8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9"/>
                <a:gd name="T130" fmla="*/ 0 h 84"/>
                <a:gd name="T131" fmla="*/ 109 w 109"/>
                <a:gd name="T132" fmla="*/ 84 h 8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9" h="84">
                  <a:moveTo>
                    <a:pt x="13" y="10"/>
                  </a:moveTo>
                  <a:lnTo>
                    <a:pt x="15" y="14"/>
                  </a:lnTo>
                  <a:lnTo>
                    <a:pt x="17" y="18"/>
                  </a:lnTo>
                  <a:lnTo>
                    <a:pt x="17" y="20"/>
                  </a:lnTo>
                  <a:lnTo>
                    <a:pt x="21" y="25"/>
                  </a:lnTo>
                  <a:lnTo>
                    <a:pt x="24" y="26"/>
                  </a:lnTo>
                  <a:lnTo>
                    <a:pt x="28" y="30"/>
                  </a:lnTo>
                  <a:lnTo>
                    <a:pt x="32" y="30"/>
                  </a:lnTo>
                  <a:lnTo>
                    <a:pt x="36" y="34"/>
                  </a:lnTo>
                  <a:lnTo>
                    <a:pt x="40" y="34"/>
                  </a:lnTo>
                  <a:lnTo>
                    <a:pt x="44" y="37"/>
                  </a:lnTo>
                  <a:lnTo>
                    <a:pt x="48" y="38"/>
                  </a:lnTo>
                  <a:lnTo>
                    <a:pt x="52" y="39"/>
                  </a:lnTo>
                  <a:lnTo>
                    <a:pt x="55" y="42"/>
                  </a:lnTo>
                  <a:lnTo>
                    <a:pt x="59" y="43"/>
                  </a:lnTo>
                  <a:lnTo>
                    <a:pt x="62" y="46"/>
                  </a:lnTo>
                  <a:lnTo>
                    <a:pt x="65" y="50"/>
                  </a:lnTo>
                  <a:lnTo>
                    <a:pt x="67" y="54"/>
                  </a:lnTo>
                  <a:lnTo>
                    <a:pt x="69" y="57"/>
                  </a:lnTo>
                  <a:lnTo>
                    <a:pt x="71" y="58"/>
                  </a:lnTo>
                  <a:lnTo>
                    <a:pt x="75" y="61"/>
                  </a:lnTo>
                  <a:lnTo>
                    <a:pt x="78" y="61"/>
                  </a:lnTo>
                  <a:lnTo>
                    <a:pt x="82" y="61"/>
                  </a:lnTo>
                  <a:lnTo>
                    <a:pt x="85" y="62"/>
                  </a:lnTo>
                  <a:lnTo>
                    <a:pt x="89" y="62"/>
                  </a:lnTo>
                  <a:lnTo>
                    <a:pt x="90" y="62"/>
                  </a:lnTo>
                  <a:lnTo>
                    <a:pt x="93" y="62"/>
                  </a:lnTo>
                  <a:lnTo>
                    <a:pt x="97" y="64"/>
                  </a:lnTo>
                  <a:lnTo>
                    <a:pt x="101" y="65"/>
                  </a:lnTo>
                  <a:lnTo>
                    <a:pt x="105" y="65"/>
                  </a:lnTo>
                  <a:lnTo>
                    <a:pt x="106" y="68"/>
                  </a:lnTo>
                  <a:lnTo>
                    <a:pt x="108" y="70"/>
                  </a:lnTo>
                  <a:lnTo>
                    <a:pt x="109" y="74"/>
                  </a:lnTo>
                  <a:lnTo>
                    <a:pt x="106" y="77"/>
                  </a:lnTo>
                  <a:lnTo>
                    <a:pt x="105" y="80"/>
                  </a:lnTo>
                  <a:lnTo>
                    <a:pt x="101" y="83"/>
                  </a:lnTo>
                  <a:lnTo>
                    <a:pt x="98" y="84"/>
                  </a:lnTo>
                  <a:lnTo>
                    <a:pt x="93" y="83"/>
                  </a:lnTo>
                  <a:lnTo>
                    <a:pt x="90" y="83"/>
                  </a:lnTo>
                  <a:lnTo>
                    <a:pt x="87" y="83"/>
                  </a:lnTo>
                  <a:lnTo>
                    <a:pt x="85" y="83"/>
                  </a:lnTo>
                  <a:lnTo>
                    <a:pt x="81" y="83"/>
                  </a:lnTo>
                  <a:lnTo>
                    <a:pt x="77" y="83"/>
                  </a:lnTo>
                  <a:lnTo>
                    <a:pt x="74" y="83"/>
                  </a:lnTo>
                  <a:lnTo>
                    <a:pt x="70" y="83"/>
                  </a:lnTo>
                  <a:lnTo>
                    <a:pt x="67" y="80"/>
                  </a:lnTo>
                  <a:lnTo>
                    <a:pt x="63" y="78"/>
                  </a:lnTo>
                  <a:lnTo>
                    <a:pt x="61" y="76"/>
                  </a:lnTo>
                  <a:lnTo>
                    <a:pt x="59" y="73"/>
                  </a:lnTo>
                  <a:lnTo>
                    <a:pt x="58" y="69"/>
                  </a:lnTo>
                  <a:lnTo>
                    <a:pt x="55" y="66"/>
                  </a:lnTo>
                  <a:lnTo>
                    <a:pt x="54" y="62"/>
                  </a:lnTo>
                  <a:lnTo>
                    <a:pt x="51" y="58"/>
                  </a:lnTo>
                  <a:lnTo>
                    <a:pt x="50" y="56"/>
                  </a:lnTo>
                  <a:lnTo>
                    <a:pt x="47" y="54"/>
                  </a:lnTo>
                  <a:lnTo>
                    <a:pt x="43" y="53"/>
                  </a:lnTo>
                  <a:lnTo>
                    <a:pt x="40" y="51"/>
                  </a:lnTo>
                  <a:lnTo>
                    <a:pt x="35" y="50"/>
                  </a:lnTo>
                  <a:lnTo>
                    <a:pt x="32" y="50"/>
                  </a:lnTo>
                  <a:lnTo>
                    <a:pt x="28" y="50"/>
                  </a:lnTo>
                  <a:lnTo>
                    <a:pt x="25" y="49"/>
                  </a:lnTo>
                  <a:lnTo>
                    <a:pt x="21" y="46"/>
                  </a:lnTo>
                  <a:lnTo>
                    <a:pt x="17" y="46"/>
                  </a:lnTo>
                  <a:lnTo>
                    <a:pt x="16" y="45"/>
                  </a:lnTo>
                  <a:lnTo>
                    <a:pt x="13" y="43"/>
                  </a:lnTo>
                  <a:lnTo>
                    <a:pt x="9" y="42"/>
                  </a:lnTo>
                  <a:lnTo>
                    <a:pt x="7" y="38"/>
                  </a:lnTo>
                  <a:lnTo>
                    <a:pt x="4" y="35"/>
                  </a:lnTo>
                  <a:lnTo>
                    <a:pt x="2" y="31"/>
                  </a:lnTo>
                  <a:lnTo>
                    <a:pt x="1" y="30"/>
                  </a:lnTo>
                  <a:lnTo>
                    <a:pt x="1" y="27"/>
                  </a:lnTo>
                  <a:lnTo>
                    <a:pt x="1" y="23"/>
                  </a:lnTo>
                  <a:lnTo>
                    <a:pt x="1" y="20"/>
                  </a:lnTo>
                  <a:lnTo>
                    <a:pt x="0" y="16"/>
                  </a:lnTo>
                  <a:lnTo>
                    <a:pt x="0" y="12"/>
                  </a:lnTo>
                  <a:lnTo>
                    <a:pt x="1" y="11"/>
                  </a:lnTo>
                  <a:lnTo>
                    <a:pt x="1" y="8"/>
                  </a:lnTo>
                  <a:lnTo>
                    <a:pt x="2" y="4"/>
                  </a:lnTo>
                  <a:lnTo>
                    <a:pt x="5" y="2"/>
                  </a:lnTo>
                  <a:lnTo>
                    <a:pt x="8" y="0"/>
                  </a:lnTo>
                  <a:lnTo>
                    <a:pt x="11" y="2"/>
                  </a:lnTo>
                  <a:lnTo>
                    <a:pt x="11" y="3"/>
                  </a:lnTo>
                  <a:lnTo>
                    <a:pt x="12" y="4"/>
                  </a:lnTo>
                  <a:lnTo>
                    <a:pt x="13" y="7"/>
                  </a:lnTo>
                  <a:lnTo>
                    <a:pt x="13" y="1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83" name="Freeform 1177"/>
            <p:cNvSpPr>
              <a:spLocks/>
            </p:cNvSpPr>
            <p:nvPr/>
          </p:nvSpPr>
          <p:spPr bwMode="auto">
            <a:xfrm>
              <a:off x="4998" y="2896"/>
              <a:ext cx="50" cy="14"/>
            </a:xfrm>
            <a:custGeom>
              <a:avLst/>
              <a:gdLst>
                <a:gd name="T0" fmla="*/ 1 w 100"/>
                <a:gd name="T1" fmla="*/ 1 h 28"/>
                <a:gd name="T2" fmla="*/ 1 w 100"/>
                <a:gd name="T3" fmla="*/ 1 h 28"/>
                <a:gd name="T4" fmla="*/ 1 w 100"/>
                <a:gd name="T5" fmla="*/ 0 h 28"/>
                <a:gd name="T6" fmla="*/ 1 w 100"/>
                <a:gd name="T7" fmla="*/ 0 h 28"/>
                <a:gd name="T8" fmla="*/ 1 w 100"/>
                <a:gd name="T9" fmla="*/ 0 h 28"/>
                <a:gd name="T10" fmla="*/ 1 w 100"/>
                <a:gd name="T11" fmla="*/ 0 h 28"/>
                <a:gd name="T12" fmla="*/ 1 w 100"/>
                <a:gd name="T13" fmla="*/ 1 h 28"/>
                <a:gd name="T14" fmla="*/ 1 w 100"/>
                <a:gd name="T15" fmla="*/ 1 h 28"/>
                <a:gd name="T16" fmla="*/ 1 w 100"/>
                <a:gd name="T17" fmla="*/ 1 h 28"/>
                <a:gd name="T18" fmla="*/ 1 w 100"/>
                <a:gd name="T19" fmla="*/ 1 h 28"/>
                <a:gd name="T20" fmla="*/ 1 w 100"/>
                <a:gd name="T21" fmla="*/ 1 h 28"/>
                <a:gd name="T22" fmla="*/ 1 w 100"/>
                <a:gd name="T23" fmla="*/ 1 h 28"/>
                <a:gd name="T24" fmla="*/ 1 w 100"/>
                <a:gd name="T25" fmla="*/ 1 h 28"/>
                <a:gd name="T26" fmla="*/ 1 w 100"/>
                <a:gd name="T27" fmla="*/ 1 h 28"/>
                <a:gd name="T28" fmla="*/ 1 w 100"/>
                <a:gd name="T29" fmla="*/ 1 h 28"/>
                <a:gd name="T30" fmla="*/ 1 w 100"/>
                <a:gd name="T31" fmla="*/ 1 h 28"/>
                <a:gd name="T32" fmla="*/ 1 w 100"/>
                <a:gd name="T33" fmla="*/ 1 h 28"/>
                <a:gd name="T34" fmla="*/ 1 w 100"/>
                <a:gd name="T35" fmla="*/ 1 h 28"/>
                <a:gd name="T36" fmla="*/ 1 w 100"/>
                <a:gd name="T37" fmla="*/ 1 h 28"/>
                <a:gd name="T38" fmla="*/ 1 w 100"/>
                <a:gd name="T39" fmla="*/ 1 h 28"/>
                <a:gd name="T40" fmla="*/ 1 w 100"/>
                <a:gd name="T41" fmla="*/ 1 h 28"/>
                <a:gd name="T42" fmla="*/ 1 w 100"/>
                <a:gd name="T43" fmla="*/ 1 h 28"/>
                <a:gd name="T44" fmla="*/ 1 w 100"/>
                <a:gd name="T45" fmla="*/ 1 h 28"/>
                <a:gd name="T46" fmla="*/ 1 w 100"/>
                <a:gd name="T47" fmla="*/ 1 h 28"/>
                <a:gd name="T48" fmla="*/ 1 w 100"/>
                <a:gd name="T49" fmla="*/ 1 h 28"/>
                <a:gd name="T50" fmla="*/ 1 w 100"/>
                <a:gd name="T51" fmla="*/ 1 h 28"/>
                <a:gd name="T52" fmla="*/ 1 w 100"/>
                <a:gd name="T53" fmla="*/ 1 h 28"/>
                <a:gd name="T54" fmla="*/ 1 w 100"/>
                <a:gd name="T55" fmla="*/ 1 h 28"/>
                <a:gd name="T56" fmla="*/ 1 w 100"/>
                <a:gd name="T57" fmla="*/ 1 h 28"/>
                <a:gd name="T58" fmla="*/ 1 w 100"/>
                <a:gd name="T59" fmla="*/ 1 h 28"/>
                <a:gd name="T60" fmla="*/ 1 w 100"/>
                <a:gd name="T61" fmla="*/ 1 h 28"/>
                <a:gd name="T62" fmla="*/ 1 w 100"/>
                <a:gd name="T63" fmla="*/ 1 h 28"/>
                <a:gd name="T64" fmla="*/ 1 w 100"/>
                <a:gd name="T65" fmla="*/ 1 h 28"/>
                <a:gd name="T66" fmla="*/ 1 w 100"/>
                <a:gd name="T67" fmla="*/ 1 h 28"/>
                <a:gd name="T68" fmla="*/ 1 w 100"/>
                <a:gd name="T69" fmla="*/ 1 h 28"/>
                <a:gd name="T70" fmla="*/ 1 w 100"/>
                <a:gd name="T71" fmla="*/ 1 h 28"/>
                <a:gd name="T72" fmla="*/ 1 w 100"/>
                <a:gd name="T73" fmla="*/ 1 h 28"/>
                <a:gd name="T74" fmla="*/ 1 w 100"/>
                <a:gd name="T75" fmla="*/ 1 h 28"/>
                <a:gd name="T76" fmla="*/ 1 w 100"/>
                <a:gd name="T77" fmla="*/ 1 h 28"/>
                <a:gd name="T78" fmla="*/ 1 w 100"/>
                <a:gd name="T79" fmla="*/ 1 h 28"/>
                <a:gd name="T80" fmla="*/ 1 w 100"/>
                <a:gd name="T81" fmla="*/ 1 h 28"/>
                <a:gd name="T82" fmla="*/ 1 w 100"/>
                <a:gd name="T83" fmla="*/ 1 h 28"/>
                <a:gd name="T84" fmla="*/ 1 w 100"/>
                <a:gd name="T85" fmla="*/ 1 h 28"/>
                <a:gd name="T86" fmla="*/ 1 w 100"/>
                <a:gd name="T87" fmla="*/ 1 h 28"/>
                <a:gd name="T88" fmla="*/ 1 w 100"/>
                <a:gd name="T89" fmla="*/ 1 h 28"/>
                <a:gd name="T90" fmla="*/ 1 w 100"/>
                <a:gd name="T91" fmla="*/ 1 h 28"/>
                <a:gd name="T92" fmla="*/ 1 w 100"/>
                <a:gd name="T93" fmla="*/ 1 h 28"/>
                <a:gd name="T94" fmla="*/ 1 w 100"/>
                <a:gd name="T95" fmla="*/ 1 h 28"/>
                <a:gd name="T96" fmla="*/ 1 w 100"/>
                <a:gd name="T97" fmla="*/ 1 h 28"/>
                <a:gd name="T98" fmla="*/ 1 w 100"/>
                <a:gd name="T99" fmla="*/ 1 h 28"/>
                <a:gd name="T100" fmla="*/ 0 w 100"/>
                <a:gd name="T101" fmla="*/ 1 h 28"/>
                <a:gd name="T102" fmla="*/ 0 w 100"/>
                <a:gd name="T103" fmla="*/ 1 h 28"/>
                <a:gd name="T104" fmla="*/ 0 w 100"/>
                <a:gd name="T105" fmla="*/ 1 h 28"/>
                <a:gd name="T106" fmla="*/ 1 w 100"/>
                <a:gd name="T107" fmla="*/ 1 h 28"/>
                <a:gd name="T108" fmla="*/ 1 w 100"/>
                <a:gd name="T109" fmla="*/ 1 h 28"/>
                <a:gd name="T110" fmla="*/ 1 w 100"/>
                <a:gd name="T111" fmla="*/ 1 h 2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00"/>
                <a:gd name="T169" fmla="*/ 0 h 28"/>
                <a:gd name="T170" fmla="*/ 100 w 100"/>
                <a:gd name="T171" fmla="*/ 28 h 2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00" h="28">
                  <a:moveTo>
                    <a:pt x="6" y="2"/>
                  </a:moveTo>
                  <a:lnTo>
                    <a:pt x="10" y="1"/>
                  </a:lnTo>
                  <a:lnTo>
                    <a:pt x="15" y="0"/>
                  </a:lnTo>
                  <a:lnTo>
                    <a:pt x="21" y="0"/>
                  </a:lnTo>
                  <a:lnTo>
                    <a:pt x="27" y="0"/>
                  </a:lnTo>
                  <a:lnTo>
                    <a:pt x="31" y="0"/>
                  </a:lnTo>
                  <a:lnTo>
                    <a:pt x="36" y="1"/>
                  </a:lnTo>
                  <a:lnTo>
                    <a:pt x="41" y="4"/>
                  </a:lnTo>
                  <a:lnTo>
                    <a:pt x="46" y="6"/>
                  </a:lnTo>
                  <a:lnTo>
                    <a:pt x="52" y="9"/>
                  </a:lnTo>
                  <a:lnTo>
                    <a:pt x="57" y="12"/>
                  </a:lnTo>
                  <a:lnTo>
                    <a:pt x="64" y="13"/>
                  </a:lnTo>
                  <a:lnTo>
                    <a:pt x="69" y="13"/>
                  </a:lnTo>
                  <a:lnTo>
                    <a:pt x="75" y="13"/>
                  </a:lnTo>
                  <a:lnTo>
                    <a:pt x="81" y="13"/>
                  </a:lnTo>
                  <a:lnTo>
                    <a:pt x="84" y="13"/>
                  </a:lnTo>
                  <a:lnTo>
                    <a:pt x="87" y="12"/>
                  </a:lnTo>
                  <a:lnTo>
                    <a:pt x="91" y="9"/>
                  </a:lnTo>
                  <a:lnTo>
                    <a:pt x="94" y="9"/>
                  </a:lnTo>
                  <a:lnTo>
                    <a:pt x="98" y="9"/>
                  </a:lnTo>
                  <a:lnTo>
                    <a:pt x="100" y="13"/>
                  </a:lnTo>
                  <a:lnTo>
                    <a:pt x="100" y="16"/>
                  </a:lnTo>
                  <a:lnTo>
                    <a:pt x="98" y="20"/>
                  </a:lnTo>
                  <a:lnTo>
                    <a:pt x="94" y="21"/>
                  </a:lnTo>
                  <a:lnTo>
                    <a:pt x="89" y="22"/>
                  </a:lnTo>
                  <a:lnTo>
                    <a:pt x="85" y="24"/>
                  </a:lnTo>
                  <a:lnTo>
                    <a:pt x="81" y="25"/>
                  </a:lnTo>
                  <a:lnTo>
                    <a:pt x="77" y="25"/>
                  </a:lnTo>
                  <a:lnTo>
                    <a:pt x="73" y="25"/>
                  </a:lnTo>
                  <a:lnTo>
                    <a:pt x="71" y="27"/>
                  </a:lnTo>
                  <a:lnTo>
                    <a:pt x="68" y="28"/>
                  </a:lnTo>
                  <a:lnTo>
                    <a:pt x="64" y="28"/>
                  </a:lnTo>
                  <a:lnTo>
                    <a:pt x="60" y="28"/>
                  </a:lnTo>
                  <a:lnTo>
                    <a:pt x="56" y="27"/>
                  </a:lnTo>
                  <a:lnTo>
                    <a:pt x="52" y="27"/>
                  </a:lnTo>
                  <a:lnTo>
                    <a:pt x="48" y="25"/>
                  </a:lnTo>
                  <a:lnTo>
                    <a:pt x="45" y="25"/>
                  </a:lnTo>
                  <a:lnTo>
                    <a:pt x="41" y="22"/>
                  </a:lnTo>
                  <a:lnTo>
                    <a:pt x="38" y="21"/>
                  </a:lnTo>
                  <a:lnTo>
                    <a:pt x="34" y="20"/>
                  </a:lnTo>
                  <a:lnTo>
                    <a:pt x="31" y="17"/>
                  </a:lnTo>
                  <a:lnTo>
                    <a:pt x="27" y="16"/>
                  </a:lnTo>
                  <a:lnTo>
                    <a:pt x="23" y="14"/>
                  </a:lnTo>
                  <a:lnTo>
                    <a:pt x="21" y="13"/>
                  </a:lnTo>
                  <a:lnTo>
                    <a:pt x="17" y="13"/>
                  </a:lnTo>
                  <a:lnTo>
                    <a:pt x="13" y="13"/>
                  </a:lnTo>
                  <a:lnTo>
                    <a:pt x="9" y="16"/>
                  </a:lnTo>
                  <a:lnTo>
                    <a:pt x="6" y="16"/>
                  </a:lnTo>
                  <a:lnTo>
                    <a:pt x="3" y="14"/>
                  </a:lnTo>
                  <a:lnTo>
                    <a:pt x="2" y="13"/>
                  </a:lnTo>
                  <a:lnTo>
                    <a:pt x="0" y="10"/>
                  </a:lnTo>
                  <a:lnTo>
                    <a:pt x="0" y="8"/>
                  </a:lnTo>
                  <a:lnTo>
                    <a:pt x="0" y="5"/>
                  </a:lnTo>
                  <a:lnTo>
                    <a:pt x="2" y="4"/>
                  </a:lnTo>
                  <a:lnTo>
                    <a:pt x="6" y="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84" name="Freeform 1178"/>
            <p:cNvSpPr>
              <a:spLocks/>
            </p:cNvSpPr>
            <p:nvPr/>
          </p:nvSpPr>
          <p:spPr bwMode="auto">
            <a:xfrm>
              <a:off x="4998" y="2910"/>
              <a:ext cx="19" cy="28"/>
            </a:xfrm>
            <a:custGeom>
              <a:avLst/>
              <a:gdLst>
                <a:gd name="T0" fmla="*/ 1 w 38"/>
                <a:gd name="T1" fmla="*/ 1 h 55"/>
                <a:gd name="T2" fmla="*/ 1 w 38"/>
                <a:gd name="T3" fmla="*/ 1 h 55"/>
                <a:gd name="T4" fmla="*/ 1 w 38"/>
                <a:gd name="T5" fmla="*/ 1 h 55"/>
                <a:gd name="T6" fmla="*/ 1 w 38"/>
                <a:gd name="T7" fmla="*/ 1 h 55"/>
                <a:gd name="T8" fmla="*/ 1 w 38"/>
                <a:gd name="T9" fmla="*/ 1 h 55"/>
                <a:gd name="T10" fmla="*/ 1 w 38"/>
                <a:gd name="T11" fmla="*/ 1 h 55"/>
                <a:gd name="T12" fmla="*/ 1 w 38"/>
                <a:gd name="T13" fmla="*/ 1 h 55"/>
                <a:gd name="T14" fmla="*/ 1 w 38"/>
                <a:gd name="T15" fmla="*/ 1 h 55"/>
                <a:gd name="T16" fmla="*/ 1 w 38"/>
                <a:gd name="T17" fmla="*/ 1 h 55"/>
                <a:gd name="T18" fmla="*/ 1 w 38"/>
                <a:gd name="T19" fmla="*/ 1 h 55"/>
                <a:gd name="T20" fmla="*/ 1 w 38"/>
                <a:gd name="T21" fmla="*/ 1 h 55"/>
                <a:gd name="T22" fmla="*/ 1 w 38"/>
                <a:gd name="T23" fmla="*/ 1 h 55"/>
                <a:gd name="T24" fmla="*/ 1 w 38"/>
                <a:gd name="T25" fmla="*/ 1 h 55"/>
                <a:gd name="T26" fmla="*/ 1 w 38"/>
                <a:gd name="T27" fmla="*/ 1 h 55"/>
                <a:gd name="T28" fmla="*/ 1 w 38"/>
                <a:gd name="T29" fmla="*/ 1 h 55"/>
                <a:gd name="T30" fmla="*/ 1 w 38"/>
                <a:gd name="T31" fmla="*/ 1 h 55"/>
                <a:gd name="T32" fmla="*/ 1 w 38"/>
                <a:gd name="T33" fmla="*/ 1 h 55"/>
                <a:gd name="T34" fmla="*/ 1 w 38"/>
                <a:gd name="T35" fmla="*/ 1 h 55"/>
                <a:gd name="T36" fmla="*/ 1 w 38"/>
                <a:gd name="T37" fmla="*/ 1 h 55"/>
                <a:gd name="T38" fmla="*/ 1 w 38"/>
                <a:gd name="T39" fmla="*/ 1 h 55"/>
                <a:gd name="T40" fmla="*/ 1 w 38"/>
                <a:gd name="T41" fmla="*/ 1 h 55"/>
                <a:gd name="T42" fmla="*/ 1 w 38"/>
                <a:gd name="T43" fmla="*/ 1 h 55"/>
                <a:gd name="T44" fmla="*/ 1 w 38"/>
                <a:gd name="T45" fmla="*/ 1 h 55"/>
                <a:gd name="T46" fmla="*/ 1 w 38"/>
                <a:gd name="T47" fmla="*/ 1 h 55"/>
                <a:gd name="T48" fmla="*/ 1 w 38"/>
                <a:gd name="T49" fmla="*/ 1 h 55"/>
                <a:gd name="T50" fmla="*/ 1 w 38"/>
                <a:gd name="T51" fmla="*/ 1 h 55"/>
                <a:gd name="T52" fmla="*/ 1 w 38"/>
                <a:gd name="T53" fmla="*/ 1 h 55"/>
                <a:gd name="T54" fmla="*/ 0 w 38"/>
                <a:gd name="T55" fmla="*/ 1 h 55"/>
                <a:gd name="T56" fmla="*/ 0 w 38"/>
                <a:gd name="T57" fmla="*/ 1 h 55"/>
                <a:gd name="T58" fmla="*/ 0 w 38"/>
                <a:gd name="T59" fmla="*/ 1 h 55"/>
                <a:gd name="T60" fmla="*/ 1 w 38"/>
                <a:gd name="T61" fmla="*/ 0 h 55"/>
                <a:gd name="T62" fmla="*/ 1 w 38"/>
                <a:gd name="T63" fmla="*/ 0 h 55"/>
                <a:gd name="T64" fmla="*/ 1 w 38"/>
                <a:gd name="T65" fmla="*/ 1 h 55"/>
                <a:gd name="T66" fmla="*/ 1 w 38"/>
                <a:gd name="T67" fmla="*/ 1 h 5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8"/>
                <a:gd name="T103" fmla="*/ 0 h 55"/>
                <a:gd name="T104" fmla="*/ 38 w 38"/>
                <a:gd name="T105" fmla="*/ 55 h 5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8" h="55">
                  <a:moveTo>
                    <a:pt x="9" y="4"/>
                  </a:moveTo>
                  <a:lnTo>
                    <a:pt x="12" y="9"/>
                  </a:lnTo>
                  <a:lnTo>
                    <a:pt x="13" y="14"/>
                  </a:lnTo>
                  <a:lnTo>
                    <a:pt x="17" y="18"/>
                  </a:lnTo>
                  <a:lnTo>
                    <a:pt x="20" y="22"/>
                  </a:lnTo>
                  <a:lnTo>
                    <a:pt x="23" y="27"/>
                  </a:lnTo>
                  <a:lnTo>
                    <a:pt x="27" y="31"/>
                  </a:lnTo>
                  <a:lnTo>
                    <a:pt x="29" y="35"/>
                  </a:lnTo>
                  <a:lnTo>
                    <a:pt x="35" y="39"/>
                  </a:lnTo>
                  <a:lnTo>
                    <a:pt x="38" y="43"/>
                  </a:lnTo>
                  <a:lnTo>
                    <a:pt x="38" y="45"/>
                  </a:lnTo>
                  <a:lnTo>
                    <a:pt x="38" y="49"/>
                  </a:lnTo>
                  <a:lnTo>
                    <a:pt x="36" y="52"/>
                  </a:lnTo>
                  <a:lnTo>
                    <a:pt x="32" y="53"/>
                  </a:lnTo>
                  <a:lnTo>
                    <a:pt x="29" y="55"/>
                  </a:lnTo>
                  <a:lnTo>
                    <a:pt x="25" y="55"/>
                  </a:lnTo>
                  <a:lnTo>
                    <a:pt x="23" y="52"/>
                  </a:lnTo>
                  <a:lnTo>
                    <a:pt x="17" y="47"/>
                  </a:lnTo>
                  <a:lnTo>
                    <a:pt x="13" y="41"/>
                  </a:lnTo>
                  <a:lnTo>
                    <a:pt x="9" y="36"/>
                  </a:lnTo>
                  <a:lnTo>
                    <a:pt x="7" y="32"/>
                  </a:lnTo>
                  <a:lnTo>
                    <a:pt x="5" y="28"/>
                  </a:lnTo>
                  <a:lnTo>
                    <a:pt x="4" y="25"/>
                  </a:lnTo>
                  <a:lnTo>
                    <a:pt x="4" y="22"/>
                  </a:lnTo>
                  <a:lnTo>
                    <a:pt x="2" y="20"/>
                  </a:lnTo>
                  <a:lnTo>
                    <a:pt x="1" y="16"/>
                  </a:lnTo>
                  <a:lnTo>
                    <a:pt x="1" y="13"/>
                  </a:lnTo>
                  <a:lnTo>
                    <a:pt x="0" y="10"/>
                  </a:lnTo>
                  <a:lnTo>
                    <a:pt x="0" y="6"/>
                  </a:lnTo>
                  <a:lnTo>
                    <a:pt x="0" y="2"/>
                  </a:lnTo>
                  <a:lnTo>
                    <a:pt x="2" y="0"/>
                  </a:lnTo>
                  <a:lnTo>
                    <a:pt x="7" y="0"/>
                  </a:lnTo>
                  <a:lnTo>
                    <a:pt x="9" y="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85" name="Freeform 1179"/>
            <p:cNvSpPr>
              <a:spLocks/>
            </p:cNvSpPr>
            <p:nvPr/>
          </p:nvSpPr>
          <p:spPr bwMode="auto">
            <a:xfrm>
              <a:off x="5011" y="2932"/>
              <a:ext cx="60" cy="14"/>
            </a:xfrm>
            <a:custGeom>
              <a:avLst/>
              <a:gdLst>
                <a:gd name="T0" fmla="*/ 1 w 119"/>
                <a:gd name="T1" fmla="*/ 0 h 29"/>
                <a:gd name="T2" fmla="*/ 1 w 119"/>
                <a:gd name="T3" fmla="*/ 0 h 29"/>
                <a:gd name="T4" fmla="*/ 1 w 119"/>
                <a:gd name="T5" fmla="*/ 0 h 29"/>
                <a:gd name="T6" fmla="*/ 1 w 119"/>
                <a:gd name="T7" fmla="*/ 0 h 29"/>
                <a:gd name="T8" fmla="*/ 1 w 119"/>
                <a:gd name="T9" fmla="*/ 0 h 29"/>
                <a:gd name="T10" fmla="*/ 1 w 119"/>
                <a:gd name="T11" fmla="*/ 0 h 29"/>
                <a:gd name="T12" fmla="*/ 1 w 119"/>
                <a:gd name="T13" fmla="*/ 0 h 29"/>
                <a:gd name="T14" fmla="*/ 1 w 119"/>
                <a:gd name="T15" fmla="*/ 0 h 29"/>
                <a:gd name="T16" fmla="*/ 1 w 119"/>
                <a:gd name="T17" fmla="*/ 0 h 29"/>
                <a:gd name="T18" fmla="*/ 1 w 119"/>
                <a:gd name="T19" fmla="*/ 0 h 29"/>
                <a:gd name="T20" fmla="*/ 1 w 119"/>
                <a:gd name="T21" fmla="*/ 0 h 29"/>
                <a:gd name="T22" fmla="*/ 1 w 119"/>
                <a:gd name="T23" fmla="*/ 0 h 29"/>
                <a:gd name="T24" fmla="*/ 1 w 119"/>
                <a:gd name="T25" fmla="*/ 0 h 29"/>
                <a:gd name="T26" fmla="*/ 1 w 119"/>
                <a:gd name="T27" fmla="*/ 0 h 29"/>
                <a:gd name="T28" fmla="*/ 1 w 119"/>
                <a:gd name="T29" fmla="*/ 0 h 29"/>
                <a:gd name="T30" fmla="*/ 1 w 119"/>
                <a:gd name="T31" fmla="*/ 0 h 29"/>
                <a:gd name="T32" fmla="*/ 1 w 119"/>
                <a:gd name="T33" fmla="*/ 0 h 29"/>
                <a:gd name="T34" fmla="*/ 1 w 119"/>
                <a:gd name="T35" fmla="*/ 0 h 29"/>
                <a:gd name="T36" fmla="*/ 1 w 119"/>
                <a:gd name="T37" fmla="*/ 0 h 29"/>
                <a:gd name="T38" fmla="*/ 1 w 119"/>
                <a:gd name="T39" fmla="*/ 0 h 29"/>
                <a:gd name="T40" fmla="*/ 1 w 119"/>
                <a:gd name="T41" fmla="*/ 0 h 29"/>
                <a:gd name="T42" fmla="*/ 1 w 119"/>
                <a:gd name="T43" fmla="*/ 0 h 29"/>
                <a:gd name="T44" fmla="*/ 1 w 119"/>
                <a:gd name="T45" fmla="*/ 0 h 29"/>
                <a:gd name="T46" fmla="*/ 1 w 119"/>
                <a:gd name="T47" fmla="*/ 0 h 29"/>
                <a:gd name="T48" fmla="*/ 1 w 119"/>
                <a:gd name="T49" fmla="*/ 0 h 29"/>
                <a:gd name="T50" fmla="*/ 1 w 119"/>
                <a:gd name="T51" fmla="*/ 0 h 29"/>
                <a:gd name="T52" fmla="*/ 1 w 119"/>
                <a:gd name="T53" fmla="*/ 0 h 29"/>
                <a:gd name="T54" fmla="*/ 1 w 119"/>
                <a:gd name="T55" fmla="*/ 0 h 29"/>
                <a:gd name="T56" fmla="*/ 1 w 119"/>
                <a:gd name="T57" fmla="*/ 0 h 29"/>
                <a:gd name="T58" fmla="*/ 1 w 119"/>
                <a:gd name="T59" fmla="*/ 0 h 29"/>
                <a:gd name="T60" fmla="*/ 1 w 119"/>
                <a:gd name="T61" fmla="*/ 0 h 29"/>
                <a:gd name="T62" fmla="*/ 1 w 119"/>
                <a:gd name="T63" fmla="*/ 0 h 29"/>
                <a:gd name="T64" fmla="*/ 1 w 119"/>
                <a:gd name="T65" fmla="*/ 0 h 29"/>
                <a:gd name="T66" fmla="*/ 1 w 119"/>
                <a:gd name="T67" fmla="*/ 0 h 29"/>
                <a:gd name="T68" fmla="*/ 1 w 119"/>
                <a:gd name="T69" fmla="*/ 0 h 29"/>
                <a:gd name="T70" fmla="*/ 1 w 119"/>
                <a:gd name="T71" fmla="*/ 0 h 29"/>
                <a:gd name="T72" fmla="*/ 1 w 119"/>
                <a:gd name="T73" fmla="*/ 0 h 29"/>
                <a:gd name="T74" fmla="*/ 1 w 119"/>
                <a:gd name="T75" fmla="*/ 0 h 29"/>
                <a:gd name="T76" fmla="*/ 1 w 119"/>
                <a:gd name="T77" fmla="*/ 0 h 29"/>
                <a:gd name="T78" fmla="*/ 1 w 119"/>
                <a:gd name="T79" fmla="*/ 0 h 29"/>
                <a:gd name="T80" fmla="*/ 1 w 119"/>
                <a:gd name="T81" fmla="*/ 0 h 29"/>
                <a:gd name="T82" fmla="*/ 0 w 119"/>
                <a:gd name="T83" fmla="*/ 0 h 29"/>
                <a:gd name="T84" fmla="*/ 1 w 119"/>
                <a:gd name="T85" fmla="*/ 0 h 29"/>
                <a:gd name="T86" fmla="*/ 1 w 119"/>
                <a:gd name="T87" fmla="*/ 0 h 29"/>
                <a:gd name="T88" fmla="*/ 1 w 119"/>
                <a:gd name="T89" fmla="*/ 0 h 29"/>
                <a:gd name="T90" fmla="*/ 1 w 119"/>
                <a:gd name="T91" fmla="*/ 0 h 29"/>
                <a:gd name="T92" fmla="*/ 1 w 119"/>
                <a:gd name="T93" fmla="*/ 0 h 29"/>
                <a:gd name="T94" fmla="*/ 1 w 119"/>
                <a:gd name="T95" fmla="*/ 0 h 2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19"/>
                <a:gd name="T145" fmla="*/ 0 h 29"/>
                <a:gd name="T146" fmla="*/ 119 w 119"/>
                <a:gd name="T147" fmla="*/ 29 h 29"/>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19" h="29">
                  <a:moveTo>
                    <a:pt x="13" y="2"/>
                  </a:moveTo>
                  <a:lnTo>
                    <a:pt x="17" y="2"/>
                  </a:lnTo>
                  <a:lnTo>
                    <a:pt x="22" y="3"/>
                  </a:lnTo>
                  <a:lnTo>
                    <a:pt x="29" y="3"/>
                  </a:lnTo>
                  <a:lnTo>
                    <a:pt x="34" y="6"/>
                  </a:lnTo>
                  <a:lnTo>
                    <a:pt x="41" y="6"/>
                  </a:lnTo>
                  <a:lnTo>
                    <a:pt x="46" y="7"/>
                  </a:lnTo>
                  <a:lnTo>
                    <a:pt x="54" y="7"/>
                  </a:lnTo>
                  <a:lnTo>
                    <a:pt x="60" y="8"/>
                  </a:lnTo>
                  <a:lnTo>
                    <a:pt x="67" y="8"/>
                  </a:lnTo>
                  <a:lnTo>
                    <a:pt x="73" y="8"/>
                  </a:lnTo>
                  <a:lnTo>
                    <a:pt x="79" y="8"/>
                  </a:lnTo>
                  <a:lnTo>
                    <a:pt x="85" y="10"/>
                  </a:lnTo>
                  <a:lnTo>
                    <a:pt x="91" y="8"/>
                  </a:lnTo>
                  <a:lnTo>
                    <a:pt x="96" y="8"/>
                  </a:lnTo>
                  <a:lnTo>
                    <a:pt x="102" y="7"/>
                  </a:lnTo>
                  <a:lnTo>
                    <a:pt x="108" y="7"/>
                  </a:lnTo>
                  <a:lnTo>
                    <a:pt x="112" y="6"/>
                  </a:lnTo>
                  <a:lnTo>
                    <a:pt x="115" y="7"/>
                  </a:lnTo>
                  <a:lnTo>
                    <a:pt x="118" y="10"/>
                  </a:lnTo>
                  <a:lnTo>
                    <a:pt x="119" y="14"/>
                  </a:lnTo>
                  <a:lnTo>
                    <a:pt x="119" y="17"/>
                  </a:lnTo>
                  <a:lnTo>
                    <a:pt x="118" y="21"/>
                  </a:lnTo>
                  <a:lnTo>
                    <a:pt x="116" y="25"/>
                  </a:lnTo>
                  <a:lnTo>
                    <a:pt x="112" y="26"/>
                  </a:lnTo>
                  <a:lnTo>
                    <a:pt x="106" y="27"/>
                  </a:lnTo>
                  <a:lnTo>
                    <a:pt x="100" y="29"/>
                  </a:lnTo>
                  <a:lnTo>
                    <a:pt x="94" y="29"/>
                  </a:lnTo>
                  <a:lnTo>
                    <a:pt x="87" y="29"/>
                  </a:lnTo>
                  <a:lnTo>
                    <a:pt x="80" y="29"/>
                  </a:lnTo>
                  <a:lnTo>
                    <a:pt x="72" y="27"/>
                  </a:lnTo>
                  <a:lnTo>
                    <a:pt x="65" y="26"/>
                  </a:lnTo>
                  <a:lnTo>
                    <a:pt x="58" y="26"/>
                  </a:lnTo>
                  <a:lnTo>
                    <a:pt x="50" y="25"/>
                  </a:lnTo>
                  <a:lnTo>
                    <a:pt x="42" y="23"/>
                  </a:lnTo>
                  <a:lnTo>
                    <a:pt x="35" y="21"/>
                  </a:lnTo>
                  <a:lnTo>
                    <a:pt x="29" y="21"/>
                  </a:lnTo>
                  <a:lnTo>
                    <a:pt x="21" y="19"/>
                  </a:lnTo>
                  <a:lnTo>
                    <a:pt x="15" y="17"/>
                  </a:lnTo>
                  <a:lnTo>
                    <a:pt x="9" y="15"/>
                  </a:lnTo>
                  <a:lnTo>
                    <a:pt x="3" y="14"/>
                  </a:lnTo>
                  <a:lnTo>
                    <a:pt x="0" y="11"/>
                  </a:lnTo>
                  <a:lnTo>
                    <a:pt x="2" y="6"/>
                  </a:lnTo>
                  <a:lnTo>
                    <a:pt x="4" y="3"/>
                  </a:lnTo>
                  <a:lnTo>
                    <a:pt x="7" y="2"/>
                  </a:lnTo>
                  <a:lnTo>
                    <a:pt x="10" y="0"/>
                  </a:lnTo>
                  <a:lnTo>
                    <a:pt x="13" y="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86" name="Freeform 1180"/>
            <p:cNvSpPr>
              <a:spLocks/>
            </p:cNvSpPr>
            <p:nvPr/>
          </p:nvSpPr>
          <p:spPr bwMode="auto">
            <a:xfrm>
              <a:off x="5073" y="2840"/>
              <a:ext cx="25" cy="27"/>
            </a:xfrm>
            <a:custGeom>
              <a:avLst/>
              <a:gdLst>
                <a:gd name="T0" fmla="*/ 1 w 48"/>
                <a:gd name="T1" fmla="*/ 0 h 54"/>
                <a:gd name="T2" fmla="*/ 1 w 48"/>
                <a:gd name="T3" fmla="*/ 0 h 54"/>
                <a:gd name="T4" fmla="*/ 1 w 48"/>
                <a:gd name="T5" fmla="*/ 1 h 54"/>
                <a:gd name="T6" fmla="*/ 1 w 48"/>
                <a:gd name="T7" fmla="*/ 1 h 54"/>
                <a:gd name="T8" fmla="*/ 1 w 48"/>
                <a:gd name="T9" fmla="*/ 1 h 54"/>
                <a:gd name="T10" fmla="*/ 1 w 48"/>
                <a:gd name="T11" fmla="*/ 1 h 54"/>
                <a:gd name="T12" fmla="*/ 1 w 48"/>
                <a:gd name="T13" fmla="*/ 1 h 54"/>
                <a:gd name="T14" fmla="*/ 1 w 48"/>
                <a:gd name="T15" fmla="*/ 1 h 54"/>
                <a:gd name="T16" fmla="*/ 1 w 48"/>
                <a:gd name="T17" fmla="*/ 1 h 54"/>
                <a:gd name="T18" fmla="*/ 1 w 48"/>
                <a:gd name="T19" fmla="*/ 1 h 54"/>
                <a:gd name="T20" fmla="*/ 1 w 48"/>
                <a:gd name="T21" fmla="*/ 1 h 54"/>
                <a:gd name="T22" fmla="*/ 1 w 48"/>
                <a:gd name="T23" fmla="*/ 1 h 54"/>
                <a:gd name="T24" fmla="*/ 1 w 48"/>
                <a:gd name="T25" fmla="*/ 1 h 54"/>
                <a:gd name="T26" fmla="*/ 1 w 48"/>
                <a:gd name="T27" fmla="*/ 1 h 54"/>
                <a:gd name="T28" fmla="*/ 1 w 48"/>
                <a:gd name="T29" fmla="*/ 1 h 54"/>
                <a:gd name="T30" fmla="*/ 1 w 48"/>
                <a:gd name="T31" fmla="*/ 1 h 54"/>
                <a:gd name="T32" fmla="*/ 1 w 48"/>
                <a:gd name="T33" fmla="*/ 1 h 54"/>
                <a:gd name="T34" fmla="*/ 1 w 48"/>
                <a:gd name="T35" fmla="*/ 1 h 54"/>
                <a:gd name="T36" fmla="*/ 1 w 48"/>
                <a:gd name="T37" fmla="*/ 1 h 54"/>
                <a:gd name="T38" fmla="*/ 1 w 48"/>
                <a:gd name="T39" fmla="*/ 1 h 54"/>
                <a:gd name="T40" fmla="*/ 1 w 48"/>
                <a:gd name="T41" fmla="*/ 1 h 54"/>
                <a:gd name="T42" fmla="*/ 1 w 48"/>
                <a:gd name="T43" fmla="*/ 1 h 54"/>
                <a:gd name="T44" fmla="*/ 1 w 48"/>
                <a:gd name="T45" fmla="*/ 1 h 54"/>
                <a:gd name="T46" fmla="*/ 1 w 48"/>
                <a:gd name="T47" fmla="*/ 1 h 54"/>
                <a:gd name="T48" fmla="*/ 1 w 48"/>
                <a:gd name="T49" fmla="*/ 1 h 54"/>
                <a:gd name="T50" fmla="*/ 1 w 48"/>
                <a:gd name="T51" fmla="*/ 1 h 54"/>
                <a:gd name="T52" fmla="*/ 1 w 48"/>
                <a:gd name="T53" fmla="*/ 1 h 54"/>
                <a:gd name="T54" fmla="*/ 1 w 48"/>
                <a:gd name="T55" fmla="*/ 1 h 54"/>
                <a:gd name="T56" fmla="*/ 1 w 48"/>
                <a:gd name="T57" fmla="*/ 1 h 54"/>
                <a:gd name="T58" fmla="*/ 1 w 48"/>
                <a:gd name="T59" fmla="*/ 1 h 54"/>
                <a:gd name="T60" fmla="*/ 1 w 48"/>
                <a:gd name="T61" fmla="*/ 1 h 54"/>
                <a:gd name="T62" fmla="*/ 1 w 48"/>
                <a:gd name="T63" fmla="*/ 1 h 54"/>
                <a:gd name="T64" fmla="*/ 1 w 48"/>
                <a:gd name="T65" fmla="*/ 1 h 54"/>
                <a:gd name="T66" fmla="*/ 1 w 48"/>
                <a:gd name="T67" fmla="*/ 1 h 54"/>
                <a:gd name="T68" fmla="*/ 1 w 48"/>
                <a:gd name="T69" fmla="*/ 1 h 54"/>
                <a:gd name="T70" fmla="*/ 1 w 48"/>
                <a:gd name="T71" fmla="*/ 1 h 54"/>
                <a:gd name="T72" fmla="*/ 1 w 48"/>
                <a:gd name="T73" fmla="*/ 1 h 54"/>
                <a:gd name="T74" fmla="*/ 1 w 48"/>
                <a:gd name="T75" fmla="*/ 1 h 54"/>
                <a:gd name="T76" fmla="*/ 1 w 48"/>
                <a:gd name="T77" fmla="*/ 1 h 54"/>
                <a:gd name="T78" fmla="*/ 1 w 48"/>
                <a:gd name="T79" fmla="*/ 1 h 54"/>
                <a:gd name="T80" fmla="*/ 0 w 48"/>
                <a:gd name="T81" fmla="*/ 1 h 54"/>
                <a:gd name="T82" fmla="*/ 1 w 48"/>
                <a:gd name="T83" fmla="*/ 0 h 54"/>
                <a:gd name="T84" fmla="*/ 1 w 48"/>
                <a:gd name="T85" fmla="*/ 0 h 54"/>
                <a:gd name="T86" fmla="*/ 1 w 48"/>
                <a:gd name="T87" fmla="*/ 0 h 5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8"/>
                <a:gd name="T133" fmla="*/ 0 h 54"/>
                <a:gd name="T134" fmla="*/ 48 w 48"/>
                <a:gd name="T135" fmla="*/ 54 h 5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8" h="54">
                  <a:moveTo>
                    <a:pt x="6" y="0"/>
                  </a:moveTo>
                  <a:lnTo>
                    <a:pt x="12" y="0"/>
                  </a:lnTo>
                  <a:lnTo>
                    <a:pt x="17" y="1"/>
                  </a:lnTo>
                  <a:lnTo>
                    <a:pt x="22" y="3"/>
                  </a:lnTo>
                  <a:lnTo>
                    <a:pt x="29" y="5"/>
                  </a:lnTo>
                  <a:lnTo>
                    <a:pt x="32" y="7"/>
                  </a:lnTo>
                  <a:lnTo>
                    <a:pt x="36" y="11"/>
                  </a:lnTo>
                  <a:lnTo>
                    <a:pt x="37" y="12"/>
                  </a:lnTo>
                  <a:lnTo>
                    <a:pt x="39" y="15"/>
                  </a:lnTo>
                  <a:lnTo>
                    <a:pt x="40" y="18"/>
                  </a:lnTo>
                  <a:lnTo>
                    <a:pt x="41" y="22"/>
                  </a:lnTo>
                  <a:lnTo>
                    <a:pt x="41" y="24"/>
                  </a:lnTo>
                  <a:lnTo>
                    <a:pt x="43" y="28"/>
                  </a:lnTo>
                  <a:lnTo>
                    <a:pt x="43" y="31"/>
                  </a:lnTo>
                  <a:lnTo>
                    <a:pt x="44" y="32"/>
                  </a:lnTo>
                  <a:lnTo>
                    <a:pt x="44" y="36"/>
                  </a:lnTo>
                  <a:lnTo>
                    <a:pt x="45" y="39"/>
                  </a:lnTo>
                  <a:lnTo>
                    <a:pt x="47" y="42"/>
                  </a:lnTo>
                  <a:lnTo>
                    <a:pt x="48" y="46"/>
                  </a:lnTo>
                  <a:lnTo>
                    <a:pt x="48" y="51"/>
                  </a:lnTo>
                  <a:lnTo>
                    <a:pt x="45" y="54"/>
                  </a:lnTo>
                  <a:lnTo>
                    <a:pt x="40" y="54"/>
                  </a:lnTo>
                  <a:lnTo>
                    <a:pt x="39" y="53"/>
                  </a:lnTo>
                  <a:lnTo>
                    <a:pt x="35" y="47"/>
                  </a:lnTo>
                  <a:lnTo>
                    <a:pt x="33" y="44"/>
                  </a:lnTo>
                  <a:lnTo>
                    <a:pt x="32" y="40"/>
                  </a:lnTo>
                  <a:lnTo>
                    <a:pt x="31" y="38"/>
                  </a:lnTo>
                  <a:lnTo>
                    <a:pt x="29" y="34"/>
                  </a:lnTo>
                  <a:lnTo>
                    <a:pt x="29" y="31"/>
                  </a:lnTo>
                  <a:lnTo>
                    <a:pt x="27" y="27"/>
                  </a:lnTo>
                  <a:lnTo>
                    <a:pt x="27" y="23"/>
                  </a:lnTo>
                  <a:lnTo>
                    <a:pt x="25" y="19"/>
                  </a:lnTo>
                  <a:lnTo>
                    <a:pt x="24" y="16"/>
                  </a:lnTo>
                  <a:lnTo>
                    <a:pt x="21" y="15"/>
                  </a:lnTo>
                  <a:lnTo>
                    <a:pt x="18" y="13"/>
                  </a:lnTo>
                  <a:lnTo>
                    <a:pt x="14" y="12"/>
                  </a:lnTo>
                  <a:lnTo>
                    <a:pt x="12" y="11"/>
                  </a:lnTo>
                  <a:lnTo>
                    <a:pt x="8" y="11"/>
                  </a:lnTo>
                  <a:lnTo>
                    <a:pt x="5" y="11"/>
                  </a:lnTo>
                  <a:lnTo>
                    <a:pt x="1" y="7"/>
                  </a:lnTo>
                  <a:lnTo>
                    <a:pt x="0" y="4"/>
                  </a:lnTo>
                  <a:lnTo>
                    <a:pt x="1" y="0"/>
                  </a:lnTo>
                  <a:lnTo>
                    <a:pt x="6"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87" name="Freeform 1181"/>
            <p:cNvSpPr>
              <a:spLocks/>
            </p:cNvSpPr>
            <p:nvPr/>
          </p:nvSpPr>
          <p:spPr bwMode="auto">
            <a:xfrm>
              <a:off x="5035" y="2786"/>
              <a:ext cx="93" cy="121"/>
            </a:xfrm>
            <a:custGeom>
              <a:avLst/>
              <a:gdLst>
                <a:gd name="T0" fmla="*/ 1 w 185"/>
                <a:gd name="T1" fmla="*/ 1 h 239"/>
                <a:gd name="T2" fmla="*/ 1 w 185"/>
                <a:gd name="T3" fmla="*/ 1 h 239"/>
                <a:gd name="T4" fmla="*/ 1 w 185"/>
                <a:gd name="T5" fmla="*/ 1 h 239"/>
                <a:gd name="T6" fmla="*/ 1 w 185"/>
                <a:gd name="T7" fmla="*/ 1 h 239"/>
                <a:gd name="T8" fmla="*/ 1 w 185"/>
                <a:gd name="T9" fmla="*/ 1 h 239"/>
                <a:gd name="T10" fmla="*/ 1 w 185"/>
                <a:gd name="T11" fmla="*/ 1 h 239"/>
                <a:gd name="T12" fmla="*/ 1 w 185"/>
                <a:gd name="T13" fmla="*/ 1 h 239"/>
                <a:gd name="T14" fmla="*/ 1 w 185"/>
                <a:gd name="T15" fmla="*/ 1 h 239"/>
                <a:gd name="T16" fmla="*/ 1 w 185"/>
                <a:gd name="T17" fmla="*/ 1 h 239"/>
                <a:gd name="T18" fmla="*/ 1 w 185"/>
                <a:gd name="T19" fmla="*/ 1 h 239"/>
                <a:gd name="T20" fmla="*/ 1 w 185"/>
                <a:gd name="T21" fmla="*/ 1 h 239"/>
                <a:gd name="T22" fmla="*/ 1 w 185"/>
                <a:gd name="T23" fmla="*/ 1 h 239"/>
                <a:gd name="T24" fmla="*/ 1 w 185"/>
                <a:gd name="T25" fmla="*/ 1 h 239"/>
                <a:gd name="T26" fmla="*/ 1 w 185"/>
                <a:gd name="T27" fmla="*/ 1 h 239"/>
                <a:gd name="T28" fmla="*/ 1 w 185"/>
                <a:gd name="T29" fmla="*/ 1 h 239"/>
                <a:gd name="T30" fmla="*/ 1 w 185"/>
                <a:gd name="T31" fmla="*/ 1 h 239"/>
                <a:gd name="T32" fmla="*/ 1 w 185"/>
                <a:gd name="T33" fmla="*/ 1 h 239"/>
                <a:gd name="T34" fmla="*/ 1 w 185"/>
                <a:gd name="T35" fmla="*/ 1 h 239"/>
                <a:gd name="T36" fmla="*/ 1 w 185"/>
                <a:gd name="T37" fmla="*/ 1 h 239"/>
                <a:gd name="T38" fmla="*/ 1 w 185"/>
                <a:gd name="T39" fmla="*/ 1 h 239"/>
                <a:gd name="T40" fmla="*/ 1 w 185"/>
                <a:gd name="T41" fmla="*/ 1 h 239"/>
                <a:gd name="T42" fmla="*/ 1 w 185"/>
                <a:gd name="T43" fmla="*/ 1 h 239"/>
                <a:gd name="T44" fmla="*/ 1 w 185"/>
                <a:gd name="T45" fmla="*/ 1 h 239"/>
                <a:gd name="T46" fmla="*/ 1 w 185"/>
                <a:gd name="T47" fmla="*/ 1 h 239"/>
                <a:gd name="T48" fmla="*/ 1 w 185"/>
                <a:gd name="T49" fmla="*/ 1 h 239"/>
                <a:gd name="T50" fmla="*/ 1 w 185"/>
                <a:gd name="T51" fmla="*/ 1 h 239"/>
                <a:gd name="T52" fmla="*/ 1 w 185"/>
                <a:gd name="T53" fmla="*/ 1 h 239"/>
                <a:gd name="T54" fmla="*/ 1 w 185"/>
                <a:gd name="T55" fmla="*/ 1 h 239"/>
                <a:gd name="T56" fmla="*/ 1 w 185"/>
                <a:gd name="T57" fmla="*/ 1 h 239"/>
                <a:gd name="T58" fmla="*/ 1 w 185"/>
                <a:gd name="T59" fmla="*/ 1 h 239"/>
                <a:gd name="T60" fmla="*/ 1 w 185"/>
                <a:gd name="T61" fmla="*/ 1 h 239"/>
                <a:gd name="T62" fmla="*/ 1 w 185"/>
                <a:gd name="T63" fmla="*/ 1 h 239"/>
                <a:gd name="T64" fmla="*/ 1 w 185"/>
                <a:gd name="T65" fmla="*/ 1 h 239"/>
                <a:gd name="T66" fmla="*/ 1 w 185"/>
                <a:gd name="T67" fmla="*/ 1 h 239"/>
                <a:gd name="T68" fmla="*/ 1 w 185"/>
                <a:gd name="T69" fmla="*/ 1 h 239"/>
                <a:gd name="T70" fmla="*/ 1 w 185"/>
                <a:gd name="T71" fmla="*/ 1 h 239"/>
                <a:gd name="T72" fmla="*/ 0 w 185"/>
                <a:gd name="T73" fmla="*/ 1 h 239"/>
                <a:gd name="T74" fmla="*/ 1 w 185"/>
                <a:gd name="T75" fmla="*/ 0 h 239"/>
                <a:gd name="T76" fmla="*/ 1 w 185"/>
                <a:gd name="T77" fmla="*/ 1 h 23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85"/>
                <a:gd name="T118" fmla="*/ 0 h 239"/>
                <a:gd name="T119" fmla="*/ 185 w 185"/>
                <a:gd name="T120" fmla="*/ 239 h 239"/>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85" h="239">
                  <a:moveTo>
                    <a:pt x="9" y="6"/>
                  </a:moveTo>
                  <a:lnTo>
                    <a:pt x="12" y="13"/>
                  </a:lnTo>
                  <a:lnTo>
                    <a:pt x="13" y="19"/>
                  </a:lnTo>
                  <a:lnTo>
                    <a:pt x="15" y="26"/>
                  </a:lnTo>
                  <a:lnTo>
                    <a:pt x="18" y="34"/>
                  </a:lnTo>
                  <a:lnTo>
                    <a:pt x="19" y="40"/>
                  </a:lnTo>
                  <a:lnTo>
                    <a:pt x="22" y="46"/>
                  </a:lnTo>
                  <a:lnTo>
                    <a:pt x="26" y="53"/>
                  </a:lnTo>
                  <a:lnTo>
                    <a:pt x="28" y="60"/>
                  </a:lnTo>
                  <a:lnTo>
                    <a:pt x="32" y="67"/>
                  </a:lnTo>
                  <a:lnTo>
                    <a:pt x="35" y="73"/>
                  </a:lnTo>
                  <a:lnTo>
                    <a:pt x="39" y="80"/>
                  </a:lnTo>
                  <a:lnTo>
                    <a:pt x="45" y="85"/>
                  </a:lnTo>
                  <a:lnTo>
                    <a:pt x="50" y="93"/>
                  </a:lnTo>
                  <a:lnTo>
                    <a:pt x="55" y="100"/>
                  </a:lnTo>
                  <a:lnTo>
                    <a:pt x="61" y="107"/>
                  </a:lnTo>
                  <a:lnTo>
                    <a:pt x="67" y="115"/>
                  </a:lnTo>
                  <a:lnTo>
                    <a:pt x="74" y="122"/>
                  </a:lnTo>
                  <a:lnTo>
                    <a:pt x="81" y="130"/>
                  </a:lnTo>
                  <a:lnTo>
                    <a:pt x="89" y="138"/>
                  </a:lnTo>
                  <a:lnTo>
                    <a:pt x="96" y="146"/>
                  </a:lnTo>
                  <a:lnTo>
                    <a:pt x="101" y="151"/>
                  </a:lnTo>
                  <a:lnTo>
                    <a:pt x="109" y="160"/>
                  </a:lnTo>
                  <a:lnTo>
                    <a:pt x="116" y="165"/>
                  </a:lnTo>
                  <a:lnTo>
                    <a:pt x="123" y="172"/>
                  </a:lnTo>
                  <a:lnTo>
                    <a:pt x="129" y="177"/>
                  </a:lnTo>
                  <a:lnTo>
                    <a:pt x="136" y="184"/>
                  </a:lnTo>
                  <a:lnTo>
                    <a:pt x="143" y="189"/>
                  </a:lnTo>
                  <a:lnTo>
                    <a:pt x="151" y="196"/>
                  </a:lnTo>
                  <a:lnTo>
                    <a:pt x="156" y="201"/>
                  </a:lnTo>
                  <a:lnTo>
                    <a:pt x="165" y="208"/>
                  </a:lnTo>
                  <a:lnTo>
                    <a:pt x="173" y="215"/>
                  </a:lnTo>
                  <a:lnTo>
                    <a:pt x="181" y="223"/>
                  </a:lnTo>
                  <a:lnTo>
                    <a:pt x="183" y="224"/>
                  </a:lnTo>
                  <a:lnTo>
                    <a:pt x="185" y="228"/>
                  </a:lnTo>
                  <a:lnTo>
                    <a:pt x="185" y="231"/>
                  </a:lnTo>
                  <a:lnTo>
                    <a:pt x="182" y="235"/>
                  </a:lnTo>
                  <a:lnTo>
                    <a:pt x="179" y="238"/>
                  </a:lnTo>
                  <a:lnTo>
                    <a:pt x="177" y="239"/>
                  </a:lnTo>
                  <a:lnTo>
                    <a:pt x="173" y="239"/>
                  </a:lnTo>
                  <a:lnTo>
                    <a:pt x="170" y="238"/>
                  </a:lnTo>
                  <a:lnTo>
                    <a:pt x="158" y="230"/>
                  </a:lnTo>
                  <a:lnTo>
                    <a:pt x="148" y="222"/>
                  </a:lnTo>
                  <a:lnTo>
                    <a:pt x="139" y="214"/>
                  </a:lnTo>
                  <a:lnTo>
                    <a:pt x="131" y="209"/>
                  </a:lnTo>
                  <a:lnTo>
                    <a:pt x="124" y="201"/>
                  </a:lnTo>
                  <a:lnTo>
                    <a:pt x="119" y="197"/>
                  </a:lnTo>
                  <a:lnTo>
                    <a:pt x="112" y="192"/>
                  </a:lnTo>
                  <a:lnTo>
                    <a:pt x="107" y="187"/>
                  </a:lnTo>
                  <a:lnTo>
                    <a:pt x="101" y="181"/>
                  </a:lnTo>
                  <a:lnTo>
                    <a:pt x="96" y="174"/>
                  </a:lnTo>
                  <a:lnTo>
                    <a:pt x="89" y="168"/>
                  </a:lnTo>
                  <a:lnTo>
                    <a:pt x="84" y="162"/>
                  </a:lnTo>
                  <a:lnTo>
                    <a:pt x="77" y="154"/>
                  </a:lnTo>
                  <a:lnTo>
                    <a:pt x="70" y="146"/>
                  </a:lnTo>
                  <a:lnTo>
                    <a:pt x="62" y="137"/>
                  </a:lnTo>
                  <a:lnTo>
                    <a:pt x="54" y="127"/>
                  </a:lnTo>
                  <a:lnTo>
                    <a:pt x="47" y="119"/>
                  </a:lnTo>
                  <a:lnTo>
                    <a:pt x="40" y="112"/>
                  </a:lnTo>
                  <a:lnTo>
                    <a:pt x="35" y="104"/>
                  </a:lnTo>
                  <a:lnTo>
                    <a:pt x="31" y="98"/>
                  </a:lnTo>
                  <a:lnTo>
                    <a:pt x="26" y="89"/>
                  </a:lnTo>
                  <a:lnTo>
                    <a:pt x="22" y="81"/>
                  </a:lnTo>
                  <a:lnTo>
                    <a:pt x="18" y="75"/>
                  </a:lnTo>
                  <a:lnTo>
                    <a:pt x="16" y="68"/>
                  </a:lnTo>
                  <a:lnTo>
                    <a:pt x="12" y="60"/>
                  </a:lnTo>
                  <a:lnTo>
                    <a:pt x="9" y="52"/>
                  </a:lnTo>
                  <a:lnTo>
                    <a:pt x="8" y="44"/>
                  </a:lnTo>
                  <a:lnTo>
                    <a:pt x="5" y="37"/>
                  </a:lnTo>
                  <a:lnTo>
                    <a:pt x="4" y="30"/>
                  </a:lnTo>
                  <a:lnTo>
                    <a:pt x="3" y="22"/>
                  </a:lnTo>
                  <a:lnTo>
                    <a:pt x="1" y="14"/>
                  </a:lnTo>
                  <a:lnTo>
                    <a:pt x="0" y="9"/>
                  </a:lnTo>
                  <a:lnTo>
                    <a:pt x="0" y="3"/>
                  </a:lnTo>
                  <a:lnTo>
                    <a:pt x="3" y="0"/>
                  </a:lnTo>
                  <a:lnTo>
                    <a:pt x="7" y="0"/>
                  </a:lnTo>
                  <a:lnTo>
                    <a:pt x="9" y="6"/>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88" name="Freeform 1182"/>
            <p:cNvSpPr>
              <a:spLocks/>
            </p:cNvSpPr>
            <p:nvPr/>
          </p:nvSpPr>
          <p:spPr bwMode="auto">
            <a:xfrm>
              <a:off x="5101" y="2899"/>
              <a:ext cx="21" cy="15"/>
            </a:xfrm>
            <a:custGeom>
              <a:avLst/>
              <a:gdLst>
                <a:gd name="T0" fmla="*/ 0 w 43"/>
                <a:gd name="T1" fmla="*/ 0 h 31"/>
                <a:gd name="T2" fmla="*/ 0 w 43"/>
                <a:gd name="T3" fmla="*/ 0 h 31"/>
                <a:gd name="T4" fmla="*/ 0 w 43"/>
                <a:gd name="T5" fmla="*/ 0 h 31"/>
                <a:gd name="T6" fmla="*/ 0 w 43"/>
                <a:gd name="T7" fmla="*/ 0 h 31"/>
                <a:gd name="T8" fmla="*/ 0 w 43"/>
                <a:gd name="T9" fmla="*/ 0 h 31"/>
                <a:gd name="T10" fmla="*/ 0 w 43"/>
                <a:gd name="T11" fmla="*/ 0 h 31"/>
                <a:gd name="T12" fmla="*/ 0 w 43"/>
                <a:gd name="T13" fmla="*/ 0 h 31"/>
                <a:gd name="T14" fmla="*/ 0 w 43"/>
                <a:gd name="T15" fmla="*/ 0 h 31"/>
                <a:gd name="T16" fmla="*/ 0 w 43"/>
                <a:gd name="T17" fmla="*/ 0 h 31"/>
                <a:gd name="T18" fmla="*/ 0 w 43"/>
                <a:gd name="T19" fmla="*/ 0 h 31"/>
                <a:gd name="T20" fmla="*/ 0 w 43"/>
                <a:gd name="T21" fmla="*/ 0 h 31"/>
                <a:gd name="T22" fmla="*/ 0 w 43"/>
                <a:gd name="T23" fmla="*/ 0 h 31"/>
                <a:gd name="T24" fmla="*/ 0 w 43"/>
                <a:gd name="T25" fmla="*/ 0 h 31"/>
                <a:gd name="T26" fmla="*/ 0 w 43"/>
                <a:gd name="T27" fmla="*/ 0 h 31"/>
                <a:gd name="T28" fmla="*/ 0 w 43"/>
                <a:gd name="T29" fmla="*/ 0 h 31"/>
                <a:gd name="T30" fmla="*/ 0 w 43"/>
                <a:gd name="T31" fmla="*/ 0 h 31"/>
                <a:gd name="T32" fmla="*/ 0 w 43"/>
                <a:gd name="T33" fmla="*/ 0 h 31"/>
                <a:gd name="T34" fmla="*/ 0 w 43"/>
                <a:gd name="T35" fmla="*/ 0 h 31"/>
                <a:gd name="T36" fmla="*/ 0 w 43"/>
                <a:gd name="T37" fmla="*/ 0 h 31"/>
                <a:gd name="T38" fmla="*/ 0 w 43"/>
                <a:gd name="T39" fmla="*/ 0 h 31"/>
                <a:gd name="T40" fmla="*/ 0 w 43"/>
                <a:gd name="T41" fmla="*/ 0 h 3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3"/>
                <a:gd name="T64" fmla="*/ 0 h 31"/>
                <a:gd name="T65" fmla="*/ 43 w 43"/>
                <a:gd name="T66" fmla="*/ 31 h 3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3" h="31">
                  <a:moveTo>
                    <a:pt x="0" y="31"/>
                  </a:moveTo>
                  <a:lnTo>
                    <a:pt x="0" y="27"/>
                  </a:lnTo>
                  <a:lnTo>
                    <a:pt x="0" y="24"/>
                  </a:lnTo>
                  <a:lnTo>
                    <a:pt x="0" y="20"/>
                  </a:lnTo>
                  <a:lnTo>
                    <a:pt x="1" y="20"/>
                  </a:lnTo>
                  <a:lnTo>
                    <a:pt x="5" y="16"/>
                  </a:lnTo>
                  <a:lnTo>
                    <a:pt x="11" y="12"/>
                  </a:lnTo>
                  <a:lnTo>
                    <a:pt x="12" y="11"/>
                  </a:lnTo>
                  <a:lnTo>
                    <a:pt x="16" y="8"/>
                  </a:lnTo>
                  <a:lnTo>
                    <a:pt x="19" y="8"/>
                  </a:lnTo>
                  <a:lnTo>
                    <a:pt x="23" y="7"/>
                  </a:lnTo>
                  <a:lnTo>
                    <a:pt x="25" y="4"/>
                  </a:lnTo>
                  <a:lnTo>
                    <a:pt x="28" y="4"/>
                  </a:lnTo>
                  <a:lnTo>
                    <a:pt x="31" y="3"/>
                  </a:lnTo>
                  <a:lnTo>
                    <a:pt x="34" y="1"/>
                  </a:lnTo>
                  <a:lnTo>
                    <a:pt x="38" y="0"/>
                  </a:lnTo>
                  <a:lnTo>
                    <a:pt x="42" y="3"/>
                  </a:lnTo>
                  <a:lnTo>
                    <a:pt x="43" y="7"/>
                  </a:lnTo>
                  <a:lnTo>
                    <a:pt x="42" y="11"/>
                  </a:lnTo>
                  <a:lnTo>
                    <a:pt x="0" y="3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89" name="Freeform 1183"/>
            <p:cNvSpPr>
              <a:spLocks/>
            </p:cNvSpPr>
            <p:nvPr/>
          </p:nvSpPr>
          <p:spPr bwMode="auto">
            <a:xfrm>
              <a:off x="5234" y="2979"/>
              <a:ext cx="39" cy="51"/>
            </a:xfrm>
            <a:custGeom>
              <a:avLst/>
              <a:gdLst>
                <a:gd name="T0" fmla="*/ 1 w 77"/>
                <a:gd name="T1" fmla="*/ 1 h 100"/>
                <a:gd name="T2" fmla="*/ 1 w 77"/>
                <a:gd name="T3" fmla="*/ 1 h 100"/>
                <a:gd name="T4" fmla="*/ 1 w 77"/>
                <a:gd name="T5" fmla="*/ 1 h 100"/>
                <a:gd name="T6" fmla="*/ 1 w 77"/>
                <a:gd name="T7" fmla="*/ 1 h 100"/>
                <a:gd name="T8" fmla="*/ 1 w 77"/>
                <a:gd name="T9" fmla="*/ 1 h 100"/>
                <a:gd name="T10" fmla="*/ 1 w 77"/>
                <a:gd name="T11" fmla="*/ 1 h 100"/>
                <a:gd name="T12" fmla="*/ 1 w 77"/>
                <a:gd name="T13" fmla="*/ 1 h 100"/>
                <a:gd name="T14" fmla="*/ 1 w 77"/>
                <a:gd name="T15" fmla="*/ 1 h 100"/>
                <a:gd name="T16" fmla="*/ 1 w 77"/>
                <a:gd name="T17" fmla="*/ 1 h 100"/>
                <a:gd name="T18" fmla="*/ 1 w 77"/>
                <a:gd name="T19" fmla="*/ 1 h 100"/>
                <a:gd name="T20" fmla="*/ 1 w 77"/>
                <a:gd name="T21" fmla="*/ 1 h 100"/>
                <a:gd name="T22" fmla="*/ 1 w 77"/>
                <a:gd name="T23" fmla="*/ 1 h 100"/>
                <a:gd name="T24" fmla="*/ 1 w 77"/>
                <a:gd name="T25" fmla="*/ 1 h 100"/>
                <a:gd name="T26" fmla="*/ 1 w 77"/>
                <a:gd name="T27" fmla="*/ 1 h 100"/>
                <a:gd name="T28" fmla="*/ 1 w 77"/>
                <a:gd name="T29" fmla="*/ 1 h 100"/>
                <a:gd name="T30" fmla="*/ 1 w 77"/>
                <a:gd name="T31" fmla="*/ 1 h 100"/>
                <a:gd name="T32" fmla="*/ 1 w 77"/>
                <a:gd name="T33" fmla="*/ 1 h 100"/>
                <a:gd name="T34" fmla="*/ 1 w 77"/>
                <a:gd name="T35" fmla="*/ 1 h 100"/>
                <a:gd name="T36" fmla="*/ 1 w 77"/>
                <a:gd name="T37" fmla="*/ 1 h 100"/>
                <a:gd name="T38" fmla="*/ 1 w 77"/>
                <a:gd name="T39" fmla="*/ 1 h 100"/>
                <a:gd name="T40" fmla="*/ 1 w 77"/>
                <a:gd name="T41" fmla="*/ 1 h 100"/>
                <a:gd name="T42" fmla="*/ 1 w 77"/>
                <a:gd name="T43" fmla="*/ 1 h 100"/>
                <a:gd name="T44" fmla="*/ 1 w 77"/>
                <a:gd name="T45" fmla="*/ 1 h 100"/>
                <a:gd name="T46" fmla="*/ 1 w 77"/>
                <a:gd name="T47" fmla="*/ 1 h 100"/>
                <a:gd name="T48" fmla="*/ 1 w 77"/>
                <a:gd name="T49" fmla="*/ 1 h 100"/>
                <a:gd name="T50" fmla="*/ 1 w 77"/>
                <a:gd name="T51" fmla="*/ 1 h 100"/>
                <a:gd name="T52" fmla="*/ 1 w 77"/>
                <a:gd name="T53" fmla="*/ 1 h 100"/>
                <a:gd name="T54" fmla="*/ 1 w 77"/>
                <a:gd name="T55" fmla="*/ 1 h 100"/>
                <a:gd name="T56" fmla="*/ 1 w 77"/>
                <a:gd name="T57" fmla="*/ 1 h 100"/>
                <a:gd name="T58" fmla="*/ 1 w 77"/>
                <a:gd name="T59" fmla="*/ 1 h 100"/>
                <a:gd name="T60" fmla="*/ 1 w 77"/>
                <a:gd name="T61" fmla="*/ 1 h 100"/>
                <a:gd name="T62" fmla="*/ 1 w 77"/>
                <a:gd name="T63" fmla="*/ 1 h 100"/>
                <a:gd name="T64" fmla="*/ 1 w 77"/>
                <a:gd name="T65" fmla="*/ 1 h 100"/>
                <a:gd name="T66" fmla="*/ 1 w 77"/>
                <a:gd name="T67" fmla="*/ 1 h 100"/>
                <a:gd name="T68" fmla="*/ 1 w 77"/>
                <a:gd name="T69" fmla="*/ 1 h 100"/>
                <a:gd name="T70" fmla="*/ 1 w 77"/>
                <a:gd name="T71" fmla="*/ 1 h 100"/>
                <a:gd name="T72" fmla="*/ 1 w 77"/>
                <a:gd name="T73" fmla="*/ 1 h 100"/>
                <a:gd name="T74" fmla="*/ 1 w 77"/>
                <a:gd name="T75" fmla="*/ 1 h 100"/>
                <a:gd name="T76" fmla="*/ 1 w 77"/>
                <a:gd name="T77" fmla="*/ 1 h 100"/>
                <a:gd name="T78" fmla="*/ 1 w 77"/>
                <a:gd name="T79" fmla="*/ 1 h 100"/>
                <a:gd name="T80" fmla="*/ 0 w 77"/>
                <a:gd name="T81" fmla="*/ 1 h 100"/>
                <a:gd name="T82" fmla="*/ 0 w 77"/>
                <a:gd name="T83" fmla="*/ 1 h 100"/>
                <a:gd name="T84" fmla="*/ 0 w 77"/>
                <a:gd name="T85" fmla="*/ 1 h 100"/>
                <a:gd name="T86" fmla="*/ 1 w 77"/>
                <a:gd name="T87" fmla="*/ 0 h 100"/>
                <a:gd name="T88" fmla="*/ 1 w 77"/>
                <a:gd name="T89" fmla="*/ 0 h 100"/>
                <a:gd name="T90" fmla="*/ 1 w 77"/>
                <a:gd name="T91" fmla="*/ 0 h 100"/>
                <a:gd name="T92" fmla="*/ 1 w 77"/>
                <a:gd name="T93" fmla="*/ 1 h 100"/>
                <a:gd name="T94" fmla="*/ 1 w 77"/>
                <a:gd name="T95" fmla="*/ 1 h 1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77"/>
                <a:gd name="T145" fmla="*/ 0 h 100"/>
                <a:gd name="T146" fmla="*/ 77 w 77"/>
                <a:gd name="T147" fmla="*/ 100 h 1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77" h="100">
                  <a:moveTo>
                    <a:pt x="12" y="4"/>
                  </a:moveTo>
                  <a:lnTo>
                    <a:pt x="12" y="11"/>
                  </a:lnTo>
                  <a:lnTo>
                    <a:pt x="15" y="17"/>
                  </a:lnTo>
                  <a:lnTo>
                    <a:pt x="16" y="23"/>
                  </a:lnTo>
                  <a:lnTo>
                    <a:pt x="17" y="29"/>
                  </a:lnTo>
                  <a:lnTo>
                    <a:pt x="20" y="33"/>
                  </a:lnTo>
                  <a:lnTo>
                    <a:pt x="23" y="39"/>
                  </a:lnTo>
                  <a:lnTo>
                    <a:pt x="26" y="44"/>
                  </a:lnTo>
                  <a:lnTo>
                    <a:pt x="30" y="50"/>
                  </a:lnTo>
                  <a:lnTo>
                    <a:pt x="34" y="52"/>
                  </a:lnTo>
                  <a:lnTo>
                    <a:pt x="36" y="58"/>
                  </a:lnTo>
                  <a:lnTo>
                    <a:pt x="42" y="60"/>
                  </a:lnTo>
                  <a:lnTo>
                    <a:pt x="46" y="64"/>
                  </a:lnTo>
                  <a:lnTo>
                    <a:pt x="50" y="67"/>
                  </a:lnTo>
                  <a:lnTo>
                    <a:pt x="57" y="70"/>
                  </a:lnTo>
                  <a:lnTo>
                    <a:pt x="63" y="73"/>
                  </a:lnTo>
                  <a:lnTo>
                    <a:pt x="69" y="75"/>
                  </a:lnTo>
                  <a:lnTo>
                    <a:pt x="73" y="77"/>
                  </a:lnTo>
                  <a:lnTo>
                    <a:pt x="75" y="81"/>
                  </a:lnTo>
                  <a:lnTo>
                    <a:pt x="77" y="85"/>
                  </a:lnTo>
                  <a:lnTo>
                    <a:pt x="77" y="90"/>
                  </a:lnTo>
                  <a:lnTo>
                    <a:pt x="75" y="93"/>
                  </a:lnTo>
                  <a:lnTo>
                    <a:pt x="71" y="97"/>
                  </a:lnTo>
                  <a:lnTo>
                    <a:pt x="67" y="98"/>
                  </a:lnTo>
                  <a:lnTo>
                    <a:pt x="63" y="100"/>
                  </a:lnTo>
                  <a:lnTo>
                    <a:pt x="54" y="97"/>
                  </a:lnTo>
                  <a:lnTo>
                    <a:pt x="47" y="93"/>
                  </a:lnTo>
                  <a:lnTo>
                    <a:pt x="40" y="89"/>
                  </a:lnTo>
                  <a:lnTo>
                    <a:pt x="35" y="85"/>
                  </a:lnTo>
                  <a:lnTo>
                    <a:pt x="30" y="81"/>
                  </a:lnTo>
                  <a:lnTo>
                    <a:pt x="26" y="75"/>
                  </a:lnTo>
                  <a:lnTo>
                    <a:pt x="22" y="70"/>
                  </a:lnTo>
                  <a:lnTo>
                    <a:pt x="17" y="64"/>
                  </a:lnTo>
                  <a:lnTo>
                    <a:pt x="15" y="58"/>
                  </a:lnTo>
                  <a:lnTo>
                    <a:pt x="12" y="51"/>
                  </a:lnTo>
                  <a:lnTo>
                    <a:pt x="8" y="44"/>
                  </a:lnTo>
                  <a:lnTo>
                    <a:pt x="7" y="38"/>
                  </a:lnTo>
                  <a:lnTo>
                    <a:pt x="4" y="29"/>
                  </a:lnTo>
                  <a:lnTo>
                    <a:pt x="3" y="21"/>
                  </a:lnTo>
                  <a:lnTo>
                    <a:pt x="1" y="15"/>
                  </a:lnTo>
                  <a:lnTo>
                    <a:pt x="0" y="8"/>
                  </a:lnTo>
                  <a:lnTo>
                    <a:pt x="0" y="4"/>
                  </a:lnTo>
                  <a:lnTo>
                    <a:pt x="0" y="1"/>
                  </a:lnTo>
                  <a:lnTo>
                    <a:pt x="3" y="0"/>
                  </a:lnTo>
                  <a:lnTo>
                    <a:pt x="4" y="0"/>
                  </a:lnTo>
                  <a:lnTo>
                    <a:pt x="8" y="0"/>
                  </a:lnTo>
                  <a:lnTo>
                    <a:pt x="12" y="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90" name="Freeform 1184"/>
            <p:cNvSpPr>
              <a:spLocks/>
            </p:cNvSpPr>
            <p:nvPr/>
          </p:nvSpPr>
          <p:spPr bwMode="auto">
            <a:xfrm>
              <a:off x="5141" y="2974"/>
              <a:ext cx="29" cy="76"/>
            </a:xfrm>
            <a:custGeom>
              <a:avLst/>
              <a:gdLst>
                <a:gd name="T0" fmla="*/ 1 w 58"/>
                <a:gd name="T1" fmla="*/ 1 h 147"/>
                <a:gd name="T2" fmla="*/ 1 w 58"/>
                <a:gd name="T3" fmla="*/ 1 h 147"/>
                <a:gd name="T4" fmla="*/ 1 w 58"/>
                <a:gd name="T5" fmla="*/ 1 h 147"/>
                <a:gd name="T6" fmla="*/ 1 w 58"/>
                <a:gd name="T7" fmla="*/ 1 h 147"/>
                <a:gd name="T8" fmla="*/ 1 w 58"/>
                <a:gd name="T9" fmla="*/ 1 h 147"/>
                <a:gd name="T10" fmla="*/ 1 w 58"/>
                <a:gd name="T11" fmla="*/ 1 h 147"/>
                <a:gd name="T12" fmla="*/ 1 w 58"/>
                <a:gd name="T13" fmla="*/ 1 h 147"/>
                <a:gd name="T14" fmla="*/ 1 w 58"/>
                <a:gd name="T15" fmla="*/ 1 h 147"/>
                <a:gd name="T16" fmla="*/ 1 w 58"/>
                <a:gd name="T17" fmla="*/ 1 h 147"/>
                <a:gd name="T18" fmla="*/ 1 w 58"/>
                <a:gd name="T19" fmla="*/ 1 h 147"/>
                <a:gd name="T20" fmla="*/ 1 w 58"/>
                <a:gd name="T21" fmla="*/ 1 h 147"/>
                <a:gd name="T22" fmla="*/ 1 w 58"/>
                <a:gd name="T23" fmla="*/ 1 h 147"/>
                <a:gd name="T24" fmla="*/ 1 w 58"/>
                <a:gd name="T25" fmla="*/ 1 h 147"/>
                <a:gd name="T26" fmla="*/ 1 w 58"/>
                <a:gd name="T27" fmla="*/ 1 h 147"/>
                <a:gd name="T28" fmla="*/ 1 w 58"/>
                <a:gd name="T29" fmla="*/ 1 h 147"/>
                <a:gd name="T30" fmla="*/ 1 w 58"/>
                <a:gd name="T31" fmla="*/ 1 h 147"/>
                <a:gd name="T32" fmla="*/ 1 w 58"/>
                <a:gd name="T33" fmla="*/ 1 h 147"/>
                <a:gd name="T34" fmla="*/ 1 w 58"/>
                <a:gd name="T35" fmla="*/ 1 h 147"/>
                <a:gd name="T36" fmla="*/ 1 w 58"/>
                <a:gd name="T37" fmla="*/ 1 h 147"/>
                <a:gd name="T38" fmla="*/ 0 w 58"/>
                <a:gd name="T39" fmla="*/ 1 h 147"/>
                <a:gd name="T40" fmla="*/ 0 w 58"/>
                <a:gd name="T41" fmla="*/ 1 h 147"/>
                <a:gd name="T42" fmla="*/ 1 w 58"/>
                <a:gd name="T43" fmla="*/ 1 h 147"/>
                <a:gd name="T44" fmla="*/ 1 w 58"/>
                <a:gd name="T45" fmla="*/ 1 h 147"/>
                <a:gd name="T46" fmla="*/ 1 w 58"/>
                <a:gd name="T47" fmla="*/ 1 h 147"/>
                <a:gd name="T48" fmla="*/ 1 w 58"/>
                <a:gd name="T49" fmla="*/ 1 h 147"/>
                <a:gd name="T50" fmla="*/ 1 w 58"/>
                <a:gd name="T51" fmla="*/ 1 h 147"/>
                <a:gd name="T52" fmla="*/ 1 w 58"/>
                <a:gd name="T53" fmla="*/ 1 h 147"/>
                <a:gd name="T54" fmla="*/ 1 w 58"/>
                <a:gd name="T55" fmla="*/ 1 h 147"/>
                <a:gd name="T56" fmla="*/ 1 w 58"/>
                <a:gd name="T57" fmla="*/ 1 h 147"/>
                <a:gd name="T58" fmla="*/ 1 w 58"/>
                <a:gd name="T59" fmla="*/ 1 h 147"/>
                <a:gd name="T60" fmla="*/ 1 w 58"/>
                <a:gd name="T61" fmla="*/ 1 h 147"/>
                <a:gd name="T62" fmla="*/ 1 w 58"/>
                <a:gd name="T63" fmla="*/ 1 h 147"/>
                <a:gd name="T64" fmla="*/ 1 w 58"/>
                <a:gd name="T65" fmla="*/ 1 h 147"/>
                <a:gd name="T66" fmla="*/ 1 w 58"/>
                <a:gd name="T67" fmla="*/ 1 h 147"/>
                <a:gd name="T68" fmla="*/ 1 w 58"/>
                <a:gd name="T69" fmla="*/ 1 h 147"/>
                <a:gd name="T70" fmla="*/ 1 w 58"/>
                <a:gd name="T71" fmla="*/ 1 h 147"/>
                <a:gd name="T72" fmla="*/ 1 w 58"/>
                <a:gd name="T73" fmla="*/ 1 h 147"/>
                <a:gd name="T74" fmla="*/ 1 w 58"/>
                <a:gd name="T75" fmla="*/ 1 h 147"/>
                <a:gd name="T76" fmla="*/ 1 w 58"/>
                <a:gd name="T77" fmla="*/ 1 h 147"/>
                <a:gd name="T78" fmla="*/ 1 w 58"/>
                <a:gd name="T79" fmla="*/ 1 h 147"/>
                <a:gd name="T80" fmla="*/ 1 w 58"/>
                <a:gd name="T81" fmla="*/ 1 h 147"/>
                <a:gd name="T82" fmla="*/ 1 w 58"/>
                <a:gd name="T83" fmla="*/ 1 h 147"/>
                <a:gd name="T84" fmla="*/ 1 w 58"/>
                <a:gd name="T85" fmla="*/ 1 h 147"/>
                <a:gd name="T86" fmla="*/ 1 w 58"/>
                <a:gd name="T87" fmla="*/ 1 h 147"/>
                <a:gd name="T88" fmla="*/ 1 w 58"/>
                <a:gd name="T89" fmla="*/ 1 h 147"/>
                <a:gd name="T90" fmla="*/ 1 w 58"/>
                <a:gd name="T91" fmla="*/ 1 h 147"/>
                <a:gd name="T92" fmla="*/ 1 w 58"/>
                <a:gd name="T93" fmla="*/ 1 h 147"/>
                <a:gd name="T94" fmla="*/ 1 w 58"/>
                <a:gd name="T95" fmla="*/ 1 h 147"/>
                <a:gd name="T96" fmla="*/ 1 w 58"/>
                <a:gd name="T97" fmla="*/ 1 h 147"/>
                <a:gd name="T98" fmla="*/ 1 w 58"/>
                <a:gd name="T99" fmla="*/ 1 h 147"/>
                <a:gd name="T100" fmla="*/ 1 w 58"/>
                <a:gd name="T101" fmla="*/ 1 h 147"/>
                <a:gd name="T102" fmla="*/ 1 w 58"/>
                <a:gd name="T103" fmla="*/ 1 h 147"/>
                <a:gd name="T104" fmla="*/ 1 w 58"/>
                <a:gd name="T105" fmla="*/ 1 h 147"/>
                <a:gd name="T106" fmla="*/ 1 w 58"/>
                <a:gd name="T107" fmla="*/ 1 h 147"/>
                <a:gd name="T108" fmla="*/ 1 w 58"/>
                <a:gd name="T109" fmla="*/ 1 h 147"/>
                <a:gd name="T110" fmla="*/ 1 w 58"/>
                <a:gd name="T111" fmla="*/ 0 h 147"/>
                <a:gd name="T112" fmla="*/ 1 w 58"/>
                <a:gd name="T113" fmla="*/ 1 h 147"/>
                <a:gd name="T114" fmla="*/ 1 w 58"/>
                <a:gd name="T115" fmla="*/ 1 h 147"/>
                <a:gd name="T116" fmla="*/ 1 w 58"/>
                <a:gd name="T117" fmla="*/ 1 h 147"/>
                <a:gd name="T118" fmla="*/ 1 w 58"/>
                <a:gd name="T119" fmla="*/ 1 h 147"/>
                <a:gd name="T120" fmla="*/ 1 w 58"/>
                <a:gd name="T121" fmla="*/ 1 h 147"/>
                <a:gd name="T122" fmla="*/ 1 w 58"/>
                <a:gd name="T123" fmla="*/ 1 h 14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58"/>
                <a:gd name="T187" fmla="*/ 0 h 147"/>
                <a:gd name="T188" fmla="*/ 58 w 58"/>
                <a:gd name="T189" fmla="*/ 147 h 147"/>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58" h="147">
                  <a:moveTo>
                    <a:pt x="56" y="12"/>
                  </a:moveTo>
                  <a:lnTo>
                    <a:pt x="56" y="18"/>
                  </a:lnTo>
                  <a:lnTo>
                    <a:pt x="56" y="26"/>
                  </a:lnTo>
                  <a:lnTo>
                    <a:pt x="57" y="31"/>
                  </a:lnTo>
                  <a:lnTo>
                    <a:pt x="58" y="38"/>
                  </a:lnTo>
                  <a:lnTo>
                    <a:pt x="58" y="43"/>
                  </a:lnTo>
                  <a:lnTo>
                    <a:pt x="58" y="48"/>
                  </a:lnTo>
                  <a:lnTo>
                    <a:pt x="58" y="53"/>
                  </a:lnTo>
                  <a:lnTo>
                    <a:pt x="58" y="60"/>
                  </a:lnTo>
                  <a:lnTo>
                    <a:pt x="56" y="66"/>
                  </a:lnTo>
                  <a:lnTo>
                    <a:pt x="53" y="73"/>
                  </a:lnTo>
                  <a:lnTo>
                    <a:pt x="50" y="81"/>
                  </a:lnTo>
                  <a:lnTo>
                    <a:pt x="46" y="91"/>
                  </a:lnTo>
                  <a:lnTo>
                    <a:pt x="41" y="101"/>
                  </a:lnTo>
                  <a:lnTo>
                    <a:pt x="34" y="114"/>
                  </a:lnTo>
                  <a:lnTo>
                    <a:pt x="25" y="127"/>
                  </a:lnTo>
                  <a:lnTo>
                    <a:pt x="14" y="143"/>
                  </a:lnTo>
                  <a:lnTo>
                    <a:pt x="10" y="146"/>
                  </a:lnTo>
                  <a:lnTo>
                    <a:pt x="4" y="147"/>
                  </a:lnTo>
                  <a:lnTo>
                    <a:pt x="0" y="146"/>
                  </a:lnTo>
                  <a:lnTo>
                    <a:pt x="0" y="143"/>
                  </a:lnTo>
                  <a:lnTo>
                    <a:pt x="3" y="138"/>
                  </a:lnTo>
                  <a:lnTo>
                    <a:pt x="4" y="132"/>
                  </a:lnTo>
                  <a:lnTo>
                    <a:pt x="6" y="127"/>
                  </a:lnTo>
                  <a:lnTo>
                    <a:pt x="9" y="123"/>
                  </a:lnTo>
                  <a:lnTo>
                    <a:pt x="9" y="119"/>
                  </a:lnTo>
                  <a:lnTo>
                    <a:pt x="10" y="115"/>
                  </a:lnTo>
                  <a:lnTo>
                    <a:pt x="13" y="111"/>
                  </a:lnTo>
                  <a:lnTo>
                    <a:pt x="13" y="107"/>
                  </a:lnTo>
                  <a:lnTo>
                    <a:pt x="14" y="103"/>
                  </a:lnTo>
                  <a:lnTo>
                    <a:pt x="17" y="99"/>
                  </a:lnTo>
                  <a:lnTo>
                    <a:pt x="18" y="93"/>
                  </a:lnTo>
                  <a:lnTo>
                    <a:pt x="19" y="91"/>
                  </a:lnTo>
                  <a:lnTo>
                    <a:pt x="21" y="85"/>
                  </a:lnTo>
                  <a:lnTo>
                    <a:pt x="22" y="81"/>
                  </a:lnTo>
                  <a:lnTo>
                    <a:pt x="25" y="77"/>
                  </a:lnTo>
                  <a:lnTo>
                    <a:pt x="26" y="72"/>
                  </a:lnTo>
                  <a:lnTo>
                    <a:pt x="27" y="68"/>
                  </a:lnTo>
                  <a:lnTo>
                    <a:pt x="29" y="64"/>
                  </a:lnTo>
                  <a:lnTo>
                    <a:pt x="29" y="60"/>
                  </a:lnTo>
                  <a:lnTo>
                    <a:pt x="30" y="56"/>
                  </a:lnTo>
                  <a:lnTo>
                    <a:pt x="31" y="52"/>
                  </a:lnTo>
                  <a:lnTo>
                    <a:pt x="31" y="48"/>
                  </a:lnTo>
                  <a:lnTo>
                    <a:pt x="33" y="43"/>
                  </a:lnTo>
                  <a:lnTo>
                    <a:pt x="33" y="41"/>
                  </a:lnTo>
                  <a:lnTo>
                    <a:pt x="33" y="37"/>
                  </a:lnTo>
                  <a:lnTo>
                    <a:pt x="34" y="33"/>
                  </a:lnTo>
                  <a:lnTo>
                    <a:pt x="34" y="29"/>
                  </a:lnTo>
                  <a:lnTo>
                    <a:pt x="34" y="25"/>
                  </a:lnTo>
                  <a:lnTo>
                    <a:pt x="34" y="21"/>
                  </a:lnTo>
                  <a:lnTo>
                    <a:pt x="35" y="17"/>
                  </a:lnTo>
                  <a:lnTo>
                    <a:pt x="37" y="12"/>
                  </a:lnTo>
                  <a:lnTo>
                    <a:pt x="38" y="8"/>
                  </a:lnTo>
                  <a:lnTo>
                    <a:pt x="38" y="4"/>
                  </a:lnTo>
                  <a:lnTo>
                    <a:pt x="42" y="2"/>
                  </a:lnTo>
                  <a:lnTo>
                    <a:pt x="44" y="0"/>
                  </a:lnTo>
                  <a:lnTo>
                    <a:pt x="48" y="2"/>
                  </a:lnTo>
                  <a:lnTo>
                    <a:pt x="50" y="2"/>
                  </a:lnTo>
                  <a:lnTo>
                    <a:pt x="53" y="4"/>
                  </a:lnTo>
                  <a:lnTo>
                    <a:pt x="54" y="7"/>
                  </a:lnTo>
                  <a:lnTo>
                    <a:pt x="56" y="1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91" name="Freeform 1185"/>
            <p:cNvSpPr>
              <a:spLocks/>
            </p:cNvSpPr>
            <p:nvPr/>
          </p:nvSpPr>
          <p:spPr bwMode="auto">
            <a:xfrm>
              <a:off x="5182" y="2754"/>
              <a:ext cx="42" cy="101"/>
            </a:xfrm>
            <a:custGeom>
              <a:avLst/>
              <a:gdLst>
                <a:gd name="T0" fmla="*/ 0 w 85"/>
                <a:gd name="T1" fmla="*/ 1 h 200"/>
                <a:gd name="T2" fmla="*/ 0 w 85"/>
                <a:gd name="T3" fmla="*/ 1 h 200"/>
                <a:gd name="T4" fmla="*/ 0 w 85"/>
                <a:gd name="T5" fmla="*/ 1 h 200"/>
                <a:gd name="T6" fmla="*/ 0 w 85"/>
                <a:gd name="T7" fmla="*/ 1 h 200"/>
                <a:gd name="T8" fmla="*/ 0 w 85"/>
                <a:gd name="T9" fmla="*/ 1 h 200"/>
                <a:gd name="T10" fmla="*/ 0 w 85"/>
                <a:gd name="T11" fmla="*/ 1 h 200"/>
                <a:gd name="T12" fmla="*/ 0 w 85"/>
                <a:gd name="T13" fmla="*/ 1 h 200"/>
                <a:gd name="T14" fmla="*/ 0 w 85"/>
                <a:gd name="T15" fmla="*/ 1 h 200"/>
                <a:gd name="T16" fmla="*/ 0 w 85"/>
                <a:gd name="T17" fmla="*/ 1 h 200"/>
                <a:gd name="T18" fmla="*/ 0 w 85"/>
                <a:gd name="T19" fmla="*/ 1 h 200"/>
                <a:gd name="T20" fmla="*/ 0 w 85"/>
                <a:gd name="T21" fmla="*/ 1 h 200"/>
                <a:gd name="T22" fmla="*/ 0 w 85"/>
                <a:gd name="T23" fmla="*/ 1 h 200"/>
                <a:gd name="T24" fmla="*/ 0 w 85"/>
                <a:gd name="T25" fmla="*/ 1 h 200"/>
                <a:gd name="T26" fmla="*/ 0 w 85"/>
                <a:gd name="T27" fmla="*/ 1 h 200"/>
                <a:gd name="T28" fmla="*/ 0 w 85"/>
                <a:gd name="T29" fmla="*/ 1 h 200"/>
                <a:gd name="T30" fmla="*/ 0 w 85"/>
                <a:gd name="T31" fmla="*/ 1 h 200"/>
                <a:gd name="T32" fmla="*/ 0 w 85"/>
                <a:gd name="T33" fmla="*/ 1 h 200"/>
                <a:gd name="T34" fmla="*/ 0 w 85"/>
                <a:gd name="T35" fmla="*/ 1 h 200"/>
                <a:gd name="T36" fmla="*/ 0 w 85"/>
                <a:gd name="T37" fmla="*/ 1 h 200"/>
                <a:gd name="T38" fmla="*/ 0 w 85"/>
                <a:gd name="T39" fmla="*/ 1 h 200"/>
                <a:gd name="T40" fmla="*/ 0 w 85"/>
                <a:gd name="T41" fmla="*/ 1 h 200"/>
                <a:gd name="T42" fmla="*/ 0 w 85"/>
                <a:gd name="T43" fmla="*/ 1 h 200"/>
                <a:gd name="T44" fmla="*/ 0 w 85"/>
                <a:gd name="T45" fmla="*/ 1 h 200"/>
                <a:gd name="T46" fmla="*/ 0 w 85"/>
                <a:gd name="T47" fmla="*/ 1 h 200"/>
                <a:gd name="T48" fmla="*/ 0 w 85"/>
                <a:gd name="T49" fmla="*/ 1 h 200"/>
                <a:gd name="T50" fmla="*/ 0 w 85"/>
                <a:gd name="T51" fmla="*/ 1 h 200"/>
                <a:gd name="T52" fmla="*/ 0 w 85"/>
                <a:gd name="T53" fmla="*/ 1 h 200"/>
                <a:gd name="T54" fmla="*/ 0 w 85"/>
                <a:gd name="T55" fmla="*/ 1 h 200"/>
                <a:gd name="T56" fmla="*/ 0 w 85"/>
                <a:gd name="T57" fmla="*/ 1 h 200"/>
                <a:gd name="T58" fmla="*/ 0 w 85"/>
                <a:gd name="T59" fmla="*/ 1 h 200"/>
                <a:gd name="T60" fmla="*/ 0 w 85"/>
                <a:gd name="T61" fmla="*/ 1 h 200"/>
                <a:gd name="T62" fmla="*/ 0 w 85"/>
                <a:gd name="T63" fmla="*/ 1 h 200"/>
                <a:gd name="T64" fmla="*/ 0 w 85"/>
                <a:gd name="T65" fmla="*/ 1 h 200"/>
                <a:gd name="T66" fmla="*/ 0 w 85"/>
                <a:gd name="T67" fmla="*/ 1 h 200"/>
                <a:gd name="T68" fmla="*/ 0 w 85"/>
                <a:gd name="T69" fmla="*/ 1 h 200"/>
                <a:gd name="T70" fmla="*/ 0 w 85"/>
                <a:gd name="T71" fmla="*/ 1 h 200"/>
                <a:gd name="T72" fmla="*/ 0 w 85"/>
                <a:gd name="T73" fmla="*/ 1 h 200"/>
                <a:gd name="T74" fmla="*/ 0 w 85"/>
                <a:gd name="T75" fmla="*/ 1 h 200"/>
                <a:gd name="T76" fmla="*/ 0 w 85"/>
                <a:gd name="T77" fmla="*/ 0 h 200"/>
                <a:gd name="T78" fmla="*/ 0 w 85"/>
                <a:gd name="T79" fmla="*/ 0 h 200"/>
                <a:gd name="T80" fmla="*/ 0 w 85"/>
                <a:gd name="T81" fmla="*/ 0 h 200"/>
                <a:gd name="T82" fmla="*/ 0 w 85"/>
                <a:gd name="T83" fmla="*/ 1 h 200"/>
                <a:gd name="T84" fmla="*/ 0 w 85"/>
                <a:gd name="T85" fmla="*/ 1 h 200"/>
                <a:gd name="T86" fmla="*/ 0 w 85"/>
                <a:gd name="T87" fmla="*/ 1 h 200"/>
                <a:gd name="T88" fmla="*/ 0 w 85"/>
                <a:gd name="T89" fmla="*/ 1 h 200"/>
                <a:gd name="T90" fmla="*/ 0 w 85"/>
                <a:gd name="T91" fmla="*/ 1 h 200"/>
                <a:gd name="T92" fmla="*/ 0 w 85"/>
                <a:gd name="T93" fmla="*/ 1 h 200"/>
                <a:gd name="T94" fmla="*/ 0 w 85"/>
                <a:gd name="T95" fmla="*/ 1 h 200"/>
                <a:gd name="T96" fmla="*/ 0 w 85"/>
                <a:gd name="T97" fmla="*/ 1 h 200"/>
                <a:gd name="T98" fmla="*/ 0 w 85"/>
                <a:gd name="T99" fmla="*/ 1 h 2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5"/>
                <a:gd name="T151" fmla="*/ 0 h 200"/>
                <a:gd name="T152" fmla="*/ 85 w 85"/>
                <a:gd name="T153" fmla="*/ 200 h 20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5" h="200">
                  <a:moveTo>
                    <a:pt x="78" y="29"/>
                  </a:moveTo>
                  <a:lnTo>
                    <a:pt x="67" y="37"/>
                  </a:lnTo>
                  <a:lnTo>
                    <a:pt x="59" y="45"/>
                  </a:lnTo>
                  <a:lnTo>
                    <a:pt x="51" y="53"/>
                  </a:lnTo>
                  <a:lnTo>
                    <a:pt x="44" y="62"/>
                  </a:lnTo>
                  <a:lnTo>
                    <a:pt x="39" y="72"/>
                  </a:lnTo>
                  <a:lnTo>
                    <a:pt x="35" y="81"/>
                  </a:lnTo>
                  <a:lnTo>
                    <a:pt x="29" y="91"/>
                  </a:lnTo>
                  <a:lnTo>
                    <a:pt x="27" y="100"/>
                  </a:lnTo>
                  <a:lnTo>
                    <a:pt x="24" y="111"/>
                  </a:lnTo>
                  <a:lnTo>
                    <a:pt x="21" y="122"/>
                  </a:lnTo>
                  <a:lnTo>
                    <a:pt x="17" y="134"/>
                  </a:lnTo>
                  <a:lnTo>
                    <a:pt x="17" y="146"/>
                  </a:lnTo>
                  <a:lnTo>
                    <a:pt x="15" y="157"/>
                  </a:lnTo>
                  <a:lnTo>
                    <a:pt x="13" y="169"/>
                  </a:lnTo>
                  <a:lnTo>
                    <a:pt x="12" y="182"/>
                  </a:lnTo>
                  <a:lnTo>
                    <a:pt x="9" y="196"/>
                  </a:lnTo>
                  <a:lnTo>
                    <a:pt x="8" y="199"/>
                  </a:lnTo>
                  <a:lnTo>
                    <a:pt x="4" y="200"/>
                  </a:lnTo>
                  <a:lnTo>
                    <a:pt x="1" y="197"/>
                  </a:lnTo>
                  <a:lnTo>
                    <a:pt x="0" y="195"/>
                  </a:lnTo>
                  <a:lnTo>
                    <a:pt x="1" y="180"/>
                  </a:lnTo>
                  <a:lnTo>
                    <a:pt x="2" y="166"/>
                  </a:lnTo>
                  <a:lnTo>
                    <a:pt x="4" y="153"/>
                  </a:lnTo>
                  <a:lnTo>
                    <a:pt x="5" y="139"/>
                  </a:lnTo>
                  <a:lnTo>
                    <a:pt x="8" y="126"/>
                  </a:lnTo>
                  <a:lnTo>
                    <a:pt x="9" y="114"/>
                  </a:lnTo>
                  <a:lnTo>
                    <a:pt x="10" y="100"/>
                  </a:lnTo>
                  <a:lnTo>
                    <a:pt x="15" y="88"/>
                  </a:lnTo>
                  <a:lnTo>
                    <a:pt x="17" y="76"/>
                  </a:lnTo>
                  <a:lnTo>
                    <a:pt x="21" y="65"/>
                  </a:lnTo>
                  <a:lnTo>
                    <a:pt x="25" y="53"/>
                  </a:lnTo>
                  <a:lnTo>
                    <a:pt x="32" y="44"/>
                  </a:lnTo>
                  <a:lnTo>
                    <a:pt x="39" y="33"/>
                  </a:lnTo>
                  <a:lnTo>
                    <a:pt x="47" y="23"/>
                  </a:lnTo>
                  <a:lnTo>
                    <a:pt x="56" y="14"/>
                  </a:lnTo>
                  <a:lnTo>
                    <a:pt x="67" y="4"/>
                  </a:lnTo>
                  <a:lnTo>
                    <a:pt x="71" y="2"/>
                  </a:lnTo>
                  <a:lnTo>
                    <a:pt x="74" y="0"/>
                  </a:lnTo>
                  <a:lnTo>
                    <a:pt x="75" y="0"/>
                  </a:lnTo>
                  <a:lnTo>
                    <a:pt x="79" y="0"/>
                  </a:lnTo>
                  <a:lnTo>
                    <a:pt x="82" y="3"/>
                  </a:lnTo>
                  <a:lnTo>
                    <a:pt x="85" y="8"/>
                  </a:lnTo>
                  <a:lnTo>
                    <a:pt x="85" y="10"/>
                  </a:lnTo>
                  <a:lnTo>
                    <a:pt x="85" y="13"/>
                  </a:lnTo>
                  <a:lnTo>
                    <a:pt x="85" y="17"/>
                  </a:lnTo>
                  <a:lnTo>
                    <a:pt x="83" y="19"/>
                  </a:lnTo>
                  <a:lnTo>
                    <a:pt x="81" y="25"/>
                  </a:lnTo>
                  <a:lnTo>
                    <a:pt x="78" y="2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92" name="Freeform 1186"/>
            <p:cNvSpPr>
              <a:spLocks/>
            </p:cNvSpPr>
            <p:nvPr/>
          </p:nvSpPr>
          <p:spPr bwMode="auto">
            <a:xfrm>
              <a:off x="5135" y="2692"/>
              <a:ext cx="83" cy="100"/>
            </a:xfrm>
            <a:custGeom>
              <a:avLst/>
              <a:gdLst>
                <a:gd name="T0" fmla="*/ 0 w 168"/>
                <a:gd name="T1" fmla="*/ 1 h 196"/>
                <a:gd name="T2" fmla="*/ 0 w 168"/>
                <a:gd name="T3" fmla="*/ 1 h 196"/>
                <a:gd name="T4" fmla="*/ 0 w 168"/>
                <a:gd name="T5" fmla="*/ 1 h 196"/>
                <a:gd name="T6" fmla="*/ 0 w 168"/>
                <a:gd name="T7" fmla="*/ 1 h 196"/>
                <a:gd name="T8" fmla="*/ 0 w 168"/>
                <a:gd name="T9" fmla="*/ 1 h 196"/>
                <a:gd name="T10" fmla="*/ 0 w 168"/>
                <a:gd name="T11" fmla="*/ 1 h 196"/>
                <a:gd name="T12" fmla="*/ 0 w 168"/>
                <a:gd name="T13" fmla="*/ 1 h 196"/>
                <a:gd name="T14" fmla="*/ 0 w 168"/>
                <a:gd name="T15" fmla="*/ 1 h 196"/>
                <a:gd name="T16" fmla="*/ 0 w 168"/>
                <a:gd name="T17" fmla="*/ 1 h 196"/>
                <a:gd name="T18" fmla="*/ 0 w 168"/>
                <a:gd name="T19" fmla="*/ 1 h 196"/>
                <a:gd name="T20" fmla="*/ 0 w 168"/>
                <a:gd name="T21" fmla="*/ 1 h 196"/>
                <a:gd name="T22" fmla="*/ 0 w 168"/>
                <a:gd name="T23" fmla="*/ 1 h 196"/>
                <a:gd name="T24" fmla="*/ 0 w 168"/>
                <a:gd name="T25" fmla="*/ 1 h 196"/>
                <a:gd name="T26" fmla="*/ 0 w 168"/>
                <a:gd name="T27" fmla="*/ 1 h 196"/>
                <a:gd name="T28" fmla="*/ 0 w 168"/>
                <a:gd name="T29" fmla="*/ 1 h 196"/>
                <a:gd name="T30" fmla="*/ 0 w 168"/>
                <a:gd name="T31" fmla="*/ 1 h 196"/>
                <a:gd name="T32" fmla="*/ 0 w 168"/>
                <a:gd name="T33" fmla="*/ 1 h 196"/>
                <a:gd name="T34" fmla="*/ 0 w 168"/>
                <a:gd name="T35" fmla="*/ 1 h 196"/>
                <a:gd name="T36" fmla="*/ 0 w 168"/>
                <a:gd name="T37" fmla="*/ 1 h 196"/>
                <a:gd name="T38" fmla="*/ 0 w 168"/>
                <a:gd name="T39" fmla="*/ 1 h 196"/>
                <a:gd name="T40" fmla="*/ 0 w 168"/>
                <a:gd name="T41" fmla="*/ 1 h 196"/>
                <a:gd name="T42" fmla="*/ 0 w 168"/>
                <a:gd name="T43" fmla="*/ 1 h 196"/>
                <a:gd name="T44" fmla="*/ 0 w 168"/>
                <a:gd name="T45" fmla="*/ 1 h 196"/>
                <a:gd name="T46" fmla="*/ 0 w 168"/>
                <a:gd name="T47" fmla="*/ 1 h 196"/>
                <a:gd name="T48" fmla="*/ 0 w 168"/>
                <a:gd name="T49" fmla="*/ 1 h 196"/>
                <a:gd name="T50" fmla="*/ 0 w 168"/>
                <a:gd name="T51" fmla="*/ 1 h 196"/>
                <a:gd name="T52" fmla="*/ 0 w 168"/>
                <a:gd name="T53" fmla="*/ 1 h 196"/>
                <a:gd name="T54" fmla="*/ 0 w 168"/>
                <a:gd name="T55" fmla="*/ 1 h 196"/>
                <a:gd name="T56" fmla="*/ 0 w 168"/>
                <a:gd name="T57" fmla="*/ 1 h 196"/>
                <a:gd name="T58" fmla="*/ 0 w 168"/>
                <a:gd name="T59" fmla="*/ 1 h 196"/>
                <a:gd name="T60" fmla="*/ 0 w 168"/>
                <a:gd name="T61" fmla="*/ 1 h 196"/>
                <a:gd name="T62" fmla="*/ 0 w 168"/>
                <a:gd name="T63" fmla="*/ 1 h 196"/>
                <a:gd name="T64" fmla="*/ 0 w 168"/>
                <a:gd name="T65" fmla="*/ 1 h 196"/>
                <a:gd name="T66" fmla="*/ 0 w 168"/>
                <a:gd name="T67" fmla="*/ 1 h 196"/>
                <a:gd name="T68" fmla="*/ 0 w 168"/>
                <a:gd name="T69" fmla="*/ 1 h 196"/>
                <a:gd name="T70" fmla="*/ 0 w 168"/>
                <a:gd name="T71" fmla="*/ 1 h 196"/>
                <a:gd name="T72" fmla="*/ 0 w 168"/>
                <a:gd name="T73" fmla="*/ 1 h 196"/>
                <a:gd name="T74" fmla="*/ 0 w 168"/>
                <a:gd name="T75" fmla="*/ 1 h 196"/>
                <a:gd name="T76" fmla="*/ 0 w 168"/>
                <a:gd name="T77" fmla="*/ 1 h 196"/>
                <a:gd name="T78" fmla="*/ 0 w 168"/>
                <a:gd name="T79" fmla="*/ 1 h 196"/>
                <a:gd name="T80" fmla="*/ 0 w 168"/>
                <a:gd name="T81" fmla="*/ 1 h 196"/>
                <a:gd name="T82" fmla="*/ 0 w 168"/>
                <a:gd name="T83" fmla="*/ 1 h 196"/>
                <a:gd name="T84" fmla="*/ 0 w 168"/>
                <a:gd name="T85" fmla="*/ 1 h 196"/>
                <a:gd name="T86" fmla="*/ 0 w 168"/>
                <a:gd name="T87" fmla="*/ 1 h 196"/>
                <a:gd name="T88" fmla="*/ 0 w 168"/>
                <a:gd name="T89" fmla="*/ 1 h 196"/>
                <a:gd name="T90" fmla="*/ 0 w 168"/>
                <a:gd name="T91" fmla="*/ 1 h 196"/>
                <a:gd name="T92" fmla="*/ 0 w 168"/>
                <a:gd name="T93" fmla="*/ 1 h 196"/>
                <a:gd name="T94" fmla="*/ 0 w 168"/>
                <a:gd name="T95" fmla="*/ 1 h 196"/>
                <a:gd name="T96" fmla="*/ 0 w 168"/>
                <a:gd name="T97" fmla="*/ 1 h 196"/>
                <a:gd name="T98" fmla="*/ 0 w 168"/>
                <a:gd name="T99" fmla="*/ 1 h 196"/>
                <a:gd name="T100" fmla="*/ 0 w 168"/>
                <a:gd name="T101" fmla="*/ 1 h 196"/>
                <a:gd name="T102" fmla="*/ 0 w 168"/>
                <a:gd name="T103" fmla="*/ 1 h 19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68"/>
                <a:gd name="T157" fmla="*/ 0 h 196"/>
                <a:gd name="T158" fmla="*/ 168 w 168"/>
                <a:gd name="T159" fmla="*/ 196 h 19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68" h="196">
                  <a:moveTo>
                    <a:pt x="99" y="160"/>
                  </a:moveTo>
                  <a:lnTo>
                    <a:pt x="93" y="167"/>
                  </a:lnTo>
                  <a:lnTo>
                    <a:pt x="89" y="171"/>
                  </a:lnTo>
                  <a:lnTo>
                    <a:pt x="84" y="177"/>
                  </a:lnTo>
                  <a:lnTo>
                    <a:pt x="79" y="181"/>
                  </a:lnTo>
                  <a:lnTo>
                    <a:pt x="74" y="183"/>
                  </a:lnTo>
                  <a:lnTo>
                    <a:pt x="73" y="185"/>
                  </a:lnTo>
                  <a:lnTo>
                    <a:pt x="70" y="187"/>
                  </a:lnTo>
                  <a:lnTo>
                    <a:pt x="66" y="189"/>
                  </a:lnTo>
                  <a:lnTo>
                    <a:pt x="62" y="190"/>
                  </a:lnTo>
                  <a:lnTo>
                    <a:pt x="60" y="193"/>
                  </a:lnTo>
                  <a:lnTo>
                    <a:pt x="57" y="193"/>
                  </a:lnTo>
                  <a:lnTo>
                    <a:pt x="54" y="196"/>
                  </a:lnTo>
                  <a:lnTo>
                    <a:pt x="50" y="196"/>
                  </a:lnTo>
                  <a:lnTo>
                    <a:pt x="47" y="196"/>
                  </a:lnTo>
                  <a:lnTo>
                    <a:pt x="45" y="194"/>
                  </a:lnTo>
                  <a:lnTo>
                    <a:pt x="41" y="194"/>
                  </a:lnTo>
                  <a:lnTo>
                    <a:pt x="38" y="193"/>
                  </a:lnTo>
                  <a:lnTo>
                    <a:pt x="34" y="193"/>
                  </a:lnTo>
                  <a:lnTo>
                    <a:pt x="33" y="190"/>
                  </a:lnTo>
                  <a:lnTo>
                    <a:pt x="29" y="189"/>
                  </a:lnTo>
                  <a:lnTo>
                    <a:pt x="26" y="186"/>
                  </a:lnTo>
                  <a:lnTo>
                    <a:pt x="23" y="183"/>
                  </a:lnTo>
                  <a:lnTo>
                    <a:pt x="21" y="179"/>
                  </a:lnTo>
                  <a:lnTo>
                    <a:pt x="19" y="175"/>
                  </a:lnTo>
                  <a:lnTo>
                    <a:pt x="16" y="171"/>
                  </a:lnTo>
                  <a:lnTo>
                    <a:pt x="15" y="167"/>
                  </a:lnTo>
                  <a:lnTo>
                    <a:pt x="12" y="162"/>
                  </a:lnTo>
                  <a:lnTo>
                    <a:pt x="12" y="156"/>
                  </a:lnTo>
                  <a:lnTo>
                    <a:pt x="10" y="152"/>
                  </a:lnTo>
                  <a:lnTo>
                    <a:pt x="8" y="147"/>
                  </a:lnTo>
                  <a:lnTo>
                    <a:pt x="8" y="140"/>
                  </a:lnTo>
                  <a:lnTo>
                    <a:pt x="7" y="135"/>
                  </a:lnTo>
                  <a:lnTo>
                    <a:pt x="6" y="128"/>
                  </a:lnTo>
                  <a:lnTo>
                    <a:pt x="4" y="121"/>
                  </a:lnTo>
                  <a:lnTo>
                    <a:pt x="3" y="113"/>
                  </a:lnTo>
                  <a:lnTo>
                    <a:pt x="3" y="105"/>
                  </a:lnTo>
                  <a:lnTo>
                    <a:pt x="0" y="96"/>
                  </a:lnTo>
                  <a:lnTo>
                    <a:pt x="0" y="88"/>
                  </a:lnTo>
                  <a:lnTo>
                    <a:pt x="0" y="78"/>
                  </a:lnTo>
                  <a:lnTo>
                    <a:pt x="0" y="70"/>
                  </a:lnTo>
                  <a:lnTo>
                    <a:pt x="0" y="62"/>
                  </a:lnTo>
                  <a:lnTo>
                    <a:pt x="2" y="54"/>
                  </a:lnTo>
                  <a:lnTo>
                    <a:pt x="3" y="46"/>
                  </a:lnTo>
                  <a:lnTo>
                    <a:pt x="6" y="39"/>
                  </a:lnTo>
                  <a:lnTo>
                    <a:pt x="7" y="35"/>
                  </a:lnTo>
                  <a:lnTo>
                    <a:pt x="8" y="32"/>
                  </a:lnTo>
                  <a:lnTo>
                    <a:pt x="10" y="28"/>
                  </a:lnTo>
                  <a:lnTo>
                    <a:pt x="12" y="26"/>
                  </a:lnTo>
                  <a:lnTo>
                    <a:pt x="14" y="22"/>
                  </a:lnTo>
                  <a:lnTo>
                    <a:pt x="16" y="20"/>
                  </a:lnTo>
                  <a:lnTo>
                    <a:pt x="21" y="18"/>
                  </a:lnTo>
                  <a:lnTo>
                    <a:pt x="23" y="18"/>
                  </a:lnTo>
                  <a:lnTo>
                    <a:pt x="26" y="13"/>
                  </a:lnTo>
                  <a:lnTo>
                    <a:pt x="29" y="12"/>
                  </a:lnTo>
                  <a:lnTo>
                    <a:pt x="33" y="11"/>
                  </a:lnTo>
                  <a:lnTo>
                    <a:pt x="37" y="9"/>
                  </a:lnTo>
                  <a:lnTo>
                    <a:pt x="39" y="8"/>
                  </a:lnTo>
                  <a:lnTo>
                    <a:pt x="45" y="5"/>
                  </a:lnTo>
                  <a:lnTo>
                    <a:pt x="47" y="4"/>
                  </a:lnTo>
                  <a:lnTo>
                    <a:pt x="52" y="4"/>
                  </a:lnTo>
                  <a:lnTo>
                    <a:pt x="56" y="3"/>
                  </a:lnTo>
                  <a:lnTo>
                    <a:pt x="61" y="3"/>
                  </a:lnTo>
                  <a:lnTo>
                    <a:pt x="65" y="1"/>
                  </a:lnTo>
                  <a:lnTo>
                    <a:pt x="70" y="1"/>
                  </a:lnTo>
                  <a:lnTo>
                    <a:pt x="76" y="0"/>
                  </a:lnTo>
                  <a:lnTo>
                    <a:pt x="83" y="0"/>
                  </a:lnTo>
                  <a:lnTo>
                    <a:pt x="88" y="1"/>
                  </a:lnTo>
                  <a:lnTo>
                    <a:pt x="95" y="3"/>
                  </a:lnTo>
                  <a:lnTo>
                    <a:pt x="100" y="3"/>
                  </a:lnTo>
                  <a:lnTo>
                    <a:pt x="105" y="4"/>
                  </a:lnTo>
                  <a:lnTo>
                    <a:pt x="111" y="5"/>
                  </a:lnTo>
                  <a:lnTo>
                    <a:pt x="115" y="8"/>
                  </a:lnTo>
                  <a:lnTo>
                    <a:pt x="120" y="11"/>
                  </a:lnTo>
                  <a:lnTo>
                    <a:pt x="123" y="13"/>
                  </a:lnTo>
                  <a:lnTo>
                    <a:pt x="127" y="18"/>
                  </a:lnTo>
                  <a:lnTo>
                    <a:pt x="130" y="22"/>
                  </a:lnTo>
                  <a:lnTo>
                    <a:pt x="131" y="26"/>
                  </a:lnTo>
                  <a:lnTo>
                    <a:pt x="134" y="30"/>
                  </a:lnTo>
                  <a:lnTo>
                    <a:pt x="135" y="34"/>
                  </a:lnTo>
                  <a:lnTo>
                    <a:pt x="137" y="38"/>
                  </a:lnTo>
                  <a:lnTo>
                    <a:pt x="138" y="42"/>
                  </a:lnTo>
                  <a:lnTo>
                    <a:pt x="138" y="46"/>
                  </a:lnTo>
                  <a:lnTo>
                    <a:pt x="138" y="50"/>
                  </a:lnTo>
                  <a:lnTo>
                    <a:pt x="139" y="54"/>
                  </a:lnTo>
                  <a:lnTo>
                    <a:pt x="139" y="58"/>
                  </a:lnTo>
                  <a:lnTo>
                    <a:pt x="139" y="62"/>
                  </a:lnTo>
                  <a:lnTo>
                    <a:pt x="138" y="67"/>
                  </a:lnTo>
                  <a:lnTo>
                    <a:pt x="138" y="73"/>
                  </a:lnTo>
                  <a:lnTo>
                    <a:pt x="138" y="77"/>
                  </a:lnTo>
                  <a:lnTo>
                    <a:pt x="137" y="84"/>
                  </a:lnTo>
                  <a:lnTo>
                    <a:pt x="134" y="89"/>
                  </a:lnTo>
                  <a:lnTo>
                    <a:pt x="134" y="96"/>
                  </a:lnTo>
                  <a:lnTo>
                    <a:pt x="137" y="100"/>
                  </a:lnTo>
                  <a:lnTo>
                    <a:pt x="138" y="101"/>
                  </a:lnTo>
                  <a:lnTo>
                    <a:pt x="142" y="104"/>
                  </a:lnTo>
                  <a:lnTo>
                    <a:pt x="143" y="105"/>
                  </a:lnTo>
                  <a:lnTo>
                    <a:pt x="146" y="109"/>
                  </a:lnTo>
                  <a:lnTo>
                    <a:pt x="153" y="113"/>
                  </a:lnTo>
                  <a:lnTo>
                    <a:pt x="158" y="120"/>
                  </a:lnTo>
                  <a:lnTo>
                    <a:pt x="162" y="125"/>
                  </a:lnTo>
                  <a:lnTo>
                    <a:pt x="168" y="129"/>
                  </a:lnTo>
                  <a:lnTo>
                    <a:pt x="168" y="134"/>
                  </a:lnTo>
                  <a:lnTo>
                    <a:pt x="165" y="135"/>
                  </a:lnTo>
                  <a:lnTo>
                    <a:pt x="161" y="135"/>
                  </a:lnTo>
                  <a:lnTo>
                    <a:pt x="158" y="134"/>
                  </a:lnTo>
                  <a:lnTo>
                    <a:pt x="155" y="135"/>
                  </a:lnTo>
                  <a:lnTo>
                    <a:pt x="151" y="134"/>
                  </a:lnTo>
                  <a:lnTo>
                    <a:pt x="150" y="132"/>
                  </a:lnTo>
                  <a:lnTo>
                    <a:pt x="146" y="129"/>
                  </a:lnTo>
                  <a:lnTo>
                    <a:pt x="143" y="129"/>
                  </a:lnTo>
                  <a:lnTo>
                    <a:pt x="141" y="127"/>
                  </a:lnTo>
                  <a:lnTo>
                    <a:pt x="138" y="124"/>
                  </a:lnTo>
                  <a:lnTo>
                    <a:pt x="134" y="121"/>
                  </a:lnTo>
                  <a:lnTo>
                    <a:pt x="130" y="120"/>
                  </a:lnTo>
                  <a:lnTo>
                    <a:pt x="128" y="117"/>
                  </a:lnTo>
                  <a:lnTo>
                    <a:pt x="122" y="112"/>
                  </a:lnTo>
                  <a:lnTo>
                    <a:pt x="119" y="107"/>
                  </a:lnTo>
                  <a:lnTo>
                    <a:pt x="118" y="103"/>
                  </a:lnTo>
                  <a:lnTo>
                    <a:pt x="120" y="97"/>
                  </a:lnTo>
                  <a:lnTo>
                    <a:pt x="120" y="94"/>
                  </a:lnTo>
                  <a:lnTo>
                    <a:pt x="120" y="92"/>
                  </a:lnTo>
                  <a:lnTo>
                    <a:pt x="120" y="88"/>
                  </a:lnTo>
                  <a:lnTo>
                    <a:pt x="119" y="84"/>
                  </a:lnTo>
                  <a:lnTo>
                    <a:pt x="115" y="78"/>
                  </a:lnTo>
                  <a:lnTo>
                    <a:pt x="112" y="73"/>
                  </a:lnTo>
                  <a:lnTo>
                    <a:pt x="110" y="67"/>
                  </a:lnTo>
                  <a:lnTo>
                    <a:pt x="108" y="65"/>
                  </a:lnTo>
                  <a:lnTo>
                    <a:pt x="107" y="62"/>
                  </a:lnTo>
                  <a:lnTo>
                    <a:pt x="105" y="59"/>
                  </a:lnTo>
                  <a:lnTo>
                    <a:pt x="104" y="57"/>
                  </a:lnTo>
                  <a:lnTo>
                    <a:pt x="104" y="55"/>
                  </a:lnTo>
                  <a:lnTo>
                    <a:pt x="103" y="51"/>
                  </a:lnTo>
                  <a:lnTo>
                    <a:pt x="101" y="49"/>
                  </a:lnTo>
                  <a:lnTo>
                    <a:pt x="100" y="46"/>
                  </a:lnTo>
                  <a:lnTo>
                    <a:pt x="100" y="45"/>
                  </a:lnTo>
                  <a:lnTo>
                    <a:pt x="99" y="42"/>
                  </a:lnTo>
                  <a:lnTo>
                    <a:pt x="97" y="39"/>
                  </a:lnTo>
                  <a:lnTo>
                    <a:pt x="95" y="34"/>
                  </a:lnTo>
                  <a:lnTo>
                    <a:pt x="92" y="31"/>
                  </a:lnTo>
                  <a:lnTo>
                    <a:pt x="88" y="28"/>
                  </a:lnTo>
                  <a:lnTo>
                    <a:pt x="84" y="27"/>
                  </a:lnTo>
                  <a:lnTo>
                    <a:pt x="80" y="26"/>
                  </a:lnTo>
                  <a:lnTo>
                    <a:pt x="76" y="26"/>
                  </a:lnTo>
                  <a:lnTo>
                    <a:pt x="72" y="26"/>
                  </a:lnTo>
                  <a:lnTo>
                    <a:pt x="68" y="26"/>
                  </a:lnTo>
                  <a:lnTo>
                    <a:pt x="62" y="28"/>
                  </a:lnTo>
                  <a:lnTo>
                    <a:pt x="56" y="30"/>
                  </a:lnTo>
                  <a:lnTo>
                    <a:pt x="50" y="32"/>
                  </a:lnTo>
                  <a:lnTo>
                    <a:pt x="46" y="35"/>
                  </a:lnTo>
                  <a:lnTo>
                    <a:pt x="41" y="38"/>
                  </a:lnTo>
                  <a:lnTo>
                    <a:pt x="37" y="42"/>
                  </a:lnTo>
                  <a:lnTo>
                    <a:pt x="33" y="46"/>
                  </a:lnTo>
                  <a:lnTo>
                    <a:pt x="29" y="50"/>
                  </a:lnTo>
                  <a:lnTo>
                    <a:pt x="25" y="54"/>
                  </a:lnTo>
                  <a:lnTo>
                    <a:pt x="23" y="59"/>
                  </a:lnTo>
                  <a:lnTo>
                    <a:pt x="21" y="65"/>
                  </a:lnTo>
                  <a:lnTo>
                    <a:pt x="18" y="69"/>
                  </a:lnTo>
                  <a:lnTo>
                    <a:pt x="15" y="74"/>
                  </a:lnTo>
                  <a:lnTo>
                    <a:pt x="14" y="80"/>
                  </a:lnTo>
                  <a:lnTo>
                    <a:pt x="12" y="85"/>
                  </a:lnTo>
                  <a:lnTo>
                    <a:pt x="12" y="92"/>
                  </a:lnTo>
                  <a:lnTo>
                    <a:pt x="12" y="94"/>
                  </a:lnTo>
                  <a:lnTo>
                    <a:pt x="12" y="97"/>
                  </a:lnTo>
                  <a:lnTo>
                    <a:pt x="12" y="101"/>
                  </a:lnTo>
                  <a:lnTo>
                    <a:pt x="14" y="107"/>
                  </a:lnTo>
                  <a:lnTo>
                    <a:pt x="14" y="111"/>
                  </a:lnTo>
                  <a:lnTo>
                    <a:pt x="15" y="116"/>
                  </a:lnTo>
                  <a:lnTo>
                    <a:pt x="15" y="121"/>
                  </a:lnTo>
                  <a:lnTo>
                    <a:pt x="16" y="125"/>
                  </a:lnTo>
                  <a:lnTo>
                    <a:pt x="16" y="129"/>
                  </a:lnTo>
                  <a:lnTo>
                    <a:pt x="16" y="134"/>
                  </a:lnTo>
                  <a:lnTo>
                    <a:pt x="16" y="138"/>
                  </a:lnTo>
                  <a:lnTo>
                    <a:pt x="18" y="142"/>
                  </a:lnTo>
                  <a:lnTo>
                    <a:pt x="18" y="144"/>
                  </a:lnTo>
                  <a:lnTo>
                    <a:pt x="19" y="147"/>
                  </a:lnTo>
                  <a:lnTo>
                    <a:pt x="21" y="148"/>
                  </a:lnTo>
                  <a:lnTo>
                    <a:pt x="21" y="152"/>
                  </a:lnTo>
                  <a:lnTo>
                    <a:pt x="21" y="155"/>
                  </a:lnTo>
                  <a:lnTo>
                    <a:pt x="22" y="159"/>
                  </a:lnTo>
                  <a:lnTo>
                    <a:pt x="23" y="163"/>
                  </a:lnTo>
                  <a:lnTo>
                    <a:pt x="26" y="167"/>
                  </a:lnTo>
                  <a:lnTo>
                    <a:pt x="30" y="173"/>
                  </a:lnTo>
                  <a:lnTo>
                    <a:pt x="34" y="175"/>
                  </a:lnTo>
                  <a:lnTo>
                    <a:pt x="41" y="179"/>
                  </a:lnTo>
                  <a:lnTo>
                    <a:pt x="43" y="179"/>
                  </a:lnTo>
                  <a:lnTo>
                    <a:pt x="46" y="179"/>
                  </a:lnTo>
                  <a:lnTo>
                    <a:pt x="50" y="179"/>
                  </a:lnTo>
                  <a:lnTo>
                    <a:pt x="54" y="179"/>
                  </a:lnTo>
                  <a:lnTo>
                    <a:pt x="58" y="177"/>
                  </a:lnTo>
                  <a:lnTo>
                    <a:pt x="64" y="173"/>
                  </a:lnTo>
                  <a:lnTo>
                    <a:pt x="70" y="169"/>
                  </a:lnTo>
                  <a:lnTo>
                    <a:pt x="74" y="165"/>
                  </a:lnTo>
                  <a:lnTo>
                    <a:pt x="80" y="159"/>
                  </a:lnTo>
                  <a:lnTo>
                    <a:pt x="85" y="154"/>
                  </a:lnTo>
                  <a:lnTo>
                    <a:pt x="88" y="147"/>
                  </a:lnTo>
                  <a:lnTo>
                    <a:pt x="92" y="143"/>
                  </a:lnTo>
                  <a:lnTo>
                    <a:pt x="95" y="143"/>
                  </a:lnTo>
                  <a:lnTo>
                    <a:pt x="99" y="146"/>
                  </a:lnTo>
                  <a:lnTo>
                    <a:pt x="100" y="147"/>
                  </a:lnTo>
                  <a:lnTo>
                    <a:pt x="101" y="151"/>
                  </a:lnTo>
                  <a:lnTo>
                    <a:pt x="100" y="152"/>
                  </a:lnTo>
                  <a:lnTo>
                    <a:pt x="100" y="155"/>
                  </a:lnTo>
                  <a:lnTo>
                    <a:pt x="100" y="158"/>
                  </a:lnTo>
                  <a:lnTo>
                    <a:pt x="99" y="16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93" name="Freeform 1187"/>
            <p:cNvSpPr>
              <a:spLocks/>
            </p:cNvSpPr>
            <p:nvPr/>
          </p:nvSpPr>
          <p:spPr bwMode="auto">
            <a:xfrm>
              <a:off x="4785" y="3016"/>
              <a:ext cx="11" cy="30"/>
            </a:xfrm>
            <a:custGeom>
              <a:avLst/>
              <a:gdLst>
                <a:gd name="T0" fmla="*/ 1 w 21"/>
                <a:gd name="T1" fmla="*/ 1 h 58"/>
                <a:gd name="T2" fmla="*/ 1 w 21"/>
                <a:gd name="T3" fmla="*/ 1 h 58"/>
                <a:gd name="T4" fmla="*/ 1 w 21"/>
                <a:gd name="T5" fmla="*/ 1 h 58"/>
                <a:gd name="T6" fmla="*/ 1 w 21"/>
                <a:gd name="T7" fmla="*/ 1 h 58"/>
                <a:gd name="T8" fmla="*/ 1 w 21"/>
                <a:gd name="T9" fmla="*/ 1 h 58"/>
                <a:gd name="T10" fmla="*/ 1 w 21"/>
                <a:gd name="T11" fmla="*/ 1 h 58"/>
                <a:gd name="T12" fmla="*/ 1 w 21"/>
                <a:gd name="T13" fmla="*/ 1 h 58"/>
                <a:gd name="T14" fmla="*/ 1 w 21"/>
                <a:gd name="T15" fmla="*/ 1 h 58"/>
                <a:gd name="T16" fmla="*/ 1 w 21"/>
                <a:gd name="T17" fmla="*/ 1 h 58"/>
                <a:gd name="T18" fmla="*/ 1 w 21"/>
                <a:gd name="T19" fmla="*/ 1 h 58"/>
                <a:gd name="T20" fmla="*/ 1 w 21"/>
                <a:gd name="T21" fmla="*/ 1 h 58"/>
                <a:gd name="T22" fmla="*/ 1 w 21"/>
                <a:gd name="T23" fmla="*/ 1 h 58"/>
                <a:gd name="T24" fmla="*/ 1 w 21"/>
                <a:gd name="T25" fmla="*/ 1 h 58"/>
                <a:gd name="T26" fmla="*/ 1 w 21"/>
                <a:gd name="T27" fmla="*/ 1 h 58"/>
                <a:gd name="T28" fmla="*/ 1 w 21"/>
                <a:gd name="T29" fmla="*/ 1 h 58"/>
                <a:gd name="T30" fmla="*/ 1 w 21"/>
                <a:gd name="T31" fmla="*/ 1 h 58"/>
                <a:gd name="T32" fmla="*/ 1 w 21"/>
                <a:gd name="T33" fmla="*/ 1 h 58"/>
                <a:gd name="T34" fmla="*/ 1 w 21"/>
                <a:gd name="T35" fmla="*/ 1 h 58"/>
                <a:gd name="T36" fmla="*/ 1 w 21"/>
                <a:gd name="T37" fmla="*/ 1 h 58"/>
                <a:gd name="T38" fmla="*/ 1 w 21"/>
                <a:gd name="T39" fmla="*/ 1 h 58"/>
                <a:gd name="T40" fmla="*/ 1 w 21"/>
                <a:gd name="T41" fmla="*/ 1 h 58"/>
                <a:gd name="T42" fmla="*/ 1 w 21"/>
                <a:gd name="T43" fmla="*/ 1 h 58"/>
                <a:gd name="T44" fmla="*/ 1 w 21"/>
                <a:gd name="T45" fmla="*/ 1 h 58"/>
                <a:gd name="T46" fmla="*/ 1 w 21"/>
                <a:gd name="T47" fmla="*/ 1 h 58"/>
                <a:gd name="T48" fmla="*/ 1 w 21"/>
                <a:gd name="T49" fmla="*/ 1 h 58"/>
                <a:gd name="T50" fmla="*/ 1 w 21"/>
                <a:gd name="T51" fmla="*/ 1 h 58"/>
                <a:gd name="T52" fmla="*/ 1 w 21"/>
                <a:gd name="T53" fmla="*/ 1 h 58"/>
                <a:gd name="T54" fmla="*/ 1 w 21"/>
                <a:gd name="T55" fmla="*/ 1 h 58"/>
                <a:gd name="T56" fmla="*/ 1 w 21"/>
                <a:gd name="T57" fmla="*/ 1 h 58"/>
                <a:gd name="T58" fmla="*/ 1 w 21"/>
                <a:gd name="T59" fmla="*/ 1 h 58"/>
                <a:gd name="T60" fmla="*/ 1 w 21"/>
                <a:gd name="T61" fmla="*/ 1 h 58"/>
                <a:gd name="T62" fmla="*/ 0 w 21"/>
                <a:gd name="T63" fmla="*/ 1 h 58"/>
                <a:gd name="T64" fmla="*/ 1 w 21"/>
                <a:gd name="T65" fmla="*/ 1 h 58"/>
                <a:gd name="T66" fmla="*/ 1 w 21"/>
                <a:gd name="T67" fmla="*/ 0 h 58"/>
                <a:gd name="T68" fmla="*/ 1 w 21"/>
                <a:gd name="T69" fmla="*/ 1 h 58"/>
                <a:gd name="T70" fmla="*/ 1 w 21"/>
                <a:gd name="T71" fmla="*/ 1 h 5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1"/>
                <a:gd name="T109" fmla="*/ 0 h 58"/>
                <a:gd name="T110" fmla="*/ 21 w 21"/>
                <a:gd name="T111" fmla="*/ 58 h 5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1" h="58">
                  <a:moveTo>
                    <a:pt x="9" y="2"/>
                  </a:moveTo>
                  <a:lnTo>
                    <a:pt x="13" y="8"/>
                  </a:lnTo>
                  <a:lnTo>
                    <a:pt x="16" y="14"/>
                  </a:lnTo>
                  <a:lnTo>
                    <a:pt x="17" y="18"/>
                  </a:lnTo>
                  <a:lnTo>
                    <a:pt x="20" y="25"/>
                  </a:lnTo>
                  <a:lnTo>
                    <a:pt x="21" y="28"/>
                  </a:lnTo>
                  <a:lnTo>
                    <a:pt x="21" y="32"/>
                  </a:lnTo>
                  <a:lnTo>
                    <a:pt x="21" y="33"/>
                  </a:lnTo>
                  <a:lnTo>
                    <a:pt x="21" y="36"/>
                  </a:lnTo>
                  <a:lnTo>
                    <a:pt x="21" y="40"/>
                  </a:lnTo>
                  <a:lnTo>
                    <a:pt x="21" y="44"/>
                  </a:lnTo>
                  <a:lnTo>
                    <a:pt x="21" y="48"/>
                  </a:lnTo>
                  <a:lnTo>
                    <a:pt x="21" y="51"/>
                  </a:lnTo>
                  <a:lnTo>
                    <a:pt x="18" y="55"/>
                  </a:lnTo>
                  <a:lnTo>
                    <a:pt x="17" y="56"/>
                  </a:lnTo>
                  <a:lnTo>
                    <a:pt x="13" y="56"/>
                  </a:lnTo>
                  <a:lnTo>
                    <a:pt x="10" y="58"/>
                  </a:lnTo>
                  <a:lnTo>
                    <a:pt x="8" y="56"/>
                  </a:lnTo>
                  <a:lnTo>
                    <a:pt x="4" y="54"/>
                  </a:lnTo>
                  <a:lnTo>
                    <a:pt x="4" y="51"/>
                  </a:lnTo>
                  <a:lnTo>
                    <a:pt x="4" y="48"/>
                  </a:lnTo>
                  <a:lnTo>
                    <a:pt x="4" y="44"/>
                  </a:lnTo>
                  <a:lnTo>
                    <a:pt x="4" y="40"/>
                  </a:lnTo>
                  <a:lnTo>
                    <a:pt x="4" y="39"/>
                  </a:lnTo>
                  <a:lnTo>
                    <a:pt x="5" y="36"/>
                  </a:lnTo>
                  <a:lnTo>
                    <a:pt x="6" y="32"/>
                  </a:lnTo>
                  <a:lnTo>
                    <a:pt x="6" y="27"/>
                  </a:lnTo>
                  <a:lnTo>
                    <a:pt x="6" y="23"/>
                  </a:lnTo>
                  <a:lnTo>
                    <a:pt x="4" y="17"/>
                  </a:lnTo>
                  <a:lnTo>
                    <a:pt x="4" y="12"/>
                  </a:lnTo>
                  <a:lnTo>
                    <a:pt x="1" y="8"/>
                  </a:lnTo>
                  <a:lnTo>
                    <a:pt x="0" y="2"/>
                  </a:lnTo>
                  <a:lnTo>
                    <a:pt x="2" y="1"/>
                  </a:lnTo>
                  <a:lnTo>
                    <a:pt x="6" y="0"/>
                  </a:lnTo>
                  <a:lnTo>
                    <a:pt x="9" y="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94" name="Freeform 1188"/>
            <p:cNvSpPr>
              <a:spLocks/>
            </p:cNvSpPr>
            <p:nvPr/>
          </p:nvSpPr>
          <p:spPr bwMode="auto">
            <a:xfrm>
              <a:off x="4766" y="3058"/>
              <a:ext cx="54" cy="25"/>
            </a:xfrm>
            <a:custGeom>
              <a:avLst/>
              <a:gdLst>
                <a:gd name="T0" fmla="*/ 1 w 108"/>
                <a:gd name="T1" fmla="*/ 1 h 50"/>
                <a:gd name="T2" fmla="*/ 1 w 108"/>
                <a:gd name="T3" fmla="*/ 1 h 50"/>
                <a:gd name="T4" fmla="*/ 1 w 108"/>
                <a:gd name="T5" fmla="*/ 1 h 50"/>
                <a:gd name="T6" fmla="*/ 1 w 108"/>
                <a:gd name="T7" fmla="*/ 1 h 50"/>
                <a:gd name="T8" fmla="*/ 1 w 108"/>
                <a:gd name="T9" fmla="*/ 1 h 50"/>
                <a:gd name="T10" fmla="*/ 1 w 108"/>
                <a:gd name="T11" fmla="*/ 1 h 50"/>
                <a:gd name="T12" fmla="*/ 1 w 108"/>
                <a:gd name="T13" fmla="*/ 1 h 50"/>
                <a:gd name="T14" fmla="*/ 1 w 108"/>
                <a:gd name="T15" fmla="*/ 1 h 50"/>
                <a:gd name="T16" fmla="*/ 1 w 108"/>
                <a:gd name="T17" fmla="*/ 1 h 50"/>
                <a:gd name="T18" fmla="*/ 1 w 108"/>
                <a:gd name="T19" fmla="*/ 1 h 50"/>
                <a:gd name="T20" fmla="*/ 1 w 108"/>
                <a:gd name="T21" fmla="*/ 1 h 50"/>
                <a:gd name="T22" fmla="*/ 1 w 108"/>
                <a:gd name="T23" fmla="*/ 1 h 50"/>
                <a:gd name="T24" fmla="*/ 1 w 108"/>
                <a:gd name="T25" fmla="*/ 1 h 50"/>
                <a:gd name="T26" fmla="*/ 1 w 108"/>
                <a:gd name="T27" fmla="*/ 1 h 50"/>
                <a:gd name="T28" fmla="*/ 1 w 108"/>
                <a:gd name="T29" fmla="*/ 1 h 50"/>
                <a:gd name="T30" fmla="*/ 1 w 108"/>
                <a:gd name="T31" fmla="*/ 1 h 50"/>
                <a:gd name="T32" fmla="*/ 1 w 108"/>
                <a:gd name="T33" fmla="*/ 1 h 50"/>
                <a:gd name="T34" fmla="*/ 0 w 108"/>
                <a:gd name="T35" fmla="*/ 1 h 50"/>
                <a:gd name="T36" fmla="*/ 0 w 108"/>
                <a:gd name="T37" fmla="*/ 1 h 50"/>
                <a:gd name="T38" fmla="*/ 0 w 108"/>
                <a:gd name="T39" fmla="*/ 1 h 50"/>
                <a:gd name="T40" fmla="*/ 1 w 108"/>
                <a:gd name="T41" fmla="*/ 1 h 50"/>
                <a:gd name="T42" fmla="*/ 1 w 108"/>
                <a:gd name="T43" fmla="*/ 1 h 50"/>
                <a:gd name="T44" fmla="*/ 1 w 108"/>
                <a:gd name="T45" fmla="*/ 1 h 50"/>
                <a:gd name="T46" fmla="*/ 1 w 108"/>
                <a:gd name="T47" fmla="*/ 0 h 50"/>
                <a:gd name="T48" fmla="*/ 1 w 108"/>
                <a:gd name="T49" fmla="*/ 0 h 50"/>
                <a:gd name="T50" fmla="*/ 1 w 108"/>
                <a:gd name="T51" fmla="*/ 0 h 50"/>
                <a:gd name="T52" fmla="*/ 1 w 108"/>
                <a:gd name="T53" fmla="*/ 0 h 50"/>
                <a:gd name="T54" fmla="*/ 1 w 108"/>
                <a:gd name="T55" fmla="*/ 0 h 50"/>
                <a:gd name="T56" fmla="*/ 1 w 108"/>
                <a:gd name="T57" fmla="*/ 1 h 50"/>
                <a:gd name="T58" fmla="*/ 1 w 108"/>
                <a:gd name="T59" fmla="*/ 1 h 50"/>
                <a:gd name="T60" fmla="*/ 1 w 108"/>
                <a:gd name="T61" fmla="*/ 1 h 50"/>
                <a:gd name="T62" fmla="*/ 1 w 108"/>
                <a:gd name="T63" fmla="*/ 1 h 50"/>
                <a:gd name="T64" fmla="*/ 1 w 108"/>
                <a:gd name="T65" fmla="*/ 1 h 50"/>
                <a:gd name="T66" fmla="*/ 1 w 108"/>
                <a:gd name="T67" fmla="*/ 1 h 50"/>
                <a:gd name="T68" fmla="*/ 1 w 108"/>
                <a:gd name="T69" fmla="*/ 1 h 50"/>
                <a:gd name="T70" fmla="*/ 1 w 108"/>
                <a:gd name="T71" fmla="*/ 1 h 50"/>
                <a:gd name="T72" fmla="*/ 1 w 108"/>
                <a:gd name="T73" fmla="*/ 1 h 50"/>
                <a:gd name="T74" fmla="*/ 1 w 108"/>
                <a:gd name="T75" fmla="*/ 1 h 50"/>
                <a:gd name="T76" fmla="*/ 1 w 108"/>
                <a:gd name="T77" fmla="*/ 1 h 50"/>
                <a:gd name="T78" fmla="*/ 1 w 108"/>
                <a:gd name="T79" fmla="*/ 1 h 50"/>
                <a:gd name="T80" fmla="*/ 1 w 108"/>
                <a:gd name="T81" fmla="*/ 1 h 50"/>
                <a:gd name="T82" fmla="*/ 1 w 108"/>
                <a:gd name="T83" fmla="*/ 1 h 50"/>
                <a:gd name="T84" fmla="*/ 1 w 108"/>
                <a:gd name="T85" fmla="*/ 1 h 50"/>
                <a:gd name="T86" fmla="*/ 1 w 108"/>
                <a:gd name="T87" fmla="*/ 1 h 50"/>
                <a:gd name="T88" fmla="*/ 1 w 108"/>
                <a:gd name="T89" fmla="*/ 1 h 50"/>
                <a:gd name="T90" fmla="*/ 1 w 108"/>
                <a:gd name="T91" fmla="*/ 1 h 50"/>
                <a:gd name="T92" fmla="*/ 1 w 108"/>
                <a:gd name="T93" fmla="*/ 1 h 50"/>
                <a:gd name="T94" fmla="*/ 1 w 108"/>
                <a:gd name="T95" fmla="*/ 1 h 50"/>
                <a:gd name="T96" fmla="*/ 1 w 108"/>
                <a:gd name="T97" fmla="*/ 1 h 50"/>
                <a:gd name="T98" fmla="*/ 1 w 108"/>
                <a:gd name="T99" fmla="*/ 1 h 5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08"/>
                <a:gd name="T151" fmla="*/ 0 h 50"/>
                <a:gd name="T152" fmla="*/ 108 w 108"/>
                <a:gd name="T153" fmla="*/ 50 h 5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08" h="50">
                  <a:moveTo>
                    <a:pt x="102" y="47"/>
                  </a:moveTo>
                  <a:lnTo>
                    <a:pt x="98" y="39"/>
                  </a:lnTo>
                  <a:lnTo>
                    <a:pt x="94" y="32"/>
                  </a:lnTo>
                  <a:lnTo>
                    <a:pt x="89" y="27"/>
                  </a:lnTo>
                  <a:lnTo>
                    <a:pt x="85" y="23"/>
                  </a:lnTo>
                  <a:lnTo>
                    <a:pt x="79" y="19"/>
                  </a:lnTo>
                  <a:lnTo>
                    <a:pt x="73" y="16"/>
                  </a:lnTo>
                  <a:lnTo>
                    <a:pt x="66" y="13"/>
                  </a:lnTo>
                  <a:lnTo>
                    <a:pt x="59" y="13"/>
                  </a:lnTo>
                  <a:lnTo>
                    <a:pt x="52" y="12"/>
                  </a:lnTo>
                  <a:lnTo>
                    <a:pt x="46" y="11"/>
                  </a:lnTo>
                  <a:lnTo>
                    <a:pt x="38" y="11"/>
                  </a:lnTo>
                  <a:lnTo>
                    <a:pt x="31" y="11"/>
                  </a:lnTo>
                  <a:lnTo>
                    <a:pt x="23" y="11"/>
                  </a:lnTo>
                  <a:lnTo>
                    <a:pt x="16" y="11"/>
                  </a:lnTo>
                  <a:lnTo>
                    <a:pt x="9" y="11"/>
                  </a:lnTo>
                  <a:lnTo>
                    <a:pt x="4" y="11"/>
                  </a:lnTo>
                  <a:lnTo>
                    <a:pt x="0" y="8"/>
                  </a:lnTo>
                  <a:lnTo>
                    <a:pt x="0" y="7"/>
                  </a:lnTo>
                  <a:lnTo>
                    <a:pt x="4" y="4"/>
                  </a:lnTo>
                  <a:lnTo>
                    <a:pt x="7" y="3"/>
                  </a:lnTo>
                  <a:lnTo>
                    <a:pt x="9" y="1"/>
                  </a:lnTo>
                  <a:lnTo>
                    <a:pt x="13" y="0"/>
                  </a:lnTo>
                  <a:lnTo>
                    <a:pt x="17" y="0"/>
                  </a:lnTo>
                  <a:lnTo>
                    <a:pt x="25" y="0"/>
                  </a:lnTo>
                  <a:lnTo>
                    <a:pt x="31" y="0"/>
                  </a:lnTo>
                  <a:lnTo>
                    <a:pt x="38" y="0"/>
                  </a:lnTo>
                  <a:lnTo>
                    <a:pt x="46" y="1"/>
                  </a:lnTo>
                  <a:lnTo>
                    <a:pt x="52" y="3"/>
                  </a:lnTo>
                  <a:lnTo>
                    <a:pt x="59" y="4"/>
                  </a:lnTo>
                  <a:lnTo>
                    <a:pt x="66" y="5"/>
                  </a:lnTo>
                  <a:lnTo>
                    <a:pt x="73" y="8"/>
                  </a:lnTo>
                  <a:lnTo>
                    <a:pt x="79" y="9"/>
                  </a:lnTo>
                  <a:lnTo>
                    <a:pt x="85" y="12"/>
                  </a:lnTo>
                  <a:lnTo>
                    <a:pt x="90" y="16"/>
                  </a:lnTo>
                  <a:lnTo>
                    <a:pt x="96" y="20"/>
                  </a:lnTo>
                  <a:lnTo>
                    <a:pt x="100" y="23"/>
                  </a:lnTo>
                  <a:lnTo>
                    <a:pt x="104" y="27"/>
                  </a:lnTo>
                  <a:lnTo>
                    <a:pt x="105" y="31"/>
                  </a:lnTo>
                  <a:lnTo>
                    <a:pt x="108" y="36"/>
                  </a:lnTo>
                  <a:lnTo>
                    <a:pt x="106" y="39"/>
                  </a:lnTo>
                  <a:lnTo>
                    <a:pt x="106" y="43"/>
                  </a:lnTo>
                  <a:lnTo>
                    <a:pt x="106" y="46"/>
                  </a:lnTo>
                  <a:lnTo>
                    <a:pt x="105" y="48"/>
                  </a:lnTo>
                  <a:lnTo>
                    <a:pt x="105" y="50"/>
                  </a:lnTo>
                  <a:lnTo>
                    <a:pt x="104" y="50"/>
                  </a:lnTo>
                  <a:lnTo>
                    <a:pt x="102" y="50"/>
                  </a:lnTo>
                  <a:lnTo>
                    <a:pt x="102" y="4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95" name="Freeform 1189"/>
            <p:cNvSpPr>
              <a:spLocks/>
            </p:cNvSpPr>
            <p:nvPr/>
          </p:nvSpPr>
          <p:spPr bwMode="auto">
            <a:xfrm>
              <a:off x="4741" y="3076"/>
              <a:ext cx="60" cy="18"/>
            </a:xfrm>
            <a:custGeom>
              <a:avLst/>
              <a:gdLst>
                <a:gd name="T0" fmla="*/ 1 w 120"/>
                <a:gd name="T1" fmla="*/ 1 h 35"/>
                <a:gd name="T2" fmla="*/ 1 w 120"/>
                <a:gd name="T3" fmla="*/ 1 h 35"/>
                <a:gd name="T4" fmla="*/ 1 w 120"/>
                <a:gd name="T5" fmla="*/ 1 h 35"/>
                <a:gd name="T6" fmla="*/ 1 w 120"/>
                <a:gd name="T7" fmla="*/ 1 h 35"/>
                <a:gd name="T8" fmla="*/ 1 w 120"/>
                <a:gd name="T9" fmla="*/ 1 h 35"/>
                <a:gd name="T10" fmla="*/ 1 w 120"/>
                <a:gd name="T11" fmla="*/ 1 h 35"/>
                <a:gd name="T12" fmla="*/ 1 w 120"/>
                <a:gd name="T13" fmla="*/ 1 h 35"/>
                <a:gd name="T14" fmla="*/ 1 w 120"/>
                <a:gd name="T15" fmla="*/ 1 h 35"/>
                <a:gd name="T16" fmla="*/ 1 w 120"/>
                <a:gd name="T17" fmla="*/ 1 h 35"/>
                <a:gd name="T18" fmla="*/ 1 w 120"/>
                <a:gd name="T19" fmla="*/ 1 h 35"/>
                <a:gd name="T20" fmla="*/ 1 w 120"/>
                <a:gd name="T21" fmla="*/ 1 h 35"/>
                <a:gd name="T22" fmla="*/ 1 w 120"/>
                <a:gd name="T23" fmla="*/ 1 h 35"/>
                <a:gd name="T24" fmla="*/ 1 w 120"/>
                <a:gd name="T25" fmla="*/ 1 h 35"/>
                <a:gd name="T26" fmla="*/ 1 w 120"/>
                <a:gd name="T27" fmla="*/ 1 h 35"/>
                <a:gd name="T28" fmla="*/ 1 w 120"/>
                <a:gd name="T29" fmla="*/ 1 h 35"/>
                <a:gd name="T30" fmla="*/ 1 w 120"/>
                <a:gd name="T31" fmla="*/ 1 h 35"/>
                <a:gd name="T32" fmla="*/ 1 w 120"/>
                <a:gd name="T33" fmla="*/ 1 h 35"/>
                <a:gd name="T34" fmla="*/ 1 w 120"/>
                <a:gd name="T35" fmla="*/ 1 h 35"/>
                <a:gd name="T36" fmla="*/ 1 w 120"/>
                <a:gd name="T37" fmla="*/ 1 h 35"/>
                <a:gd name="T38" fmla="*/ 1 w 120"/>
                <a:gd name="T39" fmla="*/ 1 h 35"/>
                <a:gd name="T40" fmla="*/ 1 w 120"/>
                <a:gd name="T41" fmla="*/ 1 h 35"/>
                <a:gd name="T42" fmla="*/ 1 w 120"/>
                <a:gd name="T43" fmla="*/ 1 h 35"/>
                <a:gd name="T44" fmla="*/ 1 w 120"/>
                <a:gd name="T45" fmla="*/ 1 h 35"/>
                <a:gd name="T46" fmla="*/ 1 w 120"/>
                <a:gd name="T47" fmla="*/ 1 h 35"/>
                <a:gd name="T48" fmla="*/ 1 w 120"/>
                <a:gd name="T49" fmla="*/ 1 h 35"/>
                <a:gd name="T50" fmla="*/ 1 w 120"/>
                <a:gd name="T51" fmla="*/ 1 h 35"/>
                <a:gd name="T52" fmla="*/ 1 w 120"/>
                <a:gd name="T53" fmla="*/ 1 h 35"/>
                <a:gd name="T54" fmla="*/ 1 w 120"/>
                <a:gd name="T55" fmla="*/ 1 h 35"/>
                <a:gd name="T56" fmla="*/ 1 w 120"/>
                <a:gd name="T57" fmla="*/ 1 h 35"/>
                <a:gd name="T58" fmla="*/ 1 w 120"/>
                <a:gd name="T59" fmla="*/ 1 h 35"/>
                <a:gd name="T60" fmla="*/ 1 w 120"/>
                <a:gd name="T61" fmla="*/ 1 h 35"/>
                <a:gd name="T62" fmla="*/ 1 w 120"/>
                <a:gd name="T63" fmla="*/ 1 h 35"/>
                <a:gd name="T64" fmla="*/ 1 w 120"/>
                <a:gd name="T65" fmla="*/ 1 h 35"/>
                <a:gd name="T66" fmla="*/ 1 w 120"/>
                <a:gd name="T67" fmla="*/ 1 h 35"/>
                <a:gd name="T68" fmla="*/ 1 w 120"/>
                <a:gd name="T69" fmla="*/ 1 h 35"/>
                <a:gd name="T70" fmla="*/ 0 w 120"/>
                <a:gd name="T71" fmla="*/ 1 h 35"/>
                <a:gd name="T72" fmla="*/ 1 w 120"/>
                <a:gd name="T73" fmla="*/ 0 h 3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20"/>
                <a:gd name="T112" fmla="*/ 0 h 35"/>
                <a:gd name="T113" fmla="*/ 120 w 120"/>
                <a:gd name="T114" fmla="*/ 35 h 3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20" h="35">
                  <a:moveTo>
                    <a:pt x="7" y="0"/>
                  </a:moveTo>
                  <a:lnTo>
                    <a:pt x="7" y="1"/>
                  </a:lnTo>
                  <a:lnTo>
                    <a:pt x="9" y="3"/>
                  </a:lnTo>
                  <a:lnTo>
                    <a:pt x="11" y="5"/>
                  </a:lnTo>
                  <a:lnTo>
                    <a:pt x="15" y="9"/>
                  </a:lnTo>
                  <a:lnTo>
                    <a:pt x="19" y="11"/>
                  </a:lnTo>
                  <a:lnTo>
                    <a:pt x="25" y="15"/>
                  </a:lnTo>
                  <a:lnTo>
                    <a:pt x="27" y="15"/>
                  </a:lnTo>
                  <a:lnTo>
                    <a:pt x="31" y="16"/>
                  </a:lnTo>
                  <a:lnTo>
                    <a:pt x="34" y="17"/>
                  </a:lnTo>
                  <a:lnTo>
                    <a:pt x="38" y="17"/>
                  </a:lnTo>
                  <a:lnTo>
                    <a:pt x="42" y="17"/>
                  </a:lnTo>
                  <a:lnTo>
                    <a:pt x="44" y="17"/>
                  </a:lnTo>
                  <a:lnTo>
                    <a:pt x="48" y="16"/>
                  </a:lnTo>
                  <a:lnTo>
                    <a:pt x="52" y="16"/>
                  </a:lnTo>
                  <a:lnTo>
                    <a:pt x="57" y="16"/>
                  </a:lnTo>
                  <a:lnTo>
                    <a:pt x="61" y="16"/>
                  </a:lnTo>
                  <a:lnTo>
                    <a:pt x="65" y="15"/>
                  </a:lnTo>
                  <a:lnTo>
                    <a:pt x="69" y="15"/>
                  </a:lnTo>
                  <a:lnTo>
                    <a:pt x="73" y="15"/>
                  </a:lnTo>
                  <a:lnTo>
                    <a:pt x="77" y="15"/>
                  </a:lnTo>
                  <a:lnTo>
                    <a:pt x="81" y="15"/>
                  </a:lnTo>
                  <a:lnTo>
                    <a:pt x="85" y="15"/>
                  </a:lnTo>
                  <a:lnTo>
                    <a:pt x="88" y="15"/>
                  </a:lnTo>
                  <a:lnTo>
                    <a:pt x="92" y="15"/>
                  </a:lnTo>
                  <a:lnTo>
                    <a:pt x="94" y="15"/>
                  </a:lnTo>
                  <a:lnTo>
                    <a:pt x="97" y="16"/>
                  </a:lnTo>
                  <a:lnTo>
                    <a:pt x="101" y="17"/>
                  </a:lnTo>
                  <a:lnTo>
                    <a:pt x="105" y="19"/>
                  </a:lnTo>
                  <a:lnTo>
                    <a:pt x="109" y="20"/>
                  </a:lnTo>
                  <a:lnTo>
                    <a:pt x="113" y="23"/>
                  </a:lnTo>
                  <a:lnTo>
                    <a:pt x="116" y="24"/>
                  </a:lnTo>
                  <a:lnTo>
                    <a:pt x="117" y="27"/>
                  </a:lnTo>
                  <a:lnTo>
                    <a:pt x="119" y="27"/>
                  </a:lnTo>
                  <a:lnTo>
                    <a:pt x="120" y="28"/>
                  </a:lnTo>
                  <a:lnTo>
                    <a:pt x="120" y="30"/>
                  </a:lnTo>
                  <a:lnTo>
                    <a:pt x="117" y="32"/>
                  </a:lnTo>
                  <a:lnTo>
                    <a:pt x="116" y="34"/>
                  </a:lnTo>
                  <a:lnTo>
                    <a:pt x="113" y="35"/>
                  </a:lnTo>
                  <a:lnTo>
                    <a:pt x="110" y="34"/>
                  </a:lnTo>
                  <a:lnTo>
                    <a:pt x="106" y="32"/>
                  </a:lnTo>
                  <a:lnTo>
                    <a:pt x="102" y="30"/>
                  </a:lnTo>
                  <a:lnTo>
                    <a:pt x="98" y="28"/>
                  </a:lnTo>
                  <a:lnTo>
                    <a:pt x="96" y="27"/>
                  </a:lnTo>
                  <a:lnTo>
                    <a:pt x="92" y="27"/>
                  </a:lnTo>
                  <a:lnTo>
                    <a:pt x="88" y="26"/>
                  </a:lnTo>
                  <a:lnTo>
                    <a:pt x="83" y="26"/>
                  </a:lnTo>
                  <a:lnTo>
                    <a:pt x="81" y="26"/>
                  </a:lnTo>
                  <a:lnTo>
                    <a:pt x="78" y="26"/>
                  </a:lnTo>
                  <a:lnTo>
                    <a:pt x="73" y="26"/>
                  </a:lnTo>
                  <a:lnTo>
                    <a:pt x="67" y="26"/>
                  </a:lnTo>
                  <a:lnTo>
                    <a:pt x="63" y="26"/>
                  </a:lnTo>
                  <a:lnTo>
                    <a:pt x="61" y="26"/>
                  </a:lnTo>
                  <a:lnTo>
                    <a:pt x="58" y="27"/>
                  </a:lnTo>
                  <a:lnTo>
                    <a:pt x="55" y="27"/>
                  </a:lnTo>
                  <a:lnTo>
                    <a:pt x="51" y="27"/>
                  </a:lnTo>
                  <a:lnTo>
                    <a:pt x="48" y="27"/>
                  </a:lnTo>
                  <a:lnTo>
                    <a:pt x="44" y="27"/>
                  </a:lnTo>
                  <a:lnTo>
                    <a:pt x="42" y="27"/>
                  </a:lnTo>
                  <a:lnTo>
                    <a:pt x="38" y="27"/>
                  </a:lnTo>
                  <a:lnTo>
                    <a:pt x="34" y="27"/>
                  </a:lnTo>
                  <a:lnTo>
                    <a:pt x="31" y="26"/>
                  </a:lnTo>
                  <a:lnTo>
                    <a:pt x="28" y="26"/>
                  </a:lnTo>
                  <a:lnTo>
                    <a:pt x="25" y="23"/>
                  </a:lnTo>
                  <a:lnTo>
                    <a:pt x="21" y="23"/>
                  </a:lnTo>
                  <a:lnTo>
                    <a:pt x="19" y="20"/>
                  </a:lnTo>
                  <a:lnTo>
                    <a:pt x="17" y="19"/>
                  </a:lnTo>
                  <a:lnTo>
                    <a:pt x="12" y="16"/>
                  </a:lnTo>
                  <a:lnTo>
                    <a:pt x="8" y="13"/>
                  </a:lnTo>
                  <a:lnTo>
                    <a:pt x="4" y="11"/>
                  </a:lnTo>
                  <a:lnTo>
                    <a:pt x="3" y="7"/>
                  </a:lnTo>
                  <a:lnTo>
                    <a:pt x="0" y="5"/>
                  </a:lnTo>
                  <a:lnTo>
                    <a:pt x="7"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96" name="Freeform 1190"/>
            <p:cNvSpPr>
              <a:spLocks/>
            </p:cNvSpPr>
            <p:nvPr/>
          </p:nvSpPr>
          <p:spPr bwMode="auto">
            <a:xfrm>
              <a:off x="4779" y="3074"/>
              <a:ext cx="39" cy="14"/>
            </a:xfrm>
            <a:custGeom>
              <a:avLst/>
              <a:gdLst>
                <a:gd name="T0" fmla="*/ 0 w 79"/>
                <a:gd name="T1" fmla="*/ 1 h 28"/>
                <a:gd name="T2" fmla="*/ 0 w 79"/>
                <a:gd name="T3" fmla="*/ 1 h 28"/>
                <a:gd name="T4" fmla="*/ 0 w 79"/>
                <a:gd name="T5" fmla="*/ 1 h 28"/>
                <a:gd name="T6" fmla="*/ 0 w 79"/>
                <a:gd name="T7" fmla="*/ 1 h 28"/>
                <a:gd name="T8" fmla="*/ 0 w 79"/>
                <a:gd name="T9" fmla="*/ 1 h 28"/>
                <a:gd name="T10" fmla="*/ 0 w 79"/>
                <a:gd name="T11" fmla="*/ 1 h 28"/>
                <a:gd name="T12" fmla="*/ 0 w 79"/>
                <a:gd name="T13" fmla="*/ 1 h 28"/>
                <a:gd name="T14" fmla="*/ 0 w 79"/>
                <a:gd name="T15" fmla="*/ 1 h 28"/>
                <a:gd name="T16" fmla="*/ 0 w 79"/>
                <a:gd name="T17" fmla="*/ 1 h 28"/>
                <a:gd name="T18" fmla="*/ 0 w 79"/>
                <a:gd name="T19" fmla="*/ 1 h 28"/>
                <a:gd name="T20" fmla="*/ 0 w 79"/>
                <a:gd name="T21" fmla="*/ 1 h 28"/>
                <a:gd name="T22" fmla="*/ 0 w 79"/>
                <a:gd name="T23" fmla="*/ 1 h 28"/>
                <a:gd name="T24" fmla="*/ 0 w 79"/>
                <a:gd name="T25" fmla="*/ 1 h 28"/>
                <a:gd name="T26" fmla="*/ 0 w 79"/>
                <a:gd name="T27" fmla="*/ 1 h 28"/>
                <a:gd name="T28" fmla="*/ 0 w 79"/>
                <a:gd name="T29" fmla="*/ 1 h 28"/>
                <a:gd name="T30" fmla="*/ 0 w 79"/>
                <a:gd name="T31" fmla="*/ 1 h 28"/>
                <a:gd name="T32" fmla="*/ 0 w 79"/>
                <a:gd name="T33" fmla="*/ 1 h 28"/>
                <a:gd name="T34" fmla="*/ 0 w 79"/>
                <a:gd name="T35" fmla="*/ 1 h 28"/>
                <a:gd name="T36" fmla="*/ 0 w 79"/>
                <a:gd name="T37" fmla="*/ 1 h 28"/>
                <a:gd name="T38" fmla="*/ 0 w 79"/>
                <a:gd name="T39" fmla="*/ 1 h 28"/>
                <a:gd name="T40" fmla="*/ 0 w 79"/>
                <a:gd name="T41" fmla="*/ 1 h 28"/>
                <a:gd name="T42" fmla="*/ 0 w 79"/>
                <a:gd name="T43" fmla="*/ 1 h 28"/>
                <a:gd name="T44" fmla="*/ 0 w 79"/>
                <a:gd name="T45" fmla="*/ 1 h 28"/>
                <a:gd name="T46" fmla="*/ 0 w 79"/>
                <a:gd name="T47" fmla="*/ 1 h 28"/>
                <a:gd name="T48" fmla="*/ 0 w 79"/>
                <a:gd name="T49" fmla="*/ 1 h 28"/>
                <a:gd name="T50" fmla="*/ 0 w 79"/>
                <a:gd name="T51" fmla="*/ 1 h 28"/>
                <a:gd name="T52" fmla="*/ 0 w 79"/>
                <a:gd name="T53" fmla="*/ 1 h 28"/>
                <a:gd name="T54" fmla="*/ 0 w 79"/>
                <a:gd name="T55" fmla="*/ 1 h 28"/>
                <a:gd name="T56" fmla="*/ 0 w 79"/>
                <a:gd name="T57" fmla="*/ 1 h 28"/>
                <a:gd name="T58" fmla="*/ 0 w 79"/>
                <a:gd name="T59" fmla="*/ 1 h 28"/>
                <a:gd name="T60" fmla="*/ 0 w 79"/>
                <a:gd name="T61" fmla="*/ 1 h 28"/>
                <a:gd name="T62" fmla="*/ 0 w 79"/>
                <a:gd name="T63" fmla="*/ 1 h 28"/>
                <a:gd name="T64" fmla="*/ 0 w 79"/>
                <a:gd name="T65" fmla="*/ 1 h 28"/>
                <a:gd name="T66" fmla="*/ 0 w 79"/>
                <a:gd name="T67" fmla="*/ 1 h 28"/>
                <a:gd name="T68" fmla="*/ 0 w 79"/>
                <a:gd name="T69" fmla="*/ 1 h 28"/>
                <a:gd name="T70" fmla="*/ 0 w 79"/>
                <a:gd name="T71" fmla="*/ 1 h 28"/>
                <a:gd name="T72" fmla="*/ 0 w 79"/>
                <a:gd name="T73" fmla="*/ 1 h 28"/>
                <a:gd name="T74" fmla="*/ 0 w 79"/>
                <a:gd name="T75" fmla="*/ 0 h 28"/>
                <a:gd name="T76" fmla="*/ 0 w 79"/>
                <a:gd name="T77" fmla="*/ 0 h 28"/>
                <a:gd name="T78" fmla="*/ 0 w 79"/>
                <a:gd name="T79" fmla="*/ 0 h 28"/>
                <a:gd name="T80" fmla="*/ 0 w 79"/>
                <a:gd name="T81" fmla="*/ 0 h 28"/>
                <a:gd name="T82" fmla="*/ 0 w 79"/>
                <a:gd name="T83" fmla="*/ 0 h 28"/>
                <a:gd name="T84" fmla="*/ 0 w 79"/>
                <a:gd name="T85" fmla="*/ 0 h 28"/>
                <a:gd name="T86" fmla="*/ 0 w 79"/>
                <a:gd name="T87" fmla="*/ 1 h 28"/>
                <a:gd name="T88" fmla="*/ 0 w 79"/>
                <a:gd name="T89" fmla="*/ 1 h 28"/>
                <a:gd name="T90" fmla="*/ 0 w 79"/>
                <a:gd name="T91" fmla="*/ 1 h 28"/>
                <a:gd name="T92" fmla="*/ 0 w 79"/>
                <a:gd name="T93" fmla="*/ 1 h 28"/>
                <a:gd name="T94" fmla="*/ 0 w 79"/>
                <a:gd name="T95" fmla="*/ 1 h 28"/>
                <a:gd name="T96" fmla="*/ 0 w 79"/>
                <a:gd name="T97" fmla="*/ 1 h 28"/>
                <a:gd name="T98" fmla="*/ 0 w 79"/>
                <a:gd name="T99" fmla="*/ 1 h 28"/>
                <a:gd name="T100" fmla="*/ 0 w 79"/>
                <a:gd name="T101" fmla="*/ 1 h 28"/>
                <a:gd name="T102" fmla="*/ 0 w 79"/>
                <a:gd name="T103" fmla="*/ 1 h 28"/>
                <a:gd name="T104" fmla="*/ 0 w 79"/>
                <a:gd name="T105" fmla="*/ 1 h 28"/>
                <a:gd name="T106" fmla="*/ 0 w 79"/>
                <a:gd name="T107" fmla="*/ 1 h 2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79"/>
                <a:gd name="T163" fmla="*/ 0 h 28"/>
                <a:gd name="T164" fmla="*/ 79 w 79"/>
                <a:gd name="T165" fmla="*/ 28 h 28"/>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79" h="28">
                  <a:moveTo>
                    <a:pt x="6" y="15"/>
                  </a:moveTo>
                  <a:lnTo>
                    <a:pt x="6" y="15"/>
                  </a:lnTo>
                  <a:lnTo>
                    <a:pt x="8" y="15"/>
                  </a:lnTo>
                  <a:lnTo>
                    <a:pt x="10" y="13"/>
                  </a:lnTo>
                  <a:lnTo>
                    <a:pt x="14" y="12"/>
                  </a:lnTo>
                  <a:lnTo>
                    <a:pt x="17" y="11"/>
                  </a:lnTo>
                  <a:lnTo>
                    <a:pt x="22" y="9"/>
                  </a:lnTo>
                  <a:lnTo>
                    <a:pt x="27" y="9"/>
                  </a:lnTo>
                  <a:lnTo>
                    <a:pt x="31" y="9"/>
                  </a:lnTo>
                  <a:lnTo>
                    <a:pt x="37" y="11"/>
                  </a:lnTo>
                  <a:lnTo>
                    <a:pt x="42" y="12"/>
                  </a:lnTo>
                  <a:lnTo>
                    <a:pt x="46" y="13"/>
                  </a:lnTo>
                  <a:lnTo>
                    <a:pt x="52" y="16"/>
                  </a:lnTo>
                  <a:lnTo>
                    <a:pt x="56" y="19"/>
                  </a:lnTo>
                  <a:lnTo>
                    <a:pt x="58" y="20"/>
                  </a:lnTo>
                  <a:lnTo>
                    <a:pt x="61" y="21"/>
                  </a:lnTo>
                  <a:lnTo>
                    <a:pt x="62" y="23"/>
                  </a:lnTo>
                  <a:lnTo>
                    <a:pt x="64" y="26"/>
                  </a:lnTo>
                  <a:lnTo>
                    <a:pt x="68" y="27"/>
                  </a:lnTo>
                  <a:lnTo>
                    <a:pt x="72" y="28"/>
                  </a:lnTo>
                  <a:lnTo>
                    <a:pt x="76" y="27"/>
                  </a:lnTo>
                  <a:lnTo>
                    <a:pt x="79" y="27"/>
                  </a:lnTo>
                  <a:lnTo>
                    <a:pt x="77" y="24"/>
                  </a:lnTo>
                  <a:lnTo>
                    <a:pt x="77" y="23"/>
                  </a:lnTo>
                  <a:lnTo>
                    <a:pt x="76" y="21"/>
                  </a:lnTo>
                  <a:lnTo>
                    <a:pt x="73" y="19"/>
                  </a:lnTo>
                  <a:lnTo>
                    <a:pt x="69" y="15"/>
                  </a:lnTo>
                  <a:lnTo>
                    <a:pt x="66" y="13"/>
                  </a:lnTo>
                  <a:lnTo>
                    <a:pt x="62" y="11"/>
                  </a:lnTo>
                  <a:lnTo>
                    <a:pt x="58" y="9"/>
                  </a:lnTo>
                  <a:lnTo>
                    <a:pt x="54" y="7"/>
                  </a:lnTo>
                  <a:lnTo>
                    <a:pt x="49" y="5"/>
                  </a:lnTo>
                  <a:lnTo>
                    <a:pt x="46" y="3"/>
                  </a:lnTo>
                  <a:lnTo>
                    <a:pt x="44" y="3"/>
                  </a:lnTo>
                  <a:lnTo>
                    <a:pt x="40" y="3"/>
                  </a:lnTo>
                  <a:lnTo>
                    <a:pt x="38" y="1"/>
                  </a:lnTo>
                  <a:lnTo>
                    <a:pt x="34" y="0"/>
                  </a:lnTo>
                  <a:lnTo>
                    <a:pt x="30" y="0"/>
                  </a:lnTo>
                  <a:lnTo>
                    <a:pt x="27" y="0"/>
                  </a:lnTo>
                  <a:lnTo>
                    <a:pt x="23" y="0"/>
                  </a:lnTo>
                  <a:lnTo>
                    <a:pt x="21" y="0"/>
                  </a:lnTo>
                  <a:lnTo>
                    <a:pt x="17" y="0"/>
                  </a:lnTo>
                  <a:lnTo>
                    <a:pt x="14" y="1"/>
                  </a:lnTo>
                  <a:lnTo>
                    <a:pt x="13" y="3"/>
                  </a:lnTo>
                  <a:lnTo>
                    <a:pt x="7" y="3"/>
                  </a:lnTo>
                  <a:lnTo>
                    <a:pt x="4" y="7"/>
                  </a:lnTo>
                  <a:lnTo>
                    <a:pt x="0" y="7"/>
                  </a:lnTo>
                  <a:lnTo>
                    <a:pt x="0" y="9"/>
                  </a:lnTo>
                  <a:lnTo>
                    <a:pt x="0" y="12"/>
                  </a:lnTo>
                  <a:lnTo>
                    <a:pt x="3" y="15"/>
                  </a:lnTo>
                  <a:lnTo>
                    <a:pt x="4" y="15"/>
                  </a:lnTo>
                  <a:lnTo>
                    <a:pt x="6" y="15"/>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97" name="Freeform 1191"/>
            <p:cNvSpPr>
              <a:spLocks/>
            </p:cNvSpPr>
            <p:nvPr/>
          </p:nvSpPr>
          <p:spPr bwMode="auto">
            <a:xfrm>
              <a:off x="4869" y="3035"/>
              <a:ext cx="79" cy="39"/>
            </a:xfrm>
            <a:custGeom>
              <a:avLst/>
              <a:gdLst>
                <a:gd name="T0" fmla="*/ 0 w 159"/>
                <a:gd name="T1" fmla="*/ 1 h 76"/>
                <a:gd name="T2" fmla="*/ 0 w 159"/>
                <a:gd name="T3" fmla="*/ 1 h 76"/>
                <a:gd name="T4" fmla="*/ 0 w 159"/>
                <a:gd name="T5" fmla="*/ 1 h 76"/>
                <a:gd name="T6" fmla="*/ 0 w 159"/>
                <a:gd name="T7" fmla="*/ 1 h 76"/>
                <a:gd name="T8" fmla="*/ 0 w 159"/>
                <a:gd name="T9" fmla="*/ 1 h 76"/>
                <a:gd name="T10" fmla="*/ 0 w 159"/>
                <a:gd name="T11" fmla="*/ 1 h 76"/>
                <a:gd name="T12" fmla="*/ 0 w 159"/>
                <a:gd name="T13" fmla="*/ 1 h 76"/>
                <a:gd name="T14" fmla="*/ 0 w 159"/>
                <a:gd name="T15" fmla="*/ 1 h 76"/>
                <a:gd name="T16" fmla="*/ 0 w 159"/>
                <a:gd name="T17" fmla="*/ 1 h 76"/>
                <a:gd name="T18" fmla="*/ 0 w 159"/>
                <a:gd name="T19" fmla="*/ 1 h 76"/>
                <a:gd name="T20" fmla="*/ 0 w 159"/>
                <a:gd name="T21" fmla="*/ 1 h 76"/>
                <a:gd name="T22" fmla="*/ 0 w 159"/>
                <a:gd name="T23" fmla="*/ 1 h 76"/>
                <a:gd name="T24" fmla="*/ 0 w 159"/>
                <a:gd name="T25" fmla="*/ 1 h 76"/>
                <a:gd name="T26" fmla="*/ 0 w 159"/>
                <a:gd name="T27" fmla="*/ 1 h 76"/>
                <a:gd name="T28" fmla="*/ 0 w 159"/>
                <a:gd name="T29" fmla="*/ 1 h 76"/>
                <a:gd name="T30" fmla="*/ 0 w 159"/>
                <a:gd name="T31" fmla="*/ 1 h 76"/>
                <a:gd name="T32" fmla="*/ 0 w 159"/>
                <a:gd name="T33" fmla="*/ 1 h 76"/>
                <a:gd name="T34" fmla="*/ 0 w 159"/>
                <a:gd name="T35" fmla="*/ 1 h 76"/>
                <a:gd name="T36" fmla="*/ 0 w 159"/>
                <a:gd name="T37" fmla="*/ 1 h 76"/>
                <a:gd name="T38" fmla="*/ 0 w 159"/>
                <a:gd name="T39" fmla="*/ 1 h 76"/>
                <a:gd name="T40" fmla="*/ 0 w 159"/>
                <a:gd name="T41" fmla="*/ 1 h 76"/>
                <a:gd name="T42" fmla="*/ 0 w 159"/>
                <a:gd name="T43" fmla="*/ 1 h 76"/>
                <a:gd name="T44" fmla="*/ 0 w 159"/>
                <a:gd name="T45" fmla="*/ 1 h 76"/>
                <a:gd name="T46" fmla="*/ 0 w 159"/>
                <a:gd name="T47" fmla="*/ 1 h 76"/>
                <a:gd name="T48" fmla="*/ 0 w 159"/>
                <a:gd name="T49" fmla="*/ 1 h 76"/>
                <a:gd name="T50" fmla="*/ 0 w 159"/>
                <a:gd name="T51" fmla="*/ 1 h 76"/>
                <a:gd name="T52" fmla="*/ 0 w 159"/>
                <a:gd name="T53" fmla="*/ 1 h 76"/>
                <a:gd name="T54" fmla="*/ 0 w 159"/>
                <a:gd name="T55" fmla="*/ 1 h 76"/>
                <a:gd name="T56" fmla="*/ 0 w 159"/>
                <a:gd name="T57" fmla="*/ 1 h 76"/>
                <a:gd name="T58" fmla="*/ 0 w 159"/>
                <a:gd name="T59" fmla="*/ 1 h 76"/>
                <a:gd name="T60" fmla="*/ 0 w 159"/>
                <a:gd name="T61" fmla="*/ 1 h 76"/>
                <a:gd name="T62" fmla="*/ 0 w 159"/>
                <a:gd name="T63" fmla="*/ 1 h 76"/>
                <a:gd name="T64" fmla="*/ 0 w 159"/>
                <a:gd name="T65" fmla="*/ 1 h 76"/>
                <a:gd name="T66" fmla="*/ 0 w 159"/>
                <a:gd name="T67" fmla="*/ 1 h 76"/>
                <a:gd name="T68" fmla="*/ 0 w 159"/>
                <a:gd name="T69" fmla="*/ 1 h 76"/>
                <a:gd name="T70" fmla="*/ 0 w 159"/>
                <a:gd name="T71" fmla="*/ 1 h 76"/>
                <a:gd name="T72" fmla="*/ 0 w 159"/>
                <a:gd name="T73" fmla="*/ 1 h 76"/>
                <a:gd name="T74" fmla="*/ 0 w 159"/>
                <a:gd name="T75" fmla="*/ 1 h 76"/>
                <a:gd name="T76" fmla="*/ 0 w 159"/>
                <a:gd name="T77" fmla="*/ 1 h 76"/>
                <a:gd name="T78" fmla="*/ 0 w 159"/>
                <a:gd name="T79" fmla="*/ 1 h 76"/>
                <a:gd name="T80" fmla="*/ 0 w 159"/>
                <a:gd name="T81" fmla="*/ 1 h 76"/>
                <a:gd name="T82" fmla="*/ 0 w 159"/>
                <a:gd name="T83" fmla="*/ 1 h 76"/>
                <a:gd name="T84" fmla="*/ 0 w 159"/>
                <a:gd name="T85" fmla="*/ 1 h 76"/>
                <a:gd name="T86" fmla="*/ 0 w 159"/>
                <a:gd name="T87" fmla="*/ 1 h 76"/>
                <a:gd name="T88" fmla="*/ 0 w 159"/>
                <a:gd name="T89" fmla="*/ 1 h 76"/>
                <a:gd name="T90" fmla="*/ 0 w 159"/>
                <a:gd name="T91" fmla="*/ 1 h 76"/>
                <a:gd name="T92" fmla="*/ 0 w 159"/>
                <a:gd name="T93" fmla="*/ 1 h 76"/>
                <a:gd name="T94" fmla="*/ 0 w 159"/>
                <a:gd name="T95" fmla="*/ 1 h 76"/>
                <a:gd name="T96" fmla="*/ 0 w 159"/>
                <a:gd name="T97" fmla="*/ 1 h 76"/>
                <a:gd name="T98" fmla="*/ 0 w 159"/>
                <a:gd name="T99" fmla="*/ 0 h 76"/>
                <a:gd name="T100" fmla="*/ 0 w 159"/>
                <a:gd name="T101" fmla="*/ 1 h 76"/>
                <a:gd name="T102" fmla="*/ 0 w 159"/>
                <a:gd name="T103" fmla="*/ 1 h 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59"/>
                <a:gd name="T157" fmla="*/ 0 h 76"/>
                <a:gd name="T158" fmla="*/ 159 w 159"/>
                <a:gd name="T159" fmla="*/ 76 h 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59" h="76">
                  <a:moveTo>
                    <a:pt x="8" y="3"/>
                  </a:moveTo>
                  <a:lnTo>
                    <a:pt x="11" y="3"/>
                  </a:lnTo>
                  <a:lnTo>
                    <a:pt x="16" y="4"/>
                  </a:lnTo>
                  <a:lnTo>
                    <a:pt x="23" y="7"/>
                  </a:lnTo>
                  <a:lnTo>
                    <a:pt x="34" y="11"/>
                  </a:lnTo>
                  <a:lnTo>
                    <a:pt x="42" y="15"/>
                  </a:lnTo>
                  <a:lnTo>
                    <a:pt x="54" y="19"/>
                  </a:lnTo>
                  <a:lnTo>
                    <a:pt x="65" y="26"/>
                  </a:lnTo>
                  <a:lnTo>
                    <a:pt x="77" y="31"/>
                  </a:lnTo>
                  <a:lnTo>
                    <a:pt x="89" y="37"/>
                  </a:lnTo>
                  <a:lnTo>
                    <a:pt x="101" y="41"/>
                  </a:lnTo>
                  <a:lnTo>
                    <a:pt x="112" y="46"/>
                  </a:lnTo>
                  <a:lnTo>
                    <a:pt x="123" y="52"/>
                  </a:lnTo>
                  <a:lnTo>
                    <a:pt x="132" y="54"/>
                  </a:lnTo>
                  <a:lnTo>
                    <a:pt x="140" y="58"/>
                  </a:lnTo>
                  <a:lnTo>
                    <a:pt x="147" y="61"/>
                  </a:lnTo>
                  <a:lnTo>
                    <a:pt x="151" y="65"/>
                  </a:lnTo>
                  <a:lnTo>
                    <a:pt x="155" y="65"/>
                  </a:lnTo>
                  <a:lnTo>
                    <a:pt x="156" y="68"/>
                  </a:lnTo>
                  <a:lnTo>
                    <a:pt x="158" y="69"/>
                  </a:lnTo>
                  <a:lnTo>
                    <a:pt x="159" y="69"/>
                  </a:lnTo>
                  <a:lnTo>
                    <a:pt x="159" y="73"/>
                  </a:lnTo>
                  <a:lnTo>
                    <a:pt x="156" y="75"/>
                  </a:lnTo>
                  <a:lnTo>
                    <a:pt x="152" y="75"/>
                  </a:lnTo>
                  <a:lnTo>
                    <a:pt x="147" y="76"/>
                  </a:lnTo>
                  <a:lnTo>
                    <a:pt x="144" y="75"/>
                  </a:lnTo>
                  <a:lnTo>
                    <a:pt x="141" y="75"/>
                  </a:lnTo>
                  <a:lnTo>
                    <a:pt x="137" y="75"/>
                  </a:lnTo>
                  <a:lnTo>
                    <a:pt x="133" y="75"/>
                  </a:lnTo>
                  <a:lnTo>
                    <a:pt x="129" y="72"/>
                  </a:lnTo>
                  <a:lnTo>
                    <a:pt x="123" y="69"/>
                  </a:lnTo>
                  <a:lnTo>
                    <a:pt x="114" y="65"/>
                  </a:lnTo>
                  <a:lnTo>
                    <a:pt x="105" y="61"/>
                  </a:lnTo>
                  <a:lnTo>
                    <a:pt x="94" y="56"/>
                  </a:lnTo>
                  <a:lnTo>
                    <a:pt x="83" y="50"/>
                  </a:lnTo>
                  <a:lnTo>
                    <a:pt x="71" y="45"/>
                  </a:lnTo>
                  <a:lnTo>
                    <a:pt x="61" y="41"/>
                  </a:lnTo>
                  <a:lnTo>
                    <a:pt x="50" y="34"/>
                  </a:lnTo>
                  <a:lnTo>
                    <a:pt x="38" y="29"/>
                  </a:lnTo>
                  <a:lnTo>
                    <a:pt x="28" y="23"/>
                  </a:lnTo>
                  <a:lnTo>
                    <a:pt x="20" y="19"/>
                  </a:lnTo>
                  <a:lnTo>
                    <a:pt x="13" y="17"/>
                  </a:lnTo>
                  <a:lnTo>
                    <a:pt x="7" y="14"/>
                  </a:lnTo>
                  <a:lnTo>
                    <a:pt x="4" y="11"/>
                  </a:lnTo>
                  <a:lnTo>
                    <a:pt x="3" y="11"/>
                  </a:lnTo>
                  <a:lnTo>
                    <a:pt x="1" y="10"/>
                  </a:lnTo>
                  <a:lnTo>
                    <a:pt x="0" y="4"/>
                  </a:lnTo>
                  <a:lnTo>
                    <a:pt x="0" y="3"/>
                  </a:lnTo>
                  <a:lnTo>
                    <a:pt x="1" y="2"/>
                  </a:lnTo>
                  <a:lnTo>
                    <a:pt x="4" y="0"/>
                  </a:lnTo>
                  <a:lnTo>
                    <a:pt x="8" y="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98" name="Freeform 1192"/>
            <p:cNvSpPr>
              <a:spLocks/>
            </p:cNvSpPr>
            <p:nvPr/>
          </p:nvSpPr>
          <p:spPr bwMode="auto">
            <a:xfrm>
              <a:off x="4689" y="3404"/>
              <a:ext cx="27" cy="27"/>
            </a:xfrm>
            <a:custGeom>
              <a:avLst/>
              <a:gdLst>
                <a:gd name="T0" fmla="*/ 0 w 54"/>
                <a:gd name="T1" fmla="*/ 1 h 53"/>
                <a:gd name="T2" fmla="*/ 0 w 54"/>
                <a:gd name="T3" fmla="*/ 1 h 53"/>
                <a:gd name="T4" fmla="*/ 1 w 54"/>
                <a:gd name="T5" fmla="*/ 1 h 53"/>
                <a:gd name="T6" fmla="*/ 1 w 54"/>
                <a:gd name="T7" fmla="*/ 1 h 53"/>
                <a:gd name="T8" fmla="*/ 1 w 54"/>
                <a:gd name="T9" fmla="*/ 1 h 53"/>
                <a:gd name="T10" fmla="*/ 1 w 54"/>
                <a:gd name="T11" fmla="*/ 1 h 53"/>
                <a:gd name="T12" fmla="*/ 1 w 54"/>
                <a:gd name="T13" fmla="*/ 1 h 53"/>
                <a:gd name="T14" fmla="*/ 1 w 54"/>
                <a:gd name="T15" fmla="*/ 0 h 53"/>
                <a:gd name="T16" fmla="*/ 1 w 54"/>
                <a:gd name="T17" fmla="*/ 0 h 53"/>
                <a:gd name="T18" fmla="*/ 1 w 54"/>
                <a:gd name="T19" fmla="*/ 0 h 53"/>
                <a:gd name="T20" fmla="*/ 1 w 54"/>
                <a:gd name="T21" fmla="*/ 1 h 53"/>
                <a:gd name="T22" fmla="*/ 1 w 54"/>
                <a:gd name="T23" fmla="*/ 1 h 53"/>
                <a:gd name="T24" fmla="*/ 1 w 54"/>
                <a:gd name="T25" fmla="*/ 1 h 53"/>
                <a:gd name="T26" fmla="*/ 1 w 54"/>
                <a:gd name="T27" fmla="*/ 1 h 53"/>
                <a:gd name="T28" fmla="*/ 1 w 54"/>
                <a:gd name="T29" fmla="*/ 1 h 53"/>
                <a:gd name="T30" fmla="*/ 1 w 54"/>
                <a:gd name="T31" fmla="*/ 1 h 53"/>
                <a:gd name="T32" fmla="*/ 1 w 54"/>
                <a:gd name="T33" fmla="*/ 1 h 53"/>
                <a:gd name="T34" fmla="*/ 1 w 54"/>
                <a:gd name="T35" fmla="*/ 1 h 53"/>
                <a:gd name="T36" fmla="*/ 1 w 54"/>
                <a:gd name="T37" fmla="*/ 1 h 53"/>
                <a:gd name="T38" fmla="*/ 1 w 54"/>
                <a:gd name="T39" fmla="*/ 1 h 53"/>
                <a:gd name="T40" fmla="*/ 1 w 54"/>
                <a:gd name="T41" fmla="*/ 1 h 53"/>
                <a:gd name="T42" fmla="*/ 1 w 54"/>
                <a:gd name="T43" fmla="*/ 1 h 53"/>
                <a:gd name="T44" fmla="*/ 1 w 54"/>
                <a:gd name="T45" fmla="*/ 1 h 53"/>
                <a:gd name="T46" fmla="*/ 1 w 54"/>
                <a:gd name="T47" fmla="*/ 1 h 53"/>
                <a:gd name="T48" fmla="*/ 1 w 54"/>
                <a:gd name="T49" fmla="*/ 1 h 53"/>
                <a:gd name="T50" fmla="*/ 1 w 54"/>
                <a:gd name="T51" fmla="*/ 1 h 53"/>
                <a:gd name="T52" fmla="*/ 1 w 54"/>
                <a:gd name="T53" fmla="*/ 1 h 53"/>
                <a:gd name="T54" fmla="*/ 1 w 54"/>
                <a:gd name="T55" fmla="*/ 1 h 53"/>
                <a:gd name="T56" fmla="*/ 1 w 54"/>
                <a:gd name="T57" fmla="*/ 1 h 53"/>
                <a:gd name="T58" fmla="*/ 1 w 54"/>
                <a:gd name="T59" fmla="*/ 1 h 53"/>
                <a:gd name="T60" fmla="*/ 1 w 54"/>
                <a:gd name="T61" fmla="*/ 1 h 53"/>
                <a:gd name="T62" fmla="*/ 0 w 54"/>
                <a:gd name="T63" fmla="*/ 1 h 53"/>
                <a:gd name="T64" fmla="*/ 0 w 54"/>
                <a:gd name="T65" fmla="*/ 1 h 53"/>
                <a:gd name="T66" fmla="*/ 0 w 54"/>
                <a:gd name="T67" fmla="*/ 1 h 5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4"/>
                <a:gd name="T103" fmla="*/ 0 h 53"/>
                <a:gd name="T104" fmla="*/ 54 w 54"/>
                <a:gd name="T105" fmla="*/ 53 h 5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4" h="53">
                  <a:moveTo>
                    <a:pt x="0" y="27"/>
                  </a:moveTo>
                  <a:lnTo>
                    <a:pt x="0" y="20"/>
                  </a:lnTo>
                  <a:lnTo>
                    <a:pt x="3" y="16"/>
                  </a:lnTo>
                  <a:lnTo>
                    <a:pt x="4" y="11"/>
                  </a:lnTo>
                  <a:lnTo>
                    <a:pt x="8" y="8"/>
                  </a:lnTo>
                  <a:lnTo>
                    <a:pt x="12" y="4"/>
                  </a:lnTo>
                  <a:lnTo>
                    <a:pt x="16" y="3"/>
                  </a:lnTo>
                  <a:lnTo>
                    <a:pt x="22" y="0"/>
                  </a:lnTo>
                  <a:lnTo>
                    <a:pt x="27" y="0"/>
                  </a:lnTo>
                  <a:lnTo>
                    <a:pt x="32" y="0"/>
                  </a:lnTo>
                  <a:lnTo>
                    <a:pt x="38" y="3"/>
                  </a:lnTo>
                  <a:lnTo>
                    <a:pt x="42" y="4"/>
                  </a:lnTo>
                  <a:lnTo>
                    <a:pt x="46" y="8"/>
                  </a:lnTo>
                  <a:lnTo>
                    <a:pt x="49" y="11"/>
                  </a:lnTo>
                  <a:lnTo>
                    <a:pt x="50" y="16"/>
                  </a:lnTo>
                  <a:lnTo>
                    <a:pt x="53" y="20"/>
                  </a:lnTo>
                  <a:lnTo>
                    <a:pt x="54" y="27"/>
                  </a:lnTo>
                  <a:lnTo>
                    <a:pt x="53" y="31"/>
                  </a:lnTo>
                  <a:lnTo>
                    <a:pt x="50" y="37"/>
                  </a:lnTo>
                  <a:lnTo>
                    <a:pt x="49" y="41"/>
                  </a:lnTo>
                  <a:lnTo>
                    <a:pt x="46" y="45"/>
                  </a:lnTo>
                  <a:lnTo>
                    <a:pt x="42" y="49"/>
                  </a:lnTo>
                  <a:lnTo>
                    <a:pt x="38" y="52"/>
                  </a:lnTo>
                  <a:lnTo>
                    <a:pt x="32" y="53"/>
                  </a:lnTo>
                  <a:lnTo>
                    <a:pt x="27" y="53"/>
                  </a:lnTo>
                  <a:lnTo>
                    <a:pt x="22" y="53"/>
                  </a:lnTo>
                  <a:lnTo>
                    <a:pt x="16" y="52"/>
                  </a:lnTo>
                  <a:lnTo>
                    <a:pt x="12" y="49"/>
                  </a:lnTo>
                  <a:lnTo>
                    <a:pt x="8" y="45"/>
                  </a:lnTo>
                  <a:lnTo>
                    <a:pt x="4" y="41"/>
                  </a:lnTo>
                  <a:lnTo>
                    <a:pt x="3" y="37"/>
                  </a:lnTo>
                  <a:lnTo>
                    <a:pt x="0" y="31"/>
                  </a:lnTo>
                  <a:lnTo>
                    <a:pt x="0" y="2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99" name="Freeform 1193"/>
            <p:cNvSpPr>
              <a:spLocks/>
            </p:cNvSpPr>
            <p:nvPr/>
          </p:nvSpPr>
          <p:spPr bwMode="auto">
            <a:xfrm>
              <a:off x="4606" y="3299"/>
              <a:ext cx="48" cy="23"/>
            </a:xfrm>
            <a:custGeom>
              <a:avLst/>
              <a:gdLst>
                <a:gd name="T0" fmla="*/ 0 w 97"/>
                <a:gd name="T1" fmla="*/ 1 h 45"/>
                <a:gd name="T2" fmla="*/ 0 w 97"/>
                <a:gd name="T3" fmla="*/ 1 h 45"/>
                <a:gd name="T4" fmla="*/ 0 w 97"/>
                <a:gd name="T5" fmla="*/ 1 h 45"/>
                <a:gd name="T6" fmla="*/ 0 w 97"/>
                <a:gd name="T7" fmla="*/ 1 h 45"/>
                <a:gd name="T8" fmla="*/ 0 w 97"/>
                <a:gd name="T9" fmla="*/ 1 h 45"/>
                <a:gd name="T10" fmla="*/ 0 w 97"/>
                <a:gd name="T11" fmla="*/ 1 h 45"/>
                <a:gd name="T12" fmla="*/ 0 w 97"/>
                <a:gd name="T13" fmla="*/ 1 h 45"/>
                <a:gd name="T14" fmla="*/ 0 w 97"/>
                <a:gd name="T15" fmla="*/ 1 h 45"/>
                <a:gd name="T16" fmla="*/ 0 w 97"/>
                <a:gd name="T17" fmla="*/ 1 h 45"/>
                <a:gd name="T18" fmla="*/ 0 w 97"/>
                <a:gd name="T19" fmla="*/ 1 h 45"/>
                <a:gd name="T20" fmla="*/ 0 w 97"/>
                <a:gd name="T21" fmla="*/ 1 h 45"/>
                <a:gd name="T22" fmla="*/ 0 w 97"/>
                <a:gd name="T23" fmla="*/ 1 h 45"/>
                <a:gd name="T24" fmla="*/ 0 w 97"/>
                <a:gd name="T25" fmla="*/ 1 h 45"/>
                <a:gd name="T26" fmla="*/ 0 w 97"/>
                <a:gd name="T27" fmla="*/ 1 h 45"/>
                <a:gd name="T28" fmla="*/ 0 w 97"/>
                <a:gd name="T29" fmla="*/ 1 h 45"/>
                <a:gd name="T30" fmla="*/ 0 w 97"/>
                <a:gd name="T31" fmla="*/ 1 h 45"/>
                <a:gd name="T32" fmla="*/ 0 w 97"/>
                <a:gd name="T33" fmla="*/ 1 h 45"/>
                <a:gd name="T34" fmla="*/ 0 w 97"/>
                <a:gd name="T35" fmla="*/ 1 h 45"/>
                <a:gd name="T36" fmla="*/ 0 w 97"/>
                <a:gd name="T37" fmla="*/ 0 h 45"/>
                <a:gd name="T38" fmla="*/ 0 w 97"/>
                <a:gd name="T39" fmla="*/ 1 h 45"/>
                <a:gd name="T40" fmla="*/ 0 w 97"/>
                <a:gd name="T41" fmla="*/ 1 h 45"/>
                <a:gd name="T42" fmla="*/ 0 w 97"/>
                <a:gd name="T43" fmla="*/ 1 h 45"/>
                <a:gd name="T44" fmla="*/ 0 w 97"/>
                <a:gd name="T45" fmla="*/ 1 h 45"/>
                <a:gd name="T46" fmla="*/ 0 w 97"/>
                <a:gd name="T47" fmla="*/ 1 h 45"/>
                <a:gd name="T48" fmla="*/ 0 w 97"/>
                <a:gd name="T49" fmla="*/ 1 h 45"/>
                <a:gd name="T50" fmla="*/ 0 w 97"/>
                <a:gd name="T51" fmla="*/ 1 h 45"/>
                <a:gd name="T52" fmla="*/ 0 w 97"/>
                <a:gd name="T53" fmla="*/ 1 h 45"/>
                <a:gd name="T54" fmla="*/ 0 w 97"/>
                <a:gd name="T55" fmla="*/ 1 h 45"/>
                <a:gd name="T56" fmla="*/ 0 w 97"/>
                <a:gd name="T57" fmla="*/ 1 h 45"/>
                <a:gd name="T58" fmla="*/ 0 w 97"/>
                <a:gd name="T59" fmla="*/ 1 h 45"/>
                <a:gd name="T60" fmla="*/ 0 w 97"/>
                <a:gd name="T61" fmla="*/ 1 h 45"/>
                <a:gd name="T62" fmla="*/ 0 w 97"/>
                <a:gd name="T63" fmla="*/ 1 h 45"/>
                <a:gd name="T64" fmla="*/ 0 w 97"/>
                <a:gd name="T65" fmla="*/ 1 h 45"/>
                <a:gd name="T66" fmla="*/ 0 w 97"/>
                <a:gd name="T67" fmla="*/ 1 h 45"/>
                <a:gd name="T68" fmla="*/ 0 w 97"/>
                <a:gd name="T69" fmla="*/ 1 h 45"/>
                <a:gd name="T70" fmla="*/ 0 w 97"/>
                <a:gd name="T71" fmla="*/ 1 h 45"/>
                <a:gd name="T72" fmla="*/ 0 w 97"/>
                <a:gd name="T73" fmla="*/ 1 h 45"/>
                <a:gd name="T74" fmla="*/ 0 w 97"/>
                <a:gd name="T75" fmla="*/ 1 h 4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7"/>
                <a:gd name="T115" fmla="*/ 0 h 45"/>
                <a:gd name="T116" fmla="*/ 97 w 97"/>
                <a:gd name="T117" fmla="*/ 45 h 45"/>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7" h="45">
                  <a:moveTo>
                    <a:pt x="15" y="4"/>
                  </a:moveTo>
                  <a:lnTo>
                    <a:pt x="12" y="6"/>
                  </a:lnTo>
                  <a:lnTo>
                    <a:pt x="8" y="10"/>
                  </a:lnTo>
                  <a:lnTo>
                    <a:pt x="6" y="11"/>
                  </a:lnTo>
                  <a:lnTo>
                    <a:pt x="4" y="15"/>
                  </a:lnTo>
                  <a:lnTo>
                    <a:pt x="2" y="19"/>
                  </a:lnTo>
                  <a:lnTo>
                    <a:pt x="1" y="23"/>
                  </a:lnTo>
                  <a:lnTo>
                    <a:pt x="0" y="26"/>
                  </a:lnTo>
                  <a:lnTo>
                    <a:pt x="0" y="29"/>
                  </a:lnTo>
                  <a:lnTo>
                    <a:pt x="0" y="33"/>
                  </a:lnTo>
                  <a:lnTo>
                    <a:pt x="4" y="37"/>
                  </a:lnTo>
                  <a:lnTo>
                    <a:pt x="6" y="38"/>
                  </a:lnTo>
                  <a:lnTo>
                    <a:pt x="12" y="41"/>
                  </a:lnTo>
                  <a:lnTo>
                    <a:pt x="19" y="42"/>
                  </a:lnTo>
                  <a:lnTo>
                    <a:pt x="28" y="45"/>
                  </a:lnTo>
                  <a:lnTo>
                    <a:pt x="37" y="45"/>
                  </a:lnTo>
                  <a:lnTo>
                    <a:pt x="46" y="45"/>
                  </a:lnTo>
                  <a:lnTo>
                    <a:pt x="54" y="45"/>
                  </a:lnTo>
                  <a:lnTo>
                    <a:pt x="60" y="45"/>
                  </a:lnTo>
                  <a:lnTo>
                    <a:pt x="66" y="45"/>
                  </a:lnTo>
                  <a:lnTo>
                    <a:pt x="71" y="45"/>
                  </a:lnTo>
                  <a:lnTo>
                    <a:pt x="75" y="45"/>
                  </a:lnTo>
                  <a:lnTo>
                    <a:pt x="81" y="45"/>
                  </a:lnTo>
                  <a:lnTo>
                    <a:pt x="83" y="43"/>
                  </a:lnTo>
                  <a:lnTo>
                    <a:pt x="87" y="42"/>
                  </a:lnTo>
                  <a:lnTo>
                    <a:pt x="89" y="41"/>
                  </a:lnTo>
                  <a:lnTo>
                    <a:pt x="91" y="38"/>
                  </a:lnTo>
                  <a:lnTo>
                    <a:pt x="93" y="34"/>
                  </a:lnTo>
                  <a:lnTo>
                    <a:pt x="96" y="31"/>
                  </a:lnTo>
                  <a:lnTo>
                    <a:pt x="96" y="26"/>
                  </a:lnTo>
                  <a:lnTo>
                    <a:pt x="97" y="20"/>
                  </a:lnTo>
                  <a:lnTo>
                    <a:pt x="96" y="15"/>
                  </a:lnTo>
                  <a:lnTo>
                    <a:pt x="96" y="11"/>
                  </a:lnTo>
                  <a:lnTo>
                    <a:pt x="94" y="8"/>
                  </a:lnTo>
                  <a:lnTo>
                    <a:pt x="93" y="7"/>
                  </a:lnTo>
                  <a:lnTo>
                    <a:pt x="89" y="3"/>
                  </a:lnTo>
                  <a:lnTo>
                    <a:pt x="85" y="2"/>
                  </a:lnTo>
                  <a:lnTo>
                    <a:pt x="79" y="0"/>
                  </a:lnTo>
                  <a:lnTo>
                    <a:pt x="75" y="2"/>
                  </a:lnTo>
                  <a:lnTo>
                    <a:pt x="73" y="2"/>
                  </a:lnTo>
                  <a:lnTo>
                    <a:pt x="71" y="3"/>
                  </a:lnTo>
                  <a:lnTo>
                    <a:pt x="75" y="6"/>
                  </a:lnTo>
                  <a:lnTo>
                    <a:pt x="78" y="8"/>
                  </a:lnTo>
                  <a:lnTo>
                    <a:pt x="79" y="11"/>
                  </a:lnTo>
                  <a:lnTo>
                    <a:pt x="82" y="15"/>
                  </a:lnTo>
                  <a:lnTo>
                    <a:pt x="82" y="19"/>
                  </a:lnTo>
                  <a:lnTo>
                    <a:pt x="79" y="20"/>
                  </a:lnTo>
                  <a:lnTo>
                    <a:pt x="79" y="23"/>
                  </a:lnTo>
                  <a:lnTo>
                    <a:pt x="77" y="23"/>
                  </a:lnTo>
                  <a:lnTo>
                    <a:pt x="73" y="26"/>
                  </a:lnTo>
                  <a:lnTo>
                    <a:pt x="69" y="26"/>
                  </a:lnTo>
                  <a:lnTo>
                    <a:pt x="63" y="27"/>
                  </a:lnTo>
                  <a:lnTo>
                    <a:pt x="59" y="27"/>
                  </a:lnTo>
                  <a:lnTo>
                    <a:pt x="55" y="30"/>
                  </a:lnTo>
                  <a:lnTo>
                    <a:pt x="50" y="31"/>
                  </a:lnTo>
                  <a:lnTo>
                    <a:pt x="46" y="33"/>
                  </a:lnTo>
                  <a:lnTo>
                    <a:pt x="42" y="33"/>
                  </a:lnTo>
                  <a:lnTo>
                    <a:pt x="39" y="34"/>
                  </a:lnTo>
                  <a:lnTo>
                    <a:pt x="35" y="34"/>
                  </a:lnTo>
                  <a:lnTo>
                    <a:pt x="32" y="35"/>
                  </a:lnTo>
                  <a:lnTo>
                    <a:pt x="29" y="34"/>
                  </a:lnTo>
                  <a:lnTo>
                    <a:pt x="27" y="34"/>
                  </a:lnTo>
                  <a:lnTo>
                    <a:pt x="24" y="33"/>
                  </a:lnTo>
                  <a:lnTo>
                    <a:pt x="23" y="33"/>
                  </a:lnTo>
                  <a:lnTo>
                    <a:pt x="21" y="29"/>
                  </a:lnTo>
                  <a:lnTo>
                    <a:pt x="21" y="27"/>
                  </a:lnTo>
                  <a:lnTo>
                    <a:pt x="21" y="23"/>
                  </a:lnTo>
                  <a:lnTo>
                    <a:pt x="21" y="19"/>
                  </a:lnTo>
                  <a:lnTo>
                    <a:pt x="21" y="18"/>
                  </a:lnTo>
                  <a:lnTo>
                    <a:pt x="21" y="15"/>
                  </a:lnTo>
                  <a:lnTo>
                    <a:pt x="23" y="11"/>
                  </a:lnTo>
                  <a:lnTo>
                    <a:pt x="24" y="8"/>
                  </a:lnTo>
                  <a:lnTo>
                    <a:pt x="28" y="3"/>
                  </a:lnTo>
                  <a:lnTo>
                    <a:pt x="29" y="3"/>
                  </a:lnTo>
                  <a:lnTo>
                    <a:pt x="15" y="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500" name="Freeform 1194"/>
            <p:cNvSpPr>
              <a:spLocks/>
            </p:cNvSpPr>
            <p:nvPr/>
          </p:nvSpPr>
          <p:spPr bwMode="auto">
            <a:xfrm>
              <a:off x="5138" y="2696"/>
              <a:ext cx="60" cy="50"/>
            </a:xfrm>
            <a:custGeom>
              <a:avLst/>
              <a:gdLst>
                <a:gd name="T0" fmla="*/ 0 w 120"/>
                <a:gd name="T1" fmla="*/ 1 h 99"/>
                <a:gd name="T2" fmla="*/ 1 w 120"/>
                <a:gd name="T3" fmla="*/ 1 h 99"/>
                <a:gd name="T4" fmla="*/ 1 w 120"/>
                <a:gd name="T5" fmla="*/ 1 h 99"/>
                <a:gd name="T6" fmla="*/ 1 w 120"/>
                <a:gd name="T7" fmla="*/ 1 h 99"/>
                <a:gd name="T8" fmla="*/ 1 w 120"/>
                <a:gd name="T9" fmla="*/ 1 h 99"/>
                <a:gd name="T10" fmla="*/ 1 w 120"/>
                <a:gd name="T11" fmla="*/ 1 h 99"/>
                <a:gd name="T12" fmla="*/ 1 w 120"/>
                <a:gd name="T13" fmla="*/ 1 h 99"/>
                <a:gd name="T14" fmla="*/ 1 w 120"/>
                <a:gd name="T15" fmla="*/ 1 h 99"/>
                <a:gd name="T16" fmla="*/ 1 w 120"/>
                <a:gd name="T17" fmla="*/ 1 h 99"/>
                <a:gd name="T18" fmla="*/ 1 w 120"/>
                <a:gd name="T19" fmla="*/ 1 h 99"/>
                <a:gd name="T20" fmla="*/ 1 w 120"/>
                <a:gd name="T21" fmla="*/ 1 h 99"/>
                <a:gd name="T22" fmla="*/ 1 w 120"/>
                <a:gd name="T23" fmla="*/ 1 h 99"/>
                <a:gd name="T24" fmla="*/ 1 w 120"/>
                <a:gd name="T25" fmla="*/ 1 h 99"/>
                <a:gd name="T26" fmla="*/ 1 w 120"/>
                <a:gd name="T27" fmla="*/ 1 h 99"/>
                <a:gd name="T28" fmla="*/ 1 w 120"/>
                <a:gd name="T29" fmla="*/ 1 h 99"/>
                <a:gd name="T30" fmla="*/ 1 w 120"/>
                <a:gd name="T31" fmla="*/ 1 h 99"/>
                <a:gd name="T32" fmla="*/ 1 w 120"/>
                <a:gd name="T33" fmla="*/ 1 h 99"/>
                <a:gd name="T34" fmla="*/ 1 w 120"/>
                <a:gd name="T35" fmla="*/ 1 h 99"/>
                <a:gd name="T36" fmla="*/ 1 w 120"/>
                <a:gd name="T37" fmla="*/ 1 h 99"/>
                <a:gd name="T38" fmla="*/ 1 w 120"/>
                <a:gd name="T39" fmla="*/ 1 h 99"/>
                <a:gd name="T40" fmla="*/ 1 w 120"/>
                <a:gd name="T41" fmla="*/ 1 h 99"/>
                <a:gd name="T42" fmla="*/ 1 w 120"/>
                <a:gd name="T43" fmla="*/ 1 h 99"/>
                <a:gd name="T44" fmla="*/ 1 w 120"/>
                <a:gd name="T45" fmla="*/ 1 h 99"/>
                <a:gd name="T46" fmla="*/ 1 w 120"/>
                <a:gd name="T47" fmla="*/ 1 h 99"/>
                <a:gd name="T48" fmla="*/ 1 w 120"/>
                <a:gd name="T49" fmla="*/ 1 h 99"/>
                <a:gd name="T50" fmla="*/ 1 w 120"/>
                <a:gd name="T51" fmla="*/ 1 h 99"/>
                <a:gd name="T52" fmla="*/ 1 w 120"/>
                <a:gd name="T53" fmla="*/ 1 h 99"/>
                <a:gd name="T54" fmla="*/ 1 w 120"/>
                <a:gd name="T55" fmla="*/ 1 h 99"/>
                <a:gd name="T56" fmla="*/ 1 w 120"/>
                <a:gd name="T57" fmla="*/ 1 h 99"/>
                <a:gd name="T58" fmla="*/ 1 w 120"/>
                <a:gd name="T59" fmla="*/ 1 h 99"/>
                <a:gd name="T60" fmla="*/ 1 w 120"/>
                <a:gd name="T61" fmla="*/ 1 h 99"/>
                <a:gd name="T62" fmla="*/ 1 w 120"/>
                <a:gd name="T63" fmla="*/ 1 h 99"/>
                <a:gd name="T64" fmla="*/ 1 w 120"/>
                <a:gd name="T65" fmla="*/ 1 h 99"/>
                <a:gd name="T66" fmla="*/ 1 w 120"/>
                <a:gd name="T67" fmla="*/ 1 h 99"/>
                <a:gd name="T68" fmla="*/ 1 w 120"/>
                <a:gd name="T69" fmla="*/ 1 h 99"/>
                <a:gd name="T70" fmla="*/ 1 w 120"/>
                <a:gd name="T71" fmla="*/ 1 h 99"/>
                <a:gd name="T72" fmla="*/ 1 w 120"/>
                <a:gd name="T73" fmla="*/ 1 h 99"/>
                <a:gd name="T74" fmla="*/ 1 w 120"/>
                <a:gd name="T75" fmla="*/ 1 h 99"/>
                <a:gd name="T76" fmla="*/ 1 w 120"/>
                <a:gd name="T77" fmla="*/ 1 h 99"/>
                <a:gd name="T78" fmla="*/ 1 w 120"/>
                <a:gd name="T79" fmla="*/ 0 h 99"/>
                <a:gd name="T80" fmla="*/ 1 w 120"/>
                <a:gd name="T81" fmla="*/ 0 h 99"/>
                <a:gd name="T82" fmla="*/ 0 w 120"/>
                <a:gd name="T83" fmla="*/ 1 h 9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20"/>
                <a:gd name="T127" fmla="*/ 0 h 99"/>
                <a:gd name="T128" fmla="*/ 120 w 120"/>
                <a:gd name="T129" fmla="*/ 99 h 99"/>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20" h="99">
                  <a:moveTo>
                    <a:pt x="0" y="42"/>
                  </a:moveTo>
                  <a:lnTo>
                    <a:pt x="0" y="43"/>
                  </a:lnTo>
                  <a:lnTo>
                    <a:pt x="1" y="47"/>
                  </a:lnTo>
                  <a:lnTo>
                    <a:pt x="3" y="50"/>
                  </a:lnTo>
                  <a:lnTo>
                    <a:pt x="5" y="53"/>
                  </a:lnTo>
                  <a:lnTo>
                    <a:pt x="5" y="55"/>
                  </a:lnTo>
                  <a:lnTo>
                    <a:pt x="9" y="59"/>
                  </a:lnTo>
                  <a:lnTo>
                    <a:pt x="11" y="62"/>
                  </a:lnTo>
                  <a:lnTo>
                    <a:pt x="14" y="65"/>
                  </a:lnTo>
                  <a:lnTo>
                    <a:pt x="18" y="68"/>
                  </a:lnTo>
                  <a:lnTo>
                    <a:pt x="20" y="69"/>
                  </a:lnTo>
                  <a:lnTo>
                    <a:pt x="23" y="70"/>
                  </a:lnTo>
                  <a:lnTo>
                    <a:pt x="26" y="72"/>
                  </a:lnTo>
                  <a:lnTo>
                    <a:pt x="30" y="73"/>
                  </a:lnTo>
                  <a:lnTo>
                    <a:pt x="35" y="73"/>
                  </a:lnTo>
                  <a:lnTo>
                    <a:pt x="39" y="72"/>
                  </a:lnTo>
                  <a:lnTo>
                    <a:pt x="43" y="69"/>
                  </a:lnTo>
                  <a:lnTo>
                    <a:pt x="46" y="68"/>
                  </a:lnTo>
                  <a:lnTo>
                    <a:pt x="49" y="68"/>
                  </a:lnTo>
                  <a:lnTo>
                    <a:pt x="54" y="63"/>
                  </a:lnTo>
                  <a:lnTo>
                    <a:pt x="59" y="61"/>
                  </a:lnTo>
                  <a:lnTo>
                    <a:pt x="62" y="59"/>
                  </a:lnTo>
                  <a:lnTo>
                    <a:pt x="66" y="58"/>
                  </a:lnTo>
                  <a:lnTo>
                    <a:pt x="69" y="58"/>
                  </a:lnTo>
                  <a:lnTo>
                    <a:pt x="73" y="59"/>
                  </a:lnTo>
                  <a:lnTo>
                    <a:pt x="76" y="62"/>
                  </a:lnTo>
                  <a:lnTo>
                    <a:pt x="77" y="68"/>
                  </a:lnTo>
                  <a:lnTo>
                    <a:pt x="77" y="70"/>
                  </a:lnTo>
                  <a:lnTo>
                    <a:pt x="77" y="73"/>
                  </a:lnTo>
                  <a:lnTo>
                    <a:pt x="77" y="77"/>
                  </a:lnTo>
                  <a:lnTo>
                    <a:pt x="77" y="81"/>
                  </a:lnTo>
                  <a:lnTo>
                    <a:pt x="76" y="84"/>
                  </a:lnTo>
                  <a:lnTo>
                    <a:pt x="76" y="86"/>
                  </a:lnTo>
                  <a:lnTo>
                    <a:pt x="74" y="89"/>
                  </a:lnTo>
                  <a:lnTo>
                    <a:pt x="73" y="93"/>
                  </a:lnTo>
                  <a:lnTo>
                    <a:pt x="72" y="97"/>
                  </a:lnTo>
                  <a:lnTo>
                    <a:pt x="72" y="99"/>
                  </a:lnTo>
                  <a:lnTo>
                    <a:pt x="84" y="96"/>
                  </a:lnTo>
                  <a:lnTo>
                    <a:pt x="84" y="95"/>
                  </a:lnTo>
                  <a:lnTo>
                    <a:pt x="84" y="93"/>
                  </a:lnTo>
                  <a:lnTo>
                    <a:pt x="85" y="88"/>
                  </a:lnTo>
                  <a:lnTo>
                    <a:pt x="86" y="85"/>
                  </a:lnTo>
                  <a:lnTo>
                    <a:pt x="88" y="81"/>
                  </a:lnTo>
                  <a:lnTo>
                    <a:pt x="92" y="77"/>
                  </a:lnTo>
                  <a:lnTo>
                    <a:pt x="96" y="76"/>
                  </a:lnTo>
                  <a:lnTo>
                    <a:pt x="101" y="74"/>
                  </a:lnTo>
                  <a:lnTo>
                    <a:pt x="105" y="73"/>
                  </a:lnTo>
                  <a:lnTo>
                    <a:pt x="109" y="73"/>
                  </a:lnTo>
                  <a:lnTo>
                    <a:pt x="112" y="74"/>
                  </a:lnTo>
                  <a:lnTo>
                    <a:pt x="115" y="76"/>
                  </a:lnTo>
                  <a:lnTo>
                    <a:pt x="117" y="80"/>
                  </a:lnTo>
                  <a:lnTo>
                    <a:pt x="119" y="81"/>
                  </a:lnTo>
                  <a:lnTo>
                    <a:pt x="119" y="80"/>
                  </a:lnTo>
                  <a:lnTo>
                    <a:pt x="119" y="76"/>
                  </a:lnTo>
                  <a:lnTo>
                    <a:pt x="119" y="73"/>
                  </a:lnTo>
                  <a:lnTo>
                    <a:pt x="119" y="69"/>
                  </a:lnTo>
                  <a:lnTo>
                    <a:pt x="119" y="66"/>
                  </a:lnTo>
                  <a:lnTo>
                    <a:pt x="119" y="61"/>
                  </a:lnTo>
                  <a:lnTo>
                    <a:pt x="120" y="57"/>
                  </a:lnTo>
                  <a:lnTo>
                    <a:pt x="119" y="51"/>
                  </a:lnTo>
                  <a:lnTo>
                    <a:pt x="119" y="46"/>
                  </a:lnTo>
                  <a:lnTo>
                    <a:pt x="117" y="42"/>
                  </a:lnTo>
                  <a:lnTo>
                    <a:pt x="117" y="37"/>
                  </a:lnTo>
                  <a:lnTo>
                    <a:pt x="116" y="31"/>
                  </a:lnTo>
                  <a:lnTo>
                    <a:pt x="115" y="27"/>
                  </a:lnTo>
                  <a:lnTo>
                    <a:pt x="113" y="22"/>
                  </a:lnTo>
                  <a:lnTo>
                    <a:pt x="112" y="19"/>
                  </a:lnTo>
                  <a:lnTo>
                    <a:pt x="108" y="16"/>
                  </a:lnTo>
                  <a:lnTo>
                    <a:pt x="105" y="14"/>
                  </a:lnTo>
                  <a:lnTo>
                    <a:pt x="101" y="11"/>
                  </a:lnTo>
                  <a:lnTo>
                    <a:pt x="97" y="10"/>
                  </a:lnTo>
                  <a:lnTo>
                    <a:pt x="93" y="7"/>
                  </a:lnTo>
                  <a:lnTo>
                    <a:pt x="89" y="5"/>
                  </a:lnTo>
                  <a:lnTo>
                    <a:pt x="84" y="4"/>
                  </a:lnTo>
                  <a:lnTo>
                    <a:pt x="80" y="4"/>
                  </a:lnTo>
                  <a:lnTo>
                    <a:pt x="74" y="1"/>
                  </a:lnTo>
                  <a:lnTo>
                    <a:pt x="70" y="1"/>
                  </a:lnTo>
                  <a:lnTo>
                    <a:pt x="66" y="0"/>
                  </a:lnTo>
                  <a:lnTo>
                    <a:pt x="63" y="0"/>
                  </a:lnTo>
                  <a:lnTo>
                    <a:pt x="59" y="0"/>
                  </a:lnTo>
                  <a:lnTo>
                    <a:pt x="58" y="0"/>
                  </a:lnTo>
                  <a:lnTo>
                    <a:pt x="57" y="0"/>
                  </a:lnTo>
                  <a:lnTo>
                    <a:pt x="0" y="4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501" name="Freeform 1195"/>
            <p:cNvSpPr>
              <a:spLocks/>
            </p:cNvSpPr>
            <p:nvPr/>
          </p:nvSpPr>
          <p:spPr bwMode="auto">
            <a:xfrm>
              <a:off x="4847" y="2965"/>
              <a:ext cx="162" cy="191"/>
            </a:xfrm>
            <a:custGeom>
              <a:avLst/>
              <a:gdLst>
                <a:gd name="T0" fmla="*/ 1 w 322"/>
                <a:gd name="T1" fmla="*/ 1 h 375"/>
                <a:gd name="T2" fmla="*/ 1 w 322"/>
                <a:gd name="T3" fmla="*/ 1 h 375"/>
                <a:gd name="T4" fmla="*/ 1 w 322"/>
                <a:gd name="T5" fmla="*/ 1 h 375"/>
                <a:gd name="T6" fmla="*/ 1 w 322"/>
                <a:gd name="T7" fmla="*/ 1 h 375"/>
                <a:gd name="T8" fmla="*/ 1 w 322"/>
                <a:gd name="T9" fmla="*/ 1 h 375"/>
                <a:gd name="T10" fmla="*/ 1 w 322"/>
                <a:gd name="T11" fmla="*/ 1 h 375"/>
                <a:gd name="T12" fmla="*/ 1 w 322"/>
                <a:gd name="T13" fmla="*/ 1 h 375"/>
                <a:gd name="T14" fmla="*/ 1 w 322"/>
                <a:gd name="T15" fmla="*/ 1 h 375"/>
                <a:gd name="T16" fmla="*/ 1 w 322"/>
                <a:gd name="T17" fmla="*/ 1 h 375"/>
                <a:gd name="T18" fmla="*/ 1 w 322"/>
                <a:gd name="T19" fmla="*/ 1 h 375"/>
                <a:gd name="T20" fmla="*/ 1 w 322"/>
                <a:gd name="T21" fmla="*/ 1 h 375"/>
                <a:gd name="T22" fmla="*/ 1 w 322"/>
                <a:gd name="T23" fmla="*/ 1 h 375"/>
                <a:gd name="T24" fmla="*/ 1 w 322"/>
                <a:gd name="T25" fmla="*/ 1 h 375"/>
                <a:gd name="T26" fmla="*/ 1 w 322"/>
                <a:gd name="T27" fmla="*/ 1 h 375"/>
                <a:gd name="T28" fmla="*/ 1 w 322"/>
                <a:gd name="T29" fmla="*/ 1 h 375"/>
                <a:gd name="T30" fmla="*/ 1 w 322"/>
                <a:gd name="T31" fmla="*/ 1 h 375"/>
                <a:gd name="T32" fmla="*/ 1 w 322"/>
                <a:gd name="T33" fmla="*/ 1 h 375"/>
                <a:gd name="T34" fmla="*/ 1 w 322"/>
                <a:gd name="T35" fmla="*/ 1 h 375"/>
                <a:gd name="T36" fmla="*/ 0 w 322"/>
                <a:gd name="T37" fmla="*/ 1 h 375"/>
                <a:gd name="T38" fmla="*/ 1 w 322"/>
                <a:gd name="T39" fmla="*/ 1 h 375"/>
                <a:gd name="T40" fmla="*/ 1 w 322"/>
                <a:gd name="T41" fmla="*/ 1 h 375"/>
                <a:gd name="T42" fmla="*/ 1 w 322"/>
                <a:gd name="T43" fmla="*/ 1 h 375"/>
                <a:gd name="T44" fmla="*/ 1 w 322"/>
                <a:gd name="T45" fmla="*/ 1 h 375"/>
                <a:gd name="T46" fmla="*/ 1 w 322"/>
                <a:gd name="T47" fmla="*/ 1 h 375"/>
                <a:gd name="T48" fmla="*/ 1 w 322"/>
                <a:gd name="T49" fmla="*/ 1 h 375"/>
                <a:gd name="T50" fmla="*/ 1 w 322"/>
                <a:gd name="T51" fmla="*/ 1 h 375"/>
                <a:gd name="T52" fmla="*/ 1 w 322"/>
                <a:gd name="T53" fmla="*/ 1 h 375"/>
                <a:gd name="T54" fmla="*/ 1 w 322"/>
                <a:gd name="T55" fmla="*/ 1 h 375"/>
                <a:gd name="T56" fmla="*/ 1 w 322"/>
                <a:gd name="T57" fmla="*/ 1 h 375"/>
                <a:gd name="T58" fmla="*/ 1 w 322"/>
                <a:gd name="T59" fmla="*/ 1 h 375"/>
                <a:gd name="T60" fmla="*/ 1 w 322"/>
                <a:gd name="T61" fmla="*/ 1 h 375"/>
                <a:gd name="T62" fmla="*/ 1 w 322"/>
                <a:gd name="T63" fmla="*/ 1 h 375"/>
                <a:gd name="T64" fmla="*/ 1 w 322"/>
                <a:gd name="T65" fmla="*/ 1 h 375"/>
                <a:gd name="T66" fmla="*/ 1 w 322"/>
                <a:gd name="T67" fmla="*/ 1 h 375"/>
                <a:gd name="T68" fmla="*/ 1 w 322"/>
                <a:gd name="T69" fmla="*/ 1 h 375"/>
                <a:gd name="T70" fmla="*/ 1 w 322"/>
                <a:gd name="T71" fmla="*/ 1 h 375"/>
                <a:gd name="T72" fmla="*/ 1 w 322"/>
                <a:gd name="T73" fmla="*/ 1 h 375"/>
                <a:gd name="T74" fmla="*/ 1 w 322"/>
                <a:gd name="T75" fmla="*/ 0 h 37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22"/>
                <a:gd name="T115" fmla="*/ 0 h 375"/>
                <a:gd name="T116" fmla="*/ 322 w 322"/>
                <a:gd name="T117" fmla="*/ 375 h 375"/>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22" h="375">
                  <a:moveTo>
                    <a:pt x="322" y="0"/>
                  </a:moveTo>
                  <a:lnTo>
                    <a:pt x="322" y="3"/>
                  </a:lnTo>
                  <a:lnTo>
                    <a:pt x="322" y="11"/>
                  </a:lnTo>
                  <a:lnTo>
                    <a:pt x="322" y="25"/>
                  </a:lnTo>
                  <a:lnTo>
                    <a:pt x="322" y="44"/>
                  </a:lnTo>
                  <a:lnTo>
                    <a:pt x="322" y="64"/>
                  </a:lnTo>
                  <a:lnTo>
                    <a:pt x="322" y="88"/>
                  </a:lnTo>
                  <a:lnTo>
                    <a:pt x="322" y="114"/>
                  </a:lnTo>
                  <a:lnTo>
                    <a:pt x="322" y="142"/>
                  </a:lnTo>
                  <a:lnTo>
                    <a:pt x="321" y="168"/>
                  </a:lnTo>
                  <a:lnTo>
                    <a:pt x="319" y="193"/>
                  </a:lnTo>
                  <a:lnTo>
                    <a:pt x="319" y="219"/>
                  </a:lnTo>
                  <a:lnTo>
                    <a:pt x="317" y="242"/>
                  </a:lnTo>
                  <a:lnTo>
                    <a:pt x="315" y="262"/>
                  </a:lnTo>
                  <a:lnTo>
                    <a:pt x="314" y="280"/>
                  </a:lnTo>
                  <a:lnTo>
                    <a:pt x="310" y="290"/>
                  </a:lnTo>
                  <a:lnTo>
                    <a:pt x="307" y="297"/>
                  </a:lnTo>
                  <a:lnTo>
                    <a:pt x="302" y="301"/>
                  </a:lnTo>
                  <a:lnTo>
                    <a:pt x="290" y="307"/>
                  </a:lnTo>
                  <a:lnTo>
                    <a:pt x="273" y="311"/>
                  </a:lnTo>
                  <a:lnTo>
                    <a:pt x="256" y="317"/>
                  </a:lnTo>
                  <a:lnTo>
                    <a:pt x="233" y="324"/>
                  </a:lnTo>
                  <a:lnTo>
                    <a:pt x="209" y="331"/>
                  </a:lnTo>
                  <a:lnTo>
                    <a:pt x="183" y="338"/>
                  </a:lnTo>
                  <a:lnTo>
                    <a:pt x="157" y="344"/>
                  </a:lnTo>
                  <a:lnTo>
                    <a:pt x="130" y="351"/>
                  </a:lnTo>
                  <a:lnTo>
                    <a:pt x="105" y="356"/>
                  </a:lnTo>
                  <a:lnTo>
                    <a:pt x="81" y="362"/>
                  </a:lnTo>
                  <a:lnTo>
                    <a:pt x="60" y="367"/>
                  </a:lnTo>
                  <a:lnTo>
                    <a:pt x="40" y="370"/>
                  </a:lnTo>
                  <a:lnTo>
                    <a:pt x="27" y="373"/>
                  </a:lnTo>
                  <a:lnTo>
                    <a:pt x="16" y="375"/>
                  </a:lnTo>
                  <a:lnTo>
                    <a:pt x="10" y="375"/>
                  </a:lnTo>
                  <a:lnTo>
                    <a:pt x="5" y="375"/>
                  </a:lnTo>
                  <a:lnTo>
                    <a:pt x="4" y="374"/>
                  </a:lnTo>
                  <a:lnTo>
                    <a:pt x="1" y="373"/>
                  </a:lnTo>
                  <a:lnTo>
                    <a:pt x="0" y="371"/>
                  </a:lnTo>
                  <a:lnTo>
                    <a:pt x="0" y="369"/>
                  </a:lnTo>
                  <a:lnTo>
                    <a:pt x="1" y="367"/>
                  </a:lnTo>
                  <a:lnTo>
                    <a:pt x="5" y="365"/>
                  </a:lnTo>
                  <a:lnTo>
                    <a:pt x="8" y="363"/>
                  </a:lnTo>
                  <a:lnTo>
                    <a:pt x="10" y="362"/>
                  </a:lnTo>
                  <a:lnTo>
                    <a:pt x="13" y="362"/>
                  </a:lnTo>
                  <a:lnTo>
                    <a:pt x="14" y="359"/>
                  </a:lnTo>
                  <a:lnTo>
                    <a:pt x="23" y="359"/>
                  </a:lnTo>
                  <a:lnTo>
                    <a:pt x="35" y="355"/>
                  </a:lnTo>
                  <a:lnTo>
                    <a:pt x="50" y="351"/>
                  </a:lnTo>
                  <a:lnTo>
                    <a:pt x="68" y="347"/>
                  </a:lnTo>
                  <a:lnTo>
                    <a:pt x="89" y="340"/>
                  </a:lnTo>
                  <a:lnTo>
                    <a:pt x="112" y="334"/>
                  </a:lnTo>
                  <a:lnTo>
                    <a:pt x="136" y="328"/>
                  </a:lnTo>
                  <a:lnTo>
                    <a:pt x="160" y="321"/>
                  </a:lnTo>
                  <a:lnTo>
                    <a:pt x="186" y="315"/>
                  </a:lnTo>
                  <a:lnTo>
                    <a:pt x="207" y="309"/>
                  </a:lnTo>
                  <a:lnTo>
                    <a:pt x="230" y="303"/>
                  </a:lnTo>
                  <a:lnTo>
                    <a:pt x="249" y="296"/>
                  </a:lnTo>
                  <a:lnTo>
                    <a:pt x="267" y="292"/>
                  </a:lnTo>
                  <a:lnTo>
                    <a:pt x="280" y="288"/>
                  </a:lnTo>
                  <a:lnTo>
                    <a:pt x="290" y="284"/>
                  </a:lnTo>
                  <a:lnTo>
                    <a:pt x="290" y="276"/>
                  </a:lnTo>
                  <a:lnTo>
                    <a:pt x="291" y="263"/>
                  </a:lnTo>
                  <a:lnTo>
                    <a:pt x="291" y="246"/>
                  </a:lnTo>
                  <a:lnTo>
                    <a:pt x="292" y="227"/>
                  </a:lnTo>
                  <a:lnTo>
                    <a:pt x="294" y="204"/>
                  </a:lnTo>
                  <a:lnTo>
                    <a:pt x="294" y="183"/>
                  </a:lnTo>
                  <a:lnTo>
                    <a:pt x="295" y="158"/>
                  </a:lnTo>
                  <a:lnTo>
                    <a:pt x="296" y="134"/>
                  </a:lnTo>
                  <a:lnTo>
                    <a:pt x="298" y="108"/>
                  </a:lnTo>
                  <a:lnTo>
                    <a:pt x="298" y="87"/>
                  </a:lnTo>
                  <a:lnTo>
                    <a:pt x="298" y="64"/>
                  </a:lnTo>
                  <a:lnTo>
                    <a:pt x="299" y="46"/>
                  </a:lnTo>
                  <a:lnTo>
                    <a:pt x="300" y="29"/>
                  </a:lnTo>
                  <a:lnTo>
                    <a:pt x="300" y="17"/>
                  </a:lnTo>
                  <a:lnTo>
                    <a:pt x="302" y="10"/>
                  </a:lnTo>
                  <a:lnTo>
                    <a:pt x="302" y="7"/>
                  </a:lnTo>
                  <a:lnTo>
                    <a:pt x="322"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502" name="Freeform 1196"/>
            <p:cNvSpPr>
              <a:spLocks/>
            </p:cNvSpPr>
            <p:nvPr/>
          </p:nvSpPr>
          <p:spPr bwMode="auto">
            <a:xfrm>
              <a:off x="4871" y="2927"/>
              <a:ext cx="132" cy="40"/>
            </a:xfrm>
            <a:custGeom>
              <a:avLst/>
              <a:gdLst>
                <a:gd name="T0" fmla="*/ 1 w 264"/>
                <a:gd name="T1" fmla="*/ 1 h 76"/>
                <a:gd name="T2" fmla="*/ 1 w 264"/>
                <a:gd name="T3" fmla="*/ 1 h 76"/>
                <a:gd name="T4" fmla="*/ 1 w 264"/>
                <a:gd name="T5" fmla="*/ 1 h 76"/>
                <a:gd name="T6" fmla="*/ 1 w 264"/>
                <a:gd name="T7" fmla="*/ 1 h 76"/>
                <a:gd name="T8" fmla="*/ 1 w 264"/>
                <a:gd name="T9" fmla="*/ 1 h 76"/>
                <a:gd name="T10" fmla="*/ 1 w 264"/>
                <a:gd name="T11" fmla="*/ 1 h 76"/>
                <a:gd name="T12" fmla="*/ 1 w 264"/>
                <a:gd name="T13" fmla="*/ 1 h 76"/>
                <a:gd name="T14" fmla="*/ 1 w 264"/>
                <a:gd name="T15" fmla="*/ 1 h 76"/>
                <a:gd name="T16" fmla="*/ 1 w 264"/>
                <a:gd name="T17" fmla="*/ 1 h 76"/>
                <a:gd name="T18" fmla="*/ 1 w 264"/>
                <a:gd name="T19" fmla="*/ 1 h 76"/>
                <a:gd name="T20" fmla="*/ 1 w 264"/>
                <a:gd name="T21" fmla="*/ 1 h 76"/>
                <a:gd name="T22" fmla="*/ 1 w 264"/>
                <a:gd name="T23" fmla="*/ 1 h 76"/>
                <a:gd name="T24" fmla="*/ 1 w 264"/>
                <a:gd name="T25" fmla="*/ 1 h 76"/>
                <a:gd name="T26" fmla="*/ 1 w 264"/>
                <a:gd name="T27" fmla="*/ 1 h 76"/>
                <a:gd name="T28" fmla="*/ 1 w 264"/>
                <a:gd name="T29" fmla="*/ 1 h 76"/>
                <a:gd name="T30" fmla="*/ 1 w 264"/>
                <a:gd name="T31" fmla="*/ 1 h 76"/>
                <a:gd name="T32" fmla="*/ 1 w 264"/>
                <a:gd name="T33" fmla="*/ 1 h 76"/>
                <a:gd name="T34" fmla="*/ 1 w 264"/>
                <a:gd name="T35" fmla="*/ 1 h 76"/>
                <a:gd name="T36" fmla="*/ 1 w 264"/>
                <a:gd name="T37" fmla="*/ 0 h 76"/>
                <a:gd name="T38" fmla="*/ 1 w 264"/>
                <a:gd name="T39" fmla="*/ 0 h 76"/>
                <a:gd name="T40" fmla="*/ 1 w 264"/>
                <a:gd name="T41" fmla="*/ 0 h 76"/>
                <a:gd name="T42" fmla="*/ 1 w 264"/>
                <a:gd name="T43" fmla="*/ 0 h 76"/>
                <a:gd name="T44" fmla="*/ 1 w 264"/>
                <a:gd name="T45" fmla="*/ 0 h 76"/>
                <a:gd name="T46" fmla="*/ 1 w 264"/>
                <a:gd name="T47" fmla="*/ 1 h 76"/>
                <a:gd name="T48" fmla="*/ 1 w 264"/>
                <a:gd name="T49" fmla="*/ 1 h 76"/>
                <a:gd name="T50" fmla="*/ 0 w 264"/>
                <a:gd name="T51" fmla="*/ 1 h 76"/>
                <a:gd name="T52" fmla="*/ 0 w 264"/>
                <a:gd name="T53" fmla="*/ 1 h 76"/>
                <a:gd name="T54" fmla="*/ 1 w 264"/>
                <a:gd name="T55" fmla="*/ 1 h 76"/>
                <a:gd name="T56" fmla="*/ 1 w 264"/>
                <a:gd name="T57" fmla="*/ 1 h 76"/>
                <a:gd name="T58" fmla="*/ 1 w 264"/>
                <a:gd name="T59" fmla="*/ 1 h 76"/>
                <a:gd name="T60" fmla="*/ 1 w 264"/>
                <a:gd name="T61" fmla="*/ 1 h 7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64"/>
                <a:gd name="T94" fmla="*/ 0 h 76"/>
                <a:gd name="T95" fmla="*/ 264 w 264"/>
                <a:gd name="T96" fmla="*/ 76 h 7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64" h="76">
                  <a:moveTo>
                    <a:pt x="264" y="67"/>
                  </a:moveTo>
                  <a:lnTo>
                    <a:pt x="262" y="66"/>
                  </a:lnTo>
                  <a:lnTo>
                    <a:pt x="256" y="63"/>
                  </a:lnTo>
                  <a:lnTo>
                    <a:pt x="245" y="60"/>
                  </a:lnTo>
                  <a:lnTo>
                    <a:pt x="233" y="58"/>
                  </a:lnTo>
                  <a:lnTo>
                    <a:pt x="217" y="52"/>
                  </a:lnTo>
                  <a:lnTo>
                    <a:pt x="201" y="47"/>
                  </a:lnTo>
                  <a:lnTo>
                    <a:pt x="179" y="43"/>
                  </a:lnTo>
                  <a:lnTo>
                    <a:pt x="162" y="36"/>
                  </a:lnTo>
                  <a:lnTo>
                    <a:pt x="140" y="31"/>
                  </a:lnTo>
                  <a:lnTo>
                    <a:pt x="120" y="25"/>
                  </a:lnTo>
                  <a:lnTo>
                    <a:pt x="101" y="18"/>
                  </a:lnTo>
                  <a:lnTo>
                    <a:pt x="82" y="14"/>
                  </a:lnTo>
                  <a:lnTo>
                    <a:pt x="65" y="9"/>
                  </a:lnTo>
                  <a:lnTo>
                    <a:pt x="50" y="6"/>
                  </a:lnTo>
                  <a:lnTo>
                    <a:pt x="38" y="2"/>
                  </a:lnTo>
                  <a:lnTo>
                    <a:pt x="30" y="1"/>
                  </a:lnTo>
                  <a:lnTo>
                    <a:pt x="23" y="1"/>
                  </a:lnTo>
                  <a:lnTo>
                    <a:pt x="17" y="0"/>
                  </a:lnTo>
                  <a:lnTo>
                    <a:pt x="13" y="0"/>
                  </a:lnTo>
                  <a:lnTo>
                    <a:pt x="9" y="0"/>
                  </a:lnTo>
                  <a:lnTo>
                    <a:pt x="7" y="0"/>
                  </a:lnTo>
                  <a:lnTo>
                    <a:pt x="4" y="0"/>
                  </a:lnTo>
                  <a:lnTo>
                    <a:pt x="3" y="1"/>
                  </a:lnTo>
                  <a:lnTo>
                    <a:pt x="1" y="1"/>
                  </a:lnTo>
                  <a:lnTo>
                    <a:pt x="0" y="2"/>
                  </a:lnTo>
                  <a:lnTo>
                    <a:pt x="0" y="5"/>
                  </a:lnTo>
                  <a:lnTo>
                    <a:pt x="38" y="16"/>
                  </a:lnTo>
                  <a:lnTo>
                    <a:pt x="247" y="76"/>
                  </a:lnTo>
                  <a:lnTo>
                    <a:pt x="264" y="6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503" name="Freeform 1197"/>
            <p:cNvSpPr>
              <a:spLocks/>
            </p:cNvSpPr>
            <p:nvPr/>
          </p:nvSpPr>
          <p:spPr bwMode="auto">
            <a:xfrm>
              <a:off x="4543" y="3373"/>
              <a:ext cx="20" cy="21"/>
            </a:xfrm>
            <a:custGeom>
              <a:avLst/>
              <a:gdLst>
                <a:gd name="T0" fmla="*/ 0 w 41"/>
                <a:gd name="T1" fmla="*/ 1 h 41"/>
                <a:gd name="T2" fmla="*/ 0 w 41"/>
                <a:gd name="T3" fmla="*/ 1 h 41"/>
                <a:gd name="T4" fmla="*/ 0 w 41"/>
                <a:gd name="T5" fmla="*/ 1 h 41"/>
                <a:gd name="T6" fmla="*/ 0 w 41"/>
                <a:gd name="T7" fmla="*/ 1 h 41"/>
                <a:gd name="T8" fmla="*/ 0 w 41"/>
                <a:gd name="T9" fmla="*/ 1 h 41"/>
                <a:gd name="T10" fmla="*/ 0 w 41"/>
                <a:gd name="T11" fmla="*/ 1 h 41"/>
                <a:gd name="T12" fmla="*/ 0 w 41"/>
                <a:gd name="T13" fmla="*/ 0 h 41"/>
                <a:gd name="T14" fmla="*/ 0 w 41"/>
                <a:gd name="T15" fmla="*/ 0 h 41"/>
                <a:gd name="T16" fmla="*/ 0 w 41"/>
                <a:gd name="T17" fmla="*/ 0 h 41"/>
                <a:gd name="T18" fmla="*/ 0 w 41"/>
                <a:gd name="T19" fmla="*/ 0 h 41"/>
                <a:gd name="T20" fmla="*/ 0 w 41"/>
                <a:gd name="T21" fmla="*/ 0 h 41"/>
                <a:gd name="T22" fmla="*/ 0 w 41"/>
                <a:gd name="T23" fmla="*/ 1 h 41"/>
                <a:gd name="T24" fmla="*/ 0 w 41"/>
                <a:gd name="T25" fmla="*/ 1 h 41"/>
                <a:gd name="T26" fmla="*/ 0 w 41"/>
                <a:gd name="T27" fmla="*/ 1 h 41"/>
                <a:gd name="T28" fmla="*/ 0 w 41"/>
                <a:gd name="T29" fmla="*/ 1 h 41"/>
                <a:gd name="T30" fmla="*/ 0 w 41"/>
                <a:gd name="T31" fmla="*/ 1 h 41"/>
                <a:gd name="T32" fmla="*/ 0 w 41"/>
                <a:gd name="T33" fmla="*/ 1 h 41"/>
                <a:gd name="T34" fmla="*/ 0 w 41"/>
                <a:gd name="T35" fmla="*/ 1 h 41"/>
                <a:gd name="T36" fmla="*/ 0 w 41"/>
                <a:gd name="T37" fmla="*/ 1 h 41"/>
                <a:gd name="T38" fmla="*/ 0 w 41"/>
                <a:gd name="T39" fmla="*/ 1 h 41"/>
                <a:gd name="T40" fmla="*/ 0 w 41"/>
                <a:gd name="T41" fmla="*/ 1 h 41"/>
                <a:gd name="T42" fmla="*/ 0 w 41"/>
                <a:gd name="T43" fmla="*/ 1 h 41"/>
                <a:gd name="T44" fmla="*/ 0 w 41"/>
                <a:gd name="T45" fmla="*/ 1 h 41"/>
                <a:gd name="T46" fmla="*/ 0 w 41"/>
                <a:gd name="T47" fmla="*/ 1 h 41"/>
                <a:gd name="T48" fmla="*/ 0 w 41"/>
                <a:gd name="T49" fmla="*/ 1 h 41"/>
                <a:gd name="T50" fmla="*/ 0 w 41"/>
                <a:gd name="T51" fmla="*/ 1 h 41"/>
                <a:gd name="T52" fmla="*/ 0 w 41"/>
                <a:gd name="T53" fmla="*/ 1 h 41"/>
                <a:gd name="T54" fmla="*/ 0 w 41"/>
                <a:gd name="T55" fmla="*/ 1 h 41"/>
                <a:gd name="T56" fmla="*/ 0 w 41"/>
                <a:gd name="T57" fmla="*/ 1 h 41"/>
                <a:gd name="T58" fmla="*/ 0 w 41"/>
                <a:gd name="T59" fmla="*/ 1 h 41"/>
                <a:gd name="T60" fmla="*/ 0 w 41"/>
                <a:gd name="T61" fmla="*/ 1 h 41"/>
                <a:gd name="T62" fmla="*/ 0 w 41"/>
                <a:gd name="T63" fmla="*/ 1 h 41"/>
                <a:gd name="T64" fmla="*/ 0 w 41"/>
                <a:gd name="T65" fmla="*/ 1 h 41"/>
                <a:gd name="T66" fmla="*/ 0 w 41"/>
                <a:gd name="T67" fmla="*/ 1 h 4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1"/>
                <a:gd name="T103" fmla="*/ 0 h 41"/>
                <a:gd name="T104" fmla="*/ 41 w 41"/>
                <a:gd name="T105" fmla="*/ 41 h 4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1" h="41">
                  <a:moveTo>
                    <a:pt x="0" y="20"/>
                  </a:moveTo>
                  <a:lnTo>
                    <a:pt x="0" y="14"/>
                  </a:lnTo>
                  <a:lnTo>
                    <a:pt x="2" y="12"/>
                  </a:lnTo>
                  <a:lnTo>
                    <a:pt x="4" y="8"/>
                  </a:lnTo>
                  <a:lnTo>
                    <a:pt x="7" y="5"/>
                  </a:lnTo>
                  <a:lnTo>
                    <a:pt x="10" y="1"/>
                  </a:lnTo>
                  <a:lnTo>
                    <a:pt x="14" y="0"/>
                  </a:lnTo>
                  <a:lnTo>
                    <a:pt x="18" y="0"/>
                  </a:lnTo>
                  <a:lnTo>
                    <a:pt x="22" y="0"/>
                  </a:lnTo>
                  <a:lnTo>
                    <a:pt x="26" y="0"/>
                  </a:lnTo>
                  <a:lnTo>
                    <a:pt x="29" y="0"/>
                  </a:lnTo>
                  <a:lnTo>
                    <a:pt x="33" y="1"/>
                  </a:lnTo>
                  <a:lnTo>
                    <a:pt x="35" y="5"/>
                  </a:lnTo>
                  <a:lnTo>
                    <a:pt x="37" y="8"/>
                  </a:lnTo>
                  <a:lnTo>
                    <a:pt x="39" y="12"/>
                  </a:lnTo>
                  <a:lnTo>
                    <a:pt x="41" y="14"/>
                  </a:lnTo>
                  <a:lnTo>
                    <a:pt x="41" y="20"/>
                  </a:lnTo>
                  <a:lnTo>
                    <a:pt x="41" y="24"/>
                  </a:lnTo>
                  <a:lnTo>
                    <a:pt x="39" y="28"/>
                  </a:lnTo>
                  <a:lnTo>
                    <a:pt x="37" y="31"/>
                  </a:lnTo>
                  <a:lnTo>
                    <a:pt x="35" y="33"/>
                  </a:lnTo>
                  <a:lnTo>
                    <a:pt x="33" y="37"/>
                  </a:lnTo>
                  <a:lnTo>
                    <a:pt x="29" y="39"/>
                  </a:lnTo>
                  <a:lnTo>
                    <a:pt x="26" y="40"/>
                  </a:lnTo>
                  <a:lnTo>
                    <a:pt x="22" y="41"/>
                  </a:lnTo>
                  <a:lnTo>
                    <a:pt x="18" y="40"/>
                  </a:lnTo>
                  <a:lnTo>
                    <a:pt x="14" y="39"/>
                  </a:lnTo>
                  <a:lnTo>
                    <a:pt x="10" y="37"/>
                  </a:lnTo>
                  <a:lnTo>
                    <a:pt x="7" y="33"/>
                  </a:lnTo>
                  <a:lnTo>
                    <a:pt x="4" y="31"/>
                  </a:lnTo>
                  <a:lnTo>
                    <a:pt x="2" y="28"/>
                  </a:lnTo>
                  <a:lnTo>
                    <a:pt x="0" y="24"/>
                  </a:lnTo>
                  <a:lnTo>
                    <a:pt x="0" y="2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504" name="Freeform 1198"/>
            <p:cNvSpPr>
              <a:spLocks/>
            </p:cNvSpPr>
            <p:nvPr/>
          </p:nvSpPr>
          <p:spPr bwMode="auto">
            <a:xfrm>
              <a:off x="4706" y="2894"/>
              <a:ext cx="41" cy="57"/>
            </a:xfrm>
            <a:custGeom>
              <a:avLst/>
              <a:gdLst>
                <a:gd name="T0" fmla="*/ 1 w 81"/>
                <a:gd name="T1" fmla="*/ 1 h 112"/>
                <a:gd name="T2" fmla="*/ 1 w 81"/>
                <a:gd name="T3" fmla="*/ 1 h 112"/>
                <a:gd name="T4" fmla="*/ 1 w 81"/>
                <a:gd name="T5" fmla="*/ 1 h 112"/>
                <a:gd name="T6" fmla="*/ 1 w 81"/>
                <a:gd name="T7" fmla="*/ 1 h 112"/>
                <a:gd name="T8" fmla="*/ 1 w 81"/>
                <a:gd name="T9" fmla="*/ 1 h 112"/>
                <a:gd name="T10" fmla="*/ 1 w 81"/>
                <a:gd name="T11" fmla="*/ 1 h 112"/>
                <a:gd name="T12" fmla="*/ 1 w 81"/>
                <a:gd name="T13" fmla="*/ 1 h 112"/>
                <a:gd name="T14" fmla="*/ 1 w 81"/>
                <a:gd name="T15" fmla="*/ 1 h 112"/>
                <a:gd name="T16" fmla="*/ 1 w 81"/>
                <a:gd name="T17" fmla="*/ 1 h 112"/>
                <a:gd name="T18" fmla="*/ 1 w 81"/>
                <a:gd name="T19" fmla="*/ 1 h 112"/>
                <a:gd name="T20" fmla="*/ 1 w 81"/>
                <a:gd name="T21" fmla="*/ 1 h 112"/>
                <a:gd name="T22" fmla="*/ 1 w 81"/>
                <a:gd name="T23" fmla="*/ 1 h 112"/>
                <a:gd name="T24" fmla="*/ 1 w 81"/>
                <a:gd name="T25" fmla="*/ 1 h 112"/>
                <a:gd name="T26" fmla="*/ 1 w 81"/>
                <a:gd name="T27" fmla="*/ 1 h 112"/>
                <a:gd name="T28" fmla="*/ 1 w 81"/>
                <a:gd name="T29" fmla="*/ 1 h 112"/>
                <a:gd name="T30" fmla="*/ 1 w 81"/>
                <a:gd name="T31" fmla="*/ 1 h 112"/>
                <a:gd name="T32" fmla="*/ 1 w 81"/>
                <a:gd name="T33" fmla="*/ 1 h 112"/>
                <a:gd name="T34" fmla="*/ 1 w 81"/>
                <a:gd name="T35" fmla="*/ 0 h 112"/>
                <a:gd name="T36" fmla="*/ 1 w 81"/>
                <a:gd name="T37" fmla="*/ 1 h 112"/>
                <a:gd name="T38" fmla="*/ 1 w 81"/>
                <a:gd name="T39" fmla="*/ 1 h 112"/>
                <a:gd name="T40" fmla="*/ 1 w 81"/>
                <a:gd name="T41" fmla="*/ 1 h 112"/>
                <a:gd name="T42" fmla="*/ 1 w 81"/>
                <a:gd name="T43" fmla="*/ 1 h 112"/>
                <a:gd name="T44" fmla="*/ 1 w 81"/>
                <a:gd name="T45" fmla="*/ 1 h 112"/>
                <a:gd name="T46" fmla="*/ 1 w 81"/>
                <a:gd name="T47" fmla="*/ 1 h 112"/>
                <a:gd name="T48" fmla="*/ 1 w 81"/>
                <a:gd name="T49" fmla="*/ 1 h 112"/>
                <a:gd name="T50" fmla="*/ 1 w 81"/>
                <a:gd name="T51" fmla="*/ 1 h 112"/>
                <a:gd name="T52" fmla="*/ 1 w 81"/>
                <a:gd name="T53" fmla="*/ 1 h 112"/>
                <a:gd name="T54" fmla="*/ 1 w 81"/>
                <a:gd name="T55" fmla="*/ 1 h 112"/>
                <a:gd name="T56" fmla="*/ 1 w 81"/>
                <a:gd name="T57" fmla="*/ 1 h 112"/>
                <a:gd name="T58" fmla="*/ 1 w 81"/>
                <a:gd name="T59" fmla="*/ 1 h 112"/>
                <a:gd name="T60" fmla="*/ 1 w 81"/>
                <a:gd name="T61" fmla="*/ 1 h 112"/>
                <a:gd name="T62" fmla="*/ 1 w 81"/>
                <a:gd name="T63" fmla="*/ 1 h 112"/>
                <a:gd name="T64" fmla="*/ 1 w 81"/>
                <a:gd name="T65" fmla="*/ 1 h 112"/>
                <a:gd name="T66" fmla="*/ 1 w 81"/>
                <a:gd name="T67" fmla="*/ 1 h 112"/>
                <a:gd name="T68" fmla="*/ 1 w 81"/>
                <a:gd name="T69" fmla="*/ 1 h 112"/>
                <a:gd name="T70" fmla="*/ 1 w 81"/>
                <a:gd name="T71" fmla="*/ 1 h 112"/>
                <a:gd name="T72" fmla="*/ 1 w 81"/>
                <a:gd name="T73" fmla="*/ 1 h 112"/>
                <a:gd name="T74" fmla="*/ 1 w 81"/>
                <a:gd name="T75" fmla="*/ 1 h 112"/>
                <a:gd name="T76" fmla="*/ 1 w 81"/>
                <a:gd name="T77" fmla="*/ 1 h 112"/>
                <a:gd name="T78" fmla="*/ 1 w 81"/>
                <a:gd name="T79" fmla="*/ 1 h 112"/>
                <a:gd name="T80" fmla="*/ 0 w 81"/>
                <a:gd name="T81" fmla="*/ 1 h 112"/>
                <a:gd name="T82" fmla="*/ 0 w 81"/>
                <a:gd name="T83" fmla="*/ 1 h 112"/>
                <a:gd name="T84" fmla="*/ 1 w 81"/>
                <a:gd name="T85" fmla="*/ 1 h 112"/>
                <a:gd name="T86" fmla="*/ 1 w 81"/>
                <a:gd name="T87" fmla="*/ 1 h 11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81"/>
                <a:gd name="T133" fmla="*/ 0 h 112"/>
                <a:gd name="T134" fmla="*/ 81 w 81"/>
                <a:gd name="T135" fmla="*/ 112 h 11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81" h="112">
                  <a:moveTo>
                    <a:pt x="5" y="91"/>
                  </a:moveTo>
                  <a:lnTo>
                    <a:pt x="6" y="93"/>
                  </a:lnTo>
                  <a:lnTo>
                    <a:pt x="9" y="96"/>
                  </a:lnTo>
                  <a:lnTo>
                    <a:pt x="12" y="99"/>
                  </a:lnTo>
                  <a:lnTo>
                    <a:pt x="16" y="100"/>
                  </a:lnTo>
                  <a:lnTo>
                    <a:pt x="19" y="103"/>
                  </a:lnTo>
                  <a:lnTo>
                    <a:pt x="21" y="103"/>
                  </a:lnTo>
                  <a:lnTo>
                    <a:pt x="25" y="105"/>
                  </a:lnTo>
                  <a:lnTo>
                    <a:pt x="29" y="107"/>
                  </a:lnTo>
                  <a:lnTo>
                    <a:pt x="32" y="107"/>
                  </a:lnTo>
                  <a:lnTo>
                    <a:pt x="37" y="108"/>
                  </a:lnTo>
                  <a:lnTo>
                    <a:pt x="40" y="109"/>
                  </a:lnTo>
                  <a:lnTo>
                    <a:pt x="44" y="111"/>
                  </a:lnTo>
                  <a:lnTo>
                    <a:pt x="47" y="111"/>
                  </a:lnTo>
                  <a:lnTo>
                    <a:pt x="50" y="111"/>
                  </a:lnTo>
                  <a:lnTo>
                    <a:pt x="54" y="111"/>
                  </a:lnTo>
                  <a:lnTo>
                    <a:pt x="58" y="112"/>
                  </a:lnTo>
                  <a:lnTo>
                    <a:pt x="60" y="111"/>
                  </a:lnTo>
                  <a:lnTo>
                    <a:pt x="63" y="109"/>
                  </a:lnTo>
                  <a:lnTo>
                    <a:pt x="66" y="105"/>
                  </a:lnTo>
                  <a:lnTo>
                    <a:pt x="70" y="101"/>
                  </a:lnTo>
                  <a:lnTo>
                    <a:pt x="71" y="96"/>
                  </a:lnTo>
                  <a:lnTo>
                    <a:pt x="74" y="89"/>
                  </a:lnTo>
                  <a:lnTo>
                    <a:pt x="75" y="82"/>
                  </a:lnTo>
                  <a:lnTo>
                    <a:pt x="78" y="77"/>
                  </a:lnTo>
                  <a:lnTo>
                    <a:pt x="79" y="69"/>
                  </a:lnTo>
                  <a:lnTo>
                    <a:pt x="79" y="61"/>
                  </a:lnTo>
                  <a:lnTo>
                    <a:pt x="79" y="51"/>
                  </a:lnTo>
                  <a:lnTo>
                    <a:pt x="81" y="43"/>
                  </a:lnTo>
                  <a:lnTo>
                    <a:pt x="81" y="35"/>
                  </a:lnTo>
                  <a:lnTo>
                    <a:pt x="81" y="26"/>
                  </a:lnTo>
                  <a:lnTo>
                    <a:pt x="81" y="18"/>
                  </a:lnTo>
                  <a:lnTo>
                    <a:pt x="81" y="11"/>
                  </a:lnTo>
                  <a:lnTo>
                    <a:pt x="79" y="6"/>
                  </a:lnTo>
                  <a:lnTo>
                    <a:pt x="74" y="2"/>
                  </a:lnTo>
                  <a:lnTo>
                    <a:pt x="70" y="0"/>
                  </a:lnTo>
                  <a:lnTo>
                    <a:pt x="67" y="0"/>
                  </a:lnTo>
                  <a:lnTo>
                    <a:pt x="67" y="3"/>
                  </a:lnTo>
                  <a:lnTo>
                    <a:pt x="67" y="7"/>
                  </a:lnTo>
                  <a:lnTo>
                    <a:pt x="67" y="10"/>
                  </a:lnTo>
                  <a:lnTo>
                    <a:pt x="69" y="12"/>
                  </a:lnTo>
                  <a:lnTo>
                    <a:pt x="69" y="15"/>
                  </a:lnTo>
                  <a:lnTo>
                    <a:pt x="69" y="19"/>
                  </a:lnTo>
                  <a:lnTo>
                    <a:pt x="69" y="22"/>
                  </a:lnTo>
                  <a:lnTo>
                    <a:pt x="70" y="24"/>
                  </a:lnTo>
                  <a:lnTo>
                    <a:pt x="69" y="30"/>
                  </a:lnTo>
                  <a:lnTo>
                    <a:pt x="69" y="35"/>
                  </a:lnTo>
                  <a:lnTo>
                    <a:pt x="69" y="39"/>
                  </a:lnTo>
                  <a:lnTo>
                    <a:pt x="69" y="42"/>
                  </a:lnTo>
                  <a:lnTo>
                    <a:pt x="69" y="45"/>
                  </a:lnTo>
                  <a:lnTo>
                    <a:pt x="69" y="49"/>
                  </a:lnTo>
                  <a:lnTo>
                    <a:pt x="67" y="53"/>
                  </a:lnTo>
                  <a:lnTo>
                    <a:pt x="66" y="57"/>
                  </a:lnTo>
                  <a:lnTo>
                    <a:pt x="66" y="61"/>
                  </a:lnTo>
                  <a:lnTo>
                    <a:pt x="64" y="65"/>
                  </a:lnTo>
                  <a:lnTo>
                    <a:pt x="63" y="69"/>
                  </a:lnTo>
                  <a:lnTo>
                    <a:pt x="62" y="72"/>
                  </a:lnTo>
                  <a:lnTo>
                    <a:pt x="62" y="76"/>
                  </a:lnTo>
                  <a:lnTo>
                    <a:pt x="60" y="80"/>
                  </a:lnTo>
                  <a:lnTo>
                    <a:pt x="58" y="84"/>
                  </a:lnTo>
                  <a:lnTo>
                    <a:pt x="58" y="86"/>
                  </a:lnTo>
                  <a:lnTo>
                    <a:pt x="55" y="89"/>
                  </a:lnTo>
                  <a:lnTo>
                    <a:pt x="54" y="92"/>
                  </a:lnTo>
                  <a:lnTo>
                    <a:pt x="51" y="96"/>
                  </a:lnTo>
                  <a:lnTo>
                    <a:pt x="50" y="99"/>
                  </a:lnTo>
                  <a:lnTo>
                    <a:pt x="46" y="99"/>
                  </a:lnTo>
                  <a:lnTo>
                    <a:pt x="42" y="97"/>
                  </a:lnTo>
                  <a:lnTo>
                    <a:pt x="37" y="95"/>
                  </a:lnTo>
                  <a:lnTo>
                    <a:pt x="33" y="95"/>
                  </a:lnTo>
                  <a:lnTo>
                    <a:pt x="31" y="92"/>
                  </a:lnTo>
                  <a:lnTo>
                    <a:pt x="27" y="89"/>
                  </a:lnTo>
                  <a:lnTo>
                    <a:pt x="24" y="88"/>
                  </a:lnTo>
                  <a:lnTo>
                    <a:pt x="20" y="85"/>
                  </a:lnTo>
                  <a:lnTo>
                    <a:pt x="16" y="84"/>
                  </a:lnTo>
                  <a:lnTo>
                    <a:pt x="13" y="81"/>
                  </a:lnTo>
                  <a:lnTo>
                    <a:pt x="12" y="80"/>
                  </a:lnTo>
                  <a:lnTo>
                    <a:pt x="9" y="77"/>
                  </a:lnTo>
                  <a:lnTo>
                    <a:pt x="6" y="76"/>
                  </a:lnTo>
                  <a:lnTo>
                    <a:pt x="5" y="76"/>
                  </a:lnTo>
                  <a:lnTo>
                    <a:pt x="4" y="76"/>
                  </a:lnTo>
                  <a:lnTo>
                    <a:pt x="0" y="77"/>
                  </a:lnTo>
                  <a:lnTo>
                    <a:pt x="0" y="78"/>
                  </a:lnTo>
                  <a:lnTo>
                    <a:pt x="0" y="81"/>
                  </a:lnTo>
                  <a:lnTo>
                    <a:pt x="0" y="82"/>
                  </a:lnTo>
                  <a:lnTo>
                    <a:pt x="1" y="85"/>
                  </a:lnTo>
                  <a:lnTo>
                    <a:pt x="2" y="88"/>
                  </a:lnTo>
                  <a:lnTo>
                    <a:pt x="5" y="9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505" name="Freeform 1199"/>
            <p:cNvSpPr>
              <a:spLocks/>
            </p:cNvSpPr>
            <p:nvPr/>
          </p:nvSpPr>
          <p:spPr bwMode="auto">
            <a:xfrm>
              <a:off x="5162" y="2794"/>
              <a:ext cx="21" cy="127"/>
            </a:xfrm>
            <a:custGeom>
              <a:avLst/>
              <a:gdLst>
                <a:gd name="T0" fmla="*/ 1 w 41"/>
                <a:gd name="T1" fmla="*/ 1 h 248"/>
                <a:gd name="T2" fmla="*/ 1 w 41"/>
                <a:gd name="T3" fmla="*/ 1 h 248"/>
                <a:gd name="T4" fmla="*/ 1 w 41"/>
                <a:gd name="T5" fmla="*/ 1 h 248"/>
                <a:gd name="T6" fmla="*/ 1 w 41"/>
                <a:gd name="T7" fmla="*/ 1 h 248"/>
                <a:gd name="T8" fmla="*/ 1 w 41"/>
                <a:gd name="T9" fmla="*/ 1 h 248"/>
                <a:gd name="T10" fmla="*/ 1 w 41"/>
                <a:gd name="T11" fmla="*/ 1 h 248"/>
                <a:gd name="T12" fmla="*/ 1 w 41"/>
                <a:gd name="T13" fmla="*/ 1 h 248"/>
                <a:gd name="T14" fmla="*/ 1 w 41"/>
                <a:gd name="T15" fmla="*/ 1 h 248"/>
                <a:gd name="T16" fmla="*/ 1 w 41"/>
                <a:gd name="T17" fmla="*/ 1 h 248"/>
                <a:gd name="T18" fmla="*/ 1 w 41"/>
                <a:gd name="T19" fmla="*/ 1 h 248"/>
                <a:gd name="T20" fmla="*/ 1 w 41"/>
                <a:gd name="T21" fmla="*/ 1 h 248"/>
                <a:gd name="T22" fmla="*/ 1 w 41"/>
                <a:gd name="T23" fmla="*/ 1 h 248"/>
                <a:gd name="T24" fmla="*/ 1 w 41"/>
                <a:gd name="T25" fmla="*/ 1 h 248"/>
                <a:gd name="T26" fmla="*/ 1 w 41"/>
                <a:gd name="T27" fmla="*/ 1 h 248"/>
                <a:gd name="T28" fmla="*/ 1 w 41"/>
                <a:gd name="T29" fmla="*/ 1 h 248"/>
                <a:gd name="T30" fmla="*/ 1 w 41"/>
                <a:gd name="T31" fmla="*/ 1 h 248"/>
                <a:gd name="T32" fmla="*/ 1 w 41"/>
                <a:gd name="T33" fmla="*/ 1 h 248"/>
                <a:gd name="T34" fmla="*/ 1 w 41"/>
                <a:gd name="T35" fmla="*/ 1 h 248"/>
                <a:gd name="T36" fmla="*/ 1 w 41"/>
                <a:gd name="T37" fmla="*/ 1 h 248"/>
                <a:gd name="T38" fmla="*/ 1 w 41"/>
                <a:gd name="T39" fmla="*/ 1 h 248"/>
                <a:gd name="T40" fmla="*/ 1 w 41"/>
                <a:gd name="T41" fmla="*/ 1 h 248"/>
                <a:gd name="T42" fmla="*/ 1 w 41"/>
                <a:gd name="T43" fmla="*/ 1 h 248"/>
                <a:gd name="T44" fmla="*/ 1 w 41"/>
                <a:gd name="T45" fmla="*/ 1 h 248"/>
                <a:gd name="T46" fmla="*/ 1 w 41"/>
                <a:gd name="T47" fmla="*/ 1 h 248"/>
                <a:gd name="T48" fmla="*/ 1 w 41"/>
                <a:gd name="T49" fmla="*/ 1 h 248"/>
                <a:gd name="T50" fmla="*/ 1 w 41"/>
                <a:gd name="T51" fmla="*/ 1 h 248"/>
                <a:gd name="T52" fmla="*/ 1 w 41"/>
                <a:gd name="T53" fmla="*/ 1 h 248"/>
                <a:gd name="T54" fmla="*/ 1 w 41"/>
                <a:gd name="T55" fmla="*/ 1 h 248"/>
                <a:gd name="T56" fmla="*/ 1 w 41"/>
                <a:gd name="T57" fmla="*/ 1 h 248"/>
                <a:gd name="T58" fmla="*/ 1 w 41"/>
                <a:gd name="T59" fmla="*/ 1 h 248"/>
                <a:gd name="T60" fmla="*/ 0 w 41"/>
                <a:gd name="T61" fmla="*/ 1 h 248"/>
                <a:gd name="T62" fmla="*/ 0 w 41"/>
                <a:gd name="T63" fmla="*/ 1 h 248"/>
                <a:gd name="T64" fmla="*/ 1 w 41"/>
                <a:gd name="T65" fmla="*/ 1 h 248"/>
                <a:gd name="T66" fmla="*/ 1 w 41"/>
                <a:gd name="T67" fmla="*/ 1 h 248"/>
                <a:gd name="T68" fmla="*/ 1 w 41"/>
                <a:gd name="T69" fmla="*/ 1 h 248"/>
                <a:gd name="T70" fmla="*/ 1 w 41"/>
                <a:gd name="T71" fmla="*/ 1 h 248"/>
                <a:gd name="T72" fmla="*/ 1 w 41"/>
                <a:gd name="T73" fmla="*/ 1 h 248"/>
                <a:gd name="T74" fmla="*/ 1 w 41"/>
                <a:gd name="T75" fmla="*/ 1 h 248"/>
                <a:gd name="T76" fmla="*/ 1 w 41"/>
                <a:gd name="T77" fmla="*/ 1 h 248"/>
                <a:gd name="T78" fmla="*/ 1 w 41"/>
                <a:gd name="T79" fmla="*/ 1 h 248"/>
                <a:gd name="T80" fmla="*/ 1 w 41"/>
                <a:gd name="T81" fmla="*/ 1 h 248"/>
                <a:gd name="T82" fmla="*/ 1 w 41"/>
                <a:gd name="T83" fmla="*/ 1 h 248"/>
                <a:gd name="T84" fmla="*/ 1 w 41"/>
                <a:gd name="T85" fmla="*/ 0 h 248"/>
                <a:gd name="T86" fmla="*/ 1 w 41"/>
                <a:gd name="T87" fmla="*/ 0 h 248"/>
                <a:gd name="T88" fmla="*/ 1 w 41"/>
                <a:gd name="T89" fmla="*/ 1 h 248"/>
                <a:gd name="T90" fmla="*/ 1 w 41"/>
                <a:gd name="T91" fmla="*/ 1 h 248"/>
                <a:gd name="T92" fmla="*/ 1 w 41"/>
                <a:gd name="T93" fmla="*/ 1 h 248"/>
                <a:gd name="T94" fmla="*/ 1 w 41"/>
                <a:gd name="T95" fmla="*/ 1 h 248"/>
                <a:gd name="T96" fmla="*/ 1 w 41"/>
                <a:gd name="T97" fmla="*/ 1 h 248"/>
                <a:gd name="T98" fmla="*/ 1 w 41"/>
                <a:gd name="T99" fmla="*/ 1 h 24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1"/>
                <a:gd name="T151" fmla="*/ 0 h 248"/>
                <a:gd name="T152" fmla="*/ 41 w 41"/>
                <a:gd name="T153" fmla="*/ 248 h 24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1" h="248">
                  <a:moveTo>
                    <a:pt x="40" y="13"/>
                  </a:moveTo>
                  <a:lnTo>
                    <a:pt x="36" y="22"/>
                  </a:lnTo>
                  <a:lnTo>
                    <a:pt x="32" y="34"/>
                  </a:lnTo>
                  <a:lnTo>
                    <a:pt x="28" y="46"/>
                  </a:lnTo>
                  <a:lnTo>
                    <a:pt x="25" y="61"/>
                  </a:lnTo>
                  <a:lnTo>
                    <a:pt x="23" y="75"/>
                  </a:lnTo>
                  <a:lnTo>
                    <a:pt x="20" y="92"/>
                  </a:lnTo>
                  <a:lnTo>
                    <a:pt x="18" y="109"/>
                  </a:lnTo>
                  <a:lnTo>
                    <a:pt x="17" y="127"/>
                  </a:lnTo>
                  <a:lnTo>
                    <a:pt x="16" y="143"/>
                  </a:lnTo>
                  <a:lnTo>
                    <a:pt x="14" y="159"/>
                  </a:lnTo>
                  <a:lnTo>
                    <a:pt x="14" y="175"/>
                  </a:lnTo>
                  <a:lnTo>
                    <a:pt x="14" y="191"/>
                  </a:lnTo>
                  <a:lnTo>
                    <a:pt x="14" y="205"/>
                  </a:lnTo>
                  <a:lnTo>
                    <a:pt x="13" y="217"/>
                  </a:lnTo>
                  <a:lnTo>
                    <a:pt x="13" y="227"/>
                  </a:lnTo>
                  <a:lnTo>
                    <a:pt x="13" y="236"/>
                  </a:lnTo>
                  <a:lnTo>
                    <a:pt x="12" y="240"/>
                  </a:lnTo>
                  <a:lnTo>
                    <a:pt x="10" y="244"/>
                  </a:lnTo>
                  <a:lnTo>
                    <a:pt x="9" y="247"/>
                  </a:lnTo>
                  <a:lnTo>
                    <a:pt x="6" y="248"/>
                  </a:lnTo>
                  <a:lnTo>
                    <a:pt x="5" y="248"/>
                  </a:lnTo>
                  <a:lnTo>
                    <a:pt x="4" y="247"/>
                  </a:lnTo>
                  <a:lnTo>
                    <a:pt x="2" y="245"/>
                  </a:lnTo>
                  <a:lnTo>
                    <a:pt x="2" y="241"/>
                  </a:lnTo>
                  <a:lnTo>
                    <a:pt x="2" y="231"/>
                  </a:lnTo>
                  <a:lnTo>
                    <a:pt x="2" y="220"/>
                  </a:lnTo>
                  <a:lnTo>
                    <a:pt x="1" y="205"/>
                  </a:lnTo>
                  <a:lnTo>
                    <a:pt x="1" y="190"/>
                  </a:lnTo>
                  <a:lnTo>
                    <a:pt x="1" y="173"/>
                  </a:lnTo>
                  <a:lnTo>
                    <a:pt x="0" y="154"/>
                  </a:lnTo>
                  <a:lnTo>
                    <a:pt x="0" y="136"/>
                  </a:lnTo>
                  <a:lnTo>
                    <a:pt x="1" y="117"/>
                  </a:lnTo>
                  <a:lnTo>
                    <a:pt x="1" y="98"/>
                  </a:lnTo>
                  <a:lnTo>
                    <a:pt x="2" y="80"/>
                  </a:lnTo>
                  <a:lnTo>
                    <a:pt x="5" y="62"/>
                  </a:lnTo>
                  <a:lnTo>
                    <a:pt x="8" y="47"/>
                  </a:lnTo>
                  <a:lnTo>
                    <a:pt x="10" y="32"/>
                  </a:lnTo>
                  <a:lnTo>
                    <a:pt x="16" y="20"/>
                  </a:lnTo>
                  <a:lnTo>
                    <a:pt x="21" y="9"/>
                  </a:lnTo>
                  <a:lnTo>
                    <a:pt x="29" y="4"/>
                  </a:lnTo>
                  <a:lnTo>
                    <a:pt x="32" y="1"/>
                  </a:lnTo>
                  <a:lnTo>
                    <a:pt x="35" y="0"/>
                  </a:lnTo>
                  <a:lnTo>
                    <a:pt x="37" y="0"/>
                  </a:lnTo>
                  <a:lnTo>
                    <a:pt x="40" y="3"/>
                  </a:lnTo>
                  <a:lnTo>
                    <a:pt x="40" y="4"/>
                  </a:lnTo>
                  <a:lnTo>
                    <a:pt x="41" y="7"/>
                  </a:lnTo>
                  <a:lnTo>
                    <a:pt x="41" y="9"/>
                  </a:lnTo>
                  <a:lnTo>
                    <a:pt x="40" y="1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506" name="Freeform 1200"/>
            <p:cNvSpPr>
              <a:spLocks/>
            </p:cNvSpPr>
            <p:nvPr/>
          </p:nvSpPr>
          <p:spPr bwMode="auto">
            <a:xfrm>
              <a:off x="5234" y="2955"/>
              <a:ext cx="59" cy="23"/>
            </a:xfrm>
            <a:custGeom>
              <a:avLst/>
              <a:gdLst>
                <a:gd name="T0" fmla="*/ 1 w 117"/>
                <a:gd name="T1" fmla="*/ 1 h 44"/>
                <a:gd name="T2" fmla="*/ 1 w 117"/>
                <a:gd name="T3" fmla="*/ 1 h 44"/>
                <a:gd name="T4" fmla="*/ 1 w 117"/>
                <a:gd name="T5" fmla="*/ 1 h 44"/>
                <a:gd name="T6" fmla="*/ 1 w 117"/>
                <a:gd name="T7" fmla="*/ 1 h 44"/>
                <a:gd name="T8" fmla="*/ 1 w 117"/>
                <a:gd name="T9" fmla="*/ 1 h 44"/>
                <a:gd name="T10" fmla="*/ 1 w 117"/>
                <a:gd name="T11" fmla="*/ 1 h 44"/>
                <a:gd name="T12" fmla="*/ 1 w 117"/>
                <a:gd name="T13" fmla="*/ 1 h 44"/>
                <a:gd name="T14" fmla="*/ 1 w 117"/>
                <a:gd name="T15" fmla="*/ 1 h 44"/>
                <a:gd name="T16" fmla="*/ 1 w 117"/>
                <a:gd name="T17" fmla="*/ 1 h 44"/>
                <a:gd name="T18" fmla="*/ 1 w 117"/>
                <a:gd name="T19" fmla="*/ 1 h 44"/>
                <a:gd name="T20" fmla="*/ 1 w 117"/>
                <a:gd name="T21" fmla="*/ 1 h 44"/>
                <a:gd name="T22" fmla="*/ 1 w 117"/>
                <a:gd name="T23" fmla="*/ 1 h 44"/>
                <a:gd name="T24" fmla="*/ 1 w 117"/>
                <a:gd name="T25" fmla="*/ 1 h 44"/>
                <a:gd name="T26" fmla="*/ 1 w 117"/>
                <a:gd name="T27" fmla="*/ 1 h 44"/>
                <a:gd name="T28" fmla="*/ 1 w 117"/>
                <a:gd name="T29" fmla="*/ 1 h 44"/>
                <a:gd name="T30" fmla="*/ 1 w 117"/>
                <a:gd name="T31" fmla="*/ 1 h 44"/>
                <a:gd name="T32" fmla="*/ 1 w 117"/>
                <a:gd name="T33" fmla="*/ 1 h 44"/>
                <a:gd name="T34" fmla="*/ 1 w 117"/>
                <a:gd name="T35" fmla="*/ 1 h 44"/>
                <a:gd name="T36" fmla="*/ 1 w 117"/>
                <a:gd name="T37" fmla="*/ 1 h 44"/>
                <a:gd name="T38" fmla="*/ 1 w 117"/>
                <a:gd name="T39" fmla="*/ 1 h 44"/>
                <a:gd name="T40" fmla="*/ 1 w 117"/>
                <a:gd name="T41" fmla="*/ 1 h 44"/>
                <a:gd name="T42" fmla="*/ 1 w 117"/>
                <a:gd name="T43" fmla="*/ 0 h 44"/>
                <a:gd name="T44" fmla="*/ 1 w 117"/>
                <a:gd name="T45" fmla="*/ 0 h 44"/>
                <a:gd name="T46" fmla="*/ 1 w 117"/>
                <a:gd name="T47" fmla="*/ 0 h 44"/>
                <a:gd name="T48" fmla="*/ 1 w 117"/>
                <a:gd name="T49" fmla="*/ 1 h 44"/>
                <a:gd name="T50" fmla="*/ 1 w 117"/>
                <a:gd name="T51" fmla="*/ 1 h 44"/>
                <a:gd name="T52" fmla="*/ 1 w 117"/>
                <a:gd name="T53" fmla="*/ 1 h 44"/>
                <a:gd name="T54" fmla="*/ 1 w 117"/>
                <a:gd name="T55" fmla="*/ 1 h 44"/>
                <a:gd name="T56" fmla="*/ 1 w 117"/>
                <a:gd name="T57" fmla="*/ 1 h 44"/>
                <a:gd name="T58" fmla="*/ 1 w 117"/>
                <a:gd name="T59" fmla="*/ 1 h 44"/>
                <a:gd name="T60" fmla="*/ 1 w 117"/>
                <a:gd name="T61" fmla="*/ 1 h 44"/>
                <a:gd name="T62" fmla="*/ 1 w 117"/>
                <a:gd name="T63" fmla="*/ 1 h 44"/>
                <a:gd name="T64" fmla="*/ 1 w 117"/>
                <a:gd name="T65" fmla="*/ 1 h 44"/>
                <a:gd name="T66" fmla="*/ 1 w 117"/>
                <a:gd name="T67" fmla="*/ 1 h 44"/>
                <a:gd name="T68" fmla="*/ 1 w 117"/>
                <a:gd name="T69" fmla="*/ 1 h 44"/>
                <a:gd name="T70" fmla="*/ 1 w 117"/>
                <a:gd name="T71" fmla="*/ 1 h 44"/>
                <a:gd name="T72" fmla="*/ 1 w 117"/>
                <a:gd name="T73" fmla="*/ 1 h 44"/>
                <a:gd name="T74" fmla="*/ 1 w 117"/>
                <a:gd name="T75" fmla="*/ 1 h 44"/>
                <a:gd name="T76" fmla="*/ 1 w 117"/>
                <a:gd name="T77" fmla="*/ 1 h 44"/>
                <a:gd name="T78" fmla="*/ 1 w 117"/>
                <a:gd name="T79" fmla="*/ 1 h 44"/>
                <a:gd name="T80" fmla="*/ 1 w 117"/>
                <a:gd name="T81" fmla="*/ 1 h 44"/>
                <a:gd name="T82" fmla="*/ 1 w 117"/>
                <a:gd name="T83" fmla="*/ 1 h 44"/>
                <a:gd name="T84" fmla="*/ 1 w 117"/>
                <a:gd name="T85" fmla="*/ 1 h 44"/>
                <a:gd name="T86" fmla="*/ 1 w 117"/>
                <a:gd name="T87" fmla="*/ 1 h 44"/>
                <a:gd name="T88" fmla="*/ 1 w 117"/>
                <a:gd name="T89" fmla="*/ 1 h 44"/>
                <a:gd name="T90" fmla="*/ 1 w 117"/>
                <a:gd name="T91" fmla="*/ 1 h 44"/>
                <a:gd name="T92" fmla="*/ 1 w 117"/>
                <a:gd name="T93" fmla="*/ 1 h 44"/>
                <a:gd name="T94" fmla="*/ 1 w 117"/>
                <a:gd name="T95" fmla="*/ 1 h 44"/>
                <a:gd name="T96" fmla="*/ 1 w 117"/>
                <a:gd name="T97" fmla="*/ 1 h 44"/>
                <a:gd name="T98" fmla="*/ 0 w 117"/>
                <a:gd name="T99" fmla="*/ 1 h 44"/>
                <a:gd name="T100" fmla="*/ 0 w 117"/>
                <a:gd name="T101" fmla="*/ 1 h 44"/>
                <a:gd name="T102" fmla="*/ 1 w 117"/>
                <a:gd name="T103" fmla="*/ 1 h 44"/>
                <a:gd name="T104" fmla="*/ 1 w 117"/>
                <a:gd name="T105" fmla="*/ 1 h 44"/>
                <a:gd name="T106" fmla="*/ 1 w 117"/>
                <a:gd name="T107" fmla="*/ 1 h 4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17"/>
                <a:gd name="T163" fmla="*/ 0 h 44"/>
                <a:gd name="T164" fmla="*/ 117 w 117"/>
                <a:gd name="T165" fmla="*/ 44 h 4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17" h="44">
                  <a:moveTo>
                    <a:pt x="5" y="31"/>
                  </a:moveTo>
                  <a:lnTo>
                    <a:pt x="8" y="31"/>
                  </a:lnTo>
                  <a:lnTo>
                    <a:pt x="12" y="31"/>
                  </a:lnTo>
                  <a:lnTo>
                    <a:pt x="16" y="31"/>
                  </a:lnTo>
                  <a:lnTo>
                    <a:pt x="20" y="32"/>
                  </a:lnTo>
                  <a:lnTo>
                    <a:pt x="26" y="31"/>
                  </a:lnTo>
                  <a:lnTo>
                    <a:pt x="32" y="31"/>
                  </a:lnTo>
                  <a:lnTo>
                    <a:pt x="38" y="31"/>
                  </a:lnTo>
                  <a:lnTo>
                    <a:pt x="43" y="29"/>
                  </a:lnTo>
                  <a:lnTo>
                    <a:pt x="48" y="28"/>
                  </a:lnTo>
                  <a:lnTo>
                    <a:pt x="54" y="27"/>
                  </a:lnTo>
                  <a:lnTo>
                    <a:pt x="59" y="27"/>
                  </a:lnTo>
                  <a:lnTo>
                    <a:pt x="65" y="25"/>
                  </a:lnTo>
                  <a:lnTo>
                    <a:pt x="70" y="22"/>
                  </a:lnTo>
                  <a:lnTo>
                    <a:pt x="74" y="20"/>
                  </a:lnTo>
                  <a:lnTo>
                    <a:pt x="80" y="17"/>
                  </a:lnTo>
                  <a:lnTo>
                    <a:pt x="84" y="14"/>
                  </a:lnTo>
                  <a:lnTo>
                    <a:pt x="88" y="12"/>
                  </a:lnTo>
                  <a:lnTo>
                    <a:pt x="93" y="9"/>
                  </a:lnTo>
                  <a:lnTo>
                    <a:pt x="98" y="5"/>
                  </a:lnTo>
                  <a:lnTo>
                    <a:pt x="104" y="1"/>
                  </a:lnTo>
                  <a:lnTo>
                    <a:pt x="106" y="0"/>
                  </a:lnTo>
                  <a:lnTo>
                    <a:pt x="111" y="0"/>
                  </a:lnTo>
                  <a:lnTo>
                    <a:pt x="113" y="0"/>
                  </a:lnTo>
                  <a:lnTo>
                    <a:pt x="116" y="1"/>
                  </a:lnTo>
                  <a:lnTo>
                    <a:pt x="117" y="5"/>
                  </a:lnTo>
                  <a:lnTo>
                    <a:pt x="117" y="8"/>
                  </a:lnTo>
                  <a:lnTo>
                    <a:pt x="117" y="10"/>
                  </a:lnTo>
                  <a:lnTo>
                    <a:pt x="115" y="14"/>
                  </a:lnTo>
                  <a:lnTo>
                    <a:pt x="109" y="18"/>
                  </a:lnTo>
                  <a:lnTo>
                    <a:pt x="104" y="22"/>
                  </a:lnTo>
                  <a:lnTo>
                    <a:pt x="97" y="27"/>
                  </a:lnTo>
                  <a:lnTo>
                    <a:pt x="92" y="29"/>
                  </a:lnTo>
                  <a:lnTo>
                    <a:pt x="88" y="31"/>
                  </a:lnTo>
                  <a:lnTo>
                    <a:pt x="81" y="35"/>
                  </a:lnTo>
                  <a:lnTo>
                    <a:pt x="75" y="36"/>
                  </a:lnTo>
                  <a:lnTo>
                    <a:pt x="71" y="39"/>
                  </a:lnTo>
                  <a:lnTo>
                    <a:pt x="65" y="39"/>
                  </a:lnTo>
                  <a:lnTo>
                    <a:pt x="59" y="41"/>
                  </a:lnTo>
                  <a:lnTo>
                    <a:pt x="53" y="43"/>
                  </a:lnTo>
                  <a:lnTo>
                    <a:pt x="46" y="43"/>
                  </a:lnTo>
                  <a:lnTo>
                    <a:pt x="39" y="43"/>
                  </a:lnTo>
                  <a:lnTo>
                    <a:pt x="34" y="44"/>
                  </a:lnTo>
                  <a:lnTo>
                    <a:pt x="26" y="44"/>
                  </a:lnTo>
                  <a:lnTo>
                    <a:pt x="20" y="44"/>
                  </a:lnTo>
                  <a:lnTo>
                    <a:pt x="16" y="43"/>
                  </a:lnTo>
                  <a:lnTo>
                    <a:pt x="12" y="43"/>
                  </a:lnTo>
                  <a:lnTo>
                    <a:pt x="8" y="43"/>
                  </a:lnTo>
                  <a:lnTo>
                    <a:pt x="5" y="43"/>
                  </a:lnTo>
                  <a:lnTo>
                    <a:pt x="0" y="40"/>
                  </a:lnTo>
                  <a:lnTo>
                    <a:pt x="0" y="36"/>
                  </a:lnTo>
                  <a:lnTo>
                    <a:pt x="1" y="32"/>
                  </a:lnTo>
                  <a:lnTo>
                    <a:pt x="5" y="3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sp>
        <p:nvSpPr>
          <p:cNvPr id="14343" name="AutoShape 1201"/>
          <p:cNvSpPr>
            <a:spLocks noChangeArrowheads="1"/>
          </p:cNvSpPr>
          <p:nvPr/>
        </p:nvSpPr>
        <p:spPr bwMode="blackWhite">
          <a:xfrm rot="3757299">
            <a:off x="6662738" y="3267075"/>
            <a:ext cx="1735137" cy="1046163"/>
          </a:xfrm>
          <a:prstGeom prst="leftRightArrow">
            <a:avLst>
              <a:gd name="adj1" fmla="val 50000"/>
              <a:gd name="adj2" fmla="val 33171"/>
            </a:avLst>
          </a:prstGeom>
          <a:solidFill>
            <a:srgbClr val="004C4A">
              <a:alpha val="25098"/>
            </a:srgbClr>
          </a:solidFill>
          <a:ln w="12700">
            <a:solidFill>
              <a:schemeClr val="tx1"/>
            </a:solidFill>
            <a:prstDash val="lgDash"/>
            <a:miter lim="800000"/>
            <a:headEnd/>
            <a:tailEnd/>
          </a:ln>
        </p:spPr>
        <p:txBody>
          <a:bodyPr rot="10800000" vert="eaVert"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pic>
        <p:nvPicPr>
          <p:cNvPr id="14344" name="Picture 1204" descr="C:\Documents and Settings\Administrator.DHOFFICE\Application Data\Microsoft\Media Catalog\Downloaded Clips\cl7d\j0312630.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45125" y="5124450"/>
            <a:ext cx="990600" cy="100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5" name="Rectangle 1027"/>
          <p:cNvSpPr>
            <a:spLocks noGrp="1" noChangeArrowheads="1"/>
          </p:cNvSpPr>
          <p:nvPr>
            <p:ph type="title" idx="4294967295"/>
          </p:nvPr>
        </p:nvSpPr>
        <p:spPr>
          <a:xfrm>
            <a:off x="247650" y="554038"/>
            <a:ext cx="8632825" cy="433387"/>
          </a:xfrm>
        </p:spPr>
        <p:txBody>
          <a:bodyPr lIns="91440" tIns="45720" rIns="91440" bIns="45720" anchor="ctr"/>
          <a:lstStyle/>
          <a:p>
            <a:pPr eaLnBrk="1" hangingPunct="1"/>
            <a:r>
              <a:rPr lang="en-US" altLang="en-US"/>
              <a:t>Identify Actors in System Scope</a:t>
            </a:r>
            <a:endParaRPr lang="en-US" altLang="en-US" sz="2400"/>
          </a:p>
        </p:txBody>
      </p:sp>
      <p:sp>
        <p:nvSpPr>
          <p:cNvPr id="14346" name="Text Box 1028"/>
          <p:cNvSpPr txBox="1">
            <a:spLocks noChangeArrowheads="1"/>
          </p:cNvSpPr>
          <p:nvPr/>
        </p:nvSpPr>
        <p:spPr bwMode="blackWhite">
          <a:xfrm>
            <a:off x="5200650" y="2413000"/>
            <a:ext cx="20034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000" b="1">
                <a:solidFill>
                  <a:schemeClr val="tx1"/>
                </a:solidFill>
              </a:rPr>
              <a:t>System Scope</a:t>
            </a:r>
          </a:p>
        </p:txBody>
      </p:sp>
      <p:sp>
        <p:nvSpPr>
          <p:cNvPr id="14347" name="Rectangle 1030"/>
          <p:cNvSpPr>
            <a:spLocks noChangeArrowheads="1"/>
          </p:cNvSpPr>
          <p:nvPr/>
        </p:nvSpPr>
        <p:spPr bwMode="blackWhite">
          <a:xfrm>
            <a:off x="250825" y="1814513"/>
            <a:ext cx="3749675" cy="192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lgDash"/>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a:solidFill>
                  <a:schemeClr val="tx1"/>
                </a:solidFill>
              </a:rPr>
              <a:t>Actor –</a:t>
            </a:r>
            <a:r>
              <a:rPr lang="en-US" altLang="en-US" sz="2000" b="1">
                <a:solidFill>
                  <a:schemeClr val="tx1"/>
                </a:solidFill>
              </a:rPr>
              <a:t> </a:t>
            </a:r>
            <a:br>
              <a:rPr lang="en-US" altLang="en-US" sz="2000" b="1">
                <a:solidFill>
                  <a:schemeClr val="tx1"/>
                </a:solidFill>
              </a:rPr>
            </a:br>
            <a:r>
              <a:rPr lang="en-US" altLang="en-US" sz="2000">
                <a:solidFill>
                  <a:schemeClr val="tx1"/>
                </a:solidFill>
              </a:rPr>
              <a:t>Actors are users of the system. Actors are external entities (people or other systems) who interact with the system to achieve a desired goal. </a:t>
            </a:r>
          </a:p>
        </p:txBody>
      </p:sp>
      <p:sp>
        <p:nvSpPr>
          <p:cNvPr id="14348" name="Text Box 1046"/>
          <p:cNvSpPr txBox="1">
            <a:spLocks noChangeArrowheads="1"/>
          </p:cNvSpPr>
          <p:nvPr/>
        </p:nvSpPr>
        <p:spPr bwMode="blackWhite">
          <a:xfrm>
            <a:off x="7351713" y="5516563"/>
            <a:ext cx="16637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Stakeholders</a:t>
            </a:r>
          </a:p>
        </p:txBody>
      </p:sp>
      <p:sp>
        <p:nvSpPr>
          <p:cNvPr id="14349" name="Text Box 1202"/>
          <p:cNvSpPr txBox="1">
            <a:spLocks noChangeArrowheads="1"/>
          </p:cNvSpPr>
          <p:nvPr/>
        </p:nvSpPr>
        <p:spPr bwMode="blackWhite">
          <a:xfrm>
            <a:off x="3241675" y="5735638"/>
            <a:ext cx="16637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Users</a:t>
            </a:r>
          </a:p>
        </p:txBody>
      </p:sp>
      <p:sp>
        <p:nvSpPr>
          <p:cNvPr id="14350" name="Rectangle 1205"/>
          <p:cNvSpPr>
            <a:spLocks noChangeArrowheads="1"/>
          </p:cNvSpPr>
          <p:nvPr/>
        </p:nvSpPr>
        <p:spPr bwMode="blackWhite">
          <a:xfrm>
            <a:off x="5405438" y="6167438"/>
            <a:ext cx="18129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chemeClr val="tx1"/>
                </a:solidFill>
              </a:rPr>
              <a:t>Other Systems</a:t>
            </a:r>
          </a:p>
        </p:txBody>
      </p:sp>
      <p:sp>
        <p:nvSpPr>
          <p:cNvPr id="14351" name="Rectangle 182"/>
          <p:cNvSpPr>
            <a:spLocks noChangeArrowheads="1"/>
          </p:cNvSpPr>
          <p:nvPr/>
        </p:nvSpPr>
        <p:spPr bwMode="gray">
          <a:xfrm>
            <a:off x="188913" y="1282700"/>
            <a:ext cx="9177337"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200" b="1">
                <a:solidFill>
                  <a:schemeClr val="accent2"/>
                </a:solidFill>
              </a:rPr>
              <a:t>Opening the way for requirements, insight, &amp; communication</a:t>
            </a:r>
          </a:p>
        </p:txBody>
      </p:sp>
      <p:sp>
        <p:nvSpPr>
          <p:cNvPr id="14352" name="Rectangle 183"/>
          <p:cNvSpPr>
            <a:spLocks noChangeArrowheads="1"/>
          </p:cNvSpPr>
          <p:nvPr/>
        </p:nvSpPr>
        <p:spPr bwMode="gray">
          <a:xfrm>
            <a:off x="158750" y="1792288"/>
            <a:ext cx="3913188" cy="2103437"/>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pic>
        <p:nvPicPr>
          <p:cNvPr id="14353" name="Picture 31" descr="C:\Documents and Settings\Administrator.DHOFFICE\My Documents\My Pictures\6siga\Letterhead logo 20050226.t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54" name="TextBox 182"/>
          <p:cNvSpPr txBox="1">
            <a:spLocks noChangeArrowheads="1"/>
          </p:cNvSpPr>
          <p:nvPr/>
        </p:nvSpPr>
        <p:spPr bwMode="auto">
          <a:xfrm>
            <a:off x="192088" y="4471988"/>
            <a:ext cx="3190875"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Each actor’s perspective on prospective </a:t>
            </a:r>
            <a:r>
              <a:rPr lang="en-US" altLang="en-US" sz="2000" b="1">
                <a:solidFill>
                  <a:schemeClr val="tx1"/>
                </a:solidFill>
              </a:rPr>
              <a:t>value</a:t>
            </a:r>
            <a:r>
              <a:rPr lang="en-US" altLang="en-US" sz="2000">
                <a:solidFill>
                  <a:schemeClr val="tx1"/>
                </a:solidFill>
              </a:rPr>
              <a:t> and </a:t>
            </a:r>
            <a:r>
              <a:rPr lang="en-US" altLang="en-US" sz="2000" b="1">
                <a:solidFill>
                  <a:schemeClr val="tx1"/>
                </a:solidFill>
              </a:rPr>
              <a:t>risk</a:t>
            </a:r>
            <a:r>
              <a:rPr lang="en-US" altLang="en-US" sz="2000">
                <a:solidFill>
                  <a:schemeClr val="tx1"/>
                </a:solidFill>
              </a:rPr>
              <a:t>, informs design and the business</a:t>
            </a:r>
          </a:p>
        </p:txBody>
      </p:sp>
    </p:spTree>
  </p:cSld>
  <p:clrMapOvr>
    <a:masterClrMapping/>
  </p:clrMapOvr>
  <p:transition/>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Title 1"/>
          <p:cNvSpPr>
            <a:spLocks noGrp="1"/>
          </p:cNvSpPr>
          <p:nvPr>
            <p:ph type="title" idx="4294967295"/>
          </p:nvPr>
        </p:nvSpPr>
        <p:spPr>
          <a:xfrm>
            <a:off x="368300" y="455613"/>
            <a:ext cx="7772400" cy="433387"/>
          </a:xfrm>
        </p:spPr>
        <p:txBody>
          <a:bodyPr lIns="91440" tIns="45720" rIns="91440" bIns="45720" anchor="ctr"/>
          <a:lstStyle/>
          <a:p>
            <a:pPr eaLnBrk="1" hangingPunct="1"/>
            <a:r>
              <a:rPr lang="en-US" altLang="en-US"/>
              <a:t>Example Laptop CTQs</a:t>
            </a:r>
          </a:p>
        </p:txBody>
      </p:sp>
      <p:graphicFrame>
        <p:nvGraphicFramePr>
          <p:cNvPr id="109630" name="Group 62"/>
          <p:cNvGraphicFramePr>
            <a:graphicFrameLocks noGrp="1"/>
          </p:cNvGraphicFramePr>
          <p:nvPr/>
        </p:nvGraphicFramePr>
        <p:xfrm>
          <a:off x="223838" y="2536825"/>
          <a:ext cx="8074025" cy="4092575"/>
        </p:xfrm>
        <a:graphic>
          <a:graphicData uri="http://schemas.openxmlformats.org/drawingml/2006/table">
            <a:tbl>
              <a:tblPr/>
              <a:tblGrid>
                <a:gridCol w="5040312">
                  <a:extLst>
                    <a:ext uri="{9D8B030D-6E8A-4147-A177-3AD203B41FA5}">
                      <a16:colId xmlns:a16="http://schemas.microsoft.com/office/drawing/2014/main" val="20000"/>
                    </a:ext>
                  </a:extLst>
                </a:gridCol>
                <a:gridCol w="3033713">
                  <a:extLst>
                    <a:ext uri="{9D8B030D-6E8A-4147-A177-3AD203B41FA5}">
                      <a16:colId xmlns:a16="http://schemas.microsoft.com/office/drawing/2014/main" val="20001"/>
                    </a:ext>
                  </a:extLst>
                </a:gridCol>
              </a:tblGrid>
              <a:tr h="335332">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sz="1600" b="1" i="0" u="none" strike="noStrike" cap="none" normalizeH="0" baseline="0">
                          <a:ln>
                            <a:noFill/>
                          </a:ln>
                          <a:solidFill>
                            <a:srgbClr val="3A4E84"/>
                          </a:solidFill>
                          <a:effectLst/>
                          <a:latin typeface="Arial" charset="0"/>
                        </a:rPr>
                        <a:t>Stories</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sz="1600" b="1" i="0" u="none" strike="noStrike" cap="none" normalizeH="0" baseline="0">
                          <a:ln>
                            <a:noFill/>
                          </a:ln>
                          <a:solidFill>
                            <a:srgbClr val="3A4E84"/>
                          </a:solidFill>
                          <a:effectLst/>
                          <a:latin typeface="Arial" charset="0"/>
                        </a:rPr>
                        <a:t>Tests / Measures</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31634">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sz="1400" b="0" i="0" u="none" strike="noStrike" cap="none" normalizeH="0" baseline="0">
                          <a:ln>
                            <a:noFill/>
                          </a:ln>
                          <a:solidFill>
                            <a:schemeClr val="tx1"/>
                          </a:solidFill>
                          <a:effectLst/>
                          <a:latin typeface="Arial" charset="0"/>
                        </a:rPr>
                        <a:t>The system guides users to balance power consumption and performance</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15888" marR="0" lvl="0" indent="-115888" algn="l" defTabSz="914400" rtl="0" eaLnBrk="1" fontAlgn="base" latinLnBrk="0" hangingPunct="1">
                        <a:lnSpc>
                          <a:spcPct val="75000"/>
                        </a:lnSpc>
                        <a:spcBef>
                          <a:spcPct val="0"/>
                        </a:spcBef>
                        <a:spcAft>
                          <a:spcPct val="0"/>
                        </a:spcAft>
                        <a:buClrTx/>
                        <a:buSzPct val="70000"/>
                        <a:buFontTx/>
                        <a:buChar char="•"/>
                        <a:tabLst>
                          <a:tab pos="166688" algn="l"/>
                        </a:tabLst>
                      </a:pPr>
                      <a:r>
                        <a:rPr kumimoji="0" lang="en-US" sz="1400" b="0" i="0" u="none" strike="noStrike" cap="none" normalizeH="0" baseline="0">
                          <a:ln>
                            <a:noFill/>
                          </a:ln>
                          <a:solidFill>
                            <a:schemeClr val="tx1"/>
                          </a:solidFill>
                          <a:effectLst/>
                          <a:latin typeface="Arial" charset="0"/>
                        </a:rPr>
                        <a:t>Power consumption during benchmark tasks</a:t>
                      </a:r>
                    </a:p>
                    <a:p>
                      <a:pPr marL="115888" marR="0" lvl="0" indent="-115888" algn="l" defTabSz="914400" rtl="0" eaLnBrk="1" fontAlgn="base" latinLnBrk="0" hangingPunct="1">
                        <a:lnSpc>
                          <a:spcPct val="75000"/>
                        </a:lnSpc>
                        <a:spcBef>
                          <a:spcPct val="0"/>
                        </a:spcBef>
                        <a:spcAft>
                          <a:spcPct val="0"/>
                        </a:spcAft>
                        <a:buClrTx/>
                        <a:buSzPct val="70000"/>
                        <a:buFontTx/>
                        <a:buChar char="•"/>
                        <a:tabLst>
                          <a:tab pos="166688" algn="l"/>
                        </a:tabLst>
                      </a:pPr>
                      <a:r>
                        <a:rPr kumimoji="0" lang="en-US" sz="1400" b="0" i="0" u="none" strike="noStrike" cap="none" normalizeH="0" baseline="0">
                          <a:ln>
                            <a:noFill/>
                          </a:ln>
                          <a:solidFill>
                            <a:schemeClr val="tx1"/>
                          </a:solidFill>
                          <a:effectLst/>
                          <a:latin typeface="Arial" charset="0"/>
                        </a:rPr>
                        <a:t>Assessed usability of  power management tools</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96993">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sz="1400" b="0" i="0" u="none" strike="noStrike" cap="none" normalizeH="0" baseline="0">
                          <a:ln>
                            <a:noFill/>
                          </a:ln>
                          <a:solidFill>
                            <a:schemeClr val="tx1"/>
                          </a:solidFill>
                          <a:effectLst/>
                          <a:latin typeface="Arial" charset="0"/>
                        </a:rPr>
                        <a:t>User connect  and synchronize Bluetooth and VOIP devices</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75000"/>
                        </a:lnSpc>
                        <a:spcBef>
                          <a:spcPct val="0"/>
                        </a:spcBef>
                        <a:spcAft>
                          <a:spcPct val="0"/>
                        </a:spcAft>
                        <a:buClrTx/>
                        <a:buSzPct val="70000"/>
                        <a:buFontTx/>
                        <a:buChar char="•"/>
                        <a:tabLst>
                          <a:tab pos="61913" algn="l"/>
                        </a:tabLst>
                      </a:pPr>
                      <a:r>
                        <a:rPr kumimoji="0" lang="en-US" sz="1400" b="0" i="0" u="none" strike="noStrike" cap="none" normalizeH="0" baseline="0">
                          <a:ln>
                            <a:noFill/>
                          </a:ln>
                          <a:solidFill>
                            <a:schemeClr val="tx1"/>
                          </a:solidFill>
                          <a:effectLst/>
                          <a:latin typeface="Arial" charset="0"/>
                        </a:rPr>
                        <a:t># Devices supported</a:t>
                      </a:r>
                    </a:p>
                    <a:p>
                      <a:pPr marL="0" marR="0" lvl="0" indent="0" algn="l" defTabSz="914400" rtl="0" eaLnBrk="1" fontAlgn="base" latinLnBrk="0" hangingPunct="1">
                        <a:lnSpc>
                          <a:spcPct val="75000"/>
                        </a:lnSpc>
                        <a:spcBef>
                          <a:spcPct val="0"/>
                        </a:spcBef>
                        <a:spcAft>
                          <a:spcPct val="0"/>
                        </a:spcAft>
                        <a:buClrTx/>
                        <a:buSzPct val="70000"/>
                        <a:buFontTx/>
                        <a:buChar char="•"/>
                        <a:tabLst>
                          <a:tab pos="61913" algn="l"/>
                        </a:tabLst>
                      </a:pPr>
                      <a:r>
                        <a:rPr kumimoji="0" lang="en-US" sz="1400" b="0" i="0" u="none" strike="noStrike" cap="none" normalizeH="0" baseline="0">
                          <a:ln>
                            <a:noFill/>
                          </a:ln>
                          <a:solidFill>
                            <a:schemeClr val="tx1"/>
                          </a:solidFill>
                          <a:effectLst/>
                          <a:latin typeface="Arial" charset="0"/>
                        </a:rPr>
                        <a:t>Connection speed</a:t>
                      </a:r>
                    </a:p>
                    <a:p>
                      <a:pPr marL="0" marR="0" lvl="0" indent="0" algn="l" defTabSz="914400" rtl="0" eaLnBrk="1" fontAlgn="base" latinLnBrk="0" hangingPunct="1">
                        <a:lnSpc>
                          <a:spcPct val="75000"/>
                        </a:lnSpc>
                        <a:spcBef>
                          <a:spcPct val="0"/>
                        </a:spcBef>
                        <a:spcAft>
                          <a:spcPct val="0"/>
                        </a:spcAft>
                        <a:buClrTx/>
                        <a:buSzPct val="70000"/>
                        <a:buFontTx/>
                        <a:buChar char="•"/>
                        <a:tabLst>
                          <a:tab pos="61913" algn="l"/>
                        </a:tabLst>
                      </a:pPr>
                      <a:r>
                        <a:rPr kumimoji="0" lang="en-US" sz="1400" b="0" i="0" u="none" strike="noStrike" cap="none" normalizeH="0" baseline="0">
                          <a:ln>
                            <a:noFill/>
                          </a:ln>
                          <a:solidFill>
                            <a:schemeClr val="tx1"/>
                          </a:solidFill>
                          <a:effectLst/>
                          <a:latin typeface="Arial" charset="0"/>
                        </a:rPr>
                        <a:t>Connection reliability</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55655">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sz="1400" b="0" i="0" u="none" strike="noStrike" cap="none" normalizeH="0" baseline="0">
                          <a:ln>
                            <a:noFill/>
                          </a:ln>
                          <a:solidFill>
                            <a:schemeClr val="tx1"/>
                          </a:solidFill>
                          <a:effectLst/>
                          <a:latin typeface="Arial" charset="0"/>
                        </a:rPr>
                        <a:t>Users connect  and manage video and audio data streams </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75000"/>
                        </a:lnSpc>
                        <a:spcBef>
                          <a:spcPct val="0"/>
                        </a:spcBef>
                        <a:spcAft>
                          <a:spcPct val="0"/>
                        </a:spcAft>
                        <a:buClrTx/>
                        <a:buSzPct val="70000"/>
                        <a:buFontTx/>
                        <a:buNone/>
                        <a:tabLst/>
                      </a:pPr>
                      <a:r>
                        <a:rPr kumimoji="0" lang="en-US" sz="1400" b="0" i="0" u="none" strike="noStrike" cap="none" normalizeH="0" baseline="0">
                          <a:ln>
                            <a:noFill/>
                          </a:ln>
                          <a:solidFill>
                            <a:schemeClr val="tx1"/>
                          </a:solidFill>
                          <a:effectLst/>
                          <a:latin typeface="Arial" charset="0"/>
                        </a:rPr>
                        <a:t>Digital IO Bandwidth</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518240">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sz="1400" b="0" i="0" u="none" strike="noStrike" cap="none" normalizeH="0" baseline="0">
                          <a:ln>
                            <a:noFill/>
                          </a:ln>
                          <a:solidFill>
                            <a:schemeClr val="tx1"/>
                          </a:solidFill>
                          <a:effectLst/>
                          <a:latin typeface="Arial" charset="0"/>
                        </a:rPr>
                        <a:t>The system prevents theft of system hardware (including peripherals) and system data.</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15888" marR="0" lvl="0" indent="-115888" algn="l" defTabSz="914400" rtl="0" eaLnBrk="1" fontAlgn="base" latinLnBrk="0" hangingPunct="1">
                        <a:lnSpc>
                          <a:spcPct val="75000"/>
                        </a:lnSpc>
                        <a:spcBef>
                          <a:spcPct val="0"/>
                        </a:spcBef>
                        <a:spcAft>
                          <a:spcPct val="0"/>
                        </a:spcAft>
                        <a:buClrTx/>
                        <a:buSzPct val="70000"/>
                        <a:buFontTx/>
                        <a:buChar char="•"/>
                        <a:tabLst>
                          <a:tab pos="61913" algn="l"/>
                        </a:tabLst>
                      </a:pPr>
                      <a:r>
                        <a:rPr kumimoji="0" lang="en-US" sz="1400" b="0" i="0" u="none" strike="noStrike" cap="none" normalizeH="0" baseline="0">
                          <a:ln>
                            <a:noFill/>
                          </a:ln>
                          <a:solidFill>
                            <a:schemeClr val="tx1"/>
                          </a:solidFill>
                          <a:effectLst/>
                          <a:latin typeface="Arial" charset="0"/>
                        </a:rPr>
                        <a:t>Hardware theft rate vs. baseline</a:t>
                      </a:r>
                    </a:p>
                    <a:p>
                      <a:pPr marL="115888" marR="0" lvl="0" indent="-115888" algn="l" defTabSz="914400" rtl="0" eaLnBrk="1" fontAlgn="base" latinLnBrk="0" hangingPunct="1">
                        <a:lnSpc>
                          <a:spcPct val="75000"/>
                        </a:lnSpc>
                        <a:spcBef>
                          <a:spcPct val="0"/>
                        </a:spcBef>
                        <a:spcAft>
                          <a:spcPct val="0"/>
                        </a:spcAft>
                        <a:buClrTx/>
                        <a:buSzPct val="70000"/>
                        <a:buFontTx/>
                        <a:buChar char="•"/>
                        <a:tabLst>
                          <a:tab pos="61913" algn="l"/>
                        </a:tabLst>
                      </a:pPr>
                      <a:r>
                        <a:rPr kumimoji="0" lang="en-US" sz="1400" b="0" i="0" u="none" strike="noStrike" cap="none" normalizeH="0" baseline="0">
                          <a:ln>
                            <a:noFill/>
                          </a:ln>
                          <a:solidFill>
                            <a:schemeClr val="tx1"/>
                          </a:solidFill>
                          <a:effectLst/>
                          <a:latin typeface="Arial" charset="0"/>
                        </a:rPr>
                        <a:t>Information theft rate vs. baseline</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518240">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sz="1400" b="0" i="0" u="none" strike="noStrike" cap="none" normalizeH="0" baseline="0">
                          <a:ln>
                            <a:noFill/>
                          </a:ln>
                          <a:solidFill>
                            <a:schemeClr val="tx1"/>
                          </a:solidFill>
                          <a:effectLst/>
                          <a:latin typeface="Arial" charset="0"/>
                        </a:rPr>
                        <a:t>Users and service personnel diagnose and resolve system operating and performance issues</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61913" marR="0" lvl="0" indent="-61913" algn="l" defTabSz="914400" rtl="0" eaLnBrk="1" fontAlgn="base" latinLnBrk="0" hangingPunct="1">
                        <a:lnSpc>
                          <a:spcPct val="75000"/>
                        </a:lnSpc>
                        <a:spcBef>
                          <a:spcPct val="0"/>
                        </a:spcBef>
                        <a:spcAft>
                          <a:spcPct val="0"/>
                        </a:spcAft>
                        <a:buClrTx/>
                        <a:buSzPct val="70000"/>
                        <a:buFontTx/>
                        <a:buChar char="•"/>
                        <a:tabLst/>
                      </a:pPr>
                      <a:r>
                        <a:rPr kumimoji="0" lang="en-US" sz="1400" b="0" i="0" u="none" strike="noStrike" cap="none" normalizeH="0" baseline="0">
                          <a:ln>
                            <a:noFill/>
                          </a:ln>
                          <a:solidFill>
                            <a:schemeClr val="tx1"/>
                          </a:solidFill>
                          <a:effectLst/>
                          <a:latin typeface="Arial" charset="0"/>
                        </a:rPr>
                        <a:t>%Problems resolved remotely</a:t>
                      </a:r>
                    </a:p>
                    <a:p>
                      <a:pPr marL="61913" marR="0" lvl="0" indent="-61913" algn="l" defTabSz="914400" rtl="0" eaLnBrk="1" fontAlgn="base" latinLnBrk="0" hangingPunct="1">
                        <a:lnSpc>
                          <a:spcPct val="75000"/>
                        </a:lnSpc>
                        <a:spcBef>
                          <a:spcPct val="0"/>
                        </a:spcBef>
                        <a:spcAft>
                          <a:spcPct val="0"/>
                        </a:spcAft>
                        <a:buClrTx/>
                        <a:buSzPct val="70000"/>
                        <a:buFontTx/>
                        <a:buChar char="•"/>
                        <a:tabLst/>
                      </a:pPr>
                      <a:r>
                        <a:rPr kumimoji="0" lang="en-US" sz="1400" b="0" i="0" u="none" strike="noStrike" cap="none" normalizeH="0" baseline="0">
                          <a:ln>
                            <a:noFill/>
                          </a:ln>
                          <a:solidFill>
                            <a:schemeClr val="tx1"/>
                          </a:solidFill>
                          <a:effectLst/>
                          <a:latin typeface="Arial" charset="0"/>
                        </a:rPr>
                        <a:t>Support Costs as a % of sales</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731634">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sz="1400" b="0" i="0" u="none" strike="noStrike" cap="none" normalizeH="0" baseline="0">
                          <a:ln>
                            <a:noFill/>
                          </a:ln>
                          <a:solidFill>
                            <a:schemeClr val="tx1"/>
                          </a:solidFill>
                          <a:effectLst/>
                          <a:latin typeface="Arial" charset="0"/>
                        </a:rPr>
                        <a:t>Users can continuously select between a built-in operating system and business productivity software suite and optional, standard commercial OS, and business productivity software.</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50800" marR="0" lvl="0" indent="-50800" algn="l" defTabSz="914400" rtl="0" eaLnBrk="1" fontAlgn="base" latinLnBrk="0" hangingPunct="1">
                        <a:lnSpc>
                          <a:spcPct val="75000"/>
                        </a:lnSpc>
                        <a:spcBef>
                          <a:spcPct val="0"/>
                        </a:spcBef>
                        <a:spcAft>
                          <a:spcPct val="0"/>
                        </a:spcAft>
                        <a:buClrTx/>
                        <a:buSzPct val="70000"/>
                        <a:buFontTx/>
                        <a:buChar char="•"/>
                        <a:tabLst>
                          <a:tab pos="61913" algn="l"/>
                          <a:tab pos="112713" algn="l"/>
                        </a:tabLst>
                      </a:pPr>
                      <a:r>
                        <a:rPr kumimoji="0" lang="en-US" sz="1400" b="0" i="0" u="none" strike="noStrike" cap="none" normalizeH="0" baseline="0">
                          <a:ln>
                            <a:noFill/>
                          </a:ln>
                          <a:solidFill>
                            <a:schemeClr val="tx1"/>
                          </a:solidFill>
                          <a:effectLst/>
                          <a:latin typeface="Arial" charset="0"/>
                        </a:rPr>
                        <a:t>OS changeover time</a:t>
                      </a:r>
                    </a:p>
                    <a:p>
                      <a:pPr marL="50800" marR="0" lvl="0" indent="-50800" algn="l" defTabSz="914400" rtl="0" eaLnBrk="1" fontAlgn="base" latinLnBrk="0" hangingPunct="1">
                        <a:lnSpc>
                          <a:spcPct val="75000"/>
                        </a:lnSpc>
                        <a:spcBef>
                          <a:spcPct val="0"/>
                        </a:spcBef>
                        <a:spcAft>
                          <a:spcPct val="0"/>
                        </a:spcAft>
                        <a:buClrTx/>
                        <a:buSzPct val="70000"/>
                        <a:buFontTx/>
                        <a:buChar char="•"/>
                        <a:tabLst>
                          <a:tab pos="61913" algn="l"/>
                          <a:tab pos="112713" algn="l"/>
                        </a:tabLst>
                      </a:pPr>
                      <a:r>
                        <a:rPr kumimoji="0" lang="en-US" sz="1400" b="0" i="0" u="none" strike="noStrike" cap="none" normalizeH="0" baseline="0">
                          <a:ln>
                            <a:noFill/>
                          </a:ln>
                          <a:solidFill>
                            <a:schemeClr val="tx1"/>
                          </a:solidFill>
                          <a:effectLst/>
                          <a:latin typeface="Arial" charset="0"/>
                        </a:rPr>
                        <a:t>Business suite compatibility level with standard Office packages</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04847">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sz="1400" b="0" i="0" u="none" strike="noStrike" cap="none" normalizeH="0" baseline="0">
                          <a:ln>
                            <a:noFill/>
                          </a:ln>
                          <a:solidFill>
                            <a:schemeClr val="tx1"/>
                          </a:solidFill>
                          <a:effectLst/>
                          <a:latin typeface="Arial" charset="0"/>
                        </a:rPr>
                        <a:t>Users recycle system components</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75000"/>
                        </a:lnSpc>
                        <a:spcBef>
                          <a:spcPct val="0"/>
                        </a:spcBef>
                        <a:spcAft>
                          <a:spcPct val="0"/>
                        </a:spcAft>
                        <a:buClrTx/>
                        <a:buSzPct val="70000"/>
                        <a:buFontTx/>
                        <a:buChar char="•"/>
                        <a:tabLst>
                          <a:tab pos="61913" algn="l"/>
                        </a:tabLst>
                      </a:pPr>
                      <a:r>
                        <a:rPr kumimoji="0" lang="en-US" sz="1400" b="0" i="0" u="none" strike="noStrike" cap="none" normalizeH="0" baseline="0">
                          <a:ln>
                            <a:noFill/>
                          </a:ln>
                          <a:solidFill>
                            <a:schemeClr val="tx1"/>
                          </a:solidFill>
                          <a:effectLst/>
                          <a:latin typeface="Arial" charset="0"/>
                        </a:rPr>
                        <a:t>	% recyclable content</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bl>
          </a:graphicData>
        </a:graphic>
      </p:graphicFrame>
      <p:sp>
        <p:nvSpPr>
          <p:cNvPr id="123936" name="TextBox 3"/>
          <p:cNvSpPr txBox="1">
            <a:spLocks noChangeArrowheads="1"/>
          </p:cNvSpPr>
          <p:nvPr/>
        </p:nvSpPr>
        <p:spPr bwMode="auto">
          <a:xfrm>
            <a:off x="265113" y="1265238"/>
            <a:ext cx="7167562"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1000" indent="-381000"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buFontTx/>
              <a:buAutoNum type="arabicPeriod"/>
            </a:pPr>
            <a:r>
              <a:rPr lang="en-US" altLang="en-US" sz="1800">
                <a:solidFill>
                  <a:schemeClr val="tx1"/>
                </a:solidFill>
              </a:rPr>
              <a:t>Power consumption during benchmark tasks</a:t>
            </a:r>
          </a:p>
          <a:p>
            <a:pPr eaLnBrk="1" hangingPunct="1">
              <a:spcBef>
                <a:spcPct val="0"/>
              </a:spcBef>
              <a:buFontTx/>
              <a:buAutoNum type="arabicPeriod"/>
            </a:pPr>
            <a:r>
              <a:rPr lang="en-US" altLang="en-US" sz="1800">
                <a:solidFill>
                  <a:schemeClr val="tx1"/>
                </a:solidFill>
              </a:rPr>
              <a:t>Support costs % of sales</a:t>
            </a:r>
          </a:p>
          <a:p>
            <a:pPr eaLnBrk="1" hangingPunct="1">
              <a:spcBef>
                <a:spcPct val="0"/>
              </a:spcBef>
              <a:buFontTx/>
              <a:buAutoNum type="arabicPeriod"/>
            </a:pPr>
            <a:r>
              <a:rPr lang="en-US" altLang="en-US" sz="1800">
                <a:solidFill>
                  <a:schemeClr val="tx1"/>
                </a:solidFill>
              </a:rPr>
              <a:t>Digital IO bandwidth</a:t>
            </a:r>
          </a:p>
          <a:p>
            <a:pPr eaLnBrk="1" hangingPunct="1">
              <a:spcBef>
                <a:spcPct val="0"/>
              </a:spcBef>
              <a:buFontTx/>
              <a:buAutoNum type="arabicPeriod"/>
            </a:pPr>
            <a:r>
              <a:rPr lang="en-US" altLang="en-US" sz="1800">
                <a:solidFill>
                  <a:schemeClr val="tx1"/>
                </a:solidFill>
              </a:rPr>
              <a:t>% Recyclable content</a:t>
            </a:r>
            <a:endParaRPr lang="en-US" altLang="en-US" b="1">
              <a:solidFill>
                <a:schemeClr val="tx1"/>
              </a:solidFill>
            </a:endParaRPr>
          </a:p>
        </p:txBody>
      </p:sp>
      <p:pic>
        <p:nvPicPr>
          <p:cNvPr id="123937"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p:txBody>
          <a:bodyPr/>
          <a:lstStyle/>
          <a:p>
            <a:pPr eaLnBrk="1" hangingPunct="1"/>
            <a:r>
              <a:rPr lang="en-US" altLang="en-US"/>
              <a:t>Lessons Learned in VOC</a:t>
            </a:r>
          </a:p>
        </p:txBody>
      </p:sp>
      <p:sp>
        <p:nvSpPr>
          <p:cNvPr id="124931" name="Rectangle 3"/>
          <p:cNvSpPr>
            <a:spLocks noGrp="1" noChangeArrowheads="1"/>
          </p:cNvSpPr>
          <p:nvPr>
            <p:ph type="body" idx="1"/>
          </p:nvPr>
        </p:nvSpPr>
        <p:spPr>
          <a:xfrm>
            <a:off x="304800" y="1293813"/>
            <a:ext cx="8455025" cy="5295900"/>
          </a:xfrm>
        </p:spPr>
        <p:txBody>
          <a:bodyPr/>
          <a:lstStyle/>
          <a:p>
            <a:pPr marL="0" indent="0" eaLnBrk="1" hangingPunct="1">
              <a:buFontTx/>
              <a:buNone/>
            </a:pPr>
            <a:r>
              <a:rPr lang="en-US" altLang="en-US" sz="2000"/>
              <a:t>Good VOC data gathering and distillation can reduce the incidence of requirements defects (e.g., things missing, wrong, or extra).  Success in that work involves</a:t>
            </a:r>
          </a:p>
          <a:p>
            <a:pPr marL="566738" lvl="1" indent="-166688" eaLnBrk="1" hangingPunct="1"/>
            <a:r>
              <a:rPr lang="en-US" altLang="en-US" sz="2000"/>
              <a:t>being appropriately curious (learning objectives)</a:t>
            </a:r>
          </a:p>
          <a:p>
            <a:pPr marL="566738" lvl="1" indent="-166688" eaLnBrk="1" hangingPunct="1"/>
            <a:r>
              <a:rPr lang="en-US" altLang="en-US" sz="2000"/>
              <a:t>making good use of limited customer-contact time (customer matrix, discussion guide, interview skills)</a:t>
            </a:r>
          </a:p>
          <a:p>
            <a:pPr marL="566738" lvl="1" indent="-166688" eaLnBrk="1" hangingPunct="1">
              <a:spcAft>
                <a:spcPct val="20000"/>
              </a:spcAft>
            </a:pPr>
            <a:r>
              <a:rPr lang="en-US" altLang="en-US" sz="2000"/>
              <a:t>distilling the raw data to find messages that inform design and implementation</a:t>
            </a:r>
          </a:p>
          <a:p>
            <a:pPr marL="971550" lvl="2" indent="-171450" eaLnBrk="1" hangingPunct="1">
              <a:spcAft>
                <a:spcPct val="0"/>
              </a:spcAft>
            </a:pPr>
            <a:r>
              <a:rPr lang="en-US" altLang="en-US" sz="2000"/>
              <a:t> KJ</a:t>
            </a:r>
          </a:p>
          <a:p>
            <a:pPr marL="971550" lvl="2" indent="-171450" eaLnBrk="1" hangingPunct="1">
              <a:spcAft>
                <a:spcPct val="0"/>
              </a:spcAft>
            </a:pPr>
            <a:r>
              <a:rPr lang="en-US" altLang="en-US" sz="2000"/>
              <a:t> user story and performance measures discovery</a:t>
            </a:r>
            <a:br>
              <a:rPr lang="en-US" altLang="en-US" sz="2000"/>
            </a:br>
            <a:endParaRPr lang="en-US" altLang="en-US" sz="2000"/>
          </a:p>
          <a:p>
            <a:pPr marL="566738" lvl="1" indent="-166688" eaLnBrk="1" hangingPunct="1">
              <a:spcAft>
                <a:spcPct val="20000"/>
              </a:spcAft>
            </a:pPr>
            <a:r>
              <a:rPr lang="en-US" altLang="en-US" sz="2000"/>
              <a:t>prioritizing and characterizing (emerging) requirements	</a:t>
            </a:r>
          </a:p>
          <a:p>
            <a:pPr marL="971550" lvl="2" indent="-171450" eaLnBrk="1" hangingPunct="1">
              <a:spcAft>
                <a:spcPct val="0"/>
              </a:spcAft>
            </a:pPr>
            <a:r>
              <a:rPr lang="en-US" altLang="en-US" sz="2000"/>
              <a:t> AHP</a:t>
            </a:r>
          </a:p>
          <a:p>
            <a:pPr marL="971550" lvl="2" indent="-171450" eaLnBrk="1" hangingPunct="1">
              <a:spcAft>
                <a:spcPct val="0"/>
              </a:spcAft>
            </a:pPr>
            <a:r>
              <a:rPr lang="en-US" altLang="en-US" sz="2000"/>
              <a:t> Kano Analysis </a:t>
            </a:r>
          </a:p>
        </p:txBody>
      </p:sp>
      <p:pic>
        <p:nvPicPr>
          <p:cNvPr id="124932"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5954" name="Group 61"/>
          <p:cNvGrpSpPr>
            <a:grpSpLocks/>
          </p:cNvGrpSpPr>
          <p:nvPr/>
        </p:nvGrpSpPr>
        <p:grpSpPr bwMode="auto">
          <a:xfrm>
            <a:off x="1920875" y="1009650"/>
            <a:ext cx="319088" cy="355600"/>
            <a:chOff x="410" y="1186"/>
            <a:chExt cx="745" cy="919"/>
          </a:xfrm>
        </p:grpSpPr>
        <p:sp>
          <p:nvSpPr>
            <p:cNvPr id="126103" name="Freeform 62"/>
            <p:cNvSpPr>
              <a:spLocks/>
            </p:cNvSpPr>
            <p:nvPr/>
          </p:nvSpPr>
          <p:spPr bwMode="auto">
            <a:xfrm>
              <a:off x="410" y="1186"/>
              <a:ext cx="745" cy="919"/>
            </a:xfrm>
            <a:custGeom>
              <a:avLst/>
              <a:gdLst>
                <a:gd name="T0" fmla="*/ 1 w 1489"/>
                <a:gd name="T1" fmla="*/ 1 h 1836"/>
                <a:gd name="T2" fmla="*/ 1 w 1489"/>
                <a:gd name="T3" fmla="*/ 1 h 1836"/>
                <a:gd name="T4" fmla="*/ 1 w 1489"/>
                <a:gd name="T5" fmla="*/ 1 h 1836"/>
                <a:gd name="T6" fmla="*/ 1 w 1489"/>
                <a:gd name="T7" fmla="*/ 1 h 1836"/>
                <a:gd name="T8" fmla="*/ 1 w 1489"/>
                <a:gd name="T9" fmla="*/ 1 h 1836"/>
                <a:gd name="T10" fmla="*/ 1 w 1489"/>
                <a:gd name="T11" fmla="*/ 1 h 1836"/>
                <a:gd name="T12" fmla="*/ 1 w 1489"/>
                <a:gd name="T13" fmla="*/ 1 h 1836"/>
                <a:gd name="T14" fmla="*/ 1 w 1489"/>
                <a:gd name="T15" fmla="*/ 1 h 1836"/>
                <a:gd name="T16" fmla="*/ 1 w 1489"/>
                <a:gd name="T17" fmla="*/ 1 h 1836"/>
                <a:gd name="T18" fmla="*/ 1 w 1489"/>
                <a:gd name="T19" fmla="*/ 1 h 1836"/>
                <a:gd name="T20" fmla="*/ 1 w 1489"/>
                <a:gd name="T21" fmla="*/ 1 h 1836"/>
                <a:gd name="T22" fmla="*/ 1 w 1489"/>
                <a:gd name="T23" fmla="*/ 1 h 1836"/>
                <a:gd name="T24" fmla="*/ 1 w 1489"/>
                <a:gd name="T25" fmla="*/ 1 h 1836"/>
                <a:gd name="T26" fmla="*/ 1 w 1489"/>
                <a:gd name="T27" fmla="*/ 1 h 1836"/>
                <a:gd name="T28" fmla="*/ 1 w 1489"/>
                <a:gd name="T29" fmla="*/ 1 h 1836"/>
                <a:gd name="T30" fmla="*/ 1 w 1489"/>
                <a:gd name="T31" fmla="*/ 1 h 1836"/>
                <a:gd name="T32" fmla="*/ 1 w 1489"/>
                <a:gd name="T33" fmla="*/ 1 h 1836"/>
                <a:gd name="T34" fmla="*/ 1 w 1489"/>
                <a:gd name="T35" fmla="*/ 1 h 1836"/>
                <a:gd name="T36" fmla="*/ 1 w 1489"/>
                <a:gd name="T37" fmla="*/ 1 h 1836"/>
                <a:gd name="T38" fmla="*/ 1 w 1489"/>
                <a:gd name="T39" fmla="*/ 1 h 1836"/>
                <a:gd name="T40" fmla="*/ 1 w 1489"/>
                <a:gd name="T41" fmla="*/ 1 h 1836"/>
                <a:gd name="T42" fmla="*/ 1 w 1489"/>
                <a:gd name="T43" fmla="*/ 1 h 1836"/>
                <a:gd name="T44" fmla="*/ 1 w 1489"/>
                <a:gd name="T45" fmla="*/ 1 h 1836"/>
                <a:gd name="T46" fmla="*/ 1 w 1489"/>
                <a:gd name="T47" fmla="*/ 1 h 1836"/>
                <a:gd name="T48" fmla="*/ 1 w 1489"/>
                <a:gd name="T49" fmla="*/ 1 h 1836"/>
                <a:gd name="T50" fmla="*/ 1 w 1489"/>
                <a:gd name="T51" fmla="*/ 1 h 1836"/>
                <a:gd name="T52" fmla="*/ 1 w 1489"/>
                <a:gd name="T53" fmla="*/ 1 h 1836"/>
                <a:gd name="T54" fmla="*/ 1 w 1489"/>
                <a:gd name="T55" fmla="*/ 1 h 1836"/>
                <a:gd name="T56" fmla="*/ 1 w 1489"/>
                <a:gd name="T57" fmla="*/ 1 h 1836"/>
                <a:gd name="T58" fmla="*/ 1 w 1489"/>
                <a:gd name="T59" fmla="*/ 1 h 1836"/>
                <a:gd name="T60" fmla="*/ 1 w 1489"/>
                <a:gd name="T61" fmla="*/ 1 h 1836"/>
                <a:gd name="T62" fmla="*/ 1 w 1489"/>
                <a:gd name="T63" fmla="*/ 1 h 1836"/>
                <a:gd name="T64" fmla="*/ 1 w 1489"/>
                <a:gd name="T65" fmla="*/ 1 h 1836"/>
                <a:gd name="T66" fmla="*/ 1 w 1489"/>
                <a:gd name="T67" fmla="*/ 1 h 1836"/>
                <a:gd name="T68" fmla="*/ 1 w 1489"/>
                <a:gd name="T69" fmla="*/ 1 h 1836"/>
                <a:gd name="T70" fmla="*/ 1 w 1489"/>
                <a:gd name="T71" fmla="*/ 1 h 1836"/>
                <a:gd name="T72" fmla="*/ 1 w 1489"/>
                <a:gd name="T73" fmla="*/ 1 h 1836"/>
                <a:gd name="T74" fmla="*/ 1 w 1489"/>
                <a:gd name="T75" fmla="*/ 1 h 1836"/>
                <a:gd name="T76" fmla="*/ 1 w 1489"/>
                <a:gd name="T77" fmla="*/ 1 h 1836"/>
                <a:gd name="T78" fmla="*/ 1 w 1489"/>
                <a:gd name="T79" fmla="*/ 1 h 1836"/>
                <a:gd name="T80" fmla="*/ 1 w 1489"/>
                <a:gd name="T81" fmla="*/ 1 h 1836"/>
                <a:gd name="T82" fmla="*/ 1 w 1489"/>
                <a:gd name="T83" fmla="*/ 1 h 1836"/>
                <a:gd name="T84" fmla="*/ 1 w 1489"/>
                <a:gd name="T85" fmla="*/ 1 h 1836"/>
                <a:gd name="T86" fmla="*/ 1 w 1489"/>
                <a:gd name="T87" fmla="*/ 1 h 1836"/>
                <a:gd name="T88" fmla="*/ 1 w 1489"/>
                <a:gd name="T89" fmla="*/ 1 h 18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89"/>
                <a:gd name="T136" fmla="*/ 0 h 1836"/>
                <a:gd name="T137" fmla="*/ 1489 w 1489"/>
                <a:gd name="T138" fmla="*/ 1836 h 18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89" h="1836">
                  <a:moveTo>
                    <a:pt x="1425" y="865"/>
                  </a:moveTo>
                  <a:lnTo>
                    <a:pt x="1489" y="872"/>
                  </a:lnTo>
                  <a:lnTo>
                    <a:pt x="1489" y="670"/>
                  </a:lnTo>
                  <a:lnTo>
                    <a:pt x="1146" y="670"/>
                  </a:lnTo>
                  <a:lnTo>
                    <a:pt x="1146" y="503"/>
                  </a:lnTo>
                  <a:lnTo>
                    <a:pt x="1166" y="466"/>
                  </a:lnTo>
                  <a:lnTo>
                    <a:pt x="1189" y="434"/>
                  </a:lnTo>
                  <a:lnTo>
                    <a:pt x="1212" y="408"/>
                  </a:lnTo>
                  <a:lnTo>
                    <a:pt x="1235" y="385"/>
                  </a:lnTo>
                  <a:lnTo>
                    <a:pt x="1258" y="365"/>
                  </a:lnTo>
                  <a:lnTo>
                    <a:pt x="1280" y="350"/>
                  </a:lnTo>
                  <a:lnTo>
                    <a:pt x="1303" y="337"/>
                  </a:lnTo>
                  <a:lnTo>
                    <a:pt x="1324" y="327"/>
                  </a:lnTo>
                  <a:lnTo>
                    <a:pt x="1345" y="320"/>
                  </a:lnTo>
                  <a:lnTo>
                    <a:pt x="1363" y="315"/>
                  </a:lnTo>
                  <a:lnTo>
                    <a:pt x="1379" y="312"/>
                  </a:lnTo>
                  <a:lnTo>
                    <a:pt x="1394" y="310"/>
                  </a:lnTo>
                  <a:lnTo>
                    <a:pt x="1407" y="310"/>
                  </a:lnTo>
                  <a:lnTo>
                    <a:pt x="1416" y="309"/>
                  </a:lnTo>
                  <a:lnTo>
                    <a:pt x="1422" y="310"/>
                  </a:lnTo>
                  <a:lnTo>
                    <a:pt x="1425" y="310"/>
                  </a:lnTo>
                  <a:lnTo>
                    <a:pt x="1489" y="317"/>
                  </a:lnTo>
                  <a:lnTo>
                    <a:pt x="1489" y="114"/>
                  </a:lnTo>
                  <a:lnTo>
                    <a:pt x="1146" y="114"/>
                  </a:lnTo>
                  <a:lnTo>
                    <a:pt x="1146" y="0"/>
                  </a:lnTo>
                  <a:lnTo>
                    <a:pt x="354" y="0"/>
                  </a:lnTo>
                  <a:lnTo>
                    <a:pt x="354" y="114"/>
                  </a:lnTo>
                  <a:lnTo>
                    <a:pt x="0" y="114"/>
                  </a:lnTo>
                  <a:lnTo>
                    <a:pt x="0" y="317"/>
                  </a:lnTo>
                  <a:lnTo>
                    <a:pt x="63" y="310"/>
                  </a:lnTo>
                  <a:lnTo>
                    <a:pt x="66" y="310"/>
                  </a:lnTo>
                  <a:lnTo>
                    <a:pt x="72" y="309"/>
                  </a:lnTo>
                  <a:lnTo>
                    <a:pt x="83" y="310"/>
                  </a:lnTo>
                  <a:lnTo>
                    <a:pt x="95" y="310"/>
                  </a:lnTo>
                  <a:lnTo>
                    <a:pt x="110" y="312"/>
                  </a:lnTo>
                  <a:lnTo>
                    <a:pt x="128" y="315"/>
                  </a:lnTo>
                  <a:lnTo>
                    <a:pt x="146" y="321"/>
                  </a:lnTo>
                  <a:lnTo>
                    <a:pt x="167" y="329"/>
                  </a:lnTo>
                  <a:lnTo>
                    <a:pt x="189" y="340"/>
                  </a:lnTo>
                  <a:lnTo>
                    <a:pt x="212" y="352"/>
                  </a:lnTo>
                  <a:lnTo>
                    <a:pt x="235" y="368"/>
                  </a:lnTo>
                  <a:lnTo>
                    <a:pt x="259" y="389"/>
                  </a:lnTo>
                  <a:lnTo>
                    <a:pt x="282" y="413"/>
                  </a:lnTo>
                  <a:lnTo>
                    <a:pt x="305" y="442"/>
                  </a:lnTo>
                  <a:lnTo>
                    <a:pt x="327" y="476"/>
                  </a:lnTo>
                  <a:lnTo>
                    <a:pt x="349" y="515"/>
                  </a:lnTo>
                  <a:lnTo>
                    <a:pt x="350" y="517"/>
                  </a:lnTo>
                  <a:lnTo>
                    <a:pt x="351" y="518"/>
                  </a:lnTo>
                  <a:lnTo>
                    <a:pt x="353" y="521"/>
                  </a:lnTo>
                  <a:lnTo>
                    <a:pt x="354" y="523"/>
                  </a:lnTo>
                  <a:lnTo>
                    <a:pt x="354" y="670"/>
                  </a:lnTo>
                  <a:lnTo>
                    <a:pt x="0" y="670"/>
                  </a:lnTo>
                  <a:lnTo>
                    <a:pt x="0" y="873"/>
                  </a:lnTo>
                  <a:lnTo>
                    <a:pt x="63" y="865"/>
                  </a:lnTo>
                  <a:lnTo>
                    <a:pt x="66" y="865"/>
                  </a:lnTo>
                  <a:lnTo>
                    <a:pt x="72" y="865"/>
                  </a:lnTo>
                  <a:lnTo>
                    <a:pt x="83" y="865"/>
                  </a:lnTo>
                  <a:lnTo>
                    <a:pt x="95" y="866"/>
                  </a:lnTo>
                  <a:lnTo>
                    <a:pt x="110" y="868"/>
                  </a:lnTo>
                  <a:lnTo>
                    <a:pt x="128" y="872"/>
                  </a:lnTo>
                  <a:lnTo>
                    <a:pt x="146" y="878"/>
                  </a:lnTo>
                  <a:lnTo>
                    <a:pt x="167" y="885"/>
                  </a:lnTo>
                  <a:lnTo>
                    <a:pt x="189" y="895"/>
                  </a:lnTo>
                  <a:lnTo>
                    <a:pt x="212" y="909"/>
                  </a:lnTo>
                  <a:lnTo>
                    <a:pt x="235" y="925"/>
                  </a:lnTo>
                  <a:lnTo>
                    <a:pt x="259" y="946"/>
                  </a:lnTo>
                  <a:lnTo>
                    <a:pt x="282" y="970"/>
                  </a:lnTo>
                  <a:lnTo>
                    <a:pt x="305" y="999"/>
                  </a:lnTo>
                  <a:lnTo>
                    <a:pt x="327" y="1032"/>
                  </a:lnTo>
                  <a:lnTo>
                    <a:pt x="349" y="1071"/>
                  </a:lnTo>
                  <a:lnTo>
                    <a:pt x="350" y="1072"/>
                  </a:lnTo>
                  <a:lnTo>
                    <a:pt x="351" y="1075"/>
                  </a:lnTo>
                  <a:lnTo>
                    <a:pt x="353" y="1076"/>
                  </a:lnTo>
                  <a:lnTo>
                    <a:pt x="354" y="1078"/>
                  </a:lnTo>
                  <a:lnTo>
                    <a:pt x="354" y="1209"/>
                  </a:lnTo>
                  <a:lnTo>
                    <a:pt x="0" y="1209"/>
                  </a:lnTo>
                  <a:lnTo>
                    <a:pt x="0" y="1412"/>
                  </a:lnTo>
                  <a:lnTo>
                    <a:pt x="63" y="1405"/>
                  </a:lnTo>
                  <a:lnTo>
                    <a:pt x="66" y="1405"/>
                  </a:lnTo>
                  <a:lnTo>
                    <a:pt x="72" y="1404"/>
                  </a:lnTo>
                  <a:lnTo>
                    <a:pt x="83" y="1405"/>
                  </a:lnTo>
                  <a:lnTo>
                    <a:pt x="95" y="1405"/>
                  </a:lnTo>
                  <a:lnTo>
                    <a:pt x="110" y="1408"/>
                  </a:lnTo>
                  <a:lnTo>
                    <a:pt x="128" y="1411"/>
                  </a:lnTo>
                  <a:lnTo>
                    <a:pt x="146" y="1417"/>
                  </a:lnTo>
                  <a:lnTo>
                    <a:pt x="167" y="1425"/>
                  </a:lnTo>
                  <a:lnTo>
                    <a:pt x="189" y="1435"/>
                  </a:lnTo>
                  <a:lnTo>
                    <a:pt x="212" y="1448"/>
                  </a:lnTo>
                  <a:lnTo>
                    <a:pt x="235" y="1465"/>
                  </a:lnTo>
                  <a:lnTo>
                    <a:pt x="259" y="1485"/>
                  </a:lnTo>
                  <a:lnTo>
                    <a:pt x="282" y="1510"/>
                  </a:lnTo>
                  <a:lnTo>
                    <a:pt x="305" y="1539"/>
                  </a:lnTo>
                  <a:lnTo>
                    <a:pt x="327" y="1572"/>
                  </a:lnTo>
                  <a:lnTo>
                    <a:pt x="349" y="1612"/>
                  </a:lnTo>
                  <a:lnTo>
                    <a:pt x="350" y="1613"/>
                  </a:lnTo>
                  <a:lnTo>
                    <a:pt x="351" y="1615"/>
                  </a:lnTo>
                  <a:lnTo>
                    <a:pt x="353" y="1616"/>
                  </a:lnTo>
                  <a:lnTo>
                    <a:pt x="354" y="1618"/>
                  </a:lnTo>
                  <a:lnTo>
                    <a:pt x="354" y="1836"/>
                  </a:lnTo>
                  <a:lnTo>
                    <a:pt x="1146" y="1836"/>
                  </a:lnTo>
                  <a:lnTo>
                    <a:pt x="1146" y="1600"/>
                  </a:lnTo>
                  <a:lnTo>
                    <a:pt x="1166" y="1563"/>
                  </a:lnTo>
                  <a:lnTo>
                    <a:pt x="1189" y="1531"/>
                  </a:lnTo>
                  <a:lnTo>
                    <a:pt x="1212" y="1504"/>
                  </a:lnTo>
                  <a:lnTo>
                    <a:pt x="1235" y="1481"/>
                  </a:lnTo>
                  <a:lnTo>
                    <a:pt x="1258" y="1462"/>
                  </a:lnTo>
                  <a:lnTo>
                    <a:pt x="1280" y="1446"/>
                  </a:lnTo>
                  <a:lnTo>
                    <a:pt x="1303" y="1433"/>
                  </a:lnTo>
                  <a:lnTo>
                    <a:pt x="1324" y="1424"/>
                  </a:lnTo>
                  <a:lnTo>
                    <a:pt x="1345" y="1417"/>
                  </a:lnTo>
                  <a:lnTo>
                    <a:pt x="1363" y="1411"/>
                  </a:lnTo>
                  <a:lnTo>
                    <a:pt x="1379" y="1408"/>
                  </a:lnTo>
                  <a:lnTo>
                    <a:pt x="1394" y="1405"/>
                  </a:lnTo>
                  <a:lnTo>
                    <a:pt x="1407" y="1405"/>
                  </a:lnTo>
                  <a:lnTo>
                    <a:pt x="1416" y="1405"/>
                  </a:lnTo>
                  <a:lnTo>
                    <a:pt x="1422" y="1405"/>
                  </a:lnTo>
                  <a:lnTo>
                    <a:pt x="1425" y="1405"/>
                  </a:lnTo>
                  <a:lnTo>
                    <a:pt x="1489" y="1412"/>
                  </a:lnTo>
                  <a:lnTo>
                    <a:pt x="1489" y="1209"/>
                  </a:lnTo>
                  <a:lnTo>
                    <a:pt x="1146" y="1209"/>
                  </a:lnTo>
                  <a:lnTo>
                    <a:pt x="1146" y="1060"/>
                  </a:lnTo>
                  <a:lnTo>
                    <a:pt x="1166" y="1023"/>
                  </a:lnTo>
                  <a:lnTo>
                    <a:pt x="1189" y="991"/>
                  </a:lnTo>
                  <a:lnTo>
                    <a:pt x="1212" y="964"/>
                  </a:lnTo>
                  <a:lnTo>
                    <a:pt x="1235" y="941"/>
                  </a:lnTo>
                  <a:lnTo>
                    <a:pt x="1258" y="921"/>
                  </a:lnTo>
                  <a:lnTo>
                    <a:pt x="1280" y="906"/>
                  </a:lnTo>
                  <a:lnTo>
                    <a:pt x="1303" y="894"/>
                  </a:lnTo>
                  <a:lnTo>
                    <a:pt x="1324" y="883"/>
                  </a:lnTo>
                  <a:lnTo>
                    <a:pt x="1345" y="877"/>
                  </a:lnTo>
                  <a:lnTo>
                    <a:pt x="1363" y="871"/>
                  </a:lnTo>
                  <a:lnTo>
                    <a:pt x="1379" y="868"/>
                  </a:lnTo>
                  <a:lnTo>
                    <a:pt x="1394" y="866"/>
                  </a:lnTo>
                  <a:lnTo>
                    <a:pt x="1407" y="865"/>
                  </a:lnTo>
                  <a:lnTo>
                    <a:pt x="1416" y="865"/>
                  </a:lnTo>
                  <a:lnTo>
                    <a:pt x="1422" y="865"/>
                  </a:lnTo>
                  <a:lnTo>
                    <a:pt x="1425" y="865"/>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104" name="Freeform 63"/>
            <p:cNvSpPr>
              <a:spLocks/>
            </p:cNvSpPr>
            <p:nvPr/>
          </p:nvSpPr>
          <p:spPr bwMode="auto">
            <a:xfrm>
              <a:off x="426" y="1203"/>
              <a:ext cx="712" cy="885"/>
            </a:xfrm>
            <a:custGeom>
              <a:avLst/>
              <a:gdLst>
                <a:gd name="T0" fmla="*/ 1 w 1423"/>
                <a:gd name="T1" fmla="*/ 0 h 1772"/>
                <a:gd name="T2" fmla="*/ 1 w 1423"/>
                <a:gd name="T3" fmla="*/ 0 h 1772"/>
                <a:gd name="T4" fmla="*/ 1 w 1423"/>
                <a:gd name="T5" fmla="*/ 0 h 1772"/>
                <a:gd name="T6" fmla="*/ 1 w 1423"/>
                <a:gd name="T7" fmla="*/ 0 h 1772"/>
                <a:gd name="T8" fmla="*/ 1 w 1423"/>
                <a:gd name="T9" fmla="*/ 0 h 1772"/>
                <a:gd name="T10" fmla="*/ 1 w 1423"/>
                <a:gd name="T11" fmla="*/ 0 h 1772"/>
                <a:gd name="T12" fmla="*/ 1 w 1423"/>
                <a:gd name="T13" fmla="*/ 0 h 1772"/>
                <a:gd name="T14" fmla="*/ 1 w 1423"/>
                <a:gd name="T15" fmla="*/ 0 h 1772"/>
                <a:gd name="T16" fmla="*/ 1 w 1423"/>
                <a:gd name="T17" fmla="*/ 0 h 1772"/>
                <a:gd name="T18" fmla="*/ 1 w 1423"/>
                <a:gd name="T19" fmla="*/ 0 h 1772"/>
                <a:gd name="T20" fmla="*/ 1 w 1423"/>
                <a:gd name="T21" fmla="*/ 0 h 1772"/>
                <a:gd name="T22" fmla="*/ 1 w 1423"/>
                <a:gd name="T23" fmla="*/ 0 h 1772"/>
                <a:gd name="T24" fmla="*/ 1 w 1423"/>
                <a:gd name="T25" fmla="*/ 0 h 1772"/>
                <a:gd name="T26" fmla="*/ 1 w 1423"/>
                <a:gd name="T27" fmla="*/ 0 h 1772"/>
                <a:gd name="T28" fmla="*/ 1 w 1423"/>
                <a:gd name="T29" fmla="*/ 0 h 1772"/>
                <a:gd name="T30" fmla="*/ 1 w 1423"/>
                <a:gd name="T31" fmla="*/ 0 h 1772"/>
                <a:gd name="T32" fmla="*/ 1 w 1423"/>
                <a:gd name="T33" fmla="*/ 0 h 1772"/>
                <a:gd name="T34" fmla="*/ 1 w 1423"/>
                <a:gd name="T35" fmla="*/ 0 h 1772"/>
                <a:gd name="T36" fmla="*/ 1 w 1423"/>
                <a:gd name="T37" fmla="*/ 0 h 1772"/>
                <a:gd name="T38" fmla="*/ 1 w 1423"/>
                <a:gd name="T39" fmla="*/ 0 h 1772"/>
                <a:gd name="T40" fmla="*/ 1 w 1423"/>
                <a:gd name="T41" fmla="*/ 0 h 1772"/>
                <a:gd name="T42" fmla="*/ 1 w 1423"/>
                <a:gd name="T43" fmla="*/ 0 h 1772"/>
                <a:gd name="T44" fmla="*/ 1 w 1423"/>
                <a:gd name="T45" fmla="*/ 0 h 1772"/>
                <a:gd name="T46" fmla="*/ 1 w 1423"/>
                <a:gd name="T47" fmla="*/ 0 h 1772"/>
                <a:gd name="T48" fmla="*/ 1 w 1423"/>
                <a:gd name="T49" fmla="*/ 0 h 1772"/>
                <a:gd name="T50" fmla="*/ 1 w 1423"/>
                <a:gd name="T51" fmla="*/ 0 h 1772"/>
                <a:gd name="T52" fmla="*/ 1 w 1423"/>
                <a:gd name="T53" fmla="*/ 0 h 1772"/>
                <a:gd name="T54" fmla="*/ 1 w 1423"/>
                <a:gd name="T55" fmla="*/ 0 h 1772"/>
                <a:gd name="T56" fmla="*/ 1 w 1423"/>
                <a:gd name="T57" fmla="*/ 0 h 1772"/>
                <a:gd name="T58" fmla="*/ 1 w 1423"/>
                <a:gd name="T59" fmla="*/ 0 h 1772"/>
                <a:gd name="T60" fmla="*/ 1 w 1423"/>
                <a:gd name="T61" fmla="*/ 0 h 1772"/>
                <a:gd name="T62" fmla="*/ 1 w 1423"/>
                <a:gd name="T63" fmla="*/ 0 h 1772"/>
                <a:gd name="T64" fmla="*/ 1 w 1423"/>
                <a:gd name="T65" fmla="*/ 0 h 1772"/>
                <a:gd name="T66" fmla="*/ 1 w 1423"/>
                <a:gd name="T67" fmla="*/ 0 h 1772"/>
                <a:gd name="T68" fmla="*/ 1 w 1423"/>
                <a:gd name="T69" fmla="*/ 0 h 1772"/>
                <a:gd name="T70" fmla="*/ 1 w 1423"/>
                <a:gd name="T71" fmla="*/ 0 h 1772"/>
                <a:gd name="T72" fmla="*/ 1 w 1423"/>
                <a:gd name="T73" fmla="*/ 0 h 1772"/>
                <a:gd name="T74" fmla="*/ 1 w 1423"/>
                <a:gd name="T75" fmla="*/ 0 h 1772"/>
                <a:gd name="T76" fmla="*/ 1 w 1423"/>
                <a:gd name="T77" fmla="*/ 0 h 1772"/>
                <a:gd name="T78" fmla="*/ 1 w 1423"/>
                <a:gd name="T79" fmla="*/ 0 h 1772"/>
                <a:gd name="T80" fmla="*/ 1 w 1423"/>
                <a:gd name="T81" fmla="*/ 0 h 1772"/>
                <a:gd name="T82" fmla="*/ 1 w 1423"/>
                <a:gd name="T83" fmla="*/ 0 h 1772"/>
                <a:gd name="T84" fmla="*/ 1 w 1423"/>
                <a:gd name="T85" fmla="*/ 0 h 1772"/>
                <a:gd name="T86" fmla="*/ 1 w 1423"/>
                <a:gd name="T87" fmla="*/ 0 h 1772"/>
                <a:gd name="T88" fmla="*/ 1 w 1423"/>
                <a:gd name="T89" fmla="*/ 0 h 177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23"/>
                <a:gd name="T136" fmla="*/ 0 h 1772"/>
                <a:gd name="T137" fmla="*/ 1423 w 1423"/>
                <a:gd name="T138" fmla="*/ 1772 h 177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23" h="1772">
                  <a:moveTo>
                    <a:pt x="1397" y="801"/>
                  </a:moveTo>
                  <a:lnTo>
                    <a:pt x="1423" y="804"/>
                  </a:lnTo>
                  <a:lnTo>
                    <a:pt x="1423" y="671"/>
                  </a:lnTo>
                  <a:lnTo>
                    <a:pt x="1081" y="671"/>
                  </a:lnTo>
                  <a:lnTo>
                    <a:pt x="1081" y="463"/>
                  </a:lnTo>
                  <a:lnTo>
                    <a:pt x="1104" y="422"/>
                  </a:lnTo>
                  <a:lnTo>
                    <a:pt x="1130" y="386"/>
                  </a:lnTo>
                  <a:lnTo>
                    <a:pt x="1155" y="355"/>
                  </a:lnTo>
                  <a:lnTo>
                    <a:pt x="1180" y="330"/>
                  </a:lnTo>
                  <a:lnTo>
                    <a:pt x="1207" y="308"/>
                  </a:lnTo>
                  <a:lnTo>
                    <a:pt x="1232" y="290"/>
                  </a:lnTo>
                  <a:lnTo>
                    <a:pt x="1258" y="277"/>
                  </a:lnTo>
                  <a:lnTo>
                    <a:pt x="1282" y="265"/>
                  </a:lnTo>
                  <a:lnTo>
                    <a:pt x="1305" y="257"/>
                  </a:lnTo>
                  <a:lnTo>
                    <a:pt x="1326" y="251"/>
                  </a:lnTo>
                  <a:lnTo>
                    <a:pt x="1344" y="248"/>
                  </a:lnTo>
                  <a:lnTo>
                    <a:pt x="1361" y="245"/>
                  </a:lnTo>
                  <a:lnTo>
                    <a:pt x="1375" y="244"/>
                  </a:lnTo>
                  <a:lnTo>
                    <a:pt x="1387" y="244"/>
                  </a:lnTo>
                  <a:lnTo>
                    <a:pt x="1393" y="244"/>
                  </a:lnTo>
                  <a:lnTo>
                    <a:pt x="1397" y="244"/>
                  </a:lnTo>
                  <a:lnTo>
                    <a:pt x="1423" y="248"/>
                  </a:lnTo>
                  <a:lnTo>
                    <a:pt x="1423" y="114"/>
                  </a:lnTo>
                  <a:lnTo>
                    <a:pt x="1081" y="114"/>
                  </a:lnTo>
                  <a:lnTo>
                    <a:pt x="1081" y="0"/>
                  </a:lnTo>
                  <a:lnTo>
                    <a:pt x="355" y="0"/>
                  </a:lnTo>
                  <a:lnTo>
                    <a:pt x="355" y="114"/>
                  </a:lnTo>
                  <a:lnTo>
                    <a:pt x="0" y="114"/>
                  </a:lnTo>
                  <a:lnTo>
                    <a:pt x="0" y="248"/>
                  </a:lnTo>
                  <a:lnTo>
                    <a:pt x="28" y="244"/>
                  </a:lnTo>
                  <a:lnTo>
                    <a:pt x="31" y="244"/>
                  </a:lnTo>
                  <a:lnTo>
                    <a:pt x="39" y="244"/>
                  </a:lnTo>
                  <a:lnTo>
                    <a:pt x="49" y="244"/>
                  </a:lnTo>
                  <a:lnTo>
                    <a:pt x="63" y="245"/>
                  </a:lnTo>
                  <a:lnTo>
                    <a:pt x="81" y="248"/>
                  </a:lnTo>
                  <a:lnTo>
                    <a:pt x="100" y="251"/>
                  </a:lnTo>
                  <a:lnTo>
                    <a:pt x="121" y="257"/>
                  </a:lnTo>
                  <a:lnTo>
                    <a:pt x="144" y="266"/>
                  </a:lnTo>
                  <a:lnTo>
                    <a:pt x="168" y="277"/>
                  </a:lnTo>
                  <a:lnTo>
                    <a:pt x="193" y="291"/>
                  </a:lnTo>
                  <a:lnTo>
                    <a:pt x="220" y="309"/>
                  </a:lnTo>
                  <a:lnTo>
                    <a:pt x="246" y="332"/>
                  </a:lnTo>
                  <a:lnTo>
                    <a:pt x="272" y="357"/>
                  </a:lnTo>
                  <a:lnTo>
                    <a:pt x="297" y="389"/>
                  </a:lnTo>
                  <a:lnTo>
                    <a:pt x="322" y="425"/>
                  </a:lnTo>
                  <a:lnTo>
                    <a:pt x="345" y="468"/>
                  </a:lnTo>
                  <a:lnTo>
                    <a:pt x="348" y="471"/>
                  </a:lnTo>
                  <a:lnTo>
                    <a:pt x="350" y="474"/>
                  </a:lnTo>
                  <a:lnTo>
                    <a:pt x="352" y="476"/>
                  </a:lnTo>
                  <a:lnTo>
                    <a:pt x="355" y="478"/>
                  </a:lnTo>
                  <a:lnTo>
                    <a:pt x="355" y="671"/>
                  </a:lnTo>
                  <a:lnTo>
                    <a:pt x="0" y="671"/>
                  </a:lnTo>
                  <a:lnTo>
                    <a:pt x="0" y="804"/>
                  </a:lnTo>
                  <a:lnTo>
                    <a:pt x="28" y="801"/>
                  </a:lnTo>
                  <a:lnTo>
                    <a:pt x="31" y="801"/>
                  </a:lnTo>
                  <a:lnTo>
                    <a:pt x="39" y="801"/>
                  </a:lnTo>
                  <a:lnTo>
                    <a:pt x="49" y="801"/>
                  </a:lnTo>
                  <a:lnTo>
                    <a:pt x="63" y="802"/>
                  </a:lnTo>
                  <a:lnTo>
                    <a:pt x="81" y="804"/>
                  </a:lnTo>
                  <a:lnTo>
                    <a:pt x="100" y="808"/>
                  </a:lnTo>
                  <a:lnTo>
                    <a:pt x="121" y="813"/>
                  </a:lnTo>
                  <a:lnTo>
                    <a:pt x="144" y="821"/>
                  </a:lnTo>
                  <a:lnTo>
                    <a:pt x="168" y="833"/>
                  </a:lnTo>
                  <a:lnTo>
                    <a:pt x="193" y="847"/>
                  </a:lnTo>
                  <a:lnTo>
                    <a:pt x="220" y="865"/>
                  </a:lnTo>
                  <a:lnTo>
                    <a:pt x="246" y="887"/>
                  </a:lnTo>
                  <a:lnTo>
                    <a:pt x="272" y="914"/>
                  </a:lnTo>
                  <a:lnTo>
                    <a:pt x="297" y="945"/>
                  </a:lnTo>
                  <a:lnTo>
                    <a:pt x="322" y="982"/>
                  </a:lnTo>
                  <a:lnTo>
                    <a:pt x="345" y="1024"/>
                  </a:lnTo>
                  <a:lnTo>
                    <a:pt x="348" y="1028"/>
                  </a:lnTo>
                  <a:lnTo>
                    <a:pt x="350" y="1030"/>
                  </a:lnTo>
                  <a:lnTo>
                    <a:pt x="352" y="1031"/>
                  </a:lnTo>
                  <a:lnTo>
                    <a:pt x="355" y="1033"/>
                  </a:lnTo>
                  <a:lnTo>
                    <a:pt x="355" y="1211"/>
                  </a:lnTo>
                  <a:lnTo>
                    <a:pt x="0" y="1211"/>
                  </a:lnTo>
                  <a:lnTo>
                    <a:pt x="0" y="1345"/>
                  </a:lnTo>
                  <a:lnTo>
                    <a:pt x="28" y="1341"/>
                  </a:lnTo>
                  <a:lnTo>
                    <a:pt x="31" y="1341"/>
                  </a:lnTo>
                  <a:lnTo>
                    <a:pt x="39" y="1340"/>
                  </a:lnTo>
                  <a:lnTo>
                    <a:pt x="49" y="1341"/>
                  </a:lnTo>
                  <a:lnTo>
                    <a:pt x="63" y="1341"/>
                  </a:lnTo>
                  <a:lnTo>
                    <a:pt x="81" y="1343"/>
                  </a:lnTo>
                  <a:lnTo>
                    <a:pt x="100" y="1348"/>
                  </a:lnTo>
                  <a:lnTo>
                    <a:pt x="121" y="1354"/>
                  </a:lnTo>
                  <a:lnTo>
                    <a:pt x="144" y="1362"/>
                  </a:lnTo>
                  <a:lnTo>
                    <a:pt x="168" y="1373"/>
                  </a:lnTo>
                  <a:lnTo>
                    <a:pt x="193" y="1387"/>
                  </a:lnTo>
                  <a:lnTo>
                    <a:pt x="220" y="1406"/>
                  </a:lnTo>
                  <a:lnTo>
                    <a:pt x="246" y="1427"/>
                  </a:lnTo>
                  <a:lnTo>
                    <a:pt x="272" y="1454"/>
                  </a:lnTo>
                  <a:lnTo>
                    <a:pt x="297" y="1485"/>
                  </a:lnTo>
                  <a:lnTo>
                    <a:pt x="322" y="1522"/>
                  </a:lnTo>
                  <a:lnTo>
                    <a:pt x="345" y="1565"/>
                  </a:lnTo>
                  <a:lnTo>
                    <a:pt x="348" y="1567"/>
                  </a:lnTo>
                  <a:lnTo>
                    <a:pt x="350" y="1569"/>
                  </a:lnTo>
                  <a:lnTo>
                    <a:pt x="352" y="1571"/>
                  </a:lnTo>
                  <a:lnTo>
                    <a:pt x="355" y="1574"/>
                  </a:lnTo>
                  <a:lnTo>
                    <a:pt x="355" y="1772"/>
                  </a:lnTo>
                  <a:lnTo>
                    <a:pt x="1081" y="1772"/>
                  </a:lnTo>
                  <a:lnTo>
                    <a:pt x="1081" y="1560"/>
                  </a:lnTo>
                  <a:lnTo>
                    <a:pt x="1104" y="1518"/>
                  </a:lnTo>
                  <a:lnTo>
                    <a:pt x="1130" y="1483"/>
                  </a:lnTo>
                  <a:lnTo>
                    <a:pt x="1155" y="1452"/>
                  </a:lnTo>
                  <a:lnTo>
                    <a:pt x="1180" y="1425"/>
                  </a:lnTo>
                  <a:lnTo>
                    <a:pt x="1207" y="1403"/>
                  </a:lnTo>
                  <a:lnTo>
                    <a:pt x="1232" y="1386"/>
                  </a:lnTo>
                  <a:lnTo>
                    <a:pt x="1258" y="1372"/>
                  </a:lnTo>
                  <a:lnTo>
                    <a:pt x="1282" y="1361"/>
                  </a:lnTo>
                  <a:lnTo>
                    <a:pt x="1305" y="1353"/>
                  </a:lnTo>
                  <a:lnTo>
                    <a:pt x="1326" y="1347"/>
                  </a:lnTo>
                  <a:lnTo>
                    <a:pt x="1344" y="1343"/>
                  </a:lnTo>
                  <a:lnTo>
                    <a:pt x="1361" y="1341"/>
                  </a:lnTo>
                  <a:lnTo>
                    <a:pt x="1375" y="1341"/>
                  </a:lnTo>
                  <a:lnTo>
                    <a:pt x="1387" y="1340"/>
                  </a:lnTo>
                  <a:lnTo>
                    <a:pt x="1393" y="1341"/>
                  </a:lnTo>
                  <a:lnTo>
                    <a:pt x="1397" y="1341"/>
                  </a:lnTo>
                  <a:lnTo>
                    <a:pt x="1423" y="1343"/>
                  </a:lnTo>
                  <a:lnTo>
                    <a:pt x="1423" y="1211"/>
                  </a:lnTo>
                  <a:lnTo>
                    <a:pt x="1081" y="1211"/>
                  </a:lnTo>
                  <a:lnTo>
                    <a:pt x="1081" y="1020"/>
                  </a:lnTo>
                  <a:lnTo>
                    <a:pt x="1104" y="978"/>
                  </a:lnTo>
                  <a:lnTo>
                    <a:pt x="1130" y="942"/>
                  </a:lnTo>
                  <a:lnTo>
                    <a:pt x="1155" y="911"/>
                  </a:lnTo>
                  <a:lnTo>
                    <a:pt x="1180" y="886"/>
                  </a:lnTo>
                  <a:lnTo>
                    <a:pt x="1207" y="864"/>
                  </a:lnTo>
                  <a:lnTo>
                    <a:pt x="1232" y="847"/>
                  </a:lnTo>
                  <a:lnTo>
                    <a:pt x="1258" y="833"/>
                  </a:lnTo>
                  <a:lnTo>
                    <a:pt x="1282" y="821"/>
                  </a:lnTo>
                  <a:lnTo>
                    <a:pt x="1305" y="813"/>
                  </a:lnTo>
                  <a:lnTo>
                    <a:pt x="1326" y="808"/>
                  </a:lnTo>
                  <a:lnTo>
                    <a:pt x="1344" y="804"/>
                  </a:lnTo>
                  <a:lnTo>
                    <a:pt x="1361" y="802"/>
                  </a:lnTo>
                  <a:lnTo>
                    <a:pt x="1375" y="801"/>
                  </a:lnTo>
                  <a:lnTo>
                    <a:pt x="1387" y="801"/>
                  </a:lnTo>
                  <a:lnTo>
                    <a:pt x="1393" y="801"/>
                  </a:lnTo>
                  <a:lnTo>
                    <a:pt x="1397" y="8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105" name="Freeform 64"/>
            <p:cNvSpPr>
              <a:spLocks/>
            </p:cNvSpPr>
            <p:nvPr/>
          </p:nvSpPr>
          <p:spPr bwMode="auto">
            <a:xfrm>
              <a:off x="967" y="1563"/>
              <a:ext cx="147" cy="102"/>
            </a:xfrm>
            <a:custGeom>
              <a:avLst/>
              <a:gdLst>
                <a:gd name="T0" fmla="*/ 1 w 294"/>
                <a:gd name="T1" fmla="*/ 0 h 205"/>
                <a:gd name="T2" fmla="*/ 1 w 294"/>
                <a:gd name="T3" fmla="*/ 0 h 205"/>
                <a:gd name="T4" fmla="*/ 1 w 294"/>
                <a:gd name="T5" fmla="*/ 0 h 205"/>
                <a:gd name="T6" fmla="*/ 1 w 294"/>
                <a:gd name="T7" fmla="*/ 0 h 205"/>
                <a:gd name="T8" fmla="*/ 1 w 294"/>
                <a:gd name="T9" fmla="*/ 0 h 205"/>
                <a:gd name="T10" fmla="*/ 1 w 294"/>
                <a:gd name="T11" fmla="*/ 0 h 205"/>
                <a:gd name="T12" fmla="*/ 1 w 294"/>
                <a:gd name="T13" fmla="*/ 0 h 205"/>
                <a:gd name="T14" fmla="*/ 1 w 294"/>
                <a:gd name="T15" fmla="*/ 0 h 205"/>
                <a:gd name="T16" fmla="*/ 1 w 294"/>
                <a:gd name="T17" fmla="*/ 0 h 205"/>
                <a:gd name="T18" fmla="*/ 1 w 294"/>
                <a:gd name="T19" fmla="*/ 0 h 205"/>
                <a:gd name="T20" fmla="*/ 1 w 294"/>
                <a:gd name="T21" fmla="*/ 0 h 205"/>
                <a:gd name="T22" fmla="*/ 1 w 294"/>
                <a:gd name="T23" fmla="*/ 0 h 205"/>
                <a:gd name="T24" fmla="*/ 1 w 294"/>
                <a:gd name="T25" fmla="*/ 0 h 205"/>
                <a:gd name="T26" fmla="*/ 1 w 294"/>
                <a:gd name="T27" fmla="*/ 0 h 205"/>
                <a:gd name="T28" fmla="*/ 1 w 294"/>
                <a:gd name="T29" fmla="*/ 0 h 205"/>
                <a:gd name="T30" fmla="*/ 1 w 294"/>
                <a:gd name="T31" fmla="*/ 0 h 205"/>
                <a:gd name="T32" fmla="*/ 1 w 294"/>
                <a:gd name="T33" fmla="*/ 0 h 205"/>
                <a:gd name="T34" fmla="*/ 0 w 294"/>
                <a:gd name="T35" fmla="*/ 0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1"/>
                  </a:lnTo>
                  <a:lnTo>
                    <a:pt x="283" y="32"/>
                  </a:lnTo>
                  <a:lnTo>
                    <a:pt x="270" y="33"/>
                  </a:lnTo>
                  <a:lnTo>
                    <a:pt x="255" y="36"/>
                  </a:lnTo>
                  <a:lnTo>
                    <a:pt x="239" y="38"/>
                  </a:lnTo>
                  <a:lnTo>
                    <a:pt x="223" y="43"/>
                  </a:lnTo>
                  <a:lnTo>
                    <a:pt x="204" y="47"/>
                  </a:lnTo>
                  <a:lnTo>
                    <a:pt x="186" y="54"/>
                  </a:lnTo>
                  <a:lnTo>
                    <a:pt x="166" y="62"/>
                  </a:lnTo>
                  <a:lnTo>
                    <a:pt x="145" y="73"/>
                  </a:lnTo>
                  <a:lnTo>
                    <a:pt x="125" y="85"/>
                  </a:lnTo>
                  <a:lnTo>
                    <a:pt x="104" y="99"/>
                  </a:lnTo>
                  <a:lnTo>
                    <a:pt x="83" y="115"/>
                  </a:lnTo>
                  <a:lnTo>
                    <a:pt x="61" y="134"/>
                  </a:lnTo>
                  <a:lnTo>
                    <a:pt x="41" y="154"/>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106" name="Freeform 65"/>
            <p:cNvSpPr>
              <a:spLocks/>
            </p:cNvSpPr>
            <p:nvPr/>
          </p:nvSpPr>
          <p:spPr bwMode="auto">
            <a:xfrm>
              <a:off x="967" y="1284"/>
              <a:ext cx="147" cy="103"/>
            </a:xfrm>
            <a:custGeom>
              <a:avLst/>
              <a:gdLst>
                <a:gd name="T0" fmla="*/ 1 w 294"/>
                <a:gd name="T1" fmla="*/ 0 h 205"/>
                <a:gd name="T2" fmla="*/ 1 w 294"/>
                <a:gd name="T3" fmla="*/ 1 h 205"/>
                <a:gd name="T4" fmla="*/ 1 w 294"/>
                <a:gd name="T5" fmla="*/ 1 h 205"/>
                <a:gd name="T6" fmla="*/ 1 w 294"/>
                <a:gd name="T7" fmla="*/ 1 h 205"/>
                <a:gd name="T8" fmla="*/ 1 w 294"/>
                <a:gd name="T9" fmla="*/ 1 h 205"/>
                <a:gd name="T10" fmla="*/ 1 w 294"/>
                <a:gd name="T11" fmla="*/ 1 h 205"/>
                <a:gd name="T12" fmla="*/ 1 w 294"/>
                <a:gd name="T13" fmla="*/ 1 h 205"/>
                <a:gd name="T14" fmla="*/ 1 w 294"/>
                <a:gd name="T15" fmla="*/ 1 h 205"/>
                <a:gd name="T16" fmla="*/ 1 w 294"/>
                <a:gd name="T17" fmla="*/ 1 h 205"/>
                <a:gd name="T18" fmla="*/ 1 w 294"/>
                <a:gd name="T19" fmla="*/ 1 h 205"/>
                <a:gd name="T20" fmla="*/ 1 w 294"/>
                <a:gd name="T21" fmla="*/ 1 h 205"/>
                <a:gd name="T22" fmla="*/ 1 w 294"/>
                <a:gd name="T23" fmla="*/ 1 h 205"/>
                <a:gd name="T24" fmla="*/ 1 w 294"/>
                <a:gd name="T25" fmla="*/ 1 h 205"/>
                <a:gd name="T26" fmla="*/ 1 w 294"/>
                <a:gd name="T27" fmla="*/ 1 h 205"/>
                <a:gd name="T28" fmla="*/ 1 w 294"/>
                <a:gd name="T29" fmla="*/ 1 h 205"/>
                <a:gd name="T30" fmla="*/ 1 w 294"/>
                <a:gd name="T31" fmla="*/ 1 h 205"/>
                <a:gd name="T32" fmla="*/ 1 w 294"/>
                <a:gd name="T33" fmla="*/ 1 h 205"/>
                <a:gd name="T34" fmla="*/ 0 w 294"/>
                <a:gd name="T35" fmla="*/ 1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2"/>
                  </a:lnTo>
                  <a:lnTo>
                    <a:pt x="283" y="32"/>
                  </a:lnTo>
                  <a:lnTo>
                    <a:pt x="270" y="33"/>
                  </a:lnTo>
                  <a:lnTo>
                    <a:pt x="255" y="35"/>
                  </a:lnTo>
                  <a:lnTo>
                    <a:pt x="239" y="39"/>
                  </a:lnTo>
                  <a:lnTo>
                    <a:pt x="223" y="42"/>
                  </a:lnTo>
                  <a:lnTo>
                    <a:pt x="204" y="48"/>
                  </a:lnTo>
                  <a:lnTo>
                    <a:pt x="186" y="54"/>
                  </a:lnTo>
                  <a:lnTo>
                    <a:pt x="166" y="63"/>
                  </a:lnTo>
                  <a:lnTo>
                    <a:pt x="145" y="72"/>
                  </a:lnTo>
                  <a:lnTo>
                    <a:pt x="125" y="85"/>
                  </a:lnTo>
                  <a:lnTo>
                    <a:pt x="104" y="99"/>
                  </a:lnTo>
                  <a:lnTo>
                    <a:pt x="83" y="115"/>
                  </a:lnTo>
                  <a:lnTo>
                    <a:pt x="61" y="133"/>
                  </a:lnTo>
                  <a:lnTo>
                    <a:pt x="41" y="154"/>
                  </a:lnTo>
                  <a:lnTo>
                    <a:pt x="20" y="178"/>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107" name="Freeform 66"/>
            <p:cNvSpPr>
              <a:spLocks/>
            </p:cNvSpPr>
            <p:nvPr/>
          </p:nvSpPr>
          <p:spPr bwMode="auto">
            <a:xfrm>
              <a:off x="451" y="1284"/>
              <a:ext cx="153" cy="111"/>
            </a:xfrm>
            <a:custGeom>
              <a:avLst/>
              <a:gdLst>
                <a:gd name="T0" fmla="*/ 0 w 306"/>
                <a:gd name="T1" fmla="*/ 1 h 221"/>
                <a:gd name="T2" fmla="*/ 0 w 306"/>
                <a:gd name="T3" fmla="*/ 0 h 221"/>
                <a:gd name="T4" fmla="*/ 1 w 306"/>
                <a:gd name="T5" fmla="*/ 0 h 221"/>
                <a:gd name="T6" fmla="*/ 1 w 306"/>
                <a:gd name="T7" fmla="*/ 1 h 221"/>
                <a:gd name="T8" fmla="*/ 1 w 306"/>
                <a:gd name="T9" fmla="*/ 1 h 221"/>
                <a:gd name="T10" fmla="*/ 1 w 306"/>
                <a:gd name="T11" fmla="*/ 1 h 221"/>
                <a:gd name="T12" fmla="*/ 1 w 306"/>
                <a:gd name="T13" fmla="*/ 1 h 221"/>
                <a:gd name="T14" fmla="*/ 1 w 306"/>
                <a:gd name="T15" fmla="*/ 1 h 221"/>
                <a:gd name="T16" fmla="*/ 1 w 306"/>
                <a:gd name="T17" fmla="*/ 1 h 221"/>
                <a:gd name="T18" fmla="*/ 1 w 306"/>
                <a:gd name="T19" fmla="*/ 1 h 221"/>
                <a:gd name="T20" fmla="*/ 1 w 306"/>
                <a:gd name="T21" fmla="*/ 1 h 221"/>
                <a:gd name="T22" fmla="*/ 1 w 306"/>
                <a:gd name="T23" fmla="*/ 1 h 221"/>
                <a:gd name="T24" fmla="*/ 1 w 306"/>
                <a:gd name="T25" fmla="*/ 1 h 221"/>
                <a:gd name="T26" fmla="*/ 1 w 306"/>
                <a:gd name="T27" fmla="*/ 1 h 221"/>
                <a:gd name="T28" fmla="*/ 1 w 306"/>
                <a:gd name="T29" fmla="*/ 1 h 221"/>
                <a:gd name="T30" fmla="*/ 1 w 306"/>
                <a:gd name="T31" fmla="*/ 1 h 221"/>
                <a:gd name="T32" fmla="*/ 1 w 306"/>
                <a:gd name="T33" fmla="*/ 1 h 221"/>
                <a:gd name="T34" fmla="*/ 1 w 306"/>
                <a:gd name="T35" fmla="*/ 1 h 221"/>
                <a:gd name="T36" fmla="*/ 1 w 306"/>
                <a:gd name="T37" fmla="*/ 1 h 221"/>
                <a:gd name="T38" fmla="*/ 0 w 306"/>
                <a:gd name="T39" fmla="*/ 1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2"/>
                  </a:moveTo>
                  <a:lnTo>
                    <a:pt x="0" y="0"/>
                  </a:lnTo>
                  <a:lnTo>
                    <a:pt x="306" y="0"/>
                  </a:lnTo>
                  <a:lnTo>
                    <a:pt x="306" y="221"/>
                  </a:lnTo>
                  <a:lnTo>
                    <a:pt x="285" y="192"/>
                  </a:lnTo>
                  <a:lnTo>
                    <a:pt x="264" y="166"/>
                  </a:lnTo>
                  <a:lnTo>
                    <a:pt x="242" y="142"/>
                  </a:lnTo>
                  <a:lnTo>
                    <a:pt x="220" y="122"/>
                  </a:lnTo>
                  <a:lnTo>
                    <a:pt x="199" y="104"/>
                  </a:lnTo>
                  <a:lnTo>
                    <a:pt x="177" y="89"/>
                  </a:lnTo>
                  <a:lnTo>
                    <a:pt x="156" y="76"/>
                  </a:lnTo>
                  <a:lnTo>
                    <a:pt x="134" y="65"/>
                  </a:lnTo>
                  <a:lnTo>
                    <a:pt x="114" y="56"/>
                  </a:lnTo>
                  <a:lnTo>
                    <a:pt x="94" y="49"/>
                  </a:lnTo>
                  <a:lnTo>
                    <a:pt x="75" y="43"/>
                  </a:lnTo>
                  <a:lnTo>
                    <a:pt x="58" y="39"/>
                  </a:lnTo>
                  <a:lnTo>
                    <a:pt x="41" y="35"/>
                  </a:lnTo>
                  <a:lnTo>
                    <a:pt x="26" y="33"/>
                  </a:lnTo>
                  <a:lnTo>
                    <a:pt x="12" y="32"/>
                  </a:lnTo>
                  <a:lnTo>
                    <a:pt x="0" y="32"/>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108" name="Freeform 67"/>
            <p:cNvSpPr>
              <a:spLocks/>
            </p:cNvSpPr>
            <p:nvPr/>
          </p:nvSpPr>
          <p:spPr bwMode="auto">
            <a:xfrm>
              <a:off x="451" y="1563"/>
              <a:ext cx="153" cy="110"/>
            </a:xfrm>
            <a:custGeom>
              <a:avLst/>
              <a:gdLst>
                <a:gd name="T0" fmla="*/ 0 w 306"/>
                <a:gd name="T1" fmla="*/ 0 h 221"/>
                <a:gd name="T2" fmla="*/ 0 w 306"/>
                <a:gd name="T3" fmla="*/ 0 h 221"/>
                <a:gd name="T4" fmla="*/ 1 w 306"/>
                <a:gd name="T5" fmla="*/ 0 h 221"/>
                <a:gd name="T6" fmla="*/ 1 w 306"/>
                <a:gd name="T7" fmla="*/ 0 h 221"/>
                <a:gd name="T8" fmla="*/ 1 w 306"/>
                <a:gd name="T9" fmla="*/ 0 h 221"/>
                <a:gd name="T10" fmla="*/ 1 w 306"/>
                <a:gd name="T11" fmla="*/ 0 h 221"/>
                <a:gd name="T12" fmla="*/ 1 w 306"/>
                <a:gd name="T13" fmla="*/ 0 h 221"/>
                <a:gd name="T14" fmla="*/ 1 w 306"/>
                <a:gd name="T15" fmla="*/ 0 h 221"/>
                <a:gd name="T16" fmla="*/ 1 w 306"/>
                <a:gd name="T17" fmla="*/ 0 h 221"/>
                <a:gd name="T18" fmla="*/ 1 w 306"/>
                <a:gd name="T19" fmla="*/ 0 h 221"/>
                <a:gd name="T20" fmla="*/ 1 w 306"/>
                <a:gd name="T21" fmla="*/ 0 h 221"/>
                <a:gd name="T22" fmla="*/ 1 w 306"/>
                <a:gd name="T23" fmla="*/ 0 h 221"/>
                <a:gd name="T24" fmla="*/ 1 w 306"/>
                <a:gd name="T25" fmla="*/ 0 h 221"/>
                <a:gd name="T26" fmla="*/ 1 w 306"/>
                <a:gd name="T27" fmla="*/ 0 h 221"/>
                <a:gd name="T28" fmla="*/ 1 w 306"/>
                <a:gd name="T29" fmla="*/ 0 h 221"/>
                <a:gd name="T30" fmla="*/ 1 w 306"/>
                <a:gd name="T31" fmla="*/ 0 h 221"/>
                <a:gd name="T32" fmla="*/ 1 w 306"/>
                <a:gd name="T33" fmla="*/ 0 h 221"/>
                <a:gd name="T34" fmla="*/ 1 w 306"/>
                <a:gd name="T35" fmla="*/ 0 h 221"/>
                <a:gd name="T36" fmla="*/ 1 w 306"/>
                <a:gd name="T37" fmla="*/ 0 h 221"/>
                <a:gd name="T38" fmla="*/ 0 w 306"/>
                <a:gd name="T39" fmla="*/ 0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1"/>
                  </a:moveTo>
                  <a:lnTo>
                    <a:pt x="0" y="0"/>
                  </a:lnTo>
                  <a:lnTo>
                    <a:pt x="306" y="0"/>
                  </a:lnTo>
                  <a:lnTo>
                    <a:pt x="306" y="221"/>
                  </a:lnTo>
                  <a:lnTo>
                    <a:pt x="285" y="192"/>
                  </a:lnTo>
                  <a:lnTo>
                    <a:pt x="264" y="166"/>
                  </a:lnTo>
                  <a:lnTo>
                    <a:pt x="242" y="143"/>
                  </a:lnTo>
                  <a:lnTo>
                    <a:pt x="220" y="122"/>
                  </a:lnTo>
                  <a:lnTo>
                    <a:pt x="199" y="105"/>
                  </a:lnTo>
                  <a:lnTo>
                    <a:pt x="177" y="89"/>
                  </a:lnTo>
                  <a:lnTo>
                    <a:pt x="156" y="76"/>
                  </a:lnTo>
                  <a:lnTo>
                    <a:pt x="134" y="66"/>
                  </a:lnTo>
                  <a:lnTo>
                    <a:pt x="114" y="57"/>
                  </a:lnTo>
                  <a:lnTo>
                    <a:pt x="94" y="48"/>
                  </a:lnTo>
                  <a:lnTo>
                    <a:pt x="75" y="43"/>
                  </a:lnTo>
                  <a:lnTo>
                    <a:pt x="58" y="39"/>
                  </a:lnTo>
                  <a:lnTo>
                    <a:pt x="41" y="36"/>
                  </a:lnTo>
                  <a:lnTo>
                    <a:pt x="26" y="33"/>
                  </a:lnTo>
                  <a:lnTo>
                    <a:pt x="12" y="32"/>
                  </a:lnTo>
                  <a:lnTo>
                    <a:pt x="0" y="31"/>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109" name="Freeform 68"/>
            <p:cNvSpPr>
              <a:spLocks/>
            </p:cNvSpPr>
            <p:nvPr/>
          </p:nvSpPr>
          <p:spPr bwMode="auto">
            <a:xfrm>
              <a:off x="451" y="1832"/>
              <a:ext cx="153" cy="111"/>
            </a:xfrm>
            <a:custGeom>
              <a:avLst/>
              <a:gdLst>
                <a:gd name="T0" fmla="*/ 0 w 306"/>
                <a:gd name="T1" fmla="*/ 0 h 223"/>
                <a:gd name="T2" fmla="*/ 0 w 306"/>
                <a:gd name="T3" fmla="*/ 0 h 223"/>
                <a:gd name="T4" fmla="*/ 1 w 306"/>
                <a:gd name="T5" fmla="*/ 0 h 223"/>
                <a:gd name="T6" fmla="*/ 1 w 306"/>
                <a:gd name="T7" fmla="*/ 0 h 223"/>
                <a:gd name="T8" fmla="*/ 1 w 306"/>
                <a:gd name="T9" fmla="*/ 0 h 223"/>
                <a:gd name="T10" fmla="*/ 1 w 306"/>
                <a:gd name="T11" fmla="*/ 0 h 223"/>
                <a:gd name="T12" fmla="*/ 1 w 306"/>
                <a:gd name="T13" fmla="*/ 0 h 223"/>
                <a:gd name="T14" fmla="*/ 1 w 306"/>
                <a:gd name="T15" fmla="*/ 0 h 223"/>
                <a:gd name="T16" fmla="*/ 1 w 306"/>
                <a:gd name="T17" fmla="*/ 0 h 223"/>
                <a:gd name="T18" fmla="*/ 1 w 306"/>
                <a:gd name="T19" fmla="*/ 0 h 223"/>
                <a:gd name="T20" fmla="*/ 1 w 306"/>
                <a:gd name="T21" fmla="*/ 0 h 223"/>
                <a:gd name="T22" fmla="*/ 1 w 306"/>
                <a:gd name="T23" fmla="*/ 0 h 223"/>
                <a:gd name="T24" fmla="*/ 1 w 306"/>
                <a:gd name="T25" fmla="*/ 0 h 223"/>
                <a:gd name="T26" fmla="*/ 1 w 306"/>
                <a:gd name="T27" fmla="*/ 0 h 223"/>
                <a:gd name="T28" fmla="*/ 1 w 306"/>
                <a:gd name="T29" fmla="*/ 0 h 223"/>
                <a:gd name="T30" fmla="*/ 1 w 306"/>
                <a:gd name="T31" fmla="*/ 0 h 223"/>
                <a:gd name="T32" fmla="*/ 1 w 306"/>
                <a:gd name="T33" fmla="*/ 0 h 223"/>
                <a:gd name="T34" fmla="*/ 1 w 306"/>
                <a:gd name="T35" fmla="*/ 0 h 223"/>
                <a:gd name="T36" fmla="*/ 1 w 306"/>
                <a:gd name="T37" fmla="*/ 0 h 223"/>
                <a:gd name="T38" fmla="*/ 0 w 306"/>
                <a:gd name="T39" fmla="*/ 0 h 2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3"/>
                <a:gd name="T62" fmla="*/ 306 w 306"/>
                <a:gd name="T63" fmla="*/ 223 h 2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3">
                  <a:moveTo>
                    <a:pt x="0" y="33"/>
                  </a:moveTo>
                  <a:lnTo>
                    <a:pt x="0" y="0"/>
                  </a:lnTo>
                  <a:lnTo>
                    <a:pt x="306" y="0"/>
                  </a:lnTo>
                  <a:lnTo>
                    <a:pt x="306" y="223"/>
                  </a:lnTo>
                  <a:lnTo>
                    <a:pt x="285" y="194"/>
                  </a:lnTo>
                  <a:lnTo>
                    <a:pt x="264" y="167"/>
                  </a:lnTo>
                  <a:lnTo>
                    <a:pt x="242" y="144"/>
                  </a:lnTo>
                  <a:lnTo>
                    <a:pt x="220" y="124"/>
                  </a:lnTo>
                  <a:lnTo>
                    <a:pt x="199" y="106"/>
                  </a:lnTo>
                  <a:lnTo>
                    <a:pt x="177" y="90"/>
                  </a:lnTo>
                  <a:lnTo>
                    <a:pt x="156" y="77"/>
                  </a:lnTo>
                  <a:lnTo>
                    <a:pt x="134" y="67"/>
                  </a:lnTo>
                  <a:lnTo>
                    <a:pt x="114" y="58"/>
                  </a:lnTo>
                  <a:lnTo>
                    <a:pt x="94" y="50"/>
                  </a:lnTo>
                  <a:lnTo>
                    <a:pt x="75" y="44"/>
                  </a:lnTo>
                  <a:lnTo>
                    <a:pt x="58" y="41"/>
                  </a:lnTo>
                  <a:lnTo>
                    <a:pt x="41" y="37"/>
                  </a:lnTo>
                  <a:lnTo>
                    <a:pt x="26" y="35"/>
                  </a:lnTo>
                  <a:lnTo>
                    <a:pt x="12" y="34"/>
                  </a:lnTo>
                  <a:lnTo>
                    <a:pt x="0" y="33"/>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110" name="Freeform 69"/>
            <p:cNvSpPr>
              <a:spLocks/>
            </p:cNvSpPr>
            <p:nvPr/>
          </p:nvSpPr>
          <p:spPr bwMode="auto">
            <a:xfrm>
              <a:off x="967" y="1832"/>
              <a:ext cx="147" cy="103"/>
            </a:xfrm>
            <a:custGeom>
              <a:avLst/>
              <a:gdLst>
                <a:gd name="T0" fmla="*/ 1 w 294"/>
                <a:gd name="T1" fmla="*/ 0 h 205"/>
                <a:gd name="T2" fmla="*/ 1 w 294"/>
                <a:gd name="T3" fmla="*/ 1 h 205"/>
                <a:gd name="T4" fmla="*/ 1 w 294"/>
                <a:gd name="T5" fmla="*/ 1 h 205"/>
                <a:gd name="T6" fmla="*/ 1 w 294"/>
                <a:gd name="T7" fmla="*/ 1 h 205"/>
                <a:gd name="T8" fmla="*/ 1 w 294"/>
                <a:gd name="T9" fmla="*/ 1 h 205"/>
                <a:gd name="T10" fmla="*/ 1 w 294"/>
                <a:gd name="T11" fmla="*/ 1 h 205"/>
                <a:gd name="T12" fmla="*/ 1 w 294"/>
                <a:gd name="T13" fmla="*/ 1 h 205"/>
                <a:gd name="T14" fmla="*/ 1 w 294"/>
                <a:gd name="T15" fmla="*/ 1 h 205"/>
                <a:gd name="T16" fmla="*/ 1 w 294"/>
                <a:gd name="T17" fmla="*/ 1 h 205"/>
                <a:gd name="T18" fmla="*/ 1 w 294"/>
                <a:gd name="T19" fmla="*/ 1 h 205"/>
                <a:gd name="T20" fmla="*/ 1 w 294"/>
                <a:gd name="T21" fmla="*/ 1 h 205"/>
                <a:gd name="T22" fmla="*/ 1 w 294"/>
                <a:gd name="T23" fmla="*/ 1 h 205"/>
                <a:gd name="T24" fmla="*/ 1 w 294"/>
                <a:gd name="T25" fmla="*/ 1 h 205"/>
                <a:gd name="T26" fmla="*/ 1 w 294"/>
                <a:gd name="T27" fmla="*/ 1 h 205"/>
                <a:gd name="T28" fmla="*/ 1 w 294"/>
                <a:gd name="T29" fmla="*/ 1 h 205"/>
                <a:gd name="T30" fmla="*/ 1 w 294"/>
                <a:gd name="T31" fmla="*/ 1 h 205"/>
                <a:gd name="T32" fmla="*/ 1 w 294"/>
                <a:gd name="T33" fmla="*/ 1 h 205"/>
                <a:gd name="T34" fmla="*/ 0 w 294"/>
                <a:gd name="T35" fmla="*/ 1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3"/>
                  </a:lnTo>
                  <a:lnTo>
                    <a:pt x="283" y="34"/>
                  </a:lnTo>
                  <a:lnTo>
                    <a:pt x="270" y="35"/>
                  </a:lnTo>
                  <a:lnTo>
                    <a:pt x="255" y="36"/>
                  </a:lnTo>
                  <a:lnTo>
                    <a:pt x="239" y="39"/>
                  </a:lnTo>
                  <a:lnTo>
                    <a:pt x="223" y="43"/>
                  </a:lnTo>
                  <a:lnTo>
                    <a:pt x="204" y="49"/>
                  </a:lnTo>
                  <a:lnTo>
                    <a:pt x="186" y="56"/>
                  </a:lnTo>
                  <a:lnTo>
                    <a:pt x="166" y="64"/>
                  </a:lnTo>
                  <a:lnTo>
                    <a:pt x="145" y="74"/>
                  </a:lnTo>
                  <a:lnTo>
                    <a:pt x="125" y="86"/>
                  </a:lnTo>
                  <a:lnTo>
                    <a:pt x="104" y="99"/>
                  </a:lnTo>
                  <a:lnTo>
                    <a:pt x="83" y="115"/>
                  </a:lnTo>
                  <a:lnTo>
                    <a:pt x="61" y="134"/>
                  </a:lnTo>
                  <a:lnTo>
                    <a:pt x="41" y="155"/>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111" name="Rectangle 70"/>
            <p:cNvSpPr>
              <a:spLocks noChangeArrowheads="1"/>
            </p:cNvSpPr>
            <p:nvPr/>
          </p:nvSpPr>
          <p:spPr bwMode="auto">
            <a:xfrm>
              <a:off x="628" y="1227"/>
              <a:ext cx="314" cy="837"/>
            </a:xfrm>
            <a:prstGeom prst="rect">
              <a:avLst/>
            </a:prstGeom>
            <a:solidFill>
              <a:srgbClr val="E09E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112" name="Freeform 71"/>
            <p:cNvSpPr>
              <a:spLocks/>
            </p:cNvSpPr>
            <p:nvPr/>
          </p:nvSpPr>
          <p:spPr bwMode="auto">
            <a:xfrm>
              <a:off x="661" y="1243"/>
              <a:ext cx="249" cy="250"/>
            </a:xfrm>
            <a:custGeom>
              <a:avLst/>
              <a:gdLst>
                <a:gd name="T0" fmla="*/ 1 w 498"/>
                <a:gd name="T1" fmla="*/ 1 h 500"/>
                <a:gd name="T2" fmla="*/ 1 w 498"/>
                <a:gd name="T3" fmla="*/ 1 h 500"/>
                <a:gd name="T4" fmla="*/ 1 w 498"/>
                <a:gd name="T5" fmla="*/ 1 h 500"/>
                <a:gd name="T6" fmla="*/ 1 w 498"/>
                <a:gd name="T7" fmla="*/ 1 h 500"/>
                <a:gd name="T8" fmla="*/ 1 w 498"/>
                <a:gd name="T9" fmla="*/ 1 h 500"/>
                <a:gd name="T10" fmla="*/ 1 w 498"/>
                <a:gd name="T11" fmla="*/ 1 h 500"/>
                <a:gd name="T12" fmla="*/ 1 w 498"/>
                <a:gd name="T13" fmla="*/ 1 h 500"/>
                <a:gd name="T14" fmla="*/ 1 w 498"/>
                <a:gd name="T15" fmla="*/ 1 h 500"/>
                <a:gd name="T16" fmla="*/ 1 w 498"/>
                <a:gd name="T17" fmla="*/ 1 h 500"/>
                <a:gd name="T18" fmla="*/ 1 w 498"/>
                <a:gd name="T19" fmla="*/ 1 h 500"/>
                <a:gd name="T20" fmla="*/ 1 w 498"/>
                <a:gd name="T21" fmla="*/ 1 h 500"/>
                <a:gd name="T22" fmla="*/ 1 w 498"/>
                <a:gd name="T23" fmla="*/ 1 h 500"/>
                <a:gd name="T24" fmla="*/ 1 w 498"/>
                <a:gd name="T25" fmla="*/ 1 h 500"/>
                <a:gd name="T26" fmla="*/ 1 w 498"/>
                <a:gd name="T27" fmla="*/ 1 h 500"/>
                <a:gd name="T28" fmla="*/ 1 w 498"/>
                <a:gd name="T29" fmla="*/ 1 h 500"/>
                <a:gd name="T30" fmla="*/ 1 w 498"/>
                <a:gd name="T31" fmla="*/ 1 h 500"/>
                <a:gd name="T32" fmla="*/ 1 w 498"/>
                <a:gd name="T33" fmla="*/ 1 h 500"/>
                <a:gd name="T34" fmla="*/ 1 w 498"/>
                <a:gd name="T35" fmla="*/ 1 h 500"/>
                <a:gd name="T36" fmla="*/ 1 w 498"/>
                <a:gd name="T37" fmla="*/ 1 h 500"/>
                <a:gd name="T38" fmla="*/ 1 w 498"/>
                <a:gd name="T39" fmla="*/ 1 h 500"/>
                <a:gd name="T40" fmla="*/ 1 w 498"/>
                <a:gd name="T41" fmla="*/ 1 h 500"/>
                <a:gd name="T42" fmla="*/ 1 w 498"/>
                <a:gd name="T43" fmla="*/ 1 h 500"/>
                <a:gd name="T44" fmla="*/ 1 w 498"/>
                <a:gd name="T45" fmla="*/ 1 h 500"/>
                <a:gd name="T46" fmla="*/ 1 w 498"/>
                <a:gd name="T47" fmla="*/ 1 h 500"/>
                <a:gd name="T48" fmla="*/ 1 w 498"/>
                <a:gd name="T49" fmla="*/ 1 h 500"/>
                <a:gd name="T50" fmla="*/ 1 w 498"/>
                <a:gd name="T51" fmla="*/ 1 h 500"/>
                <a:gd name="T52" fmla="*/ 1 w 498"/>
                <a:gd name="T53" fmla="*/ 1 h 500"/>
                <a:gd name="T54" fmla="*/ 1 w 498"/>
                <a:gd name="T55" fmla="*/ 1 h 500"/>
                <a:gd name="T56" fmla="*/ 1 w 498"/>
                <a:gd name="T57" fmla="*/ 1 h 500"/>
                <a:gd name="T58" fmla="*/ 1 w 498"/>
                <a:gd name="T59" fmla="*/ 1 h 500"/>
                <a:gd name="T60" fmla="*/ 1 w 498"/>
                <a:gd name="T61" fmla="*/ 1 h 500"/>
                <a:gd name="T62" fmla="*/ 1 w 498"/>
                <a:gd name="T63" fmla="*/ 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89"/>
                  </a:lnTo>
                  <a:lnTo>
                    <a:pt x="344" y="480"/>
                  </a:lnTo>
                  <a:lnTo>
                    <a:pt x="366" y="470"/>
                  </a:lnTo>
                  <a:lnTo>
                    <a:pt x="387" y="457"/>
                  </a:lnTo>
                  <a:lnTo>
                    <a:pt x="406" y="443"/>
                  </a:lnTo>
                  <a:lnTo>
                    <a:pt x="425" y="426"/>
                  </a:lnTo>
                  <a:lnTo>
                    <a:pt x="442" y="408"/>
                  </a:lnTo>
                  <a:lnTo>
                    <a:pt x="456" y="388"/>
                  </a:lnTo>
                  <a:lnTo>
                    <a:pt x="468" y="367"/>
                  </a:lnTo>
                  <a:lnTo>
                    <a:pt x="479" y="345"/>
                  </a:lnTo>
                  <a:lnTo>
                    <a:pt x="488" y="322"/>
                  </a:lnTo>
                  <a:lnTo>
                    <a:pt x="494" y="299"/>
                  </a:lnTo>
                  <a:lnTo>
                    <a:pt x="497" y="275"/>
                  </a:lnTo>
                  <a:lnTo>
                    <a:pt x="498" y="250"/>
                  </a:lnTo>
                  <a:lnTo>
                    <a:pt x="497" y="224"/>
                  </a:lnTo>
                  <a:lnTo>
                    <a:pt x="494" y="200"/>
                  </a:lnTo>
                  <a:lnTo>
                    <a:pt x="488" y="177"/>
                  </a:lnTo>
                  <a:lnTo>
                    <a:pt x="479" y="154"/>
                  </a:lnTo>
                  <a:lnTo>
                    <a:pt x="468" y="132"/>
                  </a:lnTo>
                  <a:lnTo>
                    <a:pt x="456" y="111"/>
                  </a:lnTo>
                  <a:lnTo>
                    <a:pt x="442" y="92"/>
                  </a:lnTo>
                  <a:lnTo>
                    <a:pt x="425" y="73"/>
                  </a:lnTo>
                  <a:lnTo>
                    <a:pt x="406" y="56"/>
                  </a:lnTo>
                  <a:lnTo>
                    <a:pt x="387" y="42"/>
                  </a:lnTo>
                  <a:lnTo>
                    <a:pt x="366" y="30"/>
                  </a:lnTo>
                  <a:lnTo>
                    <a:pt x="344" y="19"/>
                  </a:lnTo>
                  <a:lnTo>
                    <a:pt x="321" y="10"/>
                  </a:lnTo>
                  <a:lnTo>
                    <a:pt x="298" y="4"/>
                  </a:lnTo>
                  <a:lnTo>
                    <a:pt x="274" y="1"/>
                  </a:lnTo>
                  <a:lnTo>
                    <a:pt x="248" y="0"/>
                  </a:lnTo>
                  <a:lnTo>
                    <a:pt x="223" y="1"/>
                  </a:lnTo>
                  <a:lnTo>
                    <a:pt x="199" y="4"/>
                  </a:lnTo>
                  <a:lnTo>
                    <a:pt x="175" y="11"/>
                  </a:lnTo>
                  <a:lnTo>
                    <a:pt x="152" y="19"/>
                  </a:lnTo>
                  <a:lnTo>
                    <a:pt x="130" y="30"/>
                  </a:lnTo>
                  <a:lnTo>
                    <a:pt x="109" y="42"/>
                  </a:lnTo>
                  <a:lnTo>
                    <a:pt x="91" y="57"/>
                  </a:lnTo>
                  <a:lnTo>
                    <a:pt x="72" y="72"/>
                  </a:lnTo>
                  <a:lnTo>
                    <a:pt x="56" y="91"/>
                  </a:lnTo>
                  <a:lnTo>
                    <a:pt x="42" y="110"/>
                  </a:lnTo>
                  <a:lnTo>
                    <a:pt x="30" y="130"/>
                  </a:lnTo>
                  <a:lnTo>
                    <a:pt x="19" y="152"/>
                  </a:lnTo>
                  <a:lnTo>
                    <a:pt x="11" y="175"/>
                  </a:lnTo>
                  <a:lnTo>
                    <a:pt x="4" y="199"/>
                  </a:lnTo>
                  <a:lnTo>
                    <a:pt x="1" y="224"/>
                  </a:lnTo>
                  <a:lnTo>
                    <a:pt x="0" y="250"/>
                  </a:lnTo>
                  <a:lnTo>
                    <a:pt x="1" y="275"/>
                  </a:lnTo>
                  <a:lnTo>
                    <a:pt x="4" y="299"/>
                  </a:lnTo>
                  <a:lnTo>
                    <a:pt x="10" y="322"/>
                  </a:lnTo>
                  <a:lnTo>
                    <a:pt x="18" y="345"/>
                  </a:lnTo>
                  <a:lnTo>
                    <a:pt x="28" y="367"/>
                  </a:lnTo>
                  <a:lnTo>
                    <a:pt x="41" y="388"/>
                  </a:lnTo>
                  <a:lnTo>
                    <a:pt x="56" y="408"/>
                  </a:lnTo>
                  <a:lnTo>
                    <a:pt x="72" y="426"/>
                  </a:lnTo>
                  <a:lnTo>
                    <a:pt x="91" y="443"/>
                  </a:lnTo>
                  <a:lnTo>
                    <a:pt x="110" y="457"/>
                  </a:lnTo>
                  <a:lnTo>
                    <a:pt x="131" y="470"/>
                  </a:lnTo>
                  <a:lnTo>
                    <a:pt x="153" y="480"/>
                  </a:lnTo>
                  <a:lnTo>
                    <a:pt x="176" y="489"/>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113" name="Freeform 72"/>
            <p:cNvSpPr>
              <a:spLocks/>
            </p:cNvSpPr>
            <p:nvPr/>
          </p:nvSpPr>
          <p:spPr bwMode="auto">
            <a:xfrm>
              <a:off x="685" y="1268"/>
              <a:ext cx="200" cy="200"/>
            </a:xfrm>
            <a:custGeom>
              <a:avLst/>
              <a:gdLst>
                <a:gd name="T0" fmla="*/ 0 w 401"/>
                <a:gd name="T1" fmla="*/ 0 h 401"/>
                <a:gd name="T2" fmla="*/ 0 w 401"/>
                <a:gd name="T3" fmla="*/ 0 h 401"/>
                <a:gd name="T4" fmla="*/ 0 w 401"/>
                <a:gd name="T5" fmla="*/ 0 h 401"/>
                <a:gd name="T6" fmla="*/ 0 w 401"/>
                <a:gd name="T7" fmla="*/ 0 h 401"/>
                <a:gd name="T8" fmla="*/ 0 w 401"/>
                <a:gd name="T9" fmla="*/ 0 h 401"/>
                <a:gd name="T10" fmla="*/ 0 w 401"/>
                <a:gd name="T11" fmla="*/ 0 h 401"/>
                <a:gd name="T12" fmla="*/ 0 w 401"/>
                <a:gd name="T13" fmla="*/ 0 h 401"/>
                <a:gd name="T14" fmla="*/ 0 w 401"/>
                <a:gd name="T15" fmla="*/ 0 h 401"/>
                <a:gd name="T16" fmla="*/ 0 w 401"/>
                <a:gd name="T17" fmla="*/ 0 h 401"/>
                <a:gd name="T18" fmla="*/ 0 w 401"/>
                <a:gd name="T19" fmla="*/ 0 h 401"/>
                <a:gd name="T20" fmla="*/ 0 w 401"/>
                <a:gd name="T21" fmla="*/ 0 h 401"/>
                <a:gd name="T22" fmla="*/ 0 w 401"/>
                <a:gd name="T23" fmla="*/ 0 h 401"/>
                <a:gd name="T24" fmla="*/ 0 w 401"/>
                <a:gd name="T25" fmla="*/ 0 h 401"/>
                <a:gd name="T26" fmla="*/ 0 w 401"/>
                <a:gd name="T27" fmla="*/ 0 h 401"/>
                <a:gd name="T28" fmla="*/ 0 w 401"/>
                <a:gd name="T29" fmla="*/ 0 h 401"/>
                <a:gd name="T30" fmla="*/ 0 w 401"/>
                <a:gd name="T31" fmla="*/ 0 h 401"/>
                <a:gd name="T32" fmla="*/ 0 w 401"/>
                <a:gd name="T33" fmla="*/ 0 h 401"/>
                <a:gd name="T34" fmla="*/ 0 w 401"/>
                <a:gd name="T35" fmla="*/ 0 h 401"/>
                <a:gd name="T36" fmla="*/ 0 w 401"/>
                <a:gd name="T37" fmla="*/ 0 h 401"/>
                <a:gd name="T38" fmla="*/ 0 w 401"/>
                <a:gd name="T39" fmla="*/ 0 h 401"/>
                <a:gd name="T40" fmla="*/ 0 w 401"/>
                <a:gd name="T41" fmla="*/ 0 h 401"/>
                <a:gd name="T42" fmla="*/ 0 w 401"/>
                <a:gd name="T43" fmla="*/ 0 h 401"/>
                <a:gd name="T44" fmla="*/ 0 w 401"/>
                <a:gd name="T45" fmla="*/ 0 h 401"/>
                <a:gd name="T46" fmla="*/ 0 w 401"/>
                <a:gd name="T47" fmla="*/ 0 h 401"/>
                <a:gd name="T48" fmla="*/ 0 w 401"/>
                <a:gd name="T49" fmla="*/ 0 h 401"/>
                <a:gd name="T50" fmla="*/ 0 w 401"/>
                <a:gd name="T51" fmla="*/ 0 h 401"/>
                <a:gd name="T52" fmla="*/ 0 w 401"/>
                <a:gd name="T53" fmla="*/ 0 h 401"/>
                <a:gd name="T54" fmla="*/ 0 w 401"/>
                <a:gd name="T55" fmla="*/ 0 h 401"/>
                <a:gd name="T56" fmla="*/ 0 w 401"/>
                <a:gd name="T57" fmla="*/ 0 h 401"/>
                <a:gd name="T58" fmla="*/ 0 w 401"/>
                <a:gd name="T59" fmla="*/ 0 h 401"/>
                <a:gd name="T60" fmla="*/ 0 w 401"/>
                <a:gd name="T61" fmla="*/ 0 h 401"/>
                <a:gd name="T62" fmla="*/ 0 w 401"/>
                <a:gd name="T63" fmla="*/ 0 h 40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1"/>
                <a:gd name="T98" fmla="*/ 401 w 401"/>
                <a:gd name="T99" fmla="*/ 401 h 40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1">
                  <a:moveTo>
                    <a:pt x="0" y="201"/>
                  </a:moveTo>
                  <a:lnTo>
                    <a:pt x="1" y="181"/>
                  </a:lnTo>
                  <a:lnTo>
                    <a:pt x="3" y="161"/>
                  </a:lnTo>
                  <a:lnTo>
                    <a:pt x="8" y="142"/>
                  </a:lnTo>
                  <a:lnTo>
                    <a:pt x="15" y="123"/>
                  </a:lnTo>
                  <a:lnTo>
                    <a:pt x="23" y="106"/>
                  </a:lnTo>
                  <a:lnTo>
                    <a:pt x="33" y="90"/>
                  </a:lnTo>
                  <a:lnTo>
                    <a:pt x="45" y="74"/>
                  </a:lnTo>
                  <a:lnTo>
                    <a:pt x="59" y="59"/>
                  </a:lnTo>
                  <a:lnTo>
                    <a:pt x="74" y="45"/>
                  </a:lnTo>
                  <a:lnTo>
                    <a:pt x="90" y="34"/>
                  </a:lnTo>
                  <a:lnTo>
                    <a:pt x="106" y="23"/>
                  </a:lnTo>
                  <a:lnTo>
                    <a:pt x="124" y="15"/>
                  </a:lnTo>
                  <a:lnTo>
                    <a:pt x="143" y="8"/>
                  </a:lnTo>
                  <a:lnTo>
                    <a:pt x="161" y="4"/>
                  </a:lnTo>
                  <a:lnTo>
                    <a:pt x="181" y="1"/>
                  </a:lnTo>
                  <a:lnTo>
                    <a:pt x="200" y="0"/>
                  </a:lnTo>
                  <a:lnTo>
                    <a:pt x="220" y="1"/>
                  </a:lnTo>
                  <a:lnTo>
                    <a:pt x="241" y="4"/>
                  </a:lnTo>
                  <a:lnTo>
                    <a:pt x="259" y="8"/>
                  </a:lnTo>
                  <a:lnTo>
                    <a:pt x="278" y="15"/>
                  </a:lnTo>
                  <a:lnTo>
                    <a:pt x="295" y="23"/>
                  </a:lnTo>
                  <a:lnTo>
                    <a:pt x="312" y="34"/>
                  </a:lnTo>
                  <a:lnTo>
                    <a:pt x="327" y="45"/>
                  </a:lnTo>
                  <a:lnTo>
                    <a:pt x="342" y="59"/>
                  </a:lnTo>
                  <a:lnTo>
                    <a:pt x="356" y="74"/>
                  </a:lnTo>
                  <a:lnTo>
                    <a:pt x="367" y="90"/>
                  </a:lnTo>
                  <a:lnTo>
                    <a:pt x="378" y="106"/>
                  </a:lnTo>
                  <a:lnTo>
                    <a:pt x="386" y="123"/>
                  </a:lnTo>
                  <a:lnTo>
                    <a:pt x="393" y="142"/>
                  </a:lnTo>
                  <a:lnTo>
                    <a:pt x="397" y="161"/>
                  </a:lnTo>
                  <a:lnTo>
                    <a:pt x="400" y="181"/>
                  </a:lnTo>
                  <a:lnTo>
                    <a:pt x="401" y="201"/>
                  </a:lnTo>
                  <a:lnTo>
                    <a:pt x="400" y="221"/>
                  </a:lnTo>
                  <a:lnTo>
                    <a:pt x="396" y="241"/>
                  </a:lnTo>
                  <a:lnTo>
                    <a:pt x="392" y="261"/>
                  </a:lnTo>
                  <a:lnTo>
                    <a:pt x="385" y="279"/>
                  </a:lnTo>
                  <a:lnTo>
                    <a:pt x="377" y="296"/>
                  </a:lnTo>
                  <a:lnTo>
                    <a:pt x="366" y="312"/>
                  </a:lnTo>
                  <a:lnTo>
                    <a:pt x="355" y="329"/>
                  </a:lnTo>
                  <a:lnTo>
                    <a:pt x="342" y="342"/>
                  </a:lnTo>
                  <a:lnTo>
                    <a:pt x="328" y="355"/>
                  </a:lnTo>
                  <a:lnTo>
                    <a:pt x="312" y="367"/>
                  </a:lnTo>
                  <a:lnTo>
                    <a:pt x="296" y="377"/>
                  </a:lnTo>
                  <a:lnTo>
                    <a:pt x="279" y="385"/>
                  </a:lnTo>
                  <a:lnTo>
                    <a:pt x="260" y="392"/>
                  </a:lnTo>
                  <a:lnTo>
                    <a:pt x="241" y="397"/>
                  </a:lnTo>
                  <a:lnTo>
                    <a:pt x="221" y="400"/>
                  </a:lnTo>
                  <a:lnTo>
                    <a:pt x="200" y="401"/>
                  </a:lnTo>
                  <a:lnTo>
                    <a:pt x="181" y="400"/>
                  </a:lnTo>
                  <a:lnTo>
                    <a:pt x="161" y="398"/>
                  </a:lnTo>
                  <a:lnTo>
                    <a:pt x="143" y="393"/>
                  </a:lnTo>
                  <a:lnTo>
                    <a:pt x="124" y="386"/>
                  </a:lnTo>
                  <a:lnTo>
                    <a:pt x="106" y="378"/>
                  </a:lnTo>
                  <a:lnTo>
                    <a:pt x="90" y="368"/>
                  </a:lnTo>
                  <a:lnTo>
                    <a:pt x="74" y="356"/>
                  </a:lnTo>
                  <a:lnTo>
                    <a:pt x="59" y="342"/>
                  </a:lnTo>
                  <a:lnTo>
                    <a:pt x="45" y="327"/>
                  </a:lnTo>
                  <a:lnTo>
                    <a:pt x="33" y="311"/>
                  </a:lnTo>
                  <a:lnTo>
                    <a:pt x="23" y="295"/>
                  </a:lnTo>
                  <a:lnTo>
                    <a:pt x="15" y="278"/>
                  </a:lnTo>
                  <a:lnTo>
                    <a:pt x="8" y="259"/>
                  </a:lnTo>
                  <a:lnTo>
                    <a:pt x="3" y="240"/>
                  </a:lnTo>
                  <a:lnTo>
                    <a:pt x="1" y="220"/>
                  </a:lnTo>
                  <a:lnTo>
                    <a:pt x="0" y="20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114" name="Freeform 73"/>
            <p:cNvSpPr>
              <a:spLocks/>
            </p:cNvSpPr>
            <p:nvPr/>
          </p:nvSpPr>
          <p:spPr bwMode="auto">
            <a:xfrm>
              <a:off x="705" y="1268"/>
              <a:ext cx="180" cy="180"/>
            </a:xfrm>
            <a:custGeom>
              <a:avLst/>
              <a:gdLst>
                <a:gd name="T0" fmla="*/ 0 w 361"/>
                <a:gd name="T1" fmla="*/ 0 h 361"/>
                <a:gd name="T2" fmla="*/ 0 w 361"/>
                <a:gd name="T3" fmla="*/ 0 h 361"/>
                <a:gd name="T4" fmla="*/ 0 w 361"/>
                <a:gd name="T5" fmla="*/ 0 h 361"/>
                <a:gd name="T6" fmla="*/ 0 w 361"/>
                <a:gd name="T7" fmla="*/ 0 h 361"/>
                <a:gd name="T8" fmla="*/ 0 w 361"/>
                <a:gd name="T9" fmla="*/ 0 h 361"/>
                <a:gd name="T10" fmla="*/ 0 w 361"/>
                <a:gd name="T11" fmla="*/ 0 h 361"/>
                <a:gd name="T12" fmla="*/ 0 w 361"/>
                <a:gd name="T13" fmla="*/ 0 h 361"/>
                <a:gd name="T14" fmla="*/ 0 w 361"/>
                <a:gd name="T15" fmla="*/ 0 h 361"/>
                <a:gd name="T16" fmla="*/ 0 w 361"/>
                <a:gd name="T17" fmla="*/ 0 h 361"/>
                <a:gd name="T18" fmla="*/ 0 w 361"/>
                <a:gd name="T19" fmla="*/ 0 h 361"/>
                <a:gd name="T20" fmla="*/ 0 w 361"/>
                <a:gd name="T21" fmla="*/ 0 h 361"/>
                <a:gd name="T22" fmla="*/ 0 w 361"/>
                <a:gd name="T23" fmla="*/ 0 h 361"/>
                <a:gd name="T24" fmla="*/ 0 w 361"/>
                <a:gd name="T25" fmla="*/ 0 h 361"/>
                <a:gd name="T26" fmla="*/ 0 w 361"/>
                <a:gd name="T27" fmla="*/ 0 h 361"/>
                <a:gd name="T28" fmla="*/ 0 w 361"/>
                <a:gd name="T29" fmla="*/ 0 h 361"/>
                <a:gd name="T30" fmla="*/ 0 w 361"/>
                <a:gd name="T31" fmla="*/ 0 h 361"/>
                <a:gd name="T32" fmla="*/ 0 w 361"/>
                <a:gd name="T33" fmla="*/ 0 h 361"/>
                <a:gd name="T34" fmla="*/ 0 w 361"/>
                <a:gd name="T35" fmla="*/ 0 h 361"/>
                <a:gd name="T36" fmla="*/ 0 w 361"/>
                <a:gd name="T37" fmla="*/ 0 h 361"/>
                <a:gd name="T38" fmla="*/ 0 w 361"/>
                <a:gd name="T39" fmla="*/ 0 h 361"/>
                <a:gd name="T40" fmla="*/ 0 w 361"/>
                <a:gd name="T41" fmla="*/ 0 h 361"/>
                <a:gd name="T42" fmla="*/ 0 w 361"/>
                <a:gd name="T43" fmla="*/ 0 h 361"/>
                <a:gd name="T44" fmla="*/ 0 w 361"/>
                <a:gd name="T45" fmla="*/ 0 h 361"/>
                <a:gd name="T46" fmla="*/ 0 w 361"/>
                <a:gd name="T47" fmla="*/ 0 h 361"/>
                <a:gd name="T48" fmla="*/ 0 w 361"/>
                <a:gd name="T49" fmla="*/ 0 h 361"/>
                <a:gd name="T50" fmla="*/ 0 w 361"/>
                <a:gd name="T51" fmla="*/ 0 h 361"/>
                <a:gd name="T52" fmla="*/ 0 w 361"/>
                <a:gd name="T53" fmla="*/ 0 h 361"/>
                <a:gd name="T54" fmla="*/ 0 w 361"/>
                <a:gd name="T55" fmla="*/ 0 h 361"/>
                <a:gd name="T56" fmla="*/ 0 w 361"/>
                <a:gd name="T57" fmla="*/ 0 h 361"/>
                <a:gd name="T58" fmla="*/ 0 w 361"/>
                <a:gd name="T59" fmla="*/ 0 h 361"/>
                <a:gd name="T60" fmla="*/ 0 w 361"/>
                <a:gd name="T61" fmla="*/ 0 h 361"/>
                <a:gd name="T62" fmla="*/ 0 w 361"/>
                <a:gd name="T63" fmla="*/ 0 h 361"/>
                <a:gd name="T64" fmla="*/ 0 w 361"/>
                <a:gd name="T65" fmla="*/ 0 h 361"/>
                <a:gd name="T66" fmla="*/ 0 w 361"/>
                <a:gd name="T67" fmla="*/ 0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9"/>
                  </a:moveTo>
                  <a:lnTo>
                    <a:pt x="287" y="45"/>
                  </a:lnTo>
                  <a:lnTo>
                    <a:pt x="272" y="34"/>
                  </a:lnTo>
                  <a:lnTo>
                    <a:pt x="255" y="23"/>
                  </a:lnTo>
                  <a:lnTo>
                    <a:pt x="238" y="15"/>
                  </a:lnTo>
                  <a:lnTo>
                    <a:pt x="219" y="8"/>
                  </a:lnTo>
                  <a:lnTo>
                    <a:pt x="201" y="4"/>
                  </a:lnTo>
                  <a:lnTo>
                    <a:pt x="180" y="1"/>
                  </a:lnTo>
                  <a:lnTo>
                    <a:pt x="160" y="0"/>
                  </a:lnTo>
                  <a:lnTo>
                    <a:pt x="141" y="1"/>
                  </a:lnTo>
                  <a:lnTo>
                    <a:pt x="121" y="4"/>
                  </a:lnTo>
                  <a:lnTo>
                    <a:pt x="103" y="8"/>
                  </a:lnTo>
                  <a:lnTo>
                    <a:pt x="84" y="15"/>
                  </a:lnTo>
                  <a:lnTo>
                    <a:pt x="66" y="23"/>
                  </a:lnTo>
                  <a:lnTo>
                    <a:pt x="50" y="34"/>
                  </a:lnTo>
                  <a:lnTo>
                    <a:pt x="34" y="45"/>
                  </a:lnTo>
                  <a:lnTo>
                    <a:pt x="19" y="59"/>
                  </a:lnTo>
                  <a:lnTo>
                    <a:pt x="14" y="65"/>
                  </a:lnTo>
                  <a:lnTo>
                    <a:pt x="10" y="69"/>
                  </a:lnTo>
                  <a:lnTo>
                    <a:pt x="5" y="75"/>
                  </a:lnTo>
                  <a:lnTo>
                    <a:pt x="0" y="81"/>
                  </a:lnTo>
                  <a:lnTo>
                    <a:pt x="14" y="72"/>
                  </a:lnTo>
                  <a:lnTo>
                    <a:pt x="28" y="64"/>
                  </a:lnTo>
                  <a:lnTo>
                    <a:pt x="42" y="57"/>
                  </a:lnTo>
                  <a:lnTo>
                    <a:pt x="57" y="51"/>
                  </a:lnTo>
                  <a:lnTo>
                    <a:pt x="72" y="46"/>
                  </a:lnTo>
                  <a:lnTo>
                    <a:pt x="88" y="43"/>
                  </a:lnTo>
                  <a:lnTo>
                    <a:pt x="104" y="42"/>
                  </a:lnTo>
                  <a:lnTo>
                    <a:pt x="120" y="41"/>
                  </a:lnTo>
                  <a:lnTo>
                    <a:pt x="140" y="42"/>
                  </a:lnTo>
                  <a:lnTo>
                    <a:pt x="159" y="44"/>
                  </a:lnTo>
                  <a:lnTo>
                    <a:pt x="178" y="49"/>
                  </a:lnTo>
                  <a:lnTo>
                    <a:pt x="196" y="55"/>
                  </a:lnTo>
                  <a:lnTo>
                    <a:pt x="215" y="64"/>
                  </a:lnTo>
                  <a:lnTo>
                    <a:pt x="231" y="74"/>
                  </a:lnTo>
                  <a:lnTo>
                    <a:pt x="247" y="85"/>
                  </a:lnTo>
                  <a:lnTo>
                    <a:pt x="262" y="99"/>
                  </a:lnTo>
                  <a:lnTo>
                    <a:pt x="276" y="114"/>
                  </a:lnTo>
                  <a:lnTo>
                    <a:pt x="287" y="130"/>
                  </a:lnTo>
                  <a:lnTo>
                    <a:pt x="297" y="147"/>
                  </a:lnTo>
                  <a:lnTo>
                    <a:pt x="306" y="165"/>
                  </a:lnTo>
                  <a:lnTo>
                    <a:pt x="312" y="183"/>
                  </a:lnTo>
                  <a:lnTo>
                    <a:pt x="317" y="202"/>
                  </a:lnTo>
                  <a:lnTo>
                    <a:pt x="319" y="221"/>
                  </a:lnTo>
                  <a:lnTo>
                    <a:pt x="321" y="241"/>
                  </a:lnTo>
                  <a:lnTo>
                    <a:pt x="319" y="257"/>
                  </a:lnTo>
                  <a:lnTo>
                    <a:pt x="318" y="274"/>
                  </a:lnTo>
                  <a:lnTo>
                    <a:pt x="315" y="289"/>
                  </a:lnTo>
                  <a:lnTo>
                    <a:pt x="310" y="306"/>
                  </a:lnTo>
                  <a:lnTo>
                    <a:pt x="304" y="320"/>
                  </a:lnTo>
                  <a:lnTo>
                    <a:pt x="297" y="334"/>
                  </a:lnTo>
                  <a:lnTo>
                    <a:pt x="289" y="348"/>
                  </a:lnTo>
                  <a:lnTo>
                    <a:pt x="280" y="361"/>
                  </a:lnTo>
                  <a:lnTo>
                    <a:pt x="297" y="346"/>
                  </a:lnTo>
                  <a:lnTo>
                    <a:pt x="314" y="330"/>
                  </a:lnTo>
                  <a:lnTo>
                    <a:pt x="327" y="311"/>
                  </a:lnTo>
                  <a:lnTo>
                    <a:pt x="339" y="292"/>
                  </a:lnTo>
                  <a:lnTo>
                    <a:pt x="348" y="271"/>
                  </a:lnTo>
                  <a:lnTo>
                    <a:pt x="355" y="248"/>
                  </a:lnTo>
                  <a:lnTo>
                    <a:pt x="360" y="225"/>
                  </a:lnTo>
                  <a:lnTo>
                    <a:pt x="361" y="201"/>
                  </a:lnTo>
                  <a:lnTo>
                    <a:pt x="360" y="181"/>
                  </a:lnTo>
                  <a:lnTo>
                    <a:pt x="357" y="161"/>
                  </a:lnTo>
                  <a:lnTo>
                    <a:pt x="353" y="142"/>
                  </a:lnTo>
                  <a:lnTo>
                    <a:pt x="346" y="123"/>
                  </a:lnTo>
                  <a:lnTo>
                    <a:pt x="338" y="106"/>
                  </a:lnTo>
                  <a:lnTo>
                    <a:pt x="327" y="90"/>
                  </a:lnTo>
                  <a:lnTo>
                    <a:pt x="316" y="74"/>
                  </a:lnTo>
                  <a:lnTo>
                    <a:pt x="302" y="59"/>
                  </a:lnTo>
                  <a:close/>
                </a:path>
              </a:pathLst>
            </a:custGeom>
            <a:solidFill>
              <a:srgbClr val="FF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115" name="Freeform 74"/>
            <p:cNvSpPr>
              <a:spLocks/>
            </p:cNvSpPr>
            <p:nvPr/>
          </p:nvSpPr>
          <p:spPr bwMode="auto">
            <a:xfrm>
              <a:off x="661" y="1525"/>
              <a:ext cx="249" cy="249"/>
            </a:xfrm>
            <a:custGeom>
              <a:avLst/>
              <a:gdLst>
                <a:gd name="T0" fmla="*/ 1 w 498"/>
                <a:gd name="T1" fmla="*/ 0 h 499"/>
                <a:gd name="T2" fmla="*/ 1 w 498"/>
                <a:gd name="T3" fmla="*/ 0 h 499"/>
                <a:gd name="T4" fmla="*/ 1 w 498"/>
                <a:gd name="T5" fmla="*/ 0 h 499"/>
                <a:gd name="T6" fmla="*/ 1 w 498"/>
                <a:gd name="T7" fmla="*/ 0 h 499"/>
                <a:gd name="T8" fmla="*/ 1 w 498"/>
                <a:gd name="T9" fmla="*/ 0 h 499"/>
                <a:gd name="T10" fmla="*/ 1 w 498"/>
                <a:gd name="T11" fmla="*/ 0 h 499"/>
                <a:gd name="T12" fmla="*/ 1 w 498"/>
                <a:gd name="T13" fmla="*/ 0 h 499"/>
                <a:gd name="T14" fmla="*/ 1 w 498"/>
                <a:gd name="T15" fmla="*/ 0 h 499"/>
                <a:gd name="T16" fmla="*/ 1 w 498"/>
                <a:gd name="T17" fmla="*/ 0 h 499"/>
                <a:gd name="T18" fmla="*/ 1 w 498"/>
                <a:gd name="T19" fmla="*/ 0 h 499"/>
                <a:gd name="T20" fmla="*/ 1 w 498"/>
                <a:gd name="T21" fmla="*/ 0 h 499"/>
                <a:gd name="T22" fmla="*/ 1 w 498"/>
                <a:gd name="T23" fmla="*/ 0 h 499"/>
                <a:gd name="T24" fmla="*/ 1 w 498"/>
                <a:gd name="T25" fmla="*/ 0 h 499"/>
                <a:gd name="T26" fmla="*/ 1 w 498"/>
                <a:gd name="T27" fmla="*/ 0 h 499"/>
                <a:gd name="T28" fmla="*/ 1 w 498"/>
                <a:gd name="T29" fmla="*/ 0 h 499"/>
                <a:gd name="T30" fmla="*/ 1 w 498"/>
                <a:gd name="T31" fmla="*/ 0 h 499"/>
                <a:gd name="T32" fmla="*/ 1 w 498"/>
                <a:gd name="T33" fmla="*/ 0 h 499"/>
                <a:gd name="T34" fmla="*/ 1 w 498"/>
                <a:gd name="T35" fmla="*/ 0 h 499"/>
                <a:gd name="T36" fmla="*/ 1 w 498"/>
                <a:gd name="T37" fmla="*/ 0 h 499"/>
                <a:gd name="T38" fmla="*/ 1 w 498"/>
                <a:gd name="T39" fmla="*/ 0 h 499"/>
                <a:gd name="T40" fmla="*/ 1 w 498"/>
                <a:gd name="T41" fmla="*/ 0 h 499"/>
                <a:gd name="T42" fmla="*/ 1 w 498"/>
                <a:gd name="T43" fmla="*/ 0 h 499"/>
                <a:gd name="T44" fmla="*/ 1 w 498"/>
                <a:gd name="T45" fmla="*/ 0 h 499"/>
                <a:gd name="T46" fmla="*/ 1 w 498"/>
                <a:gd name="T47" fmla="*/ 0 h 499"/>
                <a:gd name="T48" fmla="*/ 1 w 498"/>
                <a:gd name="T49" fmla="*/ 0 h 499"/>
                <a:gd name="T50" fmla="*/ 1 w 498"/>
                <a:gd name="T51" fmla="*/ 0 h 499"/>
                <a:gd name="T52" fmla="*/ 1 w 498"/>
                <a:gd name="T53" fmla="*/ 0 h 499"/>
                <a:gd name="T54" fmla="*/ 1 w 498"/>
                <a:gd name="T55" fmla="*/ 0 h 499"/>
                <a:gd name="T56" fmla="*/ 1 w 498"/>
                <a:gd name="T57" fmla="*/ 0 h 499"/>
                <a:gd name="T58" fmla="*/ 1 w 498"/>
                <a:gd name="T59" fmla="*/ 0 h 499"/>
                <a:gd name="T60" fmla="*/ 1 w 498"/>
                <a:gd name="T61" fmla="*/ 0 h 499"/>
                <a:gd name="T62" fmla="*/ 1 w 498"/>
                <a:gd name="T63" fmla="*/ 0 h 49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499"/>
                <a:gd name="T98" fmla="*/ 498 w 498"/>
                <a:gd name="T99" fmla="*/ 499 h 49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499">
                  <a:moveTo>
                    <a:pt x="248" y="499"/>
                  </a:moveTo>
                  <a:lnTo>
                    <a:pt x="274" y="498"/>
                  </a:lnTo>
                  <a:lnTo>
                    <a:pt x="298" y="494"/>
                  </a:lnTo>
                  <a:lnTo>
                    <a:pt x="321" y="489"/>
                  </a:lnTo>
                  <a:lnTo>
                    <a:pt x="344" y="480"/>
                  </a:lnTo>
                  <a:lnTo>
                    <a:pt x="366" y="470"/>
                  </a:lnTo>
                  <a:lnTo>
                    <a:pt x="387" y="457"/>
                  </a:lnTo>
                  <a:lnTo>
                    <a:pt x="406" y="442"/>
                  </a:lnTo>
                  <a:lnTo>
                    <a:pt x="425" y="426"/>
                  </a:lnTo>
                  <a:lnTo>
                    <a:pt x="442" y="408"/>
                  </a:lnTo>
                  <a:lnTo>
                    <a:pt x="456" y="388"/>
                  </a:lnTo>
                  <a:lnTo>
                    <a:pt x="468" y="368"/>
                  </a:lnTo>
                  <a:lnTo>
                    <a:pt x="479" y="345"/>
                  </a:lnTo>
                  <a:lnTo>
                    <a:pt x="488" y="321"/>
                  </a:lnTo>
                  <a:lnTo>
                    <a:pt x="494" y="298"/>
                  </a:lnTo>
                  <a:lnTo>
                    <a:pt x="497" y="274"/>
                  </a:lnTo>
                  <a:lnTo>
                    <a:pt x="498" y="249"/>
                  </a:lnTo>
                  <a:lnTo>
                    <a:pt x="497" y="225"/>
                  </a:lnTo>
                  <a:lnTo>
                    <a:pt x="494" y="201"/>
                  </a:lnTo>
                  <a:lnTo>
                    <a:pt x="488" y="176"/>
                  </a:lnTo>
                  <a:lnTo>
                    <a:pt x="479" y="153"/>
                  </a:lnTo>
                  <a:lnTo>
                    <a:pt x="468" y="131"/>
                  </a:lnTo>
                  <a:lnTo>
                    <a:pt x="456" y="111"/>
                  </a:lnTo>
                  <a:lnTo>
                    <a:pt x="442" y="91"/>
                  </a:lnTo>
                  <a:lnTo>
                    <a:pt x="425" y="73"/>
                  </a:lnTo>
                  <a:lnTo>
                    <a:pt x="406" y="56"/>
                  </a:lnTo>
                  <a:lnTo>
                    <a:pt x="387" y="42"/>
                  </a:lnTo>
                  <a:lnTo>
                    <a:pt x="366" y="29"/>
                  </a:lnTo>
                  <a:lnTo>
                    <a:pt x="344" y="18"/>
                  </a:lnTo>
                  <a:lnTo>
                    <a:pt x="321" y="10"/>
                  </a:lnTo>
                  <a:lnTo>
                    <a:pt x="298" y="5"/>
                  </a:lnTo>
                  <a:lnTo>
                    <a:pt x="274" y="1"/>
                  </a:lnTo>
                  <a:lnTo>
                    <a:pt x="248" y="0"/>
                  </a:lnTo>
                  <a:lnTo>
                    <a:pt x="223" y="1"/>
                  </a:lnTo>
                  <a:lnTo>
                    <a:pt x="199" y="5"/>
                  </a:lnTo>
                  <a:lnTo>
                    <a:pt x="175" y="12"/>
                  </a:lnTo>
                  <a:lnTo>
                    <a:pt x="152" y="20"/>
                  </a:lnTo>
                  <a:lnTo>
                    <a:pt x="130" y="30"/>
                  </a:lnTo>
                  <a:lnTo>
                    <a:pt x="109" y="43"/>
                  </a:lnTo>
                  <a:lnTo>
                    <a:pt x="91" y="56"/>
                  </a:lnTo>
                  <a:lnTo>
                    <a:pt x="72" y="73"/>
                  </a:lnTo>
                  <a:lnTo>
                    <a:pt x="56" y="91"/>
                  </a:lnTo>
                  <a:lnTo>
                    <a:pt x="42" y="109"/>
                  </a:lnTo>
                  <a:lnTo>
                    <a:pt x="30" y="130"/>
                  </a:lnTo>
                  <a:lnTo>
                    <a:pt x="19" y="152"/>
                  </a:lnTo>
                  <a:lnTo>
                    <a:pt x="11" y="175"/>
                  </a:lnTo>
                  <a:lnTo>
                    <a:pt x="4" y="199"/>
                  </a:lnTo>
                  <a:lnTo>
                    <a:pt x="1" y="224"/>
                  </a:lnTo>
                  <a:lnTo>
                    <a:pt x="0" y="249"/>
                  </a:lnTo>
                  <a:lnTo>
                    <a:pt x="1" y="274"/>
                  </a:lnTo>
                  <a:lnTo>
                    <a:pt x="4" y="298"/>
                  </a:lnTo>
                  <a:lnTo>
                    <a:pt x="10" y="321"/>
                  </a:lnTo>
                  <a:lnTo>
                    <a:pt x="18" y="345"/>
                  </a:lnTo>
                  <a:lnTo>
                    <a:pt x="28" y="368"/>
                  </a:lnTo>
                  <a:lnTo>
                    <a:pt x="41" y="388"/>
                  </a:lnTo>
                  <a:lnTo>
                    <a:pt x="56" y="408"/>
                  </a:lnTo>
                  <a:lnTo>
                    <a:pt x="72" y="426"/>
                  </a:lnTo>
                  <a:lnTo>
                    <a:pt x="91" y="442"/>
                  </a:lnTo>
                  <a:lnTo>
                    <a:pt x="110" y="457"/>
                  </a:lnTo>
                  <a:lnTo>
                    <a:pt x="131" y="470"/>
                  </a:lnTo>
                  <a:lnTo>
                    <a:pt x="153" y="480"/>
                  </a:lnTo>
                  <a:lnTo>
                    <a:pt x="176" y="489"/>
                  </a:lnTo>
                  <a:lnTo>
                    <a:pt x="199" y="494"/>
                  </a:lnTo>
                  <a:lnTo>
                    <a:pt x="223" y="498"/>
                  </a:lnTo>
                  <a:lnTo>
                    <a:pt x="248" y="49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116" name="Freeform 75"/>
            <p:cNvSpPr>
              <a:spLocks/>
            </p:cNvSpPr>
            <p:nvPr/>
          </p:nvSpPr>
          <p:spPr bwMode="auto">
            <a:xfrm>
              <a:off x="685" y="1549"/>
              <a:ext cx="200" cy="201"/>
            </a:xfrm>
            <a:custGeom>
              <a:avLst/>
              <a:gdLst>
                <a:gd name="T0" fmla="*/ 0 w 401"/>
                <a:gd name="T1" fmla="*/ 0 h 403"/>
                <a:gd name="T2" fmla="*/ 0 w 401"/>
                <a:gd name="T3" fmla="*/ 0 h 403"/>
                <a:gd name="T4" fmla="*/ 0 w 401"/>
                <a:gd name="T5" fmla="*/ 0 h 403"/>
                <a:gd name="T6" fmla="*/ 0 w 401"/>
                <a:gd name="T7" fmla="*/ 0 h 403"/>
                <a:gd name="T8" fmla="*/ 0 w 401"/>
                <a:gd name="T9" fmla="*/ 0 h 403"/>
                <a:gd name="T10" fmla="*/ 0 w 401"/>
                <a:gd name="T11" fmla="*/ 0 h 403"/>
                <a:gd name="T12" fmla="*/ 0 w 401"/>
                <a:gd name="T13" fmla="*/ 0 h 403"/>
                <a:gd name="T14" fmla="*/ 0 w 401"/>
                <a:gd name="T15" fmla="*/ 0 h 403"/>
                <a:gd name="T16" fmla="*/ 0 w 401"/>
                <a:gd name="T17" fmla="*/ 0 h 403"/>
                <a:gd name="T18" fmla="*/ 0 w 401"/>
                <a:gd name="T19" fmla="*/ 0 h 403"/>
                <a:gd name="T20" fmla="*/ 0 w 401"/>
                <a:gd name="T21" fmla="*/ 0 h 403"/>
                <a:gd name="T22" fmla="*/ 0 w 401"/>
                <a:gd name="T23" fmla="*/ 0 h 403"/>
                <a:gd name="T24" fmla="*/ 0 w 401"/>
                <a:gd name="T25" fmla="*/ 0 h 403"/>
                <a:gd name="T26" fmla="*/ 0 w 401"/>
                <a:gd name="T27" fmla="*/ 0 h 403"/>
                <a:gd name="T28" fmla="*/ 0 w 401"/>
                <a:gd name="T29" fmla="*/ 0 h 403"/>
                <a:gd name="T30" fmla="*/ 0 w 401"/>
                <a:gd name="T31" fmla="*/ 0 h 403"/>
                <a:gd name="T32" fmla="*/ 0 w 401"/>
                <a:gd name="T33" fmla="*/ 0 h 403"/>
                <a:gd name="T34" fmla="*/ 0 w 401"/>
                <a:gd name="T35" fmla="*/ 0 h 403"/>
                <a:gd name="T36" fmla="*/ 0 w 401"/>
                <a:gd name="T37" fmla="*/ 0 h 403"/>
                <a:gd name="T38" fmla="*/ 0 w 401"/>
                <a:gd name="T39" fmla="*/ 0 h 403"/>
                <a:gd name="T40" fmla="*/ 0 w 401"/>
                <a:gd name="T41" fmla="*/ 0 h 403"/>
                <a:gd name="T42" fmla="*/ 0 w 401"/>
                <a:gd name="T43" fmla="*/ 0 h 403"/>
                <a:gd name="T44" fmla="*/ 0 w 401"/>
                <a:gd name="T45" fmla="*/ 0 h 403"/>
                <a:gd name="T46" fmla="*/ 0 w 401"/>
                <a:gd name="T47" fmla="*/ 0 h 403"/>
                <a:gd name="T48" fmla="*/ 0 w 401"/>
                <a:gd name="T49" fmla="*/ 0 h 403"/>
                <a:gd name="T50" fmla="*/ 0 w 401"/>
                <a:gd name="T51" fmla="*/ 0 h 403"/>
                <a:gd name="T52" fmla="*/ 0 w 401"/>
                <a:gd name="T53" fmla="*/ 0 h 403"/>
                <a:gd name="T54" fmla="*/ 0 w 401"/>
                <a:gd name="T55" fmla="*/ 0 h 403"/>
                <a:gd name="T56" fmla="*/ 0 w 401"/>
                <a:gd name="T57" fmla="*/ 0 h 403"/>
                <a:gd name="T58" fmla="*/ 0 w 401"/>
                <a:gd name="T59" fmla="*/ 0 h 403"/>
                <a:gd name="T60" fmla="*/ 0 w 401"/>
                <a:gd name="T61" fmla="*/ 0 h 403"/>
                <a:gd name="T62" fmla="*/ 0 w 401"/>
                <a:gd name="T63" fmla="*/ 0 h 40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3"/>
                <a:gd name="T98" fmla="*/ 401 w 401"/>
                <a:gd name="T99" fmla="*/ 403 h 40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3">
                  <a:moveTo>
                    <a:pt x="0" y="201"/>
                  </a:moveTo>
                  <a:lnTo>
                    <a:pt x="1" y="181"/>
                  </a:lnTo>
                  <a:lnTo>
                    <a:pt x="3" y="162"/>
                  </a:lnTo>
                  <a:lnTo>
                    <a:pt x="8" y="143"/>
                  </a:lnTo>
                  <a:lnTo>
                    <a:pt x="15" y="125"/>
                  </a:lnTo>
                  <a:lnTo>
                    <a:pt x="23" y="106"/>
                  </a:lnTo>
                  <a:lnTo>
                    <a:pt x="33" y="90"/>
                  </a:lnTo>
                  <a:lnTo>
                    <a:pt x="45" y="74"/>
                  </a:lnTo>
                  <a:lnTo>
                    <a:pt x="59" y="59"/>
                  </a:lnTo>
                  <a:lnTo>
                    <a:pt x="74" y="45"/>
                  </a:lnTo>
                  <a:lnTo>
                    <a:pt x="90" y="34"/>
                  </a:lnTo>
                  <a:lnTo>
                    <a:pt x="106" y="23"/>
                  </a:lnTo>
                  <a:lnTo>
                    <a:pt x="124" y="15"/>
                  </a:lnTo>
                  <a:lnTo>
                    <a:pt x="143" y="8"/>
                  </a:lnTo>
                  <a:lnTo>
                    <a:pt x="161" y="4"/>
                  </a:lnTo>
                  <a:lnTo>
                    <a:pt x="181" y="2"/>
                  </a:lnTo>
                  <a:lnTo>
                    <a:pt x="200" y="0"/>
                  </a:lnTo>
                  <a:lnTo>
                    <a:pt x="220" y="2"/>
                  </a:lnTo>
                  <a:lnTo>
                    <a:pt x="241" y="4"/>
                  </a:lnTo>
                  <a:lnTo>
                    <a:pt x="259" y="8"/>
                  </a:lnTo>
                  <a:lnTo>
                    <a:pt x="278" y="15"/>
                  </a:lnTo>
                  <a:lnTo>
                    <a:pt x="295" y="23"/>
                  </a:lnTo>
                  <a:lnTo>
                    <a:pt x="312" y="34"/>
                  </a:lnTo>
                  <a:lnTo>
                    <a:pt x="327" y="45"/>
                  </a:lnTo>
                  <a:lnTo>
                    <a:pt x="342" y="59"/>
                  </a:lnTo>
                  <a:lnTo>
                    <a:pt x="356" y="74"/>
                  </a:lnTo>
                  <a:lnTo>
                    <a:pt x="367" y="90"/>
                  </a:lnTo>
                  <a:lnTo>
                    <a:pt x="378" y="106"/>
                  </a:lnTo>
                  <a:lnTo>
                    <a:pt x="386" y="125"/>
                  </a:lnTo>
                  <a:lnTo>
                    <a:pt x="393" y="143"/>
                  </a:lnTo>
                  <a:lnTo>
                    <a:pt x="397" y="162"/>
                  </a:lnTo>
                  <a:lnTo>
                    <a:pt x="400" y="181"/>
                  </a:lnTo>
                  <a:lnTo>
                    <a:pt x="401" y="201"/>
                  </a:lnTo>
                  <a:lnTo>
                    <a:pt x="400" y="222"/>
                  </a:lnTo>
                  <a:lnTo>
                    <a:pt x="396" y="241"/>
                  </a:lnTo>
                  <a:lnTo>
                    <a:pt x="392" y="261"/>
                  </a:lnTo>
                  <a:lnTo>
                    <a:pt x="385" y="279"/>
                  </a:lnTo>
                  <a:lnTo>
                    <a:pt x="377" y="298"/>
                  </a:lnTo>
                  <a:lnTo>
                    <a:pt x="366" y="314"/>
                  </a:lnTo>
                  <a:lnTo>
                    <a:pt x="355" y="329"/>
                  </a:lnTo>
                  <a:lnTo>
                    <a:pt x="342" y="344"/>
                  </a:lnTo>
                  <a:lnTo>
                    <a:pt x="328" y="356"/>
                  </a:lnTo>
                  <a:lnTo>
                    <a:pt x="312" y="368"/>
                  </a:lnTo>
                  <a:lnTo>
                    <a:pt x="296" y="378"/>
                  </a:lnTo>
                  <a:lnTo>
                    <a:pt x="279" y="386"/>
                  </a:lnTo>
                  <a:lnTo>
                    <a:pt x="260" y="393"/>
                  </a:lnTo>
                  <a:lnTo>
                    <a:pt x="241" y="398"/>
                  </a:lnTo>
                  <a:lnTo>
                    <a:pt x="221" y="401"/>
                  </a:lnTo>
                  <a:lnTo>
                    <a:pt x="200" y="403"/>
                  </a:lnTo>
                  <a:lnTo>
                    <a:pt x="181" y="401"/>
                  </a:lnTo>
                  <a:lnTo>
                    <a:pt x="161" y="399"/>
                  </a:lnTo>
                  <a:lnTo>
                    <a:pt x="143" y="394"/>
                  </a:lnTo>
                  <a:lnTo>
                    <a:pt x="124" y="388"/>
                  </a:lnTo>
                  <a:lnTo>
                    <a:pt x="106" y="379"/>
                  </a:lnTo>
                  <a:lnTo>
                    <a:pt x="90" y="369"/>
                  </a:lnTo>
                  <a:lnTo>
                    <a:pt x="74" y="358"/>
                  </a:lnTo>
                  <a:lnTo>
                    <a:pt x="59" y="344"/>
                  </a:lnTo>
                  <a:lnTo>
                    <a:pt x="45" y="329"/>
                  </a:lnTo>
                  <a:lnTo>
                    <a:pt x="33" y="313"/>
                  </a:lnTo>
                  <a:lnTo>
                    <a:pt x="23" y="297"/>
                  </a:lnTo>
                  <a:lnTo>
                    <a:pt x="15" y="278"/>
                  </a:lnTo>
                  <a:lnTo>
                    <a:pt x="8" y="260"/>
                  </a:lnTo>
                  <a:lnTo>
                    <a:pt x="3" y="241"/>
                  </a:lnTo>
                  <a:lnTo>
                    <a:pt x="1" y="220"/>
                  </a:lnTo>
                  <a:lnTo>
                    <a:pt x="0" y="201"/>
                  </a:lnTo>
                  <a:close/>
                </a:path>
              </a:pathLst>
            </a:custGeom>
            <a:solidFill>
              <a:srgbClr val="FFD1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117" name="Freeform 76"/>
            <p:cNvSpPr>
              <a:spLocks/>
            </p:cNvSpPr>
            <p:nvPr/>
          </p:nvSpPr>
          <p:spPr bwMode="auto">
            <a:xfrm>
              <a:off x="716" y="1549"/>
              <a:ext cx="169" cy="189"/>
            </a:xfrm>
            <a:custGeom>
              <a:avLst/>
              <a:gdLst>
                <a:gd name="T0" fmla="*/ 0 w 339"/>
                <a:gd name="T1" fmla="*/ 1 h 378"/>
                <a:gd name="T2" fmla="*/ 0 w 339"/>
                <a:gd name="T3" fmla="*/ 1 h 378"/>
                <a:gd name="T4" fmla="*/ 0 w 339"/>
                <a:gd name="T5" fmla="*/ 1 h 378"/>
                <a:gd name="T6" fmla="*/ 0 w 339"/>
                <a:gd name="T7" fmla="*/ 1 h 378"/>
                <a:gd name="T8" fmla="*/ 0 w 339"/>
                <a:gd name="T9" fmla="*/ 1 h 378"/>
                <a:gd name="T10" fmla="*/ 0 w 339"/>
                <a:gd name="T11" fmla="*/ 1 h 378"/>
                <a:gd name="T12" fmla="*/ 0 w 339"/>
                <a:gd name="T13" fmla="*/ 1 h 378"/>
                <a:gd name="T14" fmla="*/ 0 w 339"/>
                <a:gd name="T15" fmla="*/ 1 h 378"/>
                <a:gd name="T16" fmla="*/ 0 w 339"/>
                <a:gd name="T17" fmla="*/ 1 h 378"/>
                <a:gd name="T18" fmla="*/ 0 w 339"/>
                <a:gd name="T19" fmla="*/ 1 h 378"/>
                <a:gd name="T20" fmla="*/ 0 w 339"/>
                <a:gd name="T21" fmla="*/ 1 h 378"/>
                <a:gd name="T22" fmla="*/ 0 w 339"/>
                <a:gd name="T23" fmla="*/ 1 h 378"/>
                <a:gd name="T24" fmla="*/ 0 w 339"/>
                <a:gd name="T25" fmla="*/ 1 h 378"/>
                <a:gd name="T26" fmla="*/ 0 w 339"/>
                <a:gd name="T27" fmla="*/ 1 h 378"/>
                <a:gd name="T28" fmla="*/ 0 w 339"/>
                <a:gd name="T29" fmla="*/ 1 h 378"/>
                <a:gd name="T30" fmla="*/ 0 w 339"/>
                <a:gd name="T31" fmla="*/ 1 h 378"/>
                <a:gd name="T32" fmla="*/ 0 w 339"/>
                <a:gd name="T33" fmla="*/ 1 h 378"/>
                <a:gd name="T34" fmla="*/ 0 w 339"/>
                <a:gd name="T35" fmla="*/ 1 h 378"/>
                <a:gd name="T36" fmla="*/ 0 w 339"/>
                <a:gd name="T37" fmla="*/ 1 h 378"/>
                <a:gd name="T38" fmla="*/ 0 w 339"/>
                <a:gd name="T39" fmla="*/ 1 h 378"/>
                <a:gd name="T40" fmla="*/ 0 w 339"/>
                <a:gd name="T41" fmla="*/ 1 h 378"/>
                <a:gd name="T42" fmla="*/ 0 w 339"/>
                <a:gd name="T43" fmla="*/ 1 h 378"/>
                <a:gd name="T44" fmla="*/ 0 w 339"/>
                <a:gd name="T45" fmla="*/ 1 h 378"/>
                <a:gd name="T46" fmla="*/ 0 w 339"/>
                <a:gd name="T47" fmla="*/ 1 h 378"/>
                <a:gd name="T48" fmla="*/ 0 w 339"/>
                <a:gd name="T49" fmla="*/ 1 h 378"/>
                <a:gd name="T50" fmla="*/ 0 w 339"/>
                <a:gd name="T51" fmla="*/ 1 h 378"/>
                <a:gd name="T52" fmla="*/ 0 w 339"/>
                <a:gd name="T53" fmla="*/ 1 h 378"/>
                <a:gd name="T54" fmla="*/ 0 w 339"/>
                <a:gd name="T55" fmla="*/ 1 h 378"/>
                <a:gd name="T56" fmla="*/ 0 w 339"/>
                <a:gd name="T57" fmla="*/ 1 h 378"/>
                <a:gd name="T58" fmla="*/ 0 w 339"/>
                <a:gd name="T59" fmla="*/ 1 h 378"/>
                <a:gd name="T60" fmla="*/ 0 w 339"/>
                <a:gd name="T61" fmla="*/ 1 h 378"/>
                <a:gd name="T62" fmla="*/ 0 w 339"/>
                <a:gd name="T63" fmla="*/ 1 h 37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39"/>
                <a:gd name="T97" fmla="*/ 0 h 378"/>
                <a:gd name="T98" fmla="*/ 339 w 339"/>
                <a:gd name="T99" fmla="*/ 378 h 37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39" h="378">
                  <a:moveTo>
                    <a:pt x="280" y="59"/>
                  </a:moveTo>
                  <a:lnTo>
                    <a:pt x="265" y="45"/>
                  </a:lnTo>
                  <a:lnTo>
                    <a:pt x="250" y="34"/>
                  </a:lnTo>
                  <a:lnTo>
                    <a:pt x="233" y="23"/>
                  </a:lnTo>
                  <a:lnTo>
                    <a:pt x="216" y="15"/>
                  </a:lnTo>
                  <a:lnTo>
                    <a:pt x="197" y="8"/>
                  </a:lnTo>
                  <a:lnTo>
                    <a:pt x="179" y="4"/>
                  </a:lnTo>
                  <a:lnTo>
                    <a:pt x="158" y="2"/>
                  </a:lnTo>
                  <a:lnTo>
                    <a:pt x="138" y="0"/>
                  </a:lnTo>
                  <a:lnTo>
                    <a:pt x="119" y="2"/>
                  </a:lnTo>
                  <a:lnTo>
                    <a:pt x="100" y="4"/>
                  </a:lnTo>
                  <a:lnTo>
                    <a:pt x="82" y="8"/>
                  </a:lnTo>
                  <a:lnTo>
                    <a:pt x="65" y="14"/>
                  </a:lnTo>
                  <a:lnTo>
                    <a:pt x="47" y="22"/>
                  </a:lnTo>
                  <a:lnTo>
                    <a:pt x="30" y="33"/>
                  </a:lnTo>
                  <a:lnTo>
                    <a:pt x="15" y="44"/>
                  </a:lnTo>
                  <a:lnTo>
                    <a:pt x="0" y="57"/>
                  </a:lnTo>
                  <a:lnTo>
                    <a:pt x="12" y="51"/>
                  </a:lnTo>
                  <a:lnTo>
                    <a:pt x="22" y="47"/>
                  </a:lnTo>
                  <a:lnTo>
                    <a:pt x="34" y="42"/>
                  </a:lnTo>
                  <a:lnTo>
                    <a:pt x="46" y="38"/>
                  </a:lnTo>
                  <a:lnTo>
                    <a:pt x="58" y="36"/>
                  </a:lnTo>
                  <a:lnTo>
                    <a:pt x="69" y="34"/>
                  </a:lnTo>
                  <a:lnTo>
                    <a:pt x="82" y="33"/>
                  </a:lnTo>
                  <a:lnTo>
                    <a:pt x="95" y="33"/>
                  </a:lnTo>
                  <a:lnTo>
                    <a:pt x="114" y="34"/>
                  </a:lnTo>
                  <a:lnTo>
                    <a:pt x="134" y="36"/>
                  </a:lnTo>
                  <a:lnTo>
                    <a:pt x="152" y="41"/>
                  </a:lnTo>
                  <a:lnTo>
                    <a:pt x="171" y="48"/>
                  </a:lnTo>
                  <a:lnTo>
                    <a:pt x="189" y="56"/>
                  </a:lnTo>
                  <a:lnTo>
                    <a:pt x="205" y="66"/>
                  </a:lnTo>
                  <a:lnTo>
                    <a:pt x="221" y="78"/>
                  </a:lnTo>
                  <a:lnTo>
                    <a:pt x="236" y="91"/>
                  </a:lnTo>
                  <a:lnTo>
                    <a:pt x="250" y="106"/>
                  </a:lnTo>
                  <a:lnTo>
                    <a:pt x="262" y="123"/>
                  </a:lnTo>
                  <a:lnTo>
                    <a:pt x="272" y="139"/>
                  </a:lnTo>
                  <a:lnTo>
                    <a:pt x="280" y="157"/>
                  </a:lnTo>
                  <a:lnTo>
                    <a:pt x="287" y="176"/>
                  </a:lnTo>
                  <a:lnTo>
                    <a:pt x="292" y="194"/>
                  </a:lnTo>
                  <a:lnTo>
                    <a:pt x="294" y="215"/>
                  </a:lnTo>
                  <a:lnTo>
                    <a:pt x="295" y="234"/>
                  </a:lnTo>
                  <a:lnTo>
                    <a:pt x="294" y="255"/>
                  </a:lnTo>
                  <a:lnTo>
                    <a:pt x="290" y="276"/>
                  </a:lnTo>
                  <a:lnTo>
                    <a:pt x="286" y="295"/>
                  </a:lnTo>
                  <a:lnTo>
                    <a:pt x="278" y="314"/>
                  </a:lnTo>
                  <a:lnTo>
                    <a:pt x="270" y="331"/>
                  </a:lnTo>
                  <a:lnTo>
                    <a:pt x="258" y="348"/>
                  </a:lnTo>
                  <a:lnTo>
                    <a:pt x="247" y="363"/>
                  </a:lnTo>
                  <a:lnTo>
                    <a:pt x="233" y="378"/>
                  </a:lnTo>
                  <a:lnTo>
                    <a:pt x="256" y="364"/>
                  </a:lnTo>
                  <a:lnTo>
                    <a:pt x="277" y="347"/>
                  </a:lnTo>
                  <a:lnTo>
                    <a:pt x="294" y="328"/>
                  </a:lnTo>
                  <a:lnTo>
                    <a:pt x="310" y="306"/>
                  </a:lnTo>
                  <a:lnTo>
                    <a:pt x="322" y="283"/>
                  </a:lnTo>
                  <a:lnTo>
                    <a:pt x="331" y="256"/>
                  </a:lnTo>
                  <a:lnTo>
                    <a:pt x="337" y="230"/>
                  </a:lnTo>
                  <a:lnTo>
                    <a:pt x="339" y="201"/>
                  </a:lnTo>
                  <a:lnTo>
                    <a:pt x="338" y="181"/>
                  </a:lnTo>
                  <a:lnTo>
                    <a:pt x="335" y="162"/>
                  </a:lnTo>
                  <a:lnTo>
                    <a:pt x="331" y="143"/>
                  </a:lnTo>
                  <a:lnTo>
                    <a:pt x="324" y="125"/>
                  </a:lnTo>
                  <a:lnTo>
                    <a:pt x="316" y="106"/>
                  </a:lnTo>
                  <a:lnTo>
                    <a:pt x="305" y="90"/>
                  </a:lnTo>
                  <a:lnTo>
                    <a:pt x="294" y="74"/>
                  </a:lnTo>
                  <a:lnTo>
                    <a:pt x="280" y="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118" name="Freeform 77"/>
            <p:cNvSpPr>
              <a:spLocks/>
            </p:cNvSpPr>
            <p:nvPr/>
          </p:nvSpPr>
          <p:spPr bwMode="auto">
            <a:xfrm>
              <a:off x="661" y="1790"/>
              <a:ext cx="249" cy="250"/>
            </a:xfrm>
            <a:custGeom>
              <a:avLst/>
              <a:gdLst>
                <a:gd name="T0" fmla="*/ 1 w 498"/>
                <a:gd name="T1" fmla="*/ 1 h 500"/>
                <a:gd name="T2" fmla="*/ 1 w 498"/>
                <a:gd name="T3" fmla="*/ 1 h 500"/>
                <a:gd name="T4" fmla="*/ 1 w 498"/>
                <a:gd name="T5" fmla="*/ 1 h 500"/>
                <a:gd name="T6" fmla="*/ 1 w 498"/>
                <a:gd name="T7" fmla="*/ 1 h 500"/>
                <a:gd name="T8" fmla="*/ 1 w 498"/>
                <a:gd name="T9" fmla="*/ 1 h 500"/>
                <a:gd name="T10" fmla="*/ 1 w 498"/>
                <a:gd name="T11" fmla="*/ 1 h 500"/>
                <a:gd name="T12" fmla="*/ 1 w 498"/>
                <a:gd name="T13" fmla="*/ 1 h 500"/>
                <a:gd name="T14" fmla="*/ 1 w 498"/>
                <a:gd name="T15" fmla="*/ 1 h 500"/>
                <a:gd name="T16" fmla="*/ 1 w 498"/>
                <a:gd name="T17" fmla="*/ 1 h 500"/>
                <a:gd name="T18" fmla="*/ 1 w 498"/>
                <a:gd name="T19" fmla="*/ 1 h 500"/>
                <a:gd name="T20" fmla="*/ 1 w 498"/>
                <a:gd name="T21" fmla="*/ 1 h 500"/>
                <a:gd name="T22" fmla="*/ 1 w 498"/>
                <a:gd name="T23" fmla="*/ 1 h 500"/>
                <a:gd name="T24" fmla="*/ 1 w 498"/>
                <a:gd name="T25" fmla="*/ 1 h 500"/>
                <a:gd name="T26" fmla="*/ 1 w 498"/>
                <a:gd name="T27" fmla="*/ 1 h 500"/>
                <a:gd name="T28" fmla="*/ 1 w 498"/>
                <a:gd name="T29" fmla="*/ 1 h 500"/>
                <a:gd name="T30" fmla="*/ 1 w 498"/>
                <a:gd name="T31" fmla="*/ 1 h 500"/>
                <a:gd name="T32" fmla="*/ 1 w 498"/>
                <a:gd name="T33" fmla="*/ 1 h 500"/>
                <a:gd name="T34" fmla="*/ 1 w 498"/>
                <a:gd name="T35" fmla="*/ 1 h 500"/>
                <a:gd name="T36" fmla="*/ 1 w 498"/>
                <a:gd name="T37" fmla="*/ 1 h 500"/>
                <a:gd name="T38" fmla="*/ 1 w 498"/>
                <a:gd name="T39" fmla="*/ 1 h 500"/>
                <a:gd name="T40" fmla="*/ 1 w 498"/>
                <a:gd name="T41" fmla="*/ 1 h 500"/>
                <a:gd name="T42" fmla="*/ 1 w 498"/>
                <a:gd name="T43" fmla="*/ 1 h 500"/>
                <a:gd name="T44" fmla="*/ 1 w 498"/>
                <a:gd name="T45" fmla="*/ 1 h 500"/>
                <a:gd name="T46" fmla="*/ 1 w 498"/>
                <a:gd name="T47" fmla="*/ 1 h 500"/>
                <a:gd name="T48" fmla="*/ 1 w 498"/>
                <a:gd name="T49" fmla="*/ 1 h 500"/>
                <a:gd name="T50" fmla="*/ 1 w 498"/>
                <a:gd name="T51" fmla="*/ 1 h 500"/>
                <a:gd name="T52" fmla="*/ 1 w 498"/>
                <a:gd name="T53" fmla="*/ 1 h 500"/>
                <a:gd name="T54" fmla="*/ 1 w 498"/>
                <a:gd name="T55" fmla="*/ 1 h 500"/>
                <a:gd name="T56" fmla="*/ 1 w 498"/>
                <a:gd name="T57" fmla="*/ 1 h 500"/>
                <a:gd name="T58" fmla="*/ 1 w 498"/>
                <a:gd name="T59" fmla="*/ 1 h 500"/>
                <a:gd name="T60" fmla="*/ 1 w 498"/>
                <a:gd name="T61" fmla="*/ 1 h 500"/>
                <a:gd name="T62" fmla="*/ 1 w 498"/>
                <a:gd name="T63" fmla="*/ 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90"/>
                  </a:lnTo>
                  <a:lnTo>
                    <a:pt x="344" y="480"/>
                  </a:lnTo>
                  <a:lnTo>
                    <a:pt x="366" y="470"/>
                  </a:lnTo>
                  <a:lnTo>
                    <a:pt x="387" y="457"/>
                  </a:lnTo>
                  <a:lnTo>
                    <a:pt x="406" y="444"/>
                  </a:lnTo>
                  <a:lnTo>
                    <a:pt x="425" y="426"/>
                  </a:lnTo>
                  <a:lnTo>
                    <a:pt x="442" y="408"/>
                  </a:lnTo>
                  <a:lnTo>
                    <a:pt x="456" y="388"/>
                  </a:lnTo>
                  <a:lnTo>
                    <a:pt x="468" y="368"/>
                  </a:lnTo>
                  <a:lnTo>
                    <a:pt x="479" y="346"/>
                  </a:lnTo>
                  <a:lnTo>
                    <a:pt x="488" y="323"/>
                  </a:lnTo>
                  <a:lnTo>
                    <a:pt x="494" y="300"/>
                  </a:lnTo>
                  <a:lnTo>
                    <a:pt x="497" y="275"/>
                  </a:lnTo>
                  <a:lnTo>
                    <a:pt x="498" y="250"/>
                  </a:lnTo>
                  <a:lnTo>
                    <a:pt x="497" y="225"/>
                  </a:lnTo>
                  <a:lnTo>
                    <a:pt x="494" y="200"/>
                  </a:lnTo>
                  <a:lnTo>
                    <a:pt x="488" y="177"/>
                  </a:lnTo>
                  <a:lnTo>
                    <a:pt x="479" y="154"/>
                  </a:lnTo>
                  <a:lnTo>
                    <a:pt x="468" y="132"/>
                  </a:lnTo>
                  <a:lnTo>
                    <a:pt x="456" y="112"/>
                  </a:lnTo>
                  <a:lnTo>
                    <a:pt x="442" y="92"/>
                  </a:lnTo>
                  <a:lnTo>
                    <a:pt x="425" y="74"/>
                  </a:lnTo>
                  <a:lnTo>
                    <a:pt x="406" y="56"/>
                  </a:lnTo>
                  <a:lnTo>
                    <a:pt x="387" y="43"/>
                  </a:lnTo>
                  <a:lnTo>
                    <a:pt x="366" y="30"/>
                  </a:lnTo>
                  <a:lnTo>
                    <a:pt x="344" y="20"/>
                  </a:lnTo>
                  <a:lnTo>
                    <a:pt x="321" y="10"/>
                  </a:lnTo>
                  <a:lnTo>
                    <a:pt x="298" y="5"/>
                  </a:lnTo>
                  <a:lnTo>
                    <a:pt x="274" y="1"/>
                  </a:lnTo>
                  <a:lnTo>
                    <a:pt x="248" y="0"/>
                  </a:lnTo>
                  <a:lnTo>
                    <a:pt x="223" y="1"/>
                  </a:lnTo>
                  <a:lnTo>
                    <a:pt x="199" y="5"/>
                  </a:lnTo>
                  <a:lnTo>
                    <a:pt x="175" y="12"/>
                  </a:lnTo>
                  <a:lnTo>
                    <a:pt x="152" y="20"/>
                  </a:lnTo>
                  <a:lnTo>
                    <a:pt x="130" y="30"/>
                  </a:lnTo>
                  <a:lnTo>
                    <a:pt x="109" y="43"/>
                  </a:lnTo>
                  <a:lnTo>
                    <a:pt x="91" y="58"/>
                  </a:lnTo>
                  <a:lnTo>
                    <a:pt x="72" y="74"/>
                  </a:lnTo>
                  <a:lnTo>
                    <a:pt x="56" y="91"/>
                  </a:lnTo>
                  <a:lnTo>
                    <a:pt x="42" y="111"/>
                  </a:lnTo>
                  <a:lnTo>
                    <a:pt x="30" y="131"/>
                  </a:lnTo>
                  <a:lnTo>
                    <a:pt x="19" y="153"/>
                  </a:lnTo>
                  <a:lnTo>
                    <a:pt x="11" y="176"/>
                  </a:lnTo>
                  <a:lnTo>
                    <a:pt x="4" y="200"/>
                  </a:lnTo>
                  <a:lnTo>
                    <a:pt x="1" y="225"/>
                  </a:lnTo>
                  <a:lnTo>
                    <a:pt x="0" y="250"/>
                  </a:lnTo>
                  <a:lnTo>
                    <a:pt x="1" y="275"/>
                  </a:lnTo>
                  <a:lnTo>
                    <a:pt x="4" y="300"/>
                  </a:lnTo>
                  <a:lnTo>
                    <a:pt x="10" y="323"/>
                  </a:lnTo>
                  <a:lnTo>
                    <a:pt x="18" y="346"/>
                  </a:lnTo>
                  <a:lnTo>
                    <a:pt x="28" y="368"/>
                  </a:lnTo>
                  <a:lnTo>
                    <a:pt x="41" y="388"/>
                  </a:lnTo>
                  <a:lnTo>
                    <a:pt x="56" y="408"/>
                  </a:lnTo>
                  <a:lnTo>
                    <a:pt x="72" y="426"/>
                  </a:lnTo>
                  <a:lnTo>
                    <a:pt x="91" y="444"/>
                  </a:lnTo>
                  <a:lnTo>
                    <a:pt x="110" y="457"/>
                  </a:lnTo>
                  <a:lnTo>
                    <a:pt x="131" y="470"/>
                  </a:lnTo>
                  <a:lnTo>
                    <a:pt x="153" y="480"/>
                  </a:lnTo>
                  <a:lnTo>
                    <a:pt x="176" y="490"/>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119" name="Freeform 78"/>
            <p:cNvSpPr>
              <a:spLocks/>
            </p:cNvSpPr>
            <p:nvPr/>
          </p:nvSpPr>
          <p:spPr bwMode="auto">
            <a:xfrm>
              <a:off x="685" y="1814"/>
              <a:ext cx="200" cy="201"/>
            </a:xfrm>
            <a:custGeom>
              <a:avLst/>
              <a:gdLst>
                <a:gd name="T0" fmla="*/ 0 w 401"/>
                <a:gd name="T1" fmla="*/ 1 h 400"/>
                <a:gd name="T2" fmla="*/ 0 w 401"/>
                <a:gd name="T3" fmla="*/ 1 h 400"/>
                <a:gd name="T4" fmla="*/ 0 w 401"/>
                <a:gd name="T5" fmla="*/ 1 h 400"/>
                <a:gd name="T6" fmla="*/ 0 w 401"/>
                <a:gd name="T7" fmla="*/ 1 h 400"/>
                <a:gd name="T8" fmla="*/ 0 w 401"/>
                <a:gd name="T9" fmla="*/ 1 h 400"/>
                <a:gd name="T10" fmla="*/ 0 w 401"/>
                <a:gd name="T11" fmla="*/ 1 h 400"/>
                <a:gd name="T12" fmla="*/ 0 w 401"/>
                <a:gd name="T13" fmla="*/ 1 h 400"/>
                <a:gd name="T14" fmla="*/ 0 w 401"/>
                <a:gd name="T15" fmla="*/ 1 h 400"/>
                <a:gd name="T16" fmla="*/ 0 w 401"/>
                <a:gd name="T17" fmla="*/ 1 h 400"/>
                <a:gd name="T18" fmla="*/ 0 w 401"/>
                <a:gd name="T19" fmla="*/ 1 h 400"/>
                <a:gd name="T20" fmla="*/ 0 w 401"/>
                <a:gd name="T21" fmla="*/ 1 h 400"/>
                <a:gd name="T22" fmla="*/ 0 w 401"/>
                <a:gd name="T23" fmla="*/ 1 h 400"/>
                <a:gd name="T24" fmla="*/ 0 w 401"/>
                <a:gd name="T25" fmla="*/ 1 h 400"/>
                <a:gd name="T26" fmla="*/ 0 w 401"/>
                <a:gd name="T27" fmla="*/ 1 h 400"/>
                <a:gd name="T28" fmla="*/ 0 w 401"/>
                <a:gd name="T29" fmla="*/ 1 h 400"/>
                <a:gd name="T30" fmla="*/ 0 w 401"/>
                <a:gd name="T31" fmla="*/ 1 h 400"/>
                <a:gd name="T32" fmla="*/ 0 w 401"/>
                <a:gd name="T33" fmla="*/ 1 h 400"/>
                <a:gd name="T34" fmla="*/ 0 w 401"/>
                <a:gd name="T35" fmla="*/ 1 h 400"/>
                <a:gd name="T36" fmla="*/ 0 w 401"/>
                <a:gd name="T37" fmla="*/ 1 h 400"/>
                <a:gd name="T38" fmla="*/ 0 w 401"/>
                <a:gd name="T39" fmla="*/ 1 h 400"/>
                <a:gd name="T40" fmla="*/ 0 w 401"/>
                <a:gd name="T41" fmla="*/ 1 h 400"/>
                <a:gd name="T42" fmla="*/ 0 w 401"/>
                <a:gd name="T43" fmla="*/ 1 h 400"/>
                <a:gd name="T44" fmla="*/ 0 w 401"/>
                <a:gd name="T45" fmla="*/ 1 h 400"/>
                <a:gd name="T46" fmla="*/ 0 w 401"/>
                <a:gd name="T47" fmla="*/ 1 h 400"/>
                <a:gd name="T48" fmla="*/ 0 w 401"/>
                <a:gd name="T49" fmla="*/ 1 h 400"/>
                <a:gd name="T50" fmla="*/ 0 w 401"/>
                <a:gd name="T51" fmla="*/ 1 h 400"/>
                <a:gd name="T52" fmla="*/ 0 w 401"/>
                <a:gd name="T53" fmla="*/ 1 h 400"/>
                <a:gd name="T54" fmla="*/ 0 w 401"/>
                <a:gd name="T55" fmla="*/ 1 h 400"/>
                <a:gd name="T56" fmla="*/ 0 w 401"/>
                <a:gd name="T57" fmla="*/ 1 h 400"/>
                <a:gd name="T58" fmla="*/ 0 w 401"/>
                <a:gd name="T59" fmla="*/ 1 h 400"/>
                <a:gd name="T60" fmla="*/ 0 w 401"/>
                <a:gd name="T61" fmla="*/ 1 h 400"/>
                <a:gd name="T62" fmla="*/ 0 w 401"/>
                <a:gd name="T63" fmla="*/ 1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0"/>
                <a:gd name="T98" fmla="*/ 401 w 401"/>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0">
                  <a:moveTo>
                    <a:pt x="0" y="200"/>
                  </a:moveTo>
                  <a:lnTo>
                    <a:pt x="1" y="180"/>
                  </a:lnTo>
                  <a:lnTo>
                    <a:pt x="3" y="161"/>
                  </a:lnTo>
                  <a:lnTo>
                    <a:pt x="8" y="142"/>
                  </a:lnTo>
                  <a:lnTo>
                    <a:pt x="15" y="124"/>
                  </a:lnTo>
                  <a:lnTo>
                    <a:pt x="23" y="106"/>
                  </a:lnTo>
                  <a:lnTo>
                    <a:pt x="33" y="89"/>
                  </a:lnTo>
                  <a:lnTo>
                    <a:pt x="45" y="73"/>
                  </a:lnTo>
                  <a:lnTo>
                    <a:pt x="59" y="58"/>
                  </a:lnTo>
                  <a:lnTo>
                    <a:pt x="74" y="44"/>
                  </a:lnTo>
                  <a:lnTo>
                    <a:pt x="90" y="33"/>
                  </a:lnTo>
                  <a:lnTo>
                    <a:pt x="106" y="23"/>
                  </a:lnTo>
                  <a:lnTo>
                    <a:pt x="124" y="15"/>
                  </a:lnTo>
                  <a:lnTo>
                    <a:pt x="143" y="8"/>
                  </a:lnTo>
                  <a:lnTo>
                    <a:pt x="161" y="3"/>
                  </a:lnTo>
                  <a:lnTo>
                    <a:pt x="181" y="1"/>
                  </a:lnTo>
                  <a:lnTo>
                    <a:pt x="200" y="0"/>
                  </a:lnTo>
                  <a:lnTo>
                    <a:pt x="220" y="1"/>
                  </a:lnTo>
                  <a:lnTo>
                    <a:pt x="241" y="3"/>
                  </a:lnTo>
                  <a:lnTo>
                    <a:pt x="259" y="8"/>
                  </a:lnTo>
                  <a:lnTo>
                    <a:pt x="278" y="15"/>
                  </a:lnTo>
                  <a:lnTo>
                    <a:pt x="295" y="23"/>
                  </a:lnTo>
                  <a:lnTo>
                    <a:pt x="312" y="33"/>
                  </a:lnTo>
                  <a:lnTo>
                    <a:pt x="327" y="44"/>
                  </a:lnTo>
                  <a:lnTo>
                    <a:pt x="342" y="58"/>
                  </a:lnTo>
                  <a:lnTo>
                    <a:pt x="356" y="73"/>
                  </a:lnTo>
                  <a:lnTo>
                    <a:pt x="367" y="89"/>
                  </a:lnTo>
                  <a:lnTo>
                    <a:pt x="378" y="106"/>
                  </a:lnTo>
                  <a:lnTo>
                    <a:pt x="386" y="124"/>
                  </a:lnTo>
                  <a:lnTo>
                    <a:pt x="393" y="142"/>
                  </a:lnTo>
                  <a:lnTo>
                    <a:pt x="397" y="161"/>
                  </a:lnTo>
                  <a:lnTo>
                    <a:pt x="400" y="180"/>
                  </a:lnTo>
                  <a:lnTo>
                    <a:pt x="401" y="200"/>
                  </a:lnTo>
                  <a:lnTo>
                    <a:pt x="400" y="221"/>
                  </a:lnTo>
                  <a:lnTo>
                    <a:pt x="396" y="240"/>
                  </a:lnTo>
                  <a:lnTo>
                    <a:pt x="392" y="260"/>
                  </a:lnTo>
                  <a:lnTo>
                    <a:pt x="385" y="278"/>
                  </a:lnTo>
                  <a:lnTo>
                    <a:pt x="377" y="296"/>
                  </a:lnTo>
                  <a:lnTo>
                    <a:pt x="366" y="312"/>
                  </a:lnTo>
                  <a:lnTo>
                    <a:pt x="355" y="328"/>
                  </a:lnTo>
                  <a:lnTo>
                    <a:pt x="342" y="342"/>
                  </a:lnTo>
                  <a:lnTo>
                    <a:pt x="328" y="354"/>
                  </a:lnTo>
                  <a:lnTo>
                    <a:pt x="312" y="366"/>
                  </a:lnTo>
                  <a:lnTo>
                    <a:pt x="296" y="376"/>
                  </a:lnTo>
                  <a:lnTo>
                    <a:pt x="279" y="384"/>
                  </a:lnTo>
                  <a:lnTo>
                    <a:pt x="260" y="391"/>
                  </a:lnTo>
                  <a:lnTo>
                    <a:pt x="241" y="396"/>
                  </a:lnTo>
                  <a:lnTo>
                    <a:pt x="221" y="399"/>
                  </a:lnTo>
                  <a:lnTo>
                    <a:pt x="200" y="400"/>
                  </a:lnTo>
                  <a:lnTo>
                    <a:pt x="181" y="399"/>
                  </a:lnTo>
                  <a:lnTo>
                    <a:pt x="161" y="397"/>
                  </a:lnTo>
                  <a:lnTo>
                    <a:pt x="143" y="392"/>
                  </a:lnTo>
                  <a:lnTo>
                    <a:pt x="124" y="385"/>
                  </a:lnTo>
                  <a:lnTo>
                    <a:pt x="106" y="377"/>
                  </a:lnTo>
                  <a:lnTo>
                    <a:pt x="90" y="367"/>
                  </a:lnTo>
                  <a:lnTo>
                    <a:pt x="74" y="356"/>
                  </a:lnTo>
                  <a:lnTo>
                    <a:pt x="59" y="342"/>
                  </a:lnTo>
                  <a:lnTo>
                    <a:pt x="45" y="327"/>
                  </a:lnTo>
                  <a:lnTo>
                    <a:pt x="33" y="311"/>
                  </a:lnTo>
                  <a:lnTo>
                    <a:pt x="23" y="294"/>
                  </a:lnTo>
                  <a:lnTo>
                    <a:pt x="15" y="277"/>
                  </a:lnTo>
                  <a:lnTo>
                    <a:pt x="8" y="259"/>
                  </a:lnTo>
                  <a:lnTo>
                    <a:pt x="3" y="239"/>
                  </a:lnTo>
                  <a:lnTo>
                    <a:pt x="1" y="220"/>
                  </a:lnTo>
                  <a:lnTo>
                    <a:pt x="0" y="200"/>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120" name="Freeform 79"/>
            <p:cNvSpPr>
              <a:spLocks/>
            </p:cNvSpPr>
            <p:nvPr/>
          </p:nvSpPr>
          <p:spPr bwMode="auto">
            <a:xfrm>
              <a:off x="705" y="1814"/>
              <a:ext cx="180" cy="181"/>
            </a:xfrm>
            <a:custGeom>
              <a:avLst/>
              <a:gdLst>
                <a:gd name="T0" fmla="*/ 0 w 361"/>
                <a:gd name="T1" fmla="*/ 1 h 361"/>
                <a:gd name="T2" fmla="*/ 0 w 361"/>
                <a:gd name="T3" fmla="*/ 1 h 361"/>
                <a:gd name="T4" fmla="*/ 0 w 361"/>
                <a:gd name="T5" fmla="*/ 1 h 361"/>
                <a:gd name="T6" fmla="*/ 0 w 361"/>
                <a:gd name="T7" fmla="*/ 1 h 361"/>
                <a:gd name="T8" fmla="*/ 0 w 361"/>
                <a:gd name="T9" fmla="*/ 1 h 361"/>
                <a:gd name="T10" fmla="*/ 0 w 361"/>
                <a:gd name="T11" fmla="*/ 1 h 361"/>
                <a:gd name="T12" fmla="*/ 0 w 361"/>
                <a:gd name="T13" fmla="*/ 1 h 361"/>
                <a:gd name="T14" fmla="*/ 0 w 361"/>
                <a:gd name="T15" fmla="*/ 1 h 361"/>
                <a:gd name="T16" fmla="*/ 0 w 361"/>
                <a:gd name="T17" fmla="*/ 1 h 361"/>
                <a:gd name="T18" fmla="*/ 0 w 361"/>
                <a:gd name="T19" fmla="*/ 1 h 361"/>
                <a:gd name="T20" fmla="*/ 0 w 361"/>
                <a:gd name="T21" fmla="*/ 1 h 361"/>
                <a:gd name="T22" fmla="*/ 0 w 361"/>
                <a:gd name="T23" fmla="*/ 1 h 361"/>
                <a:gd name="T24" fmla="*/ 0 w 361"/>
                <a:gd name="T25" fmla="*/ 1 h 361"/>
                <a:gd name="T26" fmla="*/ 0 w 361"/>
                <a:gd name="T27" fmla="*/ 1 h 361"/>
                <a:gd name="T28" fmla="*/ 0 w 361"/>
                <a:gd name="T29" fmla="*/ 1 h 361"/>
                <a:gd name="T30" fmla="*/ 0 w 361"/>
                <a:gd name="T31" fmla="*/ 1 h 361"/>
                <a:gd name="T32" fmla="*/ 0 w 361"/>
                <a:gd name="T33" fmla="*/ 1 h 361"/>
                <a:gd name="T34" fmla="*/ 0 w 361"/>
                <a:gd name="T35" fmla="*/ 1 h 361"/>
                <a:gd name="T36" fmla="*/ 0 w 361"/>
                <a:gd name="T37" fmla="*/ 1 h 361"/>
                <a:gd name="T38" fmla="*/ 0 w 361"/>
                <a:gd name="T39" fmla="*/ 1 h 361"/>
                <a:gd name="T40" fmla="*/ 0 w 361"/>
                <a:gd name="T41" fmla="*/ 1 h 361"/>
                <a:gd name="T42" fmla="*/ 0 w 361"/>
                <a:gd name="T43" fmla="*/ 1 h 361"/>
                <a:gd name="T44" fmla="*/ 0 w 361"/>
                <a:gd name="T45" fmla="*/ 1 h 361"/>
                <a:gd name="T46" fmla="*/ 0 w 361"/>
                <a:gd name="T47" fmla="*/ 1 h 361"/>
                <a:gd name="T48" fmla="*/ 0 w 361"/>
                <a:gd name="T49" fmla="*/ 1 h 361"/>
                <a:gd name="T50" fmla="*/ 0 w 361"/>
                <a:gd name="T51" fmla="*/ 1 h 361"/>
                <a:gd name="T52" fmla="*/ 0 w 361"/>
                <a:gd name="T53" fmla="*/ 1 h 361"/>
                <a:gd name="T54" fmla="*/ 0 w 361"/>
                <a:gd name="T55" fmla="*/ 1 h 361"/>
                <a:gd name="T56" fmla="*/ 0 w 361"/>
                <a:gd name="T57" fmla="*/ 1 h 361"/>
                <a:gd name="T58" fmla="*/ 0 w 361"/>
                <a:gd name="T59" fmla="*/ 1 h 361"/>
                <a:gd name="T60" fmla="*/ 0 w 361"/>
                <a:gd name="T61" fmla="*/ 1 h 361"/>
                <a:gd name="T62" fmla="*/ 0 w 361"/>
                <a:gd name="T63" fmla="*/ 1 h 361"/>
                <a:gd name="T64" fmla="*/ 0 w 361"/>
                <a:gd name="T65" fmla="*/ 1 h 361"/>
                <a:gd name="T66" fmla="*/ 0 w 361"/>
                <a:gd name="T67" fmla="*/ 1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8"/>
                  </a:moveTo>
                  <a:lnTo>
                    <a:pt x="287" y="44"/>
                  </a:lnTo>
                  <a:lnTo>
                    <a:pt x="272" y="33"/>
                  </a:lnTo>
                  <a:lnTo>
                    <a:pt x="255" y="23"/>
                  </a:lnTo>
                  <a:lnTo>
                    <a:pt x="238" y="15"/>
                  </a:lnTo>
                  <a:lnTo>
                    <a:pt x="219" y="8"/>
                  </a:lnTo>
                  <a:lnTo>
                    <a:pt x="201" y="3"/>
                  </a:lnTo>
                  <a:lnTo>
                    <a:pt x="180" y="1"/>
                  </a:lnTo>
                  <a:lnTo>
                    <a:pt x="160" y="0"/>
                  </a:lnTo>
                  <a:lnTo>
                    <a:pt x="141" y="1"/>
                  </a:lnTo>
                  <a:lnTo>
                    <a:pt x="121" y="3"/>
                  </a:lnTo>
                  <a:lnTo>
                    <a:pt x="103" y="8"/>
                  </a:lnTo>
                  <a:lnTo>
                    <a:pt x="84" y="15"/>
                  </a:lnTo>
                  <a:lnTo>
                    <a:pt x="66" y="23"/>
                  </a:lnTo>
                  <a:lnTo>
                    <a:pt x="50" y="33"/>
                  </a:lnTo>
                  <a:lnTo>
                    <a:pt x="34" y="44"/>
                  </a:lnTo>
                  <a:lnTo>
                    <a:pt x="19" y="58"/>
                  </a:lnTo>
                  <a:lnTo>
                    <a:pt x="14" y="64"/>
                  </a:lnTo>
                  <a:lnTo>
                    <a:pt x="10" y="69"/>
                  </a:lnTo>
                  <a:lnTo>
                    <a:pt x="5" y="74"/>
                  </a:lnTo>
                  <a:lnTo>
                    <a:pt x="0" y="80"/>
                  </a:lnTo>
                  <a:lnTo>
                    <a:pt x="14" y="71"/>
                  </a:lnTo>
                  <a:lnTo>
                    <a:pt x="28" y="63"/>
                  </a:lnTo>
                  <a:lnTo>
                    <a:pt x="42" y="56"/>
                  </a:lnTo>
                  <a:lnTo>
                    <a:pt x="57" y="50"/>
                  </a:lnTo>
                  <a:lnTo>
                    <a:pt x="72" y="46"/>
                  </a:lnTo>
                  <a:lnTo>
                    <a:pt x="88" y="42"/>
                  </a:lnTo>
                  <a:lnTo>
                    <a:pt x="104" y="41"/>
                  </a:lnTo>
                  <a:lnTo>
                    <a:pt x="120" y="40"/>
                  </a:lnTo>
                  <a:lnTo>
                    <a:pt x="140" y="41"/>
                  </a:lnTo>
                  <a:lnTo>
                    <a:pt x="159" y="43"/>
                  </a:lnTo>
                  <a:lnTo>
                    <a:pt x="178" y="49"/>
                  </a:lnTo>
                  <a:lnTo>
                    <a:pt x="196" y="55"/>
                  </a:lnTo>
                  <a:lnTo>
                    <a:pt x="215" y="64"/>
                  </a:lnTo>
                  <a:lnTo>
                    <a:pt x="231" y="74"/>
                  </a:lnTo>
                  <a:lnTo>
                    <a:pt x="247" y="86"/>
                  </a:lnTo>
                  <a:lnTo>
                    <a:pt x="262" y="99"/>
                  </a:lnTo>
                  <a:lnTo>
                    <a:pt x="276" y="114"/>
                  </a:lnTo>
                  <a:lnTo>
                    <a:pt x="287" y="130"/>
                  </a:lnTo>
                  <a:lnTo>
                    <a:pt x="297" y="146"/>
                  </a:lnTo>
                  <a:lnTo>
                    <a:pt x="306" y="164"/>
                  </a:lnTo>
                  <a:lnTo>
                    <a:pt x="312" y="183"/>
                  </a:lnTo>
                  <a:lnTo>
                    <a:pt x="317" y="201"/>
                  </a:lnTo>
                  <a:lnTo>
                    <a:pt x="319" y="222"/>
                  </a:lnTo>
                  <a:lnTo>
                    <a:pt x="321" y="241"/>
                  </a:lnTo>
                  <a:lnTo>
                    <a:pt x="319" y="258"/>
                  </a:lnTo>
                  <a:lnTo>
                    <a:pt x="318" y="275"/>
                  </a:lnTo>
                  <a:lnTo>
                    <a:pt x="315" y="290"/>
                  </a:lnTo>
                  <a:lnTo>
                    <a:pt x="310" y="306"/>
                  </a:lnTo>
                  <a:lnTo>
                    <a:pt x="304" y="321"/>
                  </a:lnTo>
                  <a:lnTo>
                    <a:pt x="297" y="335"/>
                  </a:lnTo>
                  <a:lnTo>
                    <a:pt x="289" y="349"/>
                  </a:lnTo>
                  <a:lnTo>
                    <a:pt x="280" y="361"/>
                  </a:lnTo>
                  <a:lnTo>
                    <a:pt x="297" y="346"/>
                  </a:lnTo>
                  <a:lnTo>
                    <a:pt x="314" y="330"/>
                  </a:lnTo>
                  <a:lnTo>
                    <a:pt x="327" y="312"/>
                  </a:lnTo>
                  <a:lnTo>
                    <a:pt x="339" y="291"/>
                  </a:lnTo>
                  <a:lnTo>
                    <a:pt x="348" y="270"/>
                  </a:lnTo>
                  <a:lnTo>
                    <a:pt x="355" y="247"/>
                  </a:lnTo>
                  <a:lnTo>
                    <a:pt x="360" y="224"/>
                  </a:lnTo>
                  <a:lnTo>
                    <a:pt x="361" y="200"/>
                  </a:lnTo>
                  <a:lnTo>
                    <a:pt x="360" y="180"/>
                  </a:lnTo>
                  <a:lnTo>
                    <a:pt x="357" y="161"/>
                  </a:lnTo>
                  <a:lnTo>
                    <a:pt x="353" y="142"/>
                  </a:lnTo>
                  <a:lnTo>
                    <a:pt x="346" y="124"/>
                  </a:lnTo>
                  <a:lnTo>
                    <a:pt x="338" y="106"/>
                  </a:lnTo>
                  <a:lnTo>
                    <a:pt x="327" y="89"/>
                  </a:lnTo>
                  <a:lnTo>
                    <a:pt x="316" y="73"/>
                  </a:lnTo>
                  <a:lnTo>
                    <a:pt x="302" y="58"/>
                  </a:lnTo>
                  <a:close/>
                </a:path>
              </a:pathLst>
            </a:custGeom>
            <a:solidFill>
              <a:srgbClr val="7FFF7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grpSp>
      <p:grpSp>
        <p:nvGrpSpPr>
          <p:cNvPr id="125955" name="Group 61"/>
          <p:cNvGrpSpPr>
            <a:grpSpLocks/>
          </p:cNvGrpSpPr>
          <p:nvPr/>
        </p:nvGrpSpPr>
        <p:grpSpPr bwMode="auto">
          <a:xfrm>
            <a:off x="3546475" y="1016000"/>
            <a:ext cx="319088" cy="355600"/>
            <a:chOff x="410" y="1186"/>
            <a:chExt cx="745" cy="919"/>
          </a:xfrm>
        </p:grpSpPr>
        <p:sp>
          <p:nvSpPr>
            <p:cNvPr id="126085" name="Freeform 62"/>
            <p:cNvSpPr>
              <a:spLocks/>
            </p:cNvSpPr>
            <p:nvPr/>
          </p:nvSpPr>
          <p:spPr bwMode="auto">
            <a:xfrm>
              <a:off x="410" y="1186"/>
              <a:ext cx="745" cy="919"/>
            </a:xfrm>
            <a:custGeom>
              <a:avLst/>
              <a:gdLst>
                <a:gd name="T0" fmla="*/ 1 w 1489"/>
                <a:gd name="T1" fmla="*/ 1 h 1836"/>
                <a:gd name="T2" fmla="*/ 1 w 1489"/>
                <a:gd name="T3" fmla="*/ 1 h 1836"/>
                <a:gd name="T4" fmla="*/ 1 w 1489"/>
                <a:gd name="T5" fmla="*/ 1 h 1836"/>
                <a:gd name="T6" fmla="*/ 1 w 1489"/>
                <a:gd name="T7" fmla="*/ 1 h 1836"/>
                <a:gd name="T8" fmla="*/ 1 w 1489"/>
                <a:gd name="T9" fmla="*/ 1 h 1836"/>
                <a:gd name="T10" fmla="*/ 1 w 1489"/>
                <a:gd name="T11" fmla="*/ 1 h 1836"/>
                <a:gd name="T12" fmla="*/ 1 w 1489"/>
                <a:gd name="T13" fmla="*/ 1 h 1836"/>
                <a:gd name="T14" fmla="*/ 1 w 1489"/>
                <a:gd name="T15" fmla="*/ 1 h 1836"/>
                <a:gd name="T16" fmla="*/ 1 w 1489"/>
                <a:gd name="T17" fmla="*/ 1 h 1836"/>
                <a:gd name="T18" fmla="*/ 1 w 1489"/>
                <a:gd name="T19" fmla="*/ 1 h 1836"/>
                <a:gd name="T20" fmla="*/ 1 w 1489"/>
                <a:gd name="T21" fmla="*/ 1 h 1836"/>
                <a:gd name="T22" fmla="*/ 1 w 1489"/>
                <a:gd name="T23" fmla="*/ 1 h 1836"/>
                <a:gd name="T24" fmla="*/ 1 w 1489"/>
                <a:gd name="T25" fmla="*/ 1 h 1836"/>
                <a:gd name="T26" fmla="*/ 1 w 1489"/>
                <a:gd name="T27" fmla="*/ 1 h 1836"/>
                <a:gd name="T28" fmla="*/ 1 w 1489"/>
                <a:gd name="T29" fmla="*/ 1 h 1836"/>
                <a:gd name="T30" fmla="*/ 1 w 1489"/>
                <a:gd name="T31" fmla="*/ 1 h 1836"/>
                <a:gd name="T32" fmla="*/ 1 w 1489"/>
                <a:gd name="T33" fmla="*/ 1 h 1836"/>
                <a:gd name="T34" fmla="*/ 1 w 1489"/>
                <a:gd name="T35" fmla="*/ 1 h 1836"/>
                <a:gd name="T36" fmla="*/ 1 w 1489"/>
                <a:gd name="T37" fmla="*/ 1 h 1836"/>
                <a:gd name="T38" fmla="*/ 1 w 1489"/>
                <a:gd name="T39" fmla="*/ 1 h 1836"/>
                <a:gd name="T40" fmla="*/ 1 w 1489"/>
                <a:gd name="T41" fmla="*/ 1 h 1836"/>
                <a:gd name="T42" fmla="*/ 1 w 1489"/>
                <a:gd name="T43" fmla="*/ 1 h 1836"/>
                <a:gd name="T44" fmla="*/ 1 w 1489"/>
                <a:gd name="T45" fmla="*/ 1 h 1836"/>
                <a:gd name="T46" fmla="*/ 1 w 1489"/>
                <a:gd name="T47" fmla="*/ 1 h 1836"/>
                <a:gd name="T48" fmla="*/ 1 w 1489"/>
                <a:gd name="T49" fmla="*/ 1 h 1836"/>
                <a:gd name="T50" fmla="*/ 1 w 1489"/>
                <a:gd name="T51" fmla="*/ 1 h 1836"/>
                <a:gd name="T52" fmla="*/ 1 w 1489"/>
                <a:gd name="T53" fmla="*/ 1 h 1836"/>
                <a:gd name="T54" fmla="*/ 1 w 1489"/>
                <a:gd name="T55" fmla="*/ 1 h 1836"/>
                <a:gd name="T56" fmla="*/ 1 w 1489"/>
                <a:gd name="T57" fmla="*/ 1 h 1836"/>
                <a:gd name="T58" fmla="*/ 1 w 1489"/>
                <a:gd name="T59" fmla="*/ 1 h 1836"/>
                <a:gd name="T60" fmla="*/ 1 w 1489"/>
                <a:gd name="T61" fmla="*/ 1 h 1836"/>
                <a:gd name="T62" fmla="*/ 1 w 1489"/>
                <a:gd name="T63" fmla="*/ 1 h 1836"/>
                <a:gd name="T64" fmla="*/ 1 w 1489"/>
                <a:gd name="T65" fmla="*/ 1 h 1836"/>
                <a:gd name="T66" fmla="*/ 1 w 1489"/>
                <a:gd name="T67" fmla="*/ 1 h 1836"/>
                <a:gd name="T68" fmla="*/ 1 w 1489"/>
                <a:gd name="T69" fmla="*/ 1 h 1836"/>
                <a:gd name="T70" fmla="*/ 1 w 1489"/>
                <a:gd name="T71" fmla="*/ 1 h 1836"/>
                <a:gd name="T72" fmla="*/ 1 w 1489"/>
                <a:gd name="T73" fmla="*/ 1 h 1836"/>
                <a:gd name="T74" fmla="*/ 1 w 1489"/>
                <a:gd name="T75" fmla="*/ 1 h 1836"/>
                <a:gd name="T76" fmla="*/ 1 w 1489"/>
                <a:gd name="T77" fmla="*/ 1 h 1836"/>
                <a:gd name="T78" fmla="*/ 1 w 1489"/>
                <a:gd name="T79" fmla="*/ 1 h 1836"/>
                <a:gd name="T80" fmla="*/ 1 w 1489"/>
                <a:gd name="T81" fmla="*/ 1 h 1836"/>
                <a:gd name="T82" fmla="*/ 1 w 1489"/>
                <a:gd name="T83" fmla="*/ 1 h 1836"/>
                <a:gd name="T84" fmla="*/ 1 w 1489"/>
                <a:gd name="T85" fmla="*/ 1 h 1836"/>
                <a:gd name="T86" fmla="*/ 1 w 1489"/>
                <a:gd name="T87" fmla="*/ 1 h 1836"/>
                <a:gd name="T88" fmla="*/ 1 w 1489"/>
                <a:gd name="T89" fmla="*/ 1 h 18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89"/>
                <a:gd name="T136" fmla="*/ 0 h 1836"/>
                <a:gd name="T137" fmla="*/ 1489 w 1489"/>
                <a:gd name="T138" fmla="*/ 1836 h 18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89" h="1836">
                  <a:moveTo>
                    <a:pt x="1425" y="865"/>
                  </a:moveTo>
                  <a:lnTo>
                    <a:pt x="1489" y="872"/>
                  </a:lnTo>
                  <a:lnTo>
                    <a:pt x="1489" y="670"/>
                  </a:lnTo>
                  <a:lnTo>
                    <a:pt x="1146" y="670"/>
                  </a:lnTo>
                  <a:lnTo>
                    <a:pt x="1146" y="503"/>
                  </a:lnTo>
                  <a:lnTo>
                    <a:pt x="1166" y="466"/>
                  </a:lnTo>
                  <a:lnTo>
                    <a:pt x="1189" y="434"/>
                  </a:lnTo>
                  <a:lnTo>
                    <a:pt x="1212" y="408"/>
                  </a:lnTo>
                  <a:lnTo>
                    <a:pt x="1235" y="385"/>
                  </a:lnTo>
                  <a:lnTo>
                    <a:pt x="1258" y="365"/>
                  </a:lnTo>
                  <a:lnTo>
                    <a:pt x="1280" y="350"/>
                  </a:lnTo>
                  <a:lnTo>
                    <a:pt x="1303" y="337"/>
                  </a:lnTo>
                  <a:lnTo>
                    <a:pt x="1324" y="327"/>
                  </a:lnTo>
                  <a:lnTo>
                    <a:pt x="1345" y="320"/>
                  </a:lnTo>
                  <a:lnTo>
                    <a:pt x="1363" y="315"/>
                  </a:lnTo>
                  <a:lnTo>
                    <a:pt x="1379" y="312"/>
                  </a:lnTo>
                  <a:lnTo>
                    <a:pt x="1394" y="310"/>
                  </a:lnTo>
                  <a:lnTo>
                    <a:pt x="1407" y="310"/>
                  </a:lnTo>
                  <a:lnTo>
                    <a:pt x="1416" y="309"/>
                  </a:lnTo>
                  <a:lnTo>
                    <a:pt x="1422" y="310"/>
                  </a:lnTo>
                  <a:lnTo>
                    <a:pt x="1425" y="310"/>
                  </a:lnTo>
                  <a:lnTo>
                    <a:pt x="1489" y="317"/>
                  </a:lnTo>
                  <a:lnTo>
                    <a:pt x="1489" y="114"/>
                  </a:lnTo>
                  <a:lnTo>
                    <a:pt x="1146" y="114"/>
                  </a:lnTo>
                  <a:lnTo>
                    <a:pt x="1146" y="0"/>
                  </a:lnTo>
                  <a:lnTo>
                    <a:pt x="354" y="0"/>
                  </a:lnTo>
                  <a:lnTo>
                    <a:pt x="354" y="114"/>
                  </a:lnTo>
                  <a:lnTo>
                    <a:pt x="0" y="114"/>
                  </a:lnTo>
                  <a:lnTo>
                    <a:pt x="0" y="317"/>
                  </a:lnTo>
                  <a:lnTo>
                    <a:pt x="63" y="310"/>
                  </a:lnTo>
                  <a:lnTo>
                    <a:pt x="66" y="310"/>
                  </a:lnTo>
                  <a:lnTo>
                    <a:pt x="72" y="309"/>
                  </a:lnTo>
                  <a:lnTo>
                    <a:pt x="83" y="310"/>
                  </a:lnTo>
                  <a:lnTo>
                    <a:pt x="95" y="310"/>
                  </a:lnTo>
                  <a:lnTo>
                    <a:pt x="110" y="312"/>
                  </a:lnTo>
                  <a:lnTo>
                    <a:pt x="128" y="315"/>
                  </a:lnTo>
                  <a:lnTo>
                    <a:pt x="146" y="321"/>
                  </a:lnTo>
                  <a:lnTo>
                    <a:pt x="167" y="329"/>
                  </a:lnTo>
                  <a:lnTo>
                    <a:pt x="189" y="340"/>
                  </a:lnTo>
                  <a:lnTo>
                    <a:pt x="212" y="352"/>
                  </a:lnTo>
                  <a:lnTo>
                    <a:pt x="235" y="368"/>
                  </a:lnTo>
                  <a:lnTo>
                    <a:pt x="259" y="389"/>
                  </a:lnTo>
                  <a:lnTo>
                    <a:pt x="282" y="413"/>
                  </a:lnTo>
                  <a:lnTo>
                    <a:pt x="305" y="442"/>
                  </a:lnTo>
                  <a:lnTo>
                    <a:pt x="327" y="476"/>
                  </a:lnTo>
                  <a:lnTo>
                    <a:pt x="349" y="515"/>
                  </a:lnTo>
                  <a:lnTo>
                    <a:pt x="350" y="517"/>
                  </a:lnTo>
                  <a:lnTo>
                    <a:pt x="351" y="518"/>
                  </a:lnTo>
                  <a:lnTo>
                    <a:pt x="353" y="521"/>
                  </a:lnTo>
                  <a:lnTo>
                    <a:pt x="354" y="523"/>
                  </a:lnTo>
                  <a:lnTo>
                    <a:pt x="354" y="670"/>
                  </a:lnTo>
                  <a:lnTo>
                    <a:pt x="0" y="670"/>
                  </a:lnTo>
                  <a:lnTo>
                    <a:pt x="0" y="873"/>
                  </a:lnTo>
                  <a:lnTo>
                    <a:pt x="63" y="865"/>
                  </a:lnTo>
                  <a:lnTo>
                    <a:pt x="66" y="865"/>
                  </a:lnTo>
                  <a:lnTo>
                    <a:pt x="72" y="865"/>
                  </a:lnTo>
                  <a:lnTo>
                    <a:pt x="83" y="865"/>
                  </a:lnTo>
                  <a:lnTo>
                    <a:pt x="95" y="866"/>
                  </a:lnTo>
                  <a:lnTo>
                    <a:pt x="110" y="868"/>
                  </a:lnTo>
                  <a:lnTo>
                    <a:pt x="128" y="872"/>
                  </a:lnTo>
                  <a:lnTo>
                    <a:pt x="146" y="878"/>
                  </a:lnTo>
                  <a:lnTo>
                    <a:pt x="167" y="885"/>
                  </a:lnTo>
                  <a:lnTo>
                    <a:pt x="189" y="895"/>
                  </a:lnTo>
                  <a:lnTo>
                    <a:pt x="212" y="909"/>
                  </a:lnTo>
                  <a:lnTo>
                    <a:pt x="235" y="925"/>
                  </a:lnTo>
                  <a:lnTo>
                    <a:pt x="259" y="946"/>
                  </a:lnTo>
                  <a:lnTo>
                    <a:pt x="282" y="970"/>
                  </a:lnTo>
                  <a:lnTo>
                    <a:pt x="305" y="999"/>
                  </a:lnTo>
                  <a:lnTo>
                    <a:pt x="327" y="1032"/>
                  </a:lnTo>
                  <a:lnTo>
                    <a:pt x="349" y="1071"/>
                  </a:lnTo>
                  <a:lnTo>
                    <a:pt x="350" y="1072"/>
                  </a:lnTo>
                  <a:lnTo>
                    <a:pt x="351" y="1075"/>
                  </a:lnTo>
                  <a:lnTo>
                    <a:pt x="353" y="1076"/>
                  </a:lnTo>
                  <a:lnTo>
                    <a:pt x="354" y="1078"/>
                  </a:lnTo>
                  <a:lnTo>
                    <a:pt x="354" y="1209"/>
                  </a:lnTo>
                  <a:lnTo>
                    <a:pt x="0" y="1209"/>
                  </a:lnTo>
                  <a:lnTo>
                    <a:pt x="0" y="1412"/>
                  </a:lnTo>
                  <a:lnTo>
                    <a:pt x="63" y="1405"/>
                  </a:lnTo>
                  <a:lnTo>
                    <a:pt x="66" y="1405"/>
                  </a:lnTo>
                  <a:lnTo>
                    <a:pt x="72" y="1404"/>
                  </a:lnTo>
                  <a:lnTo>
                    <a:pt x="83" y="1405"/>
                  </a:lnTo>
                  <a:lnTo>
                    <a:pt x="95" y="1405"/>
                  </a:lnTo>
                  <a:lnTo>
                    <a:pt x="110" y="1408"/>
                  </a:lnTo>
                  <a:lnTo>
                    <a:pt x="128" y="1411"/>
                  </a:lnTo>
                  <a:lnTo>
                    <a:pt x="146" y="1417"/>
                  </a:lnTo>
                  <a:lnTo>
                    <a:pt x="167" y="1425"/>
                  </a:lnTo>
                  <a:lnTo>
                    <a:pt x="189" y="1435"/>
                  </a:lnTo>
                  <a:lnTo>
                    <a:pt x="212" y="1448"/>
                  </a:lnTo>
                  <a:lnTo>
                    <a:pt x="235" y="1465"/>
                  </a:lnTo>
                  <a:lnTo>
                    <a:pt x="259" y="1485"/>
                  </a:lnTo>
                  <a:lnTo>
                    <a:pt x="282" y="1510"/>
                  </a:lnTo>
                  <a:lnTo>
                    <a:pt x="305" y="1539"/>
                  </a:lnTo>
                  <a:lnTo>
                    <a:pt x="327" y="1572"/>
                  </a:lnTo>
                  <a:lnTo>
                    <a:pt x="349" y="1612"/>
                  </a:lnTo>
                  <a:lnTo>
                    <a:pt x="350" y="1613"/>
                  </a:lnTo>
                  <a:lnTo>
                    <a:pt x="351" y="1615"/>
                  </a:lnTo>
                  <a:lnTo>
                    <a:pt x="353" y="1616"/>
                  </a:lnTo>
                  <a:lnTo>
                    <a:pt x="354" y="1618"/>
                  </a:lnTo>
                  <a:lnTo>
                    <a:pt x="354" y="1836"/>
                  </a:lnTo>
                  <a:lnTo>
                    <a:pt x="1146" y="1836"/>
                  </a:lnTo>
                  <a:lnTo>
                    <a:pt x="1146" y="1600"/>
                  </a:lnTo>
                  <a:lnTo>
                    <a:pt x="1166" y="1563"/>
                  </a:lnTo>
                  <a:lnTo>
                    <a:pt x="1189" y="1531"/>
                  </a:lnTo>
                  <a:lnTo>
                    <a:pt x="1212" y="1504"/>
                  </a:lnTo>
                  <a:lnTo>
                    <a:pt x="1235" y="1481"/>
                  </a:lnTo>
                  <a:lnTo>
                    <a:pt x="1258" y="1462"/>
                  </a:lnTo>
                  <a:lnTo>
                    <a:pt x="1280" y="1446"/>
                  </a:lnTo>
                  <a:lnTo>
                    <a:pt x="1303" y="1433"/>
                  </a:lnTo>
                  <a:lnTo>
                    <a:pt x="1324" y="1424"/>
                  </a:lnTo>
                  <a:lnTo>
                    <a:pt x="1345" y="1417"/>
                  </a:lnTo>
                  <a:lnTo>
                    <a:pt x="1363" y="1411"/>
                  </a:lnTo>
                  <a:lnTo>
                    <a:pt x="1379" y="1408"/>
                  </a:lnTo>
                  <a:lnTo>
                    <a:pt x="1394" y="1405"/>
                  </a:lnTo>
                  <a:lnTo>
                    <a:pt x="1407" y="1405"/>
                  </a:lnTo>
                  <a:lnTo>
                    <a:pt x="1416" y="1405"/>
                  </a:lnTo>
                  <a:lnTo>
                    <a:pt x="1422" y="1405"/>
                  </a:lnTo>
                  <a:lnTo>
                    <a:pt x="1425" y="1405"/>
                  </a:lnTo>
                  <a:lnTo>
                    <a:pt x="1489" y="1412"/>
                  </a:lnTo>
                  <a:lnTo>
                    <a:pt x="1489" y="1209"/>
                  </a:lnTo>
                  <a:lnTo>
                    <a:pt x="1146" y="1209"/>
                  </a:lnTo>
                  <a:lnTo>
                    <a:pt x="1146" y="1060"/>
                  </a:lnTo>
                  <a:lnTo>
                    <a:pt x="1166" y="1023"/>
                  </a:lnTo>
                  <a:lnTo>
                    <a:pt x="1189" y="991"/>
                  </a:lnTo>
                  <a:lnTo>
                    <a:pt x="1212" y="964"/>
                  </a:lnTo>
                  <a:lnTo>
                    <a:pt x="1235" y="941"/>
                  </a:lnTo>
                  <a:lnTo>
                    <a:pt x="1258" y="921"/>
                  </a:lnTo>
                  <a:lnTo>
                    <a:pt x="1280" y="906"/>
                  </a:lnTo>
                  <a:lnTo>
                    <a:pt x="1303" y="894"/>
                  </a:lnTo>
                  <a:lnTo>
                    <a:pt x="1324" y="883"/>
                  </a:lnTo>
                  <a:lnTo>
                    <a:pt x="1345" y="877"/>
                  </a:lnTo>
                  <a:lnTo>
                    <a:pt x="1363" y="871"/>
                  </a:lnTo>
                  <a:lnTo>
                    <a:pt x="1379" y="868"/>
                  </a:lnTo>
                  <a:lnTo>
                    <a:pt x="1394" y="866"/>
                  </a:lnTo>
                  <a:lnTo>
                    <a:pt x="1407" y="865"/>
                  </a:lnTo>
                  <a:lnTo>
                    <a:pt x="1416" y="865"/>
                  </a:lnTo>
                  <a:lnTo>
                    <a:pt x="1422" y="865"/>
                  </a:lnTo>
                  <a:lnTo>
                    <a:pt x="1425" y="865"/>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86" name="Freeform 63"/>
            <p:cNvSpPr>
              <a:spLocks/>
            </p:cNvSpPr>
            <p:nvPr/>
          </p:nvSpPr>
          <p:spPr bwMode="auto">
            <a:xfrm>
              <a:off x="426" y="1203"/>
              <a:ext cx="712" cy="885"/>
            </a:xfrm>
            <a:custGeom>
              <a:avLst/>
              <a:gdLst>
                <a:gd name="T0" fmla="*/ 1 w 1423"/>
                <a:gd name="T1" fmla="*/ 0 h 1772"/>
                <a:gd name="T2" fmla="*/ 1 w 1423"/>
                <a:gd name="T3" fmla="*/ 0 h 1772"/>
                <a:gd name="T4" fmla="*/ 1 w 1423"/>
                <a:gd name="T5" fmla="*/ 0 h 1772"/>
                <a:gd name="T6" fmla="*/ 1 w 1423"/>
                <a:gd name="T7" fmla="*/ 0 h 1772"/>
                <a:gd name="T8" fmla="*/ 1 w 1423"/>
                <a:gd name="T9" fmla="*/ 0 h 1772"/>
                <a:gd name="T10" fmla="*/ 1 w 1423"/>
                <a:gd name="T11" fmla="*/ 0 h 1772"/>
                <a:gd name="T12" fmla="*/ 1 w 1423"/>
                <a:gd name="T13" fmla="*/ 0 h 1772"/>
                <a:gd name="T14" fmla="*/ 1 w 1423"/>
                <a:gd name="T15" fmla="*/ 0 h 1772"/>
                <a:gd name="T16" fmla="*/ 1 w 1423"/>
                <a:gd name="T17" fmla="*/ 0 h 1772"/>
                <a:gd name="T18" fmla="*/ 1 w 1423"/>
                <a:gd name="T19" fmla="*/ 0 h 1772"/>
                <a:gd name="T20" fmla="*/ 1 w 1423"/>
                <a:gd name="T21" fmla="*/ 0 h 1772"/>
                <a:gd name="T22" fmla="*/ 1 w 1423"/>
                <a:gd name="T23" fmla="*/ 0 h 1772"/>
                <a:gd name="T24" fmla="*/ 1 w 1423"/>
                <a:gd name="T25" fmla="*/ 0 h 1772"/>
                <a:gd name="T26" fmla="*/ 1 w 1423"/>
                <a:gd name="T27" fmla="*/ 0 h 1772"/>
                <a:gd name="T28" fmla="*/ 1 w 1423"/>
                <a:gd name="T29" fmla="*/ 0 h 1772"/>
                <a:gd name="T30" fmla="*/ 1 w 1423"/>
                <a:gd name="T31" fmla="*/ 0 h 1772"/>
                <a:gd name="T32" fmla="*/ 1 w 1423"/>
                <a:gd name="T33" fmla="*/ 0 h 1772"/>
                <a:gd name="T34" fmla="*/ 1 w 1423"/>
                <a:gd name="T35" fmla="*/ 0 h 1772"/>
                <a:gd name="T36" fmla="*/ 1 w 1423"/>
                <a:gd name="T37" fmla="*/ 0 h 1772"/>
                <a:gd name="T38" fmla="*/ 1 w 1423"/>
                <a:gd name="T39" fmla="*/ 0 h 1772"/>
                <a:gd name="T40" fmla="*/ 1 w 1423"/>
                <a:gd name="T41" fmla="*/ 0 h 1772"/>
                <a:gd name="T42" fmla="*/ 1 w 1423"/>
                <a:gd name="T43" fmla="*/ 0 h 1772"/>
                <a:gd name="T44" fmla="*/ 1 w 1423"/>
                <a:gd name="T45" fmla="*/ 0 h 1772"/>
                <a:gd name="T46" fmla="*/ 1 w 1423"/>
                <a:gd name="T47" fmla="*/ 0 h 1772"/>
                <a:gd name="T48" fmla="*/ 1 w 1423"/>
                <a:gd name="T49" fmla="*/ 0 h 1772"/>
                <a:gd name="T50" fmla="*/ 1 w 1423"/>
                <a:gd name="T51" fmla="*/ 0 h 1772"/>
                <a:gd name="T52" fmla="*/ 1 w 1423"/>
                <a:gd name="T53" fmla="*/ 0 h 1772"/>
                <a:gd name="T54" fmla="*/ 1 w 1423"/>
                <a:gd name="T55" fmla="*/ 0 h 1772"/>
                <a:gd name="T56" fmla="*/ 1 w 1423"/>
                <a:gd name="T57" fmla="*/ 0 h 1772"/>
                <a:gd name="T58" fmla="*/ 1 w 1423"/>
                <a:gd name="T59" fmla="*/ 0 h 1772"/>
                <a:gd name="T60" fmla="*/ 1 w 1423"/>
                <a:gd name="T61" fmla="*/ 0 h 1772"/>
                <a:gd name="T62" fmla="*/ 1 w 1423"/>
                <a:gd name="T63" fmla="*/ 0 h 1772"/>
                <a:gd name="T64" fmla="*/ 1 w 1423"/>
                <a:gd name="T65" fmla="*/ 0 h 1772"/>
                <a:gd name="T66" fmla="*/ 1 w 1423"/>
                <a:gd name="T67" fmla="*/ 0 h 1772"/>
                <a:gd name="T68" fmla="*/ 1 w 1423"/>
                <a:gd name="T69" fmla="*/ 0 h 1772"/>
                <a:gd name="T70" fmla="*/ 1 w 1423"/>
                <a:gd name="T71" fmla="*/ 0 h 1772"/>
                <a:gd name="T72" fmla="*/ 1 w 1423"/>
                <a:gd name="T73" fmla="*/ 0 h 1772"/>
                <a:gd name="T74" fmla="*/ 1 w 1423"/>
                <a:gd name="T75" fmla="*/ 0 h 1772"/>
                <a:gd name="T76" fmla="*/ 1 w 1423"/>
                <a:gd name="T77" fmla="*/ 0 h 1772"/>
                <a:gd name="T78" fmla="*/ 1 w 1423"/>
                <a:gd name="T79" fmla="*/ 0 h 1772"/>
                <a:gd name="T80" fmla="*/ 1 w 1423"/>
                <a:gd name="T81" fmla="*/ 0 h 1772"/>
                <a:gd name="T82" fmla="*/ 1 w 1423"/>
                <a:gd name="T83" fmla="*/ 0 h 1772"/>
                <a:gd name="T84" fmla="*/ 1 w 1423"/>
                <a:gd name="T85" fmla="*/ 0 h 1772"/>
                <a:gd name="T86" fmla="*/ 1 w 1423"/>
                <a:gd name="T87" fmla="*/ 0 h 1772"/>
                <a:gd name="T88" fmla="*/ 1 w 1423"/>
                <a:gd name="T89" fmla="*/ 0 h 177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23"/>
                <a:gd name="T136" fmla="*/ 0 h 1772"/>
                <a:gd name="T137" fmla="*/ 1423 w 1423"/>
                <a:gd name="T138" fmla="*/ 1772 h 177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23" h="1772">
                  <a:moveTo>
                    <a:pt x="1397" y="801"/>
                  </a:moveTo>
                  <a:lnTo>
                    <a:pt x="1423" y="804"/>
                  </a:lnTo>
                  <a:lnTo>
                    <a:pt x="1423" y="671"/>
                  </a:lnTo>
                  <a:lnTo>
                    <a:pt x="1081" y="671"/>
                  </a:lnTo>
                  <a:lnTo>
                    <a:pt x="1081" y="463"/>
                  </a:lnTo>
                  <a:lnTo>
                    <a:pt x="1104" y="422"/>
                  </a:lnTo>
                  <a:lnTo>
                    <a:pt x="1130" y="386"/>
                  </a:lnTo>
                  <a:lnTo>
                    <a:pt x="1155" y="355"/>
                  </a:lnTo>
                  <a:lnTo>
                    <a:pt x="1180" y="330"/>
                  </a:lnTo>
                  <a:lnTo>
                    <a:pt x="1207" y="308"/>
                  </a:lnTo>
                  <a:lnTo>
                    <a:pt x="1232" y="290"/>
                  </a:lnTo>
                  <a:lnTo>
                    <a:pt x="1258" y="277"/>
                  </a:lnTo>
                  <a:lnTo>
                    <a:pt x="1282" y="265"/>
                  </a:lnTo>
                  <a:lnTo>
                    <a:pt x="1305" y="257"/>
                  </a:lnTo>
                  <a:lnTo>
                    <a:pt x="1326" y="251"/>
                  </a:lnTo>
                  <a:lnTo>
                    <a:pt x="1344" y="248"/>
                  </a:lnTo>
                  <a:lnTo>
                    <a:pt x="1361" y="245"/>
                  </a:lnTo>
                  <a:lnTo>
                    <a:pt x="1375" y="244"/>
                  </a:lnTo>
                  <a:lnTo>
                    <a:pt x="1387" y="244"/>
                  </a:lnTo>
                  <a:lnTo>
                    <a:pt x="1393" y="244"/>
                  </a:lnTo>
                  <a:lnTo>
                    <a:pt x="1397" y="244"/>
                  </a:lnTo>
                  <a:lnTo>
                    <a:pt x="1423" y="248"/>
                  </a:lnTo>
                  <a:lnTo>
                    <a:pt x="1423" y="114"/>
                  </a:lnTo>
                  <a:lnTo>
                    <a:pt x="1081" y="114"/>
                  </a:lnTo>
                  <a:lnTo>
                    <a:pt x="1081" y="0"/>
                  </a:lnTo>
                  <a:lnTo>
                    <a:pt x="355" y="0"/>
                  </a:lnTo>
                  <a:lnTo>
                    <a:pt x="355" y="114"/>
                  </a:lnTo>
                  <a:lnTo>
                    <a:pt x="0" y="114"/>
                  </a:lnTo>
                  <a:lnTo>
                    <a:pt x="0" y="248"/>
                  </a:lnTo>
                  <a:lnTo>
                    <a:pt x="28" y="244"/>
                  </a:lnTo>
                  <a:lnTo>
                    <a:pt x="31" y="244"/>
                  </a:lnTo>
                  <a:lnTo>
                    <a:pt x="39" y="244"/>
                  </a:lnTo>
                  <a:lnTo>
                    <a:pt x="49" y="244"/>
                  </a:lnTo>
                  <a:lnTo>
                    <a:pt x="63" y="245"/>
                  </a:lnTo>
                  <a:lnTo>
                    <a:pt x="81" y="248"/>
                  </a:lnTo>
                  <a:lnTo>
                    <a:pt x="100" y="251"/>
                  </a:lnTo>
                  <a:lnTo>
                    <a:pt x="121" y="257"/>
                  </a:lnTo>
                  <a:lnTo>
                    <a:pt x="144" y="266"/>
                  </a:lnTo>
                  <a:lnTo>
                    <a:pt x="168" y="277"/>
                  </a:lnTo>
                  <a:lnTo>
                    <a:pt x="193" y="291"/>
                  </a:lnTo>
                  <a:lnTo>
                    <a:pt x="220" y="309"/>
                  </a:lnTo>
                  <a:lnTo>
                    <a:pt x="246" y="332"/>
                  </a:lnTo>
                  <a:lnTo>
                    <a:pt x="272" y="357"/>
                  </a:lnTo>
                  <a:lnTo>
                    <a:pt x="297" y="389"/>
                  </a:lnTo>
                  <a:lnTo>
                    <a:pt x="322" y="425"/>
                  </a:lnTo>
                  <a:lnTo>
                    <a:pt x="345" y="468"/>
                  </a:lnTo>
                  <a:lnTo>
                    <a:pt x="348" y="471"/>
                  </a:lnTo>
                  <a:lnTo>
                    <a:pt x="350" y="474"/>
                  </a:lnTo>
                  <a:lnTo>
                    <a:pt x="352" y="476"/>
                  </a:lnTo>
                  <a:lnTo>
                    <a:pt x="355" y="478"/>
                  </a:lnTo>
                  <a:lnTo>
                    <a:pt x="355" y="671"/>
                  </a:lnTo>
                  <a:lnTo>
                    <a:pt x="0" y="671"/>
                  </a:lnTo>
                  <a:lnTo>
                    <a:pt x="0" y="804"/>
                  </a:lnTo>
                  <a:lnTo>
                    <a:pt x="28" y="801"/>
                  </a:lnTo>
                  <a:lnTo>
                    <a:pt x="31" y="801"/>
                  </a:lnTo>
                  <a:lnTo>
                    <a:pt x="39" y="801"/>
                  </a:lnTo>
                  <a:lnTo>
                    <a:pt x="49" y="801"/>
                  </a:lnTo>
                  <a:lnTo>
                    <a:pt x="63" y="802"/>
                  </a:lnTo>
                  <a:lnTo>
                    <a:pt x="81" y="804"/>
                  </a:lnTo>
                  <a:lnTo>
                    <a:pt x="100" y="808"/>
                  </a:lnTo>
                  <a:lnTo>
                    <a:pt x="121" y="813"/>
                  </a:lnTo>
                  <a:lnTo>
                    <a:pt x="144" y="821"/>
                  </a:lnTo>
                  <a:lnTo>
                    <a:pt x="168" y="833"/>
                  </a:lnTo>
                  <a:lnTo>
                    <a:pt x="193" y="847"/>
                  </a:lnTo>
                  <a:lnTo>
                    <a:pt x="220" y="865"/>
                  </a:lnTo>
                  <a:lnTo>
                    <a:pt x="246" y="887"/>
                  </a:lnTo>
                  <a:lnTo>
                    <a:pt x="272" y="914"/>
                  </a:lnTo>
                  <a:lnTo>
                    <a:pt x="297" y="945"/>
                  </a:lnTo>
                  <a:lnTo>
                    <a:pt x="322" y="982"/>
                  </a:lnTo>
                  <a:lnTo>
                    <a:pt x="345" y="1024"/>
                  </a:lnTo>
                  <a:lnTo>
                    <a:pt x="348" y="1028"/>
                  </a:lnTo>
                  <a:lnTo>
                    <a:pt x="350" y="1030"/>
                  </a:lnTo>
                  <a:lnTo>
                    <a:pt x="352" y="1031"/>
                  </a:lnTo>
                  <a:lnTo>
                    <a:pt x="355" y="1033"/>
                  </a:lnTo>
                  <a:lnTo>
                    <a:pt x="355" y="1211"/>
                  </a:lnTo>
                  <a:lnTo>
                    <a:pt x="0" y="1211"/>
                  </a:lnTo>
                  <a:lnTo>
                    <a:pt x="0" y="1345"/>
                  </a:lnTo>
                  <a:lnTo>
                    <a:pt x="28" y="1341"/>
                  </a:lnTo>
                  <a:lnTo>
                    <a:pt x="31" y="1341"/>
                  </a:lnTo>
                  <a:lnTo>
                    <a:pt x="39" y="1340"/>
                  </a:lnTo>
                  <a:lnTo>
                    <a:pt x="49" y="1341"/>
                  </a:lnTo>
                  <a:lnTo>
                    <a:pt x="63" y="1341"/>
                  </a:lnTo>
                  <a:lnTo>
                    <a:pt x="81" y="1343"/>
                  </a:lnTo>
                  <a:lnTo>
                    <a:pt x="100" y="1348"/>
                  </a:lnTo>
                  <a:lnTo>
                    <a:pt x="121" y="1354"/>
                  </a:lnTo>
                  <a:lnTo>
                    <a:pt x="144" y="1362"/>
                  </a:lnTo>
                  <a:lnTo>
                    <a:pt x="168" y="1373"/>
                  </a:lnTo>
                  <a:lnTo>
                    <a:pt x="193" y="1387"/>
                  </a:lnTo>
                  <a:lnTo>
                    <a:pt x="220" y="1406"/>
                  </a:lnTo>
                  <a:lnTo>
                    <a:pt x="246" y="1427"/>
                  </a:lnTo>
                  <a:lnTo>
                    <a:pt x="272" y="1454"/>
                  </a:lnTo>
                  <a:lnTo>
                    <a:pt x="297" y="1485"/>
                  </a:lnTo>
                  <a:lnTo>
                    <a:pt x="322" y="1522"/>
                  </a:lnTo>
                  <a:lnTo>
                    <a:pt x="345" y="1565"/>
                  </a:lnTo>
                  <a:lnTo>
                    <a:pt x="348" y="1567"/>
                  </a:lnTo>
                  <a:lnTo>
                    <a:pt x="350" y="1569"/>
                  </a:lnTo>
                  <a:lnTo>
                    <a:pt x="352" y="1571"/>
                  </a:lnTo>
                  <a:lnTo>
                    <a:pt x="355" y="1574"/>
                  </a:lnTo>
                  <a:lnTo>
                    <a:pt x="355" y="1772"/>
                  </a:lnTo>
                  <a:lnTo>
                    <a:pt x="1081" y="1772"/>
                  </a:lnTo>
                  <a:lnTo>
                    <a:pt x="1081" y="1560"/>
                  </a:lnTo>
                  <a:lnTo>
                    <a:pt x="1104" y="1518"/>
                  </a:lnTo>
                  <a:lnTo>
                    <a:pt x="1130" y="1483"/>
                  </a:lnTo>
                  <a:lnTo>
                    <a:pt x="1155" y="1452"/>
                  </a:lnTo>
                  <a:lnTo>
                    <a:pt x="1180" y="1425"/>
                  </a:lnTo>
                  <a:lnTo>
                    <a:pt x="1207" y="1403"/>
                  </a:lnTo>
                  <a:lnTo>
                    <a:pt x="1232" y="1386"/>
                  </a:lnTo>
                  <a:lnTo>
                    <a:pt x="1258" y="1372"/>
                  </a:lnTo>
                  <a:lnTo>
                    <a:pt x="1282" y="1361"/>
                  </a:lnTo>
                  <a:lnTo>
                    <a:pt x="1305" y="1353"/>
                  </a:lnTo>
                  <a:lnTo>
                    <a:pt x="1326" y="1347"/>
                  </a:lnTo>
                  <a:lnTo>
                    <a:pt x="1344" y="1343"/>
                  </a:lnTo>
                  <a:lnTo>
                    <a:pt x="1361" y="1341"/>
                  </a:lnTo>
                  <a:lnTo>
                    <a:pt x="1375" y="1341"/>
                  </a:lnTo>
                  <a:lnTo>
                    <a:pt x="1387" y="1340"/>
                  </a:lnTo>
                  <a:lnTo>
                    <a:pt x="1393" y="1341"/>
                  </a:lnTo>
                  <a:lnTo>
                    <a:pt x="1397" y="1341"/>
                  </a:lnTo>
                  <a:lnTo>
                    <a:pt x="1423" y="1343"/>
                  </a:lnTo>
                  <a:lnTo>
                    <a:pt x="1423" y="1211"/>
                  </a:lnTo>
                  <a:lnTo>
                    <a:pt x="1081" y="1211"/>
                  </a:lnTo>
                  <a:lnTo>
                    <a:pt x="1081" y="1020"/>
                  </a:lnTo>
                  <a:lnTo>
                    <a:pt x="1104" y="978"/>
                  </a:lnTo>
                  <a:lnTo>
                    <a:pt x="1130" y="942"/>
                  </a:lnTo>
                  <a:lnTo>
                    <a:pt x="1155" y="911"/>
                  </a:lnTo>
                  <a:lnTo>
                    <a:pt x="1180" y="886"/>
                  </a:lnTo>
                  <a:lnTo>
                    <a:pt x="1207" y="864"/>
                  </a:lnTo>
                  <a:lnTo>
                    <a:pt x="1232" y="847"/>
                  </a:lnTo>
                  <a:lnTo>
                    <a:pt x="1258" y="833"/>
                  </a:lnTo>
                  <a:lnTo>
                    <a:pt x="1282" y="821"/>
                  </a:lnTo>
                  <a:lnTo>
                    <a:pt x="1305" y="813"/>
                  </a:lnTo>
                  <a:lnTo>
                    <a:pt x="1326" y="808"/>
                  </a:lnTo>
                  <a:lnTo>
                    <a:pt x="1344" y="804"/>
                  </a:lnTo>
                  <a:lnTo>
                    <a:pt x="1361" y="802"/>
                  </a:lnTo>
                  <a:lnTo>
                    <a:pt x="1375" y="801"/>
                  </a:lnTo>
                  <a:lnTo>
                    <a:pt x="1387" y="801"/>
                  </a:lnTo>
                  <a:lnTo>
                    <a:pt x="1393" y="801"/>
                  </a:lnTo>
                  <a:lnTo>
                    <a:pt x="1397" y="8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87" name="Freeform 64"/>
            <p:cNvSpPr>
              <a:spLocks/>
            </p:cNvSpPr>
            <p:nvPr/>
          </p:nvSpPr>
          <p:spPr bwMode="auto">
            <a:xfrm>
              <a:off x="967" y="1563"/>
              <a:ext cx="147" cy="102"/>
            </a:xfrm>
            <a:custGeom>
              <a:avLst/>
              <a:gdLst>
                <a:gd name="T0" fmla="*/ 1 w 294"/>
                <a:gd name="T1" fmla="*/ 0 h 205"/>
                <a:gd name="T2" fmla="*/ 1 w 294"/>
                <a:gd name="T3" fmla="*/ 0 h 205"/>
                <a:gd name="T4" fmla="*/ 1 w 294"/>
                <a:gd name="T5" fmla="*/ 0 h 205"/>
                <a:gd name="T6" fmla="*/ 1 w 294"/>
                <a:gd name="T7" fmla="*/ 0 h 205"/>
                <a:gd name="T8" fmla="*/ 1 w 294"/>
                <a:gd name="T9" fmla="*/ 0 h 205"/>
                <a:gd name="T10" fmla="*/ 1 w 294"/>
                <a:gd name="T11" fmla="*/ 0 h 205"/>
                <a:gd name="T12" fmla="*/ 1 w 294"/>
                <a:gd name="T13" fmla="*/ 0 h 205"/>
                <a:gd name="T14" fmla="*/ 1 w 294"/>
                <a:gd name="T15" fmla="*/ 0 h 205"/>
                <a:gd name="T16" fmla="*/ 1 w 294"/>
                <a:gd name="T17" fmla="*/ 0 h 205"/>
                <a:gd name="T18" fmla="*/ 1 w 294"/>
                <a:gd name="T19" fmla="*/ 0 h 205"/>
                <a:gd name="T20" fmla="*/ 1 w 294"/>
                <a:gd name="T21" fmla="*/ 0 h 205"/>
                <a:gd name="T22" fmla="*/ 1 w 294"/>
                <a:gd name="T23" fmla="*/ 0 h 205"/>
                <a:gd name="T24" fmla="*/ 1 w 294"/>
                <a:gd name="T25" fmla="*/ 0 h 205"/>
                <a:gd name="T26" fmla="*/ 1 w 294"/>
                <a:gd name="T27" fmla="*/ 0 h 205"/>
                <a:gd name="T28" fmla="*/ 1 w 294"/>
                <a:gd name="T29" fmla="*/ 0 h 205"/>
                <a:gd name="T30" fmla="*/ 1 w 294"/>
                <a:gd name="T31" fmla="*/ 0 h 205"/>
                <a:gd name="T32" fmla="*/ 1 w 294"/>
                <a:gd name="T33" fmla="*/ 0 h 205"/>
                <a:gd name="T34" fmla="*/ 0 w 294"/>
                <a:gd name="T35" fmla="*/ 0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1"/>
                  </a:lnTo>
                  <a:lnTo>
                    <a:pt x="283" y="32"/>
                  </a:lnTo>
                  <a:lnTo>
                    <a:pt x="270" y="33"/>
                  </a:lnTo>
                  <a:lnTo>
                    <a:pt x="255" y="36"/>
                  </a:lnTo>
                  <a:lnTo>
                    <a:pt x="239" y="38"/>
                  </a:lnTo>
                  <a:lnTo>
                    <a:pt x="223" y="43"/>
                  </a:lnTo>
                  <a:lnTo>
                    <a:pt x="204" y="47"/>
                  </a:lnTo>
                  <a:lnTo>
                    <a:pt x="186" y="54"/>
                  </a:lnTo>
                  <a:lnTo>
                    <a:pt x="166" y="62"/>
                  </a:lnTo>
                  <a:lnTo>
                    <a:pt x="145" y="73"/>
                  </a:lnTo>
                  <a:lnTo>
                    <a:pt x="125" y="85"/>
                  </a:lnTo>
                  <a:lnTo>
                    <a:pt x="104" y="99"/>
                  </a:lnTo>
                  <a:lnTo>
                    <a:pt x="83" y="115"/>
                  </a:lnTo>
                  <a:lnTo>
                    <a:pt x="61" y="134"/>
                  </a:lnTo>
                  <a:lnTo>
                    <a:pt x="41" y="154"/>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88" name="Freeform 65"/>
            <p:cNvSpPr>
              <a:spLocks/>
            </p:cNvSpPr>
            <p:nvPr/>
          </p:nvSpPr>
          <p:spPr bwMode="auto">
            <a:xfrm>
              <a:off x="967" y="1284"/>
              <a:ext cx="147" cy="103"/>
            </a:xfrm>
            <a:custGeom>
              <a:avLst/>
              <a:gdLst>
                <a:gd name="T0" fmla="*/ 1 w 294"/>
                <a:gd name="T1" fmla="*/ 0 h 205"/>
                <a:gd name="T2" fmla="*/ 1 w 294"/>
                <a:gd name="T3" fmla="*/ 1 h 205"/>
                <a:gd name="T4" fmla="*/ 1 w 294"/>
                <a:gd name="T5" fmla="*/ 1 h 205"/>
                <a:gd name="T6" fmla="*/ 1 w 294"/>
                <a:gd name="T7" fmla="*/ 1 h 205"/>
                <a:gd name="T8" fmla="*/ 1 w 294"/>
                <a:gd name="T9" fmla="*/ 1 h 205"/>
                <a:gd name="T10" fmla="*/ 1 w 294"/>
                <a:gd name="T11" fmla="*/ 1 h 205"/>
                <a:gd name="T12" fmla="*/ 1 w 294"/>
                <a:gd name="T13" fmla="*/ 1 h 205"/>
                <a:gd name="T14" fmla="*/ 1 w 294"/>
                <a:gd name="T15" fmla="*/ 1 h 205"/>
                <a:gd name="T16" fmla="*/ 1 w 294"/>
                <a:gd name="T17" fmla="*/ 1 h 205"/>
                <a:gd name="T18" fmla="*/ 1 w 294"/>
                <a:gd name="T19" fmla="*/ 1 h 205"/>
                <a:gd name="T20" fmla="*/ 1 w 294"/>
                <a:gd name="T21" fmla="*/ 1 h 205"/>
                <a:gd name="T22" fmla="*/ 1 w 294"/>
                <a:gd name="T23" fmla="*/ 1 h 205"/>
                <a:gd name="T24" fmla="*/ 1 w 294"/>
                <a:gd name="T25" fmla="*/ 1 h 205"/>
                <a:gd name="T26" fmla="*/ 1 w 294"/>
                <a:gd name="T27" fmla="*/ 1 h 205"/>
                <a:gd name="T28" fmla="*/ 1 w 294"/>
                <a:gd name="T29" fmla="*/ 1 h 205"/>
                <a:gd name="T30" fmla="*/ 1 w 294"/>
                <a:gd name="T31" fmla="*/ 1 h 205"/>
                <a:gd name="T32" fmla="*/ 1 w 294"/>
                <a:gd name="T33" fmla="*/ 1 h 205"/>
                <a:gd name="T34" fmla="*/ 0 w 294"/>
                <a:gd name="T35" fmla="*/ 1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2"/>
                  </a:lnTo>
                  <a:lnTo>
                    <a:pt x="283" y="32"/>
                  </a:lnTo>
                  <a:lnTo>
                    <a:pt x="270" y="33"/>
                  </a:lnTo>
                  <a:lnTo>
                    <a:pt x="255" y="35"/>
                  </a:lnTo>
                  <a:lnTo>
                    <a:pt x="239" y="39"/>
                  </a:lnTo>
                  <a:lnTo>
                    <a:pt x="223" y="42"/>
                  </a:lnTo>
                  <a:lnTo>
                    <a:pt x="204" y="48"/>
                  </a:lnTo>
                  <a:lnTo>
                    <a:pt x="186" y="54"/>
                  </a:lnTo>
                  <a:lnTo>
                    <a:pt x="166" y="63"/>
                  </a:lnTo>
                  <a:lnTo>
                    <a:pt x="145" y="72"/>
                  </a:lnTo>
                  <a:lnTo>
                    <a:pt x="125" y="85"/>
                  </a:lnTo>
                  <a:lnTo>
                    <a:pt x="104" y="99"/>
                  </a:lnTo>
                  <a:lnTo>
                    <a:pt x="83" y="115"/>
                  </a:lnTo>
                  <a:lnTo>
                    <a:pt x="61" y="133"/>
                  </a:lnTo>
                  <a:lnTo>
                    <a:pt x="41" y="154"/>
                  </a:lnTo>
                  <a:lnTo>
                    <a:pt x="20" y="178"/>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89" name="Freeform 66"/>
            <p:cNvSpPr>
              <a:spLocks/>
            </p:cNvSpPr>
            <p:nvPr/>
          </p:nvSpPr>
          <p:spPr bwMode="auto">
            <a:xfrm>
              <a:off x="451" y="1284"/>
              <a:ext cx="153" cy="111"/>
            </a:xfrm>
            <a:custGeom>
              <a:avLst/>
              <a:gdLst>
                <a:gd name="T0" fmla="*/ 0 w 306"/>
                <a:gd name="T1" fmla="*/ 1 h 221"/>
                <a:gd name="T2" fmla="*/ 0 w 306"/>
                <a:gd name="T3" fmla="*/ 0 h 221"/>
                <a:gd name="T4" fmla="*/ 1 w 306"/>
                <a:gd name="T5" fmla="*/ 0 h 221"/>
                <a:gd name="T6" fmla="*/ 1 w 306"/>
                <a:gd name="T7" fmla="*/ 1 h 221"/>
                <a:gd name="T8" fmla="*/ 1 w 306"/>
                <a:gd name="T9" fmla="*/ 1 h 221"/>
                <a:gd name="T10" fmla="*/ 1 w 306"/>
                <a:gd name="T11" fmla="*/ 1 h 221"/>
                <a:gd name="T12" fmla="*/ 1 w 306"/>
                <a:gd name="T13" fmla="*/ 1 h 221"/>
                <a:gd name="T14" fmla="*/ 1 w 306"/>
                <a:gd name="T15" fmla="*/ 1 h 221"/>
                <a:gd name="T16" fmla="*/ 1 w 306"/>
                <a:gd name="T17" fmla="*/ 1 h 221"/>
                <a:gd name="T18" fmla="*/ 1 w 306"/>
                <a:gd name="T19" fmla="*/ 1 h 221"/>
                <a:gd name="T20" fmla="*/ 1 w 306"/>
                <a:gd name="T21" fmla="*/ 1 h 221"/>
                <a:gd name="T22" fmla="*/ 1 w 306"/>
                <a:gd name="T23" fmla="*/ 1 h 221"/>
                <a:gd name="T24" fmla="*/ 1 w 306"/>
                <a:gd name="T25" fmla="*/ 1 h 221"/>
                <a:gd name="T26" fmla="*/ 1 w 306"/>
                <a:gd name="T27" fmla="*/ 1 h 221"/>
                <a:gd name="T28" fmla="*/ 1 w 306"/>
                <a:gd name="T29" fmla="*/ 1 h 221"/>
                <a:gd name="T30" fmla="*/ 1 w 306"/>
                <a:gd name="T31" fmla="*/ 1 h 221"/>
                <a:gd name="T32" fmla="*/ 1 w 306"/>
                <a:gd name="T33" fmla="*/ 1 h 221"/>
                <a:gd name="T34" fmla="*/ 1 w 306"/>
                <a:gd name="T35" fmla="*/ 1 h 221"/>
                <a:gd name="T36" fmla="*/ 1 w 306"/>
                <a:gd name="T37" fmla="*/ 1 h 221"/>
                <a:gd name="T38" fmla="*/ 0 w 306"/>
                <a:gd name="T39" fmla="*/ 1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2"/>
                  </a:moveTo>
                  <a:lnTo>
                    <a:pt x="0" y="0"/>
                  </a:lnTo>
                  <a:lnTo>
                    <a:pt x="306" y="0"/>
                  </a:lnTo>
                  <a:lnTo>
                    <a:pt x="306" y="221"/>
                  </a:lnTo>
                  <a:lnTo>
                    <a:pt x="285" y="192"/>
                  </a:lnTo>
                  <a:lnTo>
                    <a:pt x="264" y="166"/>
                  </a:lnTo>
                  <a:lnTo>
                    <a:pt x="242" y="142"/>
                  </a:lnTo>
                  <a:lnTo>
                    <a:pt x="220" y="122"/>
                  </a:lnTo>
                  <a:lnTo>
                    <a:pt x="199" y="104"/>
                  </a:lnTo>
                  <a:lnTo>
                    <a:pt x="177" y="89"/>
                  </a:lnTo>
                  <a:lnTo>
                    <a:pt x="156" y="76"/>
                  </a:lnTo>
                  <a:lnTo>
                    <a:pt x="134" y="65"/>
                  </a:lnTo>
                  <a:lnTo>
                    <a:pt x="114" y="56"/>
                  </a:lnTo>
                  <a:lnTo>
                    <a:pt x="94" y="49"/>
                  </a:lnTo>
                  <a:lnTo>
                    <a:pt x="75" y="43"/>
                  </a:lnTo>
                  <a:lnTo>
                    <a:pt x="58" y="39"/>
                  </a:lnTo>
                  <a:lnTo>
                    <a:pt x="41" y="35"/>
                  </a:lnTo>
                  <a:lnTo>
                    <a:pt x="26" y="33"/>
                  </a:lnTo>
                  <a:lnTo>
                    <a:pt x="12" y="32"/>
                  </a:lnTo>
                  <a:lnTo>
                    <a:pt x="0" y="32"/>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90" name="Freeform 67"/>
            <p:cNvSpPr>
              <a:spLocks/>
            </p:cNvSpPr>
            <p:nvPr/>
          </p:nvSpPr>
          <p:spPr bwMode="auto">
            <a:xfrm>
              <a:off x="451" y="1563"/>
              <a:ext cx="153" cy="110"/>
            </a:xfrm>
            <a:custGeom>
              <a:avLst/>
              <a:gdLst>
                <a:gd name="T0" fmla="*/ 0 w 306"/>
                <a:gd name="T1" fmla="*/ 0 h 221"/>
                <a:gd name="T2" fmla="*/ 0 w 306"/>
                <a:gd name="T3" fmla="*/ 0 h 221"/>
                <a:gd name="T4" fmla="*/ 1 w 306"/>
                <a:gd name="T5" fmla="*/ 0 h 221"/>
                <a:gd name="T6" fmla="*/ 1 w 306"/>
                <a:gd name="T7" fmla="*/ 0 h 221"/>
                <a:gd name="T8" fmla="*/ 1 w 306"/>
                <a:gd name="T9" fmla="*/ 0 h 221"/>
                <a:gd name="T10" fmla="*/ 1 w 306"/>
                <a:gd name="T11" fmla="*/ 0 h 221"/>
                <a:gd name="T12" fmla="*/ 1 w 306"/>
                <a:gd name="T13" fmla="*/ 0 h 221"/>
                <a:gd name="T14" fmla="*/ 1 w 306"/>
                <a:gd name="T15" fmla="*/ 0 h 221"/>
                <a:gd name="T16" fmla="*/ 1 w 306"/>
                <a:gd name="T17" fmla="*/ 0 h 221"/>
                <a:gd name="T18" fmla="*/ 1 w 306"/>
                <a:gd name="T19" fmla="*/ 0 h 221"/>
                <a:gd name="T20" fmla="*/ 1 w 306"/>
                <a:gd name="T21" fmla="*/ 0 h 221"/>
                <a:gd name="T22" fmla="*/ 1 w 306"/>
                <a:gd name="T23" fmla="*/ 0 h 221"/>
                <a:gd name="T24" fmla="*/ 1 w 306"/>
                <a:gd name="T25" fmla="*/ 0 h 221"/>
                <a:gd name="T26" fmla="*/ 1 w 306"/>
                <a:gd name="T27" fmla="*/ 0 h 221"/>
                <a:gd name="T28" fmla="*/ 1 w 306"/>
                <a:gd name="T29" fmla="*/ 0 h 221"/>
                <a:gd name="T30" fmla="*/ 1 w 306"/>
                <a:gd name="T31" fmla="*/ 0 h 221"/>
                <a:gd name="T32" fmla="*/ 1 w 306"/>
                <a:gd name="T33" fmla="*/ 0 h 221"/>
                <a:gd name="T34" fmla="*/ 1 w 306"/>
                <a:gd name="T35" fmla="*/ 0 h 221"/>
                <a:gd name="T36" fmla="*/ 1 w 306"/>
                <a:gd name="T37" fmla="*/ 0 h 221"/>
                <a:gd name="T38" fmla="*/ 0 w 306"/>
                <a:gd name="T39" fmla="*/ 0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1"/>
                  </a:moveTo>
                  <a:lnTo>
                    <a:pt x="0" y="0"/>
                  </a:lnTo>
                  <a:lnTo>
                    <a:pt x="306" y="0"/>
                  </a:lnTo>
                  <a:lnTo>
                    <a:pt x="306" y="221"/>
                  </a:lnTo>
                  <a:lnTo>
                    <a:pt x="285" y="192"/>
                  </a:lnTo>
                  <a:lnTo>
                    <a:pt x="264" y="166"/>
                  </a:lnTo>
                  <a:lnTo>
                    <a:pt x="242" y="143"/>
                  </a:lnTo>
                  <a:lnTo>
                    <a:pt x="220" y="122"/>
                  </a:lnTo>
                  <a:lnTo>
                    <a:pt x="199" y="105"/>
                  </a:lnTo>
                  <a:lnTo>
                    <a:pt x="177" y="89"/>
                  </a:lnTo>
                  <a:lnTo>
                    <a:pt x="156" y="76"/>
                  </a:lnTo>
                  <a:lnTo>
                    <a:pt x="134" y="66"/>
                  </a:lnTo>
                  <a:lnTo>
                    <a:pt x="114" y="57"/>
                  </a:lnTo>
                  <a:lnTo>
                    <a:pt x="94" y="48"/>
                  </a:lnTo>
                  <a:lnTo>
                    <a:pt x="75" y="43"/>
                  </a:lnTo>
                  <a:lnTo>
                    <a:pt x="58" y="39"/>
                  </a:lnTo>
                  <a:lnTo>
                    <a:pt x="41" y="36"/>
                  </a:lnTo>
                  <a:lnTo>
                    <a:pt x="26" y="33"/>
                  </a:lnTo>
                  <a:lnTo>
                    <a:pt x="12" y="32"/>
                  </a:lnTo>
                  <a:lnTo>
                    <a:pt x="0" y="31"/>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91" name="Freeform 68"/>
            <p:cNvSpPr>
              <a:spLocks/>
            </p:cNvSpPr>
            <p:nvPr/>
          </p:nvSpPr>
          <p:spPr bwMode="auto">
            <a:xfrm>
              <a:off x="451" y="1832"/>
              <a:ext cx="153" cy="111"/>
            </a:xfrm>
            <a:custGeom>
              <a:avLst/>
              <a:gdLst>
                <a:gd name="T0" fmla="*/ 0 w 306"/>
                <a:gd name="T1" fmla="*/ 0 h 223"/>
                <a:gd name="T2" fmla="*/ 0 w 306"/>
                <a:gd name="T3" fmla="*/ 0 h 223"/>
                <a:gd name="T4" fmla="*/ 1 w 306"/>
                <a:gd name="T5" fmla="*/ 0 h 223"/>
                <a:gd name="T6" fmla="*/ 1 w 306"/>
                <a:gd name="T7" fmla="*/ 0 h 223"/>
                <a:gd name="T8" fmla="*/ 1 w 306"/>
                <a:gd name="T9" fmla="*/ 0 h 223"/>
                <a:gd name="T10" fmla="*/ 1 w 306"/>
                <a:gd name="T11" fmla="*/ 0 h 223"/>
                <a:gd name="T12" fmla="*/ 1 w 306"/>
                <a:gd name="T13" fmla="*/ 0 h 223"/>
                <a:gd name="T14" fmla="*/ 1 w 306"/>
                <a:gd name="T15" fmla="*/ 0 h 223"/>
                <a:gd name="T16" fmla="*/ 1 w 306"/>
                <a:gd name="T17" fmla="*/ 0 h 223"/>
                <a:gd name="T18" fmla="*/ 1 w 306"/>
                <a:gd name="T19" fmla="*/ 0 h 223"/>
                <a:gd name="T20" fmla="*/ 1 w 306"/>
                <a:gd name="T21" fmla="*/ 0 h 223"/>
                <a:gd name="T22" fmla="*/ 1 w 306"/>
                <a:gd name="T23" fmla="*/ 0 h 223"/>
                <a:gd name="T24" fmla="*/ 1 w 306"/>
                <a:gd name="T25" fmla="*/ 0 h 223"/>
                <a:gd name="T26" fmla="*/ 1 w 306"/>
                <a:gd name="T27" fmla="*/ 0 h 223"/>
                <a:gd name="T28" fmla="*/ 1 w 306"/>
                <a:gd name="T29" fmla="*/ 0 h 223"/>
                <a:gd name="T30" fmla="*/ 1 w 306"/>
                <a:gd name="T31" fmla="*/ 0 h 223"/>
                <a:gd name="T32" fmla="*/ 1 w 306"/>
                <a:gd name="T33" fmla="*/ 0 h 223"/>
                <a:gd name="T34" fmla="*/ 1 w 306"/>
                <a:gd name="T35" fmla="*/ 0 h 223"/>
                <a:gd name="T36" fmla="*/ 1 w 306"/>
                <a:gd name="T37" fmla="*/ 0 h 223"/>
                <a:gd name="T38" fmla="*/ 0 w 306"/>
                <a:gd name="T39" fmla="*/ 0 h 2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3"/>
                <a:gd name="T62" fmla="*/ 306 w 306"/>
                <a:gd name="T63" fmla="*/ 223 h 2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3">
                  <a:moveTo>
                    <a:pt x="0" y="33"/>
                  </a:moveTo>
                  <a:lnTo>
                    <a:pt x="0" y="0"/>
                  </a:lnTo>
                  <a:lnTo>
                    <a:pt x="306" y="0"/>
                  </a:lnTo>
                  <a:lnTo>
                    <a:pt x="306" y="223"/>
                  </a:lnTo>
                  <a:lnTo>
                    <a:pt x="285" y="194"/>
                  </a:lnTo>
                  <a:lnTo>
                    <a:pt x="264" y="167"/>
                  </a:lnTo>
                  <a:lnTo>
                    <a:pt x="242" y="144"/>
                  </a:lnTo>
                  <a:lnTo>
                    <a:pt x="220" y="124"/>
                  </a:lnTo>
                  <a:lnTo>
                    <a:pt x="199" y="106"/>
                  </a:lnTo>
                  <a:lnTo>
                    <a:pt x="177" y="90"/>
                  </a:lnTo>
                  <a:lnTo>
                    <a:pt x="156" y="77"/>
                  </a:lnTo>
                  <a:lnTo>
                    <a:pt x="134" y="67"/>
                  </a:lnTo>
                  <a:lnTo>
                    <a:pt x="114" y="58"/>
                  </a:lnTo>
                  <a:lnTo>
                    <a:pt x="94" y="50"/>
                  </a:lnTo>
                  <a:lnTo>
                    <a:pt x="75" y="44"/>
                  </a:lnTo>
                  <a:lnTo>
                    <a:pt x="58" y="41"/>
                  </a:lnTo>
                  <a:lnTo>
                    <a:pt x="41" y="37"/>
                  </a:lnTo>
                  <a:lnTo>
                    <a:pt x="26" y="35"/>
                  </a:lnTo>
                  <a:lnTo>
                    <a:pt x="12" y="34"/>
                  </a:lnTo>
                  <a:lnTo>
                    <a:pt x="0" y="33"/>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92" name="Freeform 69"/>
            <p:cNvSpPr>
              <a:spLocks/>
            </p:cNvSpPr>
            <p:nvPr/>
          </p:nvSpPr>
          <p:spPr bwMode="auto">
            <a:xfrm>
              <a:off x="967" y="1832"/>
              <a:ext cx="147" cy="103"/>
            </a:xfrm>
            <a:custGeom>
              <a:avLst/>
              <a:gdLst>
                <a:gd name="T0" fmla="*/ 1 w 294"/>
                <a:gd name="T1" fmla="*/ 0 h 205"/>
                <a:gd name="T2" fmla="*/ 1 w 294"/>
                <a:gd name="T3" fmla="*/ 1 h 205"/>
                <a:gd name="T4" fmla="*/ 1 w 294"/>
                <a:gd name="T5" fmla="*/ 1 h 205"/>
                <a:gd name="T6" fmla="*/ 1 w 294"/>
                <a:gd name="T7" fmla="*/ 1 h 205"/>
                <a:gd name="T8" fmla="*/ 1 w 294"/>
                <a:gd name="T9" fmla="*/ 1 h 205"/>
                <a:gd name="T10" fmla="*/ 1 w 294"/>
                <a:gd name="T11" fmla="*/ 1 h 205"/>
                <a:gd name="T12" fmla="*/ 1 w 294"/>
                <a:gd name="T13" fmla="*/ 1 h 205"/>
                <a:gd name="T14" fmla="*/ 1 w 294"/>
                <a:gd name="T15" fmla="*/ 1 h 205"/>
                <a:gd name="T16" fmla="*/ 1 w 294"/>
                <a:gd name="T17" fmla="*/ 1 h 205"/>
                <a:gd name="T18" fmla="*/ 1 w 294"/>
                <a:gd name="T19" fmla="*/ 1 h 205"/>
                <a:gd name="T20" fmla="*/ 1 w 294"/>
                <a:gd name="T21" fmla="*/ 1 h 205"/>
                <a:gd name="T22" fmla="*/ 1 w 294"/>
                <a:gd name="T23" fmla="*/ 1 h 205"/>
                <a:gd name="T24" fmla="*/ 1 w 294"/>
                <a:gd name="T25" fmla="*/ 1 h 205"/>
                <a:gd name="T26" fmla="*/ 1 w 294"/>
                <a:gd name="T27" fmla="*/ 1 h 205"/>
                <a:gd name="T28" fmla="*/ 1 w 294"/>
                <a:gd name="T29" fmla="*/ 1 h 205"/>
                <a:gd name="T30" fmla="*/ 1 w 294"/>
                <a:gd name="T31" fmla="*/ 1 h 205"/>
                <a:gd name="T32" fmla="*/ 1 w 294"/>
                <a:gd name="T33" fmla="*/ 1 h 205"/>
                <a:gd name="T34" fmla="*/ 0 w 294"/>
                <a:gd name="T35" fmla="*/ 1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3"/>
                  </a:lnTo>
                  <a:lnTo>
                    <a:pt x="283" y="34"/>
                  </a:lnTo>
                  <a:lnTo>
                    <a:pt x="270" y="35"/>
                  </a:lnTo>
                  <a:lnTo>
                    <a:pt x="255" y="36"/>
                  </a:lnTo>
                  <a:lnTo>
                    <a:pt x="239" y="39"/>
                  </a:lnTo>
                  <a:lnTo>
                    <a:pt x="223" y="43"/>
                  </a:lnTo>
                  <a:lnTo>
                    <a:pt x="204" y="49"/>
                  </a:lnTo>
                  <a:lnTo>
                    <a:pt x="186" y="56"/>
                  </a:lnTo>
                  <a:lnTo>
                    <a:pt x="166" y="64"/>
                  </a:lnTo>
                  <a:lnTo>
                    <a:pt x="145" y="74"/>
                  </a:lnTo>
                  <a:lnTo>
                    <a:pt x="125" y="86"/>
                  </a:lnTo>
                  <a:lnTo>
                    <a:pt x="104" y="99"/>
                  </a:lnTo>
                  <a:lnTo>
                    <a:pt x="83" y="115"/>
                  </a:lnTo>
                  <a:lnTo>
                    <a:pt x="61" y="134"/>
                  </a:lnTo>
                  <a:lnTo>
                    <a:pt x="41" y="155"/>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93" name="Rectangle 70"/>
            <p:cNvSpPr>
              <a:spLocks noChangeArrowheads="1"/>
            </p:cNvSpPr>
            <p:nvPr/>
          </p:nvSpPr>
          <p:spPr bwMode="auto">
            <a:xfrm>
              <a:off x="628" y="1227"/>
              <a:ext cx="314" cy="837"/>
            </a:xfrm>
            <a:prstGeom prst="rect">
              <a:avLst/>
            </a:prstGeom>
            <a:solidFill>
              <a:srgbClr val="E09E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94" name="Freeform 71"/>
            <p:cNvSpPr>
              <a:spLocks/>
            </p:cNvSpPr>
            <p:nvPr/>
          </p:nvSpPr>
          <p:spPr bwMode="auto">
            <a:xfrm>
              <a:off x="661" y="1243"/>
              <a:ext cx="249" cy="250"/>
            </a:xfrm>
            <a:custGeom>
              <a:avLst/>
              <a:gdLst>
                <a:gd name="T0" fmla="*/ 1 w 498"/>
                <a:gd name="T1" fmla="*/ 1 h 500"/>
                <a:gd name="T2" fmla="*/ 1 w 498"/>
                <a:gd name="T3" fmla="*/ 1 h 500"/>
                <a:gd name="T4" fmla="*/ 1 w 498"/>
                <a:gd name="T5" fmla="*/ 1 h 500"/>
                <a:gd name="T6" fmla="*/ 1 w 498"/>
                <a:gd name="T7" fmla="*/ 1 h 500"/>
                <a:gd name="T8" fmla="*/ 1 w 498"/>
                <a:gd name="T9" fmla="*/ 1 h 500"/>
                <a:gd name="T10" fmla="*/ 1 w 498"/>
                <a:gd name="T11" fmla="*/ 1 h 500"/>
                <a:gd name="T12" fmla="*/ 1 w 498"/>
                <a:gd name="T13" fmla="*/ 1 h 500"/>
                <a:gd name="T14" fmla="*/ 1 w 498"/>
                <a:gd name="T15" fmla="*/ 1 h 500"/>
                <a:gd name="T16" fmla="*/ 1 w 498"/>
                <a:gd name="T17" fmla="*/ 1 h 500"/>
                <a:gd name="T18" fmla="*/ 1 w 498"/>
                <a:gd name="T19" fmla="*/ 1 h 500"/>
                <a:gd name="T20" fmla="*/ 1 w 498"/>
                <a:gd name="T21" fmla="*/ 1 h 500"/>
                <a:gd name="T22" fmla="*/ 1 w 498"/>
                <a:gd name="T23" fmla="*/ 1 h 500"/>
                <a:gd name="T24" fmla="*/ 1 w 498"/>
                <a:gd name="T25" fmla="*/ 1 h 500"/>
                <a:gd name="T26" fmla="*/ 1 w 498"/>
                <a:gd name="T27" fmla="*/ 1 h 500"/>
                <a:gd name="T28" fmla="*/ 1 w 498"/>
                <a:gd name="T29" fmla="*/ 1 h 500"/>
                <a:gd name="T30" fmla="*/ 1 w 498"/>
                <a:gd name="T31" fmla="*/ 1 h 500"/>
                <a:gd name="T32" fmla="*/ 1 w 498"/>
                <a:gd name="T33" fmla="*/ 1 h 500"/>
                <a:gd name="T34" fmla="*/ 1 w 498"/>
                <a:gd name="T35" fmla="*/ 1 h 500"/>
                <a:gd name="T36" fmla="*/ 1 w 498"/>
                <a:gd name="T37" fmla="*/ 1 h 500"/>
                <a:gd name="T38" fmla="*/ 1 w 498"/>
                <a:gd name="T39" fmla="*/ 1 h 500"/>
                <a:gd name="T40" fmla="*/ 1 w 498"/>
                <a:gd name="T41" fmla="*/ 1 h 500"/>
                <a:gd name="T42" fmla="*/ 1 w 498"/>
                <a:gd name="T43" fmla="*/ 1 h 500"/>
                <a:gd name="T44" fmla="*/ 1 w 498"/>
                <a:gd name="T45" fmla="*/ 1 h 500"/>
                <a:gd name="T46" fmla="*/ 1 w 498"/>
                <a:gd name="T47" fmla="*/ 1 h 500"/>
                <a:gd name="T48" fmla="*/ 1 w 498"/>
                <a:gd name="T49" fmla="*/ 1 h 500"/>
                <a:gd name="T50" fmla="*/ 1 w 498"/>
                <a:gd name="T51" fmla="*/ 1 h 500"/>
                <a:gd name="T52" fmla="*/ 1 w 498"/>
                <a:gd name="T53" fmla="*/ 1 h 500"/>
                <a:gd name="T54" fmla="*/ 1 w 498"/>
                <a:gd name="T55" fmla="*/ 1 h 500"/>
                <a:gd name="T56" fmla="*/ 1 w 498"/>
                <a:gd name="T57" fmla="*/ 1 h 500"/>
                <a:gd name="T58" fmla="*/ 1 w 498"/>
                <a:gd name="T59" fmla="*/ 1 h 500"/>
                <a:gd name="T60" fmla="*/ 1 w 498"/>
                <a:gd name="T61" fmla="*/ 1 h 500"/>
                <a:gd name="T62" fmla="*/ 1 w 498"/>
                <a:gd name="T63" fmla="*/ 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89"/>
                  </a:lnTo>
                  <a:lnTo>
                    <a:pt x="344" y="480"/>
                  </a:lnTo>
                  <a:lnTo>
                    <a:pt x="366" y="470"/>
                  </a:lnTo>
                  <a:lnTo>
                    <a:pt x="387" y="457"/>
                  </a:lnTo>
                  <a:lnTo>
                    <a:pt x="406" y="443"/>
                  </a:lnTo>
                  <a:lnTo>
                    <a:pt x="425" y="426"/>
                  </a:lnTo>
                  <a:lnTo>
                    <a:pt x="442" y="408"/>
                  </a:lnTo>
                  <a:lnTo>
                    <a:pt x="456" y="388"/>
                  </a:lnTo>
                  <a:lnTo>
                    <a:pt x="468" y="367"/>
                  </a:lnTo>
                  <a:lnTo>
                    <a:pt x="479" y="345"/>
                  </a:lnTo>
                  <a:lnTo>
                    <a:pt x="488" y="322"/>
                  </a:lnTo>
                  <a:lnTo>
                    <a:pt x="494" y="299"/>
                  </a:lnTo>
                  <a:lnTo>
                    <a:pt x="497" y="275"/>
                  </a:lnTo>
                  <a:lnTo>
                    <a:pt x="498" y="250"/>
                  </a:lnTo>
                  <a:lnTo>
                    <a:pt x="497" y="224"/>
                  </a:lnTo>
                  <a:lnTo>
                    <a:pt x="494" y="200"/>
                  </a:lnTo>
                  <a:lnTo>
                    <a:pt x="488" y="177"/>
                  </a:lnTo>
                  <a:lnTo>
                    <a:pt x="479" y="154"/>
                  </a:lnTo>
                  <a:lnTo>
                    <a:pt x="468" y="132"/>
                  </a:lnTo>
                  <a:lnTo>
                    <a:pt x="456" y="111"/>
                  </a:lnTo>
                  <a:lnTo>
                    <a:pt x="442" y="92"/>
                  </a:lnTo>
                  <a:lnTo>
                    <a:pt x="425" y="73"/>
                  </a:lnTo>
                  <a:lnTo>
                    <a:pt x="406" y="56"/>
                  </a:lnTo>
                  <a:lnTo>
                    <a:pt x="387" y="42"/>
                  </a:lnTo>
                  <a:lnTo>
                    <a:pt x="366" y="30"/>
                  </a:lnTo>
                  <a:lnTo>
                    <a:pt x="344" y="19"/>
                  </a:lnTo>
                  <a:lnTo>
                    <a:pt x="321" y="10"/>
                  </a:lnTo>
                  <a:lnTo>
                    <a:pt x="298" y="4"/>
                  </a:lnTo>
                  <a:lnTo>
                    <a:pt x="274" y="1"/>
                  </a:lnTo>
                  <a:lnTo>
                    <a:pt x="248" y="0"/>
                  </a:lnTo>
                  <a:lnTo>
                    <a:pt x="223" y="1"/>
                  </a:lnTo>
                  <a:lnTo>
                    <a:pt x="199" y="4"/>
                  </a:lnTo>
                  <a:lnTo>
                    <a:pt x="175" y="11"/>
                  </a:lnTo>
                  <a:lnTo>
                    <a:pt x="152" y="19"/>
                  </a:lnTo>
                  <a:lnTo>
                    <a:pt x="130" y="30"/>
                  </a:lnTo>
                  <a:lnTo>
                    <a:pt x="109" y="42"/>
                  </a:lnTo>
                  <a:lnTo>
                    <a:pt x="91" y="57"/>
                  </a:lnTo>
                  <a:lnTo>
                    <a:pt x="72" y="72"/>
                  </a:lnTo>
                  <a:lnTo>
                    <a:pt x="56" y="91"/>
                  </a:lnTo>
                  <a:lnTo>
                    <a:pt x="42" y="110"/>
                  </a:lnTo>
                  <a:lnTo>
                    <a:pt x="30" y="130"/>
                  </a:lnTo>
                  <a:lnTo>
                    <a:pt x="19" y="152"/>
                  </a:lnTo>
                  <a:lnTo>
                    <a:pt x="11" y="175"/>
                  </a:lnTo>
                  <a:lnTo>
                    <a:pt x="4" y="199"/>
                  </a:lnTo>
                  <a:lnTo>
                    <a:pt x="1" y="224"/>
                  </a:lnTo>
                  <a:lnTo>
                    <a:pt x="0" y="250"/>
                  </a:lnTo>
                  <a:lnTo>
                    <a:pt x="1" y="275"/>
                  </a:lnTo>
                  <a:lnTo>
                    <a:pt x="4" y="299"/>
                  </a:lnTo>
                  <a:lnTo>
                    <a:pt x="10" y="322"/>
                  </a:lnTo>
                  <a:lnTo>
                    <a:pt x="18" y="345"/>
                  </a:lnTo>
                  <a:lnTo>
                    <a:pt x="28" y="367"/>
                  </a:lnTo>
                  <a:lnTo>
                    <a:pt x="41" y="388"/>
                  </a:lnTo>
                  <a:lnTo>
                    <a:pt x="56" y="408"/>
                  </a:lnTo>
                  <a:lnTo>
                    <a:pt x="72" y="426"/>
                  </a:lnTo>
                  <a:lnTo>
                    <a:pt x="91" y="443"/>
                  </a:lnTo>
                  <a:lnTo>
                    <a:pt x="110" y="457"/>
                  </a:lnTo>
                  <a:lnTo>
                    <a:pt x="131" y="470"/>
                  </a:lnTo>
                  <a:lnTo>
                    <a:pt x="153" y="480"/>
                  </a:lnTo>
                  <a:lnTo>
                    <a:pt x="176" y="489"/>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95" name="Freeform 72"/>
            <p:cNvSpPr>
              <a:spLocks/>
            </p:cNvSpPr>
            <p:nvPr/>
          </p:nvSpPr>
          <p:spPr bwMode="auto">
            <a:xfrm>
              <a:off x="685" y="1268"/>
              <a:ext cx="200" cy="200"/>
            </a:xfrm>
            <a:custGeom>
              <a:avLst/>
              <a:gdLst>
                <a:gd name="T0" fmla="*/ 0 w 401"/>
                <a:gd name="T1" fmla="*/ 0 h 401"/>
                <a:gd name="T2" fmla="*/ 0 w 401"/>
                <a:gd name="T3" fmla="*/ 0 h 401"/>
                <a:gd name="T4" fmla="*/ 0 w 401"/>
                <a:gd name="T5" fmla="*/ 0 h 401"/>
                <a:gd name="T6" fmla="*/ 0 w 401"/>
                <a:gd name="T7" fmla="*/ 0 h 401"/>
                <a:gd name="T8" fmla="*/ 0 w 401"/>
                <a:gd name="T9" fmla="*/ 0 h 401"/>
                <a:gd name="T10" fmla="*/ 0 w 401"/>
                <a:gd name="T11" fmla="*/ 0 h 401"/>
                <a:gd name="T12" fmla="*/ 0 w 401"/>
                <a:gd name="T13" fmla="*/ 0 h 401"/>
                <a:gd name="T14" fmla="*/ 0 w 401"/>
                <a:gd name="T15" fmla="*/ 0 h 401"/>
                <a:gd name="T16" fmla="*/ 0 w 401"/>
                <a:gd name="T17" fmla="*/ 0 h 401"/>
                <a:gd name="T18" fmla="*/ 0 w 401"/>
                <a:gd name="T19" fmla="*/ 0 h 401"/>
                <a:gd name="T20" fmla="*/ 0 w 401"/>
                <a:gd name="T21" fmla="*/ 0 h 401"/>
                <a:gd name="T22" fmla="*/ 0 w 401"/>
                <a:gd name="T23" fmla="*/ 0 h 401"/>
                <a:gd name="T24" fmla="*/ 0 w 401"/>
                <a:gd name="T25" fmla="*/ 0 h 401"/>
                <a:gd name="T26" fmla="*/ 0 w 401"/>
                <a:gd name="T27" fmla="*/ 0 h 401"/>
                <a:gd name="T28" fmla="*/ 0 w 401"/>
                <a:gd name="T29" fmla="*/ 0 h 401"/>
                <a:gd name="T30" fmla="*/ 0 w 401"/>
                <a:gd name="T31" fmla="*/ 0 h 401"/>
                <a:gd name="T32" fmla="*/ 0 w 401"/>
                <a:gd name="T33" fmla="*/ 0 h 401"/>
                <a:gd name="T34" fmla="*/ 0 w 401"/>
                <a:gd name="T35" fmla="*/ 0 h 401"/>
                <a:gd name="T36" fmla="*/ 0 w 401"/>
                <a:gd name="T37" fmla="*/ 0 h 401"/>
                <a:gd name="T38" fmla="*/ 0 w 401"/>
                <a:gd name="T39" fmla="*/ 0 h 401"/>
                <a:gd name="T40" fmla="*/ 0 w 401"/>
                <a:gd name="T41" fmla="*/ 0 h 401"/>
                <a:gd name="T42" fmla="*/ 0 w 401"/>
                <a:gd name="T43" fmla="*/ 0 h 401"/>
                <a:gd name="T44" fmla="*/ 0 w 401"/>
                <a:gd name="T45" fmla="*/ 0 h 401"/>
                <a:gd name="T46" fmla="*/ 0 w 401"/>
                <a:gd name="T47" fmla="*/ 0 h 401"/>
                <a:gd name="T48" fmla="*/ 0 w 401"/>
                <a:gd name="T49" fmla="*/ 0 h 401"/>
                <a:gd name="T50" fmla="*/ 0 w 401"/>
                <a:gd name="T51" fmla="*/ 0 h 401"/>
                <a:gd name="T52" fmla="*/ 0 w 401"/>
                <a:gd name="T53" fmla="*/ 0 h 401"/>
                <a:gd name="T54" fmla="*/ 0 w 401"/>
                <a:gd name="T55" fmla="*/ 0 h 401"/>
                <a:gd name="T56" fmla="*/ 0 w 401"/>
                <a:gd name="T57" fmla="*/ 0 h 401"/>
                <a:gd name="T58" fmla="*/ 0 w 401"/>
                <a:gd name="T59" fmla="*/ 0 h 401"/>
                <a:gd name="T60" fmla="*/ 0 w 401"/>
                <a:gd name="T61" fmla="*/ 0 h 401"/>
                <a:gd name="T62" fmla="*/ 0 w 401"/>
                <a:gd name="T63" fmla="*/ 0 h 40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1"/>
                <a:gd name="T98" fmla="*/ 401 w 401"/>
                <a:gd name="T99" fmla="*/ 401 h 40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1">
                  <a:moveTo>
                    <a:pt x="0" y="201"/>
                  </a:moveTo>
                  <a:lnTo>
                    <a:pt x="1" y="181"/>
                  </a:lnTo>
                  <a:lnTo>
                    <a:pt x="3" y="161"/>
                  </a:lnTo>
                  <a:lnTo>
                    <a:pt x="8" y="142"/>
                  </a:lnTo>
                  <a:lnTo>
                    <a:pt x="15" y="123"/>
                  </a:lnTo>
                  <a:lnTo>
                    <a:pt x="23" y="106"/>
                  </a:lnTo>
                  <a:lnTo>
                    <a:pt x="33" y="90"/>
                  </a:lnTo>
                  <a:lnTo>
                    <a:pt x="45" y="74"/>
                  </a:lnTo>
                  <a:lnTo>
                    <a:pt x="59" y="59"/>
                  </a:lnTo>
                  <a:lnTo>
                    <a:pt x="74" y="45"/>
                  </a:lnTo>
                  <a:lnTo>
                    <a:pt x="90" y="34"/>
                  </a:lnTo>
                  <a:lnTo>
                    <a:pt x="106" y="23"/>
                  </a:lnTo>
                  <a:lnTo>
                    <a:pt x="124" y="15"/>
                  </a:lnTo>
                  <a:lnTo>
                    <a:pt x="143" y="8"/>
                  </a:lnTo>
                  <a:lnTo>
                    <a:pt x="161" y="4"/>
                  </a:lnTo>
                  <a:lnTo>
                    <a:pt x="181" y="1"/>
                  </a:lnTo>
                  <a:lnTo>
                    <a:pt x="200" y="0"/>
                  </a:lnTo>
                  <a:lnTo>
                    <a:pt x="220" y="1"/>
                  </a:lnTo>
                  <a:lnTo>
                    <a:pt x="241" y="4"/>
                  </a:lnTo>
                  <a:lnTo>
                    <a:pt x="259" y="8"/>
                  </a:lnTo>
                  <a:lnTo>
                    <a:pt x="278" y="15"/>
                  </a:lnTo>
                  <a:lnTo>
                    <a:pt x="295" y="23"/>
                  </a:lnTo>
                  <a:lnTo>
                    <a:pt x="312" y="34"/>
                  </a:lnTo>
                  <a:lnTo>
                    <a:pt x="327" y="45"/>
                  </a:lnTo>
                  <a:lnTo>
                    <a:pt x="342" y="59"/>
                  </a:lnTo>
                  <a:lnTo>
                    <a:pt x="356" y="74"/>
                  </a:lnTo>
                  <a:lnTo>
                    <a:pt x="367" y="90"/>
                  </a:lnTo>
                  <a:lnTo>
                    <a:pt x="378" y="106"/>
                  </a:lnTo>
                  <a:lnTo>
                    <a:pt x="386" y="123"/>
                  </a:lnTo>
                  <a:lnTo>
                    <a:pt x="393" y="142"/>
                  </a:lnTo>
                  <a:lnTo>
                    <a:pt x="397" y="161"/>
                  </a:lnTo>
                  <a:lnTo>
                    <a:pt x="400" y="181"/>
                  </a:lnTo>
                  <a:lnTo>
                    <a:pt x="401" y="201"/>
                  </a:lnTo>
                  <a:lnTo>
                    <a:pt x="400" y="221"/>
                  </a:lnTo>
                  <a:lnTo>
                    <a:pt x="396" y="241"/>
                  </a:lnTo>
                  <a:lnTo>
                    <a:pt x="392" y="261"/>
                  </a:lnTo>
                  <a:lnTo>
                    <a:pt x="385" y="279"/>
                  </a:lnTo>
                  <a:lnTo>
                    <a:pt x="377" y="296"/>
                  </a:lnTo>
                  <a:lnTo>
                    <a:pt x="366" y="312"/>
                  </a:lnTo>
                  <a:lnTo>
                    <a:pt x="355" y="329"/>
                  </a:lnTo>
                  <a:lnTo>
                    <a:pt x="342" y="342"/>
                  </a:lnTo>
                  <a:lnTo>
                    <a:pt x="328" y="355"/>
                  </a:lnTo>
                  <a:lnTo>
                    <a:pt x="312" y="367"/>
                  </a:lnTo>
                  <a:lnTo>
                    <a:pt x="296" y="377"/>
                  </a:lnTo>
                  <a:lnTo>
                    <a:pt x="279" y="385"/>
                  </a:lnTo>
                  <a:lnTo>
                    <a:pt x="260" y="392"/>
                  </a:lnTo>
                  <a:lnTo>
                    <a:pt x="241" y="397"/>
                  </a:lnTo>
                  <a:lnTo>
                    <a:pt x="221" y="400"/>
                  </a:lnTo>
                  <a:lnTo>
                    <a:pt x="200" y="401"/>
                  </a:lnTo>
                  <a:lnTo>
                    <a:pt x="181" y="400"/>
                  </a:lnTo>
                  <a:lnTo>
                    <a:pt x="161" y="398"/>
                  </a:lnTo>
                  <a:lnTo>
                    <a:pt x="143" y="393"/>
                  </a:lnTo>
                  <a:lnTo>
                    <a:pt x="124" y="386"/>
                  </a:lnTo>
                  <a:lnTo>
                    <a:pt x="106" y="378"/>
                  </a:lnTo>
                  <a:lnTo>
                    <a:pt x="90" y="368"/>
                  </a:lnTo>
                  <a:lnTo>
                    <a:pt x="74" y="356"/>
                  </a:lnTo>
                  <a:lnTo>
                    <a:pt x="59" y="342"/>
                  </a:lnTo>
                  <a:lnTo>
                    <a:pt x="45" y="327"/>
                  </a:lnTo>
                  <a:lnTo>
                    <a:pt x="33" y="311"/>
                  </a:lnTo>
                  <a:lnTo>
                    <a:pt x="23" y="295"/>
                  </a:lnTo>
                  <a:lnTo>
                    <a:pt x="15" y="278"/>
                  </a:lnTo>
                  <a:lnTo>
                    <a:pt x="8" y="259"/>
                  </a:lnTo>
                  <a:lnTo>
                    <a:pt x="3" y="240"/>
                  </a:lnTo>
                  <a:lnTo>
                    <a:pt x="1" y="220"/>
                  </a:lnTo>
                  <a:lnTo>
                    <a:pt x="0" y="20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96" name="Freeform 73"/>
            <p:cNvSpPr>
              <a:spLocks/>
            </p:cNvSpPr>
            <p:nvPr/>
          </p:nvSpPr>
          <p:spPr bwMode="auto">
            <a:xfrm>
              <a:off x="705" y="1268"/>
              <a:ext cx="180" cy="180"/>
            </a:xfrm>
            <a:custGeom>
              <a:avLst/>
              <a:gdLst>
                <a:gd name="T0" fmla="*/ 0 w 361"/>
                <a:gd name="T1" fmla="*/ 0 h 361"/>
                <a:gd name="T2" fmla="*/ 0 w 361"/>
                <a:gd name="T3" fmla="*/ 0 h 361"/>
                <a:gd name="T4" fmla="*/ 0 w 361"/>
                <a:gd name="T5" fmla="*/ 0 h 361"/>
                <a:gd name="T6" fmla="*/ 0 w 361"/>
                <a:gd name="T7" fmla="*/ 0 h 361"/>
                <a:gd name="T8" fmla="*/ 0 w 361"/>
                <a:gd name="T9" fmla="*/ 0 h 361"/>
                <a:gd name="T10" fmla="*/ 0 w 361"/>
                <a:gd name="T11" fmla="*/ 0 h 361"/>
                <a:gd name="T12" fmla="*/ 0 w 361"/>
                <a:gd name="T13" fmla="*/ 0 h 361"/>
                <a:gd name="T14" fmla="*/ 0 w 361"/>
                <a:gd name="T15" fmla="*/ 0 h 361"/>
                <a:gd name="T16" fmla="*/ 0 w 361"/>
                <a:gd name="T17" fmla="*/ 0 h 361"/>
                <a:gd name="T18" fmla="*/ 0 w 361"/>
                <a:gd name="T19" fmla="*/ 0 h 361"/>
                <a:gd name="T20" fmla="*/ 0 w 361"/>
                <a:gd name="T21" fmla="*/ 0 h 361"/>
                <a:gd name="T22" fmla="*/ 0 w 361"/>
                <a:gd name="T23" fmla="*/ 0 h 361"/>
                <a:gd name="T24" fmla="*/ 0 w 361"/>
                <a:gd name="T25" fmla="*/ 0 h 361"/>
                <a:gd name="T26" fmla="*/ 0 w 361"/>
                <a:gd name="T27" fmla="*/ 0 h 361"/>
                <a:gd name="T28" fmla="*/ 0 w 361"/>
                <a:gd name="T29" fmla="*/ 0 h 361"/>
                <a:gd name="T30" fmla="*/ 0 w 361"/>
                <a:gd name="T31" fmla="*/ 0 h 361"/>
                <a:gd name="T32" fmla="*/ 0 w 361"/>
                <a:gd name="T33" fmla="*/ 0 h 361"/>
                <a:gd name="T34" fmla="*/ 0 w 361"/>
                <a:gd name="T35" fmla="*/ 0 h 361"/>
                <a:gd name="T36" fmla="*/ 0 w 361"/>
                <a:gd name="T37" fmla="*/ 0 h 361"/>
                <a:gd name="T38" fmla="*/ 0 w 361"/>
                <a:gd name="T39" fmla="*/ 0 h 361"/>
                <a:gd name="T40" fmla="*/ 0 w 361"/>
                <a:gd name="T41" fmla="*/ 0 h 361"/>
                <a:gd name="T42" fmla="*/ 0 w 361"/>
                <a:gd name="T43" fmla="*/ 0 h 361"/>
                <a:gd name="T44" fmla="*/ 0 w 361"/>
                <a:gd name="T45" fmla="*/ 0 h 361"/>
                <a:gd name="T46" fmla="*/ 0 w 361"/>
                <a:gd name="T47" fmla="*/ 0 h 361"/>
                <a:gd name="T48" fmla="*/ 0 w 361"/>
                <a:gd name="T49" fmla="*/ 0 h 361"/>
                <a:gd name="T50" fmla="*/ 0 w 361"/>
                <a:gd name="T51" fmla="*/ 0 h 361"/>
                <a:gd name="T52" fmla="*/ 0 w 361"/>
                <a:gd name="T53" fmla="*/ 0 h 361"/>
                <a:gd name="T54" fmla="*/ 0 w 361"/>
                <a:gd name="T55" fmla="*/ 0 h 361"/>
                <a:gd name="T56" fmla="*/ 0 w 361"/>
                <a:gd name="T57" fmla="*/ 0 h 361"/>
                <a:gd name="T58" fmla="*/ 0 w 361"/>
                <a:gd name="T59" fmla="*/ 0 h 361"/>
                <a:gd name="T60" fmla="*/ 0 w 361"/>
                <a:gd name="T61" fmla="*/ 0 h 361"/>
                <a:gd name="T62" fmla="*/ 0 w 361"/>
                <a:gd name="T63" fmla="*/ 0 h 361"/>
                <a:gd name="T64" fmla="*/ 0 w 361"/>
                <a:gd name="T65" fmla="*/ 0 h 361"/>
                <a:gd name="T66" fmla="*/ 0 w 361"/>
                <a:gd name="T67" fmla="*/ 0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9"/>
                  </a:moveTo>
                  <a:lnTo>
                    <a:pt x="287" y="45"/>
                  </a:lnTo>
                  <a:lnTo>
                    <a:pt x="272" y="34"/>
                  </a:lnTo>
                  <a:lnTo>
                    <a:pt x="255" y="23"/>
                  </a:lnTo>
                  <a:lnTo>
                    <a:pt x="238" y="15"/>
                  </a:lnTo>
                  <a:lnTo>
                    <a:pt x="219" y="8"/>
                  </a:lnTo>
                  <a:lnTo>
                    <a:pt x="201" y="4"/>
                  </a:lnTo>
                  <a:lnTo>
                    <a:pt x="180" y="1"/>
                  </a:lnTo>
                  <a:lnTo>
                    <a:pt x="160" y="0"/>
                  </a:lnTo>
                  <a:lnTo>
                    <a:pt x="141" y="1"/>
                  </a:lnTo>
                  <a:lnTo>
                    <a:pt x="121" y="4"/>
                  </a:lnTo>
                  <a:lnTo>
                    <a:pt x="103" y="8"/>
                  </a:lnTo>
                  <a:lnTo>
                    <a:pt x="84" y="15"/>
                  </a:lnTo>
                  <a:lnTo>
                    <a:pt x="66" y="23"/>
                  </a:lnTo>
                  <a:lnTo>
                    <a:pt x="50" y="34"/>
                  </a:lnTo>
                  <a:lnTo>
                    <a:pt x="34" y="45"/>
                  </a:lnTo>
                  <a:lnTo>
                    <a:pt x="19" y="59"/>
                  </a:lnTo>
                  <a:lnTo>
                    <a:pt x="14" y="65"/>
                  </a:lnTo>
                  <a:lnTo>
                    <a:pt x="10" y="69"/>
                  </a:lnTo>
                  <a:lnTo>
                    <a:pt x="5" y="75"/>
                  </a:lnTo>
                  <a:lnTo>
                    <a:pt x="0" y="81"/>
                  </a:lnTo>
                  <a:lnTo>
                    <a:pt x="14" y="72"/>
                  </a:lnTo>
                  <a:lnTo>
                    <a:pt x="28" y="64"/>
                  </a:lnTo>
                  <a:lnTo>
                    <a:pt x="42" y="57"/>
                  </a:lnTo>
                  <a:lnTo>
                    <a:pt x="57" y="51"/>
                  </a:lnTo>
                  <a:lnTo>
                    <a:pt x="72" y="46"/>
                  </a:lnTo>
                  <a:lnTo>
                    <a:pt x="88" y="43"/>
                  </a:lnTo>
                  <a:lnTo>
                    <a:pt x="104" y="42"/>
                  </a:lnTo>
                  <a:lnTo>
                    <a:pt x="120" y="41"/>
                  </a:lnTo>
                  <a:lnTo>
                    <a:pt x="140" y="42"/>
                  </a:lnTo>
                  <a:lnTo>
                    <a:pt x="159" y="44"/>
                  </a:lnTo>
                  <a:lnTo>
                    <a:pt x="178" y="49"/>
                  </a:lnTo>
                  <a:lnTo>
                    <a:pt x="196" y="55"/>
                  </a:lnTo>
                  <a:lnTo>
                    <a:pt x="215" y="64"/>
                  </a:lnTo>
                  <a:lnTo>
                    <a:pt x="231" y="74"/>
                  </a:lnTo>
                  <a:lnTo>
                    <a:pt x="247" y="85"/>
                  </a:lnTo>
                  <a:lnTo>
                    <a:pt x="262" y="99"/>
                  </a:lnTo>
                  <a:lnTo>
                    <a:pt x="276" y="114"/>
                  </a:lnTo>
                  <a:lnTo>
                    <a:pt x="287" y="130"/>
                  </a:lnTo>
                  <a:lnTo>
                    <a:pt x="297" y="147"/>
                  </a:lnTo>
                  <a:lnTo>
                    <a:pt x="306" y="165"/>
                  </a:lnTo>
                  <a:lnTo>
                    <a:pt x="312" y="183"/>
                  </a:lnTo>
                  <a:lnTo>
                    <a:pt x="317" y="202"/>
                  </a:lnTo>
                  <a:lnTo>
                    <a:pt x="319" y="221"/>
                  </a:lnTo>
                  <a:lnTo>
                    <a:pt x="321" y="241"/>
                  </a:lnTo>
                  <a:lnTo>
                    <a:pt x="319" y="257"/>
                  </a:lnTo>
                  <a:lnTo>
                    <a:pt x="318" y="274"/>
                  </a:lnTo>
                  <a:lnTo>
                    <a:pt x="315" y="289"/>
                  </a:lnTo>
                  <a:lnTo>
                    <a:pt x="310" y="306"/>
                  </a:lnTo>
                  <a:lnTo>
                    <a:pt x="304" y="320"/>
                  </a:lnTo>
                  <a:lnTo>
                    <a:pt x="297" y="334"/>
                  </a:lnTo>
                  <a:lnTo>
                    <a:pt x="289" y="348"/>
                  </a:lnTo>
                  <a:lnTo>
                    <a:pt x="280" y="361"/>
                  </a:lnTo>
                  <a:lnTo>
                    <a:pt x="297" y="346"/>
                  </a:lnTo>
                  <a:lnTo>
                    <a:pt x="314" y="330"/>
                  </a:lnTo>
                  <a:lnTo>
                    <a:pt x="327" y="311"/>
                  </a:lnTo>
                  <a:lnTo>
                    <a:pt x="339" y="292"/>
                  </a:lnTo>
                  <a:lnTo>
                    <a:pt x="348" y="271"/>
                  </a:lnTo>
                  <a:lnTo>
                    <a:pt x="355" y="248"/>
                  </a:lnTo>
                  <a:lnTo>
                    <a:pt x="360" y="225"/>
                  </a:lnTo>
                  <a:lnTo>
                    <a:pt x="361" y="201"/>
                  </a:lnTo>
                  <a:lnTo>
                    <a:pt x="360" y="181"/>
                  </a:lnTo>
                  <a:lnTo>
                    <a:pt x="357" y="161"/>
                  </a:lnTo>
                  <a:lnTo>
                    <a:pt x="353" y="142"/>
                  </a:lnTo>
                  <a:lnTo>
                    <a:pt x="346" y="123"/>
                  </a:lnTo>
                  <a:lnTo>
                    <a:pt x="338" y="106"/>
                  </a:lnTo>
                  <a:lnTo>
                    <a:pt x="327" y="90"/>
                  </a:lnTo>
                  <a:lnTo>
                    <a:pt x="316" y="74"/>
                  </a:lnTo>
                  <a:lnTo>
                    <a:pt x="302" y="59"/>
                  </a:lnTo>
                  <a:close/>
                </a:path>
              </a:pathLst>
            </a:custGeom>
            <a:solidFill>
              <a:srgbClr val="FF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97" name="Freeform 74"/>
            <p:cNvSpPr>
              <a:spLocks/>
            </p:cNvSpPr>
            <p:nvPr/>
          </p:nvSpPr>
          <p:spPr bwMode="auto">
            <a:xfrm>
              <a:off x="661" y="1525"/>
              <a:ext cx="249" cy="249"/>
            </a:xfrm>
            <a:custGeom>
              <a:avLst/>
              <a:gdLst>
                <a:gd name="T0" fmla="*/ 1 w 498"/>
                <a:gd name="T1" fmla="*/ 0 h 499"/>
                <a:gd name="T2" fmla="*/ 1 w 498"/>
                <a:gd name="T3" fmla="*/ 0 h 499"/>
                <a:gd name="T4" fmla="*/ 1 w 498"/>
                <a:gd name="T5" fmla="*/ 0 h 499"/>
                <a:gd name="T6" fmla="*/ 1 w 498"/>
                <a:gd name="T7" fmla="*/ 0 h 499"/>
                <a:gd name="T8" fmla="*/ 1 w 498"/>
                <a:gd name="T9" fmla="*/ 0 h 499"/>
                <a:gd name="T10" fmla="*/ 1 w 498"/>
                <a:gd name="T11" fmla="*/ 0 h 499"/>
                <a:gd name="T12" fmla="*/ 1 w 498"/>
                <a:gd name="T13" fmla="*/ 0 h 499"/>
                <a:gd name="T14" fmla="*/ 1 w 498"/>
                <a:gd name="T15" fmla="*/ 0 h 499"/>
                <a:gd name="T16" fmla="*/ 1 w 498"/>
                <a:gd name="T17" fmla="*/ 0 h 499"/>
                <a:gd name="T18" fmla="*/ 1 w 498"/>
                <a:gd name="T19" fmla="*/ 0 h 499"/>
                <a:gd name="T20" fmla="*/ 1 w 498"/>
                <a:gd name="T21" fmla="*/ 0 h 499"/>
                <a:gd name="T22" fmla="*/ 1 w 498"/>
                <a:gd name="T23" fmla="*/ 0 h 499"/>
                <a:gd name="T24" fmla="*/ 1 w 498"/>
                <a:gd name="T25" fmla="*/ 0 h 499"/>
                <a:gd name="T26" fmla="*/ 1 w 498"/>
                <a:gd name="T27" fmla="*/ 0 h 499"/>
                <a:gd name="T28" fmla="*/ 1 w 498"/>
                <a:gd name="T29" fmla="*/ 0 h 499"/>
                <a:gd name="T30" fmla="*/ 1 w 498"/>
                <a:gd name="T31" fmla="*/ 0 h 499"/>
                <a:gd name="T32" fmla="*/ 1 w 498"/>
                <a:gd name="T33" fmla="*/ 0 h 499"/>
                <a:gd name="T34" fmla="*/ 1 w 498"/>
                <a:gd name="T35" fmla="*/ 0 h 499"/>
                <a:gd name="T36" fmla="*/ 1 w 498"/>
                <a:gd name="T37" fmla="*/ 0 h 499"/>
                <a:gd name="T38" fmla="*/ 1 w 498"/>
                <a:gd name="T39" fmla="*/ 0 h 499"/>
                <a:gd name="T40" fmla="*/ 1 w 498"/>
                <a:gd name="T41" fmla="*/ 0 h 499"/>
                <a:gd name="T42" fmla="*/ 1 w 498"/>
                <a:gd name="T43" fmla="*/ 0 h 499"/>
                <a:gd name="T44" fmla="*/ 1 w 498"/>
                <a:gd name="T45" fmla="*/ 0 h 499"/>
                <a:gd name="T46" fmla="*/ 1 w 498"/>
                <a:gd name="T47" fmla="*/ 0 h 499"/>
                <a:gd name="T48" fmla="*/ 1 w 498"/>
                <a:gd name="T49" fmla="*/ 0 h 499"/>
                <a:gd name="T50" fmla="*/ 1 w 498"/>
                <a:gd name="T51" fmla="*/ 0 h 499"/>
                <a:gd name="T52" fmla="*/ 1 w 498"/>
                <a:gd name="T53" fmla="*/ 0 h 499"/>
                <a:gd name="T54" fmla="*/ 1 w 498"/>
                <a:gd name="T55" fmla="*/ 0 h 499"/>
                <a:gd name="T56" fmla="*/ 1 w 498"/>
                <a:gd name="T57" fmla="*/ 0 h 499"/>
                <a:gd name="T58" fmla="*/ 1 w 498"/>
                <a:gd name="T59" fmla="*/ 0 h 499"/>
                <a:gd name="T60" fmla="*/ 1 w 498"/>
                <a:gd name="T61" fmla="*/ 0 h 499"/>
                <a:gd name="T62" fmla="*/ 1 w 498"/>
                <a:gd name="T63" fmla="*/ 0 h 49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499"/>
                <a:gd name="T98" fmla="*/ 498 w 498"/>
                <a:gd name="T99" fmla="*/ 499 h 49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499">
                  <a:moveTo>
                    <a:pt x="248" y="499"/>
                  </a:moveTo>
                  <a:lnTo>
                    <a:pt x="274" y="498"/>
                  </a:lnTo>
                  <a:lnTo>
                    <a:pt x="298" y="494"/>
                  </a:lnTo>
                  <a:lnTo>
                    <a:pt x="321" y="489"/>
                  </a:lnTo>
                  <a:lnTo>
                    <a:pt x="344" y="480"/>
                  </a:lnTo>
                  <a:lnTo>
                    <a:pt x="366" y="470"/>
                  </a:lnTo>
                  <a:lnTo>
                    <a:pt x="387" y="457"/>
                  </a:lnTo>
                  <a:lnTo>
                    <a:pt x="406" y="442"/>
                  </a:lnTo>
                  <a:lnTo>
                    <a:pt x="425" y="426"/>
                  </a:lnTo>
                  <a:lnTo>
                    <a:pt x="442" y="408"/>
                  </a:lnTo>
                  <a:lnTo>
                    <a:pt x="456" y="388"/>
                  </a:lnTo>
                  <a:lnTo>
                    <a:pt x="468" y="368"/>
                  </a:lnTo>
                  <a:lnTo>
                    <a:pt x="479" y="345"/>
                  </a:lnTo>
                  <a:lnTo>
                    <a:pt x="488" y="321"/>
                  </a:lnTo>
                  <a:lnTo>
                    <a:pt x="494" y="298"/>
                  </a:lnTo>
                  <a:lnTo>
                    <a:pt x="497" y="274"/>
                  </a:lnTo>
                  <a:lnTo>
                    <a:pt x="498" y="249"/>
                  </a:lnTo>
                  <a:lnTo>
                    <a:pt x="497" y="225"/>
                  </a:lnTo>
                  <a:lnTo>
                    <a:pt x="494" y="201"/>
                  </a:lnTo>
                  <a:lnTo>
                    <a:pt x="488" y="176"/>
                  </a:lnTo>
                  <a:lnTo>
                    <a:pt x="479" y="153"/>
                  </a:lnTo>
                  <a:lnTo>
                    <a:pt x="468" y="131"/>
                  </a:lnTo>
                  <a:lnTo>
                    <a:pt x="456" y="111"/>
                  </a:lnTo>
                  <a:lnTo>
                    <a:pt x="442" y="91"/>
                  </a:lnTo>
                  <a:lnTo>
                    <a:pt x="425" y="73"/>
                  </a:lnTo>
                  <a:lnTo>
                    <a:pt x="406" y="56"/>
                  </a:lnTo>
                  <a:lnTo>
                    <a:pt x="387" y="42"/>
                  </a:lnTo>
                  <a:lnTo>
                    <a:pt x="366" y="29"/>
                  </a:lnTo>
                  <a:lnTo>
                    <a:pt x="344" y="18"/>
                  </a:lnTo>
                  <a:lnTo>
                    <a:pt x="321" y="10"/>
                  </a:lnTo>
                  <a:lnTo>
                    <a:pt x="298" y="5"/>
                  </a:lnTo>
                  <a:lnTo>
                    <a:pt x="274" y="1"/>
                  </a:lnTo>
                  <a:lnTo>
                    <a:pt x="248" y="0"/>
                  </a:lnTo>
                  <a:lnTo>
                    <a:pt x="223" y="1"/>
                  </a:lnTo>
                  <a:lnTo>
                    <a:pt x="199" y="5"/>
                  </a:lnTo>
                  <a:lnTo>
                    <a:pt x="175" y="12"/>
                  </a:lnTo>
                  <a:lnTo>
                    <a:pt x="152" y="20"/>
                  </a:lnTo>
                  <a:lnTo>
                    <a:pt x="130" y="30"/>
                  </a:lnTo>
                  <a:lnTo>
                    <a:pt x="109" y="43"/>
                  </a:lnTo>
                  <a:lnTo>
                    <a:pt x="91" y="56"/>
                  </a:lnTo>
                  <a:lnTo>
                    <a:pt x="72" y="73"/>
                  </a:lnTo>
                  <a:lnTo>
                    <a:pt x="56" y="91"/>
                  </a:lnTo>
                  <a:lnTo>
                    <a:pt x="42" y="109"/>
                  </a:lnTo>
                  <a:lnTo>
                    <a:pt x="30" y="130"/>
                  </a:lnTo>
                  <a:lnTo>
                    <a:pt x="19" y="152"/>
                  </a:lnTo>
                  <a:lnTo>
                    <a:pt x="11" y="175"/>
                  </a:lnTo>
                  <a:lnTo>
                    <a:pt x="4" y="199"/>
                  </a:lnTo>
                  <a:lnTo>
                    <a:pt x="1" y="224"/>
                  </a:lnTo>
                  <a:lnTo>
                    <a:pt x="0" y="249"/>
                  </a:lnTo>
                  <a:lnTo>
                    <a:pt x="1" y="274"/>
                  </a:lnTo>
                  <a:lnTo>
                    <a:pt x="4" y="298"/>
                  </a:lnTo>
                  <a:lnTo>
                    <a:pt x="10" y="321"/>
                  </a:lnTo>
                  <a:lnTo>
                    <a:pt x="18" y="345"/>
                  </a:lnTo>
                  <a:lnTo>
                    <a:pt x="28" y="368"/>
                  </a:lnTo>
                  <a:lnTo>
                    <a:pt x="41" y="388"/>
                  </a:lnTo>
                  <a:lnTo>
                    <a:pt x="56" y="408"/>
                  </a:lnTo>
                  <a:lnTo>
                    <a:pt x="72" y="426"/>
                  </a:lnTo>
                  <a:lnTo>
                    <a:pt x="91" y="442"/>
                  </a:lnTo>
                  <a:lnTo>
                    <a:pt x="110" y="457"/>
                  </a:lnTo>
                  <a:lnTo>
                    <a:pt x="131" y="470"/>
                  </a:lnTo>
                  <a:lnTo>
                    <a:pt x="153" y="480"/>
                  </a:lnTo>
                  <a:lnTo>
                    <a:pt x="176" y="489"/>
                  </a:lnTo>
                  <a:lnTo>
                    <a:pt x="199" y="494"/>
                  </a:lnTo>
                  <a:lnTo>
                    <a:pt x="223" y="498"/>
                  </a:lnTo>
                  <a:lnTo>
                    <a:pt x="248" y="49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98" name="Freeform 75"/>
            <p:cNvSpPr>
              <a:spLocks/>
            </p:cNvSpPr>
            <p:nvPr/>
          </p:nvSpPr>
          <p:spPr bwMode="auto">
            <a:xfrm>
              <a:off x="685" y="1549"/>
              <a:ext cx="200" cy="201"/>
            </a:xfrm>
            <a:custGeom>
              <a:avLst/>
              <a:gdLst>
                <a:gd name="T0" fmla="*/ 0 w 401"/>
                <a:gd name="T1" fmla="*/ 0 h 403"/>
                <a:gd name="T2" fmla="*/ 0 w 401"/>
                <a:gd name="T3" fmla="*/ 0 h 403"/>
                <a:gd name="T4" fmla="*/ 0 w 401"/>
                <a:gd name="T5" fmla="*/ 0 h 403"/>
                <a:gd name="T6" fmla="*/ 0 w 401"/>
                <a:gd name="T7" fmla="*/ 0 h 403"/>
                <a:gd name="T8" fmla="*/ 0 w 401"/>
                <a:gd name="T9" fmla="*/ 0 h 403"/>
                <a:gd name="T10" fmla="*/ 0 w 401"/>
                <a:gd name="T11" fmla="*/ 0 h 403"/>
                <a:gd name="T12" fmla="*/ 0 w 401"/>
                <a:gd name="T13" fmla="*/ 0 h 403"/>
                <a:gd name="T14" fmla="*/ 0 w 401"/>
                <a:gd name="T15" fmla="*/ 0 h 403"/>
                <a:gd name="T16" fmla="*/ 0 w 401"/>
                <a:gd name="T17" fmla="*/ 0 h 403"/>
                <a:gd name="T18" fmla="*/ 0 w 401"/>
                <a:gd name="T19" fmla="*/ 0 h 403"/>
                <a:gd name="T20" fmla="*/ 0 w 401"/>
                <a:gd name="T21" fmla="*/ 0 h 403"/>
                <a:gd name="T22" fmla="*/ 0 w 401"/>
                <a:gd name="T23" fmla="*/ 0 h 403"/>
                <a:gd name="T24" fmla="*/ 0 w 401"/>
                <a:gd name="T25" fmla="*/ 0 h 403"/>
                <a:gd name="T26" fmla="*/ 0 w 401"/>
                <a:gd name="T27" fmla="*/ 0 h 403"/>
                <a:gd name="T28" fmla="*/ 0 w 401"/>
                <a:gd name="T29" fmla="*/ 0 h 403"/>
                <a:gd name="T30" fmla="*/ 0 w 401"/>
                <a:gd name="T31" fmla="*/ 0 h 403"/>
                <a:gd name="T32" fmla="*/ 0 w 401"/>
                <a:gd name="T33" fmla="*/ 0 h 403"/>
                <a:gd name="T34" fmla="*/ 0 w 401"/>
                <a:gd name="T35" fmla="*/ 0 h 403"/>
                <a:gd name="T36" fmla="*/ 0 w 401"/>
                <a:gd name="T37" fmla="*/ 0 h 403"/>
                <a:gd name="T38" fmla="*/ 0 w 401"/>
                <a:gd name="T39" fmla="*/ 0 h 403"/>
                <a:gd name="T40" fmla="*/ 0 w 401"/>
                <a:gd name="T41" fmla="*/ 0 h 403"/>
                <a:gd name="T42" fmla="*/ 0 w 401"/>
                <a:gd name="T43" fmla="*/ 0 h 403"/>
                <a:gd name="T44" fmla="*/ 0 w 401"/>
                <a:gd name="T45" fmla="*/ 0 h 403"/>
                <a:gd name="T46" fmla="*/ 0 w 401"/>
                <a:gd name="T47" fmla="*/ 0 h 403"/>
                <a:gd name="T48" fmla="*/ 0 w 401"/>
                <a:gd name="T49" fmla="*/ 0 h 403"/>
                <a:gd name="T50" fmla="*/ 0 w 401"/>
                <a:gd name="T51" fmla="*/ 0 h 403"/>
                <a:gd name="T52" fmla="*/ 0 w 401"/>
                <a:gd name="T53" fmla="*/ 0 h 403"/>
                <a:gd name="T54" fmla="*/ 0 w 401"/>
                <a:gd name="T55" fmla="*/ 0 h 403"/>
                <a:gd name="T56" fmla="*/ 0 w 401"/>
                <a:gd name="T57" fmla="*/ 0 h 403"/>
                <a:gd name="T58" fmla="*/ 0 w 401"/>
                <a:gd name="T59" fmla="*/ 0 h 403"/>
                <a:gd name="T60" fmla="*/ 0 w 401"/>
                <a:gd name="T61" fmla="*/ 0 h 403"/>
                <a:gd name="T62" fmla="*/ 0 w 401"/>
                <a:gd name="T63" fmla="*/ 0 h 40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3"/>
                <a:gd name="T98" fmla="*/ 401 w 401"/>
                <a:gd name="T99" fmla="*/ 403 h 40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3">
                  <a:moveTo>
                    <a:pt x="0" y="201"/>
                  </a:moveTo>
                  <a:lnTo>
                    <a:pt x="1" y="181"/>
                  </a:lnTo>
                  <a:lnTo>
                    <a:pt x="3" y="162"/>
                  </a:lnTo>
                  <a:lnTo>
                    <a:pt x="8" y="143"/>
                  </a:lnTo>
                  <a:lnTo>
                    <a:pt x="15" y="125"/>
                  </a:lnTo>
                  <a:lnTo>
                    <a:pt x="23" y="106"/>
                  </a:lnTo>
                  <a:lnTo>
                    <a:pt x="33" y="90"/>
                  </a:lnTo>
                  <a:lnTo>
                    <a:pt x="45" y="74"/>
                  </a:lnTo>
                  <a:lnTo>
                    <a:pt x="59" y="59"/>
                  </a:lnTo>
                  <a:lnTo>
                    <a:pt x="74" y="45"/>
                  </a:lnTo>
                  <a:lnTo>
                    <a:pt x="90" y="34"/>
                  </a:lnTo>
                  <a:lnTo>
                    <a:pt x="106" y="23"/>
                  </a:lnTo>
                  <a:lnTo>
                    <a:pt x="124" y="15"/>
                  </a:lnTo>
                  <a:lnTo>
                    <a:pt x="143" y="8"/>
                  </a:lnTo>
                  <a:lnTo>
                    <a:pt x="161" y="4"/>
                  </a:lnTo>
                  <a:lnTo>
                    <a:pt x="181" y="2"/>
                  </a:lnTo>
                  <a:lnTo>
                    <a:pt x="200" y="0"/>
                  </a:lnTo>
                  <a:lnTo>
                    <a:pt x="220" y="2"/>
                  </a:lnTo>
                  <a:lnTo>
                    <a:pt x="241" y="4"/>
                  </a:lnTo>
                  <a:lnTo>
                    <a:pt x="259" y="8"/>
                  </a:lnTo>
                  <a:lnTo>
                    <a:pt x="278" y="15"/>
                  </a:lnTo>
                  <a:lnTo>
                    <a:pt x="295" y="23"/>
                  </a:lnTo>
                  <a:lnTo>
                    <a:pt x="312" y="34"/>
                  </a:lnTo>
                  <a:lnTo>
                    <a:pt x="327" y="45"/>
                  </a:lnTo>
                  <a:lnTo>
                    <a:pt x="342" y="59"/>
                  </a:lnTo>
                  <a:lnTo>
                    <a:pt x="356" y="74"/>
                  </a:lnTo>
                  <a:lnTo>
                    <a:pt x="367" y="90"/>
                  </a:lnTo>
                  <a:lnTo>
                    <a:pt x="378" y="106"/>
                  </a:lnTo>
                  <a:lnTo>
                    <a:pt x="386" y="125"/>
                  </a:lnTo>
                  <a:lnTo>
                    <a:pt x="393" y="143"/>
                  </a:lnTo>
                  <a:lnTo>
                    <a:pt x="397" y="162"/>
                  </a:lnTo>
                  <a:lnTo>
                    <a:pt x="400" y="181"/>
                  </a:lnTo>
                  <a:lnTo>
                    <a:pt x="401" y="201"/>
                  </a:lnTo>
                  <a:lnTo>
                    <a:pt x="400" y="222"/>
                  </a:lnTo>
                  <a:lnTo>
                    <a:pt x="396" y="241"/>
                  </a:lnTo>
                  <a:lnTo>
                    <a:pt x="392" y="261"/>
                  </a:lnTo>
                  <a:lnTo>
                    <a:pt x="385" y="279"/>
                  </a:lnTo>
                  <a:lnTo>
                    <a:pt x="377" y="298"/>
                  </a:lnTo>
                  <a:lnTo>
                    <a:pt x="366" y="314"/>
                  </a:lnTo>
                  <a:lnTo>
                    <a:pt x="355" y="329"/>
                  </a:lnTo>
                  <a:lnTo>
                    <a:pt x="342" y="344"/>
                  </a:lnTo>
                  <a:lnTo>
                    <a:pt x="328" y="356"/>
                  </a:lnTo>
                  <a:lnTo>
                    <a:pt x="312" y="368"/>
                  </a:lnTo>
                  <a:lnTo>
                    <a:pt x="296" y="378"/>
                  </a:lnTo>
                  <a:lnTo>
                    <a:pt x="279" y="386"/>
                  </a:lnTo>
                  <a:lnTo>
                    <a:pt x="260" y="393"/>
                  </a:lnTo>
                  <a:lnTo>
                    <a:pt x="241" y="398"/>
                  </a:lnTo>
                  <a:lnTo>
                    <a:pt x="221" y="401"/>
                  </a:lnTo>
                  <a:lnTo>
                    <a:pt x="200" y="403"/>
                  </a:lnTo>
                  <a:lnTo>
                    <a:pt x="181" y="401"/>
                  </a:lnTo>
                  <a:lnTo>
                    <a:pt x="161" y="399"/>
                  </a:lnTo>
                  <a:lnTo>
                    <a:pt x="143" y="394"/>
                  </a:lnTo>
                  <a:lnTo>
                    <a:pt x="124" y="388"/>
                  </a:lnTo>
                  <a:lnTo>
                    <a:pt x="106" y="379"/>
                  </a:lnTo>
                  <a:lnTo>
                    <a:pt x="90" y="369"/>
                  </a:lnTo>
                  <a:lnTo>
                    <a:pt x="74" y="358"/>
                  </a:lnTo>
                  <a:lnTo>
                    <a:pt x="59" y="344"/>
                  </a:lnTo>
                  <a:lnTo>
                    <a:pt x="45" y="329"/>
                  </a:lnTo>
                  <a:lnTo>
                    <a:pt x="33" y="313"/>
                  </a:lnTo>
                  <a:lnTo>
                    <a:pt x="23" y="297"/>
                  </a:lnTo>
                  <a:lnTo>
                    <a:pt x="15" y="278"/>
                  </a:lnTo>
                  <a:lnTo>
                    <a:pt x="8" y="260"/>
                  </a:lnTo>
                  <a:lnTo>
                    <a:pt x="3" y="241"/>
                  </a:lnTo>
                  <a:lnTo>
                    <a:pt x="1" y="220"/>
                  </a:lnTo>
                  <a:lnTo>
                    <a:pt x="0" y="201"/>
                  </a:lnTo>
                  <a:close/>
                </a:path>
              </a:pathLst>
            </a:custGeom>
            <a:solidFill>
              <a:srgbClr val="FFD1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99" name="Freeform 76"/>
            <p:cNvSpPr>
              <a:spLocks/>
            </p:cNvSpPr>
            <p:nvPr/>
          </p:nvSpPr>
          <p:spPr bwMode="auto">
            <a:xfrm>
              <a:off x="716" y="1549"/>
              <a:ext cx="169" cy="189"/>
            </a:xfrm>
            <a:custGeom>
              <a:avLst/>
              <a:gdLst>
                <a:gd name="T0" fmla="*/ 0 w 339"/>
                <a:gd name="T1" fmla="*/ 1 h 378"/>
                <a:gd name="T2" fmla="*/ 0 w 339"/>
                <a:gd name="T3" fmla="*/ 1 h 378"/>
                <a:gd name="T4" fmla="*/ 0 w 339"/>
                <a:gd name="T5" fmla="*/ 1 h 378"/>
                <a:gd name="T6" fmla="*/ 0 w 339"/>
                <a:gd name="T7" fmla="*/ 1 h 378"/>
                <a:gd name="T8" fmla="*/ 0 w 339"/>
                <a:gd name="T9" fmla="*/ 1 h 378"/>
                <a:gd name="T10" fmla="*/ 0 w 339"/>
                <a:gd name="T11" fmla="*/ 1 h 378"/>
                <a:gd name="T12" fmla="*/ 0 w 339"/>
                <a:gd name="T13" fmla="*/ 1 h 378"/>
                <a:gd name="T14" fmla="*/ 0 w 339"/>
                <a:gd name="T15" fmla="*/ 1 h 378"/>
                <a:gd name="T16" fmla="*/ 0 w 339"/>
                <a:gd name="T17" fmla="*/ 1 h 378"/>
                <a:gd name="T18" fmla="*/ 0 w 339"/>
                <a:gd name="T19" fmla="*/ 1 h 378"/>
                <a:gd name="T20" fmla="*/ 0 w 339"/>
                <a:gd name="T21" fmla="*/ 1 h 378"/>
                <a:gd name="T22" fmla="*/ 0 w 339"/>
                <a:gd name="T23" fmla="*/ 1 h 378"/>
                <a:gd name="T24" fmla="*/ 0 w 339"/>
                <a:gd name="T25" fmla="*/ 1 h 378"/>
                <a:gd name="T26" fmla="*/ 0 w 339"/>
                <a:gd name="T27" fmla="*/ 1 h 378"/>
                <a:gd name="T28" fmla="*/ 0 w 339"/>
                <a:gd name="T29" fmla="*/ 1 h 378"/>
                <a:gd name="T30" fmla="*/ 0 w 339"/>
                <a:gd name="T31" fmla="*/ 1 h 378"/>
                <a:gd name="T32" fmla="*/ 0 w 339"/>
                <a:gd name="T33" fmla="*/ 1 h 378"/>
                <a:gd name="T34" fmla="*/ 0 w 339"/>
                <a:gd name="T35" fmla="*/ 1 h 378"/>
                <a:gd name="T36" fmla="*/ 0 w 339"/>
                <a:gd name="T37" fmla="*/ 1 h 378"/>
                <a:gd name="T38" fmla="*/ 0 w 339"/>
                <a:gd name="T39" fmla="*/ 1 h 378"/>
                <a:gd name="T40" fmla="*/ 0 w 339"/>
                <a:gd name="T41" fmla="*/ 1 h 378"/>
                <a:gd name="T42" fmla="*/ 0 w 339"/>
                <a:gd name="T43" fmla="*/ 1 h 378"/>
                <a:gd name="T44" fmla="*/ 0 w 339"/>
                <a:gd name="T45" fmla="*/ 1 h 378"/>
                <a:gd name="T46" fmla="*/ 0 w 339"/>
                <a:gd name="T47" fmla="*/ 1 h 378"/>
                <a:gd name="T48" fmla="*/ 0 w 339"/>
                <a:gd name="T49" fmla="*/ 1 h 378"/>
                <a:gd name="T50" fmla="*/ 0 w 339"/>
                <a:gd name="T51" fmla="*/ 1 h 378"/>
                <a:gd name="T52" fmla="*/ 0 w 339"/>
                <a:gd name="T53" fmla="*/ 1 h 378"/>
                <a:gd name="T54" fmla="*/ 0 w 339"/>
                <a:gd name="T55" fmla="*/ 1 h 378"/>
                <a:gd name="T56" fmla="*/ 0 w 339"/>
                <a:gd name="T57" fmla="*/ 1 h 378"/>
                <a:gd name="T58" fmla="*/ 0 w 339"/>
                <a:gd name="T59" fmla="*/ 1 h 378"/>
                <a:gd name="T60" fmla="*/ 0 w 339"/>
                <a:gd name="T61" fmla="*/ 1 h 378"/>
                <a:gd name="T62" fmla="*/ 0 w 339"/>
                <a:gd name="T63" fmla="*/ 1 h 37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39"/>
                <a:gd name="T97" fmla="*/ 0 h 378"/>
                <a:gd name="T98" fmla="*/ 339 w 339"/>
                <a:gd name="T99" fmla="*/ 378 h 37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39" h="378">
                  <a:moveTo>
                    <a:pt x="280" y="59"/>
                  </a:moveTo>
                  <a:lnTo>
                    <a:pt x="265" y="45"/>
                  </a:lnTo>
                  <a:lnTo>
                    <a:pt x="250" y="34"/>
                  </a:lnTo>
                  <a:lnTo>
                    <a:pt x="233" y="23"/>
                  </a:lnTo>
                  <a:lnTo>
                    <a:pt x="216" y="15"/>
                  </a:lnTo>
                  <a:lnTo>
                    <a:pt x="197" y="8"/>
                  </a:lnTo>
                  <a:lnTo>
                    <a:pt x="179" y="4"/>
                  </a:lnTo>
                  <a:lnTo>
                    <a:pt x="158" y="2"/>
                  </a:lnTo>
                  <a:lnTo>
                    <a:pt x="138" y="0"/>
                  </a:lnTo>
                  <a:lnTo>
                    <a:pt x="119" y="2"/>
                  </a:lnTo>
                  <a:lnTo>
                    <a:pt x="100" y="4"/>
                  </a:lnTo>
                  <a:lnTo>
                    <a:pt x="82" y="8"/>
                  </a:lnTo>
                  <a:lnTo>
                    <a:pt x="65" y="14"/>
                  </a:lnTo>
                  <a:lnTo>
                    <a:pt x="47" y="22"/>
                  </a:lnTo>
                  <a:lnTo>
                    <a:pt x="30" y="33"/>
                  </a:lnTo>
                  <a:lnTo>
                    <a:pt x="15" y="44"/>
                  </a:lnTo>
                  <a:lnTo>
                    <a:pt x="0" y="57"/>
                  </a:lnTo>
                  <a:lnTo>
                    <a:pt x="12" y="51"/>
                  </a:lnTo>
                  <a:lnTo>
                    <a:pt x="22" y="47"/>
                  </a:lnTo>
                  <a:lnTo>
                    <a:pt x="34" y="42"/>
                  </a:lnTo>
                  <a:lnTo>
                    <a:pt x="46" y="38"/>
                  </a:lnTo>
                  <a:lnTo>
                    <a:pt x="58" y="36"/>
                  </a:lnTo>
                  <a:lnTo>
                    <a:pt x="69" y="34"/>
                  </a:lnTo>
                  <a:lnTo>
                    <a:pt x="82" y="33"/>
                  </a:lnTo>
                  <a:lnTo>
                    <a:pt x="95" y="33"/>
                  </a:lnTo>
                  <a:lnTo>
                    <a:pt x="114" y="34"/>
                  </a:lnTo>
                  <a:lnTo>
                    <a:pt x="134" y="36"/>
                  </a:lnTo>
                  <a:lnTo>
                    <a:pt x="152" y="41"/>
                  </a:lnTo>
                  <a:lnTo>
                    <a:pt x="171" y="48"/>
                  </a:lnTo>
                  <a:lnTo>
                    <a:pt x="189" y="56"/>
                  </a:lnTo>
                  <a:lnTo>
                    <a:pt x="205" y="66"/>
                  </a:lnTo>
                  <a:lnTo>
                    <a:pt x="221" y="78"/>
                  </a:lnTo>
                  <a:lnTo>
                    <a:pt x="236" y="91"/>
                  </a:lnTo>
                  <a:lnTo>
                    <a:pt x="250" y="106"/>
                  </a:lnTo>
                  <a:lnTo>
                    <a:pt x="262" y="123"/>
                  </a:lnTo>
                  <a:lnTo>
                    <a:pt x="272" y="139"/>
                  </a:lnTo>
                  <a:lnTo>
                    <a:pt x="280" y="157"/>
                  </a:lnTo>
                  <a:lnTo>
                    <a:pt x="287" y="176"/>
                  </a:lnTo>
                  <a:lnTo>
                    <a:pt x="292" y="194"/>
                  </a:lnTo>
                  <a:lnTo>
                    <a:pt x="294" y="215"/>
                  </a:lnTo>
                  <a:lnTo>
                    <a:pt x="295" y="234"/>
                  </a:lnTo>
                  <a:lnTo>
                    <a:pt x="294" y="255"/>
                  </a:lnTo>
                  <a:lnTo>
                    <a:pt x="290" y="276"/>
                  </a:lnTo>
                  <a:lnTo>
                    <a:pt x="286" y="295"/>
                  </a:lnTo>
                  <a:lnTo>
                    <a:pt x="278" y="314"/>
                  </a:lnTo>
                  <a:lnTo>
                    <a:pt x="270" y="331"/>
                  </a:lnTo>
                  <a:lnTo>
                    <a:pt x="258" y="348"/>
                  </a:lnTo>
                  <a:lnTo>
                    <a:pt x="247" y="363"/>
                  </a:lnTo>
                  <a:lnTo>
                    <a:pt x="233" y="378"/>
                  </a:lnTo>
                  <a:lnTo>
                    <a:pt x="256" y="364"/>
                  </a:lnTo>
                  <a:lnTo>
                    <a:pt x="277" y="347"/>
                  </a:lnTo>
                  <a:lnTo>
                    <a:pt x="294" y="328"/>
                  </a:lnTo>
                  <a:lnTo>
                    <a:pt x="310" y="306"/>
                  </a:lnTo>
                  <a:lnTo>
                    <a:pt x="322" y="283"/>
                  </a:lnTo>
                  <a:lnTo>
                    <a:pt x="331" y="256"/>
                  </a:lnTo>
                  <a:lnTo>
                    <a:pt x="337" y="230"/>
                  </a:lnTo>
                  <a:lnTo>
                    <a:pt x="339" y="201"/>
                  </a:lnTo>
                  <a:lnTo>
                    <a:pt x="338" y="181"/>
                  </a:lnTo>
                  <a:lnTo>
                    <a:pt x="335" y="162"/>
                  </a:lnTo>
                  <a:lnTo>
                    <a:pt x="331" y="143"/>
                  </a:lnTo>
                  <a:lnTo>
                    <a:pt x="324" y="125"/>
                  </a:lnTo>
                  <a:lnTo>
                    <a:pt x="316" y="106"/>
                  </a:lnTo>
                  <a:lnTo>
                    <a:pt x="305" y="90"/>
                  </a:lnTo>
                  <a:lnTo>
                    <a:pt x="294" y="74"/>
                  </a:lnTo>
                  <a:lnTo>
                    <a:pt x="280" y="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100" name="Freeform 77"/>
            <p:cNvSpPr>
              <a:spLocks/>
            </p:cNvSpPr>
            <p:nvPr/>
          </p:nvSpPr>
          <p:spPr bwMode="auto">
            <a:xfrm>
              <a:off x="661" y="1790"/>
              <a:ext cx="249" cy="250"/>
            </a:xfrm>
            <a:custGeom>
              <a:avLst/>
              <a:gdLst>
                <a:gd name="T0" fmla="*/ 1 w 498"/>
                <a:gd name="T1" fmla="*/ 1 h 500"/>
                <a:gd name="T2" fmla="*/ 1 w 498"/>
                <a:gd name="T3" fmla="*/ 1 h 500"/>
                <a:gd name="T4" fmla="*/ 1 w 498"/>
                <a:gd name="T5" fmla="*/ 1 h 500"/>
                <a:gd name="T6" fmla="*/ 1 w 498"/>
                <a:gd name="T7" fmla="*/ 1 h 500"/>
                <a:gd name="T8" fmla="*/ 1 w 498"/>
                <a:gd name="T9" fmla="*/ 1 h 500"/>
                <a:gd name="T10" fmla="*/ 1 w 498"/>
                <a:gd name="T11" fmla="*/ 1 h 500"/>
                <a:gd name="T12" fmla="*/ 1 w 498"/>
                <a:gd name="T13" fmla="*/ 1 h 500"/>
                <a:gd name="T14" fmla="*/ 1 w 498"/>
                <a:gd name="T15" fmla="*/ 1 h 500"/>
                <a:gd name="T16" fmla="*/ 1 w 498"/>
                <a:gd name="T17" fmla="*/ 1 h 500"/>
                <a:gd name="T18" fmla="*/ 1 w 498"/>
                <a:gd name="T19" fmla="*/ 1 h 500"/>
                <a:gd name="T20" fmla="*/ 1 w 498"/>
                <a:gd name="T21" fmla="*/ 1 h 500"/>
                <a:gd name="T22" fmla="*/ 1 w 498"/>
                <a:gd name="T23" fmla="*/ 1 h 500"/>
                <a:gd name="T24" fmla="*/ 1 w 498"/>
                <a:gd name="T25" fmla="*/ 1 h 500"/>
                <a:gd name="T26" fmla="*/ 1 w 498"/>
                <a:gd name="T27" fmla="*/ 1 h 500"/>
                <a:gd name="T28" fmla="*/ 1 w 498"/>
                <a:gd name="T29" fmla="*/ 1 h 500"/>
                <a:gd name="T30" fmla="*/ 1 w 498"/>
                <a:gd name="T31" fmla="*/ 1 h 500"/>
                <a:gd name="T32" fmla="*/ 1 w 498"/>
                <a:gd name="T33" fmla="*/ 1 h 500"/>
                <a:gd name="T34" fmla="*/ 1 w 498"/>
                <a:gd name="T35" fmla="*/ 1 h 500"/>
                <a:gd name="T36" fmla="*/ 1 w 498"/>
                <a:gd name="T37" fmla="*/ 1 h 500"/>
                <a:gd name="T38" fmla="*/ 1 w 498"/>
                <a:gd name="T39" fmla="*/ 1 h 500"/>
                <a:gd name="T40" fmla="*/ 1 w 498"/>
                <a:gd name="T41" fmla="*/ 1 h 500"/>
                <a:gd name="T42" fmla="*/ 1 w 498"/>
                <a:gd name="T43" fmla="*/ 1 h 500"/>
                <a:gd name="T44" fmla="*/ 1 w 498"/>
                <a:gd name="T45" fmla="*/ 1 h 500"/>
                <a:gd name="T46" fmla="*/ 1 w 498"/>
                <a:gd name="T47" fmla="*/ 1 h 500"/>
                <a:gd name="T48" fmla="*/ 1 w 498"/>
                <a:gd name="T49" fmla="*/ 1 h 500"/>
                <a:gd name="T50" fmla="*/ 1 w 498"/>
                <a:gd name="T51" fmla="*/ 1 h 500"/>
                <a:gd name="T52" fmla="*/ 1 w 498"/>
                <a:gd name="T53" fmla="*/ 1 h 500"/>
                <a:gd name="T54" fmla="*/ 1 w 498"/>
                <a:gd name="T55" fmla="*/ 1 h 500"/>
                <a:gd name="T56" fmla="*/ 1 w 498"/>
                <a:gd name="T57" fmla="*/ 1 h 500"/>
                <a:gd name="T58" fmla="*/ 1 w 498"/>
                <a:gd name="T59" fmla="*/ 1 h 500"/>
                <a:gd name="T60" fmla="*/ 1 w 498"/>
                <a:gd name="T61" fmla="*/ 1 h 500"/>
                <a:gd name="T62" fmla="*/ 1 w 498"/>
                <a:gd name="T63" fmla="*/ 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90"/>
                  </a:lnTo>
                  <a:lnTo>
                    <a:pt x="344" y="480"/>
                  </a:lnTo>
                  <a:lnTo>
                    <a:pt x="366" y="470"/>
                  </a:lnTo>
                  <a:lnTo>
                    <a:pt x="387" y="457"/>
                  </a:lnTo>
                  <a:lnTo>
                    <a:pt x="406" y="444"/>
                  </a:lnTo>
                  <a:lnTo>
                    <a:pt x="425" y="426"/>
                  </a:lnTo>
                  <a:lnTo>
                    <a:pt x="442" y="408"/>
                  </a:lnTo>
                  <a:lnTo>
                    <a:pt x="456" y="388"/>
                  </a:lnTo>
                  <a:lnTo>
                    <a:pt x="468" y="368"/>
                  </a:lnTo>
                  <a:lnTo>
                    <a:pt x="479" y="346"/>
                  </a:lnTo>
                  <a:lnTo>
                    <a:pt x="488" y="323"/>
                  </a:lnTo>
                  <a:lnTo>
                    <a:pt x="494" y="300"/>
                  </a:lnTo>
                  <a:lnTo>
                    <a:pt x="497" y="275"/>
                  </a:lnTo>
                  <a:lnTo>
                    <a:pt x="498" y="250"/>
                  </a:lnTo>
                  <a:lnTo>
                    <a:pt x="497" y="225"/>
                  </a:lnTo>
                  <a:lnTo>
                    <a:pt x="494" y="200"/>
                  </a:lnTo>
                  <a:lnTo>
                    <a:pt x="488" y="177"/>
                  </a:lnTo>
                  <a:lnTo>
                    <a:pt x="479" y="154"/>
                  </a:lnTo>
                  <a:lnTo>
                    <a:pt x="468" y="132"/>
                  </a:lnTo>
                  <a:lnTo>
                    <a:pt x="456" y="112"/>
                  </a:lnTo>
                  <a:lnTo>
                    <a:pt x="442" y="92"/>
                  </a:lnTo>
                  <a:lnTo>
                    <a:pt x="425" y="74"/>
                  </a:lnTo>
                  <a:lnTo>
                    <a:pt x="406" y="56"/>
                  </a:lnTo>
                  <a:lnTo>
                    <a:pt x="387" y="43"/>
                  </a:lnTo>
                  <a:lnTo>
                    <a:pt x="366" y="30"/>
                  </a:lnTo>
                  <a:lnTo>
                    <a:pt x="344" y="20"/>
                  </a:lnTo>
                  <a:lnTo>
                    <a:pt x="321" y="10"/>
                  </a:lnTo>
                  <a:lnTo>
                    <a:pt x="298" y="5"/>
                  </a:lnTo>
                  <a:lnTo>
                    <a:pt x="274" y="1"/>
                  </a:lnTo>
                  <a:lnTo>
                    <a:pt x="248" y="0"/>
                  </a:lnTo>
                  <a:lnTo>
                    <a:pt x="223" y="1"/>
                  </a:lnTo>
                  <a:lnTo>
                    <a:pt x="199" y="5"/>
                  </a:lnTo>
                  <a:lnTo>
                    <a:pt x="175" y="12"/>
                  </a:lnTo>
                  <a:lnTo>
                    <a:pt x="152" y="20"/>
                  </a:lnTo>
                  <a:lnTo>
                    <a:pt x="130" y="30"/>
                  </a:lnTo>
                  <a:lnTo>
                    <a:pt x="109" y="43"/>
                  </a:lnTo>
                  <a:lnTo>
                    <a:pt x="91" y="58"/>
                  </a:lnTo>
                  <a:lnTo>
                    <a:pt x="72" y="74"/>
                  </a:lnTo>
                  <a:lnTo>
                    <a:pt x="56" y="91"/>
                  </a:lnTo>
                  <a:lnTo>
                    <a:pt x="42" y="111"/>
                  </a:lnTo>
                  <a:lnTo>
                    <a:pt x="30" y="131"/>
                  </a:lnTo>
                  <a:lnTo>
                    <a:pt x="19" y="153"/>
                  </a:lnTo>
                  <a:lnTo>
                    <a:pt x="11" y="176"/>
                  </a:lnTo>
                  <a:lnTo>
                    <a:pt x="4" y="200"/>
                  </a:lnTo>
                  <a:lnTo>
                    <a:pt x="1" y="225"/>
                  </a:lnTo>
                  <a:lnTo>
                    <a:pt x="0" y="250"/>
                  </a:lnTo>
                  <a:lnTo>
                    <a:pt x="1" y="275"/>
                  </a:lnTo>
                  <a:lnTo>
                    <a:pt x="4" y="300"/>
                  </a:lnTo>
                  <a:lnTo>
                    <a:pt x="10" y="323"/>
                  </a:lnTo>
                  <a:lnTo>
                    <a:pt x="18" y="346"/>
                  </a:lnTo>
                  <a:lnTo>
                    <a:pt x="28" y="368"/>
                  </a:lnTo>
                  <a:lnTo>
                    <a:pt x="41" y="388"/>
                  </a:lnTo>
                  <a:lnTo>
                    <a:pt x="56" y="408"/>
                  </a:lnTo>
                  <a:lnTo>
                    <a:pt x="72" y="426"/>
                  </a:lnTo>
                  <a:lnTo>
                    <a:pt x="91" y="444"/>
                  </a:lnTo>
                  <a:lnTo>
                    <a:pt x="110" y="457"/>
                  </a:lnTo>
                  <a:lnTo>
                    <a:pt x="131" y="470"/>
                  </a:lnTo>
                  <a:lnTo>
                    <a:pt x="153" y="480"/>
                  </a:lnTo>
                  <a:lnTo>
                    <a:pt x="176" y="490"/>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101" name="Freeform 78"/>
            <p:cNvSpPr>
              <a:spLocks/>
            </p:cNvSpPr>
            <p:nvPr/>
          </p:nvSpPr>
          <p:spPr bwMode="auto">
            <a:xfrm>
              <a:off x="685" y="1814"/>
              <a:ext cx="200" cy="201"/>
            </a:xfrm>
            <a:custGeom>
              <a:avLst/>
              <a:gdLst>
                <a:gd name="T0" fmla="*/ 0 w 401"/>
                <a:gd name="T1" fmla="*/ 1 h 400"/>
                <a:gd name="T2" fmla="*/ 0 w 401"/>
                <a:gd name="T3" fmla="*/ 1 h 400"/>
                <a:gd name="T4" fmla="*/ 0 w 401"/>
                <a:gd name="T5" fmla="*/ 1 h 400"/>
                <a:gd name="T6" fmla="*/ 0 w 401"/>
                <a:gd name="T7" fmla="*/ 1 h 400"/>
                <a:gd name="T8" fmla="*/ 0 w 401"/>
                <a:gd name="T9" fmla="*/ 1 h 400"/>
                <a:gd name="T10" fmla="*/ 0 w 401"/>
                <a:gd name="T11" fmla="*/ 1 h 400"/>
                <a:gd name="T12" fmla="*/ 0 w 401"/>
                <a:gd name="T13" fmla="*/ 1 h 400"/>
                <a:gd name="T14" fmla="*/ 0 w 401"/>
                <a:gd name="T15" fmla="*/ 1 h 400"/>
                <a:gd name="T16" fmla="*/ 0 w 401"/>
                <a:gd name="T17" fmla="*/ 1 h 400"/>
                <a:gd name="T18" fmla="*/ 0 w 401"/>
                <a:gd name="T19" fmla="*/ 1 h 400"/>
                <a:gd name="T20" fmla="*/ 0 w 401"/>
                <a:gd name="T21" fmla="*/ 1 h 400"/>
                <a:gd name="T22" fmla="*/ 0 w 401"/>
                <a:gd name="T23" fmla="*/ 1 h 400"/>
                <a:gd name="T24" fmla="*/ 0 w 401"/>
                <a:gd name="T25" fmla="*/ 1 h 400"/>
                <a:gd name="T26" fmla="*/ 0 w 401"/>
                <a:gd name="T27" fmla="*/ 1 h 400"/>
                <a:gd name="T28" fmla="*/ 0 w 401"/>
                <a:gd name="T29" fmla="*/ 1 h 400"/>
                <a:gd name="T30" fmla="*/ 0 w 401"/>
                <a:gd name="T31" fmla="*/ 1 h 400"/>
                <a:gd name="T32" fmla="*/ 0 w 401"/>
                <a:gd name="T33" fmla="*/ 1 h 400"/>
                <a:gd name="T34" fmla="*/ 0 w 401"/>
                <a:gd name="T35" fmla="*/ 1 h 400"/>
                <a:gd name="T36" fmla="*/ 0 w 401"/>
                <a:gd name="T37" fmla="*/ 1 h 400"/>
                <a:gd name="T38" fmla="*/ 0 w 401"/>
                <a:gd name="T39" fmla="*/ 1 h 400"/>
                <a:gd name="T40" fmla="*/ 0 w 401"/>
                <a:gd name="T41" fmla="*/ 1 h 400"/>
                <a:gd name="T42" fmla="*/ 0 w 401"/>
                <a:gd name="T43" fmla="*/ 1 h 400"/>
                <a:gd name="T44" fmla="*/ 0 w 401"/>
                <a:gd name="T45" fmla="*/ 1 h 400"/>
                <a:gd name="T46" fmla="*/ 0 w 401"/>
                <a:gd name="T47" fmla="*/ 1 h 400"/>
                <a:gd name="T48" fmla="*/ 0 w 401"/>
                <a:gd name="T49" fmla="*/ 1 h 400"/>
                <a:gd name="T50" fmla="*/ 0 w 401"/>
                <a:gd name="T51" fmla="*/ 1 h 400"/>
                <a:gd name="T52" fmla="*/ 0 w 401"/>
                <a:gd name="T53" fmla="*/ 1 h 400"/>
                <a:gd name="T54" fmla="*/ 0 w 401"/>
                <a:gd name="T55" fmla="*/ 1 h 400"/>
                <a:gd name="T56" fmla="*/ 0 w 401"/>
                <a:gd name="T57" fmla="*/ 1 h 400"/>
                <a:gd name="T58" fmla="*/ 0 w 401"/>
                <a:gd name="T59" fmla="*/ 1 h 400"/>
                <a:gd name="T60" fmla="*/ 0 w 401"/>
                <a:gd name="T61" fmla="*/ 1 h 400"/>
                <a:gd name="T62" fmla="*/ 0 w 401"/>
                <a:gd name="T63" fmla="*/ 1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0"/>
                <a:gd name="T98" fmla="*/ 401 w 401"/>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0">
                  <a:moveTo>
                    <a:pt x="0" y="200"/>
                  </a:moveTo>
                  <a:lnTo>
                    <a:pt x="1" y="180"/>
                  </a:lnTo>
                  <a:lnTo>
                    <a:pt x="3" y="161"/>
                  </a:lnTo>
                  <a:lnTo>
                    <a:pt x="8" y="142"/>
                  </a:lnTo>
                  <a:lnTo>
                    <a:pt x="15" y="124"/>
                  </a:lnTo>
                  <a:lnTo>
                    <a:pt x="23" y="106"/>
                  </a:lnTo>
                  <a:lnTo>
                    <a:pt x="33" y="89"/>
                  </a:lnTo>
                  <a:lnTo>
                    <a:pt x="45" y="73"/>
                  </a:lnTo>
                  <a:lnTo>
                    <a:pt x="59" y="58"/>
                  </a:lnTo>
                  <a:lnTo>
                    <a:pt x="74" y="44"/>
                  </a:lnTo>
                  <a:lnTo>
                    <a:pt x="90" y="33"/>
                  </a:lnTo>
                  <a:lnTo>
                    <a:pt x="106" y="23"/>
                  </a:lnTo>
                  <a:lnTo>
                    <a:pt x="124" y="15"/>
                  </a:lnTo>
                  <a:lnTo>
                    <a:pt x="143" y="8"/>
                  </a:lnTo>
                  <a:lnTo>
                    <a:pt x="161" y="3"/>
                  </a:lnTo>
                  <a:lnTo>
                    <a:pt x="181" y="1"/>
                  </a:lnTo>
                  <a:lnTo>
                    <a:pt x="200" y="0"/>
                  </a:lnTo>
                  <a:lnTo>
                    <a:pt x="220" y="1"/>
                  </a:lnTo>
                  <a:lnTo>
                    <a:pt x="241" y="3"/>
                  </a:lnTo>
                  <a:lnTo>
                    <a:pt x="259" y="8"/>
                  </a:lnTo>
                  <a:lnTo>
                    <a:pt x="278" y="15"/>
                  </a:lnTo>
                  <a:lnTo>
                    <a:pt x="295" y="23"/>
                  </a:lnTo>
                  <a:lnTo>
                    <a:pt x="312" y="33"/>
                  </a:lnTo>
                  <a:lnTo>
                    <a:pt x="327" y="44"/>
                  </a:lnTo>
                  <a:lnTo>
                    <a:pt x="342" y="58"/>
                  </a:lnTo>
                  <a:lnTo>
                    <a:pt x="356" y="73"/>
                  </a:lnTo>
                  <a:lnTo>
                    <a:pt x="367" y="89"/>
                  </a:lnTo>
                  <a:lnTo>
                    <a:pt x="378" y="106"/>
                  </a:lnTo>
                  <a:lnTo>
                    <a:pt x="386" y="124"/>
                  </a:lnTo>
                  <a:lnTo>
                    <a:pt x="393" y="142"/>
                  </a:lnTo>
                  <a:lnTo>
                    <a:pt x="397" y="161"/>
                  </a:lnTo>
                  <a:lnTo>
                    <a:pt x="400" y="180"/>
                  </a:lnTo>
                  <a:lnTo>
                    <a:pt x="401" y="200"/>
                  </a:lnTo>
                  <a:lnTo>
                    <a:pt x="400" y="221"/>
                  </a:lnTo>
                  <a:lnTo>
                    <a:pt x="396" y="240"/>
                  </a:lnTo>
                  <a:lnTo>
                    <a:pt x="392" y="260"/>
                  </a:lnTo>
                  <a:lnTo>
                    <a:pt x="385" y="278"/>
                  </a:lnTo>
                  <a:lnTo>
                    <a:pt x="377" y="296"/>
                  </a:lnTo>
                  <a:lnTo>
                    <a:pt x="366" y="312"/>
                  </a:lnTo>
                  <a:lnTo>
                    <a:pt x="355" y="328"/>
                  </a:lnTo>
                  <a:lnTo>
                    <a:pt x="342" y="342"/>
                  </a:lnTo>
                  <a:lnTo>
                    <a:pt x="328" y="354"/>
                  </a:lnTo>
                  <a:lnTo>
                    <a:pt x="312" y="366"/>
                  </a:lnTo>
                  <a:lnTo>
                    <a:pt x="296" y="376"/>
                  </a:lnTo>
                  <a:lnTo>
                    <a:pt x="279" y="384"/>
                  </a:lnTo>
                  <a:lnTo>
                    <a:pt x="260" y="391"/>
                  </a:lnTo>
                  <a:lnTo>
                    <a:pt x="241" y="396"/>
                  </a:lnTo>
                  <a:lnTo>
                    <a:pt x="221" y="399"/>
                  </a:lnTo>
                  <a:lnTo>
                    <a:pt x="200" y="400"/>
                  </a:lnTo>
                  <a:lnTo>
                    <a:pt x="181" y="399"/>
                  </a:lnTo>
                  <a:lnTo>
                    <a:pt x="161" y="397"/>
                  </a:lnTo>
                  <a:lnTo>
                    <a:pt x="143" y="392"/>
                  </a:lnTo>
                  <a:lnTo>
                    <a:pt x="124" y="385"/>
                  </a:lnTo>
                  <a:lnTo>
                    <a:pt x="106" y="377"/>
                  </a:lnTo>
                  <a:lnTo>
                    <a:pt x="90" y="367"/>
                  </a:lnTo>
                  <a:lnTo>
                    <a:pt x="74" y="356"/>
                  </a:lnTo>
                  <a:lnTo>
                    <a:pt x="59" y="342"/>
                  </a:lnTo>
                  <a:lnTo>
                    <a:pt x="45" y="327"/>
                  </a:lnTo>
                  <a:lnTo>
                    <a:pt x="33" y="311"/>
                  </a:lnTo>
                  <a:lnTo>
                    <a:pt x="23" y="294"/>
                  </a:lnTo>
                  <a:lnTo>
                    <a:pt x="15" y="277"/>
                  </a:lnTo>
                  <a:lnTo>
                    <a:pt x="8" y="259"/>
                  </a:lnTo>
                  <a:lnTo>
                    <a:pt x="3" y="239"/>
                  </a:lnTo>
                  <a:lnTo>
                    <a:pt x="1" y="220"/>
                  </a:lnTo>
                  <a:lnTo>
                    <a:pt x="0" y="200"/>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102" name="Freeform 79"/>
            <p:cNvSpPr>
              <a:spLocks/>
            </p:cNvSpPr>
            <p:nvPr/>
          </p:nvSpPr>
          <p:spPr bwMode="auto">
            <a:xfrm>
              <a:off x="705" y="1814"/>
              <a:ext cx="180" cy="181"/>
            </a:xfrm>
            <a:custGeom>
              <a:avLst/>
              <a:gdLst>
                <a:gd name="T0" fmla="*/ 0 w 361"/>
                <a:gd name="T1" fmla="*/ 1 h 361"/>
                <a:gd name="T2" fmla="*/ 0 w 361"/>
                <a:gd name="T3" fmla="*/ 1 h 361"/>
                <a:gd name="T4" fmla="*/ 0 w 361"/>
                <a:gd name="T5" fmla="*/ 1 h 361"/>
                <a:gd name="T6" fmla="*/ 0 w 361"/>
                <a:gd name="T7" fmla="*/ 1 h 361"/>
                <a:gd name="T8" fmla="*/ 0 w 361"/>
                <a:gd name="T9" fmla="*/ 1 h 361"/>
                <a:gd name="T10" fmla="*/ 0 w 361"/>
                <a:gd name="T11" fmla="*/ 1 h 361"/>
                <a:gd name="T12" fmla="*/ 0 w 361"/>
                <a:gd name="T13" fmla="*/ 1 h 361"/>
                <a:gd name="T14" fmla="*/ 0 w 361"/>
                <a:gd name="T15" fmla="*/ 1 h 361"/>
                <a:gd name="T16" fmla="*/ 0 w 361"/>
                <a:gd name="T17" fmla="*/ 1 h 361"/>
                <a:gd name="T18" fmla="*/ 0 w 361"/>
                <a:gd name="T19" fmla="*/ 1 h 361"/>
                <a:gd name="T20" fmla="*/ 0 w 361"/>
                <a:gd name="T21" fmla="*/ 1 h 361"/>
                <a:gd name="T22" fmla="*/ 0 w 361"/>
                <a:gd name="T23" fmla="*/ 1 h 361"/>
                <a:gd name="T24" fmla="*/ 0 w 361"/>
                <a:gd name="T25" fmla="*/ 1 h 361"/>
                <a:gd name="T26" fmla="*/ 0 w 361"/>
                <a:gd name="T27" fmla="*/ 1 h 361"/>
                <a:gd name="T28" fmla="*/ 0 w 361"/>
                <a:gd name="T29" fmla="*/ 1 h 361"/>
                <a:gd name="T30" fmla="*/ 0 w 361"/>
                <a:gd name="T31" fmla="*/ 1 h 361"/>
                <a:gd name="T32" fmla="*/ 0 w 361"/>
                <a:gd name="T33" fmla="*/ 1 h 361"/>
                <a:gd name="T34" fmla="*/ 0 w 361"/>
                <a:gd name="T35" fmla="*/ 1 h 361"/>
                <a:gd name="T36" fmla="*/ 0 w 361"/>
                <a:gd name="T37" fmla="*/ 1 h 361"/>
                <a:gd name="T38" fmla="*/ 0 w 361"/>
                <a:gd name="T39" fmla="*/ 1 h 361"/>
                <a:gd name="T40" fmla="*/ 0 w 361"/>
                <a:gd name="T41" fmla="*/ 1 h 361"/>
                <a:gd name="T42" fmla="*/ 0 w 361"/>
                <a:gd name="T43" fmla="*/ 1 h 361"/>
                <a:gd name="T44" fmla="*/ 0 w 361"/>
                <a:gd name="T45" fmla="*/ 1 h 361"/>
                <a:gd name="T46" fmla="*/ 0 w 361"/>
                <a:gd name="T47" fmla="*/ 1 h 361"/>
                <a:gd name="T48" fmla="*/ 0 w 361"/>
                <a:gd name="T49" fmla="*/ 1 h 361"/>
                <a:gd name="T50" fmla="*/ 0 w 361"/>
                <a:gd name="T51" fmla="*/ 1 h 361"/>
                <a:gd name="T52" fmla="*/ 0 w 361"/>
                <a:gd name="T53" fmla="*/ 1 h 361"/>
                <a:gd name="T54" fmla="*/ 0 w 361"/>
                <a:gd name="T55" fmla="*/ 1 h 361"/>
                <a:gd name="T56" fmla="*/ 0 w 361"/>
                <a:gd name="T57" fmla="*/ 1 h 361"/>
                <a:gd name="T58" fmla="*/ 0 w 361"/>
                <a:gd name="T59" fmla="*/ 1 h 361"/>
                <a:gd name="T60" fmla="*/ 0 w 361"/>
                <a:gd name="T61" fmla="*/ 1 h 361"/>
                <a:gd name="T62" fmla="*/ 0 w 361"/>
                <a:gd name="T63" fmla="*/ 1 h 361"/>
                <a:gd name="T64" fmla="*/ 0 w 361"/>
                <a:gd name="T65" fmla="*/ 1 h 361"/>
                <a:gd name="T66" fmla="*/ 0 w 361"/>
                <a:gd name="T67" fmla="*/ 1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8"/>
                  </a:moveTo>
                  <a:lnTo>
                    <a:pt x="287" y="44"/>
                  </a:lnTo>
                  <a:lnTo>
                    <a:pt x="272" y="33"/>
                  </a:lnTo>
                  <a:lnTo>
                    <a:pt x="255" y="23"/>
                  </a:lnTo>
                  <a:lnTo>
                    <a:pt x="238" y="15"/>
                  </a:lnTo>
                  <a:lnTo>
                    <a:pt x="219" y="8"/>
                  </a:lnTo>
                  <a:lnTo>
                    <a:pt x="201" y="3"/>
                  </a:lnTo>
                  <a:lnTo>
                    <a:pt x="180" y="1"/>
                  </a:lnTo>
                  <a:lnTo>
                    <a:pt x="160" y="0"/>
                  </a:lnTo>
                  <a:lnTo>
                    <a:pt x="141" y="1"/>
                  </a:lnTo>
                  <a:lnTo>
                    <a:pt x="121" y="3"/>
                  </a:lnTo>
                  <a:lnTo>
                    <a:pt x="103" y="8"/>
                  </a:lnTo>
                  <a:lnTo>
                    <a:pt x="84" y="15"/>
                  </a:lnTo>
                  <a:lnTo>
                    <a:pt x="66" y="23"/>
                  </a:lnTo>
                  <a:lnTo>
                    <a:pt x="50" y="33"/>
                  </a:lnTo>
                  <a:lnTo>
                    <a:pt x="34" y="44"/>
                  </a:lnTo>
                  <a:lnTo>
                    <a:pt x="19" y="58"/>
                  </a:lnTo>
                  <a:lnTo>
                    <a:pt x="14" y="64"/>
                  </a:lnTo>
                  <a:lnTo>
                    <a:pt x="10" y="69"/>
                  </a:lnTo>
                  <a:lnTo>
                    <a:pt x="5" y="74"/>
                  </a:lnTo>
                  <a:lnTo>
                    <a:pt x="0" y="80"/>
                  </a:lnTo>
                  <a:lnTo>
                    <a:pt x="14" y="71"/>
                  </a:lnTo>
                  <a:lnTo>
                    <a:pt x="28" y="63"/>
                  </a:lnTo>
                  <a:lnTo>
                    <a:pt x="42" y="56"/>
                  </a:lnTo>
                  <a:lnTo>
                    <a:pt x="57" y="50"/>
                  </a:lnTo>
                  <a:lnTo>
                    <a:pt x="72" y="46"/>
                  </a:lnTo>
                  <a:lnTo>
                    <a:pt x="88" y="42"/>
                  </a:lnTo>
                  <a:lnTo>
                    <a:pt x="104" y="41"/>
                  </a:lnTo>
                  <a:lnTo>
                    <a:pt x="120" y="40"/>
                  </a:lnTo>
                  <a:lnTo>
                    <a:pt x="140" y="41"/>
                  </a:lnTo>
                  <a:lnTo>
                    <a:pt x="159" y="43"/>
                  </a:lnTo>
                  <a:lnTo>
                    <a:pt x="178" y="49"/>
                  </a:lnTo>
                  <a:lnTo>
                    <a:pt x="196" y="55"/>
                  </a:lnTo>
                  <a:lnTo>
                    <a:pt x="215" y="64"/>
                  </a:lnTo>
                  <a:lnTo>
                    <a:pt x="231" y="74"/>
                  </a:lnTo>
                  <a:lnTo>
                    <a:pt x="247" y="86"/>
                  </a:lnTo>
                  <a:lnTo>
                    <a:pt x="262" y="99"/>
                  </a:lnTo>
                  <a:lnTo>
                    <a:pt x="276" y="114"/>
                  </a:lnTo>
                  <a:lnTo>
                    <a:pt x="287" y="130"/>
                  </a:lnTo>
                  <a:lnTo>
                    <a:pt x="297" y="146"/>
                  </a:lnTo>
                  <a:lnTo>
                    <a:pt x="306" y="164"/>
                  </a:lnTo>
                  <a:lnTo>
                    <a:pt x="312" y="183"/>
                  </a:lnTo>
                  <a:lnTo>
                    <a:pt x="317" y="201"/>
                  </a:lnTo>
                  <a:lnTo>
                    <a:pt x="319" y="222"/>
                  </a:lnTo>
                  <a:lnTo>
                    <a:pt x="321" y="241"/>
                  </a:lnTo>
                  <a:lnTo>
                    <a:pt x="319" y="258"/>
                  </a:lnTo>
                  <a:lnTo>
                    <a:pt x="318" y="275"/>
                  </a:lnTo>
                  <a:lnTo>
                    <a:pt x="315" y="290"/>
                  </a:lnTo>
                  <a:lnTo>
                    <a:pt x="310" y="306"/>
                  </a:lnTo>
                  <a:lnTo>
                    <a:pt x="304" y="321"/>
                  </a:lnTo>
                  <a:lnTo>
                    <a:pt x="297" y="335"/>
                  </a:lnTo>
                  <a:lnTo>
                    <a:pt x="289" y="349"/>
                  </a:lnTo>
                  <a:lnTo>
                    <a:pt x="280" y="361"/>
                  </a:lnTo>
                  <a:lnTo>
                    <a:pt x="297" y="346"/>
                  </a:lnTo>
                  <a:lnTo>
                    <a:pt x="314" y="330"/>
                  </a:lnTo>
                  <a:lnTo>
                    <a:pt x="327" y="312"/>
                  </a:lnTo>
                  <a:lnTo>
                    <a:pt x="339" y="291"/>
                  </a:lnTo>
                  <a:lnTo>
                    <a:pt x="348" y="270"/>
                  </a:lnTo>
                  <a:lnTo>
                    <a:pt x="355" y="247"/>
                  </a:lnTo>
                  <a:lnTo>
                    <a:pt x="360" y="224"/>
                  </a:lnTo>
                  <a:lnTo>
                    <a:pt x="361" y="200"/>
                  </a:lnTo>
                  <a:lnTo>
                    <a:pt x="360" y="180"/>
                  </a:lnTo>
                  <a:lnTo>
                    <a:pt x="357" y="161"/>
                  </a:lnTo>
                  <a:lnTo>
                    <a:pt x="353" y="142"/>
                  </a:lnTo>
                  <a:lnTo>
                    <a:pt x="346" y="124"/>
                  </a:lnTo>
                  <a:lnTo>
                    <a:pt x="338" y="106"/>
                  </a:lnTo>
                  <a:lnTo>
                    <a:pt x="327" y="89"/>
                  </a:lnTo>
                  <a:lnTo>
                    <a:pt x="316" y="73"/>
                  </a:lnTo>
                  <a:lnTo>
                    <a:pt x="302" y="58"/>
                  </a:lnTo>
                  <a:close/>
                </a:path>
              </a:pathLst>
            </a:custGeom>
            <a:solidFill>
              <a:srgbClr val="7FFF7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grpSp>
      <p:grpSp>
        <p:nvGrpSpPr>
          <p:cNvPr id="125956" name="Group 61"/>
          <p:cNvGrpSpPr>
            <a:grpSpLocks/>
          </p:cNvGrpSpPr>
          <p:nvPr/>
        </p:nvGrpSpPr>
        <p:grpSpPr bwMode="auto">
          <a:xfrm>
            <a:off x="5221288" y="1030288"/>
            <a:ext cx="319087" cy="355600"/>
            <a:chOff x="410" y="1186"/>
            <a:chExt cx="745" cy="919"/>
          </a:xfrm>
        </p:grpSpPr>
        <p:sp>
          <p:nvSpPr>
            <p:cNvPr id="126067" name="Freeform 62"/>
            <p:cNvSpPr>
              <a:spLocks/>
            </p:cNvSpPr>
            <p:nvPr/>
          </p:nvSpPr>
          <p:spPr bwMode="auto">
            <a:xfrm>
              <a:off x="410" y="1186"/>
              <a:ext cx="745" cy="919"/>
            </a:xfrm>
            <a:custGeom>
              <a:avLst/>
              <a:gdLst>
                <a:gd name="T0" fmla="*/ 1 w 1489"/>
                <a:gd name="T1" fmla="*/ 1 h 1836"/>
                <a:gd name="T2" fmla="*/ 1 w 1489"/>
                <a:gd name="T3" fmla="*/ 1 h 1836"/>
                <a:gd name="T4" fmla="*/ 1 w 1489"/>
                <a:gd name="T5" fmla="*/ 1 h 1836"/>
                <a:gd name="T6" fmla="*/ 1 w 1489"/>
                <a:gd name="T7" fmla="*/ 1 h 1836"/>
                <a:gd name="T8" fmla="*/ 1 w 1489"/>
                <a:gd name="T9" fmla="*/ 1 h 1836"/>
                <a:gd name="T10" fmla="*/ 1 w 1489"/>
                <a:gd name="T11" fmla="*/ 1 h 1836"/>
                <a:gd name="T12" fmla="*/ 1 w 1489"/>
                <a:gd name="T13" fmla="*/ 1 h 1836"/>
                <a:gd name="T14" fmla="*/ 1 w 1489"/>
                <a:gd name="T15" fmla="*/ 1 h 1836"/>
                <a:gd name="T16" fmla="*/ 1 w 1489"/>
                <a:gd name="T17" fmla="*/ 1 h 1836"/>
                <a:gd name="T18" fmla="*/ 1 w 1489"/>
                <a:gd name="T19" fmla="*/ 1 h 1836"/>
                <a:gd name="T20" fmla="*/ 1 w 1489"/>
                <a:gd name="T21" fmla="*/ 1 h 1836"/>
                <a:gd name="T22" fmla="*/ 1 w 1489"/>
                <a:gd name="T23" fmla="*/ 1 h 1836"/>
                <a:gd name="T24" fmla="*/ 1 w 1489"/>
                <a:gd name="T25" fmla="*/ 1 h 1836"/>
                <a:gd name="T26" fmla="*/ 1 w 1489"/>
                <a:gd name="T27" fmla="*/ 1 h 1836"/>
                <a:gd name="T28" fmla="*/ 1 w 1489"/>
                <a:gd name="T29" fmla="*/ 1 h 1836"/>
                <a:gd name="T30" fmla="*/ 1 w 1489"/>
                <a:gd name="T31" fmla="*/ 1 h 1836"/>
                <a:gd name="T32" fmla="*/ 1 w 1489"/>
                <a:gd name="T33" fmla="*/ 1 h 1836"/>
                <a:gd name="T34" fmla="*/ 1 w 1489"/>
                <a:gd name="T35" fmla="*/ 1 h 1836"/>
                <a:gd name="T36" fmla="*/ 1 w 1489"/>
                <a:gd name="T37" fmla="*/ 1 h 1836"/>
                <a:gd name="T38" fmla="*/ 1 w 1489"/>
                <a:gd name="T39" fmla="*/ 1 h 1836"/>
                <a:gd name="T40" fmla="*/ 1 w 1489"/>
                <a:gd name="T41" fmla="*/ 1 h 1836"/>
                <a:gd name="T42" fmla="*/ 1 w 1489"/>
                <a:gd name="T43" fmla="*/ 1 h 1836"/>
                <a:gd name="T44" fmla="*/ 1 w 1489"/>
                <a:gd name="T45" fmla="*/ 1 h 1836"/>
                <a:gd name="T46" fmla="*/ 1 w 1489"/>
                <a:gd name="T47" fmla="*/ 1 h 1836"/>
                <a:gd name="T48" fmla="*/ 1 w 1489"/>
                <a:gd name="T49" fmla="*/ 1 h 1836"/>
                <a:gd name="T50" fmla="*/ 1 w 1489"/>
                <a:gd name="T51" fmla="*/ 1 h 1836"/>
                <a:gd name="T52" fmla="*/ 1 w 1489"/>
                <a:gd name="T53" fmla="*/ 1 h 1836"/>
                <a:gd name="T54" fmla="*/ 1 w 1489"/>
                <a:gd name="T55" fmla="*/ 1 h 1836"/>
                <a:gd name="T56" fmla="*/ 1 w 1489"/>
                <a:gd name="T57" fmla="*/ 1 h 1836"/>
                <a:gd name="T58" fmla="*/ 1 w 1489"/>
                <a:gd name="T59" fmla="*/ 1 h 1836"/>
                <a:gd name="T60" fmla="*/ 1 w 1489"/>
                <a:gd name="T61" fmla="*/ 1 h 1836"/>
                <a:gd name="T62" fmla="*/ 1 w 1489"/>
                <a:gd name="T63" fmla="*/ 1 h 1836"/>
                <a:gd name="T64" fmla="*/ 1 w 1489"/>
                <a:gd name="T65" fmla="*/ 1 h 1836"/>
                <a:gd name="T66" fmla="*/ 1 w 1489"/>
                <a:gd name="T67" fmla="*/ 1 h 1836"/>
                <a:gd name="T68" fmla="*/ 1 w 1489"/>
                <a:gd name="T69" fmla="*/ 1 h 1836"/>
                <a:gd name="T70" fmla="*/ 1 w 1489"/>
                <a:gd name="T71" fmla="*/ 1 h 1836"/>
                <a:gd name="T72" fmla="*/ 1 w 1489"/>
                <a:gd name="T73" fmla="*/ 1 h 1836"/>
                <a:gd name="T74" fmla="*/ 1 w 1489"/>
                <a:gd name="T75" fmla="*/ 1 h 1836"/>
                <a:gd name="T76" fmla="*/ 1 w 1489"/>
                <a:gd name="T77" fmla="*/ 1 h 1836"/>
                <a:gd name="T78" fmla="*/ 1 w 1489"/>
                <a:gd name="T79" fmla="*/ 1 h 1836"/>
                <a:gd name="T80" fmla="*/ 1 w 1489"/>
                <a:gd name="T81" fmla="*/ 1 h 1836"/>
                <a:gd name="T82" fmla="*/ 1 w 1489"/>
                <a:gd name="T83" fmla="*/ 1 h 1836"/>
                <a:gd name="T84" fmla="*/ 1 w 1489"/>
                <a:gd name="T85" fmla="*/ 1 h 1836"/>
                <a:gd name="T86" fmla="*/ 1 w 1489"/>
                <a:gd name="T87" fmla="*/ 1 h 1836"/>
                <a:gd name="T88" fmla="*/ 1 w 1489"/>
                <a:gd name="T89" fmla="*/ 1 h 18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89"/>
                <a:gd name="T136" fmla="*/ 0 h 1836"/>
                <a:gd name="T137" fmla="*/ 1489 w 1489"/>
                <a:gd name="T138" fmla="*/ 1836 h 18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89" h="1836">
                  <a:moveTo>
                    <a:pt x="1425" y="865"/>
                  </a:moveTo>
                  <a:lnTo>
                    <a:pt x="1489" y="872"/>
                  </a:lnTo>
                  <a:lnTo>
                    <a:pt x="1489" y="670"/>
                  </a:lnTo>
                  <a:lnTo>
                    <a:pt x="1146" y="670"/>
                  </a:lnTo>
                  <a:lnTo>
                    <a:pt x="1146" y="503"/>
                  </a:lnTo>
                  <a:lnTo>
                    <a:pt x="1166" y="466"/>
                  </a:lnTo>
                  <a:lnTo>
                    <a:pt x="1189" y="434"/>
                  </a:lnTo>
                  <a:lnTo>
                    <a:pt x="1212" y="408"/>
                  </a:lnTo>
                  <a:lnTo>
                    <a:pt x="1235" y="385"/>
                  </a:lnTo>
                  <a:lnTo>
                    <a:pt x="1258" y="365"/>
                  </a:lnTo>
                  <a:lnTo>
                    <a:pt x="1280" y="350"/>
                  </a:lnTo>
                  <a:lnTo>
                    <a:pt x="1303" y="337"/>
                  </a:lnTo>
                  <a:lnTo>
                    <a:pt x="1324" y="327"/>
                  </a:lnTo>
                  <a:lnTo>
                    <a:pt x="1345" y="320"/>
                  </a:lnTo>
                  <a:lnTo>
                    <a:pt x="1363" y="315"/>
                  </a:lnTo>
                  <a:lnTo>
                    <a:pt x="1379" y="312"/>
                  </a:lnTo>
                  <a:lnTo>
                    <a:pt x="1394" y="310"/>
                  </a:lnTo>
                  <a:lnTo>
                    <a:pt x="1407" y="310"/>
                  </a:lnTo>
                  <a:lnTo>
                    <a:pt x="1416" y="309"/>
                  </a:lnTo>
                  <a:lnTo>
                    <a:pt x="1422" y="310"/>
                  </a:lnTo>
                  <a:lnTo>
                    <a:pt x="1425" y="310"/>
                  </a:lnTo>
                  <a:lnTo>
                    <a:pt x="1489" y="317"/>
                  </a:lnTo>
                  <a:lnTo>
                    <a:pt x="1489" y="114"/>
                  </a:lnTo>
                  <a:lnTo>
                    <a:pt x="1146" y="114"/>
                  </a:lnTo>
                  <a:lnTo>
                    <a:pt x="1146" y="0"/>
                  </a:lnTo>
                  <a:lnTo>
                    <a:pt x="354" y="0"/>
                  </a:lnTo>
                  <a:lnTo>
                    <a:pt x="354" y="114"/>
                  </a:lnTo>
                  <a:lnTo>
                    <a:pt x="0" y="114"/>
                  </a:lnTo>
                  <a:lnTo>
                    <a:pt x="0" y="317"/>
                  </a:lnTo>
                  <a:lnTo>
                    <a:pt x="63" y="310"/>
                  </a:lnTo>
                  <a:lnTo>
                    <a:pt x="66" y="310"/>
                  </a:lnTo>
                  <a:lnTo>
                    <a:pt x="72" y="309"/>
                  </a:lnTo>
                  <a:lnTo>
                    <a:pt x="83" y="310"/>
                  </a:lnTo>
                  <a:lnTo>
                    <a:pt x="95" y="310"/>
                  </a:lnTo>
                  <a:lnTo>
                    <a:pt x="110" y="312"/>
                  </a:lnTo>
                  <a:lnTo>
                    <a:pt x="128" y="315"/>
                  </a:lnTo>
                  <a:lnTo>
                    <a:pt x="146" y="321"/>
                  </a:lnTo>
                  <a:lnTo>
                    <a:pt x="167" y="329"/>
                  </a:lnTo>
                  <a:lnTo>
                    <a:pt x="189" y="340"/>
                  </a:lnTo>
                  <a:lnTo>
                    <a:pt x="212" y="352"/>
                  </a:lnTo>
                  <a:lnTo>
                    <a:pt x="235" y="368"/>
                  </a:lnTo>
                  <a:lnTo>
                    <a:pt x="259" y="389"/>
                  </a:lnTo>
                  <a:lnTo>
                    <a:pt x="282" y="413"/>
                  </a:lnTo>
                  <a:lnTo>
                    <a:pt x="305" y="442"/>
                  </a:lnTo>
                  <a:lnTo>
                    <a:pt x="327" y="476"/>
                  </a:lnTo>
                  <a:lnTo>
                    <a:pt x="349" y="515"/>
                  </a:lnTo>
                  <a:lnTo>
                    <a:pt x="350" y="517"/>
                  </a:lnTo>
                  <a:lnTo>
                    <a:pt x="351" y="518"/>
                  </a:lnTo>
                  <a:lnTo>
                    <a:pt x="353" y="521"/>
                  </a:lnTo>
                  <a:lnTo>
                    <a:pt x="354" y="523"/>
                  </a:lnTo>
                  <a:lnTo>
                    <a:pt x="354" y="670"/>
                  </a:lnTo>
                  <a:lnTo>
                    <a:pt x="0" y="670"/>
                  </a:lnTo>
                  <a:lnTo>
                    <a:pt x="0" y="873"/>
                  </a:lnTo>
                  <a:lnTo>
                    <a:pt x="63" y="865"/>
                  </a:lnTo>
                  <a:lnTo>
                    <a:pt x="66" y="865"/>
                  </a:lnTo>
                  <a:lnTo>
                    <a:pt x="72" y="865"/>
                  </a:lnTo>
                  <a:lnTo>
                    <a:pt x="83" y="865"/>
                  </a:lnTo>
                  <a:lnTo>
                    <a:pt x="95" y="866"/>
                  </a:lnTo>
                  <a:lnTo>
                    <a:pt x="110" y="868"/>
                  </a:lnTo>
                  <a:lnTo>
                    <a:pt x="128" y="872"/>
                  </a:lnTo>
                  <a:lnTo>
                    <a:pt x="146" y="878"/>
                  </a:lnTo>
                  <a:lnTo>
                    <a:pt x="167" y="885"/>
                  </a:lnTo>
                  <a:lnTo>
                    <a:pt x="189" y="895"/>
                  </a:lnTo>
                  <a:lnTo>
                    <a:pt x="212" y="909"/>
                  </a:lnTo>
                  <a:lnTo>
                    <a:pt x="235" y="925"/>
                  </a:lnTo>
                  <a:lnTo>
                    <a:pt x="259" y="946"/>
                  </a:lnTo>
                  <a:lnTo>
                    <a:pt x="282" y="970"/>
                  </a:lnTo>
                  <a:lnTo>
                    <a:pt x="305" y="999"/>
                  </a:lnTo>
                  <a:lnTo>
                    <a:pt x="327" y="1032"/>
                  </a:lnTo>
                  <a:lnTo>
                    <a:pt x="349" y="1071"/>
                  </a:lnTo>
                  <a:lnTo>
                    <a:pt x="350" y="1072"/>
                  </a:lnTo>
                  <a:lnTo>
                    <a:pt x="351" y="1075"/>
                  </a:lnTo>
                  <a:lnTo>
                    <a:pt x="353" y="1076"/>
                  </a:lnTo>
                  <a:lnTo>
                    <a:pt x="354" y="1078"/>
                  </a:lnTo>
                  <a:lnTo>
                    <a:pt x="354" y="1209"/>
                  </a:lnTo>
                  <a:lnTo>
                    <a:pt x="0" y="1209"/>
                  </a:lnTo>
                  <a:lnTo>
                    <a:pt x="0" y="1412"/>
                  </a:lnTo>
                  <a:lnTo>
                    <a:pt x="63" y="1405"/>
                  </a:lnTo>
                  <a:lnTo>
                    <a:pt x="66" y="1405"/>
                  </a:lnTo>
                  <a:lnTo>
                    <a:pt x="72" y="1404"/>
                  </a:lnTo>
                  <a:lnTo>
                    <a:pt x="83" y="1405"/>
                  </a:lnTo>
                  <a:lnTo>
                    <a:pt x="95" y="1405"/>
                  </a:lnTo>
                  <a:lnTo>
                    <a:pt x="110" y="1408"/>
                  </a:lnTo>
                  <a:lnTo>
                    <a:pt x="128" y="1411"/>
                  </a:lnTo>
                  <a:lnTo>
                    <a:pt x="146" y="1417"/>
                  </a:lnTo>
                  <a:lnTo>
                    <a:pt x="167" y="1425"/>
                  </a:lnTo>
                  <a:lnTo>
                    <a:pt x="189" y="1435"/>
                  </a:lnTo>
                  <a:lnTo>
                    <a:pt x="212" y="1448"/>
                  </a:lnTo>
                  <a:lnTo>
                    <a:pt x="235" y="1465"/>
                  </a:lnTo>
                  <a:lnTo>
                    <a:pt x="259" y="1485"/>
                  </a:lnTo>
                  <a:lnTo>
                    <a:pt x="282" y="1510"/>
                  </a:lnTo>
                  <a:lnTo>
                    <a:pt x="305" y="1539"/>
                  </a:lnTo>
                  <a:lnTo>
                    <a:pt x="327" y="1572"/>
                  </a:lnTo>
                  <a:lnTo>
                    <a:pt x="349" y="1612"/>
                  </a:lnTo>
                  <a:lnTo>
                    <a:pt x="350" y="1613"/>
                  </a:lnTo>
                  <a:lnTo>
                    <a:pt x="351" y="1615"/>
                  </a:lnTo>
                  <a:lnTo>
                    <a:pt x="353" y="1616"/>
                  </a:lnTo>
                  <a:lnTo>
                    <a:pt x="354" y="1618"/>
                  </a:lnTo>
                  <a:lnTo>
                    <a:pt x="354" y="1836"/>
                  </a:lnTo>
                  <a:lnTo>
                    <a:pt x="1146" y="1836"/>
                  </a:lnTo>
                  <a:lnTo>
                    <a:pt x="1146" y="1600"/>
                  </a:lnTo>
                  <a:lnTo>
                    <a:pt x="1166" y="1563"/>
                  </a:lnTo>
                  <a:lnTo>
                    <a:pt x="1189" y="1531"/>
                  </a:lnTo>
                  <a:lnTo>
                    <a:pt x="1212" y="1504"/>
                  </a:lnTo>
                  <a:lnTo>
                    <a:pt x="1235" y="1481"/>
                  </a:lnTo>
                  <a:lnTo>
                    <a:pt x="1258" y="1462"/>
                  </a:lnTo>
                  <a:lnTo>
                    <a:pt x="1280" y="1446"/>
                  </a:lnTo>
                  <a:lnTo>
                    <a:pt x="1303" y="1433"/>
                  </a:lnTo>
                  <a:lnTo>
                    <a:pt x="1324" y="1424"/>
                  </a:lnTo>
                  <a:lnTo>
                    <a:pt x="1345" y="1417"/>
                  </a:lnTo>
                  <a:lnTo>
                    <a:pt x="1363" y="1411"/>
                  </a:lnTo>
                  <a:lnTo>
                    <a:pt x="1379" y="1408"/>
                  </a:lnTo>
                  <a:lnTo>
                    <a:pt x="1394" y="1405"/>
                  </a:lnTo>
                  <a:lnTo>
                    <a:pt x="1407" y="1405"/>
                  </a:lnTo>
                  <a:lnTo>
                    <a:pt x="1416" y="1405"/>
                  </a:lnTo>
                  <a:lnTo>
                    <a:pt x="1422" y="1405"/>
                  </a:lnTo>
                  <a:lnTo>
                    <a:pt x="1425" y="1405"/>
                  </a:lnTo>
                  <a:lnTo>
                    <a:pt x="1489" y="1412"/>
                  </a:lnTo>
                  <a:lnTo>
                    <a:pt x="1489" y="1209"/>
                  </a:lnTo>
                  <a:lnTo>
                    <a:pt x="1146" y="1209"/>
                  </a:lnTo>
                  <a:lnTo>
                    <a:pt x="1146" y="1060"/>
                  </a:lnTo>
                  <a:lnTo>
                    <a:pt x="1166" y="1023"/>
                  </a:lnTo>
                  <a:lnTo>
                    <a:pt x="1189" y="991"/>
                  </a:lnTo>
                  <a:lnTo>
                    <a:pt x="1212" y="964"/>
                  </a:lnTo>
                  <a:lnTo>
                    <a:pt x="1235" y="941"/>
                  </a:lnTo>
                  <a:lnTo>
                    <a:pt x="1258" y="921"/>
                  </a:lnTo>
                  <a:lnTo>
                    <a:pt x="1280" y="906"/>
                  </a:lnTo>
                  <a:lnTo>
                    <a:pt x="1303" y="894"/>
                  </a:lnTo>
                  <a:lnTo>
                    <a:pt x="1324" y="883"/>
                  </a:lnTo>
                  <a:lnTo>
                    <a:pt x="1345" y="877"/>
                  </a:lnTo>
                  <a:lnTo>
                    <a:pt x="1363" y="871"/>
                  </a:lnTo>
                  <a:lnTo>
                    <a:pt x="1379" y="868"/>
                  </a:lnTo>
                  <a:lnTo>
                    <a:pt x="1394" y="866"/>
                  </a:lnTo>
                  <a:lnTo>
                    <a:pt x="1407" y="865"/>
                  </a:lnTo>
                  <a:lnTo>
                    <a:pt x="1416" y="865"/>
                  </a:lnTo>
                  <a:lnTo>
                    <a:pt x="1422" y="865"/>
                  </a:lnTo>
                  <a:lnTo>
                    <a:pt x="1425" y="865"/>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68" name="Freeform 63"/>
            <p:cNvSpPr>
              <a:spLocks/>
            </p:cNvSpPr>
            <p:nvPr/>
          </p:nvSpPr>
          <p:spPr bwMode="auto">
            <a:xfrm>
              <a:off x="426" y="1203"/>
              <a:ext cx="712" cy="885"/>
            </a:xfrm>
            <a:custGeom>
              <a:avLst/>
              <a:gdLst>
                <a:gd name="T0" fmla="*/ 1 w 1423"/>
                <a:gd name="T1" fmla="*/ 0 h 1772"/>
                <a:gd name="T2" fmla="*/ 1 w 1423"/>
                <a:gd name="T3" fmla="*/ 0 h 1772"/>
                <a:gd name="T4" fmla="*/ 1 w 1423"/>
                <a:gd name="T5" fmla="*/ 0 h 1772"/>
                <a:gd name="T6" fmla="*/ 1 w 1423"/>
                <a:gd name="T7" fmla="*/ 0 h 1772"/>
                <a:gd name="T8" fmla="*/ 1 w 1423"/>
                <a:gd name="T9" fmla="*/ 0 h 1772"/>
                <a:gd name="T10" fmla="*/ 1 w 1423"/>
                <a:gd name="T11" fmla="*/ 0 h 1772"/>
                <a:gd name="T12" fmla="*/ 1 w 1423"/>
                <a:gd name="T13" fmla="*/ 0 h 1772"/>
                <a:gd name="T14" fmla="*/ 1 w 1423"/>
                <a:gd name="T15" fmla="*/ 0 h 1772"/>
                <a:gd name="T16" fmla="*/ 1 w 1423"/>
                <a:gd name="T17" fmla="*/ 0 h 1772"/>
                <a:gd name="T18" fmla="*/ 1 w 1423"/>
                <a:gd name="T19" fmla="*/ 0 h 1772"/>
                <a:gd name="T20" fmla="*/ 1 w 1423"/>
                <a:gd name="T21" fmla="*/ 0 h 1772"/>
                <a:gd name="T22" fmla="*/ 1 w 1423"/>
                <a:gd name="T23" fmla="*/ 0 h 1772"/>
                <a:gd name="T24" fmla="*/ 1 w 1423"/>
                <a:gd name="T25" fmla="*/ 0 h 1772"/>
                <a:gd name="T26" fmla="*/ 1 w 1423"/>
                <a:gd name="T27" fmla="*/ 0 h 1772"/>
                <a:gd name="T28" fmla="*/ 1 w 1423"/>
                <a:gd name="T29" fmla="*/ 0 h 1772"/>
                <a:gd name="T30" fmla="*/ 1 w 1423"/>
                <a:gd name="T31" fmla="*/ 0 h 1772"/>
                <a:gd name="T32" fmla="*/ 1 w 1423"/>
                <a:gd name="T33" fmla="*/ 0 h 1772"/>
                <a:gd name="T34" fmla="*/ 1 w 1423"/>
                <a:gd name="T35" fmla="*/ 0 h 1772"/>
                <a:gd name="T36" fmla="*/ 1 w 1423"/>
                <a:gd name="T37" fmla="*/ 0 h 1772"/>
                <a:gd name="T38" fmla="*/ 1 w 1423"/>
                <a:gd name="T39" fmla="*/ 0 h 1772"/>
                <a:gd name="T40" fmla="*/ 1 w 1423"/>
                <a:gd name="T41" fmla="*/ 0 h 1772"/>
                <a:gd name="T42" fmla="*/ 1 w 1423"/>
                <a:gd name="T43" fmla="*/ 0 h 1772"/>
                <a:gd name="T44" fmla="*/ 1 w 1423"/>
                <a:gd name="T45" fmla="*/ 0 h 1772"/>
                <a:gd name="T46" fmla="*/ 1 w 1423"/>
                <a:gd name="T47" fmla="*/ 0 h 1772"/>
                <a:gd name="T48" fmla="*/ 1 w 1423"/>
                <a:gd name="T49" fmla="*/ 0 h 1772"/>
                <a:gd name="T50" fmla="*/ 1 w 1423"/>
                <a:gd name="T51" fmla="*/ 0 h 1772"/>
                <a:gd name="T52" fmla="*/ 1 w 1423"/>
                <a:gd name="T53" fmla="*/ 0 h 1772"/>
                <a:gd name="T54" fmla="*/ 1 w 1423"/>
                <a:gd name="T55" fmla="*/ 0 h 1772"/>
                <a:gd name="T56" fmla="*/ 1 w 1423"/>
                <a:gd name="T57" fmla="*/ 0 h 1772"/>
                <a:gd name="T58" fmla="*/ 1 w 1423"/>
                <a:gd name="T59" fmla="*/ 0 h 1772"/>
                <a:gd name="T60" fmla="*/ 1 w 1423"/>
                <a:gd name="T61" fmla="*/ 0 h 1772"/>
                <a:gd name="T62" fmla="*/ 1 w 1423"/>
                <a:gd name="T63" fmla="*/ 0 h 1772"/>
                <a:gd name="T64" fmla="*/ 1 w 1423"/>
                <a:gd name="T65" fmla="*/ 0 h 1772"/>
                <a:gd name="T66" fmla="*/ 1 w 1423"/>
                <a:gd name="T67" fmla="*/ 0 h 1772"/>
                <a:gd name="T68" fmla="*/ 1 w 1423"/>
                <a:gd name="T69" fmla="*/ 0 h 1772"/>
                <a:gd name="T70" fmla="*/ 1 w 1423"/>
                <a:gd name="T71" fmla="*/ 0 h 1772"/>
                <a:gd name="T72" fmla="*/ 1 w 1423"/>
                <a:gd name="T73" fmla="*/ 0 h 1772"/>
                <a:gd name="T74" fmla="*/ 1 w 1423"/>
                <a:gd name="T75" fmla="*/ 0 h 1772"/>
                <a:gd name="T76" fmla="*/ 1 w 1423"/>
                <a:gd name="T77" fmla="*/ 0 h 1772"/>
                <a:gd name="T78" fmla="*/ 1 w 1423"/>
                <a:gd name="T79" fmla="*/ 0 h 1772"/>
                <a:gd name="T80" fmla="*/ 1 w 1423"/>
                <a:gd name="T81" fmla="*/ 0 h 1772"/>
                <a:gd name="T82" fmla="*/ 1 w 1423"/>
                <a:gd name="T83" fmla="*/ 0 h 1772"/>
                <a:gd name="T84" fmla="*/ 1 w 1423"/>
                <a:gd name="T85" fmla="*/ 0 h 1772"/>
                <a:gd name="T86" fmla="*/ 1 w 1423"/>
                <a:gd name="T87" fmla="*/ 0 h 1772"/>
                <a:gd name="T88" fmla="*/ 1 w 1423"/>
                <a:gd name="T89" fmla="*/ 0 h 177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23"/>
                <a:gd name="T136" fmla="*/ 0 h 1772"/>
                <a:gd name="T137" fmla="*/ 1423 w 1423"/>
                <a:gd name="T138" fmla="*/ 1772 h 177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23" h="1772">
                  <a:moveTo>
                    <a:pt x="1397" y="801"/>
                  </a:moveTo>
                  <a:lnTo>
                    <a:pt x="1423" y="804"/>
                  </a:lnTo>
                  <a:lnTo>
                    <a:pt x="1423" y="671"/>
                  </a:lnTo>
                  <a:lnTo>
                    <a:pt x="1081" y="671"/>
                  </a:lnTo>
                  <a:lnTo>
                    <a:pt x="1081" y="463"/>
                  </a:lnTo>
                  <a:lnTo>
                    <a:pt x="1104" y="422"/>
                  </a:lnTo>
                  <a:lnTo>
                    <a:pt x="1130" y="386"/>
                  </a:lnTo>
                  <a:lnTo>
                    <a:pt x="1155" y="355"/>
                  </a:lnTo>
                  <a:lnTo>
                    <a:pt x="1180" y="330"/>
                  </a:lnTo>
                  <a:lnTo>
                    <a:pt x="1207" y="308"/>
                  </a:lnTo>
                  <a:lnTo>
                    <a:pt x="1232" y="290"/>
                  </a:lnTo>
                  <a:lnTo>
                    <a:pt x="1258" y="277"/>
                  </a:lnTo>
                  <a:lnTo>
                    <a:pt x="1282" y="265"/>
                  </a:lnTo>
                  <a:lnTo>
                    <a:pt x="1305" y="257"/>
                  </a:lnTo>
                  <a:lnTo>
                    <a:pt x="1326" y="251"/>
                  </a:lnTo>
                  <a:lnTo>
                    <a:pt x="1344" y="248"/>
                  </a:lnTo>
                  <a:lnTo>
                    <a:pt x="1361" y="245"/>
                  </a:lnTo>
                  <a:lnTo>
                    <a:pt x="1375" y="244"/>
                  </a:lnTo>
                  <a:lnTo>
                    <a:pt x="1387" y="244"/>
                  </a:lnTo>
                  <a:lnTo>
                    <a:pt x="1393" y="244"/>
                  </a:lnTo>
                  <a:lnTo>
                    <a:pt x="1397" y="244"/>
                  </a:lnTo>
                  <a:lnTo>
                    <a:pt x="1423" y="248"/>
                  </a:lnTo>
                  <a:lnTo>
                    <a:pt x="1423" y="114"/>
                  </a:lnTo>
                  <a:lnTo>
                    <a:pt x="1081" y="114"/>
                  </a:lnTo>
                  <a:lnTo>
                    <a:pt x="1081" y="0"/>
                  </a:lnTo>
                  <a:lnTo>
                    <a:pt x="355" y="0"/>
                  </a:lnTo>
                  <a:lnTo>
                    <a:pt x="355" y="114"/>
                  </a:lnTo>
                  <a:lnTo>
                    <a:pt x="0" y="114"/>
                  </a:lnTo>
                  <a:lnTo>
                    <a:pt x="0" y="248"/>
                  </a:lnTo>
                  <a:lnTo>
                    <a:pt x="28" y="244"/>
                  </a:lnTo>
                  <a:lnTo>
                    <a:pt x="31" y="244"/>
                  </a:lnTo>
                  <a:lnTo>
                    <a:pt x="39" y="244"/>
                  </a:lnTo>
                  <a:lnTo>
                    <a:pt x="49" y="244"/>
                  </a:lnTo>
                  <a:lnTo>
                    <a:pt x="63" y="245"/>
                  </a:lnTo>
                  <a:lnTo>
                    <a:pt x="81" y="248"/>
                  </a:lnTo>
                  <a:lnTo>
                    <a:pt x="100" y="251"/>
                  </a:lnTo>
                  <a:lnTo>
                    <a:pt x="121" y="257"/>
                  </a:lnTo>
                  <a:lnTo>
                    <a:pt x="144" y="266"/>
                  </a:lnTo>
                  <a:lnTo>
                    <a:pt x="168" y="277"/>
                  </a:lnTo>
                  <a:lnTo>
                    <a:pt x="193" y="291"/>
                  </a:lnTo>
                  <a:lnTo>
                    <a:pt x="220" y="309"/>
                  </a:lnTo>
                  <a:lnTo>
                    <a:pt x="246" y="332"/>
                  </a:lnTo>
                  <a:lnTo>
                    <a:pt x="272" y="357"/>
                  </a:lnTo>
                  <a:lnTo>
                    <a:pt x="297" y="389"/>
                  </a:lnTo>
                  <a:lnTo>
                    <a:pt x="322" y="425"/>
                  </a:lnTo>
                  <a:lnTo>
                    <a:pt x="345" y="468"/>
                  </a:lnTo>
                  <a:lnTo>
                    <a:pt x="348" y="471"/>
                  </a:lnTo>
                  <a:lnTo>
                    <a:pt x="350" y="474"/>
                  </a:lnTo>
                  <a:lnTo>
                    <a:pt x="352" y="476"/>
                  </a:lnTo>
                  <a:lnTo>
                    <a:pt x="355" y="478"/>
                  </a:lnTo>
                  <a:lnTo>
                    <a:pt x="355" y="671"/>
                  </a:lnTo>
                  <a:lnTo>
                    <a:pt x="0" y="671"/>
                  </a:lnTo>
                  <a:lnTo>
                    <a:pt x="0" y="804"/>
                  </a:lnTo>
                  <a:lnTo>
                    <a:pt x="28" y="801"/>
                  </a:lnTo>
                  <a:lnTo>
                    <a:pt x="31" y="801"/>
                  </a:lnTo>
                  <a:lnTo>
                    <a:pt x="39" y="801"/>
                  </a:lnTo>
                  <a:lnTo>
                    <a:pt x="49" y="801"/>
                  </a:lnTo>
                  <a:lnTo>
                    <a:pt x="63" y="802"/>
                  </a:lnTo>
                  <a:lnTo>
                    <a:pt x="81" y="804"/>
                  </a:lnTo>
                  <a:lnTo>
                    <a:pt x="100" y="808"/>
                  </a:lnTo>
                  <a:lnTo>
                    <a:pt x="121" y="813"/>
                  </a:lnTo>
                  <a:lnTo>
                    <a:pt x="144" y="821"/>
                  </a:lnTo>
                  <a:lnTo>
                    <a:pt x="168" y="833"/>
                  </a:lnTo>
                  <a:lnTo>
                    <a:pt x="193" y="847"/>
                  </a:lnTo>
                  <a:lnTo>
                    <a:pt x="220" y="865"/>
                  </a:lnTo>
                  <a:lnTo>
                    <a:pt x="246" y="887"/>
                  </a:lnTo>
                  <a:lnTo>
                    <a:pt x="272" y="914"/>
                  </a:lnTo>
                  <a:lnTo>
                    <a:pt x="297" y="945"/>
                  </a:lnTo>
                  <a:lnTo>
                    <a:pt x="322" y="982"/>
                  </a:lnTo>
                  <a:lnTo>
                    <a:pt x="345" y="1024"/>
                  </a:lnTo>
                  <a:lnTo>
                    <a:pt x="348" y="1028"/>
                  </a:lnTo>
                  <a:lnTo>
                    <a:pt x="350" y="1030"/>
                  </a:lnTo>
                  <a:lnTo>
                    <a:pt x="352" y="1031"/>
                  </a:lnTo>
                  <a:lnTo>
                    <a:pt x="355" y="1033"/>
                  </a:lnTo>
                  <a:lnTo>
                    <a:pt x="355" y="1211"/>
                  </a:lnTo>
                  <a:lnTo>
                    <a:pt x="0" y="1211"/>
                  </a:lnTo>
                  <a:lnTo>
                    <a:pt x="0" y="1345"/>
                  </a:lnTo>
                  <a:lnTo>
                    <a:pt x="28" y="1341"/>
                  </a:lnTo>
                  <a:lnTo>
                    <a:pt x="31" y="1341"/>
                  </a:lnTo>
                  <a:lnTo>
                    <a:pt x="39" y="1340"/>
                  </a:lnTo>
                  <a:lnTo>
                    <a:pt x="49" y="1341"/>
                  </a:lnTo>
                  <a:lnTo>
                    <a:pt x="63" y="1341"/>
                  </a:lnTo>
                  <a:lnTo>
                    <a:pt x="81" y="1343"/>
                  </a:lnTo>
                  <a:lnTo>
                    <a:pt x="100" y="1348"/>
                  </a:lnTo>
                  <a:lnTo>
                    <a:pt x="121" y="1354"/>
                  </a:lnTo>
                  <a:lnTo>
                    <a:pt x="144" y="1362"/>
                  </a:lnTo>
                  <a:lnTo>
                    <a:pt x="168" y="1373"/>
                  </a:lnTo>
                  <a:lnTo>
                    <a:pt x="193" y="1387"/>
                  </a:lnTo>
                  <a:lnTo>
                    <a:pt x="220" y="1406"/>
                  </a:lnTo>
                  <a:lnTo>
                    <a:pt x="246" y="1427"/>
                  </a:lnTo>
                  <a:lnTo>
                    <a:pt x="272" y="1454"/>
                  </a:lnTo>
                  <a:lnTo>
                    <a:pt x="297" y="1485"/>
                  </a:lnTo>
                  <a:lnTo>
                    <a:pt x="322" y="1522"/>
                  </a:lnTo>
                  <a:lnTo>
                    <a:pt x="345" y="1565"/>
                  </a:lnTo>
                  <a:lnTo>
                    <a:pt x="348" y="1567"/>
                  </a:lnTo>
                  <a:lnTo>
                    <a:pt x="350" y="1569"/>
                  </a:lnTo>
                  <a:lnTo>
                    <a:pt x="352" y="1571"/>
                  </a:lnTo>
                  <a:lnTo>
                    <a:pt x="355" y="1574"/>
                  </a:lnTo>
                  <a:lnTo>
                    <a:pt x="355" y="1772"/>
                  </a:lnTo>
                  <a:lnTo>
                    <a:pt x="1081" y="1772"/>
                  </a:lnTo>
                  <a:lnTo>
                    <a:pt x="1081" y="1560"/>
                  </a:lnTo>
                  <a:lnTo>
                    <a:pt x="1104" y="1518"/>
                  </a:lnTo>
                  <a:lnTo>
                    <a:pt x="1130" y="1483"/>
                  </a:lnTo>
                  <a:lnTo>
                    <a:pt x="1155" y="1452"/>
                  </a:lnTo>
                  <a:lnTo>
                    <a:pt x="1180" y="1425"/>
                  </a:lnTo>
                  <a:lnTo>
                    <a:pt x="1207" y="1403"/>
                  </a:lnTo>
                  <a:lnTo>
                    <a:pt x="1232" y="1386"/>
                  </a:lnTo>
                  <a:lnTo>
                    <a:pt x="1258" y="1372"/>
                  </a:lnTo>
                  <a:lnTo>
                    <a:pt x="1282" y="1361"/>
                  </a:lnTo>
                  <a:lnTo>
                    <a:pt x="1305" y="1353"/>
                  </a:lnTo>
                  <a:lnTo>
                    <a:pt x="1326" y="1347"/>
                  </a:lnTo>
                  <a:lnTo>
                    <a:pt x="1344" y="1343"/>
                  </a:lnTo>
                  <a:lnTo>
                    <a:pt x="1361" y="1341"/>
                  </a:lnTo>
                  <a:lnTo>
                    <a:pt x="1375" y="1341"/>
                  </a:lnTo>
                  <a:lnTo>
                    <a:pt x="1387" y="1340"/>
                  </a:lnTo>
                  <a:lnTo>
                    <a:pt x="1393" y="1341"/>
                  </a:lnTo>
                  <a:lnTo>
                    <a:pt x="1397" y="1341"/>
                  </a:lnTo>
                  <a:lnTo>
                    <a:pt x="1423" y="1343"/>
                  </a:lnTo>
                  <a:lnTo>
                    <a:pt x="1423" y="1211"/>
                  </a:lnTo>
                  <a:lnTo>
                    <a:pt x="1081" y="1211"/>
                  </a:lnTo>
                  <a:lnTo>
                    <a:pt x="1081" y="1020"/>
                  </a:lnTo>
                  <a:lnTo>
                    <a:pt x="1104" y="978"/>
                  </a:lnTo>
                  <a:lnTo>
                    <a:pt x="1130" y="942"/>
                  </a:lnTo>
                  <a:lnTo>
                    <a:pt x="1155" y="911"/>
                  </a:lnTo>
                  <a:lnTo>
                    <a:pt x="1180" y="886"/>
                  </a:lnTo>
                  <a:lnTo>
                    <a:pt x="1207" y="864"/>
                  </a:lnTo>
                  <a:lnTo>
                    <a:pt x="1232" y="847"/>
                  </a:lnTo>
                  <a:lnTo>
                    <a:pt x="1258" y="833"/>
                  </a:lnTo>
                  <a:lnTo>
                    <a:pt x="1282" y="821"/>
                  </a:lnTo>
                  <a:lnTo>
                    <a:pt x="1305" y="813"/>
                  </a:lnTo>
                  <a:lnTo>
                    <a:pt x="1326" y="808"/>
                  </a:lnTo>
                  <a:lnTo>
                    <a:pt x="1344" y="804"/>
                  </a:lnTo>
                  <a:lnTo>
                    <a:pt x="1361" y="802"/>
                  </a:lnTo>
                  <a:lnTo>
                    <a:pt x="1375" y="801"/>
                  </a:lnTo>
                  <a:lnTo>
                    <a:pt x="1387" y="801"/>
                  </a:lnTo>
                  <a:lnTo>
                    <a:pt x="1393" y="801"/>
                  </a:lnTo>
                  <a:lnTo>
                    <a:pt x="1397" y="8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69" name="Freeform 64"/>
            <p:cNvSpPr>
              <a:spLocks/>
            </p:cNvSpPr>
            <p:nvPr/>
          </p:nvSpPr>
          <p:spPr bwMode="auto">
            <a:xfrm>
              <a:off x="967" y="1563"/>
              <a:ext cx="147" cy="102"/>
            </a:xfrm>
            <a:custGeom>
              <a:avLst/>
              <a:gdLst>
                <a:gd name="T0" fmla="*/ 1 w 294"/>
                <a:gd name="T1" fmla="*/ 0 h 205"/>
                <a:gd name="T2" fmla="*/ 1 w 294"/>
                <a:gd name="T3" fmla="*/ 0 h 205"/>
                <a:gd name="T4" fmla="*/ 1 w 294"/>
                <a:gd name="T5" fmla="*/ 0 h 205"/>
                <a:gd name="T6" fmla="*/ 1 w 294"/>
                <a:gd name="T7" fmla="*/ 0 h 205"/>
                <a:gd name="T8" fmla="*/ 1 w 294"/>
                <a:gd name="T9" fmla="*/ 0 h 205"/>
                <a:gd name="T10" fmla="*/ 1 w 294"/>
                <a:gd name="T11" fmla="*/ 0 h 205"/>
                <a:gd name="T12" fmla="*/ 1 w 294"/>
                <a:gd name="T13" fmla="*/ 0 h 205"/>
                <a:gd name="T14" fmla="*/ 1 w 294"/>
                <a:gd name="T15" fmla="*/ 0 h 205"/>
                <a:gd name="T16" fmla="*/ 1 w 294"/>
                <a:gd name="T17" fmla="*/ 0 h 205"/>
                <a:gd name="T18" fmla="*/ 1 w 294"/>
                <a:gd name="T19" fmla="*/ 0 h 205"/>
                <a:gd name="T20" fmla="*/ 1 w 294"/>
                <a:gd name="T21" fmla="*/ 0 h 205"/>
                <a:gd name="T22" fmla="*/ 1 w 294"/>
                <a:gd name="T23" fmla="*/ 0 h 205"/>
                <a:gd name="T24" fmla="*/ 1 w 294"/>
                <a:gd name="T25" fmla="*/ 0 h 205"/>
                <a:gd name="T26" fmla="*/ 1 w 294"/>
                <a:gd name="T27" fmla="*/ 0 h 205"/>
                <a:gd name="T28" fmla="*/ 1 w 294"/>
                <a:gd name="T29" fmla="*/ 0 h 205"/>
                <a:gd name="T30" fmla="*/ 1 w 294"/>
                <a:gd name="T31" fmla="*/ 0 h 205"/>
                <a:gd name="T32" fmla="*/ 1 w 294"/>
                <a:gd name="T33" fmla="*/ 0 h 205"/>
                <a:gd name="T34" fmla="*/ 0 w 294"/>
                <a:gd name="T35" fmla="*/ 0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1"/>
                  </a:lnTo>
                  <a:lnTo>
                    <a:pt x="283" y="32"/>
                  </a:lnTo>
                  <a:lnTo>
                    <a:pt x="270" y="33"/>
                  </a:lnTo>
                  <a:lnTo>
                    <a:pt x="255" y="36"/>
                  </a:lnTo>
                  <a:lnTo>
                    <a:pt x="239" y="38"/>
                  </a:lnTo>
                  <a:lnTo>
                    <a:pt x="223" y="43"/>
                  </a:lnTo>
                  <a:lnTo>
                    <a:pt x="204" y="47"/>
                  </a:lnTo>
                  <a:lnTo>
                    <a:pt x="186" y="54"/>
                  </a:lnTo>
                  <a:lnTo>
                    <a:pt x="166" y="62"/>
                  </a:lnTo>
                  <a:lnTo>
                    <a:pt x="145" y="73"/>
                  </a:lnTo>
                  <a:lnTo>
                    <a:pt x="125" y="85"/>
                  </a:lnTo>
                  <a:lnTo>
                    <a:pt x="104" y="99"/>
                  </a:lnTo>
                  <a:lnTo>
                    <a:pt x="83" y="115"/>
                  </a:lnTo>
                  <a:lnTo>
                    <a:pt x="61" y="134"/>
                  </a:lnTo>
                  <a:lnTo>
                    <a:pt x="41" y="154"/>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70" name="Freeform 65"/>
            <p:cNvSpPr>
              <a:spLocks/>
            </p:cNvSpPr>
            <p:nvPr/>
          </p:nvSpPr>
          <p:spPr bwMode="auto">
            <a:xfrm>
              <a:off x="967" y="1284"/>
              <a:ext cx="147" cy="103"/>
            </a:xfrm>
            <a:custGeom>
              <a:avLst/>
              <a:gdLst>
                <a:gd name="T0" fmla="*/ 1 w 294"/>
                <a:gd name="T1" fmla="*/ 0 h 205"/>
                <a:gd name="T2" fmla="*/ 1 w 294"/>
                <a:gd name="T3" fmla="*/ 1 h 205"/>
                <a:gd name="T4" fmla="*/ 1 w 294"/>
                <a:gd name="T5" fmla="*/ 1 h 205"/>
                <a:gd name="T6" fmla="*/ 1 w 294"/>
                <a:gd name="T7" fmla="*/ 1 h 205"/>
                <a:gd name="T8" fmla="*/ 1 w 294"/>
                <a:gd name="T9" fmla="*/ 1 h 205"/>
                <a:gd name="T10" fmla="*/ 1 w 294"/>
                <a:gd name="T11" fmla="*/ 1 h 205"/>
                <a:gd name="T12" fmla="*/ 1 w 294"/>
                <a:gd name="T13" fmla="*/ 1 h 205"/>
                <a:gd name="T14" fmla="*/ 1 w 294"/>
                <a:gd name="T15" fmla="*/ 1 h 205"/>
                <a:gd name="T16" fmla="*/ 1 w 294"/>
                <a:gd name="T17" fmla="*/ 1 h 205"/>
                <a:gd name="T18" fmla="*/ 1 w 294"/>
                <a:gd name="T19" fmla="*/ 1 h 205"/>
                <a:gd name="T20" fmla="*/ 1 w 294"/>
                <a:gd name="T21" fmla="*/ 1 h 205"/>
                <a:gd name="T22" fmla="*/ 1 w 294"/>
                <a:gd name="T23" fmla="*/ 1 h 205"/>
                <a:gd name="T24" fmla="*/ 1 w 294"/>
                <a:gd name="T25" fmla="*/ 1 h 205"/>
                <a:gd name="T26" fmla="*/ 1 w 294"/>
                <a:gd name="T27" fmla="*/ 1 h 205"/>
                <a:gd name="T28" fmla="*/ 1 w 294"/>
                <a:gd name="T29" fmla="*/ 1 h 205"/>
                <a:gd name="T30" fmla="*/ 1 w 294"/>
                <a:gd name="T31" fmla="*/ 1 h 205"/>
                <a:gd name="T32" fmla="*/ 1 w 294"/>
                <a:gd name="T33" fmla="*/ 1 h 205"/>
                <a:gd name="T34" fmla="*/ 0 w 294"/>
                <a:gd name="T35" fmla="*/ 1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2"/>
                  </a:lnTo>
                  <a:lnTo>
                    <a:pt x="283" y="32"/>
                  </a:lnTo>
                  <a:lnTo>
                    <a:pt x="270" y="33"/>
                  </a:lnTo>
                  <a:lnTo>
                    <a:pt x="255" y="35"/>
                  </a:lnTo>
                  <a:lnTo>
                    <a:pt x="239" y="39"/>
                  </a:lnTo>
                  <a:lnTo>
                    <a:pt x="223" y="42"/>
                  </a:lnTo>
                  <a:lnTo>
                    <a:pt x="204" y="48"/>
                  </a:lnTo>
                  <a:lnTo>
                    <a:pt x="186" y="54"/>
                  </a:lnTo>
                  <a:lnTo>
                    <a:pt x="166" y="63"/>
                  </a:lnTo>
                  <a:lnTo>
                    <a:pt x="145" y="72"/>
                  </a:lnTo>
                  <a:lnTo>
                    <a:pt x="125" y="85"/>
                  </a:lnTo>
                  <a:lnTo>
                    <a:pt x="104" y="99"/>
                  </a:lnTo>
                  <a:lnTo>
                    <a:pt x="83" y="115"/>
                  </a:lnTo>
                  <a:lnTo>
                    <a:pt x="61" y="133"/>
                  </a:lnTo>
                  <a:lnTo>
                    <a:pt x="41" y="154"/>
                  </a:lnTo>
                  <a:lnTo>
                    <a:pt x="20" y="178"/>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71" name="Freeform 66"/>
            <p:cNvSpPr>
              <a:spLocks/>
            </p:cNvSpPr>
            <p:nvPr/>
          </p:nvSpPr>
          <p:spPr bwMode="auto">
            <a:xfrm>
              <a:off x="451" y="1284"/>
              <a:ext cx="153" cy="111"/>
            </a:xfrm>
            <a:custGeom>
              <a:avLst/>
              <a:gdLst>
                <a:gd name="T0" fmla="*/ 0 w 306"/>
                <a:gd name="T1" fmla="*/ 1 h 221"/>
                <a:gd name="T2" fmla="*/ 0 w 306"/>
                <a:gd name="T3" fmla="*/ 0 h 221"/>
                <a:gd name="T4" fmla="*/ 1 w 306"/>
                <a:gd name="T5" fmla="*/ 0 h 221"/>
                <a:gd name="T6" fmla="*/ 1 w 306"/>
                <a:gd name="T7" fmla="*/ 1 h 221"/>
                <a:gd name="T8" fmla="*/ 1 w 306"/>
                <a:gd name="T9" fmla="*/ 1 h 221"/>
                <a:gd name="T10" fmla="*/ 1 w 306"/>
                <a:gd name="T11" fmla="*/ 1 h 221"/>
                <a:gd name="T12" fmla="*/ 1 w 306"/>
                <a:gd name="T13" fmla="*/ 1 h 221"/>
                <a:gd name="T14" fmla="*/ 1 w 306"/>
                <a:gd name="T15" fmla="*/ 1 h 221"/>
                <a:gd name="T16" fmla="*/ 1 w 306"/>
                <a:gd name="T17" fmla="*/ 1 h 221"/>
                <a:gd name="T18" fmla="*/ 1 w 306"/>
                <a:gd name="T19" fmla="*/ 1 h 221"/>
                <a:gd name="T20" fmla="*/ 1 w 306"/>
                <a:gd name="T21" fmla="*/ 1 h 221"/>
                <a:gd name="T22" fmla="*/ 1 w 306"/>
                <a:gd name="T23" fmla="*/ 1 h 221"/>
                <a:gd name="T24" fmla="*/ 1 w 306"/>
                <a:gd name="T25" fmla="*/ 1 h 221"/>
                <a:gd name="T26" fmla="*/ 1 w 306"/>
                <a:gd name="T27" fmla="*/ 1 h 221"/>
                <a:gd name="T28" fmla="*/ 1 w 306"/>
                <a:gd name="T29" fmla="*/ 1 h 221"/>
                <a:gd name="T30" fmla="*/ 1 w 306"/>
                <a:gd name="T31" fmla="*/ 1 h 221"/>
                <a:gd name="T32" fmla="*/ 1 w 306"/>
                <a:gd name="T33" fmla="*/ 1 h 221"/>
                <a:gd name="T34" fmla="*/ 1 w 306"/>
                <a:gd name="T35" fmla="*/ 1 h 221"/>
                <a:gd name="T36" fmla="*/ 1 w 306"/>
                <a:gd name="T37" fmla="*/ 1 h 221"/>
                <a:gd name="T38" fmla="*/ 0 w 306"/>
                <a:gd name="T39" fmla="*/ 1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2"/>
                  </a:moveTo>
                  <a:lnTo>
                    <a:pt x="0" y="0"/>
                  </a:lnTo>
                  <a:lnTo>
                    <a:pt x="306" y="0"/>
                  </a:lnTo>
                  <a:lnTo>
                    <a:pt x="306" y="221"/>
                  </a:lnTo>
                  <a:lnTo>
                    <a:pt x="285" y="192"/>
                  </a:lnTo>
                  <a:lnTo>
                    <a:pt x="264" y="166"/>
                  </a:lnTo>
                  <a:lnTo>
                    <a:pt x="242" y="142"/>
                  </a:lnTo>
                  <a:lnTo>
                    <a:pt x="220" y="122"/>
                  </a:lnTo>
                  <a:lnTo>
                    <a:pt x="199" y="104"/>
                  </a:lnTo>
                  <a:lnTo>
                    <a:pt x="177" y="89"/>
                  </a:lnTo>
                  <a:lnTo>
                    <a:pt x="156" y="76"/>
                  </a:lnTo>
                  <a:lnTo>
                    <a:pt x="134" y="65"/>
                  </a:lnTo>
                  <a:lnTo>
                    <a:pt x="114" y="56"/>
                  </a:lnTo>
                  <a:lnTo>
                    <a:pt x="94" y="49"/>
                  </a:lnTo>
                  <a:lnTo>
                    <a:pt x="75" y="43"/>
                  </a:lnTo>
                  <a:lnTo>
                    <a:pt x="58" y="39"/>
                  </a:lnTo>
                  <a:lnTo>
                    <a:pt x="41" y="35"/>
                  </a:lnTo>
                  <a:lnTo>
                    <a:pt x="26" y="33"/>
                  </a:lnTo>
                  <a:lnTo>
                    <a:pt x="12" y="32"/>
                  </a:lnTo>
                  <a:lnTo>
                    <a:pt x="0" y="32"/>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72" name="Freeform 67"/>
            <p:cNvSpPr>
              <a:spLocks/>
            </p:cNvSpPr>
            <p:nvPr/>
          </p:nvSpPr>
          <p:spPr bwMode="auto">
            <a:xfrm>
              <a:off x="451" y="1563"/>
              <a:ext cx="153" cy="110"/>
            </a:xfrm>
            <a:custGeom>
              <a:avLst/>
              <a:gdLst>
                <a:gd name="T0" fmla="*/ 0 w 306"/>
                <a:gd name="T1" fmla="*/ 0 h 221"/>
                <a:gd name="T2" fmla="*/ 0 w 306"/>
                <a:gd name="T3" fmla="*/ 0 h 221"/>
                <a:gd name="T4" fmla="*/ 1 w 306"/>
                <a:gd name="T5" fmla="*/ 0 h 221"/>
                <a:gd name="T6" fmla="*/ 1 w 306"/>
                <a:gd name="T7" fmla="*/ 0 h 221"/>
                <a:gd name="T8" fmla="*/ 1 w 306"/>
                <a:gd name="T9" fmla="*/ 0 h 221"/>
                <a:gd name="T10" fmla="*/ 1 w 306"/>
                <a:gd name="T11" fmla="*/ 0 h 221"/>
                <a:gd name="T12" fmla="*/ 1 w 306"/>
                <a:gd name="T13" fmla="*/ 0 h 221"/>
                <a:gd name="T14" fmla="*/ 1 w 306"/>
                <a:gd name="T15" fmla="*/ 0 h 221"/>
                <a:gd name="T16" fmla="*/ 1 w 306"/>
                <a:gd name="T17" fmla="*/ 0 h 221"/>
                <a:gd name="T18" fmla="*/ 1 w 306"/>
                <a:gd name="T19" fmla="*/ 0 h 221"/>
                <a:gd name="T20" fmla="*/ 1 w 306"/>
                <a:gd name="T21" fmla="*/ 0 h 221"/>
                <a:gd name="T22" fmla="*/ 1 w 306"/>
                <a:gd name="T23" fmla="*/ 0 h 221"/>
                <a:gd name="T24" fmla="*/ 1 w 306"/>
                <a:gd name="T25" fmla="*/ 0 h 221"/>
                <a:gd name="T26" fmla="*/ 1 w 306"/>
                <a:gd name="T27" fmla="*/ 0 h 221"/>
                <a:gd name="T28" fmla="*/ 1 w 306"/>
                <a:gd name="T29" fmla="*/ 0 h 221"/>
                <a:gd name="T30" fmla="*/ 1 w 306"/>
                <a:gd name="T31" fmla="*/ 0 h 221"/>
                <a:gd name="T32" fmla="*/ 1 w 306"/>
                <a:gd name="T33" fmla="*/ 0 h 221"/>
                <a:gd name="T34" fmla="*/ 1 w 306"/>
                <a:gd name="T35" fmla="*/ 0 h 221"/>
                <a:gd name="T36" fmla="*/ 1 w 306"/>
                <a:gd name="T37" fmla="*/ 0 h 221"/>
                <a:gd name="T38" fmla="*/ 0 w 306"/>
                <a:gd name="T39" fmla="*/ 0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1"/>
                  </a:moveTo>
                  <a:lnTo>
                    <a:pt x="0" y="0"/>
                  </a:lnTo>
                  <a:lnTo>
                    <a:pt x="306" y="0"/>
                  </a:lnTo>
                  <a:lnTo>
                    <a:pt x="306" y="221"/>
                  </a:lnTo>
                  <a:lnTo>
                    <a:pt x="285" y="192"/>
                  </a:lnTo>
                  <a:lnTo>
                    <a:pt x="264" y="166"/>
                  </a:lnTo>
                  <a:lnTo>
                    <a:pt x="242" y="143"/>
                  </a:lnTo>
                  <a:lnTo>
                    <a:pt x="220" y="122"/>
                  </a:lnTo>
                  <a:lnTo>
                    <a:pt x="199" y="105"/>
                  </a:lnTo>
                  <a:lnTo>
                    <a:pt x="177" y="89"/>
                  </a:lnTo>
                  <a:lnTo>
                    <a:pt x="156" y="76"/>
                  </a:lnTo>
                  <a:lnTo>
                    <a:pt x="134" y="66"/>
                  </a:lnTo>
                  <a:lnTo>
                    <a:pt x="114" y="57"/>
                  </a:lnTo>
                  <a:lnTo>
                    <a:pt x="94" y="48"/>
                  </a:lnTo>
                  <a:lnTo>
                    <a:pt x="75" y="43"/>
                  </a:lnTo>
                  <a:lnTo>
                    <a:pt x="58" y="39"/>
                  </a:lnTo>
                  <a:lnTo>
                    <a:pt x="41" y="36"/>
                  </a:lnTo>
                  <a:lnTo>
                    <a:pt x="26" y="33"/>
                  </a:lnTo>
                  <a:lnTo>
                    <a:pt x="12" y="32"/>
                  </a:lnTo>
                  <a:lnTo>
                    <a:pt x="0" y="31"/>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73" name="Freeform 68"/>
            <p:cNvSpPr>
              <a:spLocks/>
            </p:cNvSpPr>
            <p:nvPr/>
          </p:nvSpPr>
          <p:spPr bwMode="auto">
            <a:xfrm>
              <a:off x="451" y="1832"/>
              <a:ext cx="153" cy="111"/>
            </a:xfrm>
            <a:custGeom>
              <a:avLst/>
              <a:gdLst>
                <a:gd name="T0" fmla="*/ 0 w 306"/>
                <a:gd name="T1" fmla="*/ 0 h 223"/>
                <a:gd name="T2" fmla="*/ 0 w 306"/>
                <a:gd name="T3" fmla="*/ 0 h 223"/>
                <a:gd name="T4" fmla="*/ 1 w 306"/>
                <a:gd name="T5" fmla="*/ 0 h 223"/>
                <a:gd name="T6" fmla="*/ 1 w 306"/>
                <a:gd name="T7" fmla="*/ 0 h 223"/>
                <a:gd name="T8" fmla="*/ 1 w 306"/>
                <a:gd name="T9" fmla="*/ 0 h 223"/>
                <a:gd name="T10" fmla="*/ 1 w 306"/>
                <a:gd name="T11" fmla="*/ 0 h 223"/>
                <a:gd name="T12" fmla="*/ 1 w 306"/>
                <a:gd name="T13" fmla="*/ 0 h 223"/>
                <a:gd name="T14" fmla="*/ 1 w 306"/>
                <a:gd name="T15" fmla="*/ 0 h 223"/>
                <a:gd name="T16" fmla="*/ 1 w 306"/>
                <a:gd name="T17" fmla="*/ 0 h 223"/>
                <a:gd name="T18" fmla="*/ 1 w 306"/>
                <a:gd name="T19" fmla="*/ 0 h 223"/>
                <a:gd name="T20" fmla="*/ 1 w 306"/>
                <a:gd name="T21" fmla="*/ 0 h 223"/>
                <a:gd name="T22" fmla="*/ 1 w 306"/>
                <a:gd name="T23" fmla="*/ 0 h 223"/>
                <a:gd name="T24" fmla="*/ 1 w 306"/>
                <a:gd name="T25" fmla="*/ 0 h 223"/>
                <a:gd name="T26" fmla="*/ 1 w 306"/>
                <a:gd name="T27" fmla="*/ 0 h 223"/>
                <a:gd name="T28" fmla="*/ 1 w 306"/>
                <a:gd name="T29" fmla="*/ 0 h 223"/>
                <a:gd name="T30" fmla="*/ 1 w 306"/>
                <a:gd name="T31" fmla="*/ 0 h 223"/>
                <a:gd name="T32" fmla="*/ 1 w 306"/>
                <a:gd name="T33" fmla="*/ 0 h 223"/>
                <a:gd name="T34" fmla="*/ 1 w 306"/>
                <a:gd name="T35" fmla="*/ 0 h 223"/>
                <a:gd name="T36" fmla="*/ 1 w 306"/>
                <a:gd name="T37" fmla="*/ 0 h 223"/>
                <a:gd name="T38" fmla="*/ 0 w 306"/>
                <a:gd name="T39" fmla="*/ 0 h 2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3"/>
                <a:gd name="T62" fmla="*/ 306 w 306"/>
                <a:gd name="T63" fmla="*/ 223 h 2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3">
                  <a:moveTo>
                    <a:pt x="0" y="33"/>
                  </a:moveTo>
                  <a:lnTo>
                    <a:pt x="0" y="0"/>
                  </a:lnTo>
                  <a:lnTo>
                    <a:pt x="306" y="0"/>
                  </a:lnTo>
                  <a:lnTo>
                    <a:pt x="306" y="223"/>
                  </a:lnTo>
                  <a:lnTo>
                    <a:pt x="285" y="194"/>
                  </a:lnTo>
                  <a:lnTo>
                    <a:pt x="264" y="167"/>
                  </a:lnTo>
                  <a:lnTo>
                    <a:pt x="242" y="144"/>
                  </a:lnTo>
                  <a:lnTo>
                    <a:pt x="220" y="124"/>
                  </a:lnTo>
                  <a:lnTo>
                    <a:pt x="199" y="106"/>
                  </a:lnTo>
                  <a:lnTo>
                    <a:pt x="177" y="90"/>
                  </a:lnTo>
                  <a:lnTo>
                    <a:pt x="156" y="77"/>
                  </a:lnTo>
                  <a:lnTo>
                    <a:pt x="134" y="67"/>
                  </a:lnTo>
                  <a:lnTo>
                    <a:pt x="114" y="58"/>
                  </a:lnTo>
                  <a:lnTo>
                    <a:pt x="94" y="50"/>
                  </a:lnTo>
                  <a:lnTo>
                    <a:pt x="75" y="44"/>
                  </a:lnTo>
                  <a:lnTo>
                    <a:pt x="58" y="41"/>
                  </a:lnTo>
                  <a:lnTo>
                    <a:pt x="41" y="37"/>
                  </a:lnTo>
                  <a:lnTo>
                    <a:pt x="26" y="35"/>
                  </a:lnTo>
                  <a:lnTo>
                    <a:pt x="12" y="34"/>
                  </a:lnTo>
                  <a:lnTo>
                    <a:pt x="0" y="33"/>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74" name="Freeform 69"/>
            <p:cNvSpPr>
              <a:spLocks/>
            </p:cNvSpPr>
            <p:nvPr/>
          </p:nvSpPr>
          <p:spPr bwMode="auto">
            <a:xfrm>
              <a:off x="967" y="1832"/>
              <a:ext cx="147" cy="103"/>
            </a:xfrm>
            <a:custGeom>
              <a:avLst/>
              <a:gdLst>
                <a:gd name="T0" fmla="*/ 1 w 294"/>
                <a:gd name="T1" fmla="*/ 0 h 205"/>
                <a:gd name="T2" fmla="*/ 1 w 294"/>
                <a:gd name="T3" fmla="*/ 1 h 205"/>
                <a:gd name="T4" fmla="*/ 1 w 294"/>
                <a:gd name="T5" fmla="*/ 1 h 205"/>
                <a:gd name="T6" fmla="*/ 1 w 294"/>
                <a:gd name="T7" fmla="*/ 1 h 205"/>
                <a:gd name="T8" fmla="*/ 1 w 294"/>
                <a:gd name="T9" fmla="*/ 1 h 205"/>
                <a:gd name="T10" fmla="*/ 1 w 294"/>
                <a:gd name="T11" fmla="*/ 1 h 205"/>
                <a:gd name="T12" fmla="*/ 1 w 294"/>
                <a:gd name="T13" fmla="*/ 1 h 205"/>
                <a:gd name="T14" fmla="*/ 1 w 294"/>
                <a:gd name="T15" fmla="*/ 1 h 205"/>
                <a:gd name="T16" fmla="*/ 1 w 294"/>
                <a:gd name="T17" fmla="*/ 1 h 205"/>
                <a:gd name="T18" fmla="*/ 1 w 294"/>
                <a:gd name="T19" fmla="*/ 1 h 205"/>
                <a:gd name="T20" fmla="*/ 1 w 294"/>
                <a:gd name="T21" fmla="*/ 1 h 205"/>
                <a:gd name="T22" fmla="*/ 1 w 294"/>
                <a:gd name="T23" fmla="*/ 1 h 205"/>
                <a:gd name="T24" fmla="*/ 1 w 294"/>
                <a:gd name="T25" fmla="*/ 1 h 205"/>
                <a:gd name="T26" fmla="*/ 1 w 294"/>
                <a:gd name="T27" fmla="*/ 1 h 205"/>
                <a:gd name="T28" fmla="*/ 1 w 294"/>
                <a:gd name="T29" fmla="*/ 1 h 205"/>
                <a:gd name="T30" fmla="*/ 1 w 294"/>
                <a:gd name="T31" fmla="*/ 1 h 205"/>
                <a:gd name="T32" fmla="*/ 1 w 294"/>
                <a:gd name="T33" fmla="*/ 1 h 205"/>
                <a:gd name="T34" fmla="*/ 0 w 294"/>
                <a:gd name="T35" fmla="*/ 1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3"/>
                  </a:lnTo>
                  <a:lnTo>
                    <a:pt x="283" y="34"/>
                  </a:lnTo>
                  <a:lnTo>
                    <a:pt x="270" y="35"/>
                  </a:lnTo>
                  <a:lnTo>
                    <a:pt x="255" y="36"/>
                  </a:lnTo>
                  <a:lnTo>
                    <a:pt x="239" y="39"/>
                  </a:lnTo>
                  <a:lnTo>
                    <a:pt x="223" y="43"/>
                  </a:lnTo>
                  <a:lnTo>
                    <a:pt x="204" y="49"/>
                  </a:lnTo>
                  <a:lnTo>
                    <a:pt x="186" y="56"/>
                  </a:lnTo>
                  <a:lnTo>
                    <a:pt x="166" y="64"/>
                  </a:lnTo>
                  <a:lnTo>
                    <a:pt x="145" y="74"/>
                  </a:lnTo>
                  <a:lnTo>
                    <a:pt x="125" y="86"/>
                  </a:lnTo>
                  <a:lnTo>
                    <a:pt x="104" y="99"/>
                  </a:lnTo>
                  <a:lnTo>
                    <a:pt x="83" y="115"/>
                  </a:lnTo>
                  <a:lnTo>
                    <a:pt x="61" y="134"/>
                  </a:lnTo>
                  <a:lnTo>
                    <a:pt x="41" y="155"/>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75" name="Rectangle 70"/>
            <p:cNvSpPr>
              <a:spLocks noChangeArrowheads="1"/>
            </p:cNvSpPr>
            <p:nvPr/>
          </p:nvSpPr>
          <p:spPr bwMode="auto">
            <a:xfrm>
              <a:off x="628" y="1227"/>
              <a:ext cx="314" cy="837"/>
            </a:xfrm>
            <a:prstGeom prst="rect">
              <a:avLst/>
            </a:prstGeom>
            <a:solidFill>
              <a:srgbClr val="E09E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76" name="Freeform 71"/>
            <p:cNvSpPr>
              <a:spLocks/>
            </p:cNvSpPr>
            <p:nvPr/>
          </p:nvSpPr>
          <p:spPr bwMode="auto">
            <a:xfrm>
              <a:off x="661" y="1243"/>
              <a:ext cx="249" cy="250"/>
            </a:xfrm>
            <a:custGeom>
              <a:avLst/>
              <a:gdLst>
                <a:gd name="T0" fmla="*/ 1 w 498"/>
                <a:gd name="T1" fmla="*/ 1 h 500"/>
                <a:gd name="T2" fmla="*/ 1 w 498"/>
                <a:gd name="T3" fmla="*/ 1 h 500"/>
                <a:gd name="T4" fmla="*/ 1 w 498"/>
                <a:gd name="T5" fmla="*/ 1 h 500"/>
                <a:gd name="T6" fmla="*/ 1 w 498"/>
                <a:gd name="T7" fmla="*/ 1 h 500"/>
                <a:gd name="T8" fmla="*/ 1 w 498"/>
                <a:gd name="T9" fmla="*/ 1 h 500"/>
                <a:gd name="T10" fmla="*/ 1 w 498"/>
                <a:gd name="T11" fmla="*/ 1 h 500"/>
                <a:gd name="T12" fmla="*/ 1 w 498"/>
                <a:gd name="T13" fmla="*/ 1 h 500"/>
                <a:gd name="T14" fmla="*/ 1 w 498"/>
                <a:gd name="T15" fmla="*/ 1 h 500"/>
                <a:gd name="T16" fmla="*/ 1 w 498"/>
                <a:gd name="T17" fmla="*/ 1 h 500"/>
                <a:gd name="T18" fmla="*/ 1 w 498"/>
                <a:gd name="T19" fmla="*/ 1 h 500"/>
                <a:gd name="T20" fmla="*/ 1 w 498"/>
                <a:gd name="T21" fmla="*/ 1 h 500"/>
                <a:gd name="T22" fmla="*/ 1 w 498"/>
                <a:gd name="T23" fmla="*/ 1 h 500"/>
                <a:gd name="T24" fmla="*/ 1 w 498"/>
                <a:gd name="T25" fmla="*/ 1 h 500"/>
                <a:gd name="T26" fmla="*/ 1 w 498"/>
                <a:gd name="T27" fmla="*/ 1 h 500"/>
                <a:gd name="T28" fmla="*/ 1 w 498"/>
                <a:gd name="T29" fmla="*/ 1 h 500"/>
                <a:gd name="T30" fmla="*/ 1 w 498"/>
                <a:gd name="T31" fmla="*/ 1 h 500"/>
                <a:gd name="T32" fmla="*/ 1 w 498"/>
                <a:gd name="T33" fmla="*/ 1 h 500"/>
                <a:gd name="T34" fmla="*/ 1 w 498"/>
                <a:gd name="T35" fmla="*/ 1 h 500"/>
                <a:gd name="T36" fmla="*/ 1 w 498"/>
                <a:gd name="T37" fmla="*/ 1 h 500"/>
                <a:gd name="T38" fmla="*/ 1 w 498"/>
                <a:gd name="T39" fmla="*/ 1 h 500"/>
                <a:gd name="T40" fmla="*/ 1 w 498"/>
                <a:gd name="T41" fmla="*/ 1 h 500"/>
                <a:gd name="T42" fmla="*/ 1 w 498"/>
                <a:gd name="T43" fmla="*/ 1 h 500"/>
                <a:gd name="T44" fmla="*/ 1 w 498"/>
                <a:gd name="T45" fmla="*/ 1 h 500"/>
                <a:gd name="T46" fmla="*/ 1 w 498"/>
                <a:gd name="T47" fmla="*/ 1 h 500"/>
                <a:gd name="T48" fmla="*/ 1 w 498"/>
                <a:gd name="T49" fmla="*/ 1 h 500"/>
                <a:gd name="T50" fmla="*/ 1 w 498"/>
                <a:gd name="T51" fmla="*/ 1 h 500"/>
                <a:gd name="T52" fmla="*/ 1 w 498"/>
                <a:gd name="T53" fmla="*/ 1 h 500"/>
                <a:gd name="T54" fmla="*/ 1 w 498"/>
                <a:gd name="T55" fmla="*/ 1 h 500"/>
                <a:gd name="T56" fmla="*/ 1 w 498"/>
                <a:gd name="T57" fmla="*/ 1 h 500"/>
                <a:gd name="T58" fmla="*/ 1 w 498"/>
                <a:gd name="T59" fmla="*/ 1 h 500"/>
                <a:gd name="T60" fmla="*/ 1 w 498"/>
                <a:gd name="T61" fmla="*/ 1 h 500"/>
                <a:gd name="T62" fmla="*/ 1 w 498"/>
                <a:gd name="T63" fmla="*/ 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89"/>
                  </a:lnTo>
                  <a:lnTo>
                    <a:pt x="344" y="480"/>
                  </a:lnTo>
                  <a:lnTo>
                    <a:pt x="366" y="470"/>
                  </a:lnTo>
                  <a:lnTo>
                    <a:pt x="387" y="457"/>
                  </a:lnTo>
                  <a:lnTo>
                    <a:pt x="406" y="443"/>
                  </a:lnTo>
                  <a:lnTo>
                    <a:pt x="425" y="426"/>
                  </a:lnTo>
                  <a:lnTo>
                    <a:pt x="442" y="408"/>
                  </a:lnTo>
                  <a:lnTo>
                    <a:pt x="456" y="388"/>
                  </a:lnTo>
                  <a:lnTo>
                    <a:pt x="468" y="367"/>
                  </a:lnTo>
                  <a:lnTo>
                    <a:pt x="479" y="345"/>
                  </a:lnTo>
                  <a:lnTo>
                    <a:pt x="488" y="322"/>
                  </a:lnTo>
                  <a:lnTo>
                    <a:pt x="494" y="299"/>
                  </a:lnTo>
                  <a:lnTo>
                    <a:pt x="497" y="275"/>
                  </a:lnTo>
                  <a:lnTo>
                    <a:pt x="498" y="250"/>
                  </a:lnTo>
                  <a:lnTo>
                    <a:pt x="497" y="224"/>
                  </a:lnTo>
                  <a:lnTo>
                    <a:pt x="494" y="200"/>
                  </a:lnTo>
                  <a:lnTo>
                    <a:pt x="488" y="177"/>
                  </a:lnTo>
                  <a:lnTo>
                    <a:pt x="479" y="154"/>
                  </a:lnTo>
                  <a:lnTo>
                    <a:pt x="468" y="132"/>
                  </a:lnTo>
                  <a:lnTo>
                    <a:pt x="456" y="111"/>
                  </a:lnTo>
                  <a:lnTo>
                    <a:pt x="442" y="92"/>
                  </a:lnTo>
                  <a:lnTo>
                    <a:pt x="425" y="73"/>
                  </a:lnTo>
                  <a:lnTo>
                    <a:pt x="406" y="56"/>
                  </a:lnTo>
                  <a:lnTo>
                    <a:pt x="387" y="42"/>
                  </a:lnTo>
                  <a:lnTo>
                    <a:pt x="366" y="30"/>
                  </a:lnTo>
                  <a:lnTo>
                    <a:pt x="344" y="19"/>
                  </a:lnTo>
                  <a:lnTo>
                    <a:pt x="321" y="10"/>
                  </a:lnTo>
                  <a:lnTo>
                    <a:pt x="298" y="4"/>
                  </a:lnTo>
                  <a:lnTo>
                    <a:pt x="274" y="1"/>
                  </a:lnTo>
                  <a:lnTo>
                    <a:pt x="248" y="0"/>
                  </a:lnTo>
                  <a:lnTo>
                    <a:pt x="223" y="1"/>
                  </a:lnTo>
                  <a:lnTo>
                    <a:pt x="199" y="4"/>
                  </a:lnTo>
                  <a:lnTo>
                    <a:pt x="175" y="11"/>
                  </a:lnTo>
                  <a:lnTo>
                    <a:pt x="152" y="19"/>
                  </a:lnTo>
                  <a:lnTo>
                    <a:pt x="130" y="30"/>
                  </a:lnTo>
                  <a:lnTo>
                    <a:pt x="109" y="42"/>
                  </a:lnTo>
                  <a:lnTo>
                    <a:pt x="91" y="57"/>
                  </a:lnTo>
                  <a:lnTo>
                    <a:pt x="72" y="72"/>
                  </a:lnTo>
                  <a:lnTo>
                    <a:pt x="56" y="91"/>
                  </a:lnTo>
                  <a:lnTo>
                    <a:pt x="42" y="110"/>
                  </a:lnTo>
                  <a:lnTo>
                    <a:pt x="30" y="130"/>
                  </a:lnTo>
                  <a:lnTo>
                    <a:pt x="19" y="152"/>
                  </a:lnTo>
                  <a:lnTo>
                    <a:pt x="11" y="175"/>
                  </a:lnTo>
                  <a:lnTo>
                    <a:pt x="4" y="199"/>
                  </a:lnTo>
                  <a:lnTo>
                    <a:pt x="1" y="224"/>
                  </a:lnTo>
                  <a:lnTo>
                    <a:pt x="0" y="250"/>
                  </a:lnTo>
                  <a:lnTo>
                    <a:pt x="1" y="275"/>
                  </a:lnTo>
                  <a:lnTo>
                    <a:pt x="4" y="299"/>
                  </a:lnTo>
                  <a:lnTo>
                    <a:pt x="10" y="322"/>
                  </a:lnTo>
                  <a:lnTo>
                    <a:pt x="18" y="345"/>
                  </a:lnTo>
                  <a:lnTo>
                    <a:pt x="28" y="367"/>
                  </a:lnTo>
                  <a:lnTo>
                    <a:pt x="41" y="388"/>
                  </a:lnTo>
                  <a:lnTo>
                    <a:pt x="56" y="408"/>
                  </a:lnTo>
                  <a:lnTo>
                    <a:pt x="72" y="426"/>
                  </a:lnTo>
                  <a:lnTo>
                    <a:pt x="91" y="443"/>
                  </a:lnTo>
                  <a:lnTo>
                    <a:pt x="110" y="457"/>
                  </a:lnTo>
                  <a:lnTo>
                    <a:pt x="131" y="470"/>
                  </a:lnTo>
                  <a:lnTo>
                    <a:pt x="153" y="480"/>
                  </a:lnTo>
                  <a:lnTo>
                    <a:pt x="176" y="489"/>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77" name="Freeform 72"/>
            <p:cNvSpPr>
              <a:spLocks/>
            </p:cNvSpPr>
            <p:nvPr/>
          </p:nvSpPr>
          <p:spPr bwMode="auto">
            <a:xfrm>
              <a:off x="685" y="1268"/>
              <a:ext cx="200" cy="200"/>
            </a:xfrm>
            <a:custGeom>
              <a:avLst/>
              <a:gdLst>
                <a:gd name="T0" fmla="*/ 0 w 401"/>
                <a:gd name="T1" fmla="*/ 0 h 401"/>
                <a:gd name="T2" fmla="*/ 0 w 401"/>
                <a:gd name="T3" fmla="*/ 0 h 401"/>
                <a:gd name="T4" fmla="*/ 0 w 401"/>
                <a:gd name="T5" fmla="*/ 0 h 401"/>
                <a:gd name="T6" fmla="*/ 0 w 401"/>
                <a:gd name="T7" fmla="*/ 0 h 401"/>
                <a:gd name="T8" fmla="*/ 0 w 401"/>
                <a:gd name="T9" fmla="*/ 0 h 401"/>
                <a:gd name="T10" fmla="*/ 0 w 401"/>
                <a:gd name="T11" fmla="*/ 0 h 401"/>
                <a:gd name="T12" fmla="*/ 0 w 401"/>
                <a:gd name="T13" fmla="*/ 0 h 401"/>
                <a:gd name="T14" fmla="*/ 0 w 401"/>
                <a:gd name="T15" fmla="*/ 0 h 401"/>
                <a:gd name="T16" fmla="*/ 0 w 401"/>
                <a:gd name="T17" fmla="*/ 0 h 401"/>
                <a:gd name="T18" fmla="*/ 0 w 401"/>
                <a:gd name="T19" fmla="*/ 0 h 401"/>
                <a:gd name="T20" fmla="*/ 0 w 401"/>
                <a:gd name="T21" fmla="*/ 0 h 401"/>
                <a:gd name="T22" fmla="*/ 0 w 401"/>
                <a:gd name="T23" fmla="*/ 0 h 401"/>
                <a:gd name="T24" fmla="*/ 0 w 401"/>
                <a:gd name="T25" fmla="*/ 0 h 401"/>
                <a:gd name="T26" fmla="*/ 0 w 401"/>
                <a:gd name="T27" fmla="*/ 0 h 401"/>
                <a:gd name="T28" fmla="*/ 0 w 401"/>
                <a:gd name="T29" fmla="*/ 0 h 401"/>
                <a:gd name="T30" fmla="*/ 0 w 401"/>
                <a:gd name="T31" fmla="*/ 0 h 401"/>
                <a:gd name="T32" fmla="*/ 0 w 401"/>
                <a:gd name="T33" fmla="*/ 0 h 401"/>
                <a:gd name="T34" fmla="*/ 0 w 401"/>
                <a:gd name="T35" fmla="*/ 0 h 401"/>
                <a:gd name="T36" fmla="*/ 0 w 401"/>
                <a:gd name="T37" fmla="*/ 0 h 401"/>
                <a:gd name="T38" fmla="*/ 0 w 401"/>
                <a:gd name="T39" fmla="*/ 0 h 401"/>
                <a:gd name="T40" fmla="*/ 0 w 401"/>
                <a:gd name="T41" fmla="*/ 0 h 401"/>
                <a:gd name="T42" fmla="*/ 0 w 401"/>
                <a:gd name="T43" fmla="*/ 0 h 401"/>
                <a:gd name="T44" fmla="*/ 0 w 401"/>
                <a:gd name="T45" fmla="*/ 0 h 401"/>
                <a:gd name="T46" fmla="*/ 0 w 401"/>
                <a:gd name="T47" fmla="*/ 0 h 401"/>
                <a:gd name="T48" fmla="*/ 0 w 401"/>
                <a:gd name="T49" fmla="*/ 0 h 401"/>
                <a:gd name="T50" fmla="*/ 0 w 401"/>
                <a:gd name="T51" fmla="*/ 0 h 401"/>
                <a:gd name="T52" fmla="*/ 0 w 401"/>
                <a:gd name="T53" fmla="*/ 0 h 401"/>
                <a:gd name="T54" fmla="*/ 0 w 401"/>
                <a:gd name="T55" fmla="*/ 0 h 401"/>
                <a:gd name="T56" fmla="*/ 0 w 401"/>
                <a:gd name="T57" fmla="*/ 0 h 401"/>
                <a:gd name="T58" fmla="*/ 0 w 401"/>
                <a:gd name="T59" fmla="*/ 0 h 401"/>
                <a:gd name="T60" fmla="*/ 0 w 401"/>
                <a:gd name="T61" fmla="*/ 0 h 401"/>
                <a:gd name="T62" fmla="*/ 0 w 401"/>
                <a:gd name="T63" fmla="*/ 0 h 40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1"/>
                <a:gd name="T98" fmla="*/ 401 w 401"/>
                <a:gd name="T99" fmla="*/ 401 h 40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1">
                  <a:moveTo>
                    <a:pt x="0" y="201"/>
                  </a:moveTo>
                  <a:lnTo>
                    <a:pt x="1" y="181"/>
                  </a:lnTo>
                  <a:lnTo>
                    <a:pt x="3" y="161"/>
                  </a:lnTo>
                  <a:lnTo>
                    <a:pt x="8" y="142"/>
                  </a:lnTo>
                  <a:lnTo>
                    <a:pt x="15" y="123"/>
                  </a:lnTo>
                  <a:lnTo>
                    <a:pt x="23" y="106"/>
                  </a:lnTo>
                  <a:lnTo>
                    <a:pt x="33" y="90"/>
                  </a:lnTo>
                  <a:lnTo>
                    <a:pt x="45" y="74"/>
                  </a:lnTo>
                  <a:lnTo>
                    <a:pt x="59" y="59"/>
                  </a:lnTo>
                  <a:lnTo>
                    <a:pt x="74" y="45"/>
                  </a:lnTo>
                  <a:lnTo>
                    <a:pt x="90" y="34"/>
                  </a:lnTo>
                  <a:lnTo>
                    <a:pt x="106" y="23"/>
                  </a:lnTo>
                  <a:lnTo>
                    <a:pt x="124" y="15"/>
                  </a:lnTo>
                  <a:lnTo>
                    <a:pt x="143" y="8"/>
                  </a:lnTo>
                  <a:lnTo>
                    <a:pt x="161" y="4"/>
                  </a:lnTo>
                  <a:lnTo>
                    <a:pt x="181" y="1"/>
                  </a:lnTo>
                  <a:lnTo>
                    <a:pt x="200" y="0"/>
                  </a:lnTo>
                  <a:lnTo>
                    <a:pt x="220" y="1"/>
                  </a:lnTo>
                  <a:lnTo>
                    <a:pt x="241" y="4"/>
                  </a:lnTo>
                  <a:lnTo>
                    <a:pt x="259" y="8"/>
                  </a:lnTo>
                  <a:lnTo>
                    <a:pt x="278" y="15"/>
                  </a:lnTo>
                  <a:lnTo>
                    <a:pt x="295" y="23"/>
                  </a:lnTo>
                  <a:lnTo>
                    <a:pt x="312" y="34"/>
                  </a:lnTo>
                  <a:lnTo>
                    <a:pt x="327" y="45"/>
                  </a:lnTo>
                  <a:lnTo>
                    <a:pt x="342" y="59"/>
                  </a:lnTo>
                  <a:lnTo>
                    <a:pt x="356" y="74"/>
                  </a:lnTo>
                  <a:lnTo>
                    <a:pt x="367" y="90"/>
                  </a:lnTo>
                  <a:lnTo>
                    <a:pt x="378" y="106"/>
                  </a:lnTo>
                  <a:lnTo>
                    <a:pt x="386" y="123"/>
                  </a:lnTo>
                  <a:lnTo>
                    <a:pt x="393" y="142"/>
                  </a:lnTo>
                  <a:lnTo>
                    <a:pt x="397" y="161"/>
                  </a:lnTo>
                  <a:lnTo>
                    <a:pt x="400" y="181"/>
                  </a:lnTo>
                  <a:lnTo>
                    <a:pt x="401" y="201"/>
                  </a:lnTo>
                  <a:lnTo>
                    <a:pt x="400" y="221"/>
                  </a:lnTo>
                  <a:lnTo>
                    <a:pt x="396" y="241"/>
                  </a:lnTo>
                  <a:lnTo>
                    <a:pt x="392" y="261"/>
                  </a:lnTo>
                  <a:lnTo>
                    <a:pt x="385" y="279"/>
                  </a:lnTo>
                  <a:lnTo>
                    <a:pt x="377" y="296"/>
                  </a:lnTo>
                  <a:lnTo>
                    <a:pt x="366" y="312"/>
                  </a:lnTo>
                  <a:lnTo>
                    <a:pt x="355" y="329"/>
                  </a:lnTo>
                  <a:lnTo>
                    <a:pt x="342" y="342"/>
                  </a:lnTo>
                  <a:lnTo>
                    <a:pt x="328" y="355"/>
                  </a:lnTo>
                  <a:lnTo>
                    <a:pt x="312" y="367"/>
                  </a:lnTo>
                  <a:lnTo>
                    <a:pt x="296" y="377"/>
                  </a:lnTo>
                  <a:lnTo>
                    <a:pt x="279" y="385"/>
                  </a:lnTo>
                  <a:lnTo>
                    <a:pt x="260" y="392"/>
                  </a:lnTo>
                  <a:lnTo>
                    <a:pt x="241" y="397"/>
                  </a:lnTo>
                  <a:lnTo>
                    <a:pt x="221" y="400"/>
                  </a:lnTo>
                  <a:lnTo>
                    <a:pt x="200" y="401"/>
                  </a:lnTo>
                  <a:lnTo>
                    <a:pt x="181" y="400"/>
                  </a:lnTo>
                  <a:lnTo>
                    <a:pt x="161" y="398"/>
                  </a:lnTo>
                  <a:lnTo>
                    <a:pt x="143" y="393"/>
                  </a:lnTo>
                  <a:lnTo>
                    <a:pt x="124" y="386"/>
                  </a:lnTo>
                  <a:lnTo>
                    <a:pt x="106" y="378"/>
                  </a:lnTo>
                  <a:lnTo>
                    <a:pt x="90" y="368"/>
                  </a:lnTo>
                  <a:lnTo>
                    <a:pt x="74" y="356"/>
                  </a:lnTo>
                  <a:lnTo>
                    <a:pt x="59" y="342"/>
                  </a:lnTo>
                  <a:lnTo>
                    <a:pt x="45" y="327"/>
                  </a:lnTo>
                  <a:lnTo>
                    <a:pt x="33" y="311"/>
                  </a:lnTo>
                  <a:lnTo>
                    <a:pt x="23" y="295"/>
                  </a:lnTo>
                  <a:lnTo>
                    <a:pt x="15" y="278"/>
                  </a:lnTo>
                  <a:lnTo>
                    <a:pt x="8" y="259"/>
                  </a:lnTo>
                  <a:lnTo>
                    <a:pt x="3" y="240"/>
                  </a:lnTo>
                  <a:lnTo>
                    <a:pt x="1" y="220"/>
                  </a:lnTo>
                  <a:lnTo>
                    <a:pt x="0" y="20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78" name="Freeform 73"/>
            <p:cNvSpPr>
              <a:spLocks/>
            </p:cNvSpPr>
            <p:nvPr/>
          </p:nvSpPr>
          <p:spPr bwMode="auto">
            <a:xfrm>
              <a:off x="705" y="1268"/>
              <a:ext cx="180" cy="180"/>
            </a:xfrm>
            <a:custGeom>
              <a:avLst/>
              <a:gdLst>
                <a:gd name="T0" fmla="*/ 0 w 361"/>
                <a:gd name="T1" fmla="*/ 0 h 361"/>
                <a:gd name="T2" fmla="*/ 0 w 361"/>
                <a:gd name="T3" fmla="*/ 0 h 361"/>
                <a:gd name="T4" fmla="*/ 0 w 361"/>
                <a:gd name="T5" fmla="*/ 0 h 361"/>
                <a:gd name="T6" fmla="*/ 0 w 361"/>
                <a:gd name="T7" fmla="*/ 0 h 361"/>
                <a:gd name="T8" fmla="*/ 0 w 361"/>
                <a:gd name="T9" fmla="*/ 0 h 361"/>
                <a:gd name="T10" fmla="*/ 0 w 361"/>
                <a:gd name="T11" fmla="*/ 0 h 361"/>
                <a:gd name="T12" fmla="*/ 0 w 361"/>
                <a:gd name="T13" fmla="*/ 0 h 361"/>
                <a:gd name="T14" fmla="*/ 0 w 361"/>
                <a:gd name="T15" fmla="*/ 0 h 361"/>
                <a:gd name="T16" fmla="*/ 0 w 361"/>
                <a:gd name="T17" fmla="*/ 0 h 361"/>
                <a:gd name="T18" fmla="*/ 0 w 361"/>
                <a:gd name="T19" fmla="*/ 0 h 361"/>
                <a:gd name="T20" fmla="*/ 0 w 361"/>
                <a:gd name="T21" fmla="*/ 0 h 361"/>
                <a:gd name="T22" fmla="*/ 0 w 361"/>
                <a:gd name="T23" fmla="*/ 0 h 361"/>
                <a:gd name="T24" fmla="*/ 0 w 361"/>
                <a:gd name="T25" fmla="*/ 0 h 361"/>
                <a:gd name="T26" fmla="*/ 0 w 361"/>
                <a:gd name="T27" fmla="*/ 0 h 361"/>
                <a:gd name="T28" fmla="*/ 0 w 361"/>
                <a:gd name="T29" fmla="*/ 0 h 361"/>
                <a:gd name="T30" fmla="*/ 0 w 361"/>
                <a:gd name="T31" fmla="*/ 0 h 361"/>
                <a:gd name="T32" fmla="*/ 0 w 361"/>
                <a:gd name="T33" fmla="*/ 0 h 361"/>
                <a:gd name="T34" fmla="*/ 0 w 361"/>
                <a:gd name="T35" fmla="*/ 0 h 361"/>
                <a:gd name="T36" fmla="*/ 0 w 361"/>
                <a:gd name="T37" fmla="*/ 0 h 361"/>
                <a:gd name="T38" fmla="*/ 0 w 361"/>
                <a:gd name="T39" fmla="*/ 0 h 361"/>
                <a:gd name="T40" fmla="*/ 0 w 361"/>
                <a:gd name="T41" fmla="*/ 0 h 361"/>
                <a:gd name="T42" fmla="*/ 0 w 361"/>
                <a:gd name="T43" fmla="*/ 0 h 361"/>
                <a:gd name="T44" fmla="*/ 0 w 361"/>
                <a:gd name="T45" fmla="*/ 0 h 361"/>
                <a:gd name="T46" fmla="*/ 0 w 361"/>
                <a:gd name="T47" fmla="*/ 0 h 361"/>
                <a:gd name="T48" fmla="*/ 0 w 361"/>
                <a:gd name="T49" fmla="*/ 0 h 361"/>
                <a:gd name="T50" fmla="*/ 0 w 361"/>
                <a:gd name="T51" fmla="*/ 0 h 361"/>
                <a:gd name="T52" fmla="*/ 0 w 361"/>
                <a:gd name="T53" fmla="*/ 0 h 361"/>
                <a:gd name="T54" fmla="*/ 0 w 361"/>
                <a:gd name="T55" fmla="*/ 0 h 361"/>
                <a:gd name="T56" fmla="*/ 0 w 361"/>
                <a:gd name="T57" fmla="*/ 0 h 361"/>
                <a:gd name="T58" fmla="*/ 0 w 361"/>
                <a:gd name="T59" fmla="*/ 0 h 361"/>
                <a:gd name="T60" fmla="*/ 0 w 361"/>
                <a:gd name="T61" fmla="*/ 0 h 361"/>
                <a:gd name="T62" fmla="*/ 0 w 361"/>
                <a:gd name="T63" fmla="*/ 0 h 361"/>
                <a:gd name="T64" fmla="*/ 0 w 361"/>
                <a:gd name="T65" fmla="*/ 0 h 361"/>
                <a:gd name="T66" fmla="*/ 0 w 361"/>
                <a:gd name="T67" fmla="*/ 0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9"/>
                  </a:moveTo>
                  <a:lnTo>
                    <a:pt x="287" y="45"/>
                  </a:lnTo>
                  <a:lnTo>
                    <a:pt x="272" y="34"/>
                  </a:lnTo>
                  <a:lnTo>
                    <a:pt x="255" y="23"/>
                  </a:lnTo>
                  <a:lnTo>
                    <a:pt x="238" y="15"/>
                  </a:lnTo>
                  <a:lnTo>
                    <a:pt x="219" y="8"/>
                  </a:lnTo>
                  <a:lnTo>
                    <a:pt x="201" y="4"/>
                  </a:lnTo>
                  <a:lnTo>
                    <a:pt x="180" y="1"/>
                  </a:lnTo>
                  <a:lnTo>
                    <a:pt x="160" y="0"/>
                  </a:lnTo>
                  <a:lnTo>
                    <a:pt x="141" y="1"/>
                  </a:lnTo>
                  <a:lnTo>
                    <a:pt x="121" y="4"/>
                  </a:lnTo>
                  <a:lnTo>
                    <a:pt x="103" y="8"/>
                  </a:lnTo>
                  <a:lnTo>
                    <a:pt x="84" y="15"/>
                  </a:lnTo>
                  <a:lnTo>
                    <a:pt x="66" y="23"/>
                  </a:lnTo>
                  <a:lnTo>
                    <a:pt x="50" y="34"/>
                  </a:lnTo>
                  <a:lnTo>
                    <a:pt x="34" y="45"/>
                  </a:lnTo>
                  <a:lnTo>
                    <a:pt x="19" y="59"/>
                  </a:lnTo>
                  <a:lnTo>
                    <a:pt x="14" y="65"/>
                  </a:lnTo>
                  <a:lnTo>
                    <a:pt x="10" y="69"/>
                  </a:lnTo>
                  <a:lnTo>
                    <a:pt x="5" y="75"/>
                  </a:lnTo>
                  <a:lnTo>
                    <a:pt x="0" y="81"/>
                  </a:lnTo>
                  <a:lnTo>
                    <a:pt x="14" y="72"/>
                  </a:lnTo>
                  <a:lnTo>
                    <a:pt x="28" y="64"/>
                  </a:lnTo>
                  <a:lnTo>
                    <a:pt x="42" y="57"/>
                  </a:lnTo>
                  <a:lnTo>
                    <a:pt x="57" y="51"/>
                  </a:lnTo>
                  <a:lnTo>
                    <a:pt x="72" y="46"/>
                  </a:lnTo>
                  <a:lnTo>
                    <a:pt x="88" y="43"/>
                  </a:lnTo>
                  <a:lnTo>
                    <a:pt x="104" y="42"/>
                  </a:lnTo>
                  <a:lnTo>
                    <a:pt x="120" y="41"/>
                  </a:lnTo>
                  <a:lnTo>
                    <a:pt x="140" y="42"/>
                  </a:lnTo>
                  <a:lnTo>
                    <a:pt x="159" y="44"/>
                  </a:lnTo>
                  <a:lnTo>
                    <a:pt x="178" y="49"/>
                  </a:lnTo>
                  <a:lnTo>
                    <a:pt x="196" y="55"/>
                  </a:lnTo>
                  <a:lnTo>
                    <a:pt x="215" y="64"/>
                  </a:lnTo>
                  <a:lnTo>
                    <a:pt x="231" y="74"/>
                  </a:lnTo>
                  <a:lnTo>
                    <a:pt x="247" y="85"/>
                  </a:lnTo>
                  <a:lnTo>
                    <a:pt x="262" y="99"/>
                  </a:lnTo>
                  <a:lnTo>
                    <a:pt x="276" y="114"/>
                  </a:lnTo>
                  <a:lnTo>
                    <a:pt x="287" y="130"/>
                  </a:lnTo>
                  <a:lnTo>
                    <a:pt x="297" y="147"/>
                  </a:lnTo>
                  <a:lnTo>
                    <a:pt x="306" y="165"/>
                  </a:lnTo>
                  <a:lnTo>
                    <a:pt x="312" y="183"/>
                  </a:lnTo>
                  <a:lnTo>
                    <a:pt x="317" y="202"/>
                  </a:lnTo>
                  <a:lnTo>
                    <a:pt x="319" y="221"/>
                  </a:lnTo>
                  <a:lnTo>
                    <a:pt x="321" y="241"/>
                  </a:lnTo>
                  <a:lnTo>
                    <a:pt x="319" y="257"/>
                  </a:lnTo>
                  <a:lnTo>
                    <a:pt x="318" y="274"/>
                  </a:lnTo>
                  <a:lnTo>
                    <a:pt x="315" y="289"/>
                  </a:lnTo>
                  <a:lnTo>
                    <a:pt x="310" y="306"/>
                  </a:lnTo>
                  <a:lnTo>
                    <a:pt x="304" y="320"/>
                  </a:lnTo>
                  <a:lnTo>
                    <a:pt x="297" y="334"/>
                  </a:lnTo>
                  <a:lnTo>
                    <a:pt x="289" y="348"/>
                  </a:lnTo>
                  <a:lnTo>
                    <a:pt x="280" y="361"/>
                  </a:lnTo>
                  <a:lnTo>
                    <a:pt x="297" y="346"/>
                  </a:lnTo>
                  <a:lnTo>
                    <a:pt x="314" y="330"/>
                  </a:lnTo>
                  <a:lnTo>
                    <a:pt x="327" y="311"/>
                  </a:lnTo>
                  <a:lnTo>
                    <a:pt x="339" y="292"/>
                  </a:lnTo>
                  <a:lnTo>
                    <a:pt x="348" y="271"/>
                  </a:lnTo>
                  <a:lnTo>
                    <a:pt x="355" y="248"/>
                  </a:lnTo>
                  <a:lnTo>
                    <a:pt x="360" y="225"/>
                  </a:lnTo>
                  <a:lnTo>
                    <a:pt x="361" y="201"/>
                  </a:lnTo>
                  <a:lnTo>
                    <a:pt x="360" y="181"/>
                  </a:lnTo>
                  <a:lnTo>
                    <a:pt x="357" y="161"/>
                  </a:lnTo>
                  <a:lnTo>
                    <a:pt x="353" y="142"/>
                  </a:lnTo>
                  <a:lnTo>
                    <a:pt x="346" y="123"/>
                  </a:lnTo>
                  <a:lnTo>
                    <a:pt x="338" y="106"/>
                  </a:lnTo>
                  <a:lnTo>
                    <a:pt x="327" y="90"/>
                  </a:lnTo>
                  <a:lnTo>
                    <a:pt x="316" y="74"/>
                  </a:lnTo>
                  <a:lnTo>
                    <a:pt x="302" y="59"/>
                  </a:lnTo>
                  <a:close/>
                </a:path>
              </a:pathLst>
            </a:custGeom>
            <a:solidFill>
              <a:srgbClr val="FF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79" name="Freeform 74"/>
            <p:cNvSpPr>
              <a:spLocks/>
            </p:cNvSpPr>
            <p:nvPr/>
          </p:nvSpPr>
          <p:spPr bwMode="auto">
            <a:xfrm>
              <a:off x="661" y="1525"/>
              <a:ext cx="249" cy="249"/>
            </a:xfrm>
            <a:custGeom>
              <a:avLst/>
              <a:gdLst>
                <a:gd name="T0" fmla="*/ 1 w 498"/>
                <a:gd name="T1" fmla="*/ 0 h 499"/>
                <a:gd name="T2" fmla="*/ 1 w 498"/>
                <a:gd name="T3" fmla="*/ 0 h 499"/>
                <a:gd name="T4" fmla="*/ 1 w 498"/>
                <a:gd name="T5" fmla="*/ 0 h 499"/>
                <a:gd name="T6" fmla="*/ 1 w 498"/>
                <a:gd name="T7" fmla="*/ 0 h 499"/>
                <a:gd name="T8" fmla="*/ 1 w 498"/>
                <a:gd name="T9" fmla="*/ 0 h 499"/>
                <a:gd name="T10" fmla="*/ 1 w 498"/>
                <a:gd name="T11" fmla="*/ 0 h 499"/>
                <a:gd name="T12" fmla="*/ 1 w 498"/>
                <a:gd name="T13" fmla="*/ 0 h 499"/>
                <a:gd name="T14" fmla="*/ 1 w 498"/>
                <a:gd name="T15" fmla="*/ 0 h 499"/>
                <a:gd name="T16" fmla="*/ 1 w 498"/>
                <a:gd name="T17" fmla="*/ 0 h 499"/>
                <a:gd name="T18" fmla="*/ 1 w 498"/>
                <a:gd name="T19" fmla="*/ 0 h 499"/>
                <a:gd name="T20" fmla="*/ 1 w 498"/>
                <a:gd name="T21" fmla="*/ 0 h 499"/>
                <a:gd name="T22" fmla="*/ 1 w 498"/>
                <a:gd name="T23" fmla="*/ 0 h 499"/>
                <a:gd name="T24" fmla="*/ 1 w 498"/>
                <a:gd name="T25" fmla="*/ 0 h 499"/>
                <a:gd name="T26" fmla="*/ 1 w 498"/>
                <a:gd name="T27" fmla="*/ 0 h 499"/>
                <a:gd name="T28" fmla="*/ 1 w 498"/>
                <a:gd name="T29" fmla="*/ 0 h 499"/>
                <a:gd name="T30" fmla="*/ 1 w 498"/>
                <a:gd name="T31" fmla="*/ 0 h 499"/>
                <a:gd name="T32" fmla="*/ 1 w 498"/>
                <a:gd name="T33" fmla="*/ 0 h 499"/>
                <a:gd name="T34" fmla="*/ 1 w 498"/>
                <a:gd name="T35" fmla="*/ 0 h 499"/>
                <a:gd name="T36" fmla="*/ 1 w 498"/>
                <a:gd name="T37" fmla="*/ 0 h 499"/>
                <a:gd name="T38" fmla="*/ 1 w 498"/>
                <a:gd name="T39" fmla="*/ 0 h 499"/>
                <a:gd name="T40" fmla="*/ 1 w 498"/>
                <a:gd name="T41" fmla="*/ 0 h 499"/>
                <a:gd name="T42" fmla="*/ 1 w 498"/>
                <a:gd name="T43" fmla="*/ 0 h 499"/>
                <a:gd name="T44" fmla="*/ 1 w 498"/>
                <a:gd name="T45" fmla="*/ 0 h 499"/>
                <a:gd name="T46" fmla="*/ 1 w 498"/>
                <a:gd name="T47" fmla="*/ 0 h 499"/>
                <a:gd name="T48" fmla="*/ 1 w 498"/>
                <a:gd name="T49" fmla="*/ 0 h 499"/>
                <a:gd name="T50" fmla="*/ 1 w 498"/>
                <a:gd name="T51" fmla="*/ 0 h 499"/>
                <a:gd name="T52" fmla="*/ 1 w 498"/>
                <a:gd name="T53" fmla="*/ 0 h 499"/>
                <a:gd name="T54" fmla="*/ 1 w 498"/>
                <a:gd name="T55" fmla="*/ 0 h 499"/>
                <a:gd name="T56" fmla="*/ 1 w 498"/>
                <a:gd name="T57" fmla="*/ 0 h 499"/>
                <a:gd name="T58" fmla="*/ 1 w 498"/>
                <a:gd name="T59" fmla="*/ 0 h 499"/>
                <a:gd name="T60" fmla="*/ 1 w 498"/>
                <a:gd name="T61" fmla="*/ 0 h 499"/>
                <a:gd name="T62" fmla="*/ 1 w 498"/>
                <a:gd name="T63" fmla="*/ 0 h 49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499"/>
                <a:gd name="T98" fmla="*/ 498 w 498"/>
                <a:gd name="T99" fmla="*/ 499 h 49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499">
                  <a:moveTo>
                    <a:pt x="248" y="499"/>
                  </a:moveTo>
                  <a:lnTo>
                    <a:pt x="274" y="498"/>
                  </a:lnTo>
                  <a:lnTo>
                    <a:pt x="298" y="494"/>
                  </a:lnTo>
                  <a:lnTo>
                    <a:pt x="321" y="489"/>
                  </a:lnTo>
                  <a:lnTo>
                    <a:pt x="344" y="480"/>
                  </a:lnTo>
                  <a:lnTo>
                    <a:pt x="366" y="470"/>
                  </a:lnTo>
                  <a:lnTo>
                    <a:pt x="387" y="457"/>
                  </a:lnTo>
                  <a:lnTo>
                    <a:pt x="406" y="442"/>
                  </a:lnTo>
                  <a:lnTo>
                    <a:pt x="425" y="426"/>
                  </a:lnTo>
                  <a:lnTo>
                    <a:pt x="442" y="408"/>
                  </a:lnTo>
                  <a:lnTo>
                    <a:pt x="456" y="388"/>
                  </a:lnTo>
                  <a:lnTo>
                    <a:pt x="468" y="368"/>
                  </a:lnTo>
                  <a:lnTo>
                    <a:pt x="479" y="345"/>
                  </a:lnTo>
                  <a:lnTo>
                    <a:pt x="488" y="321"/>
                  </a:lnTo>
                  <a:lnTo>
                    <a:pt x="494" y="298"/>
                  </a:lnTo>
                  <a:lnTo>
                    <a:pt x="497" y="274"/>
                  </a:lnTo>
                  <a:lnTo>
                    <a:pt x="498" y="249"/>
                  </a:lnTo>
                  <a:lnTo>
                    <a:pt x="497" y="225"/>
                  </a:lnTo>
                  <a:lnTo>
                    <a:pt x="494" y="201"/>
                  </a:lnTo>
                  <a:lnTo>
                    <a:pt x="488" y="176"/>
                  </a:lnTo>
                  <a:lnTo>
                    <a:pt x="479" y="153"/>
                  </a:lnTo>
                  <a:lnTo>
                    <a:pt x="468" y="131"/>
                  </a:lnTo>
                  <a:lnTo>
                    <a:pt x="456" y="111"/>
                  </a:lnTo>
                  <a:lnTo>
                    <a:pt x="442" y="91"/>
                  </a:lnTo>
                  <a:lnTo>
                    <a:pt x="425" y="73"/>
                  </a:lnTo>
                  <a:lnTo>
                    <a:pt x="406" y="56"/>
                  </a:lnTo>
                  <a:lnTo>
                    <a:pt x="387" y="42"/>
                  </a:lnTo>
                  <a:lnTo>
                    <a:pt x="366" y="29"/>
                  </a:lnTo>
                  <a:lnTo>
                    <a:pt x="344" y="18"/>
                  </a:lnTo>
                  <a:lnTo>
                    <a:pt x="321" y="10"/>
                  </a:lnTo>
                  <a:lnTo>
                    <a:pt x="298" y="5"/>
                  </a:lnTo>
                  <a:lnTo>
                    <a:pt x="274" y="1"/>
                  </a:lnTo>
                  <a:lnTo>
                    <a:pt x="248" y="0"/>
                  </a:lnTo>
                  <a:lnTo>
                    <a:pt x="223" y="1"/>
                  </a:lnTo>
                  <a:lnTo>
                    <a:pt x="199" y="5"/>
                  </a:lnTo>
                  <a:lnTo>
                    <a:pt x="175" y="12"/>
                  </a:lnTo>
                  <a:lnTo>
                    <a:pt x="152" y="20"/>
                  </a:lnTo>
                  <a:lnTo>
                    <a:pt x="130" y="30"/>
                  </a:lnTo>
                  <a:lnTo>
                    <a:pt x="109" y="43"/>
                  </a:lnTo>
                  <a:lnTo>
                    <a:pt x="91" y="56"/>
                  </a:lnTo>
                  <a:lnTo>
                    <a:pt x="72" y="73"/>
                  </a:lnTo>
                  <a:lnTo>
                    <a:pt x="56" y="91"/>
                  </a:lnTo>
                  <a:lnTo>
                    <a:pt x="42" y="109"/>
                  </a:lnTo>
                  <a:lnTo>
                    <a:pt x="30" y="130"/>
                  </a:lnTo>
                  <a:lnTo>
                    <a:pt x="19" y="152"/>
                  </a:lnTo>
                  <a:lnTo>
                    <a:pt x="11" y="175"/>
                  </a:lnTo>
                  <a:lnTo>
                    <a:pt x="4" y="199"/>
                  </a:lnTo>
                  <a:lnTo>
                    <a:pt x="1" y="224"/>
                  </a:lnTo>
                  <a:lnTo>
                    <a:pt x="0" y="249"/>
                  </a:lnTo>
                  <a:lnTo>
                    <a:pt x="1" y="274"/>
                  </a:lnTo>
                  <a:lnTo>
                    <a:pt x="4" y="298"/>
                  </a:lnTo>
                  <a:lnTo>
                    <a:pt x="10" y="321"/>
                  </a:lnTo>
                  <a:lnTo>
                    <a:pt x="18" y="345"/>
                  </a:lnTo>
                  <a:lnTo>
                    <a:pt x="28" y="368"/>
                  </a:lnTo>
                  <a:lnTo>
                    <a:pt x="41" y="388"/>
                  </a:lnTo>
                  <a:lnTo>
                    <a:pt x="56" y="408"/>
                  </a:lnTo>
                  <a:lnTo>
                    <a:pt x="72" y="426"/>
                  </a:lnTo>
                  <a:lnTo>
                    <a:pt x="91" y="442"/>
                  </a:lnTo>
                  <a:lnTo>
                    <a:pt x="110" y="457"/>
                  </a:lnTo>
                  <a:lnTo>
                    <a:pt x="131" y="470"/>
                  </a:lnTo>
                  <a:lnTo>
                    <a:pt x="153" y="480"/>
                  </a:lnTo>
                  <a:lnTo>
                    <a:pt x="176" y="489"/>
                  </a:lnTo>
                  <a:lnTo>
                    <a:pt x="199" y="494"/>
                  </a:lnTo>
                  <a:lnTo>
                    <a:pt x="223" y="498"/>
                  </a:lnTo>
                  <a:lnTo>
                    <a:pt x="248" y="49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80" name="Freeform 75"/>
            <p:cNvSpPr>
              <a:spLocks/>
            </p:cNvSpPr>
            <p:nvPr/>
          </p:nvSpPr>
          <p:spPr bwMode="auto">
            <a:xfrm>
              <a:off x="685" y="1549"/>
              <a:ext cx="200" cy="201"/>
            </a:xfrm>
            <a:custGeom>
              <a:avLst/>
              <a:gdLst>
                <a:gd name="T0" fmla="*/ 0 w 401"/>
                <a:gd name="T1" fmla="*/ 0 h 403"/>
                <a:gd name="T2" fmla="*/ 0 w 401"/>
                <a:gd name="T3" fmla="*/ 0 h 403"/>
                <a:gd name="T4" fmla="*/ 0 w 401"/>
                <a:gd name="T5" fmla="*/ 0 h 403"/>
                <a:gd name="T6" fmla="*/ 0 w 401"/>
                <a:gd name="T7" fmla="*/ 0 h 403"/>
                <a:gd name="T8" fmla="*/ 0 w 401"/>
                <a:gd name="T9" fmla="*/ 0 h 403"/>
                <a:gd name="T10" fmla="*/ 0 w 401"/>
                <a:gd name="T11" fmla="*/ 0 h 403"/>
                <a:gd name="T12" fmla="*/ 0 w 401"/>
                <a:gd name="T13" fmla="*/ 0 h 403"/>
                <a:gd name="T14" fmla="*/ 0 w 401"/>
                <a:gd name="T15" fmla="*/ 0 h 403"/>
                <a:gd name="T16" fmla="*/ 0 w 401"/>
                <a:gd name="T17" fmla="*/ 0 h 403"/>
                <a:gd name="T18" fmla="*/ 0 w 401"/>
                <a:gd name="T19" fmla="*/ 0 h 403"/>
                <a:gd name="T20" fmla="*/ 0 w 401"/>
                <a:gd name="T21" fmla="*/ 0 h 403"/>
                <a:gd name="T22" fmla="*/ 0 w 401"/>
                <a:gd name="T23" fmla="*/ 0 h 403"/>
                <a:gd name="T24" fmla="*/ 0 w 401"/>
                <a:gd name="T25" fmla="*/ 0 h 403"/>
                <a:gd name="T26" fmla="*/ 0 w 401"/>
                <a:gd name="T27" fmla="*/ 0 h 403"/>
                <a:gd name="T28" fmla="*/ 0 w 401"/>
                <a:gd name="T29" fmla="*/ 0 h 403"/>
                <a:gd name="T30" fmla="*/ 0 w 401"/>
                <a:gd name="T31" fmla="*/ 0 h 403"/>
                <a:gd name="T32" fmla="*/ 0 w 401"/>
                <a:gd name="T33" fmla="*/ 0 h 403"/>
                <a:gd name="T34" fmla="*/ 0 w 401"/>
                <a:gd name="T35" fmla="*/ 0 h 403"/>
                <a:gd name="T36" fmla="*/ 0 w 401"/>
                <a:gd name="T37" fmla="*/ 0 h 403"/>
                <a:gd name="T38" fmla="*/ 0 w 401"/>
                <a:gd name="T39" fmla="*/ 0 h 403"/>
                <a:gd name="T40" fmla="*/ 0 w 401"/>
                <a:gd name="T41" fmla="*/ 0 h 403"/>
                <a:gd name="T42" fmla="*/ 0 w 401"/>
                <a:gd name="T43" fmla="*/ 0 h 403"/>
                <a:gd name="T44" fmla="*/ 0 w 401"/>
                <a:gd name="T45" fmla="*/ 0 h 403"/>
                <a:gd name="T46" fmla="*/ 0 w 401"/>
                <a:gd name="T47" fmla="*/ 0 h 403"/>
                <a:gd name="T48" fmla="*/ 0 w 401"/>
                <a:gd name="T49" fmla="*/ 0 h 403"/>
                <a:gd name="T50" fmla="*/ 0 w 401"/>
                <a:gd name="T51" fmla="*/ 0 h 403"/>
                <a:gd name="T52" fmla="*/ 0 w 401"/>
                <a:gd name="T53" fmla="*/ 0 h 403"/>
                <a:gd name="T54" fmla="*/ 0 w 401"/>
                <a:gd name="T55" fmla="*/ 0 h 403"/>
                <a:gd name="T56" fmla="*/ 0 w 401"/>
                <a:gd name="T57" fmla="*/ 0 h 403"/>
                <a:gd name="T58" fmla="*/ 0 w 401"/>
                <a:gd name="T59" fmla="*/ 0 h 403"/>
                <a:gd name="T60" fmla="*/ 0 w 401"/>
                <a:gd name="T61" fmla="*/ 0 h 403"/>
                <a:gd name="T62" fmla="*/ 0 w 401"/>
                <a:gd name="T63" fmla="*/ 0 h 40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3"/>
                <a:gd name="T98" fmla="*/ 401 w 401"/>
                <a:gd name="T99" fmla="*/ 403 h 40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3">
                  <a:moveTo>
                    <a:pt x="0" y="201"/>
                  </a:moveTo>
                  <a:lnTo>
                    <a:pt x="1" y="181"/>
                  </a:lnTo>
                  <a:lnTo>
                    <a:pt x="3" y="162"/>
                  </a:lnTo>
                  <a:lnTo>
                    <a:pt x="8" y="143"/>
                  </a:lnTo>
                  <a:lnTo>
                    <a:pt x="15" y="125"/>
                  </a:lnTo>
                  <a:lnTo>
                    <a:pt x="23" y="106"/>
                  </a:lnTo>
                  <a:lnTo>
                    <a:pt x="33" y="90"/>
                  </a:lnTo>
                  <a:lnTo>
                    <a:pt x="45" y="74"/>
                  </a:lnTo>
                  <a:lnTo>
                    <a:pt x="59" y="59"/>
                  </a:lnTo>
                  <a:lnTo>
                    <a:pt x="74" y="45"/>
                  </a:lnTo>
                  <a:lnTo>
                    <a:pt x="90" y="34"/>
                  </a:lnTo>
                  <a:lnTo>
                    <a:pt x="106" y="23"/>
                  </a:lnTo>
                  <a:lnTo>
                    <a:pt x="124" y="15"/>
                  </a:lnTo>
                  <a:lnTo>
                    <a:pt x="143" y="8"/>
                  </a:lnTo>
                  <a:lnTo>
                    <a:pt x="161" y="4"/>
                  </a:lnTo>
                  <a:lnTo>
                    <a:pt x="181" y="2"/>
                  </a:lnTo>
                  <a:lnTo>
                    <a:pt x="200" y="0"/>
                  </a:lnTo>
                  <a:lnTo>
                    <a:pt x="220" y="2"/>
                  </a:lnTo>
                  <a:lnTo>
                    <a:pt x="241" y="4"/>
                  </a:lnTo>
                  <a:lnTo>
                    <a:pt x="259" y="8"/>
                  </a:lnTo>
                  <a:lnTo>
                    <a:pt x="278" y="15"/>
                  </a:lnTo>
                  <a:lnTo>
                    <a:pt x="295" y="23"/>
                  </a:lnTo>
                  <a:lnTo>
                    <a:pt x="312" y="34"/>
                  </a:lnTo>
                  <a:lnTo>
                    <a:pt x="327" y="45"/>
                  </a:lnTo>
                  <a:lnTo>
                    <a:pt x="342" y="59"/>
                  </a:lnTo>
                  <a:lnTo>
                    <a:pt x="356" y="74"/>
                  </a:lnTo>
                  <a:lnTo>
                    <a:pt x="367" y="90"/>
                  </a:lnTo>
                  <a:lnTo>
                    <a:pt x="378" y="106"/>
                  </a:lnTo>
                  <a:lnTo>
                    <a:pt x="386" y="125"/>
                  </a:lnTo>
                  <a:lnTo>
                    <a:pt x="393" y="143"/>
                  </a:lnTo>
                  <a:lnTo>
                    <a:pt x="397" y="162"/>
                  </a:lnTo>
                  <a:lnTo>
                    <a:pt x="400" y="181"/>
                  </a:lnTo>
                  <a:lnTo>
                    <a:pt x="401" y="201"/>
                  </a:lnTo>
                  <a:lnTo>
                    <a:pt x="400" y="222"/>
                  </a:lnTo>
                  <a:lnTo>
                    <a:pt x="396" y="241"/>
                  </a:lnTo>
                  <a:lnTo>
                    <a:pt x="392" y="261"/>
                  </a:lnTo>
                  <a:lnTo>
                    <a:pt x="385" y="279"/>
                  </a:lnTo>
                  <a:lnTo>
                    <a:pt x="377" y="298"/>
                  </a:lnTo>
                  <a:lnTo>
                    <a:pt x="366" y="314"/>
                  </a:lnTo>
                  <a:lnTo>
                    <a:pt x="355" y="329"/>
                  </a:lnTo>
                  <a:lnTo>
                    <a:pt x="342" y="344"/>
                  </a:lnTo>
                  <a:lnTo>
                    <a:pt x="328" y="356"/>
                  </a:lnTo>
                  <a:lnTo>
                    <a:pt x="312" y="368"/>
                  </a:lnTo>
                  <a:lnTo>
                    <a:pt x="296" y="378"/>
                  </a:lnTo>
                  <a:lnTo>
                    <a:pt x="279" y="386"/>
                  </a:lnTo>
                  <a:lnTo>
                    <a:pt x="260" y="393"/>
                  </a:lnTo>
                  <a:lnTo>
                    <a:pt x="241" y="398"/>
                  </a:lnTo>
                  <a:lnTo>
                    <a:pt x="221" y="401"/>
                  </a:lnTo>
                  <a:lnTo>
                    <a:pt x="200" y="403"/>
                  </a:lnTo>
                  <a:lnTo>
                    <a:pt x="181" y="401"/>
                  </a:lnTo>
                  <a:lnTo>
                    <a:pt x="161" y="399"/>
                  </a:lnTo>
                  <a:lnTo>
                    <a:pt x="143" y="394"/>
                  </a:lnTo>
                  <a:lnTo>
                    <a:pt x="124" y="388"/>
                  </a:lnTo>
                  <a:lnTo>
                    <a:pt x="106" y="379"/>
                  </a:lnTo>
                  <a:lnTo>
                    <a:pt x="90" y="369"/>
                  </a:lnTo>
                  <a:lnTo>
                    <a:pt x="74" y="358"/>
                  </a:lnTo>
                  <a:lnTo>
                    <a:pt x="59" y="344"/>
                  </a:lnTo>
                  <a:lnTo>
                    <a:pt x="45" y="329"/>
                  </a:lnTo>
                  <a:lnTo>
                    <a:pt x="33" y="313"/>
                  </a:lnTo>
                  <a:lnTo>
                    <a:pt x="23" y="297"/>
                  </a:lnTo>
                  <a:lnTo>
                    <a:pt x="15" y="278"/>
                  </a:lnTo>
                  <a:lnTo>
                    <a:pt x="8" y="260"/>
                  </a:lnTo>
                  <a:lnTo>
                    <a:pt x="3" y="241"/>
                  </a:lnTo>
                  <a:lnTo>
                    <a:pt x="1" y="220"/>
                  </a:lnTo>
                  <a:lnTo>
                    <a:pt x="0" y="201"/>
                  </a:lnTo>
                  <a:close/>
                </a:path>
              </a:pathLst>
            </a:custGeom>
            <a:solidFill>
              <a:srgbClr val="FFD1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81" name="Freeform 76"/>
            <p:cNvSpPr>
              <a:spLocks/>
            </p:cNvSpPr>
            <p:nvPr/>
          </p:nvSpPr>
          <p:spPr bwMode="auto">
            <a:xfrm>
              <a:off x="716" y="1549"/>
              <a:ext cx="169" cy="189"/>
            </a:xfrm>
            <a:custGeom>
              <a:avLst/>
              <a:gdLst>
                <a:gd name="T0" fmla="*/ 0 w 339"/>
                <a:gd name="T1" fmla="*/ 1 h 378"/>
                <a:gd name="T2" fmla="*/ 0 w 339"/>
                <a:gd name="T3" fmla="*/ 1 h 378"/>
                <a:gd name="T4" fmla="*/ 0 w 339"/>
                <a:gd name="T5" fmla="*/ 1 h 378"/>
                <a:gd name="T6" fmla="*/ 0 w 339"/>
                <a:gd name="T7" fmla="*/ 1 h 378"/>
                <a:gd name="T8" fmla="*/ 0 w 339"/>
                <a:gd name="T9" fmla="*/ 1 h 378"/>
                <a:gd name="T10" fmla="*/ 0 w 339"/>
                <a:gd name="T11" fmla="*/ 1 h 378"/>
                <a:gd name="T12" fmla="*/ 0 w 339"/>
                <a:gd name="T13" fmla="*/ 1 h 378"/>
                <a:gd name="T14" fmla="*/ 0 w 339"/>
                <a:gd name="T15" fmla="*/ 1 h 378"/>
                <a:gd name="T16" fmla="*/ 0 w 339"/>
                <a:gd name="T17" fmla="*/ 1 h 378"/>
                <a:gd name="T18" fmla="*/ 0 w 339"/>
                <a:gd name="T19" fmla="*/ 1 h 378"/>
                <a:gd name="T20" fmla="*/ 0 w 339"/>
                <a:gd name="T21" fmla="*/ 1 h 378"/>
                <a:gd name="T22" fmla="*/ 0 w 339"/>
                <a:gd name="T23" fmla="*/ 1 h 378"/>
                <a:gd name="T24" fmla="*/ 0 w 339"/>
                <a:gd name="T25" fmla="*/ 1 h 378"/>
                <a:gd name="T26" fmla="*/ 0 w 339"/>
                <a:gd name="T27" fmla="*/ 1 h 378"/>
                <a:gd name="T28" fmla="*/ 0 w 339"/>
                <a:gd name="T29" fmla="*/ 1 h 378"/>
                <a:gd name="T30" fmla="*/ 0 w 339"/>
                <a:gd name="T31" fmla="*/ 1 h 378"/>
                <a:gd name="T32" fmla="*/ 0 w 339"/>
                <a:gd name="T33" fmla="*/ 1 h 378"/>
                <a:gd name="T34" fmla="*/ 0 w 339"/>
                <a:gd name="T35" fmla="*/ 1 h 378"/>
                <a:gd name="T36" fmla="*/ 0 w 339"/>
                <a:gd name="T37" fmla="*/ 1 h 378"/>
                <a:gd name="T38" fmla="*/ 0 w 339"/>
                <a:gd name="T39" fmla="*/ 1 h 378"/>
                <a:gd name="T40" fmla="*/ 0 w 339"/>
                <a:gd name="T41" fmla="*/ 1 h 378"/>
                <a:gd name="T42" fmla="*/ 0 w 339"/>
                <a:gd name="T43" fmla="*/ 1 h 378"/>
                <a:gd name="T44" fmla="*/ 0 w 339"/>
                <a:gd name="T45" fmla="*/ 1 h 378"/>
                <a:gd name="T46" fmla="*/ 0 w 339"/>
                <a:gd name="T47" fmla="*/ 1 h 378"/>
                <a:gd name="T48" fmla="*/ 0 w 339"/>
                <a:gd name="T49" fmla="*/ 1 h 378"/>
                <a:gd name="T50" fmla="*/ 0 w 339"/>
                <a:gd name="T51" fmla="*/ 1 h 378"/>
                <a:gd name="T52" fmla="*/ 0 w 339"/>
                <a:gd name="T53" fmla="*/ 1 h 378"/>
                <a:gd name="T54" fmla="*/ 0 w 339"/>
                <a:gd name="T55" fmla="*/ 1 h 378"/>
                <a:gd name="T56" fmla="*/ 0 w 339"/>
                <a:gd name="T57" fmla="*/ 1 h 378"/>
                <a:gd name="T58" fmla="*/ 0 w 339"/>
                <a:gd name="T59" fmla="*/ 1 h 378"/>
                <a:gd name="T60" fmla="*/ 0 w 339"/>
                <a:gd name="T61" fmla="*/ 1 h 378"/>
                <a:gd name="T62" fmla="*/ 0 w 339"/>
                <a:gd name="T63" fmla="*/ 1 h 37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39"/>
                <a:gd name="T97" fmla="*/ 0 h 378"/>
                <a:gd name="T98" fmla="*/ 339 w 339"/>
                <a:gd name="T99" fmla="*/ 378 h 37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39" h="378">
                  <a:moveTo>
                    <a:pt x="280" y="59"/>
                  </a:moveTo>
                  <a:lnTo>
                    <a:pt x="265" y="45"/>
                  </a:lnTo>
                  <a:lnTo>
                    <a:pt x="250" y="34"/>
                  </a:lnTo>
                  <a:lnTo>
                    <a:pt x="233" y="23"/>
                  </a:lnTo>
                  <a:lnTo>
                    <a:pt x="216" y="15"/>
                  </a:lnTo>
                  <a:lnTo>
                    <a:pt x="197" y="8"/>
                  </a:lnTo>
                  <a:lnTo>
                    <a:pt x="179" y="4"/>
                  </a:lnTo>
                  <a:lnTo>
                    <a:pt x="158" y="2"/>
                  </a:lnTo>
                  <a:lnTo>
                    <a:pt x="138" y="0"/>
                  </a:lnTo>
                  <a:lnTo>
                    <a:pt x="119" y="2"/>
                  </a:lnTo>
                  <a:lnTo>
                    <a:pt x="100" y="4"/>
                  </a:lnTo>
                  <a:lnTo>
                    <a:pt x="82" y="8"/>
                  </a:lnTo>
                  <a:lnTo>
                    <a:pt x="65" y="14"/>
                  </a:lnTo>
                  <a:lnTo>
                    <a:pt x="47" y="22"/>
                  </a:lnTo>
                  <a:lnTo>
                    <a:pt x="30" y="33"/>
                  </a:lnTo>
                  <a:lnTo>
                    <a:pt x="15" y="44"/>
                  </a:lnTo>
                  <a:lnTo>
                    <a:pt x="0" y="57"/>
                  </a:lnTo>
                  <a:lnTo>
                    <a:pt x="12" y="51"/>
                  </a:lnTo>
                  <a:lnTo>
                    <a:pt x="22" y="47"/>
                  </a:lnTo>
                  <a:lnTo>
                    <a:pt x="34" y="42"/>
                  </a:lnTo>
                  <a:lnTo>
                    <a:pt x="46" y="38"/>
                  </a:lnTo>
                  <a:lnTo>
                    <a:pt x="58" y="36"/>
                  </a:lnTo>
                  <a:lnTo>
                    <a:pt x="69" y="34"/>
                  </a:lnTo>
                  <a:lnTo>
                    <a:pt x="82" y="33"/>
                  </a:lnTo>
                  <a:lnTo>
                    <a:pt x="95" y="33"/>
                  </a:lnTo>
                  <a:lnTo>
                    <a:pt x="114" y="34"/>
                  </a:lnTo>
                  <a:lnTo>
                    <a:pt x="134" y="36"/>
                  </a:lnTo>
                  <a:lnTo>
                    <a:pt x="152" y="41"/>
                  </a:lnTo>
                  <a:lnTo>
                    <a:pt x="171" y="48"/>
                  </a:lnTo>
                  <a:lnTo>
                    <a:pt x="189" y="56"/>
                  </a:lnTo>
                  <a:lnTo>
                    <a:pt x="205" y="66"/>
                  </a:lnTo>
                  <a:lnTo>
                    <a:pt x="221" y="78"/>
                  </a:lnTo>
                  <a:lnTo>
                    <a:pt x="236" y="91"/>
                  </a:lnTo>
                  <a:lnTo>
                    <a:pt x="250" y="106"/>
                  </a:lnTo>
                  <a:lnTo>
                    <a:pt x="262" y="123"/>
                  </a:lnTo>
                  <a:lnTo>
                    <a:pt x="272" y="139"/>
                  </a:lnTo>
                  <a:lnTo>
                    <a:pt x="280" y="157"/>
                  </a:lnTo>
                  <a:lnTo>
                    <a:pt x="287" y="176"/>
                  </a:lnTo>
                  <a:lnTo>
                    <a:pt x="292" y="194"/>
                  </a:lnTo>
                  <a:lnTo>
                    <a:pt x="294" y="215"/>
                  </a:lnTo>
                  <a:lnTo>
                    <a:pt x="295" y="234"/>
                  </a:lnTo>
                  <a:lnTo>
                    <a:pt x="294" y="255"/>
                  </a:lnTo>
                  <a:lnTo>
                    <a:pt x="290" y="276"/>
                  </a:lnTo>
                  <a:lnTo>
                    <a:pt x="286" y="295"/>
                  </a:lnTo>
                  <a:lnTo>
                    <a:pt x="278" y="314"/>
                  </a:lnTo>
                  <a:lnTo>
                    <a:pt x="270" y="331"/>
                  </a:lnTo>
                  <a:lnTo>
                    <a:pt x="258" y="348"/>
                  </a:lnTo>
                  <a:lnTo>
                    <a:pt x="247" y="363"/>
                  </a:lnTo>
                  <a:lnTo>
                    <a:pt x="233" y="378"/>
                  </a:lnTo>
                  <a:lnTo>
                    <a:pt x="256" y="364"/>
                  </a:lnTo>
                  <a:lnTo>
                    <a:pt x="277" y="347"/>
                  </a:lnTo>
                  <a:lnTo>
                    <a:pt x="294" y="328"/>
                  </a:lnTo>
                  <a:lnTo>
                    <a:pt x="310" y="306"/>
                  </a:lnTo>
                  <a:lnTo>
                    <a:pt x="322" y="283"/>
                  </a:lnTo>
                  <a:lnTo>
                    <a:pt x="331" y="256"/>
                  </a:lnTo>
                  <a:lnTo>
                    <a:pt x="337" y="230"/>
                  </a:lnTo>
                  <a:lnTo>
                    <a:pt x="339" y="201"/>
                  </a:lnTo>
                  <a:lnTo>
                    <a:pt x="338" y="181"/>
                  </a:lnTo>
                  <a:lnTo>
                    <a:pt x="335" y="162"/>
                  </a:lnTo>
                  <a:lnTo>
                    <a:pt x="331" y="143"/>
                  </a:lnTo>
                  <a:lnTo>
                    <a:pt x="324" y="125"/>
                  </a:lnTo>
                  <a:lnTo>
                    <a:pt x="316" y="106"/>
                  </a:lnTo>
                  <a:lnTo>
                    <a:pt x="305" y="90"/>
                  </a:lnTo>
                  <a:lnTo>
                    <a:pt x="294" y="74"/>
                  </a:lnTo>
                  <a:lnTo>
                    <a:pt x="280" y="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82" name="Freeform 77"/>
            <p:cNvSpPr>
              <a:spLocks/>
            </p:cNvSpPr>
            <p:nvPr/>
          </p:nvSpPr>
          <p:spPr bwMode="auto">
            <a:xfrm>
              <a:off x="661" y="1790"/>
              <a:ext cx="249" cy="250"/>
            </a:xfrm>
            <a:custGeom>
              <a:avLst/>
              <a:gdLst>
                <a:gd name="T0" fmla="*/ 1 w 498"/>
                <a:gd name="T1" fmla="*/ 1 h 500"/>
                <a:gd name="T2" fmla="*/ 1 w 498"/>
                <a:gd name="T3" fmla="*/ 1 h 500"/>
                <a:gd name="T4" fmla="*/ 1 w 498"/>
                <a:gd name="T5" fmla="*/ 1 h 500"/>
                <a:gd name="T6" fmla="*/ 1 w 498"/>
                <a:gd name="T7" fmla="*/ 1 h 500"/>
                <a:gd name="T8" fmla="*/ 1 w 498"/>
                <a:gd name="T9" fmla="*/ 1 h 500"/>
                <a:gd name="T10" fmla="*/ 1 w 498"/>
                <a:gd name="T11" fmla="*/ 1 h 500"/>
                <a:gd name="T12" fmla="*/ 1 w 498"/>
                <a:gd name="T13" fmla="*/ 1 h 500"/>
                <a:gd name="T14" fmla="*/ 1 w 498"/>
                <a:gd name="T15" fmla="*/ 1 h 500"/>
                <a:gd name="T16" fmla="*/ 1 w 498"/>
                <a:gd name="T17" fmla="*/ 1 h 500"/>
                <a:gd name="T18" fmla="*/ 1 w 498"/>
                <a:gd name="T19" fmla="*/ 1 h 500"/>
                <a:gd name="T20" fmla="*/ 1 w 498"/>
                <a:gd name="T21" fmla="*/ 1 h 500"/>
                <a:gd name="T22" fmla="*/ 1 w 498"/>
                <a:gd name="T23" fmla="*/ 1 h 500"/>
                <a:gd name="T24" fmla="*/ 1 w 498"/>
                <a:gd name="T25" fmla="*/ 1 h 500"/>
                <a:gd name="T26" fmla="*/ 1 w 498"/>
                <a:gd name="T27" fmla="*/ 1 h 500"/>
                <a:gd name="T28" fmla="*/ 1 w 498"/>
                <a:gd name="T29" fmla="*/ 1 h 500"/>
                <a:gd name="T30" fmla="*/ 1 w 498"/>
                <a:gd name="T31" fmla="*/ 1 h 500"/>
                <a:gd name="T32" fmla="*/ 1 w 498"/>
                <a:gd name="T33" fmla="*/ 1 h 500"/>
                <a:gd name="T34" fmla="*/ 1 w 498"/>
                <a:gd name="T35" fmla="*/ 1 h 500"/>
                <a:gd name="T36" fmla="*/ 1 w 498"/>
                <a:gd name="T37" fmla="*/ 1 h 500"/>
                <a:gd name="T38" fmla="*/ 1 w 498"/>
                <a:gd name="T39" fmla="*/ 1 h 500"/>
                <a:gd name="T40" fmla="*/ 1 w 498"/>
                <a:gd name="T41" fmla="*/ 1 h 500"/>
                <a:gd name="T42" fmla="*/ 1 w 498"/>
                <a:gd name="T43" fmla="*/ 1 h 500"/>
                <a:gd name="T44" fmla="*/ 1 w 498"/>
                <a:gd name="T45" fmla="*/ 1 h 500"/>
                <a:gd name="T46" fmla="*/ 1 w 498"/>
                <a:gd name="T47" fmla="*/ 1 h 500"/>
                <a:gd name="T48" fmla="*/ 1 w 498"/>
                <a:gd name="T49" fmla="*/ 1 h 500"/>
                <a:gd name="T50" fmla="*/ 1 w 498"/>
                <a:gd name="T51" fmla="*/ 1 h 500"/>
                <a:gd name="T52" fmla="*/ 1 w 498"/>
                <a:gd name="T53" fmla="*/ 1 h 500"/>
                <a:gd name="T54" fmla="*/ 1 w 498"/>
                <a:gd name="T55" fmla="*/ 1 h 500"/>
                <a:gd name="T56" fmla="*/ 1 w 498"/>
                <a:gd name="T57" fmla="*/ 1 h 500"/>
                <a:gd name="T58" fmla="*/ 1 w 498"/>
                <a:gd name="T59" fmla="*/ 1 h 500"/>
                <a:gd name="T60" fmla="*/ 1 w 498"/>
                <a:gd name="T61" fmla="*/ 1 h 500"/>
                <a:gd name="T62" fmla="*/ 1 w 498"/>
                <a:gd name="T63" fmla="*/ 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90"/>
                  </a:lnTo>
                  <a:lnTo>
                    <a:pt x="344" y="480"/>
                  </a:lnTo>
                  <a:lnTo>
                    <a:pt x="366" y="470"/>
                  </a:lnTo>
                  <a:lnTo>
                    <a:pt x="387" y="457"/>
                  </a:lnTo>
                  <a:lnTo>
                    <a:pt x="406" y="444"/>
                  </a:lnTo>
                  <a:lnTo>
                    <a:pt x="425" y="426"/>
                  </a:lnTo>
                  <a:lnTo>
                    <a:pt x="442" y="408"/>
                  </a:lnTo>
                  <a:lnTo>
                    <a:pt x="456" y="388"/>
                  </a:lnTo>
                  <a:lnTo>
                    <a:pt x="468" y="368"/>
                  </a:lnTo>
                  <a:lnTo>
                    <a:pt x="479" y="346"/>
                  </a:lnTo>
                  <a:lnTo>
                    <a:pt x="488" y="323"/>
                  </a:lnTo>
                  <a:lnTo>
                    <a:pt x="494" y="300"/>
                  </a:lnTo>
                  <a:lnTo>
                    <a:pt x="497" y="275"/>
                  </a:lnTo>
                  <a:lnTo>
                    <a:pt x="498" y="250"/>
                  </a:lnTo>
                  <a:lnTo>
                    <a:pt x="497" y="225"/>
                  </a:lnTo>
                  <a:lnTo>
                    <a:pt x="494" y="200"/>
                  </a:lnTo>
                  <a:lnTo>
                    <a:pt x="488" y="177"/>
                  </a:lnTo>
                  <a:lnTo>
                    <a:pt x="479" y="154"/>
                  </a:lnTo>
                  <a:lnTo>
                    <a:pt x="468" y="132"/>
                  </a:lnTo>
                  <a:lnTo>
                    <a:pt x="456" y="112"/>
                  </a:lnTo>
                  <a:lnTo>
                    <a:pt x="442" y="92"/>
                  </a:lnTo>
                  <a:lnTo>
                    <a:pt x="425" y="74"/>
                  </a:lnTo>
                  <a:lnTo>
                    <a:pt x="406" y="56"/>
                  </a:lnTo>
                  <a:lnTo>
                    <a:pt x="387" y="43"/>
                  </a:lnTo>
                  <a:lnTo>
                    <a:pt x="366" y="30"/>
                  </a:lnTo>
                  <a:lnTo>
                    <a:pt x="344" y="20"/>
                  </a:lnTo>
                  <a:lnTo>
                    <a:pt x="321" y="10"/>
                  </a:lnTo>
                  <a:lnTo>
                    <a:pt x="298" y="5"/>
                  </a:lnTo>
                  <a:lnTo>
                    <a:pt x="274" y="1"/>
                  </a:lnTo>
                  <a:lnTo>
                    <a:pt x="248" y="0"/>
                  </a:lnTo>
                  <a:lnTo>
                    <a:pt x="223" y="1"/>
                  </a:lnTo>
                  <a:lnTo>
                    <a:pt x="199" y="5"/>
                  </a:lnTo>
                  <a:lnTo>
                    <a:pt x="175" y="12"/>
                  </a:lnTo>
                  <a:lnTo>
                    <a:pt x="152" y="20"/>
                  </a:lnTo>
                  <a:lnTo>
                    <a:pt x="130" y="30"/>
                  </a:lnTo>
                  <a:lnTo>
                    <a:pt x="109" y="43"/>
                  </a:lnTo>
                  <a:lnTo>
                    <a:pt x="91" y="58"/>
                  </a:lnTo>
                  <a:lnTo>
                    <a:pt x="72" y="74"/>
                  </a:lnTo>
                  <a:lnTo>
                    <a:pt x="56" y="91"/>
                  </a:lnTo>
                  <a:lnTo>
                    <a:pt x="42" y="111"/>
                  </a:lnTo>
                  <a:lnTo>
                    <a:pt x="30" y="131"/>
                  </a:lnTo>
                  <a:lnTo>
                    <a:pt x="19" y="153"/>
                  </a:lnTo>
                  <a:lnTo>
                    <a:pt x="11" y="176"/>
                  </a:lnTo>
                  <a:lnTo>
                    <a:pt x="4" y="200"/>
                  </a:lnTo>
                  <a:lnTo>
                    <a:pt x="1" y="225"/>
                  </a:lnTo>
                  <a:lnTo>
                    <a:pt x="0" y="250"/>
                  </a:lnTo>
                  <a:lnTo>
                    <a:pt x="1" y="275"/>
                  </a:lnTo>
                  <a:lnTo>
                    <a:pt x="4" y="300"/>
                  </a:lnTo>
                  <a:lnTo>
                    <a:pt x="10" y="323"/>
                  </a:lnTo>
                  <a:lnTo>
                    <a:pt x="18" y="346"/>
                  </a:lnTo>
                  <a:lnTo>
                    <a:pt x="28" y="368"/>
                  </a:lnTo>
                  <a:lnTo>
                    <a:pt x="41" y="388"/>
                  </a:lnTo>
                  <a:lnTo>
                    <a:pt x="56" y="408"/>
                  </a:lnTo>
                  <a:lnTo>
                    <a:pt x="72" y="426"/>
                  </a:lnTo>
                  <a:lnTo>
                    <a:pt x="91" y="444"/>
                  </a:lnTo>
                  <a:lnTo>
                    <a:pt x="110" y="457"/>
                  </a:lnTo>
                  <a:lnTo>
                    <a:pt x="131" y="470"/>
                  </a:lnTo>
                  <a:lnTo>
                    <a:pt x="153" y="480"/>
                  </a:lnTo>
                  <a:lnTo>
                    <a:pt x="176" y="490"/>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83" name="Freeform 78"/>
            <p:cNvSpPr>
              <a:spLocks/>
            </p:cNvSpPr>
            <p:nvPr/>
          </p:nvSpPr>
          <p:spPr bwMode="auto">
            <a:xfrm>
              <a:off x="685" y="1814"/>
              <a:ext cx="200" cy="201"/>
            </a:xfrm>
            <a:custGeom>
              <a:avLst/>
              <a:gdLst>
                <a:gd name="T0" fmla="*/ 0 w 401"/>
                <a:gd name="T1" fmla="*/ 1 h 400"/>
                <a:gd name="T2" fmla="*/ 0 w 401"/>
                <a:gd name="T3" fmla="*/ 1 h 400"/>
                <a:gd name="T4" fmla="*/ 0 w 401"/>
                <a:gd name="T5" fmla="*/ 1 h 400"/>
                <a:gd name="T6" fmla="*/ 0 w 401"/>
                <a:gd name="T7" fmla="*/ 1 h 400"/>
                <a:gd name="T8" fmla="*/ 0 w 401"/>
                <a:gd name="T9" fmla="*/ 1 h 400"/>
                <a:gd name="T10" fmla="*/ 0 w 401"/>
                <a:gd name="T11" fmla="*/ 1 h 400"/>
                <a:gd name="T12" fmla="*/ 0 w 401"/>
                <a:gd name="T13" fmla="*/ 1 h 400"/>
                <a:gd name="T14" fmla="*/ 0 w 401"/>
                <a:gd name="T15" fmla="*/ 1 h 400"/>
                <a:gd name="T16" fmla="*/ 0 w 401"/>
                <a:gd name="T17" fmla="*/ 1 h 400"/>
                <a:gd name="T18" fmla="*/ 0 w 401"/>
                <a:gd name="T19" fmla="*/ 1 h 400"/>
                <a:gd name="T20" fmla="*/ 0 w 401"/>
                <a:gd name="T21" fmla="*/ 1 h 400"/>
                <a:gd name="T22" fmla="*/ 0 w 401"/>
                <a:gd name="T23" fmla="*/ 1 h 400"/>
                <a:gd name="T24" fmla="*/ 0 w 401"/>
                <a:gd name="T25" fmla="*/ 1 h 400"/>
                <a:gd name="T26" fmla="*/ 0 w 401"/>
                <a:gd name="T27" fmla="*/ 1 h 400"/>
                <a:gd name="T28" fmla="*/ 0 w 401"/>
                <a:gd name="T29" fmla="*/ 1 h 400"/>
                <a:gd name="T30" fmla="*/ 0 w 401"/>
                <a:gd name="T31" fmla="*/ 1 h 400"/>
                <a:gd name="T32" fmla="*/ 0 w 401"/>
                <a:gd name="T33" fmla="*/ 1 h 400"/>
                <a:gd name="T34" fmla="*/ 0 w 401"/>
                <a:gd name="T35" fmla="*/ 1 h 400"/>
                <a:gd name="T36" fmla="*/ 0 w 401"/>
                <a:gd name="T37" fmla="*/ 1 h 400"/>
                <a:gd name="T38" fmla="*/ 0 w 401"/>
                <a:gd name="T39" fmla="*/ 1 h 400"/>
                <a:gd name="T40" fmla="*/ 0 w 401"/>
                <a:gd name="T41" fmla="*/ 1 h 400"/>
                <a:gd name="T42" fmla="*/ 0 w 401"/>
                <a:gd name="T43" fmla="*/ 1 h 400"/>
                <a:gd name="T44" fmla="*/ 0 w 401"/>
                <a:gd name="T45" fmla="*/ 1 h 400"/>
                <a:gd name="T46" fmla="*/ 0 w 401"/>
                <a:gd name="T47" fmla="*/ 1 h 400"/>
                <a:gd name="T48" fmla="*/ 0 w 401"/>
                <a:gd name="T49" fmla="*/ 1 h 400"/>
                <a:gd name="T50" fmla="*/ 0 w 401"/>
                <a:gd name="T51" fmla="*/ 1 h 400"/>
                <a:gd name="T52" fmla="*/ 0 w 401"/>
                <a:gd name="T53" fmla="*/ 1 h 400"/>
                <a:gd name="T54" fmla="*/ 0 w 401"/>
                <a:gd name="T55" fmla="*/ 1 h 400"/>
                <a:gd name="T56" fmla="*/ 0 w 401"/>
                <a:gd name="T57" fmla="*/ 1 h 400"/>
                <a:gd name="T58" fmla="*/ 0 w 401"/>
                <a:gd name="T59" fmla="*/ 1 h 400"/>
                <a:gd name="T60" fmla="*/ 0 w 401"/>
                <a:gd name="T61" fmla="*/ 1 h 400"/>
                <a:gd name="T62" fmla="*/ 0 w 401"/>
                <a:gd name="T63" fmla="*/ 1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0"/>
                <a:gd name="T98" fmla="*/ 401 w 401"/>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0">
                  <a:moveTo>
                    <a:pt x="0" y="200"/>
                  </a:moveTo>
                  <a:lnTo>
                    <a:pt x="1" y="180"/>
                  </a:lnTo>
                  <a:lnTo>
                    <a:pt x="3" y="161"/>
                  </a:lnTo>
                  <a:lnTo>
                    <a:pt x="8" y="142"/>
                  </a:lnTo>
                  <a:lnTo>
                    <a:pt x="15" y="124"/>
                  </a:lnTo>
                  <a:lnTo>
                    <a:pt x="23" y="106"/>
                  </a:lnTo>
                  <a:lnTo>
                    <a:pt x="33" y="89"/>
                  </a:lnTo>
                  <a:lnTo>
                    <a:pt x="45" y="73"/>
                  </a:lnTo>
                  <a:lnTo>
                    <a:pt x="59" y="58"/>
                  </a:lnTo>
                  <a:lnTo>
                    <a:pt x="74" y="44"/>
                  </a:lnTo>
                  <a:lnTo>
                    <a:pt x="90" y="33"/>
                  </a:lnTo>
                  <a:lnTo>
                    <a:pt x="106" y="23"/>
                  </a:lnTo>
                  <a:lnTo>
                    <a:pt x="124" y="15"/>
                  </a:lnTo>
                  <a:lnTo>
                    <a:pt x="143" y="8"/>
                  </a:lnTo>
                  <a:lnTo>
                    <a:pt x="161" y="3"/>
                  </a:lnTo>
                  <a:lnTo>
                    <a:pt x="181" y="1"/>
                  </a:lnTo>
                  <a:lnTo>
                    <a:pt x="200" y="0"/>
                  </a:lnTo>
                  <a:lnTo>
                    <a:pt x="220" y="1"/>
                  </a:lnTo>
                  <a:lnTo>
                    <a:pt x="241" y="3"/>
                  </a:lnTo>
                  <a:lnTo>
                    <a:pt x="259" y="8"/>
                  </a:lnTo>
                  <a:lnTo>
                    <a:pt x="278" y="15"/>
                  </a:lnTo>
                  <a:lnTo>
                    <a:pt x="295" y="23"/>
                  </a:lnTo>
                  <a:lnTo>
                    <a:pt x="312" y="33"/>
                  </a:lnTo>
                  <a:lnTo>
                    <a:pt x="327" y="44"/>
                  </a:lnTo>
                  <a:lnTo>
                    <a:pt x="342" y="58"/>
                  </a:lnTo>
                  <a:lnTo>
                    <a:pt x="356" y="73"/>
                  </a:lnTo>
                  <a:lnTo>
                    <a:pt x="367" y="89"/>
                  </a:lnTo>
                  <a:lnTo>
                    <a:pt x="378" y="106"/>
                  </a:lnTo>
                  <a:lnTo>
                    <a:pt x="386" y="124"/>
                  </a:lnTo>
                  <a:lnTo>
                    <a:pt x="393" y="142"/>
                  </a:lnTo>
                  <a:lnTo>
                    <a:pt x="397" y="161"/>
                  </a:lnTo>
                  <a:lnTo>
                    <a:pt x="400" y="180"/>
                  </a:lnTo>
                  <a:lnTo>
                    <a:pt x="401" y="200"/>
                  </a:lnTo>
                  <a:lnTo>
                    <a:pt x="400" y="221"/>
                  </a:lnTo>
                  <a:lnTo>
                    <a:pt x="396" y="240"/>
                  </a:lnTo>
                  <a:lnTo>
                    <a:pt x="392" y="260"/>
                  </a:lnTo>
                  <a:lnTo>
                    <a:pt x="385" y="278"/>
                  </a:lnTo>
                  <a:lnTo>
                    <a:pt x="377" y="296"/>
                  </a:lnTo>
                  <a:lnTo>
                    <a:pt x="366" y="312"/>
                  </a:lnTo>
                  <a:lnTo>
                    <a:pt x="355" y="328"/>
                  </a:lnTo>
                  <a:lnTo>
                    <a:pt x="342" y="342"/>
                  </a:lnTo>
                  <a:lnTo>
                    <a:pt x="328" y="354"/>
                  </a:lnTo>
                  <a:lnTo>
                    <a:pt x="312" y="366"/>
                  </a:lnTo>
                  <a:lnTo>
                    <a:pt x="296" y="376"/>
                  </a:lnTo>
                  <a:lnTo>
                    <a:pt x="279" y="384"/>
                  </a:lnTo>
                  <a:lnTo>
                    <a:pt x="260" y="391"/>
                  </a:lnTo>
                  <a:lnTo>
                    <a:pt x="241" y="396"/>
                  </a:lnTo>
                  <a:lnTo>
                    <a:pt x="221" y="399"/>
                  </a:lnTo>
                  <a:lnTo>
                    <a:pt x="200" y="400"/>
                  </a:lnTo>
                  <a:lnTo>
                    <a:pt x="181" y="399"/>
                  </a:lnTo>
                  <a:lnTo>
                    <a:pt x="161" y="397"/>
                  </a:lnTo>
                  <a:lnTo>
                    <a:pt x="143" y="392"/>
                  </a:lnTo>
                  <a:lnTo>
                    <a:pt x="124" y="385"/>
                  </a:lnTo>
                  <a:lnTo>
                    <a:pt x="106" y="377"/>
                  </a:lnTo>
                  <a:lnTo>
                    <a:pt x="90" y="367"/>
                  </a:lnTo>
                  <a:lnTo>
                    <a:pt x="74" y="356"/>
                  </a:lnTo>
                  <a:lnTo>
                    <a:pt x="59" y="342"/>
                  </a:lnTo>
                  <a:lnTo>
                    <a:pt x="45" y="327"/>
                  </a:lnTo>
                  <a:lnTo>
                    <a:pt x="33" y="311"/>
                  </a:lnTo>
                  <a:lnTo>
                    <a:pt x="23" y="294"/>
                  </a:lnTo>
                  <a:lnTo>
                    <a:pt x="15" y="277"/>
                  </a:lnTo>
                  <a:lnTo>
                    <a:pt x="8" y="259"/>
                  </a:lnTo>
                  <a:lnTo>
                    <a:pt x="3" y="239"/>
                  </a:lnTo>
                  <a:lnTo>
                    <a:pt x="1" y="220"/>
                  </a:lnTo>
                  <a:lnTo>
                    <a:pt x="0" y="200"/>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84" name="Freeform 79"/>
            <p:cNvSpPr>
              <a:spLocks/>
            </p:cNvSpPr>
            <p:nvPr/>
          </p:nvSpPr>
          <p:spPr bwMode="auto">
            <a:xfrm>
              <a:off x="705" y="1814"/>
              <a:ext cx="180" cy="181"/>
            </a:xfrm>
            <a:custGeom>
              <a:avLst/>
              <a:gdLst>
                <a:gd name="T0" fmla="*/ 0 w 361"/>
                <a:gd name="T1" fmla="*/ 1 h 361"/>
                <a:gd name="T2" fmla="*/ 0 w 361"/>
                <a:gd name="T3" fmla="*/ 1 h 361"/>
                <a:gd name="T4" fmla="*/ 0 w 361"/>
                <a:gd name="T5" fmla="*/ 1 h 361"/>
                <a:gd name="T6" fmla="*/ 0 w 361"/>
                <a:gd name="T7" fmla="*/ 1 h 361"/>
                <a:gd name="T8" fmla="*/ 0 w 361"/>
                <a:gd name="T9" fmla="*/ 1 h 361"/>
                <a:gd name="T10" fmla="*/ 0 w 361"/>
                <a:gd name="T11" fmla="*/ 1 h 361"/>
                <a:gd name="T12" fmla="*/ 0 w 361"/>
                <a:gd name="T13" fmla="*/ 1 h 361"/>
                <a:gd name="T14" fmla="*/ 0 w 361"/>
                <a:gd name="T15" fmla="*/ 1 h 361"/>
                <a:gd name="T16" fmla="*/ 0 w 361"/>
                <a:gd name="T17" fmla="*/ 1 h 361"/>
                <a:gd name="T18" fmla="*/ 0 w 361"/>
                <a:gd name="T19" fmla="*/ 1 h 361"/>
                <a:gd name="T20" fmla="*/ 0 w 361"/>
                <a:gd name="T21" fmla="*/ 1 h 361"/>
                <a:gd name="T22" fmla="*/ 0 w 361"/>
                <a:gd name="T23" fmla="*/ 1 h 361"/>
                <a:gd name="T24" fmla="*/ 0 w 361"/>
                <a:gd name="T25" fmla="*/ 1 h 361"/>
                <a:gd name="T26" fmla="*/ 0 w 361"/>
                <a:gd name="T27" fmla="*/ 1 h 361"/>
                <a:gd name="T28" fmla="*/ 0 w 361"/>
                <a:gd name="T29" fmla="*/ 1 h 361"/>
                <a:gd name="T30" fmla="*/ 0 w 361"/>
                <a:gd name="T31" fmla="*/ 1 h 361"/>
                <a:gd name="T32" fmla="*/ 0 w 361"/>
                <a:gd name="T33" fmla="*/ 1 h 361"/>
                <a:gd name="T34" fmla="*/ 0 w 361"/>
                <a:gd name="T35" fmla="*/ 1 h 361"/>
                <a:gd name="T36" fmla="*/ 0 w 361"/>
                <a:gd name="T37" fmla="*/ 1 h 361"/>
                <a:gd name="T38" fmla="*/ 0 w 361"/>
                <a:gd name="T39" fmla="*/ 1 h 361"/>
                <a:gd name="T40" fmla="*/ 0 w 361"/>
                <a:gd name="T41" fmla="*/ 1 h 361"/>
                <a:gd name="T42" fmla="*/ 0 w 361"/>
                <a:gd name="T43" fmla="*/ 1 h 361"/>
                <a:gd name="T44" fmla="*/ 0 w 361"/>
                <a:gd name="T45" fmla="*/ 1 h 361"/>
                <a:gd name="T46" fmla="*/ 0 w 361"/>
                <a:gd name="T47" fmla="*/ 1 h 361"/>
                <a:gd name="T48" fmla="*/ 0 w 361"/>
                <a:gd name="T49" fmla="*/ 1 h 361"/>
                <a:gd name="T50" fmla="*/ 0 w 361"/>
                <a:gd name="T51" fmla="*/ 1 h 361"/>
                <a:gd name="T52" fmla="*/ 0 w 361"/>
                <a:gd name="T53" fmla="*/ 1 h 361"/>
                <a:gd name="T54" fmla="*/ 0 w 361"/>
                <a:gd name="T55" fmla="*/ 1 h 361"/>
                <a:gd name="T56" fmla="*/ 0 w 361"/>
                <a:gd name="T57" fmla="*/ 1 h 361"/>
                <a:gd name="T58" fmla="*/ 0 w 361"/>
                <a:gd name="T59" fmla="*/ 1 h 361"/>
                <a:gd name="T60" fmla="*/ 0 w 361"/>
                <a:gd name="T61" fmla="*/ 1 h 361"/>
                <a:gd name="T62" fmla="*/ 0 w 361"/>
                <a:gd name="T63" fmla="*/ 1 h 361"/>
                <a:gd name="T64" fmla="*/ 0 w 361"/>
                <a:gd name="T65" fmla="*/ 1 h 361"/>
                <a:gd name="T66" fmla="*/ 0 w 361"/>
                <a:gd name="T67" fmla="*/ 1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8"/>
                  </a:moveTo>
                  <a:lnTo>
                    <a:pt x="287" y="44"/>
                  </a:lnTo>
                  <a:lnTo>
                    <a:pt x="272" y="33"/>
                  </a:lnTo>
                  <a:lnTo>
                    <a:pt x="255" y="23"/>
                  </a:lnTo>
                  <a:lnTo>
                    <a:pt x="238" y="15"/>
                  </a:lnTo>
                  <a:lnTo>
                    <a:pt x="219" y="8"/>
                  </a:lnTo>
                  <a:lnTo>
                    <a:pt x="201" y="3"/>
                  </a:lnTo>
                  <a:lnTo>
                    <a:pt x="180" y="1"/>
                  </a:lnTo>
                  <a:lnTo>
                    <a:pt x="160" y="0"/>
                  </a:lnTo>
                  <a:lnTo>
                    <a:pt x="141" y="1"/>
                  </a:lnTo>
                  <a:lnTo>
                    <a:pt x="121" y="3"/>
                  </a:lnTo>
                  <a:lnTo>
                    <a:pt x="103" y="8"/>
                  </a:lnTo>
                  <a:lnTo>
                    <a:pt x="84" y="15"/>
                  </a:lnTo>
                  <a:lnTo>
                    <a:pt x="66" y="23"/>
                  </a:lnTo>
                  <a:lnTo>
                    <a:pt x="50" y="33"/>
                  </a:lnTo>
                  <a:lnTo>
                    <a:pt x="34" y="44"/>
                  </a:lnTo>
                  <a:lnTo>
                    <a:pt x="19" y="58"/>
                  </a:lnTo>
                  <a:lnTo>
                    <a:pt x="14" y="64"/>
                  </a:lnTo>
                  <a:lnTo>
                    <a:pt x="10" y="69"/>
                  </a:lnTo>
                  <a:lnTo>
                    <a:pt x="5" y="74"/>
                  </a:lnTo>
                  <a:lnTo>
                    <a:pt x="0" y="80"/>
                  </a:lnTo>
                  <a:lnTo>
                    <a:pt x="14" y="71"/>
                  </a:lnTo>
                  <a:lnTo>
                    <a:pt x="28" y="63"/>
                  </a:lnTo>
                  <a:lnTo>
                    <a:pt x="42" y="56"/>
                  </a:lnTo>
                  <a:lnTo>
                    <a:pt x="57" y="50"/>
                  </a:lnTo>
                  <a:lnTo>
                    <a:pt x="72" y="46"/>
                  </a:lnTo>
                  <a:lnTo>
                    <a:pt x="88" y="42"/>
                  </a:lnTo>
                  <a:lnTo>
                    <a:pt x="104" y="41"/>
                  </a:lnTo>
                  <a:lnTo>
                    <a:pt x="120" y="40"/>
                  </a:lnTo>
                  <a:lnTo>
                    <a:pt x="140" y="41"/>
                  </a:lnTo>
                  <a:lnTo>
                    <a:pt x="159" y="43"/>
                  </a:lnTo>
                  <a:lnTo>
                    <a:pt x="178" y="49"/>
                  </a:lnTo>
                  <a:lnTo>
                    <a:pt x="196" y="55"/>
                  </a:lnTo>
                  <a:lnTo>
                    <a:pt x="215" y="64"/>
                  </a:lnTo>
                  <a:lnTo>
                    <a:pt x="231" y="74"/>
                  </a:lnTo>
                  <a:lnTo>
                    <a:pt x="247" y="86"/>
                  </a:lnTo>
                  <a:lnTo>
                    <a:pt x="262" y="99"/>
                  </a:lnTo>
                  <a:lnTo>
                    <a:pt x="276" y="114"/>
                  </a:lnTo>
                  <a:lnTo>
                    <a:pt x="287" y="130"/>
                  </a:lnTo>
                  <a:lnTo>
                    <a:pt x="297" y="146"/>
                  </a:lnTo>
                  <a:lnTo>
                    <a:pt x="306" y="164"/>
                  </a:lnTo>
                  <a:lnTo>
                    <a:pt x="312" y="183"/>
                  </a:lnTo>
                  <a:lnTo>
                    <a:pt x="317" y="201"/>
                  </a:lnTo>
                  <a:lnTo>
                    <a:pt x="319" y="222"/>
                  </a:lnTo>
                  <a:lnTo>
                    <a:pt x="321" y="241"/>
                  </a:lnTo>
                  <a:lnTo>
                    <a:pt x="319" y="258"/>
                  </a:lnTo>
                  <a:lnTo>
                    <a:pt x="318" y="275"/>
                  </a:lnTo>
                  <a:lnTo>
                    <a:pt x="315" y="290"/>
                  </a:lnTo>
                  <a:lnTo>
                    <a:pt x="310" y="306"/>
                  </a:lnTo>
                  <a:lnTo>
                    <a:pt x="304" y="321"/>
                  </a:lnTo>
                  <a:lnTo>
                    <a:pt x="297" y="335"/>
                  </a:lnTo>
                  <a:lnTo>
                    <a:pt x="289" y="349"/>
                  </a:lnTo>
                  <a:lnTo>
                    <a:pt x="280" y="361"/>
                  </a:lnTo>
                  <a:lnTo>
                    <a:pt x="297" y="346"/>
                  </a:lnTo>
                  <a:lnTo>
                    <a:pt x="314" y="330"/>
                  </a:lnTo>
                  <a:lnTo>
                    <a:pt x="327" y="312"/>
                  </a:lnTo>
                  <a:lnTo>
                    <a:pt x="339" y="291"/>
                  </a:lnTo>
                  <a:lnTo>
                    <a:pt x="348" y="270"/>
                  </a:lnTo>
                  <a:lnTo>
                    <a:pt x="355" y="247"/>
                  </a:lnTo>
                  <a:lnTo>
                    <a:pt x="360" y="224"/>
                  </a:lnTo>
                  <a:lnTo>
                    <a:pt x="361" y="200"/>
                  </a:lnTo>
                  <a:lnTo>
                    <a:pt x="360" y="180"/>
                  </a:lnTo>
                  <a:lnTo>
                    <a:pt x="357" y="161"/>
                  </a:lnTo>
                  <a:lnTo>
                    <a:pt x="353" y="142"/>
                  </a:lnTo>
                  <a:lnTo>
                    <a:pt x="346" y="124"/>
                  </a:lnTo>
                  <a:lnTo>
                    <a:pt x="338" y="106"/>
                  </a:lnTo>
                  <a:lnTo>
                    <a:pt x="327" y="89"/>
                  </a:lnTo>
                  <a:lnTo>
                    <a:pt x="316" y="73"/>
                  </a:lnTo>
                  <a:lnTo>
                    <a:pt x="302" y="58"/>
                  </a:lnTo>
                  <a:close/>
                </a:path>
              </a:pathLst>
            </a:custGeom>
            <a:solidFill>
              <a:srgbClr val="7FFF7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grpSp>
      <p:grpSp>
        <p:nvGrpSpPr>
          <p:cNvPr id="125957" name="Group 61"/>
          <p:cNvGrpSpPr>
            <a:grpSpLocks/>
          </p:cNvGrpSpPr>
          <p:nvPr/>
        </p:nvGrpSpPr>
        <p:grpSpPr bwMode="auto">
          <a:xfrm>
            <a:off x="6937375" y="1030288"/>
            <a:ext cx="319088" cy="355600"/>
            <a:chOff x="410" y="1186"/>
            <a:chExt cx="745" cy="919"/>
          </a:xfrm>
        </p:grpSpPr>
        <p:sp>
          <p:nvSpPr>
            <p:cNvPr id="126049" name="Freeform 62"/>
            <p:cNvSpPr>
              <a:spLocks/>
            </p:cNvSpPr>
            <p:nvPr/>
          </p:nvSpPr>
          <p:spPr bwMode="auto">
            <a:xfrm>
              <a:off x="410" y="1186"/>
              <a:ext cx="745" cy="919"/>
            </a:xfrm>
            <a:custGeom>
              <a:avLst/>
              <a:gdLst>
                <a:gd name="T0" fmla="*/ 1 w 1489"/>
                <a:gd name="T1" fmla="*/ 1 h 1836"/>
                <a:gd name="T2" fmla="*/ 1 w 1489"/>
                <a:gd name="T3" fmla="*/ 1 h 1836"/>
                <a:gd name="T4" fmla="*/ 1 w 1489"/>
                <a:gd name="T5" fmla="*/ 1 h 1836"/>
                <a:gd name="T6" fmla="*/ 1 w 1489"/>
                <a:gd name="T7" fmla="*/ 1 h 1836"/>
                <a:gd name="T8" fmla="*/ 1 w 1489"/>
                <a:gd name="T9" fmla="*/ 1 h 1836"/>
                <a:gd name="T10" fmla="*/ 1 w 1489"/>
                <a:gd name="T11" fmla="*/ 1 h 1836"/>
                <a:gd name="T12" fmla="*/ 1 w 1489"/>
                <a:gd name="T13" fmla="*/ 1 h 1836"/>
                <a:gd name="T14" fmla="*/ 1 w 1489"/>
                <a:gd name="T15" fmla="*/ 1 h 1836"/>
                <a:gd name="T16" fmla="*/ 1 w 1489"/>
                <a:gd name="T17" fmla="*/ 1 h 1836"/>
                <a:gd name="T18" fmla="*/ 1 w 1489"/>
                <a:gd name="T19" fmla="*/ 1 h 1836"/>
                <a:gd name="T20" fmla="*/ 1 w 1489"/>
                <a:gd name="T21" fmla="*/ 1 h 1836"/>
                <a:gd name="T22" fmla="*/ 1 w 1489"/>
                <a:gd name="T23" fmla="*/ 1 h 1836"/>
                <a:gd name="T24" fmla="*/ 1 w 1489"/>
                <a:gd name="T25" fmla="*/ 1 h 1836"/>
                <a:gd name="T26" fmla="*/ 1 w 1489"/>
                <a:gd name="T27" fmla="*/ 1 h 1836"/>
                <a:gd name="T28" fmla="*/ 1 w 1489"/>
                <a:gd name="T29" fmla="*/ 1 h 1836"/>
                <a:gd name="T30" fmla="*/ 1 w 1489"/>
                <a:gd name="T31" fmla="*/ 1 h 1836"/>
                <a:gd name="T32" fmla="*/ 1 w 1489"/>
                <a:gd name="T33" fmla="*/ 1 h 1836"/>
                <a:gd name="T34" fmla="*/ 1 w 1489"/>
                <a:gd name="T35" fmla="*/ 1 h 1836"/>
                <a:gd name="T36" fmla="*/ 1 w 1489"/>
                <a:gd name="T37" fmla="*/ 1 h 1836"/>
                <a:gd name="T38" fmla="*/ 1 w 1489"/>
                <a:gd name="T39" fmla="*/ 1 h 1836"/>
                <a:gd name="T40" fmla="*/ 1 w 1489"/>
                <a:gd name="T41" fmla="*/ 1 h 1836"/>
                <a:gd name="T42" fmla="*/ 1 w 1489"/>
                <a:gd name="T43" fmla="*/ 1 h 1836"/>
                <a:gd name="T44" fmla="*/ 1 w 1489"/>
                <a:gd name="T45" fmla="*/ 1 h 1836"/>
                <a:gd name="T46" fmla="*/ 1 w 1489"/>
                <a:gd name="T47" fmla="*/ 1 h 1836"/>
                <a:gd name="T48" fmla="*/ 1 w 1489"/>
                <a:gd name="T49" fmla="*/ 1 h 1836"/>
                <a:gd name="T50" fmla="*/ 1 w 1489"/>
                <a:gd name="T51" fmla="*/ 1 h 1836"/>
                <a:gd name="T52" fmla="*/ 1 w 1489"/>
                <a:gd name="T53" fmla="*/ 1 h 1836"/>
                <a:gd name="T54" fmla="*/ 1 w 1489"/>
                <a:gd name="T55" fmla="*/ 1 h 1836"/>
                <a:gd name="T56" fmla="*/ 1 w 1489"/>
                <a:gd name="T57" fmla="*/ 1 h 1836"/>
                <a:gd name="T58" fmla="*/ 1 w 1489"/>
                <a:gd name="T59" fmla="*/ 1 h 1836"/>
                <a:gd name="T60" fmla="*/ 1 w 1489"/>
                <a:gd name="T61" fmla="*/ 1 h 1836"/>
                <a:gd name="T62" fmla="*/ 1 w 1489"/>
                <a:gd name="T63" fmla="*/ 1 h 1836"/>
                <a:gd name="T64" fmla="*/ 1 w 1489"/>
                <a:gd name="T65" fmla="*/ 1 h 1836"/>
                <a:gd name="T66" fmla="*/ 1 w 1489"/>
                <a:gd name="T67" fmla="*/ 1 h 1836"/>
                <a:gd name="T68" fmla="*/ 1 w 1489"/>
                <a:gd name="T69" fmla="*/ 1 h 1836"/>
                <a:gd name="T70" fmla="*/ 1 w 1489"/>
                <a:gd name="T71" fmla="*/ 1 h 1836"/>
                <a:gd name="T72" fmla="*/ 1 w 1489"/>
                <a:gd name="T73" fmla="*/ 1 h 1836"/>
                <a:gd name="T74" fmla="*/ 1 w 1489"/>
                <a:gd name="T75" fmla="*/ 1 h 1836"/>
                <a:gd name="T76" fmla="*/ 1 w 1489"/>
                <a:gd name="T77" fmla="*/ 1 h 1836"/>
                <a:gd name="T78" fmla="*/ 1 w 1489"/>
                <a:gd name="T79" fmla="*/ 1 h 1836"/>
                <a:gd name="T80" fmla="*/ 1 w 1489"/>
                <a:gd name="T81" fmla="*/ 1 h 1836"/>
                <a:gd name="T82" fmla="*/ 1 w 1489"/>
                <a:gd name="T83" fmla="*/ 1 h 1836"/>
                <a:gd name="T84" fmla="*/ 1 w 1489"/>
                <a:gd name="T85" fmla="*/ 1 h 1836"/>
                <a:gd name="T86" fmla="*/ 1 w 1489"/>
                <a:gd name="T87" fmla="*/ 1 h 1836"/>
                <a:gd name="T88" fmla="*/ 1 w 1489"/>
                <a:gd name="T89" fmla="*/ 1 h 18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89"/>
                <a:gd name="T136" fmla="*/ 0 h 1836"/>
                <a:gd name="T137" fmla="*/ 1489 w 1489"/>
                <a:gd name="T138" fmla="*/ 1836 h 18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89" h="1836">
                  <a:moveTo>
                    <a:pt x="1425" y="865"/>
                  </a:moveTo>
                  <a:lnTo>
                    <a:pt x="1489" y="872"/>
                  </a:lnTo>
                  <a:lnTo>
                    <a:pt x="1489" y="670"/>
                  </a:lnTo>
                  <a:lnTo>
                    <a:pt x="1146" y="670"/>
                  </a:lnTo>
                  <a:lnTo>
                    <a:pt x="1146" y="503"/>
                  </a:lnTo>
                  <a:lnTo>
                    <a:pt x="1166" y="466"/>
                  </a:lnTo>
                  <a:lnTo>
                    <a:pt x="1189" y="434"/>
                  </a:lnTo>
                  <a:lnTo>
                    <a:pt x="1212" y="408"/>
                  </a:lnTo>
                  <a:lnTo>
                    <a:pt x="1235" y="385"/>
                  </a:lnTo>
                  <a:lnTo>
                    <a:pt x="1258" y="365"/>
                  </a:lnTo>
                  <a:lnTo>
                    <a:pt x="1280" y="350"/>
                  </a:lnTo>
                  <a:lnTo>
                    <a:pt x="1303" y="337"/>
                  </a:lnTo>
                  <a:lnTo>
                    <a:pt x="1324" y="327"/>
                  </a:lnTo>
                  <a:lnTo>
                    <a:pt x="1345" y="320"/>
                  </a:lnTo>
                  <a:lnTo>
                    <a:pt x="1363" y="315"/>
                  </a:lnTo>
                  <a:lnTo>
                    <a:pt x="1379" y="312"/>
                  </a:lnTo>
                  <a:lnTo>
                    <a:pt x="1394" y="310"/>
                  </a:lnTo>
                  <a:lnTo>
                    <a:pt x="1407" y="310"/>
                  </a:lnTo>
                  <a:lnTo>
                    <a:pt x="1416" y="309"/>
                  </a:lnTo>
                  <a:lnTo>
                    <a:pt x="1422" y="310"/>
                  </a:lnTo>
                  <a:lnTo>
                    <a:pt x="1425" y="310"/>
                  </a:lnTo>
                  <a:lnTo>
                    <a:pt x="1489" y="317"/>
                  </a:lnTo>
                  <a:lnTo>
                    <a:pt x="1489" y="114"/>
                  </a:lnTo>
                  <a:lnTo>
                    <a:pt x="1146" y="114"/>
                  </a:lnTo>
                  <a:lnTo>
                    <a:pt x="1146" y="0"/>
                  </a:lnTo>
                  <a:lnTo>
                    <a:pt x="354" y="0"/>
                  </a:lnTo>
                  <a:lnTo>
                    <a:pt x="354" y="114"/>
                  </a:lnTo>
                  <a:lnTo>
                    <a:pt x="0" y="114"/>
                  </a:lnTo>
                  <a:lnTo>
                    <a:pt x="0" y="317"/>
                  </a:lnTo>
                  <a:lnTo>
                    <a:pt x="63" y="310"/>
                  </a:lnTo>
                  <a:lnTo>
                    <a:pt x="66" y="310"/>
                  </a:lnTo>
                  <a:lnTo>
                    <a:pt x="72" y="309"/>
                  </a:lnTo>
                  <a:lnTo>
                    <a:pt x="83" y="310"/>
                  </a:lnTo>
                  <a:lnTo>
                    <a:pt x="95" y="310"/>
                  </a:lnTo>
                  <a:lnTo>
                    <a:pt x="110" y="312"/>
                  </a:lnTo>
                  <a:lnTo>
                    <a:pt x="128" y="315"/>
                  </a:lnTo>
                  <a:lnTo>
                    <a:pt x="146" y="321"/>
                  </a:lnTo>
                  <a:lnTo>
                    <a:pt x="167" y="329"/>
                  </a:lnTo>
                  <a:lnTo>
                    <a:pt x="189" y="340"/>
                  </a:lnTo>
                  <a:lnTo>
                    <a:pt x="212" y="352"/>
                  </a:lnTo>
                  <a:lnTo>
                    <a:pt x="235" y="368"/>
                  </a:lnTo>
                  <a:lnTo>
                    <a:pt x="259" y="389"/>
                  </a:lnTo>
                  <a:lnTo>
                    <a:pt x="282" y="413"/>
                  </a:lnTo>
                  <a:lnTo>
                    <a:pt x="305" y="442"/>
                  </a:lnTo>
                  <a:lnTo>
                    <a:pt x="327" y="476"/>
                  </a:lnTo>
                  <a:lnTo>
                    <a:pt x="349" y="515"/>
                  </a:lnTo>
                  <a:lnTo>
                    <a:pt x="350" y="517"/>
                  </a:lnTo>
                  <a:lnTo>
                    <a:pt x="351" y="518"/>
                  </a:lnTo>
                  <a:lnTo>
                    <a:pt x="353" y="521"/>
                  </a:lnTo>
                  <a:lnTo>
                    <a:pt x="354" y="523"/>
                  </a:lnTo>
                  <a:lnTo>
                    <a:pt x="354" y="670"/>
                  </a:lnTo>
                  <a:lnTo>
                    <a:pt x="0" y="670"/>
                  </a:lnTo>
                  <a:lnTo>
                    <a:pt x="0" y="873"/>
                  </a:lnTo>
                  <a:lnTo>
                    <a:pt x="63" y="865"/>
                  </a:lnTo>
                  <a:lnTo>
                    <a:pt x="66" y="865"/>
                  </a:lnTo>
                  <a:lnTo>
                    <a:pt x="72" y="865"/>
                  </a:lnTo>
                  <a:lnTo>
                    <a:pt x="83" y="865"/>
                  </a:lnTo>
                  <a:lnTo>
                    <a:pt x="95" y="866"/>
                  </a:lnTo>
                  <a:lnTo>
                    <a:pt x="110" y="868"/>
                  </a:lnTo>
                  <a:lnTo>
                    <a:pt x="128" y="872"/>
                  </a:lnTo>
                  <a:lnTo>
                    <a:pt x="146" y="878"/>
                  </a:lnTo>
                  <a:lnTo>
                    <a:pt x="167" y="885"/>
                  </a:lnTo>
                  <a:lnTo>
                    <a:pt x="189" y="895"/>
                  </a:lnTo>
                  <a:lnTo>
                    <a:pt x="212" y="909"/>
                  </a:lnTo>
                  <a:lnTo>
                    <a:pt x="235" y="925"/>
                  </a:lnTo>
                  <a:lnTo>
                    <a:pt x="259" y="946"/>
                  </a:lnTo>
                  <a:lnTo>
                    <a:pt x="282" y="970"/>
                  </a:lnTo>
                  <a:lnTo>
                    <a:pt x="305" y="999"/>
                  </a:lnTo>
                  <a:lnTo>
                    <a:pt x="327" y="1032"/>
                  </a:lnTo>
                  <a:lnTo>
                    <a:pt x="349" y="1071"/>
                  </a:lnTo>
                  <a:lnTo>
                    <a:pt x="350" y="1072"/>
                  </a:lnTo>
                  <a:lnTo>
                    <a:pt x="351" y="1075"/>
                  </a:lnTo>
                  <a:lnTo>
                    <a:pt x="353" y="1076"/>
                  </a:lnTo>
                  <a:lnTo>
                    <a:pt x="354" y="1078"/>
                  </a:lnTo>
                  <a:lnTo>
                    <a:pt x="354" y="1209"/>
                  </a:lnTo>
                  <a:lnTo>
                    <a:pt x="0" y="1209"/>
                  </a:lnTo>
                  <a:lnTo>
                    <a:pt x="0" y="1412"/>
                  </a:lnTo>
                  <a:lnTo>
                    <a:pt x="63" y="1405"/>
                  </a:lnTo>
                  <a:lnTo>
                    <a:pt x="66" y="1405"/>
                  </a:lnTo>
                  <a:lnTo>
                    <a:pt x="72" y="1404"/>
                  </a:lnTo>
                  <a:lnTo>
                    <a:pt x="83" y="1405"/>
                  </a:lnTo>
                  <a:lnTo>
                    <a:pt x="95" y="1405"/>
                  </a:lnTo>
                  <a:lnTo>
                    <a:pt x="110" y="1408"/>
                  </a:lnTo>
                  <a:lnTo>
                    <a:pt x="128" y="1411"/>
                  </a:lnTo>
                  <a:lnTo>
                    <a:pt x="146" y="1417"/>
                  </a:lnTo>
                  <a:lnTo>
                    <a:pt x="167" y="1425"/>
                  </a:lnTo>
                  <a:lnTo>
                    <a:pt x="189" y="1435"/>
                  </a:lnTo>
                  <a:lnTo>
                    <a:pt x="212" y="1448"/>
                  </a:lnTo>
                  <a:lnTo>
                    <a:pt x="235" y="1465"/>
                  </a:lnTo>
                  <a:lnTo>
                    <a:pt x="259" y="1485"/>
                  </a:lnTo>
                  <a:lnTo>
                    <a:pt x="282" y="1510"/>
                  </a:lnTo>
                  <a:lnTo>
                    <a:pt x="305" y="1539"/>
                  </a:lnTo>
                  <a:lnTo>
                    <a:pt x="327" y="1572"/>
                  </a:lnTo>
                  <a:lnTo>
                    <a:pt x="349" y="1612"/>
                  </a:lnTo>
                  <a:lnTo>
                    <a:pt x="350" y="1613"/>
                  </a:lnTo>
                  <a:lnTo>
                    <a:pt x="351" y="1615"/>
                  </a:lnTo>
                  <a:lnTo>
                    <a:pt x="353" y="1616"/>
                  </a:lnTo>
                  <a:lnTo>
                    <a:pt x="354" y="1618"/>
                  </a:lnTo>
                  <a:lnTo>
                    <a:pt x="354" y="1836"/>
                  </a:lnTo>
                  <a:lnTo>
                    <a:pt x="1146" y="1836"/>
                  </a:lnTo>
                  <a:lnTo>
                    <a:pt x="1146" y="1600"/>
                  </a:lnTo>
                  <a:lnTo>
                    <a:pt x="1166" y="1563"/>
                  </a:lnTo>
                  <a:lnTo>
                    <a:pt x="1189" y="1531"/>
                  </a:lnTo>
                  <a:lnTo>
                    <a:pt x="1212" y="1504"/>
                  </a:lnTo>
                  <a:lnTo>
                    <a:pt x="1235" y="1481"/>
                  </a:lnTo>
                  <a:lnTo>
                    <a:pt x="1258" y="1462"/>
                  </a:lnTo>
                  <a:lnTo>
                    <a:pt x="1280" y="1446"/>
                  </a:lnTo>
                  <a:lnTo>
                    <a:pt x="1303" y="1433"/>
                  </a:lnTo>
                  <a:lnTo>
                    <a:pt x="1324" y="1424"/>
                  </a:lnTo>
                  <a:lnTo>
                    <a:pt x="1345" y="1417"/>
                  </a:lnTo>
                  <a:lnTo>
                    <a:pt x="1363" y="1411"/>
                  </a:lnTo>
                  <a:lnTo>
                    <a:pt x="1379" y="1408"/>
                  </a:lnTo>
                  <a:lnTo>
                    <a:pt x="1394" y="1405"/>
                  </a:lnTo>
                  <a:lnTo>
                    <a:pt x="1407" y="1405"/>
                  </a:lnTo>
                  <a:lnTo>
                    <a:pt x="1416" y="1405"/>
                  </a:lnTo>
                  <a:lnTo>
                    <a:pt x="1422" y="1405"/>
                  </a:lnTo>
                  <a:lnTo>
                    <a:pt x="1425" y="1405"/>
                  </a:lnTo>
                  <a:lnTo>
                    <a:pt x="1489" y="1412"/>
                  </a:lnTo>
                  <a:lnTo>
                    <a:pt x="1489" y="1209"/>
                  </a:lnTo>
                  <a:lnTo>
                    <a:pt x="1146" y="1209"/>
                  </a:lnTo>
                  <a:lnTo>
                    <a:pt x="1146" y="1060"/>
                  </a:lnTo>
                  <a:lnTo>
                    <a:pt x="1166" y="1023"/>
                  </a:lnTo>
                  <a:lnTo>
                    <a:pt x="1189" y="991"/>
                  </a:lnTo>
                  <a:lnTo>
                    <a:pt x="1212" y="964"/>
                  </a:lnTo>
                  <a:lnTo>
                    <a:pt x="1235" y="941"/>
                  </a:lnTo>
                  <a:lnTo>
                    <a:pt x="1258" y="921"/>
                  </a:lnTo>
                  <a:lnTo>
                    <a:pt x="1280" y="906"/>
                  </a:lnTo>
                  <a:lnTo>
                    <a:pt x="1303" y="894"/>
                  </a:lnTo>
                  <a:lnTo>
                    <a:pt x="1324" y="883"/>
                  </a:lnTo>
                  <a:lnTo>
                    <a:pt x="1345" y="877"/>
                  </a:lnTo>
                  <a:lnTo>
                    <a:pt x="1363" y="871"/>
                  </a:lnTo>
                  <a:lnTo>
                    <a:pt x="1379" y="868"/>
                  </a:lnTo>
                  <a:lnTo>
                    <a:pt x="1394" y="866"/>
                  </a:lnTo>
                  <a:lnTo>
                    <a:pt x="1407" y="865"/>
                  </a:lnTo>
                  <a:lnTo>
                    <a:pt x="1416" y="865"/>
                  </a:lnTo>
                  <a:lnTo>
                    <a:pt x="1422" y="865"/>
                  </a:lnTo>
                  <a:lnTo>
                    <a:pt x="1425" y="865"/>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50" name="Freeform 63"/>
            <p:cNvSpPr>
              <a:spLocks/>
            </p:cNvSpPr>
            <p:nvPr/>
          </p:nvSpPr>
          <p:spPr bwMode="auto">
            <a:xfrm>
              <a:off x="426" y="1203"/>
              <a:ext cx="712" cy="885"/>
            </a:xfrm>
            <a:custGeom>
              <a:avLst/>
              <a:gdLst>
                <a:gd name="T0" fmla="*/ 1 w 1423"/>
                <a:gd name="T1" fmla="*/ 0 h 1772"/>
                <a:gd name="T2" fmla="*/ 1 w 1423"/>
                <a:gd name="T3" fmla="*/ 0 h 1772"/>
                <a:gd name="T4" fmla="*/ 1 w 1423"/>
                <a:gd name="T5" fmla="*/ 0 h 1772"/>
                <a:gd name="T6" fmla="*/ 1 w 1423"/>
                <a:gd name="T7" fmla="*/ 0 h 1772"/>
                <a:gd name="T8" fmla="*/ 1 w 1423"/>
                <a:gd name="T9" fmla="*/ 0 h 1772"/>
                <a:gd name="T10" fmla="*/ 1 w 1423"/>
                <a:gd name="T11" fmla="*/ 0 h 1772"/>
                <a:gd name="T12" fmla="*/ 1 w 1423"/>
                <a:gd name="T13" fmla="*/ 0 h 1772"/>
                <a:gd name="T14" fmla="*/ 1 w 1423"/>
                <a:gd name="T15" fmla="*/ 0 h 1772"/>
                <a:gd name="T16" fmla="*/ 1 w 1423"/>
                <a:gd name="T17" fmla="*/ 0 h 1772"/>
                <a:gd name="T18" fmla="*/ 1 w 1423"/>
                <a:gd name="T19" fmla="*/ 0 h 1772"/>
                <a:gd name="T20" fmla="*/ 1 w 1423"/>
                <a:gd name="T21" fmla="*/ 0 h 1772"/>
                <a:gd name="T22" fmla="*/ 1 w 1423"/>
                <a:gd name="T23" fmla="*/ 0 h 1772"/>
                <a:gd name="T24" fmla="*/ 1 w 1423"/>
                <a:gd name="T25" fmla="*/ 0 h 1772"/>
                <a:gd name="T26" fmla="*/ 1 w 1423"/>
                <a:gd name="T27" fmla="*/ 0 h 1772"/>
                <a:gd name="T28" fmla="*/ 1 w 1423"/>
                <a:gd name="T29" fmla="*/ 0 h 1772"/>
                <a:gd name="T30" fmla="*/ 1 w 1423"/>
                <a:gd name="T31" fmla="*/ 0 h 1772"/>
                <a:gd name="T32" fmla="*/ 1 w 1423"/>
                <a:gd name="T33" fmla="*/ 0 h 1772"/>
                <a:gd name="T34" fmla="*/ 1 w 1423"/>
                <a:gd name="T35" fmla="*/ 0 h 1772"/>
                <a:gd name="T36" fmla="*/ 1 w 1423"/>
                <a:gd name="T37" fmla="*/ 0 h 1772"/>
                <a:gd name="T38" fmla="*/ 1 w 1423"/>
                <a:gd name="T39" fmla="*/ 0 h 1772"/>
                <a:gd name="T40" fmla="*/ 1 w 1423"/>
                <a:gd name="T41" fmla="*/ 0 h 1772"/>
                <a:gd name="T42" fmla="*/ 1 w 1423"/>
                <a:gd name="T43" fmla="*/ 0 h 1772"/>
                <a:gd name="T44" fmla="*/ 1 w 1423"/>
                <a:gd name="T45" fmla="*/ 0 h 1772"/>
                <a:gd name="T46" fmla="*/ 1 w 1423"/>
                <a:gd name="T47" fmla="*/ 0 h 1772"/>
                <a:gd name="T48" fmla="*/ 1 w 1423"/>
                <a:gd name="T49" fmla="*/ 0 h 1772"/>
                <a:gd name="T50" fmla="*/ 1 w 1423"/>
                <a:gd name="T51" fmla="*/ 0 h 1772"/>
                <a:gd name="T52" fmla="*/ 1 w 1423"/>
                <a:gd name="T53" fmla="*/ 0 h 1772"/>
                <a:gd name="T54" fmla="*/ 1 w 1423"/>
                <a:gd name="T55" fmla="*/ 0 h 1772"/>
                <a:gd name="T56" fmla="*/ 1 w 1423"/>
                <a:gd name="T57" fmla="*/ 0 h 1772"/>
                <a:gd name="T58" fmla="*/ 1 w 1423"/>
                <a:gd name="T59" fmla="*/ 0 h 1772"/>
                <a:gd name="T60" fmla="*/ 1 w 1423"/>
                <a:gd name="T61" fmla="*/ 0 h 1772"/>
                <a:gd name="T62" fmla="*/ 1 w 1423"/>
                <a:gd name="T63" fmla="*/ 0 h 1772"/>
                <a:gd name="T64" fmla="*/ 1 w 1423"/>
                <a:gd name="T65" fmla="*/ 0 h 1772"/>
                <a:gd name="T66" fmla="*/ 1 w 1423"/>
                <a:gd name="T67" fmla="*/ 0 h 1772"/>
                <a:gd name="T68" fmla="*/ 1 w 1423"/>
                <a:gd name="T69" fmla="*/ 0 h 1772"/>
                <a:gd name="T70" fmla="*/ 1 w 1423"/>
                <a:gd name="T71" fmla="*/ 0 h 1772"/>
                <a:gd name="T72" fmla="*/ 1 w 1423"/>
                <a:gd name="T73" fmla="*/ 0 h 1772"/>
                <a:gd name="T74" fmla="*/ 1 w 1423"/>
                <a:gd name="T75" fmla="*/ 0 h 1772"/>
                <a:gd name="T76" fmla="*/ 1 w 1423"/>
                <a:gd name="T77" fmla="*/ 0 h 1772"/>
                <a:gd name="T78" fmla="*/ 1 w 1423"/>
                <a:gd name="T79" fmla="*/ 0 h 1772"/>
                <a:gd name="T80" fmla="*/ 1 w 1423"/>
                <a:gd name="T81" fmla="*/ 0 h 1772"/>
                <a:gd name="T82" fmla="*/ 1 w 1423"/>
                <a:gd name="T83" fmla="*/ 0 h 1772"/>
                <a:gd name="T84" fmla="*/ 1 w 1423"/>
                <a:gd name="T85" fmla="*/ 0 h 1772"/>
                <a:gd name="T86" fmla="*/ 1 w 1423"/>
                <a:gd name="T87" fmla="*/ 0 h 1772"/>
                <a:gd name="T88" fmla="*/ 1 w 1423"/>
                <a:gd name="T89" fmla="*/ 0 h 177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23"/>
                <a:gd name="T136" fmla="*/ 0 h 1772"/>
                <a:gd name="T137" fmla="*/ 1423 w 1423"/>
                <a:gd name="T138" fmla="*/ 1772 h 177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23" h="1772">
                  <a:moveTo>
                    <a:pt x="1397" y="801"/>
                  </a:moveTo>
                  <a:lnTo>
                    <a:pt x="1423" y="804"/>
                  </a:lnTo>
                  <a:lnTo>
                    <a:pt x="1423" y="671"/>
                  </a:lnTo>
                  <a:lnTo>
                    <a:pt x="1081" y="671"/>
                  </a:lnTo>
                  <a:lnTo>
                    <a:pt x="1081" y="463"/>
                  </a:lnTo>
                  <a:lnTo>
                    <a:pt x="1104" y="422"/>
                  </a:lnTo>
                  <a:lnTo>
                    <a:pt x="1130" y="386"/>
                  </a:lnTo>
                  <a:lnTo>
                    <a:pt x="1155" y="355"/>
                  </a:lnTo>
                  <a:lnTo>
                    <a:pt x="1180" y="330"/>
                  </a:lnTo>
                  <a:lnTo>
                    <a:pt x="1207" y="308"/>
                  </a:lnTo>
                  <a:lnTo>
                    <a:pt x="1232" y="290"/>
                  </a:lnTo>
                  <a:lnTo>
                    <a:pt x="1258" y="277"/>
                  </a:lnTo>
                  <a:lnTo>
                    <a:pt x="1282" y="265"/>
                  </a:lnTo>
                  <a:lnTo>
                    <a:pt x="1305" y="257"/>
                  </a:lnTo>
                  <a:lnTo>
                    <a:pt x="1326" y="251"/>
                  </a:lnTo>
                  <a:lnTo>
                    <a:pt x="1344" y="248"/>
                  </a:lnTo>
                  <a:lnTo>
                    <a:pt x="1361" y="245"/>
                  </a:lnTo>
                  <a:lnTo>
                    <a:pt x="1375" y="244"/>
                  </a:lnTo>
                  <a:lnTo>
                    <a:pt x="1387" y="244"/>
                  </a:lnTo>
                  <a:lnTo>
                    <a:pt x="1393" y="244"/>
                  </a:lnTo>
                  <a:lnTo>
                    <a:pt x="1397" y="244"/>
                  </a:lnTo>
                  <a:lnTo>
                    <a:pt x="1423" y="248"/>
                  </a:lnTo>
                  <a:lnTo>
                    <a:pt x="1423" y="114"/>
                  </a:lnTo>
                  <a:lnTo>
                    <a:pt x="1081" y="114"/>
                  </a:lnTo>
                  <a:lnTo>
                    <a:pt x="1081" y="0"/>
                  </a:lnTo>
                  <a:lnTo>
                    <a:pt x="355" y="0"/>
                  </a:lnTo>
                  <a:lnTo>
                    <a:pt x="355" y="114"/>
                  </a:lnTo>
                  <a:lnTo>
                    <a:pt x="0" y="114"/>
                  </a:lnTo>
                  <a:lnTo>
                    <a:pt x="0" y="248"/>
                  </a:lnTo>
                  <a:lnTo>
                    <a:pt x="28" y="244"/>
                  </a:lnTo>
                  <a:lnTo>
                    <a:pt x="31" y="244"/>
                  </a:lnTo>
                  <a:lnTo>
                    <a:pt x="39" y="244"/>
                  </a:lnTo>
                  <a:lnTo>
                    <a:pt x="49" y="244"/>
                  </a:lnTo>
                  <a:lnTo>
                    <a:pt x="63" y="245"/>
                  </a:lnTo>
                  <a:lnTo>
                    <a:pt x="81" y="248"/>
                  </a:lnTo>
                  <a:lnTo>
                    <a:pt x="100" y="251"/>
                  </a:lnTo>
                  <a:lnTo>
                    <a:pt x="121" y="257"/>
                  </a:lnTo>
                  <a:lnTo>
                    <a:pt x="144" y="266"/>
                  </a:lnTo>
                  <a:lnTo>
                    <a:pt x="168" y="277"/>
                  </a:lnTo>
                  <a:lnTo>
                    <a:pt x="193" y="291"/>
                  </a:lnTo>
                  <a:lnTo>
                    <a:pt x="220" y="309"/>
                  </a:lnTo>
                  <a:lnTo>
                    <a:pt x="246" y="332"/>
                  </a:lnTo>
                  <a:lnTo>
                    <a:pt x="272" y="357"/>
                  </a:lnTo>
                  <a:lnTo>
                    <a:pt x="297" y="389"/>
                  </a:lnTo>
                  <a:lnTo>
                    <a:pt x="322" y="425"/>
                  </a:lnTo>
                  <a:lnTo>
                    <a:pt x="345" y="468"/>
                  </a:lnTo>
                  <a:lnTo>
                    <a:pt x="348" y="471"/>
                  </a:lnTo>
                  <a:lnTo>
                    <a:pt x="350" y="474"/>
                  </a:lnTo>
                  <a:lnTo>
                    <a:pt x="352" y="476"/>
                  </a:lnTo>
                  <a:lnTo>
                    <a:pt x="355" y="478"/>
                  </a:lnTo>
                  <a:lnTo>
                    <a:pt x="355" y="671"/>
                  </a:lnTo>
                  <a:lnTo>
                    <a:pt x="0" y="671"/>
                  </a:lnTo>
                  <a:lnTo>
                    <a:pt x="0" y="804"/>
                  </a:lnTo>
                  <a:lnTo>
                    <a:pt x="28" y="801"/>
                  </a:lnTo>
                  <a:lnTo>
                    <a:pt x="31" y="801"/>
                  </a:lnTo>
                  <a:lnTo>
                    <a:pt x="39" y="801"/>
                  </a:lnTo>
                  <a:lnTo>
                    <a:pt x="49" y="801"/>
                  </a:lnTo>
                  <a:lnTo>
                    <a:pt x="63" y="802"/>
                  </a:lnTo>
                  <a:lnTo>
                    <a:pt x="81" y="804"/>
                  </a:lnTo>
                  <a:lnTo>
                    <a:pt x="100" y="808"/>
                  </a:lnTo>
                  <a:lnTo>
                    <a:pt x="121" y="813"/>
                  </a:lnTo>
                  <a:lnTo>
                    <a:pt x="144" y="821"/>
                  </a:lnTo>
                  <a:lnTo>
                    <a:pt x="168" y="833"/>
                  </a:lnTo>
                  <a:lnTo>
                    <a:pt x="193" y="847"/>
                  </a:lnTo>
                  <a:lnTo>
                    <a:pt x="220" y="865"/>
                  </a:lnTo>
                  <a:lnTo>
                    <a:pt x="246" y="887"/>
                  </a:lnTo>
                  <a:lnTo>
                    <a:pt x="272" y="914"/>
                  </a:lnTo>
                  <a:lnTo>
                    <a:pt x="297" y="945"/>
                  </a:lnTo>
                  <a:lnTo>
                    <a:pt x="322" y="982"/>
                  </a:lnTo>
                  <a:lnTo>
                    <a:pt x="345" y="1024"/>
                  </a:lnTo>
                  <a:lnTo>
                    <a:pt x="348" y="1028"/>
                  </a:lnTo>
                  <a:lnTo>
                    <a:pt x="350" y="1030"/>
                  </a:lnTo>
                  <a:lnTo>
                    <a:pt x="352" y="1031"/>
                  </a:lnTo>
                  <a:lnTo>
                    <a:pt x="355" y="1033"/>
                  </a:lnTo>
                  <a:lnTo>
                    <a:pt x="355" y="1211"/>
                  </a:lnTo>
                  <a:lnTo>
                    <a:pt x="0" y="1211"/>
                  </a:lnTo>
                  <a:lnTo>
                    <a:pt x="0" y="1345"/>
                  </a:lnTo>
                  <a:lnTo>
                    <a:pt x="28" y="1341"/>
                  </a:lnTo>
                  <a:lnTo>
                    <a:pt x="31" y="1341"/>
                  </a:lnTo>
                  <a:lnTo>
                    <a:pt x="39" y="1340"/>
                  </a:lnTo>
                  <a:lnTo>
                    <a:pt x="49" y="1341"/>
                  </a:lnTo>
                  <a:lnTo>
                    <a:pt x="63" y="1341"/>
                  </a:lnTo>
                  <a:lnTo>
                    <a:pt x="81" y="1343"/>
                  </a:lnTo>
                  <a:lnTo>
                    <a:pt x="100" y="1348"/>
                  </a:lnTo>
                  <a:lnTo>
                    <a:pt x="121" y="1354"/>
                  </a:lnTo>
                  <a:lnTo>
                    <a:pt x="144" y="1362"/>
                  </a:lnTo>
                  <a:lnTo>
                    <a:pt x="168" y="1373"/>
                  </a:lnTo>
                  <a:lnTo>
                    <a:pt x="193" y="1387"/>
                  </a:lnTo>
                  <a:lnTo>
                    <a:pt x="220" y="1406"/>
                  </a:lnTo>
                  <a:lnTo>
                    <a:pt x="246" y="1427"/>
                  </a:lnTo>
                  <a:lnTo>
                    <a:pt x="272" y="1454"/>
                  </a:lnTo>
                  <a:lnTo>
                    <a:pt x="297" y="1485"/>
                  </a:lnTo>
                  <a:lnTo>
                    <a:pt x="322" y="1522"/>
                  </a:lnTo>
                  <a:lnTo>
                    <a:pt x="345" y="1565"/>
                  </a:lnTo>
                  <a:lnTo>
                    <a:pt x="348" y="1567"/>
                  </a:lnTo>
                  <a:lnTo>
                    <a:pt x="350" y="1569"/>
                  </a:lnTo>
                  <a:lnTo>
                    <a:pt x="352" y="1571"/>
                  </a:lnTo>
                  <a:lnTo>
                    <a:pt x="355" y="1574"/>
                  </a:lnTo>
                  <a:lnTo>
                    <a:pt x="355" y="1772"/>
                  </a:lnTo>
                  <a:lnTo>
                    <a:pt x="1081" y="1772"/>
                  </a:lnTo>
                  <a:lnTo>
                    <a:pt x="1081" y="1560"/>
                  </a:lnTo>
                  <a:lnTo>
                    <a:pt x="1104" y="1518"/>
                  </a:lnTo>
                  <a:lnTo>
                    <a:pt x="1130" y="1483"/>
                  </a:lnTo>
                  <a:lnTo>
                    <a:pt x="1155" y="1452"/>
                  </a:lnTo>
                  <a:lnTo>
                    <a:pt x="1180" y="1425"/>
                  </a:lnTo>
                  <a:lnTo>
                    <a:pt x="1207" y="1403"/>
                  </a:lnTo>
                  <a:lnTo>
                    <a:pt x="1232" y="1386"/>
                  </a:lnTo>
                  <a:lnTo>
                    <a:pt x="1258" y="1372"/>
                  </a:lnTo>
                  <a:lnTo>
                    <a:pt x="1282" y="1361"/>
                  </a:lnTo>
                  <a:lnTo>
                    <a:pt x="1305" y="1353"/>
                  </a:lnTo>
                  <a:lnTo>
                    <a:pt x="1326" y="1347"/>
                  </a:lnTo>
                  <a:lnTo>
                    <a:pt x="1344" y="1343"/>
                  </a:lnTo>
                  <a:lnTo>
                    <a:pt x="1361" y="1341"/>
                  </a:lnTo>
                  <a:lnTo>
                    <a:pt x="1375" y="1341"/>
                  </a:lnTo>
                  <a:lnTo>
                    <a:pt x="1387" y="1340"/>
                  </a:lnTo>
                  <a:lnTo>
                    <a:pt x="1393" y="1341"/>
                  </a:lnTo>
                  <a:lnTo>
                    <a:pt x="1397" y="1341"/>
                  </a:lnTo>
                  <a:lnTo>
                    <a:pt x="1423" y="1343"/>
                  </a:lnTo>
                  <a:lnTo>
                    <a:pt x="1423" y="1211"/>
                  </a:lnTo>
                  <a:lnTo>
                    <a:pt x="1081" y="1211"/>
                  </a:lnTo>
                  <a:lnTo>
                    <a:pt x="1081" y="1020"/>
                  </a:lnTo>
                  <a:lnTo>
                    <a:pt x="1104" y="978"/>
                  </a:lnTo>
                  <a:lnTo>
                    <a:pt x="1130" y="942"/>
                  </a:lnTo>
                  <a:lnTo>
                    <a:pt x="1155" y="911"/>
                  </a:lnTo>
                  <a:lnTo>
                    <a:pt x="1180" y="886"/>
                  </a:lnTo>
                  <a:lnTo>
                    <a:pt x="1207" y="864"/>
                  </a:lnTo>
                  <a:lnTo>
                    <a:pt x="1232" y="847"/>
                  </a:lnTo>
                  <a:lnTo>
                    <a:pt x="1258" y="833"/>
                  </a:lnTo>
                  <a:lnTo>
                    <a:pt x="1282" y="821"/>
                  </a:lnTo>
                  <a:lnTo>
                    <a:pt x="1305" y="813"/>
                  </a:lnTo>
                  <a:lnTo>
                    <a:pt x="1326" y="808"/>
                  </a:lnTo>
                  <a:lnTo>
                    <a:pt x="1344" y="804"/>
                  </a:lnTo>
                  <a:lnTo>
                    <a:pt x="1361" y="802"/>
                  </a:lnTo>
                  <a:lnTo>
                    <a:pt x="1375" y="801"/>
                  </a:lnTo>
                  <a:lnTo>
                    <a:pt x="1387" y="801"/>
                  </a:lnTo>
                  <a:lnTo>
                    <a:pt x="1393" y="801"/>
                  </a:lnTo>
                  <a:lnTo>
                    <a:pt x="1397" y="8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51" name="Freeform 64"/>
            <p:cNvSpPr>
              <a:spLocks/>
            </p:cNvSpPr>
            <p:nvPr/>
          </p:nvSpPr>
          <p:spPr bwMode="auto">
            <a:xfrm>
              <a:off x="967" y="1563"/>
              <a:ext cx="147" cy="102"/>
            </a:xfrm>
            <a:custGeom>
              <a:avLst/>
              <a:gdLst>
                <a:gd name="T0" fmla="*/ 1 w 294"/>
                <a:gd name="T1" fmla="*/ 0 h 205"/>
                <a:gd name="T2" fmla="*/ 1 w 294"/>
                <a:gd name="T3" fmla="*/ 0 h 205"/>
                <a:gd name="T4" fmla="*/ 1 w 294"/>
                <a:gd name="T5" fmla="*/ 0 h 205"/>
                <a:gd name="T6" fmla="*/ 1 w 294"/>
                <a:gd name="T7" fmla="*/ 0 h 205"/>
                <a:gd name="T8" fmla="*/ 1 w 294"/>
                <a:gd name="T9" fmla="*/ 0 h 205"/>
                <a:gd name="T10" fmla="*/ 1 w 294"/>
                <a:gd name="T11" fmla="*/ 0 h 205"/>
                <a:gd name="T12" fmla="*/ 1 w 294"/>
                <a:gd name="T13" fmla="*/ 0 h 205"/>
                <a:gd name="T14" fmla="*/ 1 w 294"/>
                <a:gd name="T15" fmla="*/ 0 h 205"/>
                <a:gd name="T16" fmla="*/ 1 w 294"/>
                <a:gd name="T17" fmla="*/ 0 h 205"/>
                <a:gd name="T18" fmla="*/ 1 w 294"/>
                <a:gd name="T19" fmla="*/ 0 h 205"/>
                <a:gd name="T20" fmla="*/ 1 w 294"/>
                <a:gd name="T21" fmla="*/ 0 h 205"/>
                <a:gd name="T22" fmla="*/ 1 w 294"/>
                <a:gd name="T23" fmla="*/ 0 h 205"/>
                <a:gd name="T24" fmla="*/ 1 w 294"/>
                <a:gd name="T25" fmla="*/ 0 h 205"/>
                <a:gd name="T26" fmla="*/ 1 w 294"/>
                <a:gd name="T27" fmla="*/ 0 h 205"/>
                <a:gd name="T28" fmla="*/ 1 w 294"/>
                <a:gd name="T29" fmla="*/ 0 h 205"/>
                <a:gd name="T30" fmla="*/ 1 w 294"/>
                <a:gd name="T31" fmla="*/ 0 h 205"/>
                <a:gd name="T32" fmla="*/ 1 w 294"/>
                <a:gd name="T33" fmla="*/ 0 h 205"/>
                <a:gd name="T34" fmla="*/ 0 w 294"/>
                <a:gd name="T35" fmla="*/ 0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1"/>
                  </a:lnTo>
                  <a:lnTo>
                    <a:pt x="283" y="32"/>
                  </a:lnTo>
                  <a:lnTo>
                    <a:pt x="270" y="33"/>
                  </a:lnTo>
                  <a:lnTo>
                    <a:pt x="255" y="36"/>
                  </a:lnTo>
                  <a:lnTo>
                    <a:pt x="239" y="38"/>
                  </a:lnTo>
                  <a:lnTo>
                    <a:pt x="223" y="43"/>
                  </a:lnTo>
                  <a:lnTo>
                    <a:pt x="204" y="47"/>
                  </a:lnTo>
                  <a:lnTo>
                    <a:pt x="186" y="54"/>
                  </a:lnTo>
                  <a:lnTo>
                    <a:pt x="166" y="62"/>
                  </a:lnTo>
                  <a:lnTo>
                    <a:pt x="145" y="73"/>
                  </a:lnTo>
                  <a:lnTo>
                    <a:pt x="125" y="85"/>
                  </a:lnTo>
                  <a:lnTo>
                    <a:pt x="104" y="99"/>
                  </a:lnTo>
                  <a:lnTo>
                    <a:pt x="83" y="115"/>
                  </a:lnTo>
                  <a:lnTo>
                    <a:pt x="61" y="134"/>
                  </a:lnTo>
                  <a:lnTo>
                    <a:pt x="41" y="154"/>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52" name="Freeform 65"/>
            <p:cNvSpPr>
              <a:spLocks/>
            </p:cNvSpPr>
            <p:nvPr/>
          </p:nvSpPr>
          <p:spPr bwMode="auto">
            <a:xfrm>
              <a:off x="967" y="1284"/>
              <a:ext cx="147" cy="103"/>
            </a:xfrm>
            <a:custGeom>
              <a:avLst/>
              <a:gdLst>
                <a:gd name="T0" fmla="*/ 1 w 294"/>
                <a:gd name="T1" fmla="*/ 0 h 205"/>
                <a:gd name="T2" fmla="*/ 1 w 294"/>
                <a:gd name="T3" fmla="*/ 1 h 205"/>
                <a:gd name="T4" fmla="*/ 1 w 294"/>
                <a:gd name="T5" fmla="*/ 1 h 205"/>
                <a:gd name="T6" fmla="*/ 1 w 294"/>
                <a:gd name="T7" fmla="*/ 1 h 205"/>
                <a:gd name="T8" fmla="*/ 1 w 294"/>
                <a:gd name="T9" fmla="*/ 1 h 205"/>
                <a:gd name="T10" fmla="*/ 1 w 294"/>
                <a:gd name="T11" fmla="*/ 1 h 205"/>
                <a:gd name="T12" fmla="*/ 1 w 294"/>
                <a:gd name="T13" fmla="*/ 1 h 205"/>
                <a:gd name="T14" fmla="*/ 1 w 294"/>
                <a:gd name="T15" fmla="*/ 1 h 205"/>
                <a:gd name="T16" fmla="*/ 1 w 294"/>
                <a:gd name="T17" fmla="*/ 1 h 205"/>
                <a:gd name="T18" fmla="*/ 1 w 294"/>
                <a:gd name="T19" fmla="*/ 1 h 205"/>
                <a:gd name="T20" fmla="*/ 1 w 294"/>
                <a:gd name="T21" fmla="*/ 1 h 205"/>
                <a:gd name="T22" fmla="*/ 1 w 294"/>
                <a:gd name="T23" fmla="*/ 1 h 205"/>
                <a:gd name="T24" fmla="*/ 1 w 294"/>
                <a:gd name="T25" fmla="*/ 1 h 205"/>
                <a:gd name="T26" fmla="*/ 1 w 294"/>
                <a:gd name="T27" fmla="*/ 1 h 205"/>
                <a:gd name="T28" fmla="*/ 1 w 294"/>
                <a:gd name="T29" fmla="*/ 1 h 205"/>
                <a:gd name="T30" fmla="*/ 1 w 294"/>
                <a:gd name="T31" fmla="*/ 1 h 205"/>
                <a:gd name="T32" fmla="*/ 1 w 294"/>
                <a:gd name="T33" fmla="*/ 1 h 205"/>
                <a:gd name="T34" fmla="*/ 0 w 294"/>
                <a:gd name="T35" fmla="*/ 1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2"/>
                  </a:lnTo>
                  <a:lnTo>
                    <a:pt x="283" y="32"/>
                  </a:lnTo>
                  <a:lnTo>
                    <a:pt x="270" y="33"/>
                  </a:lnTo>
                  <a:lnTo>
                    <a:pt x="255" y="35"/>
                  </a:lnTo>
                  <a:lnTo>
                    <a:pt x="239" y="39"/>
                  </a:lnTo>
                  <a:lnTo>
                    <a:pt x="223" y="42"/>
                  </a:lnTo>
                  <a:lnTo>
                    <a:pt x="204" y="48"/>
                  </a:lnTo>
                  <a:lnTo>
                    <a:pt x="186" y="54"/>
                  </a:lnTo>
                  <a:lnTo>
                    <a:pt x="166" y="63"/>
                  </a:lnTo>
                  <a:lnTo>
                    <a:pt x="145" y="72"/>
                  </a:lnTo>
                  <a:lnTo>
                    <a:pt x="125" y="85"/>
                  </a:lnTo>
                  <a:lnTo>
                    <a:pt x="104" y="99"/>
                  </a:lnTo>
                  <a:lnTo>
                    <a:pt x="83" y="115"/>
                  </a:lnTo>
                  <a:lnTo>
                    <a:pt x="61" y="133"/>
                  </a:lnTo>
                  <a:lnTo>
                    <a:pt x="41" y="154"/>
                  </a:lnTo>
                  <a:lnTo>
                    <a:pt x="20" y="178"/>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53" name="Freeform 66"/>
            <p:cNvSpPr>
              <a:spLocks/>
            </p:cNvSpPr>
            <p:nvPr/>
          </p:nvSpPr>
          <p:spPr bwMode="auto">
            <a:xfrm>
              <a:off x="451" y="1284"/>
              <a:ext cx="153" cy="111"/>
            </a:xfrm>
            <a:custGeom>
              <a:avLst/>
              <a:gdLst>
                <a:gd name="T0" fmla="*/ 0 w 306"/>
                <a:gd name="T1" fmla="*/ 1 h 221"/>
                <a:gd name="T2" fmla="*/ 0 w 306"/>
                <a:gd name="T3" fmla="*/ 0 h 221"/>
                <a:gd name="T4" fmla="*/ 1 w 306"/>
                <a:gd name="T5" fmla="*/ 0 h 221"/>
                <a:gd name="T6" fmla="*/ 1 w 306"/>
                <a:gd name="T7" fmla="*/ 1 h 221"/>
                <a:gd name="T8" fmla="*/ 1 w 306"/>
                <a:gd name="T9" fmla="*/ 1 h 221"/>
                <a:gd name="T10" fmla="*/ 1 w 306"/>
                <a:gd name="T11" fmla="*/ 1 h 221"/>
                <a:gd name="T12" fmla="*/ 1 w 306"/>
                <a:gd name="T13" fmla="*/ 1 h 221"/>
                <a:gd name="T14" fmla="*/ 1 w 306"/>
                <a:gd name="T15" fmla="*/ 1 h 221"/>
                <a:gd name="T16" fmla="*/ 1 w 306"/>
                <a:gd name="T17" fmla="*/ 1 h 221"/>
                <a:gd name="T18" fmla="*/ 1 w 306"/>
                <a:gd name="T19" fmla="*/ 1 h 221"/>
                <a:gd name="T20" fmla="*/ 1 w 306"/>
                <a:gd name="T21" fmla="*/ 1 h 221"/>
                <a:gd name="T22" fmla="*/ 1 w 306"/>
                <a:gd name="T23" fmla="*/ 1 h 221"/>
                <a:gd name="T24" fmla="*/ 1 w 306"/>
                <a:gd name="T25" fmla="*/ 1 h 221"/>
                <a:gd name="T26" fmla="*/ 1 w 306"/>
                <a:gd name="T27" fmla="*/ 1 h 221"/>
                <a:gd name="T28" fmla="*/ 1 w 306"/>
                <a:gd name="T29" fmla="*/ 1 h 221"/>
                <a:gd name="T30" fmla="*/ 1 w 306"/>
                <a:gd name="T31" fmla="*/ 1 h 221"/>
                <a:gd name="T32" fmla="*/ 1 w 306"/>
                <a:gd name="T33" fmla="*/ 1 h 221"/>
                <a:gd name="T34" fmla="*/ 1 w 306"/>
                <a:gd name="T35" fmla="*/ 1 h 221"/>
                <a:gd name="T36" fmla="*/ 1 w 306"/>
                <a:gd name="T37" fmla="*/ 1 h 221"/>
                <a:gd name="T38" fmla="*/ 0 w 306"/>
                <a:gd name="T39" fmla="*/ 1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2"/>
                  </a:moveTo>
                  <a:lnTo>
                    <a:pt x="0" y="0"/>
                  </a:lnTo>
                  <a:lnTo>
                    <a:pt x="306" y="0"/>
                  </a:lnTo>
                  <a:lnTo>
                    <a:pt x="306" y="221"/>
                  </a:lnTo>
                  <a:lnTo>
                    <a:pt x="285" y="192"/>
                  </a:lnTo>
                  <a:lnTo>
                    <a:pt x="264" y="166"/>
                  </a:lnTo>
                  <a:lnTo>
                    <a:pt x="242" y="142"/>
                  </a:lnTo>
                  <a:lnTo>
                    <a:pt x="220" y="122"/>
                  </a:lnTo>
                  <a:lnTo>
                    <a:pt x="199" y="104"/>
                  </a:lnTo>
                  <a:lnTo>
                    <a:pt x="177" y="89"/>
                  </a:lnTo>
                  <a:lnTo>
                    <a:pt x="156" y="76"/>
                  </a:lnTo>
                  <a:lnTo>
                    <a:pt x="134" y="65"/>
                  </a:lnTo>
                  <a:lnTo>
                    <a:pt x="114" y="56"/>
                  </a:lnTo>
                  <a:lnTo>
                    <a:pt x="94" y="49"/>
                  </a:lnTo>
                  <a:lnTo>
                    <a:pt x="75" y="43"/>
                  </a:lnTo>
                  <a:lnTo>
                    <a:pt x="58" y="39"/>
                  </a:lnTo>
                  <a:lnTo>
                    <a:pt x="41" y="35"/>
                  </a:lnTo>
                  <a:lnTo>
                    <a:pt x="26" y="33"/>
                  </a:lnTo>
                  <a:lnTo>
                    <a:pt x="12" y="32"/>
                  </a:lnTo>
                  <a:lnTo>
                    <a:pt x="0" y="32"/>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54" name="Freeform 67"/>
            <p:cNvSpPr>
              <a:spLocks/>
            </p:cNvSpPr>
            <p:nvPr/>
          </p:nvSpPr>
          <p:spPr bwMode="auto">
            <a:xfrm>
              <a:off x="451" y="1563"/>
              <a:ext cx="153" cy="110"/>
            </a:xfrm>
            <a:custGeom>
              <a:avLst/>
              <a:gdLst>
                <a:gd name="T0" fmla="*/ 0 w 306"/>
                <a:gd name="T1" fmla="*/ 0 h 221"/>
                <a:gd name="T2" fmla="*/ 0 w 306"/>
                <a:gd name="T3" fmla="*/ 0 h 221"/>
                <a:gd name="T4" fmla="*/ 1 w 306"/>
                <a:gd name="T5" fmla="*/ 0 h 221"/>
                <a:gd name="T6" fmla="*/ 1 w 306"/>
                <a:gd name="T7" fmla="*/ 0 h 221"/>
                <a:gd name="T8" fmla="*/ 1 w 306"/>
                <a:gd name="T9" fmla="*/ 0 h 221"/>
                <a:gd name="T10" fmla="*/ 1 w 306"/>
                <a:gd name="T11" fmla="*/ 0 h 221"/>
                <a:gd name="T12" fmla="*/ 1 w 306"/>
                <a:gd name="T13" fmla="*/ 0 h 221"/>
                <a:gd name="T14" fmla="*/ 1 w 306"/>
                <a:gd name="T15" fmla="*/ 0 h 221"/>
                <a:gd name="T16" fmla="*/ 1 w 306"/>
                <a:gd name="T17" fmla="*/ 0 h 221"/>
                <a:gd name="T18" fmla="*/ 1 w 306"/>
                <a:gd name="T19" fmla="*/ 0 h 221"/>
                <a:gd name="T20" fmla="*/ 1 w 306"/>
                <a:gd name="T21" fmla="*/ 0 h 221"/>
                <a:gd name="T22" fmla="*/ 1 w 306"/>
                <a:gd name="T23" fmla="*/ 0 h 221"/>
                <a:gd name="T24" fmla="*/ 1 w 306"/>
                <a:gd name="T25" fmla="*/ 0 h 221"/>
                <a:gd name="T26" fmla="*/ 1 w 306"/>
                <a:gd name="T27" fmla="*/ 0 h 221"/>
                <a:gd name="T28" fmla="*/ 1 w 306"/>
                <a:gd name="T29" fmla="*/ 0 h 221"/>
                <a:gd name="T30" fmla="*/ 1 w 306"/>
                <a:gd name="T31" fmla="*/ 0 h 221"/>
                <a:gd name="T32" fmla="*/ 1 w 306"/>
                <a:gd name="T33" fmla="*/ 0 h 221"/>
                <a:gd name="T34" fmla="*/ 1 w 306"/>
                <a:gd name="T35" fmla="*/ 0 h 221"/>
                <a:gd name="T36" fmla="*/ 1 w 306"/>
                <a:gd name="T37" fmla="*/ 0 h 221"/>
                <a:gd name="T38" fmla="*/ 0 w 306"/>
                <a:gd name="T39" fmla="*/ 0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1"/>
                  </a:moveTo>
                  <a:lnTo>
                    <a:pt x="0" y="0"/>
                  </a:lnTo>
                  <a:lnTo>
                    <a:pt x="306" y="0"/>
                  </a:lnTo>
                  <a:lnTo>
                    <a:pt x="306" y="221"/>
                  </a:lnTo>
                  <a:lnTo>
                    <a:pt x="285" y="192"/>
                  </a:lnTo>
                  <a:lnTo>
                    <a:pt x="264" y="166"/>
                  </a:lnTo>
                  <a:lnTo>
                    <a:pt x="242" y="143"/>
                  </a:lnTo>
                  <a:lnTo>
                    <a:pt x="220" y="122"/>
                  </a:lnTo>
                  <a:lnTo>
                    <a:pt x="199" y="105"/>
                  </a:lnTo>
                  <a:lnTo>
                    <a:pt x="177" y="89"/>
                  </a:lnTo>
                  <a:lnTo>
                    <a:pt x="156" y="76"/>
                  </a:lnTo>
                  <a:lnTo>
                    <a:pt x="134" y="66"/>
                  </a:lnTo>
                  <a:lnTo>
                    <a:pt x="114" y="57"/>
                  </a:lnTo>
                  <a:lnTo>
                    <a:pt x="94" y="48"/>
                  </a:lnTo>
                  <a:lnTo>
                    <a:pt x="75" y="43"/>
                  </a:lnTo>
                  <a:lnTo>
                    <a:pt x="58" y="39"/>
                  </a:lnTo>
                  <a:lnTo>
                    <a:pt x="41" y="36"/>
                  </a:lnTo>
                  <a:lnTo>
                    <a:pt x="26" y="33"/>
                  </a:lnTo>
                  <a:lnTo>
                    <a:pt x="12" y="32"/>
                  </a:lnTo>
                  <a:lnTo>
                    <a:pt x="0" y="31"/>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55" name="Freeform 68"/>
            <p:cNvSpPr>
              <a:spLocks/>
            </p:cNvSpPr>
            <p:nvPr/>
          </p:nvSpPr>
          <p:spPr bwMode="auto">
            <a:xfrm>
              <a:off x="451" y="1832"/>
              <a:ext cx="153" cy="111"/>
            </a:xfrm>
            <a:custGeom>
              <a:avLst/>
              <a:gdLst>
                <a:gd name="T0" fmla="*/ 0 w 306"/>
                <a:gd name="T1" fmla="*/ 0 h 223"/>
                <a:gd name="T2" fmla="*/ 0 w 306"/>
                <a:gd name="T3" fmla="*/ 0 h 223"/>
                <a:gd name="T4" fmla="*/ 1 w 306"/>
                <a:gd name="T5" fmla="*/ 0 h 223"/>
                <a:gd name="T6" fmla="*/ 1 w 306"/>
                <a:gd name="T7" fmla="*/ 0 h 223"/>
                <a:gd name="T8" fmla="*/ 1 w 306"/>
                <a:gd name="T9" fmla="*/ 0 h 223"/>
                <a:gd name="T10" fmla="*/ 1 w 306"/>
                <a:gd name="T11" fmla="*/ 0 h 223"/>
                <a:gd name="T12" fmla="*/ 1 w 306"/>
                <a:gd name="T13" fmla="*/ 0 h 223"/>
                <a:gd name="T14" fmla="*/ 1 w 306"/>
                <a:gd name="T15" fmla="*/ 0 h 223"/>
                <a:gd name="T16" fmla="*/ 1 w 306"/>
                <a:gd name="T17" fmla="*/ 0 h 223"/>
                <a:gd name="T18" fmla="*/ 1 w 306"/>
                <a:gd name="T19" fmla="*/ 0 h 223"/>
                <a:gd name="T20" fmla="*/ 1 w 306"/>
                <a:gd name="T21" fmla="*/ 0 h 223"/>
                <a:gd name="T22" fmla="*/ 1 w 306"/>
                <a:gd name="T23" fmla="*/ 0 h 223"/>
                <a:gd name="T24" fmla="*/ 1 w 306"/>
                <a:gd name="T25" fmla="*/ 0 h 223"/>
                <a:gd name="T26" fmla="*/ 1 w 306"/>
                <a:gd name="T27" fmla="*/ 0 h 223"/>
                <a:gd name="T28" fmla="*/ 1 w 306"/>
                <a:gd name="T29" fmla="*/ 0 h 223"/>
                <a:gd name="T30" fmla="*/ 1 w 306"/>
                <a:gd name="T31" fmla="*/ 0 h 223"/>
                <a:gd name="T32" fmla="*/ 1 w 306"/>
                <a:gd name="T33" fmla="*/ 0 h 223"/>
                <a:gd name="T34" fmla="*/ 1 w 306"/>
                <a:gd name="T35" fmla="*/ 0 h 223"/>
                <a:gd name="T36" fmla="*/ 1 w 306"/>
                <a:gd name="T37" fmla="*/ 0 h 223"/>
                <a:gd name="T38" fmla="*/ 0 w 306"/>
                <a:gd name="T39" fmla="*/ 0 h 2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3"/>
                <a:gd name="T62" fmla="*/ 306 w 306"/>
                <a:gd name="T63" fmla="*/ 223 h 2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3">
                  <a:moveTo>
                    <a:pt x="0" y="33"/>
                  </a:moveTo>
                  <a:lnTo>
                    <a:pt x="0" y="0"/>
                  </a:lnTo>
                  <a:lnTo>
                    <a:pt x="306" y="0"/>
                  </a:lnTo>
                  <a:lnTo>
                    <a:pt x="306" y="223"/>
                  </a:lnTo>
                  <a:lnTo>
                    <a:pt x="285" y="194"/>
                  </a:lnTo>
                  <a:lnTo>
                    <a:pt x="264" y="167"/>
                  </a:lnTo>
                  <a:lnTo>
                    <a:pt x="242" y="144"/>
                  </a:lnTo>
                  <a:lnTo>
                    <a:pt x="220" y="124"/>
                  </a:lnTo>
                  <a:lnTo>
                    <a:pt x="199" y="106"/>
                  </a:lnTo>
                  <a:lnTo>
                    <a:pt x="177" y="90"/>
                  </a:lnTo>
                  <a:lnTo>
                    <a:pt x="156" y="77"/>
                  </a:lnTo>
                  <a:lnTo>
                    <a:pt x="134" y="67"/>
                  </a:lnTo>
                  <a:lnTo>
                    <a:pt x="114" y="58"/>
                  </a:lnTo>
                  <a:lnTo>
                    <a:pt x="94" y="50"/>
                  </a:lnTo>
                  <a:lnTo>
                    <a:pt x="75" y="44"/>
                  </a:lnTo>
                  <a:lnTo>
                    <a:pt x="58" y="41"/>
                  </a:lnTo>
                  <a:lnTo>
                    <a:pt x="41" y="37"/>
                  </a:lnTo>
                  <a:lnTo>
                    <a:pt x="26" y="35"/>
                  </a:lnTo>
                  <a:lnTo>
                    <a:pt x="12" y="34"/>
                  </a:lnTo>
                  <a:lnTo>
                    <a:pt x="0" y="33"/>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56" name="Freeform 69"/>
            <p:cNvSpPr>
              <a:spLocks/>
            </p:cNvSpPr>
            <p:nvPr/>
          </p:nvSpPr>
          <p:spPr bwMode="auto">
            <a:xfrm>
              <a:off x="967" y="1832"/>
              <a:ext cx="147" cy="103"/>
            </a:xfrm>
            <a:custGeom>
              <a:avLst/>
              <a:gdLst>
                <a:gd name="T0" fmla="*/ 1 w 294"/>
                <a:gd name="T1" fmla="*/ 0 h 205"/>
                <a:gd name="T2" fmla="*/ 1 w 294"/>
                <a:gd name="T3" fmla="*/ 1 h 205"/>
                <a:gd name="T4" fmla="*/ 1 w 294"/>
                <a:gd name="T5" fmla="*/ 1 h 205"/>
                <a:gd name="T6" fmla="*/ 1 w 294"/>
                <a:gd name="T7" fmla="*/ 1 h 205"/>
                <a:gd name="T8" fmla="*/ 1 w 294"/>
                <a:gd name="T9" fmla="*/ 1 h 205"/>
                <a:gd name="T10" fmla="*/ 1 w 294"/>
                <a:gd name="T11" fmla="*/ 1 h 205"/>
                <a:gd name="T12" fmla="*/ 1 w 294"/>
                <a:gd name="T13" fmla="*/ 1 h 205"/>
                <a:gd name="T14" fmla="*/ 1 w 294"/>
                <a:gd name="T15" fmla="*/ 1 h 205"/>
                <a:gd name="T16" fmla="*/ 1 w 294"/>
                <a:gd name="T17" fmla="*/ 1 h 205"/>
                <a:gd name="T18" fmla="*/ 1 w 294"/>
                <a:gd name="T19" fmla="*/ 1 h 205"/>
                <a:gd name="T20" fmla="*/ 1 w 294"/>
                <a:gd name="T21" fmla="*/ 1 h 205"/>
                <a:gd name="T22" fmla="*/ 1 w 294"/>
                <a:gd name="T23" fmla="*/ 1 h 205"/>
                <a:gd name="T24" fmla="*/ 1 w 294"/>
                <a:gd name="T25" fmla="*/ 1 h 205"/>
                <a:gd name="T26" fmla="*/ 1 w 294"/>
                <a:gd name="T27" fmla="*/ 1 h 205"/>
                <a:gd name="T28" fmla="*/ 1 w 294"/>
                <a:gd name="T29" fmla="*/ 1 h 205"/>
                <a:gd name="T30" fmla="*/ 1 w 294"/>
                <a:gd name="T31" fmla="*/ 1 h 205"/>
                <a:gd name="T32" fmla="*/ 1 w 294"/>
                <a:gd name="T33" fmla="*/ 1 h 205"/>
                <a:gd name="T34" fmla="*/ 0 w 294"/>
                <a:gd name="T35" fmla="*/ 1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3"/>
                  </a:lnTo>
                  <a:lnTo>
                    <a:pt x="283" y="34"/>
                  </a:lnTo>
                  <a:lnTo>
                    <a:pt x="270" y="35"/>
                  </a:lnTo>
                  <a:lnTo>
                    <a:pt x="255" y="36"/>
                  </a:lnTo>
                  <a:lnTo>
                    <a:pt x="239" y="39"/>
                  </a:lnTo>
                  <a:lnTo>
                    <a:pt x="223" y="43"/>
                  </a:lnTo>
                  <a:lnTo>
                    <a:pt x="204" y="49"/>
                  </a:lnTo>
                  <a:lnTo>
                    <a:pt x="186" y="56"/>
                  </a:lnTo>
                  <a:lnTo>
                    <a:pt x="166" y="64"/>
                  </a:lnTo>
                  <a:lnTo>
                    <a:pt x="145" y="74"/>
                  </a:lnTo>
                  <a:lnTo>
                    <a:pt x="125" y="86"/>
                  </a:lnTo>
                  <a:lnTo>
                    <a:pt x="104" y="99"/>
                  </a:lnTo>
                  <a:lnTo>
                    <a:pt x="83" y="115"/>
                  </a:lnTo>
                  <a:lnTo>
                    <a:pt x="61" y="134"/>
                  </a:lnTo>
                  <a:lnTo>
                    <a:pt x="41" y="155"/>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57" name="Rectangle 70"/>
            <p:cNvSpPr>
              <a:spLocks noChangeArrowheads="1"/>
            </p:cNvSpPr>
            <p:nvPr/>
          </p:nvSpPr>
          <p:spPr bwMode="auto">
            <a:xfrm>
              <a:off x="628" y="1227"/>
              <a:ext cx="314" cy="837"/>
            </a:xfrm>
            <a:prstGeom prst="rect">
              <a:avLst/>
            </a:prstGeom>
            <a:solidFill>
              <a:srgbClr val="E09E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58" name="Freeform 71"/>
            <p:cNvSpPr>
              <a:spLocks/>
            </p:cNvSpPr>
            <p:nvPr/>
          </p:nvSpPr>
          <p:spPr bwMode="auto">
            <a:xfrm>
              <a:off x="661" y="1243"/>
              <a:ext cx="249" cy="250"/>
            </a:xfrm>
            <a:custGeom>
              <a:avLst/>
              <a:gdLst>
                <a:gd name="T0" fmla="*/ 1 w 498"/>
                <a:gd name="T1" fmla="*/ 1 h 500"/>
                <a:gd name="T2" fmla="*/ 1 w 498"/>
                <a:gd name="T3" fmla="*/ 1 h 500"/>
                <a:gd name="T4" fmla="*/ 1 w 498"/>
                <a:gd name="T5" fmla="*/ 1 h 500"/>
                <a:gd name="T6" fmla="*/ 1 w 498"/>
                <a:gd name="T7" fmla="*/ 1 h 500"/>
                <a:gd name="T8" fmla="*/ 1 w 498"/>
                <a:gd name="T9" fmla="*/ 1 h 500"/>
                <a:gd name="T10" fmla="*/ 1 w 498"/>
                <a:gd name="T11" fmla="*/ 1 h 500"/>
                <a:gd name="T12" fmla="*/ 1 w 498"/>
                <a:gd name="T13" fmla="*/ 1 h 500"/>
                <a:gd name="T14" fmla="*/ 1 w 498"/>
                <a:gd name="T15" fmla="*/ 1 h 500"/>
                <a:gd name="T16" fmla="*/ 1 w 498"/>
                <a:gd name="T17" fmla="*/ 1 h 500"/>
                <a:gd name="T18" fmla="*/ 1 w 498"/>
                <a:gd name="T19" fmla="*/ 1 h 500"/>
                <a:gd name="T20" fmla="*/ 1 w 498"/>
                <a:gd name="T21" fmla="*/ 1 h 500"/>
                <a:gd name="T22" fmla="*/ 1 w 498"/>
                <a:gd name="T23" fmla="*/ 1 h 500"/>
                <a:gd name="T24" fmla="*/ 1 w 498"/>
                <a:gd name="T25" fmla="*/ 1 h 500"/>
                <a:gd name="T26" fmla="*/ 1 w 498"/>
                <a:gd name="T27" fmla="*/ 1 h 500"/>
                <a:gd name="T28" fmla="*/ 1 w 498"/>
                <a:gd name="T29" fmla="*/ 1 h 500"/>
                <a:gd name="T30" fmla="*/ 1 w 498"/>
                <a:gd name="T31" fmla="*/ 1 h 500"/>
                <a:gd name="T32" fmla="*/ 1 w 498"/>
                <a:gd name="T33" fmla="*/ 1 h 500"/>
                <a:gd name="T34" fmla="*/ 1 w 498"/>
                <a:gd name="T35" fmla="*/ 1 h 500"/>
                <a:gd name="T36" fmla="*/ 1 w 498"/>
                <a:gd name="T37" fmla="*/ 1 h 500"/>
                <a:gd name="T38" fmla="*/ 1 w 498"/>
                <a:gd name="T39" fmla="*/ 1 h 500"/>
                <a:gd name="T40" fmla="*/ 1 w 498"/>
                <a:gd name="T41" fmla="*/ 1 h 500"/>
                <a:gd name="T42" fmla="*/ 1 w 498"/>
                <a:gd name="T43" fmla="*/ 1 h 500"/>
                <a:gd name="T44" fmla="*/ 1 w 498"/>
                <a:gd name="T45" fmla="*/ 1 h 500"/>
                <a:gd name="T46" fmla="*/ 1 w 498"/>
                <a:gd name="T47" fmla="*/ 1 h 500"/>
                <a:gd name="T48" fmla="*/ 1 w 498"/>
                <a:gd name="T49" fmla="*/ 1 h 500"/>
                <a:gd name="T50" fmla="*/ 1 w 498"/>
                <a:gd name="T51" fmla="*/ 1 h 500"/>
                <a:gd name="T52" fmla="*/ 1 w 498"/>
                <a:gd name="T53" fmla="*/ 1 h 500"/>
                <a:gd name="T54" fmla="*/ 1 w 498"/>
                <a:gd name="T55" fmla="*/ 1 h 500"/>
                <a:gd name="T56" fmla="*/ 1 w 498"/>
                <a:gd name="T57" fmla="*/ 1 h 500"/>
                <a:gd name="T58" fmla="*/ 1 w 498"/>
                <a:gd name="T59" fmla="*/ 1 h 500"/>
                <a:gd name="T60" fmla="*/ 1 w 498"/>
                <a:gd name="T61" fmla="*/ 1 h 500"/>
                <a:gd name="T62" fmla="*/ 1 w 498"/>
                <a:gd name="T63" fmla="*/ 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89"/>
                  </a:lnTo>
                  <a:lnTo>
                    <a:pt x="344" y="480"/>
                  </a:lnTo>
                  <a:lnTo>
                    <a:pt x="366" y="470"/>
                  </a:lnTo>
                  <a:lnTo>
                    <a:pt x="387" y="457"/>
                  </a:lnTo>
                  <a:lnTo>
                    <a:pt x="406" y="443"/>
                  </a:lnTo>
                  <a:lnTo>
                    <a:pt x="425" y="426"/>
                  </a:lnTo>
                  <a:lnTo>
                    <a:pt x="442" y="408"/>
                  </a:lnTo>
                  <a:lnTo>
                    <a:pt x="456" y="388"/>
                  </a:lnTo>
                  <a:lnTo>
                    <a:pt x="468" y="367"/>
                  </a:lnTo>
                  <a:lnTo>
                    <a:pt x="479" y="345"/>
                  </a:lnTo>
                  <a:lnTo>
                    <a:pt x="488" y="322"/>
                  </a:lnTo>
                  <a:lnTo>
                    <a:pt x="494" y="299"/>
                  </a:lnTo>
                  <a:lnTo>
                    <a:pt x="497" y="275"/>
                  </a:lnTo>
                  <a:lnTo>
                    <a:pt x="498" y="250"/>
                  </a:lnTo>
                  <a:lnTo>
                    <a:pt x="497" y="224"/>
                  </a:lnTo>
                  <a:lnTo>
                    <a:pt x="494" y="200"/>
                  </a:lnTo>
                  <a:lnTo>
                    <a:pt x="488" y="177"/>
                  </a:lnTo>
                  <a:lnTo>
                    <a:pt x="479" y="154"/>
                  </a:lnTo>
                  <a:lnTo>
                    <a:pt x="468" y="132"/>
                  </a:lnTo>
                  <a:lnTo>
                    <a:pt x="456" y="111"/>
                  </a:lnTo>
                  <a:lnTo>
                    <a:pt x="442" y="92"/>
                  </a:lnTo>
                  <a:lnTo>
                    <a:pt x="425" y="73"/>
                  </a:lnTo>
                  <a:lnTo>
                    <a:pt x="406" y="56"/>
                  </a:lnTo>
                  <a:lnTo>
                    <a:pt x="387" y="42"/>
                  </a:lnTo>
                  <a:lnTo>
                    <a:pt x="366" y="30"/>
                  </a:lnTo>
                  <a:lnTo>
                    <a:pt x="344" y="19"/>
                  </a:lnTo>
                  <a:lnTo>
                    <a:pt x="321" y="10"/>
                  </a:lnTo>
                  <a:lnTo>
                    <a:pt x="298" y="4"/>
                  </a:lnTo>
                  <a:lnTo>
                    <a:pt x="274" y="1"/>
                  </a:lnTo>
                  <a:lnTo>
                    <a:pt x="248" y="0"/>
                  </a:lnTo>
                  <a:lnTo>
                    <a:pt x="223" y="1"/>
                  </a:lnTo>
                  <a:lnTo>
                    <a:pt x="199" y="4"/>
                  </a:lnTo>
                  <a:lnTo>
                    <a:pt x="175" y="11"/>
                  </a:lnTo>
                  <a:lnTo>
                    <a:pt x="152" y="19"/>
                  </a:lnTo>
                  <a:lnTo>
                    <a:pt x="130" y="30"/>
                  </a:lnTo>
                  <a:lnTo>
                    <a:pt x="109" y="42"/>
                  </a:lnTo>
                  <a:lnTo>
                    <a:pt x="91" y="57"/>
                  </a:lnTo>
                  <a:lnTo>
                    <a:pt x="72" y="72"/>
                  </a:lnTo>
                  <a:lnTo>
                    <a:pt x="56" y="91"/>
                  </a:lnTo>
                  <a:lnTo>
                    <a:pt x="42" y="110"/>
                  </a:lnTo>
                  <a:lnTo>
                    <a:pt x="30" y="130"/>
                  </a:lnTo>
                  <a:lnTo>
                    <a:pt x="19" y="152"/>
                  </a:lnTo>
                  <a:lnTo>
                    <a:pt x="11" y="175"/>
                  </a:lnTo>
                  <a:lnTo>
                    <a:pt x="4" y="199"/>
                  </a:lnTo>
                  <a:lnTo>
                    <a:pt x="1" y="224"/>
                  </a:lnTo>
                  <a:lnTo>
                    <a:pt x="0" y="250"/>
                  </a:lnTo>
                  <a:lnTo>
                    <a:pt x="1" y="275"/>
                  </a:lnTo>
                  <a:lnTo>
                    <a:pt x="4" y="299"/>
                  </a:lnTo>
                  <a:lnTo>
                    <a:pt x="10" y="322"/>
                  </a:lnTo>
                  <a:lnTo>
                    <a:pt x="18" y="345"/>
                  </a:lnTo>
                  <a:lnTo>
                    <a:pt x="28" y="367"/>
                  </a:lnTo>
                  <a:lnTo>
                    <a:pt x="41" y="388"/>
                  </a:lnTo>
                  <a:lnTo>
                    <a:pt x="56" y="408"/>
                  </a:lnTo>
                  <a:lnTo>
                    <a:pt x="72" y="426"/>
                  </a:lnTo>
                  <a:lnTo>
                    <a:pt x="91" y="443"/>
                  </a:lnTo>
                  <a:lnTo>
                    <a:pt x="110" y="457"/>
                  </a:lnTo>
                  <a:lnTo>
                    <a:pt x="131" y="470"/>
                  </a:lnTo>
                  <a:lnTo>
                    <a:pt x="153" y="480"/>
                  </a:lnTo>
                  <a:lnTo>
                    <a:pt x="176" y="489"/>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59" name="Freeform 72"/>
            <p:cNvSpPr>
              <a:spLocks/>
            </p:cNvSpPr>
            <p:nvPr/>
          </p:nvSpPr>
          <p:spPr bwMode="auto">
            <a:xfrm>
              <a:off x="685" y="1268"/>
              <a:ext cx="200" cy="200"/>
            </a:xfrm>
            <a:custGeom>
              <a:avLst/>
              <a:gdLst>
                <a:gd name="T0" fmla="*/ 0 w 401"/>
                <a:gd name="T1" fmla="*/ 0 h 401"/>
                <a:gd name="T2" fmla="*/ 0 w 401"/>
                <a:gd name="T3" fmla="*/ 0 h 401"/>
                <a:gd name="T4" fmla="*/ 0 w 401"/>
                <a:gd name="T5" fmla="*/ 0 h 401"/>
                <a:gd name="T6" fmla="*/ 0 w 401"/>
                <a:gd name="T7" fmla="*/ 0 h 401"/>
                <a:gd name="T8" fmla="*/ 0 w 401"/>
                <a:gd name="T9" fmla="*/ 0 h 401"/>
                <a:gd name="T10" fmla="*/ 0 w 401"/>
                <a:gd name="T11" fmla="*/ 0 h 401"/>
                <a:gd name="T12" fmla="*/ 0 w 401"/>
                <a:gd name="T13" fmla="*/ 0 h 401"/>
                <a:gd name="T14" fmla="*/ 0 w 401"/>
                <a:gd name="T15" fmla="*/ 0 h 401"/>
                <a:gd name="T16" fmla="*/ 0 w 401"/>
                <a:gd name="T17" fmla="*/ 0 h 401"/>
                <a:gd name="T18" fmla="*/ 0 w 401"/>
                <a:gd name="T19" fmla="*/ 0 h 401"/>
                <a:gd name="T20" fmla="*/ 0 w 401"/>
                <a:gd name="T21" fmla="*/ 0 h 401"/>
                <a:gd name="T22" fmla="*/ 0 w 401"/>
                <a:gd name="T23" fmla="*/ 0 h 401"/>
                <a:gd name="T24" fmla="*/ 0 w 401"/>
                <a:gd name="T25" fmla="*/ 0 h 401"/>
                <a:gd name="T26" fmla="*/ 0 w 401"/>
                <a:gd name="T27" fmla="*/ 0 h 401"/>
                <a:gd name="T28" fmla="*/ 0 w 401"/>
                <a:gd name="T29" fmla="*/ 0 h 401"/>
                <a:gd name="T30" fmla="*/ 0 w 401"/>
                <a:gd name="T31" fmla="*/ 0 h 401"/>
                <a:gd name="T32" fmla="*/ 0 w 401"/>
                <a:gd name="T33" fmla="*/ 0 h 401"/>
                <a:gd name="T34" fmla="*/ 0 w 401"/>
                <a:gd name="T35" fmla="*/ 0 h 401"/>
                <a:gd name="T36" fmla="*/ 0 w 401"/>
                <a:gd name="T37" fmla="*/ 0 h 401"/>
                <a:gd name="T38" fmla="*/ 0 w 401"/>
                <a:gd name="T39" fmla="*/ 0 h 401"/>
                <a:gd name="T40" fmla="*/ 0 w 401"/>
                <a:gd name="T41" fmla="*/ 0 h 401"/>
                <a:gd name="T42" fmla="*/ 0 w 401"/>
                <a:gd name="T43" fmla="*/ 0 h 401"/>
                <a:gd name="T44" fmla="*/ 0 w 401"/>
                <a:gd name="T45" fmla="*/ 0 h 401"/>
                <a:gd name="T46" fmla="*/ 0 w 401"/>
                <a:gd name="T47" fmla="*/ 0 h 401"/>
                <a:gd name="T48" fmla="*/ 0 w 401"/>
                <a:gd name="T49" fmla="*/ 0 h 401"/>
                <a:gd name="T50" fmla="*/ 0 w 401"/>
                <a:gd name="T51" fmla="*/ 0 h 401"/>
                <a:gd name="T52" fmla="*/ 0 w 401"/>
                <a:gd name="T53" fmla="*/ 0 h 401"/>
                <a:gd name="T54" fmla="*/ 0 w 401"/>
                <a:gd name="T55" fmla="*/ 0 h 401"/>
                <a:gd name="T56" fmla="*/ 0 w 401"/>
                <a:gd name="T57" fmla="*/ 0 h 401"/>
                <a:gd name="T58" fmla="*/ 0 w 401"/>
                <a:gd name="T59" fmla="*/ 0 h 401"/>
                <a:gd name="T60" fmla="*/ 0 w 401"/>
                <a:gd name="T61" fmla="*/ 0 h 401"/>
                <a:gd name="T62" fmla="*/ 0 w 401"/>
                <a:gd name="T63" fmla="*/ 0 h 40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1"/>
                <a:gd name="T98" fmla="*/ 401 w 401"/>
                <a:gd name="T99" fmla="*/ 401 h 40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1">
                  <a:moveTo>
                    <a:pt x="0" y="201"/>
                  </a:moveTo>
                  <a:lnTo>
                    <a:pt x="1" y="181"/>
                  </a:lnTo>
                  <a:lnTo>
                    <a:pt x="3" y="161"/>
                  </a:lnTo>
                  <a:lnTo>
                    <a:pt x="8" y="142"/>
                  </a:lnTo>
                  <a:lnTo>
                    <a:pt x="15" y="123"/>
                  </a:lnTo>
                  <a:lnTo>
                    <a:pt x="23" y="106"/>
                  </a:lnTo>
                  <a:lnTo>
                    <a:pt x="33" y="90"/>
                  </a:lnTo>
                  <a:lnTo>
                    <a:pt x="45" y="74"/>
                  </a:lnTo>
                  <a:lnTo>
                    <a:pt x="59" y="59"/>
                  </a:lnTo>
                  <a:lnTo>
                    <a:pt x="74" y="45"/>
                  </a:lnTo>
                  <a:lnTo>
                    <a:pt x="90" y="34"/>
                  </a:lnTo>
                  <a:lnTo>
                    <a:pt x="106" y="23"/>
                  </a:lnTo>
                  <a:lnTo>
                    <a:pt x="124" y="15"/>
                  </a:lnTo>
                  <a:lnTo>
                    <a:pt x="143" y="8"/>
                  </a:lnTo>
                  <a:lnTo>
                    <a:pt x="161" y="4"/>
                  </a:lnTo>
                  <a:lnTo>
                    <a:pt x="181" y="1"/>
                  </a:lnTo>
                  <a:lnTo>
                    <a:pt x="200" y="0"/>
                  </a:lnTo>
                  <a:lnTo>
                    <a:pt x="220" y="1"/>
                  </a:lnTo>
                  <a:lnTo>
                    <a:pt x="241" y="4"/>
                  </a:lnTo>
                  <a:lnTo>
                    <a:pt x="259" y="8"/>
                  </a:lnTo>
                  <a:lnTo>
                    <a:pt x="278" y="15"/>
                  </a:lnTo>
                  <a:lnTo>
                    <a:pt x="295" y="23"/>
                  </a:lnTo>
                  <a:lnTo>
                    <a:pt x="312" y="34"/>
                  </a:lnTo>
                  <a:lnTo>
                    <a:pt x="327" y="45"/>
                  </a:lnTo>
                  <a:lnTo>
                    <a:pt x="342" y="59"/>
                  </a:lnTo>
                  <a:lnTo>
                    <a:pt x="356" y="74"/>
                  </a:lnTo>
                  <a:lnTo>
                    <a:pt x="367" y="90"/>
                  </a:lnTo>
                  <a:lnTo>
                    <a:pt x="378" y="106"/>
                  </a:lnTo>
                  <a:lnTo>
                    <a:pt x="386" y="123"/>
                  </a:lnTo>
                  <a:lnTo>
                    <a:pt x="393" y="142"/>
                  </a:lnTo>
                  <a:lnTo>
                    <a:pt x="397" y="161"/>
                  </a:lnTo>
                  <a:lnTo>
                    <a:pt x="400" y="181"/>
                  </a:lnTo>
                  <a:lnTo>
                    <a:pt x="401" y="201"/>
                  </a:lnTo>
                  <a:lnTo>
                    <a:pt x="400" y="221"/>
                  </a:lnTo>
                  <a:lnTo>
                    <a:pt x="396" y="241"/>
                  </a:lnTo>
                  <a:lnTo>
                    <a:pt x="392" y="261"/>
                  </a:lnTo>
                  <a:lnTo>
                    <a:pt x="385" y="279"/>
                  </a:lnTo>
                  <a:lnTo>
                    <a:pt x="377" y="296"/>
                  </a:lnTo>
                  <a:lnTo>
                    <a:pt x="366" y="312"/>
                  </a:lnTo>
                  <a:lnTo>
                    <a:pt x="355" y="329"/>
                  </a:lnTo>
                  <a:lnTo>
                    <a:pt x="342" y="342"/>
                  </a:lnTo>
                  <a:lnTo>
                    <a:pt x="328" y="355"/>
                  </a:lnTo>
                  <a:lnTo>
                    <a:pt x="312" y="367"/>
                  </a:lnTo>
                  <a:lnTo>
                    <a:pt x="296" y="377"/>
                  </a:lnTo>
                  <a:lnTo>
                    <a:pt x="279" y="385"/>
                  </a:lnTo>
                  <a:lnTo>
                    <a:pt x="260" y="392"/>
                  </a:lnTo>
                  <a:lnTo>
                    <a:pt x="241" y="397"/>
                  </a:lnTo>
                  <a:lnTo>
                    <a:pt x="221" y="400"/>
                  </a:lnTo>
                  <a:lnTo>
                    <a:pt x="200" y="401"/>
                  </a:lnTo>
                  <a:lnTo>
                    <a:pt x="181" y="400"/>
                  </a:lnTo>
                  <a:lnTo>
                    <a:pt x="161" y="398"/>
                  </a:lnTo>
                  <a:lnTo>
                    <a:pt x="143" y="393"/>
                  </a:lnTo>
                  <a:lnTo>
                    <a:pt x="124" y="386"/>
                  </a:lnTo>
                  <a:lnTo>
                    <a:pt x="106" y="378"/>
                  </a:lnTo>
                  <a:lnTo>
                    <a:pt x="90" y="368"/>
                  </a:lnTo>
                  <a:lnTo>
                    <a:pt x="74" y="356"/>
                  </a:lnTo>
                  <a:lnTo>
                    <a:pt x="59" y="342"/>
                  </a:lnTo>
                  <a:lnTo>
                    <a:pt x="45" y="327"/>
                  </a:lnTo>
                  <a:lnTo>
                    <a:pt x="33" y="311"/>
                  </a:lnTo>
                  <a:lnTo>
                    <a:pt x="23" y="295"/>
                  </a:lnTo>
                  <a:lnTo>
                    <a:pt x="15" y="278"/>
                  </a:lnTo>
                  <a:lnTo>
                    <a:pt x="8" y="259"/>
                  </a:lnTo>
                  <a:lnTo>
                    <a:pt x="3" y="240"/>
                  </a:lnTo>
                  <a:lnTo>
                    <a:pt x="1" y="220"/>
                  </a:lnTo>
                  <a:lnTo>
                    <a:pt x="0" y="20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60" name="Freeform 73"/>
            <p:cNvSpPr>
              <a:spLocks/>
            </p:cNvSpPr>
            <p:nvPr/>
          </p:nvSpPr>
          <p:spPr bwMode="auto">
            <a:xfrm>
              <a:off x="705" y="1268"/>
              <a:ext cx="180" cy="180"/>
            </a:xfrm>
            <a:custGeom>
              <a:avLst/>
              <a:gdLst>
                <a:gd name="T0" fmla="*/ 0 w 361"/>
                <a:gd name="T1" fmla="*/ 0 h 361"/>
                <a:gd name="T2" fmla="*/ 0 w 361"/>
                <a:gd name="T3" fmla="*/ 0 h 361"/>
                <a:gd name="T4" fmla="*/ 0 w 361"/>
                <a:gd name="T5" fmla="*/ 0 h 361"/>
                <a:gd name="T6" fmla="*/ 0 w 361"/>
                <a:gd name="T7" fmla="*/ 0 h 361"/>
                <a:gd name="T8" fmla="*/ 0 w 361"/>
                <a:gd name="T9" fmla="*/ 0 h 361"/>
                <a:gd name="T10" fmla="*/ 0 w 361"/>
                <a:gd name="T11" fmla="*/ 0 h 361"/>
                <a:gd name="T12" fmla="*/ 0 w 361"/>
                <a:gd name="T13" fmla="*/ 0 h 361"/>
                <a:gd name="T14" fmla="*/ 0 w 361"/>
                <a:gd name="T15" fmla="*/ 0 h 361"/>
                <a:gd name="T16" fmla="*/ 0 w 361"/>
                <a:gd name="T17" fmla="*/ 0 h 361"/>
                <a:gd name="T18" fmla="*/ 0 w 361"/>
                <a:gd name="T19" fmla="*/ 0 h 361"/>
                <a:gd name="T20" fmla="*/ 0 w 361"/>
                <a:gd name="T21" fmla="*/ 0 h 361"/>
                <a:gd name="T22" fmla="*/ 0 w 361"/>
                <a:gd name="T23" fmla="*/ 0 h 361"/>
                <a:gd name="T24" fmla="*/ 0 w 361"/>
                <a:gd name="T25" fmla="*/ 0 h 361"/>
                <a:gd name="T26" fmla="*/ 0 w 361"/>
                <a:gd name="T27" fmla="*/ 0 h 361"/>
                <a:gd name="T28" fmla="*/ 0 w 361"/>
                <a:gd name="T29" fmla="*/ 0 h 361"/>
                <a:gd name="T30" fmla="*/ 0 w 361"/>
                <a:gd name="T31" fmla="*/ 0 h 361"/>
                <a:gd name="T32" fmla="*/ 0 w 361"/>
                <a:gd name="T33" fmla="*/ 0 h 361"/>
                <a:gd name="T34" fmla="*/ 0 w 361"/>
                <a:gd name="T35" fmla="*/ 0 h 361"/>
                <a:gd name="T36" fmla="*/ 0 w 361"/>
                <a:gd name="T37" fmla="*/ 0 h 361"/>
                <a:gd name="T38" fmla="*/ 0 w 361"/>
                <a:gd name="T39" fmla="*/ 0 h 361"/>
                <a:gd name="T40" fmla="*/ 0 w 361"/>
                <a:gd name="T41" fmla="*/ 0 h 361"/>
                <a:gd name="T42" fmla="*/ 0 w 361"/>
                <a:gd name="T43" fmla="*/ 0 h 361"/>
                <a:gd name="T44" fmla="*/ 0 w 361"/>
                <a:gd name="T45" fmla="*/ 0 h 361"/>
                <a:gd name="T46" fmla="*/ 0 w 361"/>
                <a:gd name="T47" fmla="*/ 0 h 361"/>
                <a:gd name="T48" fmla="*/ 0 w 361"/>
                <a:gd name="T49" fmla="*/ 0 h 361"/>
                <a:gd name="T50" fmla="*/ 0 w 361"/>
                <a:gd name="T51" fmla="*/ 0 h 361"/>
                <a:gd name="T52" fmla="*/ 0 w 361"/>
                <a:gd name="T53" fmla="*/ 0 h 361"/>
                <a:gd name="T54" fmla="*/ 0 w 361"/>
                <a:gd name="T55" fmla="*/ 0 h 361"/>
                <a:gd name="T56" fmla="*/ 0 w 361"/>
                <a:gd name="T57" fmla="*/ 0 h 361"/>
                <a:gd name="T58" fmla="*/ 0 w 361"/>
                <a:gd name="T59" fmla="*/ 0 h 361"/>
                <a:gd name="T60" fmla="*/ 0 w 361"/>
                <a:gd name="T61" fmla="*/ 0 h 361"/>
                <a:gd name="T62" fmla="*/ 0 w 361"/>
                <a:gd name="T63" fmla="*/ 0 h 361"/>
                <a:gd name="T64" fmla="*/ 0 w 361"/>
                <a:gd name="T65" fmla="*/ 0 h 361"/>
                <a:gd name="T66" fmla="*/ 0 w 361"/>
                <a:gd name="T67" fmla="*/ 0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9"/>
                  </a:moveTo>
                  <a:lnTo>
                    <a:pt x="287" y="45"/>
                  </a:lnTo>
                  <a:lnTo>
                    <a:pt x="272" y="34"/>
                  </a:lnTo>
                  <a:lnTo>
                    <a:pt x="255" y="23"/>
                  </a:lnTo>
                  <a:lnTo>
                    <a:pt x="238" y="15"/>
                  </a:lnTo>
                  <a:lnTo>
                    <a:pt x="219" y="8"/>
                  </a:lnTo>
                  <a:lnTo>
                    <a:pt x="201" y="4"/>
                  </a:lnTo>
                  <a:lnTo>
                    <a:pt x="180" y="1"/>
                  </a:lnTo>
                  <a:lnTo>
                    <a:pt x="160" y="0"/>
                  </a:lnTo>
                  <a:lnTo>
                    <a:pt x="141" y="1"/>
                  </a:lnTo>
                  <a:lnTo>
                    <a:pt x="121" y="4"/>
                  </a:lnTo>
                  <a:lnTo>
                    <a:pt x="103" y="8"/>
                  </a:lnTo>
                  <a:lnTo>
                    <a:pt x="84" y="15"/>
                  </a:lnTo>
                  <a:lnTo>
                    <a:pt x="66" y="23"/>
                  </a:lnTo>
                  <a:lnTo>
                    <a:pt x="50" y="34"/>
                  </a:lnTo>
                  <a:lnTo>
                    <a:pt x="34" y="45"/>
                  </a:lnTo>
                  <a:lnTo>
                    <a:pt x="19" y="59"/>
                  </a:lnTo>
                  <a:lnTo>
                    <a:pt x="14" y="65"/>
                  </a:lnTo>
                  <a:lnTo>
                    <a:pt x="10" y="69"/>
                  </a:lnTo>
                  <a:lnTo>
                    <a:pt x="5" y="75"/>
                  </a:lnTo>
                  <a:lnTo>
                    <a:pt x="0" y="81"/>
                  </a:lnTo>
                  <a:lnTo>
                    <a:pt x="14" y="72"/>
                  </a:lnTo>
                  <a:lnTo>
                    <a:pt x="28" y="64"/>
                  </a:lnTo>
                  <a:lnTo>
                    <a:pt x="42" y="57"/>
                  </a:lnTo>
                  <a:lnTo>
                    <a:pt x="57" y="51"/>
                  </a:lnTo>
                  <a:lnTo>
                    <a:pt x="72" y="46"/>
                  </a:lnTo>
                  <a:lnTo>
                    <a:pt x="88" y="43"/>
                  </a:lnTo>
                  <a:lnTo>
                    <a:pt x="104" y="42"/>
                  </a:lnTo>
                  <a:lnTo>
                    <a:pt x="120" y="41"/>
                  </a:lnTo>
                  <a:lnTo>
                    <a:pt x="140" y="42"/>
                  </a:lnTo>
                  <a:lnTo>
                    <a:pt x="159" y="44"/>
                  </a:lnTo>
                  <a:lnTo>
                    <a:pt x="178" y="49"/>
                  </a:lnTo>
                  <a:lnTo>
                    <a:pt x="196" y="55"/>
                  </a:lnTo>
                  <a:lnTo>
                    <a:pt x="215" y="64"/>
                  </a:lnTo>
                  <a:lnTo>
                    <a:pt x="231" y="74"/>
                  </a:lnTo>
                  <a:lnTo>
                    <a:pt x="247" y="85"/>
                  </a:lnTo>
                  <a:lnTo>
                    <a:pt x="262" y="99"/>
                  </a:lnTo>
                  <a:lnTo>
                    <a:pt x="276" y="114"/>
                  </a:lnTo>
                  <a:lnTo>
                    <a:pt x="287" y="130"/>
                  </a:lnTo>
                  <a:lnTo>
                    <a:pt x="297" y="147"/>
                  </a:lnTo>
                  <a:lnTo>
                    <a:pt x="306" y="165"/>
                  </a:lnTo>
                  <a:lnTo>
                    <a:pt x="312" y="183"/>
                  </a:lnTo>
                  <a:lnTo>
                    <a:pt x="317" y="202"/>
                  </a:lnTo>
                  <a:lnTo>
                    <a:pt x="319" y="221"/>
                  </a:lnTo>
                  <a:lnTo>
                    <a:pt x="321" y="241"/>
                  </a:lnTo>
                  <a:lnTo>
                    <a:pt x="319" y="257"/>
                  </a:lnTo>
                  <a:lnTo>
                    <a:pt x="318" y="274"/>
                  </a:lnTo>
                  <a:lnTo>
                    <a:pt x="315" y="289"/>
                  </a:lnTo>
                  <a:lnTo>
                    <a:pt x="310" y="306"/>
                  </a:lnTo>
                  <a:lnTo>
                    <a:pt x="304" y="320"/>
                  </a:lnTo>
                  <a:lnTo>
                    <a:pt x="297" y="334"/>
                  </a:lnTo>
                  <a:lnTo>
                    <a:pt x="289" y="348"/>
                  </a:lnTo>
                  <a:lnTo>
                    <a:pt x="280" y="361"/>
                  </a:lnTo>
                  <a:lnTo>
                    <a:pt x="297" y="346"/>
                  </a:lnTo>
                  <a:lnTo>
                    <a:pt x="314" y="330"/>
                  </a:lnTo>
                  <a:lnTo>
                    <a:pt x="327" y="311"/>
                  </a:lnTo>
                  <a:lnTo>
                    <a:pt x="339" y="292"/>
                  </a:lnTo>
                  <a:lnTo>
                    <a:pt x="348" y="271"/>
                  </a:lnTo>
                  <a:lnTo>
                    <a:pt x="355" y="248"/>
                  </a:lnTo>
                  <a:lnTo>
                    <a:pt x="360" y="225"/>
                  </a:lnTo>
                  <a:lnTo>
                    <a:pt x="361" y="201"/>
                  </a:lnTo>
                  <a:lnTo>
                    <a:pt x="360" y="181"/>
                  </a:lnTo>
                  <a:lnTo>
                    <a:pt x="357" y="161"/>
                  </a:lnTo>
                  <a:lnTo>
                    <a:pt x="353" y="142"/>
                  </a:lnTo>
                  <a:lnTo>
                    <a:pt x="346" y="123"/>
                  </a:lnTo>
                  <a:lnTo>
                    <a:pt x="338" y="106"/>
                  </a:lnTo>
                  <a:lnTo>
                    <a:pt x="327" y="90"/>
                  </a:lnTo>
                  <a:lnTo>
                    <a:pt x="316" y="74"/>
                  </a:lnTo>
                  <a:lnTo>
                    <a:pt x="302" y="59"/>
                  </a:lnTo>
                  <a:close/>
                </a:path>
              </a:pathLst>
            </a:custGeom>
            <a:solidFill>
              <a:srgbClr val="FF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61" name="Freeform 74"/>
            <p:cNvSpPr>
              <a:spLocks/>
            </p:cNvSpPr>
            <p:nvPr/>
          </p:nvSpPr>
          <p:spPr bwMode="auto">
            <a:xfrm>
              <a:off x="661" y="1525"/>
              <a:ext cx="249" cy="249"/>
            </a:xfrm>
            <a:custGeom>
              <a:avLst/>
              <a:gdLst>
                <a:gd name="T0" fmla="*/ 1 w 498"/>
                <a:gd name="T1" fmla="*/ 0 h 499"/>
                <a:gd name="T2" fmla="*/ 1 w 498"/>
                <a:gd name="T3" fmla="*/ 0 h 499"/>
                <a:gd name="T4" fmla="*/ 1 w 498"/>
                <a:gd name="T5" fmla="*/ 0 h 499"/>
                <a:gd name="T6" fmla="*/ 1 w 498"/>
                <a:gd name="T7" fmla="*/ 0 h 499"/>
                <a:gd name="T8" fmla="*/ 1 w 498"/>
                <a:gd name="T9" fmla="*/ 0 h 499"/>
                <a:gd name="T10" fmla="*/ 1 w 498"/>
                <a:gd name="T11" fmla="*/ 0 h 499"/>
                <a:gd name="T12" fmla="*/ 1 w 498"/>
                <a:gd name="T13" fmla="*/ 0 h 499"/>
                <a:gd name="T14" fmla="*/ 1 w 498"/>
                <a:gd name="T15" fmla="*/ 0 h 499"/>
                <a:gd name="T16" fmla="*/ 1 w 498"/>
                <a:gd name="T17" fmla="*/ 0 h 499"/>
                <a:gd name="T18" fmla="*/ 1 w 498"/>
                <a:gd name="T19" fmla="*/ 0 h 499"/>
                <a:gd name="T20" fmla="*/ 1 w 498"/>
                <a:gd name="T21" fmla="*/ 0 h 499"/>
                <a:gd name="T22" fmla="*/ 1 w 498"/>
                <a:gd name="T23" fmla="*/ 0 h 499"/>
                <a:gd name="T24" fmla="*/ 1 w 498"/>
                <a:gd name="T25" fmla="*/ 0 h 499"/>
                <a:gd name="T26" fmla="*/ 1 w 498"/>
                <a:gd name="T27" fmla="*/ 0 h 499"/>
                <a:gd name="T28" fmla="*/ 1 w 498"/>
                <a:gd name="T29" fmla="*/ 0 h 499"/>
                <a:gd name="T30" fmla="*/ 1 w 498"/>
                <a:gd name="T31" fmla="*/ 0 h 499"/>
                <a:gd name="T32" fmla="*/ 1 w 498"/>
                <a:gd name="T33" fmla="*/ 0 h 499"/>
                <a:gd name="T34" fmla="*/ 1 w 498"/>
                <a:gd name="T35" fmla="*/ 0 h 499"/>
                <a:gd name="T36" fmla="*/ 1 w 498"/>
                <a:gd name="T37" fmla="*/ 0 h 499"/>
                <a:gd name="T38" fmla="*/ 1 w 498"/>
                <a:gd name="T39" fmla="*/ 0 h 499"/>
                <a:gd name="T40" fmla="*/ 1 w 498"/>
                <a:gd name="T41" fmla="*/ 0 h 499"/>
                <a:gd name="T42" fmla="*/ 1 w 498"/>
                <a:gd name="T43" fmla="*/ 0 h 499"/>
                <a:gd name="T44" fmla="*/ 1 w 498"/>
                <a:gd name="T45" fmla="*/ 0 h 499"/>
                <a:gd name="T46" fmla="*/ 1 w 498"/>
                <a:gd name="T47" fmla="*/ 0 h 499"/>
                <a:gd name="T48" fmla="*/ 1 w 498"/>
                <a:gd name="T49" fmla="*/ 0 h 499"/>
                <a:gd name="T50" fmla="*/ 1 w 498"/>
                <a:gd name="T51" fmla="*/ 0 h 499"/>
                <a:gd name="T52" fmla="*/ 1 w 498"/>
                <a:gd name="T53" fmla="*/ 0 h 499"/>
                <a:gd name="T54" fmla="*/ 1 w 498"/>
                <a:gd name="T55" fmla="*/ 0 h 499"/>
                <a:gd name="T56" fmla="*/ 1 w 498"/>
                <a:gd name="T57" fmla="*/ 0 h 499"/>
                <a:gd name="T58" fmla="*/ 1 w 498"/>
                <a:gd name="T59" fmla="*/ 0 h 499"/>
                <a:gd name="T60" fmla="*/ 1 w 498"/>
                <a:gd name="T61" fmla="*/ 0 h 499"/>
                <a:gd name="T62" fmla="*/ 1 w 498"/>
                <a:gd name="T63" fmla="*/ 0 h 49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499"/>
                <a:gd name="T98" fmla="*/ 498 w 498"/>
                <a:gd name="T99" fmla="*/ 499 h 49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499">
                  <a:moveTo>
                    <a:pt x="248" y="499"/>
                  </a:moveTo>
                  <a:lnTo>
                    <a:pt x="274" y="498"/>
                  </a:lnTo>
                  <a:lnTo>
                    <a:pt x="298" y="494"/>
                  </a:lnTo>
                  <a:lnTo>
                    <a:pt x="321" y="489"/>
                  </a:lnTo>
                  <a:lnTo>
                    <a:pt x="344" y="480"/>
                  </a:lnTo>
                  <a:lnTo>
                    <a:pt x="366" y="470"/>
                  </a:lnTo>
                  <a:lnTo>
                    <a:pt x="387" y="457"/>
                  </a:lnTo>
                  <a:lnTo>
                    <a:pt x="406" y="442"/>
                  </a:lnTo>
                  <a:lnTo>
                    <a:pt x="425" y="426"/>
                  </a:lnTo>
                  <a:lnTo>
                    <a:pt x="442" y="408"/>
                  </a:lnTo>
                  <a:lnTo>
                    <a:pt x="456" y="388"/>
                  </a:lnTo>
                  <a:lnTo>
                    <a:pt x="468" y="368"/>
                  </a:lnTo>
                  <a:lnTo>
                    <a:pt x="479" y="345"/>
                  </a:lnTo>
                  <a:lnTo>
                    <a:pt x="488" y="321"/>
                  </a:lnTo>
                  <a:lnTo>
                    <a:pt x="494" y="298"/>
                  </a:lnTo>
                  <a:lnTo>
                    <a:pt x="497" y="274"/>
                  </a:lnTo>
                  <a:lnTo>
                    <a:pt x="498" y="249"/>
                  </a:lnTo>
                  <a:lnTo>
                    <a:pt x="497" y="225"/>
                  </a:lnTo>
                  <a:lnTo>
                    <a:pt x="494" y="201"/>
                  </a:lnTo>
                  <a:lnTo>
                    <a:pt x="488" y="176"/>
                  </a:lnTo>
                  <a:lnTo>
                    <a:pt x="479" y="153"/>
                  </a:lnTo>
                  <a:lnTo>
                    <a:pt x="468" y="131"/>
                  </a:lnTo>
                  <a:lnTo>
                    <a:pt x="456" y="111"/>
                  </a:lnTo>
                  <a:lnTo>
                    <a:pt x="442" y="91"/>
                  </a:lnTo>
                  <a:lnTo>
                    <a:pt x="425" y="73"/>
                  </a:lnTo>
                  <a:lnTo>
                    <a:pt x="406" y="56"/>
                  </a:lnTo>
                  <a:lnTo>
                    <a:pt x="387" y="42"/>
                  </a:lnTo>
                  <a:lnTo>
                    <a:pt x="366" y="29"/>
                  </a:lnTo>
                  <a:lnTo>
                    <a:pt x="344" y="18"/>
                  </a:lnTo>
                  <a:lnTo>
                    <a:pt x="321" y="10"/>
                  </a:lnTo>
                  <a:lnTo>
                    <a:pt x="298" y="5"/>
                  </a:lnTo>
                  <a:lnTo>
                    <a:pt x="274" y="1"/>
                  </a:lnTo>
                  <a:lnTo>
                    <a:pt x="248" y="0"/>
                  </a:lnTo>
                  <a:lnTo>
                    <a:pt x="223" y="1"/>
                  </a:lnTo>
                  <a:lnTo>
                    <a:pt x="199" y="5"/>
                  </a:lnTo>
                  <a:lnTo>
                    <a:pt x="175" y="12"/>
                  </a:lnTo>
                  <a:lnTo>
                    <a:pt x="152" y="20"/>
                  </a:lnTo>
                  <a:lnTo>
                    <a:pt x="130" y="30"/>
                  </a:lnTo>
                  <a:lnTo>
                    <a:pt x="109" y="43"/>
                  </a:lnTo>
                  <a:lnTo>
                    <a:pt x="91" y="56"/>
                  </a:lnTo>
                  <a:lnTo>
                    <a:pt x="72" y="73"/>
                  </a:lnTo>
                  <a:lnTo>
                    <a:pt x="56" y="91"/>
                  </a:lnTo>
                  <a:lnTo>
                    <a:pt x="42" y="109"/>
                  </a:lnTo>
                  <a:lnTo>
                    <a:pt x="30" y="130"/>
                  </a:lnTo>
                  <a:lnTo>
                    <a:pt x="19" y="152"/>
                  </a:lnTo>
                  <a:lnTo>
                    <a:pt x="11" y="175"/>
                  </a:lnTo>
                  <a:lnTo>
                    <a:pt x="4" y="199"/>
                  </a:lnTo>
                  <a:lnTo>
                    <a:pt x="1" y="224"/>
                  </a:lnTo>
                  <a:lnTo>
                    <a:pt x="0" y="249"/>
                  </a:lnTo>
                  <a:lnTo>
                    <a:pt x="1" y="274"/>
                  </a:lnTo>
                  <a:lnTo>
                    <a:pt x="4" y="298"/>
                  </a:lnTo>
                  <a:lnTo>
                    <a:pt x="10" y="321"/>
                  </a:lnTo>
                  <a:lnTo>
                    <a:pt x="18" y="345"/>
                  </a:lnTo>
                  <a:lnTo>
                    <a:pt x="28" y="368"/>
                  </a:lnTo>
                  <a:lnTo>
                    <a:pt x="41" y="388"/>
                  </a:lnTo>
                  <a:lnTo>
                    <a:pt x="56" y="408"/>
                  </a:lnTo>
                  <a:lnTo>
                    <a:pt x="72" y="426"/>
                  </a:lnTo>
                  <a:lnTo>
                    <a:pt x="91" y="442"/>
                  </a:lnTo>
                  <a:lnTo>
                    <a:pt x="110" y="457"/>
                  </a:lnTo>
                  <a:lnTo>
                    <a:pt x="131" y="470"/>
                  </a:lnTo>
                  <a:lnTo>
                    <a:pt x="153" y="480"/>
                  </a:lnTo>
                  <a:lnTo>
                    <a:pt x="176" y="489"/>
                  </a:lnTo>
                  <a:lnTo>
                    <a:pt x="199" y="494"/>
                  </a:lnTo>
                  <a:lnTo>
                    <a:pt x="223" y="498"/>
                  </a:lnTo>
                  <a:lnTo>
                    <a:pt x="248" y="49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62" name="Freeform 75"/>
            <p:cNvSpPr>
              <a:spLocks/>
            </p:cNvSpPr>
            <p:nvPr/>
          </p:nvSpPr>
          <p:spPr bwMode="auto">
            <a:xfrm>
              <a:off x="685" y="1549"/>
              <a:ext cx="200" cy="201"/>
            </a:xfrm>
            <a:custGeom>
              <a:avLst/>
              <a:gdLst>
                <a:gd name="T0" fmla="*/ 0 w 401"/>
                <a:gd name="T1" fmla="*/ 0 h 403"/>
                <a:gd name="T2" fmla="*/ 0 w 401"/>
                <a:gd name="T3" fmla="*/ 0 h 403"/>
                <a:gd name="T4" fmla="*/ 0 w 401"/>
                <a:gd name="T5" fmla="*/ 0 h 403"/>
                <a:gd name="T6" fmla="*/ 0 w 401"/>
                <a:gd name="T7" fmla="*/ 0 h 403"/>
                <a:gd name="T8" fmla="*/ 0 w 401"/>
                <a:gd name="T9" fmla="*/ 0 h 403"/>
                <a:gd name="T10" fmla="*/ 0 w 401"/>
                <a:gd name="T11" fmla="*/ 0 h 403"/>
                <a:gd name="T12" fmla="*/ 0 w 401"/>
                <a:gd name="T13" fmla="*/ 0 h 403"/>
                <a:gd name="T14" fmla="*/ 0 w 401"/>
                <a:gd name="T15" fmla="*/ 0 h 403"/>
                <a:gd name="T16" fmla="*/ 0 w 401"/>
                <a:gd name="T17" fmla="*/ 0 h 403"/>
                <a:gd name="T18" fmla="*/ 0 w 401"/>
                <a:gd name="T19" fmla="*/ 0 h 403"/>
                <a:gd name="T20" fmla="*/ 0 w 401"/>
                <a:gd name="T21" fmla="*/ 0 h 403"/>
                <a:gd name="T22" fmla="*/ 0 w 401"/>
                <a:gd name="T23" fmla="*/ 0 h 403"/>
                <a:gd name="T24" fmla="*/ 0 w 401"/>
                <a:gd name="T25" fmla="*/ 0 h 403"/>
                <a:gd name="T26" fmla="*/ 0 w 401"/>
                <a:gd name="T27" fmla="*/ 0 h 403"/>
                <a:gd name="T28" fmla="*/ 0 w 401"/>
                <a:gd name="T29" fmla="*/ 0 h 403"/>
                <a:gd name="T30" fmla="*/ 0 w 401"/>
                <a:gd name="T31" fmla="*/ 0 h 403"/>
                <a:gd name="T32" fmla="*/ 0 w 401"/>
                <a:gd name="T33" fmla="*/ 0 h 403"/>
                <a:gd name="T34" fmla="*/ 0 w 401"/>
                <a:gd name="T35" fmla="*/ 0 h 403"/>
                <a:gd name="T36" fmla="*/ 0 w 401"/>
                <a:gd name="T37" fmla="*/ 0 h 403"/>
                <a:gd name="T38" fmla="*/ 0 w 401"/>
                <a:gd name="T39" fmla="*/ 0 h 403"/>
                <a:gd name="T40" fmla="*/ 0 w 401"/>
                <a:gd name="T41" fmla="*/ 0 h 403"/>
                <a:gd name="T42" fmla="*/ 0 w 401"/>
                <a:gd name="T43" fmla="*/ 0 h 403"/>
                <a:gd name="T44" fmla="*/ 0 w 401"/>
                <a:gd name="T45" fmla="*/ 0 h 403"/>
                <a:gd name="T46" fmla="*/ 0 w 401"/>
                <a:gd name="T47" fmla="*/ 0 h 403"/>
                <a:gd name="T48" fmla="*/ 0 w 401"/>
                <a:gd name="T49" fmla="*/ 0 h 403"/>
                <a:gd name="T50" fmla="*/ 0 w 401"/>
                <a:gd name="T51" fmla="*/ 0 h 403"/>
                <a:gd name="T52" fmla="*/ 0 w 401"/>
                <a:gd name="T53" fmla="*/ 0 h 403"/>
                <a:gd name="T54" fmla="*/ 0 w 401"/>
                <a:gd name="T55" fmla="*/ 0 h 403"/>
                <a:gd name="T56" fmla="*/ 0 w 401"/>
                <a:gd name="T57" fmla="*/ 0 h 403"/>
                <a:gd name="T58" fmla="*/ 0 w 401"/>
                <a:gd name="T59" fmla="*/ 0 h 403"/>
                <a:gd name="T60" fmla="*/ 0 w 401"/>
                <a:gd name="T61" fmla="*/ 0 h 403"/>
                <a:gd name="T62" fmla="*/ 0 w 401"/>
                <a:gd name="T63" fmla="*/ 0 h 40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3"/>
                <a:gd name="T98" fmla="*/ 401 w 401"/>
                <a:gd name="T99" fmla="*/ 403 h 40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3">
                  <a:moveTo>
                    <a:pt x="0" y="201"/>
                  </a:moveTo>
                  <a:lnTo>
                    <a:pt x="1" y="181"/>
                  </a:lnTo>
                  <a:lnTo>
                    <a:pt x="3" y="162"/>
                  </a:lnTo>
                  <a:lnTo>
                    <a:pt x="8" y="143"/>
                  </a:lnTo>
                  <a:lnTo>
                    <a:pt x="15" y="125"/>
                  </a:lnTo>
                  <a:lnTo>
                    <a:pt x="23" y="106"/>
                  </a:lnTo>
                  <a:lnTo>
                    <a:pt x="33" y="90"/>
                  </a:lnTo>
                  <a:lnTo>
                    <a:pt x="45" y="74"/>
                  </a:lnTo>
                  <a:lnTo>
                    <a:pt x="59" y="59"/>
                  </a:lnTo>
                  <a:lnTo>
                    <a:pt x="74" y="45"/>
                  </a:lnTo>
                  <a:lnTo>
                    <a:pt x="90" y="34"/>
                  </a:lnTo>
                  <a:lnTo>
                    <a:pt x="106" y="23"/>
                  </a:lnTo>
                  <a:lnTo>
                    <a:pt x="124" y="15"/>
                  </a:lnTo>
                  <a:lnTo>
                    <a:pt x="143" y="8"/>
                  </a:lnTo>
                  <a:lnTo>
                    <a:pt x="161" y="4"/>
                  </a:lnTo>
                  <a:lnTo>
                    <a:pt x="181" y="2"/>
                  </a:lnTo>
                  <a:lnTo>
                    <a:pt x="200" y="0"/>
                  </a:lnTo>
                  <a:lnTo>
                    <a:pt x="220" y="2"/>
                  </a:lnTo>
                  <a:lnTo>
                    <a:pt x="241" y="4"/>
                  </a:lnTo>
                  <a:lnTo>
                    <a:pt x="259" y="8"/>
                  </a:lnTo>
                  <a:lnTo>
                    <a:pt x="278" y="15"/>
                  </a:lnTo>
                  <a:lnTo>
                    <a:pt x="295" y="23"/>
                  </a:lnTo>
                  <a:lnTo>
                    <a:pt x="312" y="34"/>
                  </a:lnTo>
                  <a:lnTo>
                    <a:pt x="327" y="45"/>
                  </a:lnTo>
                  <a:lnTo>
                    <a:pt x="342" y="59"/>
                  </a:lnTo>
                  <a:lnTo>
                    <a:pt x="356" y="74"/>
                  </a:lnTo>
                  <a:lnTo>
                    <a:pt x="367" y="90"/>
                  </a:lnTo>
                  <a:lnTo>
                    <a:pt x="378" y="106"/>
                  </a:lnTo>
                  <a:lnTo>
                    <a:pt x="386" y="125"/>
                  </a:lnTo>
                  <a:lnTo>
                    <a:pt x="393" y="143"/>
                  </a:lnTo>
                  <a:lnTo>
                    <a:pt x="397" y="162"/>
                  </a:lnTo>
                  <a:lnTo>
                    <a:pt x="400" y="181"/>
                  </a:lnTo>
                  <a:lnTo>
                    <a:pt x="401" y="201"/>
                  </a:lnTo>
                  <a:lnTo>
                    <a:pt x="400" y="222"/>
                  </a:lnTo>
                  <a:lnTo>
                    <a:pt x="396" y="241"/>
                  </a:lnTo>
                  <a:lnTo>
                    <a:pt x="392" y="261"/>
                  </a:lnTo>
                  <a:lnTo>
                    <a:pt x="385" y="279"/>
                  </a:lnTo>
                  <a:lnTo>
                    <a:pt x="377" y="298"/>
                  </a:lnTo>
                  <a:lnTo>
                    <a:pt x="366" y="314"/>
                  </a:lnTo>
                  <a:lnTo>
                    <a:pt x="355" y="329"/>
                  </a:lnTo>
                  <a:lnTo>
                    <a:pt x="342" y="344"/>
                  </a:lnTo>
                  <a:lnTo>
                    <a:pt x="328" y="356"/>
                  </a:lnTo>
                  <a:lnTo>
                    <a:pt x="312" y="368"/>
                  </a:lnTo>
                  <a:lnTo>
                    <a:pt x="296" y="378"/>
                  </a:lnTo>
                  <a:lnTo>
                    <a:pt x="279" y="386"/>
                  </a:lnTo>
                  <a:lnTo>
                    <a:pt x="260" y="393"/>
                  </a:lnTo>
                  <a:lnTo>
                    <a:pt x="241" y="398"/>
                  </a:lnTo>
                  <a:lnTo>
                    <a:pt x="221" y="401"/>
                  </a:lnTo>
                  <a:lnTo>
                    <a:pt x="200" y="403"/>
                  </a:lnTo>
                  <a:lnTo>
                    <a:pt x="181" y="401"/>
                  </a:lnTo>
                  <a:lnTo>
                    <a:pt x="161" y="399"/>
                  </a:lnTo>
                  <a:lnTo>
                    <a:pt x="143" y="394"/>
                  </a:lnTo>
                  <a:lnTo>
                    <a:pt x="124" y="388"/>
                  </a:lnTo>
                  <a:lnTo>
                    <a:pt x="106" y="379"/>
                  </a:lnTo>
                  <a:lnTo>
                    <a:pt x="90" y="369"/>
                  </a:lnTo>
                  <a:lnTo>
                    <a:pt x="74" y="358"/>
                  </a:lnTo>
                  <a:lnTo>
                    <a:pt x="59" y="344"/>
                  </a:lnTo>
                  <a:lnTo>
                    <a:pt x="45" y="329"/>
                  </a:lnTo>
                  <a:lnTo>
                    <a:pt x="33" y="313"/>
                  </a:lnTo>
                  <a:lnTo>
                    <a:pt x="23" y="297"/>
                  </a:lnTo>
                  <a:lnTo>
                    <a:pt x="15" y="278"/>
                  </a:lnTo>
                  <a:lnTo>
                    <a:pt x="8" y="260"/>
                  </a:lnTo>
                  <a:lnTo>
                    <a:pt x="3" y="241"/>
                  </a:lnTo>
                  <a:lnTo>
                    <a:pt x="1" y="220"/>
                  </a:lnTo>
                  <a:lnTo>
                    <a:pt x="0" y="201"/>
                  </a:lnTo>
                  <a:close/>
                </a:path>
              </a:pathLst>
            </a:custGeom>
            <a:solidFill>
              <a:srgbClr val="FFD1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63" name="Freeform 76"/>
            <p:cNvSpPr>
              <a:spLocks/>
            </p:cNvSpPr>
            <p:nvPr/>
          </p:nvSpPr>
          <p:spPr bwMode="auto">
            <a:xfrm>
              <a:off x="716" y="1549"/>
              <a:ext cx="169" cy="189"/>
            </a:xfrm>
            <a:custGeom>
              <a:avLst/>
              <a:gdLst>
                <a:gd name="T0" fmla="*/ 0 w 339"/>
                <a:gd name="T1" fmla="*/ 1 h 378"/>
                <a:gd name="T2" fmla="*/ 0 w 339"/>
                <a:gd name="T3" fmla="*/ 1 h 378"/>
                <a:gd name="T4" fmla="*/ 0 w 339"/>
                <a:gd name="T5" fmla="*/ 1 h 378"/>
                <a:gd name="T6" fmla="*/ 0 w 339"/>
                <a:gd name="T7" fmla="*/ 1 h 378"/>
                <a:gd name="T8" fmla="*/ 0 w 339"/>
                <a:gd name="T9" fmla="*/ 1 h 378"/>
                <a:gd name="T10" fmla="*/ 0 w 339"/>
                <a:gd name="T11" fmla="*/ 1 h 378"/>
                <a:gd name="T12" fmla="*/ 0 w 339"/>
                <a:gd name="T13" fmla="*/ 1 h 378"/>
                <a:gd name="T14" fmla="*/ 0 w 339"/>
                <a:gd name="T15" fmla="*/ 1 h 378"/>
                <a:gd name="T16" fmla="*/ 0 w 339"/>
                <a:gd name="T17" fmla="*/ 1 h 378"/>
                <a:gd name="T18" fmla="*/ 0 w 339"/>
                <a:gd name="T19" fmla="*/ 1 h 378"/>
                <a:gd name="T20" fmla="*/ 0 w 339"/>
                <a:gd name="T21" fmla="*/ 1 h 378"/>
                <a:gd name="T22" fmla="*/ 0 w 339"/>
                <a:gd name="T23" fmla="*/ 1 h 378"/>
                <a:gd name="T24" fmla="*/ 0 w 339"/>
                <a:gd name="T25" fmla="*/ 1 h 378"/>
                <a:gd name="T26" fmla="*/ 0 w 339"/>
                <a:gd name="T27" fmla="*/ 1 h 378"/>
                <a:gd name="T28" fmla="*/ 0 w 339"/>
                <a:gd name="T29" fmla="*/ 1 h 378"/>
                <a:gd name="T30" fmla="*/ 0 w 339"/>
                <a:gd name="T31" fmla="*/ 1 h 378"/>
                <a:gd name="T32" fmla="*/ 0 w 339"/>
                <a:gd name="T33" fmla="*/ 1 h 378"/>
                <a:gd name="T34" fmla="*/ 0 w 339"/>
                <a:gd name="T35" fmla="*/ 1 h 378"/>
                <a:gd name="T36" fmla="*/ 0 w 339"/>
                <a:gd name="T37" fmla="*/ 1 h 378"/>
                <a:gd name="T38" fmla="*/ 0 w 339"/>
                <a:gd name="T39" fmla="*/ 1 h 378"/>
                <a:gd name="T40" fmla="*/ 0 w 339"/>
                <a:gd name="T41" fmla="*/ 1 h 378"/>
                <a:gd name="T42" fmla="*/ 0 w 339"/>
                <a:gd name="T43" fmla="*/ 1 h 378"/>
                <a:gd name="T44" fmla="*/ 0 w 339"/>
                <a:gd name="T45" fmla="*/ 1 h 378"/>
                <a:gd name="T46" fmla="*/ 0 w 339"/>
                <a:gd name="T47" fmla="*/ 1 h 378"/>
                <a:gd name="T48" fmla="*/ 0 w 339"/>
                <a:gd name="T49" fmla="*/ 1 h 378"/>
                <a:gd name="T50" fmla="*/ 0 w 339"/>
                <a:gd name="T51" fmla="*/ 1 h 378"/>
                <a:gd name="T52" fmla="*/ 0 w 339"/>
                <a:gd name="T53" fmla="*/ 1 h 378"/>
                <a:gd name="T54" fmla="*/ 0 w 339"/>
                <a:gd name="T55" fmla="*/ 1 h 378"/>
                <a:gd name="T56" fmla="*/ 0 w 339"/>
                <a:gd name="T57" fmla="*/ 1 h 378"/>
                <a:gd name="T58" fmla="*/ 0 w 339"/>
                <a:gd name="T59" fmla="*/ 1 h 378"/>
                <a:gd name="T60" fmla="*/ 0 w 339"/>
                <a:gd name="T61" fmla="*/ 1 h 378"/>
                <a:gd name="T62" fmla="*/ 0 w 339"/>
                <a:gd name="T63" fmla="*/ 1 h 37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39"/>
                <a:gd name="T97" fmla="*/ 0 h 378"/>
                <a:gd name="T98" fmla="*/ 339 w 339"/>
                <a:gd name="T99" fmla="*/ 378 h 37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39" h="378">
                  <a:moveTo>
                    <a:pt x="280" y="59"/>
                  </a:moveTo>
                  <a:lnTo>
                    <a:pt x="265" y="45"/>
                  </a:lnTo>
                  <a:lnTo>
                    <a:pt x="250" y="34"/>
                  </a:lnTo>
                  <a:lnTo>
                    <a:pt x="233" y="23"/>
                  </a:lnTo>
                  <a:lnTo>
                    <a:pt x="216" y="15"/>
                  </a:lnTo>
                  <a:lnTo>
                    <a:pt x="197" y="8"/>
                  </a:lnTo>
                  <a:lnTo>
                    <a:pt x="179" y="4"/>
                  </a:lnTo>
                  <a:lnTo>
                    <a:pt x="158" y="2"/>
                  </a:lnTo>
                  <a:lnTo>
                    <a:pt x="138" y="0"/>
                  </a:lnTo>
                  <a:lnTo>
                    <a:pt x="119" y="2"/>
                  </a:lnTo>
                  <a:lnTo>
                    <a:pt x="100" y="4"/>
                  </a:lnTo>
                  <a:lnTo>
                    <a:pt x="82" y="8"/>
                  </a:lnTo>
                  <a:lnTo>
                    <a:pt x="65" y="14"/>
                  </a:lnTo>
                  <a:lnTo>
                    <a:pt x="47" y="22"/>
                  </a:lnTo>
                  <a:lnTo>
                    <a:pt x="30" y="33"/>
                  </a:lnTo>
                  <a:lnTo>
                    <a:pt x="15" y="44"/>
                  </a:lnTo>
                  <a:lnTo>
                    <a:pt x="0" y="57"/>
                  </a:lnTo>
                  <a:lnTo>
                    <a:pt x="12" y="51"/>
                  </a:lnTo>
                  <a:lnTo>
                    <a:pt x="22" y="47"/>
                  </a:lnTo>
                  <a:lnTo>
                    <a:pt x="34" y="42"/>
                  </a:lnTo>
                  <a:lnTo>
                    <a:pt x="46" y="38"/>
                  </a:lnTo>
                  <a:lnTo>
                    <a:pt x="58" y="36"/>
                  </a:lnTo>
                  <a:lnTo>
                    <a:pt x="69" y="34"/>
                  </a:lnTo>
                  <a:lnTo>
                    <a:pt x="82" y="33"/>
                  </a:lnTo>
                  <a:lnTo>
                    <a:pt x="95" y="33"/>
                  </a:lnTo>
                  <a:lnTo>
                    <a:pt x="114" y="34"/>
                  </a:lnTo>
                  <a:lnTo>
                    <a:pt x="134" y="36"/>
                  </a:lnTo>
                  <a:lnTo>
                    <a:pt x="152" y="41"/>
                  </a:lnTo>
                  <a:lnTo>
                    <a:pt x="171" y="48"/>
                  </a:lnTo>
                  <a:lnTo>
                    <a:pt x="189" y="56"/>
                  </a:lnTo>
                  <a:lnTo>
                    <a:pt x="205" y="66"/>
                  </a:lnTo>
                  <a:lnTo>
                    <a:pt x="221" y="78"/>
                  </a:lnTo>
                  <a:lnTo>
                    <a:pt x="236" y="91"/>
                  </a:lnTo>
                  <a:lnTo>
                    <a:pt x="250" y="106"/>
                  </a:lnTo>
                  <a:lnTo>
                    <a:pt x="262" y="123"/>
                  </a:lnTo>
                  <a:lnTo>
                    <a:pt x="272" y="139"/>
                  </a:lnTo>
                  <a:lnTo>
                    <a:pt x="280" y="157"/>
                  </a:lnTo>
                  <a:lnTo>
                    <a:pt x="287" y="176"/>
                  </a:lnTo>
                  <a:lnTo>
                    <a:pt x="292" y="194"/>
                  </a:lnTo>
                  <a:lnTo>
                    <a:pt x="294" y="215"/>
                  </a:lnTo>
                  <a:lnTo>
                    <a:pt x="295" y="234"/>
                  </a:lnTo>
                  <a:lnTo>
                    <a:pt x="294" y="255"/>
                  </a:lnTo>
                  <a:lnTo>
                    <a:pt x="290" y="276"/>
                  </a:lnTo>
                  <a:lnTo>
                    <a:pt x="286" y="295"/>
                  </a:lnTo>
                  <a:lnTo>
                    <a:pt x="278" y="314"/>
                  </a:lnTo>
                  <a:lnTo>
                    <a:pt x="270" y="331"/>
                  </a:lnTo>
                  <a:lnTo>
                    <a:pt x="258" y="348"/>
                  </a:lnTo>
                  <a:lnTo>
                    <a:pt x="247" y="363"/>
                  </a:lnTo>
                  <a:lnTo>
                    <a:pt x="233" y="378"/>
                  </a:lnTo>
                  <a:lnTo>
                    <a:pt x="256" y="364"/>
                  </a:lnTo>
                  <a:lnTo>
                    <a:pt x="277" y="347"/>
                  </a:lnTo>
                  <a:lnTo>
                    <a:pt x="294" y="328"/>
                  </a:lnTo>
                  <a:lnTo>
                    <a:pt x="310" y="306"/>
                  </a:lnTo>
                  <a:lnTo>
                    <a:pt x="322" y="283"/>
                  </a:lnTo>
                  <a:lnTo>
                    <a:pt x="331" y="256"/>
                  </a:lnTo>
                  <a:lnTo>
                    <a:pt x="337" y="230"/>
                  </a:lnTo>
                  <a:lnTo>
                    <a:pt x="339" y="201"/>
                  </a:lnTo>
                  <a:lnTo>
                    <a:pt x="338" y="181"/>
                  </a:lnTo>
                  <a:lnTo>
                    <a:pt x="335" y="162"/>
                  </a:lnTo>
                  <a:lnTo>
                    <a:pt x="331" y="143"/>
                  </a:lnTo>
                  <a:lnTo>
                    <a:pt x="324" y="125"/>
                  </a:lnTo>
                  <a:lnTo>
                    <a:pt x="316" y="106"/>
                  </a:lnTo>
                  <a:lnTo>
                    <a:pt x="305" y="90"/>
                  </a:lnTo>
                  <a:lnTo>
                    <a:pt x="294" y="74"/>
                  </a:lnTo>
                  <a:lnTo>
                    <a:pt x="280" y="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64" name="Freeform 77"/>
            <p:cNvSpPr>
              <a:spLocks/>
            </p:cNvSpPr>
            <p:nvPr/>
          </p:nvSpPr>
          <p:spPr bwMode="auto">
            <a:xfrm>
              <a:off x="661" y="1790"/>
              <a:ext cx="249" cy="250"/>
            </a:xfrm>
            <a:custGeom>
              <a:avLst/>
              <a:gdLst>
                <a:gd name="T0" fmla="*/ 1 w 498"/>
                <a:gd name="T1" fmla="*/ 1 h 500"/>
                <a:gd name="T2" fmla="*/ 1 w 498"/>
                <a:gd name="T3" fmla="*/ 1 h 500"/>
                <a:gd name="T4" fmla="*/ 1 w 498"/>
                <a:gd name="T5" fmla="*/ 1 h 500"/>
                <a:gd name="T6" fmla="*/ 1 w 498"/>
                <a:gd name="T7" fmla="*/ 1 h 500"/>
                <a:gd name="T8" fmla="*/ 1 w 498"/>
                <a:gd name="T9" fmla="*/ 1 h 500"/>
                <a:gd name="T10" fmla="*/ 1 w 498"/>
                <a:gd name="T11" fmla="*/ 1 h 500"/>
                <a:gd name="T12" fmla="*/ 1 w 498"/>
                <a:gd name="T13" fmla="*/ 1 h 500"/>
                <a:gd name="T14" fmla="*/ 1 w 498"/>
                <a:gd name="T15" fmla="*/ 1 h 500"/>
                <a:gd name="T16" fmla="*/ 1 w 498"/>
                <a:gd name="T17" fmla="*/ 1 h 500"/>
                <a:gd name="T18" fmla="*/ 1 w 498"/>
                <a:gd name="T19" fmla="*/ 1 h 500"/>
                <a:gd name="T20" fmla="*/ 1 w 498"/>
                <a:gd name="T21" fmla="*/ 1 h 500"/>
                <a:gd name="T22" fmla="*/ 1 w 498"/>
                <a:gd name="T23" fmla="*/ 1 h 500"/>
                <a:gd name="T24" fmla="*/ 1 w 498"/>
                <a:gd name="T25" fmla="*/ 1 h 500"/>
                <a:gd name="T26" fmla="*/ 1 w 498"/>
                <a:gd name="T27" fmla="*/ 1 h 500"/>
                <a:gd name="T28" fmla="*/ 1 w 498"/>
                <a:gd name="T29" fmla="*/ 1 h 500"/>
                <a:gd name="T30" fmla="*/ 1 w 498"/>
                <a:gd name="T31" fmla="*/ 1 h 500"/>
                <a:gd name="T32" fmla="*/ 1 w 498"/>
                <a:gd name="T33" fmla="*/ 1 h 500"/>
                <a:gd name="T34" fmla="*/ 1 w 498"/>
                <a:gd name="T35" fmla="*/ 1 h 500"/>
                <a:gd name="T36" fmla="*/ 1 w 498"/>
                <a:gd name="T37" fmla="*/ 1 h 500"/>
                <a:gd name="T38" fmla="*/ 1 w 498"/>
                <a:gd name="T39" fmla="*/ 1 h 500"/>
                <a:gd name="T40" fmla="*/ 1 w 498"/>
                <a:gd name="T41" fmla="*/ 1 h 500"/>
                <a:gd name="T42" fmla="*/ 1 w 498"/>
                <a:gd name="T43" fmla="*/ 1 h 500"/>
                <a:gd name="T44" fmla="*/ 1 w 498"/>
                <a:gd name="T45" fmla="*/ 1 h 500"/>
                <a:gd name="T46" fmla="*/ 1 w 498"/>
                <a:gd name="T47" fmla="*/ 1 h 500"/>
                <a:gd name="T48" fmla="*/ 1 w 498"/>
                <a:gd name="T49" fmla="*/ 1 h 500"/>
                <a:gd name="T50" fmla="*/ 1 w 498"/>
                <a:gd name="T51" fmla="*/ 1 h 500"/>
                <a:gd name="T52" fmla="*/ 1 w 498"/>
                <a:gd name="T53" fmla="*/ 1 h 500"/>
                <a:gd name="T54" fmla="*/ 1 w 498"/>
                <a:gd name="T55" fmla="*/ 1 h 500"/>
                <a:gd name="T56" fmla="*/ 1 w 498"/>
                <a:gd name="T57" fmla="*/ 1 h 500"/>
                <a:gd name="T58" fmla="*/ 1 w 498"/>
                <a:gd name="T59" fmla="*/ 1 h 500"/>
                <a:gd name="T60" fmla="*/ 1 w 498"/>
                <a:gd name="T61" fmla="*/ 1 h 500"/>
                <a:gd name="T62" fmla="*/ 1 w 498"/>
                <a:gd name="T63" fmla="*/ 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90"/>
                  </a:lnTo>
                  <a:lnTo>
                    <a:pt x="344" y="480"/>
                  </a:lnTo>
                  <a:lnTo>
                    <a:pt x="366" y="470"/>
                  </a:lnTo>
                  <a:lnTo>
                    <a:pt x="387" y="457"/>
                  </a:lnTo>
                  <a:lnTo>
                    <a:pt x="406" y="444"/>
                  </a:lnTo>
                  <a:lnTo>
                    <a:pt x="425" y="426"/>
                  </a:lnTo>
                  <a:lnTo>
                    <a:pt x="442" y="408"/>
                  </a:lnTo>
                  <a:lnTo>
                    <a:pt x="456" y="388"/>
                  </a:lnTo>
                  <a:lnTo>
                    <a:pt x="468" y="368"/>
                  </a:lnTo>
                  <a:lnTo>
                    <a:pt x="479" y="346"/>
                  </a:lnTo>
                  <a:lnTo>
                    <a:pt x="488" y="323"/>
                  </a:lnTo>
                  <a:lnTo>
                    <a:pt x="494" y="300"/>
                  </a:lnTo>
                  <a:lnTo>
                    <a:pt x="497" y="275"/>
                  </a:lnTo>
                  <a:lnTo>
                    <a:pt x="498" y="250"/>
                  </a:lnTo>
                  <a:lnTo>
                    <a:pt x="497" y="225"/>
                  </a:lnTo>
                  <a:lnTo>
                    <a:pt x="494" y="200"/>
                  </a:lnTo>
                  <a:lnTo>
                    <a:pt x="488" y="177"/>
                  </a:lnTo>
                  <a:lnTo>
                    <a:pt x="479" y="154"/>
                  </a:lnTo>
                  <a:lnTo>
                    <a:pt x="468" y="132"/>
                  </a:lnTo>
                  <a:lnTo>
                    <a:pt x="456" y="112"/>
                  </a:lnTo>
                  <a:lnTo>
                    <a:pt x="442" y="92"/>
                  </a:lnTo>
                  <a:lnTo>
                    <a:pt x="425" y="74"/>
                  </a:lnTo>
                  <a:lnTo>
                    <a:pt x="406" y="56"/>
                  </a:lnTo>
                  <a:lnTo>
                    <a:pt x="387" y="43"/>
                  </a:lnTo>
                  <a:lnTo>
                    <a:pt x="366" y="30"/>
                  </a:lnTo>
                  <a:lnTo>
                    <a:pt x="344" y="20"/>
                  </a:lnTo>
                  <a:lnTo>
                    <a:pt x="321" y="10"/>
                  </a:lnTo>
                  <a:lnTo>
                    <a:pt x="298" y="5"/>
                  </a:lnTo>
                  <a:lnTo>
                    <a:pt x="274" y="1"/>
                  </a:lnTo>
                  <a:lnTo>
                    <a:pt x="248" y="0"/>
                  </a:lnTo>
                  <a:lnTo>
                    <a:pt x="223" y="1"/>
                  </a:lnTo>
                  <a:lnTo>
                    <a:pt x="199" y="5"/>
                  </a:lnTo>
                  <a:lnTo>
                    <a:pt x="175" y="12"/>
                  </a:lnTo>
                  <a:lnTo>
                    <a:pt x="152" y="20"/>
                  </a:lnTo>
                  <a:lnTo>
                    <a:pt x="130" y="30"/>
                  </a:lnTo>
                  <a:lnTo>
                    <a:pt x="109" y="43"/>
                  </a:lnTo>
                  <a:lnTo>
                    <a:pt x="91" y="58"/>
                  </a:lnTo>
                  <a:lnTo>
                    <a:pt x="72" y="74"/>
                  </a:lnTo>
                  <a:lnTo>
                    <a:pt x="56" y="91"/>
                  </a:lnTo>
                  <a:lnTo>
                    <a:pt x="42" y="111"/>
                  </a:lnTo>
                  <a:lnTo>
                    <a:pt x="30" y="131"/>
                  </a:lnTo>
                  <a:lnTo>
                    <a:pt x="19" y="153"/>
                  </a:lnTo>
                  <a:lnTo>
                    <a:pt x="11" y="176"/>
                  </a:lnTo>
                  <a:lnTo>
                    <a:pt x="4" y="200"/>
                  </a:lnTo>
                  <a:lnTo>
                    <a:pt x="1" y="225"/>
                  </a:lnTo>
                  <a:lnTo>
                    <a:pt x="0" y="250"/>
                  </a:lnTo>
                  <a:lnTo>
                    <a:pt x="1" y="275"/>
                  </a:lnTo>
                  <a:lnTo>
                    <a:pt x="4" y="300"/>
                  </a:lnTo>
                  <a:lnTo>
                    <a:pt x="10" y="323"/>
                  </a:lnTo>
                  <a:lnTo>
                    <a:pt x="18" y="346"/>
                  </a:lnTo>
                  <a:lnTo>
                    <a:pt x="28" y="368"/>
                  </a:lnTo>
                  <a:lnTo>
                    <a:pt x="41" y="388"/>
                  </a:lnTo>
                  <a:lnTo>
                    <a:pt x="56" y="408"/>
                  </a:lnTo>
                  <a:lnTo>
                    <a:pt x="72" y="426"/>
                  </a:lnTo>
                  <a:lnTo>
                    <a:pt x="91" y="444"/>
                  </a:lnTo>
                  <a:lnTo>
                    <a:pt x="110" y="457"/>
                  </a:lnTo>
                  <a:lnTo>
                    <a:pt x="131" y="470"/>
                  </a:lnTo>
                  <a:lnTo>
                    <a:pt x="153" y="480"/>
                  </a:lnTo>
                  <a:lnTo>
                    <a:pt x="176" y="490"/>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65" name="Freeform 78"/>
            <p:cNvSpPr>
              <a:spLocks/>
            </p:cNvSpPr>
            <p:nvPr/>
          </p:nvSpPr>
          <p:spPr bwMode="auto">
            <a:xfrm>
              <a:off x="685" y="1814"/>
              <a:ext cx="200" cy="201"/>
            </a:xfrm>
            <a:custGeom>
              <a:avLst/>
              <a:gdLst>
                <a:gd name="T0" fmla="*/ 0 w 401"/>
                <a:gd name="T1" fmla="*/ 1 h 400"/>
                <a:gd name="T2" fmla="*/ 0 w 401"/>
                <a:gd name="T3" fmla="*/ 1 h 400"/>
                <a:gd name="T4" fmla="*/ 0 w 401"/>
                <a:gd name="T5" fmla="*/ 1 h 400"/>
                <a:gd name="T6" fmla="*/ 0 w 401"/>
                <a:gd name="T7" fmla="*/ 1 h 400"/>
                <a:gd name="T8" fmla="*/ 0 w 401"/>
                <a:gd name="T9" fmla="*/ 1 h 400"/>
                <a:gd name="T10" fmla="*/ 0 w 401"/>
                <a:gd name="T11" fmla="*/ 1 h 400"/>
                <a:gd name="T12" fmla="*/ 0 w 401"/>
                <a:gd name="T13" fmla="*/ 1 h 400"/>
                <a:gd name="T14" fmla="*/ 0 w 401"/>
                <a:gd name="T15" fmla="*/ 1 h 400"/>
                <a:gd name="T16" fmla="*/ 0 w 401"/>
                <a:gd name="T17" fmla="*/ 1 h 400"/>
                <a:gd name="T18" fmla="*/ 0 w 401"/>
                <a:gd name="T19" fmla="*/ 1 h 400"/>
                <a:gd name="T20" fmla="*/ 0 w 401"/>
                <a:gd name="T21" fmla="*/ 1 h 400"/>
                <a:gd name="T22" fmla="*/ 0 w 401"/>
                <a:gd name="T23" fmla="*/ 1 h 400"/>
                <a:gd name="T24" fmla="*/ 0 w 401"/>
                <a:gd name="T25" fmla="*/ 1 h 400"/>
                <a:gd name="T26" fmla="*/ 0 w 401"/>
                <a:gd name="T27" fmla="*/ 1 h 400"/>
                <a:gd name="T28" fmla="*/ 0 w 401"/>
                <a:gd name="T29" fmla="*/ 1 h 400"/>
                <a:gd name="T30" fmla="*/ 0 w 401"/>
                <a:gd name="T31" fmla="*/ 1 h 400"/>
                <a:gd name="T32" fmla="*/ 0 w 401"/>
                <a:gd name="T33" fmla="*/ 1 h 400"/>
                <a:gd name="T34" fmla="*/ 0 w 401"/>
                <a:gd name="T35" fmla="*/ 1 h 400"/>
                <a:gd name="T36" fmla="*/ 0 w 401"/>
                <a:gd name="T37" fmla="*/ 1 h 400"/>
                <a:gd name="T38" fmla="*/ 0 w 401"/>
                <a:gd name="T39" fmla="*/ 1 h 400"/>
                <a:gd name="T40" fmla="*/ 0 w 401"/>
                <a:gd name="T41" fmla="*/ 1 h 400"/>
                <a:gd name="T42" fmla="*/ 0 w 401"/>
                <a:gd name="T43" fmla="*/ 1 h 400"/>
                <a:gd name="T44" fmla="*/ 0 w 401"/>
                <a:gd name="T45" fmla="*/ 1 h 400"/>
                <a:gd name="T46" fmla="*/ 0 w 401"/>
                <a:gd name="T47" fmla="*/ 1 h 400"/>
                <a:gd name="T48" fmla="*/ 0 w 401"/>
                <a:gd name="T49" fmla="*/ 1 h 400"/>
                <a:gd name="T50" fmla="*/ 0 w 401"/>
                <a:gd name="T51" fmla="*/ 1 h 400"/>
                <a:gd name="T52" fmla="*/ 0 w 401"/>
                <a:gd name="T53" fmla="*/ 1 h 400"/>
                <a:gd name="T54" fmla="*/ 0 w 401"/>
                <a:gd name="T55" fmla="*/ 1 h 400"/>
                <a:gd name="T56" fmla="*/ 0 w 401"/>
                <a:gd name="T57" fmla="*/ 1 h 400"/>
                <a:gd name="T58" fmla="*/ 0 w 401"/>
                <a:gd name="T59" fmla="*/ 1 h 400"/>
                <a:gd name="T60" fmla="*/ 0 w 401"/>
                <a:gd name="T61" fmla="*/ 1 h 400"/>
                <a:gd name="T62" fmla="*/ 0 w 401"/>
                <a:gd name="T63" fmla="*/ 1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0"/>
                <a:gd name="T98" fmla="*/ 401 w 401"/>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0">
                  <a:moveTo>
                    <a:pt x="0" y="200"/>
                  </a:moveTo>
                  <a:lnTo>
                    <a:pt x="1" y="180"/>
                  </a:lnTo>
                  <a:lnTo>
                    <a:pt x="3" y="161"/>
                  </a:lnTo>
                  <a:lnTo>
                    <a:pt x="8" y="142"/>
                  </a:lnTo>
                  <a:lnTo>
                    <a:pt x="15" y="124"/>
                  </a:lnTo>
                  <a:lnTo>
                    <a:pt x="23" y="106"/>
                  </a:lnTo>
                  <a:lnTo>
                    <a:pt x="33" y="89"/>
                  </a:lnTo>
                  <a:lnTo>
                    <a:pt x="45" y="73"/>
                  </a:lnTo>
                  <a:lnTo>
                    <a:pt x="59" y="58"/>
                  </a:lnTo>
                  <a:lnTo>
                    <a:pt x="74" y="44"/>
                  </a:lnTo>
                  <a:lnTo>
                    <a:pt x="90" y="33"/>
                  </a:lnTo>
                  <a:lnTo>
                    <a:pt x="106" y="23"/>
                  </a:lnTo>
                  <a:lnTo>
                    <a:pt x="124" y="15"/>
                  </a:lnTo>
                  <a:lnTo>
                    <a:pt x="143" y="8"/>
                  </a:lnTo>
                  <a:lnTo>
                    <a:pt x="161" y="3"/>
                  </a:lnTo>
                  <a:lnTo>
                    <a:pt x="181" y="1"/>
                  </a:lnTo>
                  <a:lnTo>
                    <a:pt x="200" y="0"/>
                  </a:lnTo>
                  <a:lnTo>
                    <a:pt x="220" y="1"/>
                  </a:lnTo>
                  <a:lnTo>
                    <a:pt x="241" y="3"/>
                  </a:lnTo>
                  <a:lnTo>
                    <a:pt x="259" y="8"/>
                  </a:lnTo>
                  <a:lnTo>
                    <a:pt x="278" y="15"/>
                  </a:lnTo>
                  <a:lnTo>
                    <a:pt x="295" y="23"/>
                  </a:lnTo>
                  <a:lnTo>
                    <a:pt x="312" y="33"/>
                  </a:lnTo>
                  <a:lnTo>
                    <a:pt x="327" y="44"/>
                  </a:lnTo>
                  <a:lnTo>
                    <a:pt x="342" y="58"/>
                  </a:lnTo>
                  <a:lnTo>
                    <a:pt x="356" y="73"/>
                  </a:lnTo>
                  <a:lnTo>
                    <a:pt x="367" y="89"/>
                  </a:lnTo>
                  <a:lnTo>
                    <a:pt x="378" y="106"/>
                  </a:lnTo>
                  <a:lnTo>
                    <a:pt x="386" y="124"/>
                  </a:lnTo>
                  <a:lnTo>
                    <a:pt x="393" y="142"/>
                  </a:lnTo>
                  <a:lnTo>
                    <a:pt x="397" y="161"/>
                  </a:lnTo>
                  <a:lnTo>
                    <a:pt x="400" y="180"/>
                  </a:lnTo>
                  <a:lnTo>
                    <a:pt x="401" y="200"/>
                  </a:lnTo>
                  <a:lnTo>
                    <a:pt x="400" y="221"/>
                  </a:lnTo>
                  <a:lnTo>
                    <a:pt x="396" y="240"/>
                  </a:lnTo>
                  <a:lnTo>
                    <a:pt x="392" y="260"/>
                  </a:lnTo>
                  <a:lnTo>
                    <a:pt x="385" y="278"/>
                  </a:lnTo>
                  <a:lnTo>
                    <a:pt x="377" y="296"/>
                  </a:lnTo>
                  <a:lnTo>
                    <a:pt x="366" y="312"/>
                  </a:lnTo>
                  <a:lnTo>
                    <a:pt x="355" y="328"/>
                  </a:lnTo>
                  <a:lnTo>
                    <a:pt x="342" y="342"/>
                  </a:lnTo>
                  <a:lnTo>
                    <a:pt x="328" y="354"/>
                  </a:lnTo>
                  <a:lnTo>
                    <a:pt x="312" y="366"/>
                  </a:lnTo>
                  <a:lnTo>
                    <a:pt x="296" y="376"/>
                  </a:lnTo>
                  <a:lnTo>
                    <a:pt x="279" y="384"/>
                  </a:lnTo>
                  <a:lnTo>
                    <a:pt x="260" y="391"/>
                  </a:lnTo>
                  <a:lnTo>
                    <a:pt x="241" y="396"/>
                  </a:lnTo>
                  <a:lnTo>
                    <a:pt x="221" y="399"/>
                  </a:lnTo>
                  <a:lnTo>
                    <a:pt x="200" y="400"/>
                  </a:lnTo>
                  <a:lnTo>
                    <a:pt x="181" y="399"/>
                  </a:lnTo>
                  <a:lnTo>
                    <a:pt x="161" y="397"/>
                  </a:lnTo>
                  <a:lnTo>
                    <a:pt x="143" y="392"/>
                  </a:lnTo>
                  <a:lnTo>
                    <a:pt x="124" y="385"/>
                  </a:lnTo>
                  <a:lnTo>
                    <a:pt x="106" y="377"/>
                  </a:lnTo>
                  <a:lnTo>
                    <a:pt x="90" y="367"/>
                  </a:lnTo>
                  <a:lnTo>
                    <a:pt x="74" y="356"/>
                  </a:lnTo>
                  <a:lnTo>
                    <a:pt x="59" y="342"/>
                  </a:lnTo>
                  <a:lnTo>
                    <a:pt x="45" y="327"/>
                  </a:lnTo>
                  <a:lnTo>
                    <a:pt x="33" y="311"/>
                  </a:lnTo>
                  <a:lnTo>
                    <a:pt x="23" y="294"/>
                  </a:lnTo>
                  <a:lnTo>
                    <a:pt x="15" y="277"/>
                  </a:lnTo>
                  <a:lnTo>
                    <a:pt x="8" y="259"/>
                  </a:lnTo>
                  <a:lnTo>
                    <a:pt x="3" y="239"/>
                  </a:lnTo>
                  <a:lnTo>
                    <a:pt x="1" y="220"/>
                  </a:lnTo>
                  <a:lnTo>
                    <a:pt x="0" y="200"/>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66" name="Freeform 79"/>
            <p:cNvSpPr>
              <a:spLocks/>
            </p:cNvSpPr>
            <p:nvPr/>
          </p:nvSpPr>
          <p:spPr bwMode="auto">
            <a:xfrm>
              <a:off x="705" y="1814"/>
              <a:ext cx="180" cy="181"/>
            </a:xfrm>
            <a:custGeom>
              <a:avLst/>
              <a:gdLst>
                <a:gd name="T0" fmla="*/ 0 w 361"/>
                <a:gd name="T1" fmla="*/ 1 h 361"/>
                <a:gd name="T2" fmla="*/ 0 w 361"/>
                <a:gd name="T3" fmla="*/ 1 h 361"/>
                <a:gd name="T4" fmla="*/ 0 w 361"/>
                <a:gd name="T5" fmla="*/ 1 h 361"/>
                <a:gd name="T6" fmla="*/ 0 w 361"/>
                <a:gd name="T7" fmla="*/ 1 h 361"/>
                <a:gd name="T8" fmla="*/ 0 w 361"/>
                <a:gd name="T9" fmla="*/ 1 h 361"/>
                <a:gd name="T10" fmla="*/ 0 w 361"/>
                <a:gd name="T11" fmla="*/ 1 h 361"/>
                <a:gd name="T12" fmla="*/ 0 w 361"/>
                <a:gd name="T13" fmla="*/ 1 h 361"/>
                <a:gd name="T14" fmla="*/ 0 w 361"/>
                <a:gd name="T15" fmla="*/ 1 h 361"/>
                <a:gd name="T16" fmla="*/ 0 w 361"/>
                <a:gd name="T17" fmla="*/ 1 h 361"/>
                <a:gd name="T18" fmla="*/ 0 w 361"/>
                <a:gd name="T19" fmla="*/ 1 h 361"/>
                <a:gd name="T20" fmla="*/ 0 w 361"/>
                <a:gd name="T21" fmla="*/ 1 h 361"/>
                <a:gd name="T22" fmla="*/ 0 w 361"/>
                <a:gd name="T23" fmla="*/ 1 h 361"/>
                <a:gd name="T24" fmla="*/ 0 w 361"/>
                <a:gd name="T25" fmla="*/ 1 h 361"/>
                <a:gd name="T26" fmla="*/ 0 w 361"/>
                <a:gd name="T27" fmla="*/ 1 h 361"/>
                <a:gd name="T28" fmla="*/ 0 w 361"/>
                <a:gd name="T29" fmla="*/ 1 h 361"/>
                <a:gd name="T30" fmla="*/ 0 w 361"/>
                <a:gd name="T31" fmla="*/ 1 h 361"/>
                <a:gd name="T32" fmla="*/ 0 w 361"/>
                <a:gd name="T33" fmla="*/ 1 h 361"/>
                <a:gd name="T34" fmla="*/ 0 w 361"/>
                <a:gd name="T35" fmla="*/ 1 h 361"/>
                <a:gd name="T36" fmla="*/ 0 w 361"/>
                <a:gd name="T37" fmla="*/ 1 h 361"/>
                <a:gd name="T38" fmla="*/ 0 w 361"/>
                <a:gd name="T39" fmla="*/ 1 h 361"/>
                <a:gd name="T40" fmla="*/ 0 w 361"/>
                <a:gd name="T41" fmla="*/ 1 h 361"/>
                <a:gd name="T42" fmla="*/ 0 w 361"/>
                <a:gd name="T43" fmla="*/ 1 h 361"/>
                <a:gd name="T44" fmla="*/ 0 w 361"/>
                <a:gd name="T45" fmla="*/ 1 h 361"/>
                <a:gd name="T46" fmla="*/ 0 w 361"/>
                <a:gd name="T47" fmla="*/ 1 h 361"/>
                <a:gd name="T48" fmla="*/ 0 w 361"/>
                <a:gd name="T49" fmla="*/ 1 h 361"/>
                <a:gd name="T50" fmla="*/ 0 w 361"/>
                <a:gd name="T51" fmla="*/ 1 h 361"/>
                <a:gd name="T52" fmla="*/ 0 w 361"/>
                <a:gd name="T53" fmla="*/ 1 h 361"/>
                <a:gd name="T54" fmla="*/ 0 w 361"/>
                <a:gd name="T55" fmla="*/ 1 h 361"/>
                <a:gd name="T56" fmla="*/ 0 w 361"/>
                <a:gd name="T57" fmla="*/ 1 h 361"/>
                <a:gd name="T58" fmla="*/ 0 w 361"/>
                <a:gd name="T59" fmla="*/ 1 h 361"/>
                <a:gd name="T60" fmla="*/ 0 w 361"/>
                <a:gd name="T61" fmla="*/ 1 h 361"/>
                <a:gd name="T62" fmla="*/ 0 w 361"/>
                <a:gd name="T63" fmla="*/ 1 h 361"/>
                <a:gd name="T64" fmla="*/ 0 w 361"/>
                <a:gd name="T65" fmla="*/ 1 h 361"/>
                <a:gd name="T66" fmla="*/ 0 w 361"/>
                <a:gd name="T67" fmla="*/ 1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8"/>
                  </a:moveTo>
                  <a:lnTo>
                    <a:pt x="287" y="44"/>
                  </a:lnTo>
                  <a:lnTo>
                    <a:pt x="272" y="33"/>
                  </a:lnTo>
                  <a:lnTo>
                    <a:pt x="255" y="23"/>
                  </a:lnTo>
                  <a:lnTo>
                    <a:pt x="238" y="15"/>
                  </a:lnTo>
                  <a:lnTo>
                    <a:pt x="219" y="8"/>
                  </a:lnTo>
                  <a:lnTo>
                    <a:pt x="201" y="3"/>
                  </a:lnTo>
                  <a:lnTo>
                    <a:pt x="180" y="1"/>
                  </a:lnTo>
                  <a:lnTo>
                    <a:pt x="160" y="0"/>
                  </a:lnTo>
                  <a:lnTo>
                    <a:pt x="141" y="1"/>
                  </a:lnTo>
                  <a:lnTo>
                    <a:pt x="121" y="3"/>
                  </a:lnTo>
                  <a:lnTo>
                    <a:pt x="103" y="8"/>
                  </a:lnTo>
                  <a:lnTo>
                    <a:pt x="84" y="15"/>
                  </a:lnTo>
                  <a:lnTo>
                    <a:pt x="66" y="23"/>
                  </a:lnTo>
                  <a:lnTo>
                    <a:pt x="50" y="33"/>
                  </a:lnTo>
                  <a:lnTo>
                    <a:pt x="34" y="44"/>
                  </a:lnTo>
                  <a:lnTo>
                    <a:pt x="19" y="58"/>
                  </a:lnTo>
                  <a:lnTo>
                    <a:pt x="14" y="64"/>
                  </a:lnTo>
                  <a:lnTo>
                    <a:pt x="10" y="69"/>
                  </a:lnTo>
                  <a:lnTo>
                    <a:pt x="5" y="74"/>
                  </a:lnTo>
                  <a:lnTo>
                    <a:pt x="0" y="80"/>
                  </a:lnTo>
                  <a:lnTo>
                    <a:pt x="14" y="71"/>
                  </a:lnTo>
                  <a:lnTo>
                    <a:pt x="28" y="63"/>
                  </a:lnTo>
                  <a:lnTo>
                    <a:pt x="42" y="56"/>
                  </a:lnTo>
                  <a:lnTo>
                    <a:pt x="57" y="50"/>
                  </a:lnTo>
                  <a:lnTo>
                    <a:pt x="72" y="46"/>
                  </a:lnTo>
                  <a:lnTo>
                    <a:pt x="88" y="42"/>
                  </a:lnTo>
                  <a:lnTo>
                    <a:pt x="104" y="41"/>
                  </a:lnTo>
                  <a:lnTo>
                    <a:pt x="120" y="40"/>
                  </a:lnTo>
                  <a:lnTo>
                    <a:pt x="140" y="41"/>
                  </a:lnTo>
                  <a:lnTo>
                    <a:pt x="159" y="43"/>
                  </a:lnTo>
                  <a:lnTo>
                    <a:pt x="178" y="49"/>
                  </a:lnTo>
                  <a:lnTo>
                    <a:pt x="196" y="55"/>
                  </a:lnTo>
                  <a:lnTo>
                    <a:pt x="215" y="64"/>
                  </a:lnTo>
                  <a:lnTo>
                    <a:pt x="231" y="74"/>
                  </a:lnTo>
                  <a:lnTo>
                    <a:pt x="247" y="86"/>
                  </a:lnTo>
                  <a:lnTo>
                    <a:pt x="262" y="99"/>
                  </a:lnTo>
                  <a:lnTo>
                    <a:pt x="276" y="114"/>
                  </a:lnTo>
                  <a:lnTo>
                    <a:pt x="287" y="130"/>
                  </a:lnTo>
                  <a:lnTo>
                    <a:pt x="297" y="146"/>
                  </a:lnTo>
                  <a:lnTo>
                    <a:pt x="306" y="164"/>
                  </a:lnTo>
                  <a:lnTo>
                    <a:pt x="312" y="183"/>
                  </a:lnTo>
                  <a:lnTo>
                    <a:pt x="317" y="201"/>
                  </a:lnTo>
                  <a:lnTo>
                    <a:pt x="319" y="222"/>
                  </a:lnTo>
                  <a:lnTo>
                    <a:pt x="321" y="241"/>
                  </a:lnTo>
                  <a:lnTo>
                    <a:pt x="319" y="258"/>
                  </a:lnTo>
                  <a:lnTo>
                    <a:pt x="318" y="275"/>
                  </a:lnTo>
                  <a:lnTo>
                    <a:pt x="315" y="290"/>
                  </a:lnTo>
                  <a:lnTo>
                    <a:pt x="310" y="306"/>
                  </a:lnTo>
                  <a:lnTo>
                    <a:pt x="304" y="321"/>
                  </a:lnTo>
                  <a:lnTo>
                    <a:pt x="297" y="335"/>
                  </a:lnTo>
                  <a:lnTo>
                    <a:pt x="289" y="349"/>
                  </a:lnTo>
                  <a:lnTo>
                    <a:pt x="280" y="361"/>
                  </a:lnTo>
                  <a:lnTo>
                    <a:pt x="297" y="346"/>
                  </a:lnTo>
                  <a:lnTo>
                    <a:pt x="314" y="330"/>
                  </a:lnTo>
                  <a:lnTo>
                    <a:pt x="327" y="312"/>
                  </a:lnTo>
                  <a:lnTo>
                    <a:pt x="339" y="291"/>
                  </a:lnTo>
                  <a:lnTo>
                    <a:pt x="348" y="270"/>
                  </a:lnTo>
                  <a:lnTo>
                    <a:pt x="355" y="247"/>
                  </a:lnTo>
                  <a:lnTo>
                    <a:pt x="360" y="224"/>
                  </a:lnTo>
                  <a:lnTo>
                    <a:pt x="361" y="200"/>
                  </a:lnTo>
                  <a:lnTo>
                    <a:pt x="360" y="180"/>
                  </a:lnTo>
                  <a:lnTo>
                    <a:pt x="357" y="161"/>
                  </a:lnTo>
                  <a:lnTo>
                    <a:pt x="353" y="142"/>
                  </a:lnTo>
                  <a:lnTo>
                    <a:pt x="346" y="124"/>
                  </a:lnTo>
                  <a:lnTo>
                    <a:pt x="338" y="106"/>
                  </a:lnTo>
                  <a:lnTo>
                    <a:pt x="327" y="89"/>
                  </a:lnTo>
                  <a:lnTo>
                    <a:pt x="316" y="73"/>
                  </a:lnTo>
                  <a:lnTo>
                    <a:pt x="302" y="58"/>
                  </a:lnTo>
                  <a:close/>
                </a:path>
              </a:pathLst>
            </a:custGeom>
            <a:solidFill>
              <a:srgbClr val="7FFF7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grpSp>
      <p:sp>
        <p:nvSpPr>
          <p:cNvPr id="125958" name="Line 78"/>
          <p:cNvSpPr>
            <a:spLocks noChangeShapeType="1"/>
          </p:cNvSpPr>
          <p:nvPr/>
        </p:nvSpPr>
        <p:spPr bwMode="auto">
          <a:xfrm>
            <a:off x="1914525" y="1443038"/>
            <a:ext cx="3730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128016" tIns="46154" rIns="45720" bIns="46154"/>
          <a:lstStyle/>
          <a:p>
            <a:endParaRPr lang="en-US"/>
          </a:p>
        </p:txBody>
      </p:sp>
      <p:sp>
        <p:nvSpPr>
          <p:cNvPr id="125959" name="Line 79"/>
          <p:cNvSpPr>
            <a:spLocks noChangeShapeType="1"/>
          </p:cNvSpPr>
          <p:nvPr/>
        </p:nvSpPr>
        <p:spPr bwMode="auto">
          <a:xfrm>
            <a:off x="3546475" y="1439863"/>
            <a:ext cx="3730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128016" tIns="46154" rIns="45720" bIns="46154"/>
          <a:lstStyle/>
          <a:p>
            <a:endParaRPr lang="en-US"/>
          </a:p>
        </p:txBody>
      </p:sp>
      <p:sp>
        <p:nvSpPr>
          <p:cNvPr id="125960" name="Line 80"/>
          <p:cNvSpPr>
            <a:spLocks noChangeShapeType="1"/>
          </p:cNvSpPr>
          <p:nvPr/>
        </p:nvSpPr>
        <p:spPr bwMode="auto">
          <a:xfrm>
            <a:off x="5219700" y="1428750"/>
            <a:ext cx="3730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128016" tIns="46154" rIns="45720" bIns="46154"/>
          <a:lstStyle/>
          <a:p>
            <a:endParaRPr lang="en-US"/>
          </a:p>
        </p:txBody>
      </p:sp>
      <p:sp>
        <p:nvSpPr>
          <p:cNvPr id="125961" name="Line 81"/>
          <p:cNvSpPr>
            <a:spLocks noChangeShapeType="1"/>
          </p:cNvSpPr>
          <p:nvPr/>
        </p:nvSpPr>
        <p:spPr bwMode="auto">
          <a:xfrm>
            <a:off x="6915150" y="1450975"/>
            <a:ext cx="3730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128016" tIns="46154" rIns="45720" bIns="46154"/>
          <a:lstStyle/>
          <a:p>
            <a:endParaRPr lang="en-US"/>
          </a:p>
        </p:txBody>
      </p:sp>
      <p:sp>
        <p:nvSpPr>
          <p:cNvPr id="125962" name="Line 82"/>
          <p:cNvSpPr>
            <a:spLocks noChangeShapeType="1"/>
          </p:cNvSpPr>
          <p:nvPr/>
        </p:nvSpPr>
        <p:spPr bwMode="auto">
          <a:xfrm>
            <a:off x="3546475" y="1439863"/>
            <a:ext cx="3730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128016" tIns="46154" rIns="45720" bIns="46154"/>
          <a:lstStyle/>
          <a:p>
            <a:endParaRPr lang="en-US"/>
          </a:p>
        </p:txBody>
      </p:sp>
      <p:sp>
        <p:nvSpPr>
          <p:cNvPr id="125963" name="Rectangle 83"/>
          <p:cNvSpPr>
            <a:spLocks noChangeArrowheads="1"/>
          </p:cNvSpPr>
          <p:nvPr/>
        </p:nvSpPr>
        <p:spPr bwMode="auto">
          <a:xfrm>
            <a:off x="7259638" y="1155700"/>
            <a:ext cx="1257300" cy="614363"/>
          </a:xfrm>
          <a:prstGeom prst="rec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5964" name="Rectangle 84"/>
          <p:cNvSpPr>
            <a:spLocks noChangeArrowheads="1"/>
          </p:cNvSpPr>
          <p:nvPr/>
        </p:nvSpPr>
        <p:spPr bwMode="auto">
          <a:xfrm>
            <a:off x="5581650" y="1155700"/>
            <a:ext cx="1341438" cy="614363"/>
          </a:xfrm>
          <a:prstGeom prst="rec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5965" name="Rectangle 85"/>
          <p:cNvSpPr>
            <a:spLocks noChangeArrowheads="1"/>
          </p:cNvSpPr>
          <p:nvPr/>
        </p:nvSpPr>
        <p:spPr bwMode="auto">
          <a:xfrm>
            <a:off x="3929063" y="1155700"/>
            <a:ext cx="1257300" cy="614363"/>
          </a:xfrm>
          <a:prstGeom prst="rec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5966" name="Rectangle 86"/>
          <p:cNvSpPr>
            <a:spLocks noChangeArrowheads="1"/>
          </p:cNvSpPr>
          <p:nvPr/>
        </p:nvSpPr>
        <p:spPr bwMode="auto">
          <a:xfrm>
            <a:off x="2276475" y="1155700"/>
            <a:ext cx="1257300" cy="614363"/>
          </a:xfrm>
          <a:prstGeom prst="rec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5967" name="Rectangle 87"/>
          <p:cNvSpPr>
            <a:spLocks noChangeArrowheads="1"/>
          </p:cNvSpPr>
          <p:nvPr/>
        </p:nvSpPr>
        <p:spPr bwMode="auto">
          <a:xfrm>
            <a:off x="654050" y="1155700"/>
            <a:ext cx="1257300" cy="614363"/>
          </a:xfrm>
          <a:prstGeom prst="rec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5968" name="Text Box 88"/>
          <p:cNvSpPr txBox="1">
            <a:spLocks noChangeArrowheads="1"/>
          </p:cNvSpPr>
          <p:nvPr/>
        </p:nvSpPr>
        <p:spPr bwMode="auto">
          <a:xfrm>
            <a:off x="654050" y="1231900"/>
            <a:ext cx="1230313"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algn="ctr" eaLnBrk="1" hangingPunct="1">
              <a:spcBef>
                <a:spcPct val="30000"/>
              </a:spcBef>
            </a:pPr>
            <a:r>
              <a:rPr lang="en-US" altLang="en-US" sz="2200" u="sng">
                <a:solidFill>
                  <a:srgbClr val="660000"/>
                </a:solidFill>
                <a:ea typeface="ＭＳ Ｐゴシック" panose="020B0600070205080204" pitchFamily="34" charset="-128"/>
              </a:rPr>
              <a:t>D</a:t>
            </a:r>
            <a:r>
              <a:rPr lang="en-US" altLang="en-US" sz="2200">
                <a:solidFill>
                  <a:schemeClr val="tx1"/>
                </a:solidFill>
                <a:ea typeface="ＭＳ Ｐゴシック" panose="020B0600070205080204" pitchFamily="34" charset="-128"/>
              </a:rPr>
              <a:t>efine</a:t>
            </a:r>
          </a:p>
        </p:txBody>
      </p:sp>
      <p:sp>
        <p:nvSpPr>
          <p:cNvPr id="125969" name="Text Box 89"/>
          <p:cNvSpPr txBox="1">
            <a:spLocks noChangeArrowheads="1"/>
          </p:cNvSpPr>
          <p:nvPr/>
        </p:nvSpPr>
        <p:spPr bwMode="auto">
          <a:xfrm>
            <a:off x="2276475" y="1231900"/>
            <a:ext cx="1335088"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576" tIns="46154" rIns="92309"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algn="ctr" eaLnBrk="1" hangingPunct="1">
              <a:spcBef>
                <a:spcPct val="30000"/>
              </a:spcBef>
            </a:pPr>
            <a:r>
              <a:rPr lang="en-US" altLang="en-US" sz="2200" u="sng">
                <a:solidFill>
                  <a:srgbClr val="660000"/>
                </a:solidFill>
                <a:ea typeface="ＭＳ Ｐゴシック" panose="020B0600070205080204" pitchFamily="34" charset="-128"/>
              </a:rPr>
              <a:t>M</a:t>
            </a:r>
            <a:r>
              <a:rPr lang="en-US" altLang="en-US" sz="2200">
                <a:solidFill>
                  <a:schemeClr val="tx1"/>
                </a:solidFill>
                <a:ea typeface="ＭＳ Ｐゴシック" panose="020B0600070205080204" pitchFamily="34" charset="-128"/>
              </a:rPr>
              <a:t>easure</a:t>
            </a:r>
          </a:p>
        </p:txBody>
      </p:sp>
      <p:sp>
        <p:nvSpPr>
          <p:cNvPr id="125970" name="Text Box 90"/>
          <p:cNvSpPr txBox="1">
            <a:spLocks noChangeArrowheads="1"/>
          </p:cNvSpPr>
          <p:nvPr/>
        </p:nvSpPr>
        <p:spPr bwMode="auto">
          <a:xfrm>
            <a:off x="3956050" y="1231900"/>
            <a:ext cx="1230313"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algn="ctr" eaLnBrk="1" hangingPunct="1">
              <a:spcBef>
                <a:spcPct val="30000"/>
              </a:spcBef>
            </a:pPr>
            <a:r>
              <a:rPr lang="en-US" altLang="en-US" sz="2200" u="sng">
                <a:solidFill>
                  <a:srgbClr val="660000"/>
                </a:solidFill>
                <a:ea typeface="ＭＳ Ｐゴシック" panose="020B0600070205080204" pitchFamily="34" charset="-128"/>
              </a:rPr>
              <a:t>A</a:t>
            </a:r>
            <a:r>
              <a:rPr lang="en-US" altLang="en-US" sz="2200">
                <a:solidFill>
                  <a:schemeClr val="tx1"/>
                </a:solidFill>
                <a:ea typeface="ＭＳ Ｐゴシック" panose="020B0600070205080204" pitchFamily="34" charset="-128"/>
              </a:rPr>
              <a:t>nalyze</a:t>
            </a:r>
          </a:p>
        </p:txBody>
      </p:sp>
      <p:sp>
        <p:nvSpPr>
          <p:cNvPr id="125971" name="Text Box 91"/>
          <p:cNvSpPr txBox="1">
            <a:spLocks noChangeArrowheads="1"/>
          </p:cNvSpPr>
          <p:nvPr/>
        </p:nvSpPr>
        <p:spPr bwMode="auto">
          <a:xfrm>
            <a:off x="5645150" y="1220788"/>
            <a:ext cx="1230313"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algn="ctr" eaLnBrk="1" hangingPunct="1">
              <a:spcBef>
                <a:spcPct val="30000"/>
              </a:spcBef>
            </a:pPr>
            <a:r>
              <a:rPr lang="en-US" altLang="en-US" sz="2200" u="sng">
                <a:solidFill>
                  <a:srgbClr val="660000"/>
                </a:solidFill>
                <a:ea typeface="ＭＳ Ｐゴシック" panose="020B0600070205080204" pitchFamily="34" charset="-128"/>
              </a:rPr>
              <a:t>D</a:t>
            </a:r>
            <a:r>
              <a:rPr lang="en-US" altLang="en-US" sz="2200">
                <a:solidFill>
                  <a:schemeClr val="tx1"/>
                </a:solidFill>
                <a:ea typeface="ＭＳ Ｐゴシック" panose="020B0600070205080204" pitchFamily="34" charset="-128"/>
              </a:rPr>
              <a:t>esign</a:t>
            </a:r>
          </a:p>
        </p:txBody>
      </p:sp>
      <p:sp>
        <p:nvSpPr>
          <p:cNvPr id="125972" name="Text Box 92"/>
          <p:cNvSpPr txBox="1">
            <a:spLocks noChangeArrowheads="1"/>
          </p:cNvSpPr>
          <p:nvPr/>
        </p:nvSpPr>
        <p:spPr bwMode="auto">
          <a:xfrm>
            <a:off x="7259638" y="1231900"/>
            <a:ext cx="1230312"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algn="ctr" eaLnBrk="1" hangingPunct="1">
              <a:spcBef>
                <a:spcPct val="30000"/>
              </a:spcBef>
            </a:pPr>
            <a:r>
              <a:rPr lang="en-US" altLang="en-US" sz="2200" u="sng">
                <a:solidFill>
                  <a:srgbClr val="660000"/>
                </a:solidFill>
                <a:ea typeface="ＭＳ Ｐゴシック" panose="020B0600070205080204" pitchFamily="34" charset="-128"/>
              </a:rPr>
              <a:t>V</a:t>
            </a:r>
            <a:r>
              <a:rPr lang="en-US" altLang="en-US" sz="2200">
                <a:solidFill>
                  <a:schemeClr val="tx1"/>
                </a:solidFill>
                <a:ea typeface="ＭＳ Ｐゴシック" panose="020B0600070205080204" pitchFamily="34" charset="-128"/>
              </a:rPr>
              <a:t>erify</a:t>
            </a:r>
          </a:p>
        </p:txBody>
      </p:sp>
      <p:sp>
        <p:nvSpPr>
          <p:cNvPr id="125973" name="AutoShape 93"/>
          <p:cNvSpPr>
            <a:spLocks noChangeArrowheads="1"/>
          </p:cNvSpPr>
          <p:nvPr/>
        </p:nvSpPr>
        <p:spPr bwMode="auto">
          <a:xfrm>
            <a:off x="654050" y="1770063"/>
            <a:ext cx="1230313" cy="806450"/>
          </a:xfrm>
          <a:prstGeom prst="flowChartDocumen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5974" name="AutoShape 94"/>
          <p:cNvSpPr>
            <a:spLocks noChangeArrowheads="1"/>
          </p:cNvSpPr>
          <p:nvPr/>
        </p:nvSpPr>
        <p:spPr bwMode="auto">
          <a:xfrm>
            <a:off x="2289175" y="4310063"/>
            <a:ext cx="1257300" cy="855662"/>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nvGrpSpPr>
          <p:cNvPr id="125975" name="Group 95"/>
          <p:cNvGrpSpPr>
            <a:grpSpLocks/>
          </p:cNvGrpSpPr>
          <p:nvPr/>
        </p:nvGrpSpPr>
        <p:grpSpPr bwMode="auto">
          <a:xfrm>
            <a:off x="641350" y="1892300"/>
            <a:ext cx="1257300" cy="806450"/>
            <a:chOff x="412" y="1192"/>
            <a:chExt cx="792" cy="508"/>
          </a:xfrm>
        </p:grpSpPr>
        <p:sp>
          <p:nvSpPr>
            <p:cNvPr id="126047" name="AutoShape 96"/>
            <p:cNvSpPr>
              <a:spLocks noChangeArrowheads="1"/>
            </p:cNvSpPr>
            <p:nvPr/>
          </p:nvSpPr>
          <p:spPr bwMode="auto">
            <a:xfrm>
              <a:off x="412" y="1192"/>
              <a:ext cx="792" cy="508"/>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048" name="Text Box 97"/>
            <p:cNvSpPr txBox="1">
              <a:spLocks noChangeArrowheads="1"/>
            </p:cNvSpPr>
            <p:nvPr/>
          </p:nvSpPr>
          <p:spPr bwMode="auto">
            <a:xfrm>
              <a:off x="429" y="1192"/>
              <a:ext cx="775" cy="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0"/>
                </a:spcBef>
              </a:pPr>
              <a:r>
                <a:rPr lang="en-US" altLang="en-US" sz="1800">
                  <a:solidFill>
                    <a:schemeClr val="tx2"/>
                  </a:solidFill>
                  <a:latin typeface="Arial Narrow" panose="020B0606020202030204" pitchFamily="34" charset="0"/>
                  <a:ea typeface="ＭＳ Ｐゴシック" panose="020B0600070205080204" pitchFamily="34" charset="-128"/>
                </a:rPr>
                <a:t>Define project scope</a:t>
              </a:r>
            </a:p>
          </p:txBody>
        </p:sp>
      </p:grpSp>
      <p:grpSp>
        <p:nvGrpSpPr>
          <p:cNvPr id="125976" name="Group 98"/>
          <p:cNvGrpSpPr>
            <a:grpSpLocks/>
          </p:cNvGrpSpPr>
          <p:nvPr/>
        </p:nvGrpSpPr>
        <p:grpSpPr bwMode="auto">
          <a:xfrm>
            <a:off x="654050" y="2901950"/>
            <a:ext cx="1257300" cy="1130300"/>
            <a:chOff x="412" y="1797"/>
            <a:chExt cx="792" cy="705"/>
          </a:xfrm>
        </p:grpSpPr>
        <p:sp>
          <p:nvSpPr>
            <p:cNvPr id="126045" name="AutoShape 99"/>
            <p:cNvSpPr>
              <a:spLocks noChangeArrowheads="1"/>
            </p:cNvSpPr>
            <p:nvPr/>
          </p:nvSpPr>
          <p:spPr bwMode="auto">
            <a:xfrm>
              <a:off x="412" y="1797"/>
              <a:ext cx="792" cy="705"/>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046" name="Text Box 100"/>
            <p:cNvSpPr txBox="1">
              <a:spLocks noChangeArrowheads="1"/>
            </p:cNvSpPr>
            <p:nvPr/>
          </p:nvSpPr>
          <p:spPr bwMode="auto">
            <a:xfrm>
              <a:off x="417" y="1804"/>
              <a:ext cx="780" cy="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0"/>
                </a:spcBef>
              </a:pPr>
              <a:r>
                <a:rPr lang="en-US" altLang="en-US" sz="1800">
                  <a:solidFill>
                    <a:schemeClr val="tx2"/>
                  </a:solidFill>
                  <a:latin typeface="Arial Narrow" panose="020B0606020202030204" pitchFamily="34" charset="0"/>
                  <a:ea typeface="ＭＳ Ｐゴシック" panose="020B0600070205080204" pitchFamily="34" charset="-128"/>
                </a:rPr>
                <a:t>Establish CCRs, CTQs, &amp;  design goals</a:t>
              </a:r>
            </a:p>
          </p:txBody>
        </p:sp>
      </p:grpSp>
      <p:grpSp>
        <p:nvGrpSpPr>
          <p:cNvPr id="125977" name="Group 101"/>
          <p:cNvGrpSpPr>
            <a:grpSpLocks/>
          </p:cNvGrpSpPr>
          <p:nvPr/>
        </p:nvGrpSpPr>
        <p:grpSpPr bwMode="auto">
          <a:xfrm>
            <a:off x="617538" y="4198938"/>
            <a:ext cx="1257300" cy="949325"/>
            <a:chOff x="389" y="2577"/>
            <a:chExt cx="792" cy="669"/>
          </a:xfrm>
        </p:grpSpPr>
        <p:sp>
          <p:nvSpPr>
            <p:cNvPr id="126043" name="AutoShape 102"/>
            <p:cNvSpPr>
              <a:spLocks noChangeArrowheads="1"/>
            </p:cNvSpPr>
            <p:nvPr/>
          </p:nvSpPr>
          <p:spPr bwMode="auto">
            <a:xfrm>
              <a:off x="389" y="2584"/>
              <a:ext cx="792" cy="508"/>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044" name="Text Box 103"/>
            <p:cNvSpPr txBox="1">
              <a:spLocks noChangeArrowheads="1"/>
            </p:cNvSpPr>
            <p:nvPr/>
          </p:nvSpPr>
          <p:spPr bwMode="auto">
            <a:xfrm>
              <a:off x="394" y="2577"/>
              <a:ext cx="781" cy="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0"/>
                </a:spcBef>
              </a:pPr>
              <a:r>
                <a:rPr lang="en-US" altLang="en-US" sz="1800">
                  <a:solidFill>
                    <a:schemeClr val="tx2"/>
                  </a:solidFill>
                  <a:latin typeface="Arial Narrow" panose="020B0606020202030204" pitchFamily="34" charset="0"/>
                  <a:ea typeface="ＭＳ Ｐゴシック" panose="020B0600070205080204" pitchFamily="34" charset="-128"/>
                </a:rPr>
                <a:t>Establish formal project</a:t>
              </a:r>
              <a:endParaRPr lang="en-US" altLang="en-US" sz="1800">
                <a:solidFill>
                  <a:srgbClr val="9C2108"/>
                </a:solidFill>
                <a:latin typeface="Arial Narrow" panose="020B0606020202030204" pitchFamily="34" charset="0"/>
                <a:ea typeface="ＭＳ Ｐゴシック" panose="020B0600070205080204" pitchFamily="34" charset="-128"/>
              </a:endParaRPr>
            </a:p>
            <a:p>
              <a:pPr eaLnBrk="1" hangingPunct="1">
                <a:lnSpc>
                  <a:spcPct val="75000"/>
                </a:lnSpc>
              </a:pPr>
              <a:endParaRPr lang="en-US" altLang="en-US" sz="1800">
                <a:solidFill>
                  <a:schemeClr val="tx2"/>
                </a:solidFill>
                <a:latin typeface="Arial Narrow" panose="020B0606020202030204" pitchFamily="34" charset="0"/>
                <a:ea typeface="ＭＳ Ｐゴシック" panose="020B0600070205080204" pitchFamily="34" charset="-128"/>
              </a:endParaRPr>
            </a:p>
          </p:txBody>
        </p:sp>
      </p:grpSp>
      <p:grpSp>
        <p:nvGrpSpPr>
          <p:cNvPr id="125978" name="Group 104"/>
          <p:cNvGrpSpPr>
            <a:grpSpLocks/>
          </p:cNvGrpSpPr>
          <p:nvPr/>
        </p:nvGrpSpPr>
        <p:grpSpPr bwMode="auto">
          <a:xfrm>
            <a:off x="2289175" y="1878013"/>
            <a:ext cx="1257300" cy="1333500"/>
            <a:chOff x="1434" y="1192"/>
            <a:chExt cx="792" cy="825"/>
          </a:xfrm>
        </p:grpSpPr>
        <p:sp>
          <p:nvSpPr>
            <p:cNvPr id="126041" name="AutoShape 105"/>
            <p:cNvSpPr>
              <a:spLocks noChangeArrowheads="1"/>
            </p:cNvSpPr>
            <p:nvPr/>
          </p:nvSpPr>
          <p:spPr bwMode="auto">
            <a:xfrm>
              <a:off x="1434" y="1192"/>
              <a:ext cx="792" cy="825"/>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042" name="Text Box 106"/>
            <p:cNvSpPr txBox="1">
              <a:spLocks noChangeArrowheads="1"/>
            </p:cNvSpPr>
            <p:nvPr/>
          </p:nvSpPr>
          <p:spPr bwMode="auto">
            <a:xfrm>
              <a:off x="1440" y="1198"/>
              <a:ext cx="781" cy="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46154"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0"/>
                </a:spcBef>
              </a:pPr>
              <a:r>
                <a:rPr lang="en-US" altLang="en-US" sz="1800">
                  <a:solidFill>
                    <a:schemeClr val="tx2"/>
                  </a:solidFill>
                  <a:latin typeface="Arial Narrow" panose="020B0606020202030204" pitchFamily="34" charset="0"/>
                  <a:ea typeface="ＭＳ Ｐゴシック" panose="020B0600070205080204" pitchFamily="34" charset="-128"/>
                </a:rPr>
                <a:t>CTQ flowdown: </a:t>
              </a:r>
              <a:br>
                <a:rPr lang="en-US" altLang="en-US" sz="1800">
                  <a:solidFill>
                    <a:schemeClr val="tx2"/>
                  </a:solidFill>
                  <a:latin typeface="Arial Narrow" panose="020B0606020202030204" pitchFamily="34" charset="0"/>
                  <a:ea typeface="ＭＳ Ｐゴシック" panose="020B0600070205080204" pitchFamily="34" charset="-128"/>
                </a:rPr>
              </a:br>
              <a:r>
                <a:rPr lang="en-US" altLang="en-US" sz="1800">
                  <a:solidFill>
                    <a:schemeClr val="tx2"/>
                  </a:solidFill>
                  <a:latin typeface="Arial Narrow" panose="020B0606020202030204" pitchFamily="34" charset="0"/>
                  <a:ea typeface="ＭＳ Ｐゴシック" panose="020B0600070205080204" pitchFamily="34" charset="-128"/>
                </a:rPr>
                <a:t>ID potential</a:t>
              </a:r>
              <a:br>
                <a:rPr lang="en-US" altLang="en-US" sz="1800">
                  <a:solidFill>
                    <a:schemeClr val="tx2"/>
                  </a:solidFill>
                  <a:latin typeface="Arial Narrow" panose="020B0606020202030204" pitchFamily="34" charset="0"/>
                  <a:ea typeface="ＭＳ Ｐゴシック" panose="020B0600070205080204" pitchFamily="34" charset="-128"/>
                </a:rPr>
              </a:br>
              <a:r>
                <a:rPr lang="en-US" altLang="en-US" sz="1800">
                  <a:solidFill>
                    <a:schemeClr val="tx2"/>
                  </a:solidFill>
                  <a:latin typeface="Arial Narrow" panose="020B0606020202030204" pitchFamily="34" charset="0"/>
                  <a:ea typeface="ＭＳ Ｐゴシック" panose="020B0600070205080204" pitchFamily="34" charset="-128"/>
                </a:rPr>
                <a:t>design drivers</a:t>
              </a:r>
            </a:p>
          </p:txBody>
        </p:sp>
      </p:grpSp>
      <p:grpSp>
        <p:nvGrpSpPr>
          <p:cNvPr id="125979" name="Group 107"/>
          <p:cNvGrpSpPr>
            <a:grpSpLocks/>
          </p:cNvGrpSpPr>
          <p:nvPr/>
        </p:nvGrpSpPr>
        <p:grpSpPr bwMode="auto">
          <a:xfrm>
            <a:off x="2273300" y="3427413"/>
            <a:ext cx="1260475" cy="649287"/>
            <a:chOff x="1432" y="2123"/>
            <a:chExt cx="794" cy="394"/>
          </a:xfrm>
        </p:grpSpPr>
        <p:sp>
          <p:nvSpPr>
            <p:cNvPr id="126039" name="AutoShape 108"/>
            <p:cNvSpPr>
              <a:spLocks noChangeArrowheads="1"/>
            </p:cNvSpPr>
            <p:nvPr/>
          </p:nvSpPr>
          <p:spPr bwMode="auto">
            <a:xfrm>
              <a:off x="1434" y="2123"/>
              <a:ext cx="792" cy="394"/>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040" name="Text Box 109"/>
            <p:cNvSpPr txBox="1">
              <a:spLocks noChangeArrowheads="1"/>
            </p:cNvSpPr>
            <p:nvPr/>
          </p:nvSpPr>
          <p:spPr bwMode="auto">
            <a:xfrm>
              <a:off x="1432" y="2130"/>
              <a:ext cx="789" cy="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75000"/>
                </a:lnSpc>
              </a:pPr>
              <a:r>
                <a:rPr lang="en-US" altLang="en-US" sz="1800">
                  <a:solidFill>
                    <a:schemeClr val="tx2"/>
                  </a:solidFill>
                  <a:latin typeface="Arial Narrow" panose="020B0606020202030204" pitchFamily="34" charset="0"/>
                  <a:ea typeface="ＭＳ Ｐゴシック" panose="020B0600070205080204" pitchFamily="34" charset="-128"/>
                </a:rPr>
                <a:t>Gather &amp; qualify data</a:t>
              </a:r>
            </a:p>
          </p:txBody>
        </p:sp>
      </p:grpSp>
      <p:sp>
        <p:nvSpPr>
          <p:cNvPr id="125980" name="Text Box 110"/>
          <p:cNvSpPr txBox="1">
            <a:spLocks noChangeArrowheads="1"/>
          </p:cNvSpPr>
          <p:nvPr/>
        </p:nvSpPr>
        <p:spPr bwMode="auto">
          <a:xfrm>
            <a:off x="2286000" y="4284663"/>
            <a:ext cx="1239838"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30000"/>
              </a:spcBef>
            </a:pPr>
            <a:r>
              <a:rPr lang="en-US" altLang="en-US" sz="1800">
                <a:solidFill>
                  <a:schemeClr val="tx2"/>
                </a:solidFill>
                <a:latin typeface="Arial Narrow" panose="020B0606020202030204" pitchFamily="34" charset="0"/>
                <a:ea typeface="ＭＳ Ｐゴシック" panose="020B0600070205080204" pitchFamily="34" charset="-128"/>
              </a:rPr>
              <a:t>Specify </a:t>
            </a:r>
            <a:br>
              <a:rPr lang="en-US" altLang="en-US" sz="1800">
                <a:solidFill>
                  <a:schemeClr val="tx2"/>
                </a:solidFill>
                <a:latin typeface="Arial Narrow" panose="020B0606020202030204" pitchFamily="34" charset="0"/>
                <a:ea typeface="ＭＳ Ｐゴシック" panose="020B0600070205080204" pitchFamily="34" charset="-128"/>
              </a:rPr>
            </a:br>
            <a:r>
              <a:rPr lang="en-US" altLang="en-US" sz="1800">
                <a:solidFill>
                  <a:schemeClr val="tx2"/>
                </a:solidFill>
                <a:latin typeface="Arial Narrow" panose="020B0606020202030204" pitchFamily="34" charset="0"/>
                <a:ea typeface="ＭＳ Ｐゴシック" panose="020B0600070205080204" pitchFamily="34" charset="-128"/>
              </a:rPr>
              <a:t>performance  </a:t>
            </a:r>
            <a:br>
              <a:rPr lang="en-US" altLang="en-US" sz="1800">
                <a:solidFill>
                  <a:schemeClr val="tx2"/>
                </a:solidFill>
                <a:latin typeface="Arial Narrow" panose="020B0606020202030204" pitchFamily="34" charset="0"/>
                <a:ea typeface="ＭＳ Ｐゴシック" panose="020B0600070205080204" pitchFamily="34" charset="-128"/>
              </a:rPr>
            </a:br>
            <a:r>
              <a:rPr lang="en-US" altLang="en-US" sz="1800">
                <a:solidFill>
                  <a:schemeClr val="tx2"/>
                </a:solidFill>
                <a:latin typeface="Arial Narrow" panose="020B0606020202030204" pitchFamily="34" charset="0"/>
                <a:ea typeface="ＭＳ Ｐゴシック" panose="020B0600070205080204" pitchFamily="34" charset="-128"/>
              </a:rPr>
              <a:t>bounds</a:t>
            </a:r>
          </a:p>
        </p:txBody>
      </p:sp>
      <p:grpSp>
        <p:nvGrpSpPr>
          <p:cNvPr id="125981" name="Group 111"/>
          <p:cNvGrpSpPr>
            <a:grpSpLocks/>
          </p:cNvGrpSpPr>
          <p:nvPr/>
        </p:nvGrpSpPr>
        <p:grpSpPr bwMode="auto">
          <a:xfrm>
            <a:off x="2265363" y="5383213"/>
            <a:ext cx="1260475" cy="711200"/>
            <a:chOff x="1432" y="3175"/>
            <a:chExt cx="794" cy="448"/>
          </a:xfrm>
        </p:grpSpPr>
        <p:sp>
          <p:nvSpPr>
            <p:cNvPr id="126037" name="AutoShape 112"/>
            <p:cNvSpPr>
              <a:spLocks noChangeArrowheads="1"/>
            </p:cNvSpPr>
            <p:nvPr/>
          </p:nvSpPr>
          <p:spPr bwMode="auto">
            <a:xfrm>
              <a:off x="1434" y="3175"/>
              <a:ext cx="792" cy="448"/>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038" name="Text Box 113"/>
            <p:cNvSpPr txBox="1">
              <a:spLocks noChangeArrowheads="1"/>
            </p:cNvSpPr>
            <p:nvPr/>
          </p:nvSpPr>
          <p:spPr bwMode="auto">
            <a:xfrm>
              <a:off x="1432" y="3176"/>
              <a:ext cx="789" cy="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0"/>
                </a:spcBef>
              </a:pPr>
              <a:r>
                <a:rPr lang="en-US" altLang="en-US" sz="1800">
                  <a:solidFill>
                    <a:schemeClr val="tx2"/>
                  </a:solidFill>
                  <a:latin typeface="Arial Narrow" panose="020B0606020202030204" pitchFamily="34" charset="0"/>
                  <a:ea typeface="ＭＳ Ｐゴシック" panose="020B0600070205080204" pitchFamily="34" charset="-128"/>
                </a:rPr>
                <a:t>Summarize &amp; baseline data</a:t>
              </a:r>
            </a:p>
          </p:txBody>
        </p:sp>
      </p:grpSp>
      <p:grpSp>
        <p:nvGrpSpPr>
          <p:cNvPr id="125982" name="Group 114"/>
          <p:cNvGrpSpPr>
            <a:grpSpLocks/>
          </p:cNvGrpSpPr>
          <p:nvPr/>
        </p:nvGrpSpPr>
        <p:grpSpPr bwMode="auto">
          <a:xfrm>
            <a:off x="3929063" y="1892300"/>
            <a:ext cx="1266825" cy="938213"/>
            <a:chOff x="2486" y="1192"/>
            <a:chExt cx="798" cy="561"/>
          </a:xfrm>
        </p:grpSpPr>
        <p:sp>
          <p:nvSpPr>
            <p:cNvPr id="126035" name="AutoShape 115"/>
            <p:cNvSpPr>
              <a:spLocks noChangeArrowheads="1"/>
            </p:cNvSpPr>
            <p:nvPr/>
          </p:nvSpPr>
          <p:spPr bwMode="auto">
            <a:xfrm>
              <a:off x="2492" y="1192"/>
              <a:ext cx="792" cy="561"/>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036" name="Text Box 116"/>
            <p:cNvSpPr txBox="1">
              <a:spLocks noChangeArrowheads="1"/>
            </p:cNvSpPr>
            <p:nvPr/>
          </p:nvSpPr>
          <p:spPr bwMode="auto">
            <a:xfrm>
              <a:off x="2486" y="1197"/>
              <a:ext cx="796" cy="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pPr>
              <a:r>
                <a:rPr lang="en-US" altLang="en-US" sz="1800">
                  <a:solidFill>
                    <a:schemeClr val="tx2"/>
                  </a:solidFill>
                  <a:latin typeface="Arial Narrow" panose="020B0606020202030204" pitchFamily="34" charset="0"/>
                  <a:ea typeface="ＭＳ Ｐゴシック" panose="020B0600070205080204" pitchFamily="34" charset="-128"/>
                </a:rPr>
                <a:t>Explore data; model design dynamics</a:t>
              </a:r>
            </a:p>
          </p:txBody>
        </p:sp>
      </p:grpSp>
      <p:grpSp>
        <p:nvGrpSpPr>
          <p:cNvPr id="125983" name="Group 117"/>
          <p:cNvGrpSpPr>
            <a:grpSpLocks/>
          </p:cNvGrpSpPr>
          <p:nvPr/>
        </p:nvGrpSpPr>
        <p:grpSpPr bwMode="auto">
          <a:xfrm>
            <a:off x="3922713" y="2998788"/>
            <a:ext cx="1263650" cy="939800"/>
            <a:chOff x="2471" y="1789"/>
            <a:chExt cx="796" cy="592"/>
          </a:xfrm>
        </p:grpSpPr>
        <p:sp>
          <p:nvSpPr>
            <p:cNvPr id="126033" name="AutoShape 118"/>
            <p:cNvSpPr>
              <a:spLocks noChangeArrowheads="1"/>
            </p:cNvSpPr>
            <p:nvPr/>
          </p:nvSpPr>
          <p:spPr bwMode="auto">
            <a:xfrm>
              <a:off x="2475" y="1797"/>
              <a:ext cx="792" cy="584"/>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034" name="Text Box 119"/>
            <p:cNvSpPr txBox="1">
              <a:spLocks noChangeArrowheads="1"/>
            </p:cNvSpPr>
            <p:nvPr/>
          </p:nvSpPr>
          <p:spPr bwMode="auto">
            <a:xfrm>
              <a:off x="2471" y="1789"/>
              <a:ext cx="796" cy="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0"/>
                </a:spcBef>
              </a:pPr>
              <a:r>
                <a:rPr lang="en-US" altLang="en-US" sz="1800">
                  <a:solidFill>
                    <a:schemeClr val="tx2"/>
                  </a:solidFill>
                  <a:latin typeface="Arial Narrow" panose="020B0606020202030204" pitchFamily="34" charset="0"/>
                  <a:ea typeface="ＭＳ Ｐゴシック" panose="020B0600070205080204" pitchFamily="34" charset="-128"/>
                </a:rPr>
                <a:t>Focus on significant design drivers</a:t>
              </a:r>
            </a:p>
          </p:txBody>
        </p:sp>
      </p:grpSp>
      <p:grpSp>
        <p:nvGrpSpPr>
          <p:cNvPr id="125984" name="Group 120"/>
          <p:cNvGrpSpPr>
            <a:grpSpLocks/>
          </p:cNvGrpSpPr>
          <p:nvPr/>
        </p:nvGrpSpPr>
        <p:grpSpPr bwMode="auto">
          <a:xfrm>
            <a:off x="3956050" y="4114800"/>
            <a:ext cx="1257300" cy="962025"/>
            <a:chOff x="2492" y="2402"/>
            <a:chExt cx="792" cy="584"/>
          </a:xfrm>
        </p:grpSpPr>
        <p:sp>
          <p:nvSpPr>
            <p:cNvPr id="126031" name="AutoShape 121"/>
            <p:cNvSpPr>
              <a:spLocks noChangeArrowheads="1"/>
            </p:cNvSpPr>
            <p:nvPr/>
          </p:nvSpPr>
          <p:spPr bwMode="auto">
            <a:xfrm>
              <a:off x="2492" y="2402"/>
              <a:ext cx="792" cy="584"/>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032" name="Text Box 122"/>
            <p:cNvSpPr txBox="1">
              <a:spLocks noChangeArrowheads="1"/>
            </p:cNvSpPr>
            <p:nvPr/>
          </p:nvSpPr>
          <p:spPr bwMode="auto">
            <a:xfrm>
              <a:off x="2493" y="2402"/>
              <a:ext cx="789" cy="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pPr>
              <a:r>
                <a:rPr lang="en-US" altLang="en-US" sz="1800">
                  <a:solidFill>
                    <a:schemeClr val="tx2"/>
                  </a:solidFill>
                  <a:latin typeface="Arial Narrow" panose="020B0606020202030204" pitchFamily="34" charset="0"/>
                  <a:ea typeface="ＭＳ Ｐゴシック" panose="020B0600070205080204" pitchFamily="34" charset="-128"/>
                </a:rPr>
                <a:t>Innovate </a:t>
              </a:r>
              <a:br>
                <a:rPr lang="en-US" altLang="en-US" sz="1800">
                  <a:solidFill>
                    <a:schemeClr val="tx2"/>
                  </a:solidFill>
                  <a:latin typeface="Arial Narrow" panose="020B0606020202030204" pitchFamily="34" charset="0"/>
                  <a:ea typeface="ＭＳ Ｐゴシック" panose="020B0600070205080204" pitchFamily="34" charset="-128"/>
                </a:rPr>
              </a:br>
              <a:r>
                <a:rPr lang="en-US" altLang="en-US" sz="1800">
                  <a:solidFill>
                    <a:schemeClr val="tx2"/>
                  </a:solidFill>
                  <a:latin typeface="Arial Narrow" panose="020B0606020202030204" pitchFamily="34" charset="0"/>
                  <a:ea typeface="ＭＳ Ｐゴシック" panose="020B0600070205080204" pitchFamily="34" charset="-128"/>
                </a:rPr>
                <a:t>design </a:t>
              </a:r>
              <a:br>
                <a:rPr lang="en-US" altLang="en-US" sz="1800">
                  <a:solidFill>
                    <a:schemeClr val="tx2"/>
                  </a:solidFill>
                  <a:latin typeface="Arial Narrow" panose="020B0606020202030204" pitchFamily="34" charset="0"/>
                  <a:ea typeface="ＭＳ Ｐゴシック" panose="020B0600070205080204" pitchFamily="34" charset="-128"/>
                </a:rPr>
              </a:br>
              <a:r>
                <a:rPr lang="en-US" altLang="en-US" sz="1800">
                  <a:solidFill>
                    <a:schemeClr val="tx2"/>
                  </a:solidFill>
                  <a:latin typeface="Arial Narrow" panose="020B0606020202030204" pitchFamily="34" charset="0"/>
                  <a:ea typeface="ＭＳ Ｐゴシック" panose="020B0600070205080204" pitchFamily="34" charset="-128"/>
                </a:rPr>
                <a:t>alternatives</a:t>
              </a:r>
            </a:p>
          </p:txBody>
        </p:sp>
      </p:grpSp>
      <p:grpSp>
        <p:nvGrpSpPr>
          <p:cNvPr id="125985" name="Group 123"/>
          <p:cNvGrpSpPr>
            <a:grpSpLocks/>
          </p:cNvGrpSpPr>
          <p:nvPr/>
        </p:nvGrpSpPr>
        <p:grpSpPr bwMode="auto">
          <a:xfrm>
            <a:off x="3956050" y="5259388"/>
            <a:ext cx="1265238" cy="1225550"/>
            <a:chOff x="2492" y="3031"/>
            <a:chExt cx="797" cy="727"/>
          </a:xfrm>
        </p:grpSpPr>
        <p:sp>
          <p:nvSpPr>
            <p:cNvPr id="126029" name="AutoShape 124"/>
            <p:cNvSpPr>
              <a:spLocks noChangeArrowheads="1"/>
            </p:cNvSpPr>
            <p:nvPr/>
          </p:nvSpPr>
          <p:spPr bwMode="auto">
            <a:xfrm>
              <a:off x="2492" y="3031"/>
              <a:ext cx="792" cy="727"/>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030" name="Text Box 125"/>
            <p:cNvSpPr txBox="1">
              <a:spLocks noChangeArrowheads="1"/>
            </p:cNvSpPr>
            <p:nvPr/>
          </p:nvSpPr>
          <p:spPr bwMode="auto">
            <a:xfrm>
              <a:off x="2493" y="3032"/>
              <a:ext cx="796" cy="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pPr>
              <a:r>
                <a:rPr lang="en-US" altLang="en-US" sz="1800">
                  <a:solidFill>
                    <a:schemeClr val="tx2"/>
                  </a:solidFill>
                  <a:latin typeface="Arial Narrow" panose="020B0606020202030204" pitchFamily="34" charset="0"/>
                  <a:ea typeface="ＭＳ Ｐゴシック" panose="020B0600070205080204" pitchFamily="34" charset="-128"/>
                </a:rPr>
                <a:t>Select best</a:t>
              </a:r>
              <a:br>
                <a:rPr lang="en-US" altLang="en-US" sz="1800">
                  <a:solidFill>
                    <a:schemeClr val="tx2"/>
                  </a:solidFill>
                  <a:latin typeface="Arial Narrow" panose="020B0606020202030204" pitchFamily="34" charset="0"/>
                  <a:ea typeface="ＭＳ Ｐゴシック" panose="020B0600070205080204" pitchFamily="34" charset="-128"/>
                </a:rPr>
              </a:br>
              <a:r>
                <a:rPr lang="en-US" altLang="en-US" sz="1800">
                  <a:solidFill>
                    <a:schemeClr val="tx2"/>
                  </a:solidFill>
                  <a:latin typeface="Arial Narrow" panose="020B0606020202030204" pitchFamily="34" charset="0"/>
                  <a:ea typeface="ＭＳ Ｐゴシック" panose="020B0600070205080204" pitchFamily="34" charset="-128"/>
                </a:rPr>
                <a:t>architecture,</a:t>
              </a:r>
              <a:br>
                <a:rPr lang="en-US" altLang="en-US" sz="1800">
                  <a:solidFill>
                    <a:schemeClr val="tx2"/>
                  </a:solidFill>
                  <a:latin typeface="Arial Narrow" panose="020B0606020202030204" pitchFamily="34" charset="0"/>
                  <a:ea typeface="ＭＳ Ｐゴシック" panose="020B0600070205080204" pitchFamily="34" charset="-128"/>
                </a:rPr>
              </a:br>
              <a:r>
                <a:rPr lang="en-US" altLang="en-US" sz="1800">
                  <a:solidFill>
                    <a:schemeClr val="tx2"/>
                  </a:solidFill>
                  <a:latin typeface="Arial Narrow" panose="020B0606020202030204" pitchFamily="34" charset="0"/>
                  <a:ea typeface="ＭＳ Ｐゴシック" panose="020B0600070205080204" pitchFamily="34" charset="-128"/>
                </a:rPr>
                <a:t>design, &amp;</a:t>
              </a:r>
              <a:br>
                <a:rPr lang="en-US" altLang="en-US" sz="1800">
                  <a:solidFill>
                    <a:schemeClr val="tx2"/>
                  </a:solidFill>
                  <a:latin typeface="Arial Narrow" panose="020B0606020202030204" pitchFamily="34" charset="0"/>
                  <a:ea typeface="ＭＳ Ｐゴシック" panose="020B0600070205080204" pitchFamily="34" charset="-128"/>
                </a:rPr>
              </a:br>
              <a:r>
                <a:rPr lang="en-US" altLang="en-US" sz="1800">
                  <a:solidFill>
                    <a:schemeClr val="tx2"/>
                  </a:solidFill>
                  <a:latin typeface="Arial Narrow" panose="020B0606020202030204" pitchFamily="34" charset="0"/>
                  <a:ea typeface="ＭＳ Ｐゴシック" panose="020B0600070205080204" pitchFamily="34" charset="-128"/>
                </a:rPr>
                <a:t>feature set</a:t>
              </a:r>
            </a:p>
          </p:txBody>
        </p:sp>
      </p:grpSp>
      <p:grpSp>
        <p:nvGrpSpPr>
          <p:cNvPr id="125986" name="Group 126"/>
          <p:cNvGrpSpPr>
            <a:grpSpLocks/>
          </p:cNvGrpSpPr>
          <p:nvPr/>
        </p:nvGrpSpPr>
        <p:grpSpPr bwMode="auto">
          <a:xfrm>
            <a:off x="5572125" y="1892300"/>
            <a:ext cx="1371600" cy="1120775"/>
            <a:chOff x="3510" y="1192"/>
            <a:chExt cx="864" cy="706"/>
          </a:xfrm>
        </p:grpSpPr>
        <p:sp>
          <p:nvSpPr>
            <p:cNvPr id="126027" name="AutoShape 127"/>
            <p:cNvSpPr>
              <a:spLocks noChangeArrowheads="1"/>
            </p:cNvSpPr>
            <p:nvPr/>
          </p:nvSpPr>
          <p:spPr bwMode="auto">
            <a:xfrm>
              <a:off x="3516" y="1192"/>
              <a:ext cx="845" cy="706"/>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028" name="Text Box 128"/>
            <p:cNvSpPr txBox="1">
              <a:spLocks noChangeArrowheads="1"/>
            </p:cNvSpPr>
            <p:nvPr/>
          </p:nvSpPr>
          <p:spPr bwMode="auto">
            <a:xfrm>
              <a:off x="3510" y="1197"/>
              <a:ext cx="864" cy="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0"/>
                </a:spcBef>
              </a:pPr>
              <a:r>
                <a:rPr lang="en-US" altLang="en-US" sz="1800">
                  <a:solidFill>
                    <a:schemeClr val="tx2"/>
                  </a:solidFill>
                  <a:latin typeface="Arial Narrow" panose="020B0606020202030204" pitchFamily="34" charset="0"/>
                  <a:ea typeface="ＭＳ Ｐゴシック" panose="020B0600070205080204" pitchFamily="34" charset="-128"/>
                </a:rPr>
                <a:t>Match </a:t>
              </a:r>
              <a:br>
                <a:rPr lang="en-US" altLang="en-US" sz="1800">
                  <a:solidFill>
                    <a:schemeClr val="tx2"/>
                  </a:solidFill>
                  <a:latin typeface="Arial Narrow" panose="020B0606020202030204" pitchFamily="34" charset="0"/>
                  <a:ea typeface="ＭＳ Ｐゴシック" panose="020B0600070205080204" pitchFamily="34" charset="-128"/>
                </a:rPr>
              </a:br>
              <a:r>
                <a:rPr lang="en-US" altLang="en-US" sz="1800">
                  <a:solidFill>
                    <a:schemeClr val="tx2"/>
                  </a:solidFill>
                  <a:latin typeface="Arial Narrow" panose="020B0606020202030204" pitchFamily="34" charset="0"/>
                  <a:ea typeface="ＭＳ Ｐゴシック" panose="020B0600070205080204" pitchFamily="34" charset="-128"/>
                </a:rPr>
                <a:t>design &amp; implementation plans </a:t>
              </a:r>
            </a:p>
          </p:txBody>
        </p:sp>
      </p:grpSp>
      <p:grpSp>
        <p:nvGrpSpPr>
          <p:cNvPr id="125987" name="Group 129"/>
          <p:cNvGrpSpPr>
            <a:grpSpLocks/>
          </p:cNvGrpSpPr>
          <p:nvPr/>
        </p:nvGrpSpPr>
        <p:grpSpPr bwMode="auto">
          <a:xfrm>
            <a:off x="5583238" y="3163888"/>
            <a:ext cx="1374775" cy="1012825"/>
            <a:chOff x="3516" y="1925"/>
            <a:chExt cx="866" cy="638"/>
          </a:xfrm>
        </p:grpSpPr>
        <p:sp>
          <p:nvSpPr>
            <p:cNvPr id="126025" name="AutoShape 130"/>
            <p:cNvSpPr>
              <a:spLocks noChangeArrowheads="1"/>
            </p:cNvSpPr>
            <p:nvPr/>
          </p:nvSpPr>
          <p:spPr bwMode="auto">
            <a:xfrm>
              <a:off x="3516" y="1925"/>
              <a:ext cx="845" cy="638"/>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026" name="Text Box 131"/>
            <p:cNvSpPr txBox="1">
              <a:spLocks noChangeArrowheads="1"/>
            </p:cNvSpPr>
            <p:nvPr/>
          </p:nvSpPr>
          <p:spPr bwMode="auto">
            <a:xfrm>
              <a:off x="3517" y="1955"/>
              <a:ext cx="865" cy="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46154"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0"/>
                </a:spcBef>
              </a:pPr>
              <a:r>
                <a:rPr lang="en-US" altLang="en-US" sz="1800">
                  <a:solidFill>
                    <a:schemeClr val="tx2"/>
                  </a:solidFill>
                  <a:latin typeface="Arial Narrow" panose="020B0606020202030204" pitchFamily="34" charset="0"/>
                  <a:ea typeface="ＭＳ Ｐゴシック" panose="020B0600070205080204" pitchFamily="34" charset="-128"/>
                </a:rPr>
                <a:t>Reduce </a:t>
              </a:r>
              <a:br>
                <a:rPr lang="en-US" altLang="en-US" sz="1800">
                  <a:solidFill>
                    <a:schemeClr val="tx2"/>
                  </a:solidFill>
                  <a:latin typeface="Arial Narrow" panose="020B0606020202030204" pitchFamily="34" charset="0"/>
                  <a:ea typeface="ＭＳ Ｐゴシック" panose="020B0600070205080204" pitchFamily="34" charset="-128"/>
                </a:rPr>
              </a:br>
              <a:r>
                <a:rPr lang="en-US" altLang="en-US" sz="1800">
                  <a:solidFill>
                    <a:schemeClr val="tx2"/>
                  </a:solidFill>
                  <a:latin typeface="Arial Narrow" panose="020B0606020202030204" pitchFamily="34" charset="0"/>
                  <a:ea typeface="ＭＳ Ｐゴシック" panose="020B0600070205080204" pitchFamily="34" charset="-128"/>
                </a:rPr>
                <a:t>design &amp; integration risk</a:t>
              </a:r>
            </a:p>
          </p:txBody>
        </p:sp>
      </p:grpSp>
      <p:grpSp>
        <p:nvGrpSpPr>
          <p:cNvPr id="125988" name="Group 132"/>
          <p:cNvGrpSpPr>
            <a:grpSpLocks/>
          </p:cNvGrpSpPr>
          <p:nvPr/>
        </p:nvGrpSpPr>
        <p:grpSpPr bwMode="auto">
          <a:xfrm>
            <a:off x="5572125" y="4357688"/>
            <a:ext cx="1341438" cy="1133475"/>
            <a:chOff x="3516" y="2644"/>
            <a:chExt cx="845" cy="714"/>
          </a:xfrm>
        </p:grpSpPr>
        <p:sp>
          <p:nvSpPr>
            <p:cNvPr id="126023" name="AutoShape 133"/>
            <p:cNvSpPr>
              <a:spLocks noChangeArrowheads="1"/>
            </p:cNvSpPr>
            <p:nvPr/>
          </p:nvSpPr>
          <p:spPr bwMode="auto">
            <a:xfrm>
              <a:off x="3516" y="2645"/>
              <a:ext cx="845" cy="713"/>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024" name="Text Box 134"/>
            <p:cNvSpPr txBox="1">
              <a:spLocks noChangeArrowheads="1"/>
            </p:cNvSpPr>
            <p:nvPr/>
          </p:nvSpPr>
          <p:spPr bwMode="auto">
            <a:xfrm>
              <a:off x="3517" y="2644"/>
              <a:ext cx="841" cy="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40000"/>
                </a:spcBef>
              </a:pPr>
              <a:r>
                <a:rPr lang="en-US" altLang="en-US" sz="1800">
                  <a:solidFill>
                    <a:schemeClr val="tx2"/>
                  </a:solidFill>
                  <a:latin typeface="Arial Narrow" panose="020B0606020202030204" pitchFamily="34" charset="0"/>
                  <a:ea typeface="ＭＳ Ｐゴシック" panose="020B0600070205080204" pitchFamily="34" charset="-128"/>
                </a:rPr>
                <a:t>Deliver features using closed loop control</a:t>
              </a:r>
            </a:p>
          </p:txBody>
        </p:sp>
      </p:grpSp>
      <p:grpSp>
        <p:nvGrpSpPr>
          <p:cNvPr id="125989" name="Group 135"/>
          <p:cNvGrpSpPr>
            <a:grpSpLocks/>
          </p:cNvGrpSpPr>
          <p:nvPr/>
        </p:nvGrpSpPr>
        <p:grpSpPr bwMode="auto">
          <a:xfrm>
            <a:off x="7259638" y="1878013"/>
            <a:ext cx="1262062" cy="1096962"/>
            <a:chOff x="4570" y="1190"/>
            <a:chExt cx="795" cy="691"/>
          </a:xfrm>
        </p:grpSpPr>
        <p:sp>
          <p:nvSpPr>
            <p:cNvPr id="126021" name="AutoShape 136"/>
            <p:cNvSpPr>
              <a:spLocks noChangeArrowheads="1"/>
            </p:cNvSpPr>
            <p:nvPr/>
          </p:nvSpPr>
          <p:spPr bwMode="auto">
            <a:xfrm>
              <a:off x="4573" y="1192"/>
              <a:ext cx="792" cy="689"/>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022" name="Text Box 137"/>
            <p:cNvSpPr txBox="1">
              <a:spLocks noChangeArrowheads="1"/>
            </p:cNvSpPr>
            <p:nvPr/>
          </p:nvSpPr>
          <p:spPr bwMode="auto">
            <a:xfrm>
              <a:off x="4570" y="1190"/>
              <a:ext cx="788" cy="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0"/>
                </a:spcBef>
              </a:pPr>
              <a:r>
                <a:rPr lang="en-US" altLang="en-US" sz="1800">
                  <a:solidFill>
                    <a:schemeClr val="tx2"/>
                  </a:solidFill>
                  <a:latin typeface="Arial Narrow" panose="020B0606020202030204" pitchFamily="34" charset="0"/>
                  <a:ea typeface="ＭＳ Ｐゴシック" panose="020B0600070205080204" pitchFamily="34" charset="-128"/>
                </a:rPr>
                <a:t>Verify system  performance;</a:t>
              </a:r>
              <a:br>
                <a:rPr lang="en-US" altLang="en-US" sz="1800">
                  <a:solidFill>
                    <a:schemeClr val="tx2"/>
                  </a:solidFill>
                  <a:latin typeface="Arial Narrow" panose="020B0606020202030204" pitchFamily="34" charset="0"/>
                  <a:ea typeface="ＭＳ Ｐゴシック" panose="020B0600070205080204" pitchFamily="34" charset="-128"/>
                </a:rPr>
              </a:br>
              <a:r>
                <a:rPr lang="en-US" altLang="en-US" sz="1800">
                  <a:solidFill>
                    <a:schemeClr val="tx2"/>
                  </a:solidFill>
                  <a:latin typeface="Arial Narrow" panose="020B0606020202030204" pitchFamily="34" charset="0"/>
                  <a:ea typeface="ＭＳ Ｐゴシック" panose="020B0600070205080204" pitchFamily="34" charset="-128"/>
                </a:rPr>
                <a:t>demonstrate CTQs</a:t>
              </a:r>
            </a:p>
          </p:txBody>
        </p:sp>
      </p:grpSp>
      <p:grpSp>
        <p:nvGrpSpPr>
          <p:cNvPr id="125990" name="Group 138"/>
          <p:cNvGrpSpPr>
            <a:grpSpLocks/>
          </p:cNvGrpSpPr>
          <p:nvPr/>
        </p:nvGrpSpPr>
        <p:grpSpPr bwMode="auto">
          <a:xfrm>
            <a:off x="7232650" y="3182938"/>
            <a:ext cx="1262063" cy="808037"/>
            <a:chOff x="4563" y="1963"/>
            <a:chExt cx="795" cy="509"/>
          </a:xfrm>
        </p:grpSpPr>
        <p:sp>
          <p:nvSpPr>
            <p:cNvPr id="126019" name="AutoShape 139"/>
            <p:cNvSpPr>
              <a:spLocks noChangeArrowheads="1"/>
            </p:cNvSpPr>
            <p:nvPr/>
          </p:nvSpPr>
          <p:spPr bwMode="auto">
            <a:xfrm>
              <a:off x="4563" y="1964"/>
              <a:ext cx="792" cy="508"/>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020" name="Text Box 140"/>
            <p:cNvSpPr txBox="1">
              <a:spLocks noChangeArrowheads="1"/>
            </p:cNvSpPr>
            <p:nvPr/>
          </p:nvSpPr>
          <p:spPr bwMode="auto">
            <a:xfrm>
              <a:off x="4563" y="1963"/>
              <a:ext cx="795" cy="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spcBef>
                  <a:spcPct val="30000"/>
                </a:spcBef>
              </a:pPr>
              <a:r>
                <a:rPr lang="en-US" altLang="en-US" sz="1800">
                  <a:solidFill>
                    <a:schemeClr val="tx1"/>
                  </a:solidFill>
                  <a:latin typeface="Arial Narrow" panose="020B0606020202030204" pitchFamily="34" charset="0"/>
                  <a:ea typeface="ＭＳ Ｐゴシック" panose="020B0600070205080204" pitchFamily="34" charset="-128"/>
                </a:rPr>
                <a:t>Deliver new design</a:t>
              </a:r>
              <a:endParaRPr lang="en-US" altLang="en-US" sz="1800">
                <a:solidFill>
                  <a:schemeClr val="tx2"/>
                </a:solidFill>
                <a:latin typeface="Arial Narrow" panose="020B0606020202030204" pitchFamily="34" charset="0"/>
                <a:ea typeface="ＭＳ Ｐゴシック" panose="020B0600070205080204" pitchFamily="34" charset="-128"/>
              </a:endParaRPr>
            </a:p>
          </p:txBody>
        </p:sp>
      </p:grpSp>
      <p:grpSp>
        <p:nvGrpSpPr>
          <p:cNvPr id="125991" name="Group 141"/>
          <p:cNvGrpSpPr>
            <a:grpSpLocks/>
          </p:cNvGrpSpPr>
          <p:nvPr/>
        </p:nvGrpSpPr>
        <p:grpSpPr bwMode="auto">
          <a:xfrm>
            <a:off x="7232650" y="4198938"/>
            <a:ext cx="1257300" cy="1373187"/>
            <a:chOff x="4556" y="2577"/>
            <a:chExt cx="792" cy="865"/>
          </a:xfrm>
        </p:grpSpPr>
        <p:sp>
          <p:nvSpPr>
            <p:cNvPr id="126017" name="AutoShape 142"/>
            <p:cNvSpPr>
              <a:spLocks noChangeArrowheads="1"/>
            </p:cNvSpPr>
            <p:nvPr/>
          </p:nvSpPr>
          <p:spPr bwMode="auto">
            <a:xfrm>
              <a:off x="4556" y="2577"/>
              <a:ext cx="792" cy="865"/>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018" name="Text Box 143"/>
            <p:cNvSpPr txBox="1">
              <a:spLocks noChangeArrowheads="1"/>
            </p:cNvSpPr>
            <p:nvPr/>
          </p:nvSpPr>
          <p:spPr bwMode="auto">
            <a:xfrm>
              <a:off x="4563" y="2577"/>
              <a:ext cx="781" cy="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75000"/>
                </a:lnSpc>
              </a:pPr>
              <a:r>
                <a:rPr lang="en-US" altLang="en-US" sz="1800">
                  <a:solidFill>
                    <a:schemeClr val="tx2"/>
                  </a:solidFill>
                  <a:latin typeface="Arial Narrow" panose="020B0606020202030204" pitchFamily="34" charset="0"/>
                  <a:ea typeface="ＭＳ Ｐゴシック" panose="020B0600070205080204" pitchFamily="34" charset="-128"/>
                </a:rPr>
                <a:t>Monitor &amp; learn from users’ experiences (ongoing) </a:t>
              </a:r>
            </a:p>
          </p:txBody>
        </p:sp>
      </p:grpSp>
      <p:sp>
        <p:nvSpPr>
          <p:cNvPr id="132240" name="AutoShape 144"/>
          <p:cNvSpPr>
            <a:spLocks noChangeArrowheads="1"/>
          </p:cNvSpPr>
          <p:nvPr/>
        </p:nvSpPr>
        <p:spPr bwMode="auto">
          <a:xfrm>
            <a:off x="3852863" y="1289050"/>
            <a:ext cx="5026025" cy="1579563"/>
          </a:xfrm>
          <a:prstGeom prst="wedgeRectCallout">
            <a:avLst>
              <a:gd name="adj1" fmla="val -55403"/>
              <a:gd name="adj2" fmla="val -1861"/>
            </a:avLst>
          </a:prstGeom>
          <a:solidFill>
            <a:srgbClr val="FFFFCC"/>
          </a:solidFill>
          <a:ln w="9525" algn="ctr">
            <a:solidFill>
              <a:schemeClr val="tx1"/>
            </a:solidFill>
            <a:miter lim="800000"/>
            <a:headEnd/>
            <a:tailEnd/>
          </a:ln>
        </p:spPr>
        <p:txBody>
          <a:bodyPr lIns="128016" tIns="46154" rIns="45720" bIns="46154"/>
          <a:lstStyle>
            <a:lvl1pPr marL="120650" indent="-120650"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10000"/>
              </a:spcBef>
              <a:spcAft>
                <a:spcPct val="10000"/>
              </a:spcAft>
              <a:buFontTx/>
              <a:buChar char="•"/>
            </a:pPr>
            <a:r>
              <a:rPr lang="en-US" altLang="en-US">
                <a:solidFill>
                  <a:schemeClr val="tx1"/>
                </a:solidFill>
                <a:ea typeface="ＭＳ Ｐゴシック" panose="020B0600070205080204" pitchFamily="34" charset="-128"/>
              </a:rPr>
              <a:t>How will the key results (CTQs, CCRs) be measured in operational terms? </a:t>
            </a:r>
          </a:p>
          <a:p>
            <a:pPr eaLnBrk="1" hangingPunct="1">
              <a:lnSpc>
                <a:spcPct val="85000"/>
              </a:lnSpc>
              <a:spcBef>
                <a:spcPct val="10000"/>
              </a:spcBef>
              <a:spcAft>
                <a:spcPct val="10000"/>
              </a:spcAft>
              <a:buFontTx/>
              <a:buChar char="•"/>
            </a:pPr>
            <a:r>
              <a:rPr lang="en-US" altLang="en-US">
                <a:solidFill>
                  <a:schemeClr val="tx1"/>
                </a:solidFill>
                <a:ea typeface="ＭＳ Ｐゴシック" panose="020B0600070205080204" pitchFamily="34" charset="-128"/>
              </a:rPr>
              <a:t>What factors might influence the key results measures?</a:t>
            </a:r>
          </a:p>
          <a:p>
            <a:pPr eaLnBrk="1" hangingPunct="1">
              <a:lnSpc>
                <a:spcPct val="85000"/>
              </a:lnSpc>
              <a:spcBef>
                <a:spcPct val="10000"/>
              </a:spcBef>
              <a:spcAft>
                <a:spcPct val="10000"/>
              </a:spcAft>
              <a:buFontTx/>
              <a:buChar char="•"/>
            </a:pPr>
            <a:r>
              <a:rPr lang="en-US" altLang="en-US">
                <a:solidFill>
                  <a:schemeClr val="tx1"/>
                </a:solidFill>
                <a:ea typeface="ＭＳ Ｐゴシック" panose="020B0600070205080204" pitchFamily="34" charset="-128"/>
              </a:rPr>
              <a:t>Will each factor be </a:t>
            </a:r>
            <a:r>
              <a:rPr lang="en-US" altLang="en-US" b="1">
                <a:solidFill>
                  <a:schemeClr val="tx1"/>
                </a:solidFill>
                <a:ea typeface="ＭＳ Ｐゴシック" panose="020B0600070205080204" pitchFamily="34" charset="-128"/>
              </a:rPr>
              <a:t>controllable</a:t>
            </a:r>
            <a:r>
              <a:rPr lang="en-US" altLang="en-US">
                <a:solidFill>
                  <a:schemeClr val="tx1"/>
                </a:solidFill>
                <a:ea typeface="ＭＳ Ｐゴシック" panose="020B0600070205080204" pitchFamily="34" charset="-128"/>
              </a:rPr>
              <a:t> or </a:t>
            </a:r>
            <a:r>
              <a:rPr lang="en-US" altLang="en-US" b="1">
                <a:solidFill>
                  <a:schemeClr val="tx1"/>
                </a:solidFill>
                <a:ea typeface="ＭＳ Ｐゴシック" panose="020B0600070205080204" pitchFamily="34" charset="-128"/>
              </a:rPr>
              <a:t>uncontrolled</a:t>
            </a:r>
            <a:r>
              <a:rPr lang="en-US" altLang="en-US">
                <a:solidFill>
                  <a:schemeClr val="tx1"/>
                </a:solidFill>
                <a:ea typeface="ＭＳ Ｐゴシック" panose="020B0600070205080204" pitchFamily="34" charset="-128"/>
              </a:rPr>
              <a:t> in the expected scope of this project?</a:t>
            </a:r>
          </a:p>
        </p:txBody>
      </p:sp>
      <p:sp>
        <p:nvSpPr>
          <p:cNvPr id="132241" name="AutoShape 145"/>
          <p:cNvSpPr>
            <a:spLocks noChangeArrowheads="1"/>
          </p:cNvSpPr>
          <p:nvPr/>
        </p:nvSpPr>
        <p:spPr bwMode="auto">
          <a:xfrm>
            <a:off x="3849688" y="3036888"/>
            <a:ext cx="5027612" cy="1111250"/>
          </a:xfrm>
          <a:prstGeom prst="wedgeRectCallout">
            <a:avLst>
              <a:gd name="adj1" fmla="val -55148"/>
              <a:gd name="adj2" fmla="val -2431"/>
            </a:avLst>
          </a:prstGeom>
          <a:solidFill>
            <a:srgbClr val="FFFFCC"/>
          </a:solidFill>
          <a:ln w="9525" algn="ctr">
            <a:solidFill>
              <a:schemeClr val="tx1"/>
            </a:solidFill>
            <a:miter lim="800000"/>
            <a:headEnd/>
            <a:tailEnd/>
          </a:ln>
        </p:spPr>
        <p:txBody>
          <a:bodyPr lIns="128016" tIns="46154" rIns="45720" bIns="46154"/>
          <a:lstStyle>
            <a:lvl1pPr marL="120650" indent="-120650"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10000"/>
              </a:spcBef>
              <a:spcAft>
                <a:spcPct val="10000"/>
              </a:spcAft>
              <a:buFontTx/>
              <a:buChar char="•"/>
            </a:pPr>
            <a:r>
              <a:rPr lang="en-US" altLang="en-US">
                <a:solidFill>
                  <a:schemeClr val="tx1"/>
                </a:solidFill>
                <a:ea typeface="ＭＳ Ｐゴシック" panose="020B0600070205080204" pitchFamily="34" charset="-128"/>
              </a:rPr>
              <a:t>Where will the data be gathered? How? How much?</a:t>
            </a:r>
          </a:p>
          <a:p>
            <a:pPr eaLnBrk="1" hangingPunct="1">
              <a:lnSpc>
                <a:spcPct val="85000"/>
              </a:lnSpc>
              <a:spcBef>
                <a:spcPct val="10000"/>
              </a:spcBef>
              <a:spcAft>
                <a:spcPct val="10000"/>
              </a:spcAft>
              <a:buFontTx/>
              <a:buChar char="•"/>
            </a:pPr>
            <a:r>
              <a:rPr lang="en-US" altLang="en-US">
                <a:solidFill>
                  <a:schemeClr val="tx1"/>
                </a:solidFill>
                <a:ea typeface="ＭＳ Ｐゴシック" panose="020B0600070205080204" pitchFamily="34" charset="-128"/>
              </a:rPr>
              <a:t>Has data been collected according to the plan?  Were there any important deviations?</a:t>
            </a:r>
          </a:p>
          <a:p>
            <a:pPr eaLnBrk="1" hangingPunct="1">
              <a:lnSpc>
                <a:spcPct val="85000"/>
              </a:lnSpc>
              <a:spcBef>
                <a:spcPct val="10000"/>
              </a:spcBef>
              <a:spcAft>
                <a:spcPct val="10000"/>
              </a:spcAft>
              <a:buFontTx/>
              <a:buChar char="•"/>
            </a:pPr>
            <a:r>
              <a:rPr lang="en-US" altLang="en-US">
                <a:solidFill>
                  <a:schemeClr val="tx1"/>
                </a:solidFill>
                <a:ea typeface="ＭＳ Ｐゴシック" panose="020B0600070205080204" pitchFamily="34" charset="-128"/>
              </a:rPr>
              <a:t>Are there unexpected patterns in the raw data?</a:t>
            </a:r>
          </a:p>
        </p:txBody>
      </p:sp>
      <p:sp>
        <p:nvSpPr>
          <p:cNvPr id="132242" name="AutoShape 146"/>
          <p:cNvSpPr>
            <a:spLocks noChangeArrowheads="1"/>
          </p:cNvSpPr>
          <p:nvPr/>
        </p:nvSpPr>
        <p:spPr bwMode="auto">
          <a:xfrm>
            <a:off x="3852863" y="5364163"/>
            <a:ext cx="5003800" cy="854075"/>
          </a:xfrm>
          <a:prstGeom prst="wedgeRectCallout">
            <a:avLst>
              <a:gd name="adj1" fmla="val -54315"/>
              <a:gd name="adj2" fmla="val 6880"/>
            </a:avLst>
          </a:prstGeom>
          <a:solidFill>
            <a:srgbClr val="FFFFCC"/>
          </a:solidFill>
          <a:ln w="9525" algn="ctr">
            <a:solidFill>
              <a:schemeClr val="tx1"/>
            </a:solidFill>
            <a:miter lim="800000"/>
            <a:headEnd/>
            <a:tailEnd/>
          </a:ln>
        </p:spPr>
        <p:txBody>
          <a:bodyPr lIns="128016" tIns="46154" rIns="45720" bIns="46154"/>
          <a:lstStyle>
            <a:lvl1pPr marL="120650" indent="-120650"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10000"/>
              </a:spcBef>
              <a:spcAft>
                <a:spcPct val="10000"/>
              </a:spcAft>
              <a:buFontTx/>
              <a:buChar char="•"/>
            </a:pPr>
            <a:r>
              <a:rPr lang="en-US" altLang="en-US">
                <a:solidFill>
                  <a:schemeClr val="tx1"/>
                </a:solidFill>
                <a:ea typeface="ＭＳ Ｐゴシック" panose="020B0600070205080204" pitchFamily="34" charset="-128"/>
              </a:rPr>
              <a:t>What can we learn about current performance?</a:t>
            </a:r>
          </a:p>
          <a:p>
            <a:pPr eaLnBrk="1" hangingPunct="1">
              <a:lnSpc>
                <a:spcPct val="85000"/>
              </a:lnSpc>
              <a:spcBef>
                <a:spcPct val="10000"/>
              </a:spcBef>
              <a:spcAft>
                <a:spcPct val="10000"/>
              </a:spcAft>
              <a:buFontTx/>
              <a:buChar char="•"/>
            </a:pPr>
            <a:r>
              <a:rPr lang="en-US" altLang="en-US">
                <a:solidFill>
                  <a:schemeClr val="tx1"/>
                </a:solidFill>
                <a:ea typeface="ＭＳ Ｐゴシック" panose="020B0600070205080204" pitchFamily="34" charset="-128"/>
              </a:rPr>
              <a:t>How does performance compare with the project goals? </a:t>
            </a:r>
            <a:endParaRPr lang="en-US" altLang="en-US">
              <a:solidFill>
                <a:schemeClr val="tx2"/>
              </a:solidFill>
              <a:ea typeface="ＭＳ Ｐゴシック" panose="020B0600070205080204" pitchFamily="34" charset="-128"/>
            </a:endParaRPr>
          </a:p>
        </p:txBody>
      </p:sp>
      <p:sp>
        <p:nvSpPr>
          <p:cNvPr id="132243" name="AutoShape 147"/>
          <p:cNvSpPr>
            <a:spLocks noChangeArrowheads="1"/>
          </p:cNvSpPr>
          <p:nvPr/>
        </p:nvSpPr>
        <p:spPr bwMode="auto">
          <a:xfrm>
            <a:off x="3838575" y="4321175"/>
            <a:ext cx="5026025" cy="846138"/>
          </a:xfrm>
          <a:prstGeom prst="wedgeRectCallout">
            <a:avLst>
              <a:gd name="adj1" fmla="val -55370"/>
              <a:gd name="adj2" fmla="val 1407"/>
            </a:avLst>
          </a:prstGeom>
          <a:solidFill>
            <a:srgbClr val="FFFFCC"/>
          </a:solidFill>
          <a:ln w="9525" algn="ctr">
            <a:solidFill>
              <a:schemeClr val="tx1"/>
            </a:solidFill>
            <a:miter lim="800000"/>
            <a:headEnd/>
            <a:tailEnd/>
          </a:ln>
        </p:spPr>
        <p:txBody>
          <a:bodyPr lIns="128016" tIns="46154" rIns="45720" bIns="46154"/>
          <a:lstStyle>
            <a:lvl1pPr marL="120650" indent="-120650"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10000"/>
              </a:spcBef>
              <a:spcAft>
                <a:spcPct val="10000"/>
              </a:spcAft>
              <a:buFontTx/>
              <a:buChar char="•"/>
            </a:pPr>
            <a:r>
              <a:rPr lang="en-US" altLang="en-US">
                <a:solidFill>
                  <a:schemeClr val="tx1"/>
                </a:solidFill>
                <a:ea typeface="ＭＳ Ｐゴシック" panose="020B0600070205080204" pitchFamily="34" charset="-128"/>
              </a:rPr>
              <a:t>Can we distill and report baseline observations?</a:t>
            </a:r>
          </a:p>
          <a:p>
            <a:pPr eaLnBrk="1" hangingPunct="1">
              <a:lnSpc>
                <a:spcPct val="85000"/>
              </a:lnSpc>
              <a:spcBef>
                <a:spcPct val="10000"/>
              </a:spcBef>
              <a:spcAft>
                <a:spcPct val="10000"/>
              </a:spcAft>
              <a:buFontTx/>
              <a:buChar char="•"/>
            </a:pPr>
            <a:r>
              <a:rPr lang="en-US" altLang="en-US">
                <a:solidFill>
                  <a:schemeClr val="tx1"/>
                </a:solidFill>
                <a:ea typeface="ＭＳ Ｐゴシック" panose="020B0600070205080204" pitchFamily="34" charset="-128"/>
              </a:rPr>
              <a:t>What does the baseline view say about the project’s chances of success as chartered?</a:t>
            </a:r>
          </a:p>
        </p:txBody>
      </p:sp>
      <p:sp>
        <p:nvSpPr>
          <p:cNvPr id="125996" name="Text Box 60"/>
          <p:cNvSpPr txBox="1">
            <a:spLocks noChangeArrowheads="1"/>
          </p:cNvSpPr>
          <p:nvPr/>
        </p:nvSpPr>
        <p:spPr bwMode="auto">
          <a:xfrm>
            <a:off x="654050" y="6202363"/>
            <a:ext cx="1884363"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7392" tIns="49522" rIns="97392" bIns="49522">
            <a:spAutoFit/>
          </a:bodyPr>
          <a:lstStyle>
            <a:lvl1pPr defTabSz="1074738" eaLnBrk="0" hangingPunct="0">
              <a:defRPr sz="1600">
                <a:solidFill>
                  <a:srgbClr val="FFFF99"/>
                </a:solidFill>
                <a:latin typeface="Arial" panose="020B0604020202020204" pitchFamily="34" charset="0"/>
              </a:defRPr>
            </a:lvl1pPr>
            <a:lvl2pPr marL="742950" indent="-285750" defTabSz="1074738" eaLnBrk="0" hangingPunct="0">
              <a:defRPr sz="1600">
                <a:solidFill>
                  <a:srgbClr val="FFFF99"/>
                </a:solidFill>
                <a:latin typeface="Arial" panose="020B0604020202020204" pitchFamily="34" charset="0"/>
              </a:defRPr>
            </a:lvl2pPr>
            <a:lvl3pPr marL="1143000" indent="-228600" defTabSz="1074738" eaLnBrk="0" hangingPunct="0">
              <a:defRPr sz="1600">
                <a:solidFill>
                  <a:srgbClr val="FFFF99"/>
                </a:solidFill>
                <a:latin typeface="Arial" panose="020B0604020202020204" pitchFamily="34" charset="0"/>
              </a:defRPr>
            </a:lvl3pPr>
            <a:lvl4pPr marL="1600200" indent="-228600" defTabSz="1074738" eaLnBrk="0" hangingPunct="0">
              <a:defRPr sz="1600">
                <a:solidFill>
                  <a:srgbClr val="FFFF99"/>
                </a:solidFill>
                <a:latin typeface="Arial" panose="020B0604020202020204" pitchFamily="34" charset="0"/>
              </a:defRPr>
            </a:lvl4pPr>
            <a:lvl5pPr marL="2057400" indent="-228600" defTabSz="1074738" eaLnBrk="0" hangingPunct="0">
              <a:defRPr sz="1600">
                <a:solidFill>
                  <a:srgbClr val="FFFF99"/>
                </a:solidFill>
                <a:latin typeface="Arial" panose="020B0604020202020204" pitchFamily="34" charset="0"/>
              </a:defRPr>
            </a:lvl5pPr>
            <a:lvl6pPr marL="2514600" indent="-228600" defTabSz="107473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107473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107473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1074738"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lnSpc>
                <a:spcPct val="89000"/>
              </a:lnSpc>
            </a:pPr>
            <a:r>
              <a:rPr lang="en-US" altLang="en-US" sz="1200">
                <a:solidFill>
                  <a:schemeClr val="tx1"/>
                </a:solidFill>
                <a:ea typeface="ＭＳ Ｐゴシック" panose="020B0600070205080204" pitchFamily="34" charset="-128"/>
              </a:rPr>
              <a:t>Phase Exit Review</a:t>
            </a:r>
          </a:p>
        </p:txBody>
      </p:sp>
      <p:grpSp>
        <p:nvGrpSpPr>
          <p:cNvPr id="125997" name="Group 61"/>
          <p:cNvGrpSpPr>
            <a:grpSpLocks/>
          </p:cNvGrpSpPr>
          <p:nvPr/>
        </p:nvGrpSpPr>
        <p:grpSpPr bwMode="auto">
          <a:xfrm>
            <a:off x="322263" y="6154738"/>
            <a:ext cx="319087" cy="355600"/>
            <a:chOff x="410" y="1186"/>
            <a:chExt cx="745" cy="919"/>
          </a:xfrm>
        </p:grpSpPr>
        <p:sp>
          <p:nvSpPr>
            <p:cNvPr id="125999" name="Freeform 62"/>
            <p:cNvSpPr>
              <a:spLocks/>
            </p:cNvSpPr>
            <p:nvPr/>
          </p:nvSpPr>
          <p:spPr bwMode="auto">
            <a:xfrm>
              <a:off x="410" y="1186"/>
              <a:ext cx="745" cy="919"/>
            </a:xfrm>
            <a:custGeom>
              <a:avLst/>
              <a:gdLst>
                <a:gd name="T0" fmla="*/ 1 w 1489"/>
                <a:gd name="T1" fmla="*/ 1 h 1836"/>
                <a:gd name="T2" fmla="*/ 1 w 1489"/>
                <a:gd name="T3" fmla="*/ 1 h 1836"/>
                <a:gd name="T4" fmla="*/ 1 w 1489"/>
                <a:gd name="T5" fmla="*/ 1 h 1836"/>
                <a:gd name="T6" fmla="*/ 1 w 1489"/>
                <a:gd name="T7" fmla="*/ 1 h 1836"/>
                <a:gd name="T8" fmla="*/ 1 w 1489"/>
                <a:gd name="T9" fmla="*/ 1 h 1836"/>
                <a:gd name="T10" fmla="*/ 1 w 1489"/>
                <a:gd name="T11" fmla="*/ 1 h 1836"/>
                <a:gd name="T12" fmla="*/ 1 w 1489"/>
                <a:gd name="T13" fmla="*/ 1 h 1836"/>
                <a:gd name="T14" fmla="*/ 1 w 1489"/>
                <a:gd name="T15" fmla="*/ 1 h 1836"/>
                <a:gd name="T16" fmla="*/ 1 w 1489"/>
                <a:gd name="T17" fmla="*/ 1 h 1836"/>
                <a:gd name="T18" fmla="*/ 1 w 1489"/>
                <a:gd name="T19" fmla="*/ 1 h 1836"/>
                <a:gd name="T20" fmla="*/ 1 w 1489"/>
                <a:gd name="T21" fmla="*/ 1 h 1836"/>
                <a:gd name="T22" fmla="*/ 1 w 1489"/>
                <a:gd name="T23" fmla="*/ 1 h 1836"/>
                <a:gd name="T24" fmla="*/ 1 w 1489"/>
                <a:gd name="T25" fmla="*/ 1 h 1836"/>
                <a:gd name="T26" fmla="*/ 1 w 1489"/>
                <a:gd name="T27" fmla="*/ 1 h 1836"/>
                <a:gd name="T28" fmla="*/ 1 w 1489"/>
                <a:gd name="T29" fmla="*/ 1 h 1836"/>
                <a:gd name="T30" fmla="*/ 1 w 1489"/>
                <a:gd name="T31" fmla="*/ 1 h 1836"/>
                <a:gd name="T32" fmla="*/ 1 w 1489"/>
                <a:gd name="T33" fmla="*/ 1 h 1836"/>
                <a:gd name="T34" fmla="*/ 1 w 1489"/>
                <a:gd name="T35" fmla="*/ 1 h 1836"/>
                <a:gd name="T36" fmla="*/ 1 w 1489"/>
                <a:gd name="T37" fmla="*/ 1 h 1836"/>
                <a:gd name="T38" fmla="*/ 1 w 1489"/>
                <a:gd name="T39" fmla="*/ 1 h 1836"/>
                <a:gd name="T40" fmla="*/ 1 w 1489"/>
                <a:gd name="T41" fmla="*/ 1 h 1836"/>
                <a:gd name="T42" fmla="*/ 1 w 1489"/>
                <a:gd name="T43" fmla="*/ 1 h 1836"/>
                <a:gd name="T44" fmla="*/ 1 w 1489"/>
                <a:gd name="T45" fmla="*/ 1 h 1836"/>
                <a:gd name="T46" fmla="*/ 1 w 1489"/>
                <a:gd name="T47" fmla="*/ 1 h 1836"/>
                <a:gd name="T48" fmla="*/ 1 w 1489"/>
                <a:gd name="T49" fmla="*/ 1 h 1836"/>
                <a:gd name="T50" fmla="*/ 1 w 1489"/>
                <a:gd name="T51" fmla="*/ 1 h 1836"/>
                <a:gd name="T52" fmla="*/ 1 w 1489"/>
                <a:gd name="T53" fmla="*/ 1 h 1836"/>
                <a:gd name="T54" fmla="*/ 1 w 1489"/>
                <a:gd name="T55" fmla="*/ 1 h 1836"/>
                <a:gd name="T56" fmla="*/ 1 w 1489"/>
                <a:gd name="T57" fmla="*/ 1 h 1836"/>
                <a:gd name="T58" fmla="*/ 1 w 1489"/>
                <a:gd name="T59" fmla="*/ 1 h 1836"/>
                <a:gd name="T60" fmla="*/ 1 w 1489"/>
                <a:gd name="T61" fmla="*/ 1 h 1836"/>
                <a:gd name="T62" fmla="*/ 1 w 1489"/>
                <a:gd name="T63" fmla="*/ 1 h 1836"/>
                <a:gd name="T64" fmla="*/ 1 w 1489"/>
                <a:gd name="T65" fmla="*/ 1 h 1836"/>
                <a:gd name="T66" fmla="*/ 1 w 1489"/>
                <a:gd name="T67" fmla="*/ 1 h 1836"/>
                <a:gd name="T68" fmla="*/ 1 w 1489"/>
                <a:gd name="T69" fmla="*/ 1 h 1836"/>
                <a:gd name="T70" fmla="*/ 1 w 1489"/>
                <a:gd name="T71" fmla="*/ 1 h 1836"/>
                <a:gd name="T72" fmla="*/ 1 w 1489"/>
                <a:gd name="T73" fmla="*/ 1 h 1836"/>
                <a:gd name="T74" fmla="*/ 1 w 1489"/>
                <a:gd name="T75" fmla="*/ 1 h 1836"/>
                <a:gd name="T76" fmla="*/ 1 w 1489"/>
                <a:gd name="T77" fmla="*/ 1 h 1836"/>
                <a:gd name="T78" fmla="*/ 1 w 1489"/>
                <a:gd name="T79" fmla="*/ 1 h 1836"/>
                <a:gd name="T80" fmla="*/ 1 w 1489"/>
                <a:gd name="T81" fmla="*/ 1 h 1836"/>
                <a:gd name="T82" fmla="*/ 1 w 1489"/>
                <a:gd name="T83" fmla="*/ 1 h 1836"/>
                <a:gd name="T84" fmla="*/ 1 w 1489"/>
                <a:gd name="T85" fmla="*/ 1 h 1836"/>
                <a:gd name="T86" fmla="*/ 1 w 1489"/>
                <a:gd name="T87" fmla="*/ 1 h 1836"/>
                <a:gd name="T88" fmla="*/ 1 w 1489"/>
                <a:gd name="T89" fmla="*/ 1 h 18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89"/>
                <a:gd name="T136" fmla="*/ 0 h 1836"/>
                <a:gd name="T137" fmla="*/ 1489 w 1489"/>
                <a:gd name="T138" fmla="*/ 1836 h 18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89" h="1836">
                  <a:moveTo>
                    <a:pt x="1425" y="865"/>
                  </a:moveTo>
                  <a:lnTo>
                    <a:pt x="1489" y="872"/>
                  </a:lnTo>
                  <a:lnTo>
                    <a:pt x="1489" y="670"/>
                  </a:lnTo>
                  <a:lnTo>
                    <a:pt x="1146" y="670"/>
                  </a:lnTo>
                  <a:lnTo>
                    <a:pt x="1146" y="503"/>
                  </a:lnTo>
                  <a:lnTo>
                    <a:pt x="1166" y="466"/>
                  </a:lnTo>
                  <a:lnTo>
                    <a:pt x="1189" y="434"/>
                  </a:lnTo>
                  <a:lnTo>
                    <a:pt x="1212" y="408"/>
                  </a:lnTo>
                  <a:lnTo>
                    <a:pt x="1235" y="385"/>
                  </a:lnTo>
                  <a:lnTo>
                    <a:pt x="1258" y="365"/>
                  </a:lnTo>
                  <a:lnTo>
                    <a:pt x="1280" y="350"/>
                  </a:lnTo>
                  <a:lnTo>
                    <a:pt x="1303" y="337"/>
                  </a:lnTo>
                  <a:lnTo>
                    <a:pt x="1324" y="327"/>
                  </a:lnTo>
                  <a:lnTo>
                    <a:pt x="1345" y="320"/>
                  </a:lnTo>
                  <a:lnTo>
                    <a:pt x="1363" y="315"/>
                  </a:lnTo>
                  <a:lnTo>
                    <a:pt x="1379" y="312"/>
                  </a:lnTo>
                  <a:lnTo>
                    <a:pt x="1394" y="310"/>
                  </a:lnTo>
                  <a:lnTo>
                    <a:pt x="1407" y="310"/>
                  </a:lnTo>
                  <a:lnTo>
                    <a:pt x="1416" y="309"/>
                  </a:lnTo>
                  <a:lnTo>
                    <a:pt x="1422" y="310"/>
                  </a:lnTo>
                  <a:lnTo>
                    <a:pt x="1425" y="310"/>
                  </a:lnTo>
                  <a:lnTo>
                    <a:pt x="1489" y="317"/>
                  </a:lnTo>
                  <a:lnTo>
                    <a:pt x="1489" y="114"/>
                  </a:lnTo>
                  <a:lnTo>
                    <a:pt x="1146" y="114"/>
                  </a:lnTo>
                  <a:lnTo>
                    <a:pt x="1146" y="0"/>
                  </a:lnTo>
                  <a:lnTo>
                    <a:pt x="354" y="0"/>
                  </a:lnTo>
                  <a:lnTo>
                    <a:pt x="354" y="114"/>
                  </a:lnTo>
                  <a:lnTo>
                    <a:pt x="0" y="114"/>
                  </a:lnTo>
                  <a:lnTo>
                    <a:pt x="0" y="317"/>
                  </a:lnTo>
                  <a:lnTo>
                    <a:pt x="63" y="310"/>
                  </a:lnTo>
                  <a:lnTo>
                    <a:pt x="66" y="310"/>
                  </a:lnTo>
                  <a:lnTo>
                    <a:pt x="72" y="309"/>
                  </a:lnTo>
                  <a:lnTo>
                    <a:pt x="83" y="310"/>
                  </a:lnTo>
                  <a:lnTo>
                    <a:pt x="95" y="310"/>
                  </a:lnTo>
                  <a:lnTo>
                    <a:pt x="110" y="312"/>
                  </a:lnTo>
                  <a:lnTo>
                    <a:pt x="128" y="315"/>
                  </a:lnTo>
                  <a:lnTo>
                    <a:pt x="146" y="321"/>
                  </a:lnTo>
                  <a:lnTo>
                    <a:pt x="167" y="329"/>
                  </a:lnTo>
                  <a:lnTo>
                    <a:pt x="189" y="340"/>
                  </a:lnTo>
                  <a:lnTo>
                    <a:pt x="212" y="352"/>
                  </a:lnTo>
                  <a:lnTo>
                    <a:pt x="235" y="368"/>
                  </a:lnTo>
                  <a:lnTo>
                    <a:pt x="259" y="389"/>
                  </a:lnTo>
                  <a:lnTo>
                    <a:pt x="282" y="413"/>
                  </a:lnTo>
                  <a:lnTo>
                    <a:pt x="305" y="442"/>
                  </a:lnTo>
                  <a:lnTo>
                    <a:pt x="327" y="476"/>
                  </a:lnTo>
                  <a:lnTo>
                    <a:pt x="349" y="515"/>
                  </a:lnTo>
                  <a:lnTo>
                    <a:pt x="350" y="517"/>
                  </a:lnTo>
                  <a:lnTo>
                    <a:pt x="351" y="518"/>
                  </a:lnTo>
                  <a:lnTo>
                    <a:pt x="353" y="521"/>
                  </a:lnTo>
                  <a:lnTo>
                    <a:pt x="354" y="523"/>
                  </a:lnTo>
                  <a:lnTo>
                    <a:pt x="354" y="670"/>
                  </a:lnTo>
                  <a:lnTo>
                    <a:pt x="0" y="670"/>
                  </a:lnTo>
                  <a:lnTo>
                    <a:pt x="0" y="873"/>
                  </a:lnTo>
                  <a:lnTo>
                    <a:pt x="63" y="865"/>
                  </a:lnTo>
                  <a:lnTo>
                    <a:pt x="66" y="865"/>
                  </a:lnTo>
                  <a:lnTo>
                    <a:pt x="72" y="865"/>
                  </a:lnTo>
                  <a:lnTo>
                    <a:pt x="83" y="865"/>
                  </a:lnTo>
                  <a:lnTo>
                    <a:pt x="95" y="866"/>
                  </a:lnTo>
                  <a:lnTo>
                    <a:pt x="110" y="868"/>
                  </a:lnTo>
                  <a:lnTo>
                    <a:pt x="128" y="872"/>
                  </a:lnTo>
                  <a:lnTo>
                    <a:pt x="146" y="878"/>
                  </a:lnTo>
                  <a:lnTo>
                    <a:pt x="167" y="885"/>
                  </a:lnTo>
                  <a:lnTo>
                    <a:pt x="189" y="895"/>
                  </a:lnTo>
                  <a:lnTo>
                    <a:pt x="212" y="909"/>
                  </a:lnTo>
                  <a:lnTo>
                    <a:pt x="235" y="925"/>
                  </a:lnTo>
                  <a:lnTo>
                    <a:pt x="259" y="946"/>
                  </a:lnTo>
                  <a:lnTo>
                    <a:pt x="282" y="970"/>
                  </a:lnTo>
                  <a:lnTo>
                    <a:pt x="305" y="999"/>
                  </a:lnTo>
                  <a:lnTo>
                    <a:pt x="327" y="1032"/>
                  </a:lnTo>
                  <a:lnTo>
                    <a:pt x="349" y="1071"/>
                  </a:lnTo>
                  <a:lnTo>
                    <a:pt x="350" y="1072"/>
                  </a:lnTo>
                  <a:lnTo>
                    <a:pt x="351" y="1075"/>
                  </a:lnTo>
                  <a:lnTo>
                    <a:pt x="353" y="1076"/>
                  </a:lnTo>
                  <a:lnTo>
                    <a:pt x="354" y="1078"/>
                  </a:lnTo>
                  <a:lnTo>
                    <a:pt x="354" y="1209"/>
                  </a:lnTo>
                  <a:lnTo>
                    <a:pt x="0" y="1209"/>
                  </a:lnTo>
                  <a:lnTo>
                    <a:pt x="0" y="1412"/>
                  </a:lnTo>
                  <a:lnTo>
                    <a:pt x="63" y="1405"/>
                  </a:lnTo>
                  <a:lnTo>
                    <a:pt x="66" y="1405"/>
                  </a:lnTo>
                  <a:lnTo>
                    <a:pt x="72" y="1404"/>
                  </a:lnTo>
                  <a:lnTo>
                    <a:pt x="83" y="1405"/>
                  </a:lnTo>
                  <a:lnTo>
                    <a:pt x="95" y="1405"/>
                  </a:lnTo>
                  <a:lnTo>
                    <a:pt x="110" y="1408"/>
                  </a:lnTo>
                  <a:lnTo>
                    <a:pt x="128" y="1411"/>
                  </a:lnTo>
                  <a:lnTo>
                    <a:pt x="146" y="1417"/>
                  </a:lnTo>
                  <a:lnTo>
                    <a:pt x="167" y="1425"/>
                  </a:lnTo>
                  <a:lnTo>
                    <a:pt x="189" y="1435"/>
                  </a:lnTo>
                  <a:lnTo>
                    <a:pt x="212" y="1448"/>
                  </a:lnTo>
                  <a:lnTo>
                    <a:pt x="235" y="1465"/>
                  </a:lnTo>
                  <a:lnTo>
                    <a:pt x="259" y="1485"/>
                  </a:lnTo>
                  <a:lnTo>
                    <a:pt x="282" y="1510"/>
                  </a:lnTo>
                  <a:lnTo>
                    <a:pt x="305" y="1539"/>
                  </a:lnTo>
                  <a:lnTo>
                    <a:pt x="327" y="1572"/>
                  </a:lnTo>
                  <a:lnTo>
                    <a:pt x="349" y="1612"/>
                  </a:lnTo>
                  <a:lnTo>
                    <a:pt x="350" y="1613"/>
                  </a:lnTo>
                  <a:lnTo>
                    <a:pt x="351" y="1615"/>
                  </a:lnTo>
                  <a:lnTo>
                    <a:pt x="353" y="1616"/>
                  </a:lnTo>
                  <a:lnTo>
                    <a:pt x="354" y="1618"/>
                  </a:lnTo>
                  <a:lnTo>
                    <a:pt x="354" y="1836"/>
                  </a:lnTo>
                  <a:lnTo>
                    <a:pt x="1146" y="1836"/>
                  </a:lnTo>
                  <a:lnTo>
                    <a:pt x="1146" y="1600"/>
                  </a:lnTo>
                  <a:lnTo>
                    <a:pt x="1166" y="1563"/>
                  </a:lnTo>
                  <a:lnTo>
                    <a:pt x="1189" y="1531"/>
                  </a:lnTo>
                  <a:lnTo>
                    <a:pt x="1212" y="1504"/>
                  </a:lnTo>
                  <a:lnTo>
                    <a:pt x="1235" y="1481"/>
                  </a:lnTo>
                  <a:lnTo>
                    <a:pt x="1258" y="1462"/>
                  </a:lnTo>
                  <a:lnTo>
                    <a:pt x="1280" y="1446"/>
                  </a:lnTo>
                  <a:lnTo>
                    <a:pt x="1303" y="1433"/>
                  </a:lnTo>
                  <a:lnTo>
                    <a:pt x="1324" y="1424"/>
                  </a:lnTo>
                  <a:lnTo>
                    <a:pt x="1345" y="1417"/>
                  </a:lnTo>
                  <a:lnTo>
                    <a:pt x="1363" y="1411"/>
                  </a:lnTo>
                  <a:lnTo>
                    <a:pt x="1379" y="1408"/>
                  </a:lnTo>
                  <a:lnTo>
                    <a:pt x="1394" y="1405"/>
                  </a:lnTo>
                  <a:lnTo>
                    <a:pt x="1407" y="1405"/>
                  </a:lnTo>
                  <a:lnTo>
                    <a:pt x="1416" y="1405"/>
                  </a:lnTo>
                  <a:lnTo>
                    <a:pt x="1422" y="1405"/>
                  </a:lnTo>
                  <a:lnTo>
                    <a:pt x="1425" y="1405"/>
                  </a:lnTo>
                  <a:lnTo>
                    <a:pt x="1489" y="1412"/>
                  </a:lnTo>
                  <a:lnTo>
                    <a:pt x="1489" y="1209"/>
                  </a:lnTo>
                  <a:lnTo>
                    <a:pt x="1146" y="1209"/>
                  </a:lnTo>
                  <a:lnTo>
                    <a:pt x="1146" y="1060"/>
                  </a:lnTo>
                  <a:lnTo>
                    <a:pt x="1166" y="1023"/>
                  </a:lnTo>
                  <a:lnTo>
                    <a:pt x="1189" y="991"/>
                  </a:lnTo>
                  <a:lnTo>
                    <a:pt x="1212" y="964"/>
                  </a:lnTo>
                  <a:lnTo>
                    <a:pt x="1235" y="941"/>
                  </a:lnTo>
                  <a:lnTo>
                    <a:pt x="1258" y="921"/>
                  </a:lnTo>
                  <a:lnTo>
                    <a:pt x="1280" y="906"/>
                  </a:lnTo>
                  <a:lnTo>
                    <a:pt x="1303" y="894"/>
                  </a:lnTo>
                  <a:lnTo>
                    <a:pt x="1324" y="883"/>
                  </a:lnTo>
                  <a:lnTo>
                    <a:pt x="1345" y="877"/>
                  </a:lnTo>
                  <a:lnTo>
                    <a:pt x="1363" y="871"/>
                  </a:lnTo>
                  <a:lnTo>
                    <a:pt x="1379" y="868"/>
                  </a:lnTo>
                  <a:lnTo>
                    <a:pt x="1394" y="866"/>
                  </a:lnTo>
                  <a:lnTo>
                    <a:pt x="1407" y="865"/>
                  </a:lnTo>
                  <a:lnTo>
                    <a:pt x="1416" y="865"/>
                  </a:lnTo>
                  <a:lnTo>
                    <a:pt x="1422" y="865"/>
                  </a:lnTo>
                  <a:lnTo>
                    <a:pt x="1425" y="865"/>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00" name="Freeform 63"/>
            <p:cNvSpPr>
              <a:spLocks/>
            </p:cNvSpPr>
            <p:nvPr/>
          </p:nvSpPr>
          <p:spPr bwMode="auto">
            <a:xfrm>
              <a:off x="426" y="1203"/>
              <a:ext cx="712" cy="885"/>
            </a:xfrm>
            <a:custGeom>
              <a:avLst/>
              <a:gdLst>
                <a:gd name="T0" fmla="*/ 1 w 1423"/>
                <a:gd name="T1" fmla="*/ 0 h 1772"/>
                <a:gd name="T2" fmla="*/ 1 w 1423"/>
                <a:gd name="T3" fmla="*/ 0 h 1772"/>
                <a:gd name="T4" fmla="*/ 1 w 1423"/>
                <a:gd name="T5" fmla="*/ 0 h 1772"/>
                <a:gd name="T6" fmla="*/ 1 w 1423"/>
                <a:gd name="T7" fmla="*/ 0 h 1772"/>
                <a:gd name="T8" fmla="*/ 1 w 1423"/>
                <a:gd name="T9" fmla="*/ 0 h 1772"/>
                <a:gd name="T10" fmla="*/ 1 w 1423"/>
                <a:gd name="T11" fmla="*/ 0 h 1772"/>
                <a:gd name="T12" fmla="*/ 1 w 1423"/>
                <a:gd name="T13" fmla="*/ 0 h 1772"/>
                <a:gd name="T14" fmla="*/ 1 w 1423"/>
                <a:gd name="T15" fmla="*/ 0 h 1772"/>
                <a:gd name="T16" fmla="*/ 1 w 1423"/>
                <a:gd name="T17" fmla="*/ 0 h 1772"/>
                <a:gd name="T18" fmla="*/ 1 w 1423"/>
                <a:gd name="T19" fmla="*/ 0 h 1772"/>
                <a:gd name="T20" fmla="*/ 1 w 1423"/>
                <a:gd name="T21" fmla="*/ 0 h 1772"/>
                <a:gd name="T22" fmla="*/ 1 w 1423"/>
                <a:gd name="T23" fmla="*/ 0 h 1772"/>
                <a:gd name="T24" fmla="*/ 1 w 1423"/>
                <a:gd name="T25" fmla="*/ 0 h 1772"/>
                <a:gd name="T26" fmla="*/ 1 w 1423"/>
                <a:gd name="T27" fmla="*/ 0 h 1772"/>
                <a:gd name="T28" fmla="*/ 1 w 1423"/>
                <a:gd name="T29" fmla="*/ 0 h 1772"/>
                <a:gd name="T30" fmla="*/ 1 w 1423"/>
                <a:gd name="T31" fmla="*/ 0 h 1772"/>
                <a:gd name="T32" fmla="*/ 1 w 1423"/>
                <a:gd name="T33" fmla="*/ 0 h 1772"/>
                <a:gd name="T34" fmla="*/ 1 w 1423"/>
                <a:gd name="T35" fmla="*/ 0 h 1772"/>
                <a:gd name="T36" fmla="*/ 1 w 1423"/>
                <a:gd name="T37" fmla="*/ 0 h 1772"/>
                <a:gd name="T38" fmla="*/ 1 w 1423"/>
                <a:gd name="T39" fmla="*/ 0 h 1772"/>
                <a:gd name="T40" fmla="*/ 1 w 1423"/>
                <a:gd name="T41" fmla="*/ 0 h 1772"/>
                <a:gd name="T42" fmla="*/ 1 w 1423"/>
                <a:gd name="T43" fmla="*/ 0 h 1772"/>
                <a:gd name="T44" fmla="*/ 1 w 1423"/>
                <a:gd name="T45" fmla="*/ 0 h 1772"/>
                <a:gd name="T46" fmla="*/ 1 w 1423"/>
                <a:gd name="T47" fmla="*/ 0 h 1772"/>
                <a:gd name="T48" fmla="*/ 1 w 1423"/>
                <a:gd name="T49" fmla="*/ 0 h 1772"/>
                <a:gd name="T50" fmla="*/ 1 w 1423"/>
                <a:gd name="T51" fmla="*/ 0 h 1772"/>
                <a:gd name="T52" fmla="*/ 1 w 1423"/>
                <a:gd name="T53" fmla="*/ 0 h 1772"/>
                <a:gd name="T54" fmla="*/ 1 w 1423"/>
                <a:gd name="T55" fmla="*/ 0 h 1772"/>
                <a:gd name="T56" fmla="*/ 1 w 1423"/>
                <a:gd name="T57" fmla="*/ 0 h 1772"/>
                <a:gd name="T58" fmla="*/ 1 w 1423"/>
                <a:gd name="T59" fmla="*/ 0 h 1772"/>
                <a:gd name="T60" fmla="*/ 1 w 1423"/>
                <a:gd name="T61" fmla="*/ 0 h 1772"/>
                <a:gd name="T62" fmla="*/ 1 w 1423"/>
                <a:gd name="T63" fmla="*/ 0 h 1772"/>
                <a:gd name="T64" fmla="*/ 1 w 1423"/>
                <a:gd name="T65" fmla="*/ 0 h 1772"/>
                <a:gd name="T66" fmla="*/ 1 w 1423"/>
                <a:gd name="T67" fmla="*/ 0 h 1772"/>
                <a:gd name="T68" fmla="*/ 1 w 1423"/>
                <a:gd name="T69" fmla="*/ 0 h 1772"/>
                <a:gd name="T70" fmla="*/ 1 w 1423"/>
                <a:gd name="T71" fmla="*/ 0 h 1772"/>
                <a:gd name="T72" fmla="*/ 1 w 1423"/>
                <a:gd name="T73" fmla="*/ 0 h 1772"/>
                <a:gd name="T74" fmla="*/ 1 w 1423"/>
                <a:gd name="T75" fmla="*/ 0 h 1772"/>
                <a:gd name="T76" fmla="*/ 1 w 1423"/>
                <a:gd name="T77" fmla="*/ 0 h 1772"/>
                <a:gd name="T78" fmla="*/ 1 w 1423"/>
                <a:gd name="T79" fmla="*/ 0 h 1772"/>
                <a:gd name="T80" fmla="*/ 1 w 1423"/>
                <a:gd name="T81" fmla="*/ 0 h 1772"/>
                <a:gd name="T82" fmla="*/ 1 w 1423"/>
                <a:gd name="T83" fmla="*/ 0 h 1772"/>
                <a:gd name="T84" fmla="*/ 1 w 1423"/>
                <a:gd name="T85" fmla="*/ 0 h 1772"/>
                <a:gd name="T86" fmla="*/ 1 w 1423"/>
                <a:gd name="T87" fmla="*/ 0 h 1772"/>
                <a:gd name="T88" fmla="*/ 1 w 1423"/>
                <a:gd name="T89" fmla="*/ 0 h 177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23"/>
                <a:gd name="T136" fmla="*/ 0 h 1772"/>
                <a:gd name="T137" fmla="*/ 1423 w 1423"/>
                <a:gd name="T138" fmla="*/ 1772 h 177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23" h="1772">
                  <a:moveTo>
                    <a:pt x="1397" y="801"/>
                  </a:moveTo>
                  <a:lnTo>
                    <a:pt x="1423" y="804"/>
                  </a:lnTo>
                  <a:lnTo>
                    <a:pt x="1423" y="671"/>
                  </a:lnTo>
                  <a:lnTo>
                    <a:pt x="1081" y="671"/>
                  </a:lnTo>
                  <a:lnTo>
                    <a:pt x="1081" y="463"/>
                  </a:lnTo>
                  <a:lnTo>
                    <a:pt x="1104" y="422"/>
                  </a:lnTo>
                  <a:lnTo>
                    <a:pt x="1130" y="386"/>
                  </a:lnTo>
                  <a:lnTo>
                    <a:pt x="1155" y="355"/>
                  </a:lnTo>
                  <a:lnTo>
                    <a:pt x="1180" y="330"/>
                  </a:lnTo>
                  <a:lnTo>
                    <a:pt x="1207" y="308"/>
                  </a:lnTo>
                  <a:lnTo>
                    <a:pt x="1232" y="290"/>
                  </a:lnTo>
                  <a:lnTo>
                    <a:pt x="1258" y="277"/>
                  </a:lnTo>
                  <a:lnTo>
                    <a:pt x="1282" y="265"/>
                  </a:lnTo>
                  <a:lnTo>
                    <a:pt x="1305" y="257"/>
                  </a:lnTo>
                  <a:lnTo>
                    <a:pt x="1326" y="251"/>
                  </a:lnTo>
                  <a:lnTo>
                    <a:pt x="1344" y="248"/>
                  </a:lnTo>
                  <a:lnTo>
                    <a:pt x="1361" y="245"/>
                  </a:lnTo>
                  <a:lnTo>
                    <a:pt x="1375" y="244"/>
                  </a:lnTo>
                  <a:lnTo>
                    <a:pt x="1387" y="244"/>
                  </a:lnTo>
                  <a:lnTo>
                    <a:pt x="1393" y="244"/>
                  </a:lnTo>
                  <a:lnTo>
                    <a:pt x="1397" y="244"/>
                  </a:lnTo>
                  <a:lnTo>
                    <a:pt x="1423" y="248"/>
                  </a:lnTo>
                  <a:lnTo>
                    <a:pt x="1423" y="114"/>
                  </a:lnTo>
                  <a:lnTo>
                    <a:pt x="1081" y="114"/>
                  </a:lnTo>
                  <a:lnTo>
                    <a:pt x="1081" y="0"/>
                  </a:lnTo>
                  <a:lnTo>
                    <a:pt x="355" y="0"/>
                  </a:lnTo>
                  <a:lnTo>
                    <a:pt x="355" y="114"/>
                  </a:lnTo>
                  <a:lnTo>
                    <a:pt x="0" y="114"/>
                  </a:lnTo>
                  <a:lnTo>
                    <a:pt x="0" y="248"/>
                  </a:lnTo>
                  <a:lnTo>
                    <a:pt x="28" y="244"/>
                  </a:lnTo>
                  <a:lnTo>
                    <a:pt x="31" y="244"/>
                  </a:lnTo>
                  <a:lnTo>
                    <a:pt x="39" y="244"/>
                  </a:lnTo>
                  <a:lnTo>
                    <a:pt x="49" y="244"/>
                  </a:lnTo>
                  <a:lnTo>
                    <a:pt x="63" y="245"/>
                  </a:lnTo>
                  <a:lnTo>
                    <a:pt x="81" y="248"/>
                  </a:lnTo>
                  <a:lnTo>
                    <a:pt x="100" y="251"/>
                  </a:lnTo>
                  <a:lnTo>
                    <a:pt x="121" y="257"/>
                  </a:lnTo>
                  <a:lnTo>
                    <a:pt x="144" y="266"/>
                  </a:lnTo>
                  <a:lnTo>
                    <a:pt x="168" y="277"/>
                  </a:lnTo>
                  <a:lnTo>
                    <a:pt x="193" y="291"/>
                  </a:lnTo>
                  <a:lnTo>
                    <a:pt x="220" y="309"/>
                  </a:lnTo>
                  <a:lnTo>
                    <a:pt x="246" y="332"/>
                  </a:lnTo>
                  <a:lnTo>
                    <a:pt x="272" y="357"/>
                  </a:lnTo>
                  <a:lnTo>
                    <a:pt x="297" y="389"/>
                  </a:lnTo>
                  <a:lnTo>
                    <a:pt x="322" y="425"/>
                  </a:lnTo>
                  <a:lnTo>
                    <a:pt x="345" y="468"/>
                  </a:lnTo>
                  <a:lnTo>
                    <a:pt x="348" y="471"/>
                  </a:lnTo>
                  <a:lnTo>
                    <a:pt x="350" y="474"/>
                  </a:lnTo>
                  <a:lnTo>
                    <a:pt x="352" y="476"/>
                  </a:lnTo>
                  <a:lnTo>
                    <a:pt x="355" y="478"/>
                  </a:lnTo>
                  <a:lnTo>
                    <a:pt x="355" y="671"/>
                  </a:lnTo>
                  <a:lnTo>
                    <a:pt x="0" y="671"/>
                  </a:lnTo>
                  <a:lnTo>
                    <a:pt x="0" y="804"/>
                  </a:lnTo>
                  <a:lnTo>
                    <a:pt x="28" y="801"/>
                  </a:lnTo>
                  <a:lnTo>
                    <a:pt x="31" y="801"/>
                  </a:lnTo>
                  <a:lnTo>
                    <a:pt x="39" y="801"/>
                  </a:lnTo>
                  <a:lnTo>
                    <a:pt x="49" y="801"/>
                  </a:lnTo>
                  <a:lnTo>
                    <a:pt x="63" y="802"/>
                  </a:lnTo>
                  <a:lnTo>
                    <a:pt x="81" y="804"/>
                  </a:lnTo>
                  <a:lnTo>
                    <a:pt x="100" y="808"/>
                  </a:lnTo>
                  <a:lnTo>
                    <a:pt x="121" y="813"/>
                  </a:lnTo>
                  <a:lnTo>
                    <a:pt x="144" y="821"/>
                  </a:lnTo>
                  <a:lnTo>
                    <a:pt x="168" y="833"/>
                  </a:lnTo>
                  <a:lnTo>
                    <a:pt x="193" y="847"/>
                  </a:lnTo>
                  <a:lnTo>
                    <a:pt x="220" y="865"/>
                  </a:lnTo>
                  <a:lnTo>
                    <a:pt x="246" y="887"/>
                  </a:lnTo>
                  <a:lnTo>
                    <a:pt x="272" y="914"/>
                  </a:lnTo>
                  <a:lnTo>
                    <a:pt x="297" y="945"/>
                  </a:lnTo>
                  <a:lnTo>
                    <a:pt x="322" y="982"/>
                  </a:lnTo>
                  <a:lnTo>
                    <a:pt x="345" y="1024"/>
                  </a:lnTo>
                  <a:lnTo>
                    <a:pt x="348" y="1028"/>
                  </a:lnTo>
                  <a:lnTo>
                    <a:pt x="350" y="1030"/>
                  </a:lnTo>
                  <a:lnTo>
                    <a:pt x="352" y="1031"/>
                  </a:lnTo>
                  <a:lnTo>
                    <a:pt x="355" y="1033"/>
                  </a:lnTo>
                  <a:lnTo>
                    <a:pt x="355" y="1211"/>
                  </a:lnTo>
                  <a:lnTo>
                    <a:pt x="0" y="1211"/>
                  </a:lnTo>
                  <a:lnTo>
                    <a:pt x="0" y="1345"/>
                  </a:lnTo>
                  <a:lnTo>
                    <a:pt x="28" y="1341"/>
                  </a:lnTo>
                  <a:lnTo>
                    <a:pt x="31" y="1341"/>
                  </a:lnTo>
                  <a:lnTo>
                    <a:pt x="39" y="1340"/>
                  </a:lnTo>
                  <a:lnTo>
                    <a:pt x="49" y="1341"/>
                  </a:lnTo>
                  <a:lnTo>
                    <a:pt x="63" y="1341"/>
                  </a:lnTo>
                  <a:lnTo>
                    <a:pt x="81" y="1343"/>
                  </a:lnTo>
                  <a:lnTo>
                    <a:pt x="100" y="1348"/>
                  </a:lnTo>
                  <a:lnTo>
                    <a:pt x="121" y="1354"/>
                  </a:lnTo>
                  <a:lnTo>
                    <a:pt x="144" y="1362"/>
                  </a:lnTo>
                  <a:lnTo>
                    <a:pt x="168" y="1373"/>
                  </a:lnTo>
                  <a:lnTo>
                    <a:pt x="193" y="1387"/>
                  </a:lnTo>
                  <a:lnTo>
                    <a:pt x="220" y="1406"/>
                  </a:lnTo>
                  <a:lnTo>
                    <a:pt x="246" y="1427"/>
                  </a:lnTo>
                  <a:lnTo>
                    <a:pt x="272" y="1454"/>
                  </a:lnTo>
                  <a:lnTo>
                    <a:pt x="297" y="1485"/>
                  </a:lnTo>
                  <a:lnTo>
                    <a:pt x="322" y="1522"/>
                  </a:lnTo>
                  <a:lnTo>
                    <a:pt x="345" y="1565"/>
                  </a:lnTo>
                  <a:lnTo>
                    <a:pt x="348" y="1567"/>
                  </a:lnTo>
                  <a:lnTo>
                    <a:pt x="350" y="1569"/>
                  </a:lnTo>
                  <a:lnTo>
                    <a:pt x="352" y="1571"/>
                  </a:lnTo>
                  <a:lnTo>
                    <a:pt x="355" y="1574"/>
                  </a:lnTo>
                  <a:lnTo>
                    <a:pt x="355" y="1772"/>
                  </a:lnTo>
                  <a:lnTo>
                    <a:pt x="1081" y="1772"/>
                  </a:lnTo>
                  <a:lnTo>
                    <a:pt x="1081" y="1560"/>
                  </a:lnTo>
                  <a:lnTo>
                    <a:pt x="1104" y="1518"/>
                  </a:lnTo>
                  <a:lnTo>
                    <a:pt x="1130" y="1483"/>
                  </a:lnTo>
                  <a:lnTo>
                    <a:pt x="1155" y="1452"/>
                  </a:lnTo>
                  <a:lnTo>
                    <a:pt x="1180" y="1425"/>
                  </a:lnTo>
                  <a:lnTo>
                    <a:pt x="1207" y="1403"/>
                  </a:lnTo>
                  <a:lnTo>
                    <a:pt x="1232" y="1386"/>
                  </a:lnTo>
                  <a:lnTo>
                    <a:pt x="1258" y="1372"/>
                  </a:lnTo>
                  <a:lnTo>
                    <a:pt x="1282" y="1361"/>
                  </a:lnTo>
                  <a:lnTo>
                    <a:pt x="1305" y="1353"/>
                  </a:lnTo>
                  <a:lnTo>
                    <a:pt x="1326" y="1347"/>
                  </a:lnTo>
                  <a:lnTo>
                    <a:pt x="1344" y="1343"/>
                  </a:lnTo>
                  <a:lnTo>
                    <a:pt x="1361" y="1341"/>
                  </a:lnTo>
                  <a:lnTo>
                    <a:pt x="1375" y="1341"/>
                  </a:lnTo>
                  <a:lnTo>
                    <a:pt x="1387" y="1340"/>
                  </a:lnTo>
                  <a:lnTo>
                    <a:pt x="1393" y="1341"/>
                  </a:lnTo>
                  <a:lnTo>
                    <a:pt x="1397" y="1341"/>
                  </a:lnTo>
                  <a:lnTo>
                    <a:pt x="1423" y="1343"/>
                  </a:lnTo>
                  <a:lnTo>
                    <a:pt x="1423" y="1211"/>
                  </a:lnTo>
                  <a:lnTo>
                    <a:pt x="1081" y="1211"/>
                  </a:lnTo>
                  <a:lnTo>
                    <a:pt x="1081" y="1020"/>
                  </a:lnTo>
                  <a:lnTo>
                    <a:pt x="1104" y="978"/>
                  </a:lnTo>
                  <a:lnTo>
                    <a:pt x="1130" y="942"/>
                  </a:lnTo>
                  <a:lnTo>
                    <a:pt x="1155" y="911"/>
                  </a:lnTo>
                  <a:lnTo>
                    <a:pt x="1180" y="886"/>
                  </a:lnTo>
                  <a:lnTo>
                    <a:pt x="1207" y="864"/>
                  </a:lnTo>
                  <a:lnTo>
                    <a:pt x="1232" y="847"/>
                  </a:lnTo>
                  <a:lnTo>
                    <a:pt x="1258" y="833"/>
                  </a:lnTo>
                  <a:lnTo>
                    <a:pt x="1282" y="821"/>
                  </a:lnTo>
                  <a:lnTo>
                    <a:pt x="1305" y="813"/>
                  </a:lnTo>
                  <a:lnTo>
                    <a:pt x="1326" y="808"/>
                  </a:lnTo>
                  <a:lnTo>
                    <a:pt x="1344" y="804"/>
                  </a:lnTo>
                  <a:lnTo>
                    <a:pt x="1361" y="802"/>
                  </a:lnTo>
                  <a:lnTo>
                    <a:pt x="1375" y="801"/>
                  </a:lnTo>
                  <a:lnTo>
                    <a:pt x="1387" y="801"/>
                  </a:lnTo>
                  <a:lnTo>
                    <a:pt x="1393" y="801"/>
                  </a:lnTo>
                  <a:lnTo>
                    <a:pt x="1397" y="8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01" name="Freeform 64"/>
            <p:cNvSpPr>
              <a:spLocks/>
            </p:cNvSpPr>
            <p:nvPr/>
          </p:nvSpPr>
          <p:spPr bwMode="auto">
            <a:xfrm>
              <a:off x="967" y="1563"/>
              <a:ext cx="147" cy="102"/>
            </a:xfrm>
            <a:custGeom>
              <a:avLst/>
              <a:gdLst>
                <a:gd name="T0" fmla="*/ 1 w 294"/>
                <a:gd name="T1" fmla="*/ 0 h 205"/>
                <a:gd name="T2" fmla="*/ 1 w 294"/>
                <a:gd name="T3" fmla="*/ 0 h 205"/>
                <a:gd name="T4" fmla="*/ 1 w 294"/>
                <a:gd name="T5" fmla="*/ 0 h 205"/>
                <a:gd name="T6" fmla="*/ 1 w 294"/>
                <a:gd name="T7" fmla="*/ 0 h 205"/>
                <a:gd name="T8" fmla="*/ 1 w 294"/>
                <a:gd name="T9" fmla="*/ 0 h 205"/>
                <a:gd name="T10" fmla="*/ 1 w 294"/>
                <a:gd name="T11" fmla="*/ 0 h 205"/>
                <a:gd name="T12" fmla="*/ 1 w 294"/>
                <a:gd name="T13" fmla="*/ 0 h 205"/>
                <a:gd name="T14" fmla="*/ 1 w 294"/>
                <a:gd name="T15" fmla="*/ 0 h 205"/>
                <a:gd name="T16" fmla="*/ 1 w 294"/>
                <a:gd name="T17" fmla="*/ 0 h 205"/>
                <a:gd name="T18" fmla="*/ 1 w 294"/>
                <a:gd name="T19" fmla="*/ 0 h 205"/>
                <a:gd name="T20" fmla="*/ 1 w 294"/>
                <a:gd name="T21" fmla="*/ 0 h 205"/>
                <a:gd name="T22" fmla="*/ 1 w 294"/>
                <a:gd name="T23" fmla="*/ 0 h 205"/>
                <a:gd name="T24" fmla="*/ 1 w 294"/>
                <a:gd name="T25" fmla="*/ 0 h 205"/>
                <a:gd name="T26" fmla="*/ 1 w 294"/>
                <a:gd name="T27" fmla="*/ 0 h 205"/>
                <a:gd name="T28" fmla="*/ 1 w 294"/>
                <a:gd name="T29" fmla="*/ 0 h 205"/>
                <a:gd name="T30" fmla="*/ 1 w 294"/>
                <a:gd name="T31" fmla="*/ 0 h 205"/>
                <a:gd name="T32" fmla="*/ 1 w 294"/>
                <a:gd name="T33" fmla="*/ 0 h 205"/>
                <a:gd name="T34" fmla="*/ 0 w 294"/>
                <a:gd name="T35" fmla="*/ 0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1"/>
                  </a:lnTo>
                  <a:lnTo>
                    <a:pt x="283" y="32"/>
                  </a:lnTo>
                  <a:lnTo>
                    <a:pt x="270" y="33"/>
                  </a:lnTo>
                  <a:lnTo>
                    <a:pt x="255" y="36"/>
                  </a:lnTo>
                  <a:lnTo>
                    <a:pt x="239" y="38"/>
                  </a:lnTo>
                  <a:lnTo>
                    <a:pt x="223" y="43"/>
                  </a:lnTo>
                  <a:lnTo>
                    <a:pt x="204" y="47"/>
                  </a:lnTo>
                  <a:lnTo>
                    <a:pt x="186" y="54"/>
                  </a:lnTo>
                  <a:lnTo>
                    <a:pt x="166" y="62"/>
                  </a:lnTo>
                  <a:lnTo>
                    <a:pt x="145" y="73"/>
                  </a:lnTo>
                  <a:lnTo>
                    <a:pt x="125" y="85"/>
                  </a:lnTo>
                  <a:lnTo>
                    <a:pt x="104" y="99"/>
                  </a:lnTo>
                  <a:lnTo>
                    <a:pt x="83" y="115"/>
                  </a:lnTo>
                  <a:lnTo>
                    <a:pt x="61" y="134"/>
                  </a:lnTo>
                  <a:lnTo>
                    <a:pt x="41" y="154"/>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02" name="Freeform 65"/>
            <p:cNvSpPr>
              <a:spLocks/>
            </p:cNvSpPr>
            <p:nvPr/>
          </p:nvSpPr>
          <p:spPr bwMode="auto">
            <a:xfrm>
              <a:off x="967" y="1284"/>
              <a:ext cx="147" cy="103"/>
            </a:xfrm>
            <a:custGeom>
              <a:avLst/>
              <a:gdLst>
                <a:gd name="T0" fmla="*/ 1 w 294"/>
                <a:gd name="T1" fmla="*/ 0 h 205"/>
                <a:gd name="T2" fmla="*/ 1 w 294"/>
                <a:gd name="T3" fmla="*/ 1 h 205"/>
                <a:gd name="T4" fmla="*/ 1 w 294"/>
                <a:gd name="T5" fmla="*/ 1 h 205"/>
                <a:gd name="T6" fmla="*/ 1 w 294"/>
                <a:gd name="T7" fmla="*/ 1 h 205"/>
                <a:gd name="T8" fmla="*/ 1 w 294"/>
                <a:gd name="T9" fmla="*/ 1 h 205"/>
                <a:gd name="T10" fmla="*/ 1 w 294"/>
                <a:gd name="T11" fmla="*/ 1 h 205"/>
                <a:gd name="T12" fmla="*/ 1 w 294"/>
                <a:gd name="T13" fmla="*/ 1 h 205"/>
                <a:gd name="T14" fmla="*/ 1 w 294"/>
                <a:gd name="T15" fmla="*/ 1 h 205"/>
                <a:gd name="T16" fmla="*/ 1 w 294"/>
                <a:gd name="T17" fmla="*/ 1 h 205"/>
                <a:gd name="T18" fmla="*/ 1 w 294"/>
                <a:gd name="T19" fmla="*/ 1 h 205"/>
                <a:gd name="T20" fmla="*/ 1 w 294"/>
                <a:gd name="T21" fmla="*/ 1 h 205"/>
                <a:gd name="T22" fmla="*/ 1 w 294"/>
                <a:gd name="T23" fmla="*/ 1 h 205"/>
                <a:gd name="T24" fmla="*/ 1 w 294"/>
                <a:gd name="T25" fmla="*/ 1 h 205"/>
                <a:gd name="T26" fmla="*/ 1 w 294"/>
                <a:gd name="T27" fmla="*/ 1 h 205"/>
                <a:gd name="T28" fmla="*/ 1 w 294"/>
                <a:gd name="T29" fmla="*/ 1 h 205"/>
                <a:gd name="T30" fmla="*/ 1 w 294"/>
                <a:gd name="T31" fmla="*/ 1 h 205"/>
                <a:gd name="T32" fmla="*/ 1 w 294"/>
                <a:gd name="T33" fmla="*/ 1 h 205"/>
                <a:gd name="T34" fmla="*/ 0 w 294"/>
                <a:gd name="T35" fmla="*/ 1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2"/>
                  </a:lnTo>
                  <a:lnTo>
                    <a:pt x="283" y="32"/>
                  </a:lnTo>
                  <a:lnTo>
                    <a:pt x="270" y="33"/>
                  </a:lnTo>
                  <a:lnTo>
                    <a:pt x="255" y="35"/>
                  </a:lnTo>
                  <a:lnTo>
                    <a:pt x="239" y="39"/>
                  </a:lnTo>
                  <a:lnTo>
                    <a:pt x="223" y="42"/>
                  </a:lnTo>
                  <a:lnTo>
                    <a:pt x="204" y="48"/>
                  </a:lnTo>
                  <a:lnTo>
                    <a:pt x="186" y="54"/>
                  </a:lnTo>
                  <a:lnTo>
                    <a:pt x="166" y="63"/>
                  </a:lnTo>
                  <a:lnTo>
                    <a:pt x="145" y="72"/>
                  </a:lnTo>
                  <a:lnTo>
                    <a:pt x="125" y="85"/>
                  </a:lnTo>
                  <a:lnTo>
                    <a:pt x="104" y="99"/>
                  </a:lnTo>
                  <a:lnTo>
                    <a:pt x="83" y="115"/>
                  </a:lnTo>
                  <a:lnTo>
                    <a:pt x="61" y="133"/>
                  </a:lnTo>
                  <a:lnTo>
                    <a:pt x="41" y="154"/>
                  </a:lnTo>
                  <a:lnTo>
                    <a:pt x="20" y="178"/>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03" name="Freeform 66"/>
            <p:cNvSpPr>
              <a:spLocks/>
            </p:cNvSpPr>
            <p:nvPr/>
          </p:nvSpPr>
          <p:spPr bwMode="auto">
            <a:xfrm>
              <a:off x="451" y="1284"/>
              <a:ext cx="153" cy="111"/>
            </a:xfrm>
            <a:custGeom>
              <a:avLst/>
              <a:gdLst>
                <a:gd name="T0" fmla="*/ 0 w 306"/>
                <a:gd name="T1" fmla="*/ 1 h 221"/>
                <a:gd name="T2" fmla="*/ 0 w 306"/>
                <a:gd name="T3" fmla="*/ 0 h 221"/>
                <a:gd name="T4" fmla="*/ 1 w 306"/>
                <a:gd name="T5" fmla="*/ 0 h 221"/>
                <a:gd name="T6" fmla="*/ 1 w 306"/>
                <a:gd name="T7" fmla="*/ 1 h 221"/>
                <a:gd name="T8" fmla="*/ 1 w 306"/>
                <a:gd name="T9" fmla="*/ 1 h 221"/>
                <a:gd name="T10" fmla="*/ 1 w 306"/>
                <a:gd name="T11" fmla="*/ 1 h 221"/>
                <a:gd name="T12" fmla="*/ 1 w 306"/>
                <a:gd name="T13" fmla="*/ 1 h 221"/>
                <a:gd name="T14" fmla="*/ 1 w 306"/>
                <a:gd name="T15" fmla="*/ 1 h 221"/>
                <a:gd name="T16" fmla="*/ 1 w 306"/>
                <a:gd name="T17" fmla="*/ 1 h 221"/>
                <a:gd name="T18" fmla="*/ 1 w 306"/>
                <a:gd name="T19" fmla="*/ 1 h 221"/>
                <a:gd name="T20" fmla="*/ 1 w 306"/>
                <a:gd name="T21" fmla="*/ 1 h 221"/>
                <a:gd name="T22" fmla="*/ 1 w 306"/>
                <a:gd name="T23" fmla="*/ 1 h 221"/>
                <a:gd name="T24" fmla="*/ 1 w 306"/>
                <a:gd name="T25" fmla="*/ 1 h 221"/>
                <a:gd name="T26" fmla="*/ 1 w 306"/>
                <a:gd name="T27" fmla="*/ 1 h 221"/>
                <a:gd name="T28" fmla="*/ 1 w 306"/>
                <a:gd name="T29" fmla="*/ 1 h 221"/>
                <a:gd name="T30" fmla="*/ 1 w 306"/>
                <a:gd name="T31" fmla="*/ 1 h 221"/>
                <a:gd name="T32" fmla="*/ 1 w 306"/>
                <a:gd name="T33" fmla="*/ 1 h 221"/>
                <a:gd name="T34" fmla="*/ 1 w 306"/>
                <a:gd name="T35" fmla="*/ 1 h 221"/>
                <a:gd name="T36" fmla="*/ 1 w 306"/>
                <a:gd name="T37" fmla="*/ 1 h 221"/>
                <a:gd name="T38" fmla="*/ 0 w 306"/>
                <a:gd name="T39" fmla="*/ 1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2"/>
                  </a:moveTo>
                  <a:lnTo>
                    <a:pt x="0" y="0"/>
                  </a:lnTo>
                  <a:lnTo>
                    <a:pt x="306" y="0"/>
                  </a:lnTo>
                  <a:lnTo>
                    <a:pt x="306" y="221"/>
                  </a:lnTo>
                  <a:lnTo>
                    <a:pt x="285" y="192"/>
                  </a:lnTo>
                  <a:lnTo>
                    <a:pt x="264" y="166"/>
                  </a:lnTo>
                  <a:lnTo>
                    <a:pt x="242" y="142"/>
                  </a:lnTo>
                  <a:lnTo>
                    <a:pt x="220" y="122"/>
                  </a:lnTo>
                  <a:lnTo>
                    <a:pt x="199" y="104"/>
                  </a:lnTo>
                  <a:lnTo>
                    <a:pt x="177" y="89"/>
                  </a:lnTo>
                  <a:lnTo>
                    <a:pt x="156" y="76"/>
                  </a:lnTo>
                  <a:lnTo>
                    <a:pt x="134" y="65"/>
                  </a:lnTo>
                  <a:lnTo>
                    <a:pt x="114" y="56"/>
                  </a:lnTo>
                  <a:lnTo>
                    <a:pt x="94" y="49"/>
                  </a:lnTo>
                  <a:lnTo>
                    <a:pt x="75" y="43"/>
                  </a:lnTo>
                  <a:lnTo>
                    <a:pt x="58" y="39"/>
                  </a:lnTo>
                  <a:lnTo>
                    <a:pt x="41" y="35"/>
                  </a:lnTo>
                  <a:lnTo>
                    <a:pt x="26" y="33"/>
                  </a:lnTo>
                  <a:lnTo>
                    <a:pt x="12" y="32"/>
                  </a:lnTo>
                  <a:lnTo>
                    <a:pt x="0" y="32"/>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04" name="Freeform 67"/>
            <p:cNvSpPr>
              <a:spLocks/>
            </p:cNvSpPr>
            <p:nvPr/>
          </p:nvSpPr>
          <p:spPr bwMode="auto">
            <a:xfrm>
              <a:off x="451" y="1563"/>
              <a:ext cx="153" cy="110"/>
            </a:xfrm>
            <a:custGeom>
              <a:avLst/>
              <a:gdLst>
                <a:gd name="T0" fmla="*/ 0 w 306"/>
                <a:gd name="T1" fmla="*/ 0 h 221"/>
                <a:gd name="T2" fmla="*/ 0 w 306"/>
                <a:gd name="T3" fmla="*/ 0 h 221"/>
                <a:gd name="T4" fmla="*/ 1 w 306"/>
                <a:gd name="T5" fmla="*/ 0 h 221"/>
                <a:gd name="T6" fmla="*/ 1 w 306"/>
                <a:gd name="T7" fmla="*/ 0 h 221"/>
                <a:gd name="T8" fmla="*/ 1 w 306"/>
                <a:gd name="T9" fmla="*/ 0 h 221"/>
                <a:gd name="T10" fmla="*/ 1 w 306"/>
                <a:gd name="T11" fmla="*/ 0 h 221"/>
                <a:gd name="T12" fmla="*/ 1 w 306"/>
                <a:gd name="T13" fmla="*/ 0 h 221"/>
                <a:gd name="T14" fmla="*/ 1 w 306"/>
                <a:gd name="T15" fmla="*/ 0 h 221"/>
                <a:gd name="T16" fmla="*/ 1 w 306"/>
                <a:gd name="T17" fmla="*/ 0 h 221"/>
                <a:gd name="T18" fmla="*/ 1 w 306"/>
                <a:gd name="T19" fmla="*/ 0 h 221"/>
                <a:gd name="T20" fmla="*/ 1 w 306"/>
                <a:gd name="T21" fmla="*/ 0 h 221"/>
                <a:gd name="T22" fmla="*/ 1 w 306"/>
                <a:gd name="T23" fmla="*/ 0 h 221"/>
                <a:gd name="T24" fmla="*/ 1 w 306"/>
                <a:gd name="T25" fmla="*/ 0 h 221"/>
                <a:gd name="T26" fmla="*/ 1 w 306"/>
                <a:gd name="T27" fmla="*/ 0 h 221"/>
                <a:gd name="T28" fmla="*/ 1 w 306"/>
                <a:gd name="T29" fmla="*/ 0 h 221"/>
                <a:gd name="T30" fmla="*/ 1 w 306"/>
                <a:gd name="T31" fmla="*/ 0 h 221"/>
                <a:gd name="T32" fmla="*/ 1 w 306"/>
                <a:gd name="T33" fmla="*/ 0 h 221"/>
                <a:gd name="T34" fmla="*/ 1 w 306"/>
                <a:gd name="T35" fmla="*/ 0 h 221"/>
                <a:gd name="T36" fmla="*/ 1 w 306"/>
                <a:gd name="T37" fmla="*/ 0 h 221"/>
                <a:gd name="T38" fmla="*/ 0 w 306"/>
                <a:gd name="T39" fmla="*/ 0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1"/>
                  </a:moveTo>
                  <a:lnTo>
                    <a:pt x="0" y="0"/>
                  </a:lnTo>
                  <a:lnTo>
                    <a:pt x="306" y="0"/>
                  </a:lnTo>
                  <a:lnTo>
                    <a:pt x="306" y="221"/>
                  </a:lnTo>
                  <a:lnTo>
                    <a:pt x="285" y="192"/>
                  </a:lnTo>
                  <a:lnTo>
                    <a:pt x="264" y="166"/>
                  </a:lnTo>
                  <a:lnTo>
                    <a:pt x="242" y="143"/>
                  </a:lnTo>
                  <a:lnTo>
                    <a:pt x="220" y="122"/>
                  </a:lnTo>
                  <a:lnTo>
                    <a:pt x="199" y="105"/>
                  </a:lnTo>
                  <a:lnTo>
                    <a:pt x="177" y="89"/>
                  </a:lnTo>
                  <a:lnTo>
                    <a:pt x="156" y="76"/>
                  </a:lnTo>
                  <a:lnTo>
                    <a:pt x="134" y="66"/>
                  </a:lnTo>
                  <a:lnTo>
                    <a:pt x="114" y="57"/>
                  </a:lnTo>
                  <a:lnTo>
                    <a:pt x="94" y="48"/>
                  </a:lnTo>
                  <a:lnTo>
                    <a:pt x="75" y="43"/>
                  </a:lnTo>
                  <a:lnTo>
                    <a:pt x="58" y="39"/>
                  </a:lnTo>
                  <a:lnTo>
                    <a:pt x="41" y="36"/>
                  </a:lnTo>
                  <a:lnTo>
                    <a:pt x="26" y="33"/>
                  </a:lnTo>
                  <a:lnTo>
                    <a:pt x="12" y="32"/>
                  </a:lnTo>
                  <a:lnTo>
                    <a:pt x="0" y="31"/>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05" name="Freeform 68"/>
            <p:cNvSpPr>
              <a:spLocks/>
            </p:cNvSpPr>
            <p:nvPr/>
          </p:nvSpPr>
          <p:spPr bwMode="auto">
            <a:xfrm>
              <a:off x="451" y="1832"/>
              <a:ext cx="153" cy="111"/>
            </a:xfrm>
            <a:custGeom>
              <a:avLst/>
              <a:gdLst>
                <a:gd name="T0" fmla="*/ 0 w 306"/>
                <a:gd name="T1" fmla="*/ 0 h 223"/>
                <a:gd name="T2" fmla="*/ 0 w 306"/>
                <a:gd name="T3" fmla="*/ 0 h 223"/>
                <a:gd name="T4" fmla="*/ 1 w 306"/>
                <a:gd name="T5" fmla="*/ 0 h 223"/>
                <a:gd name="T6" fmla="*/ 1 w 306"/>
                <a:gd name="T7" fmla="*/ 0 h 223"/>
                <a:gd name="T8" fmla="*/ 1 w 306"/>
                <a:gd name="T9" fmla="*/ 0 h 223"/>
                <a:gd name="T10" fmla="*/ 1 w 306"/>
                <a:gd name="T11" fmla="*/ 0 h 223"/>
                <a:gd name="T12" fmla="*/ 1 w 306"/>
                <a:gd name="T13" fmla="*/ 0 h 223"/>
                <a:gd name="T14" fmla="*/ 1 w 306"/>
                <a:gd name="T15" fmla="*/ 0 h 223"/>
                <a:gd name="T16" fmla="*/ 1 w 306"/>
                <a:gd name="T17" fmla="*/ 0 h 223"/>
                <a:gd name="T18" fmla="*/ 1 w 306"/>
                <a:gd name="T19" fmla="*/ 0 h 223"/>
                <a:gd name="T20" fmla="*/ 1 w 306"/>
                <a:gd name="T21" fmla="*/ 0 h 223"/>
                <a:gd name="T22" fmla="*/ 1 w 306"/>
                <a:gd name="T23" fmla="*/ 0 h 223"/>
                <a:gd name="T24" fmla="*/ 1 w 306"/>
                <a:gd name="T25" fmla="*/ 0 h 223"/>
                <a:gd name="T26" fmla="*/ 1 w 306"/>
                <a:gd name="T27" fmla="*/ 0 h 223"/>
                <a:gd name="T28" fmla="*/ 1 w 306"/>
                <a:gd name="T29" fmla="*/ 0 h 223"/>
                <a:gd name="T30" fmla="*/ 1 w 306"/>
                <a:gd name="T31" fmla="*/ 0 h 223"/>
                <a:gd name="T32" fmla="*/ 1 w 306"/>
                <a:gd name="T33" fmla="*/ 0 h 223"/>
                <a:gd name="T34" fmla="*/ 1 w 306"/>
                <a:gd name="T35" fmla="*/ 0 h 223"/>
                <a:gd name="T36" fmla="*/ 1 w 306"/>
                <a:gd name="T37" fmla="*/ 0 h 223"/>
                <a:gd name="T38" fmla="*/ 0 w 306"/>
                <a:gd name="T39" fmla="*/ 0 h 2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3"/>
                <a:gd name="T62" fmla="*/ 306 w 306"/>
                <a:gd name="T63" fmla="*/ 223 h 2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3">
                  <a:moveTo>
                    <a:pt x="0" y="33"/>
                  </a:moveTo>
                  <a:lnTo>
                    <a:pt x="0" y="0"/>
                  </a:lnTo>
                  <a:lnTo>
                    <a:pt x="306" y="0"/>
                  </a:lnTo>
                  <a:lnTo>
                    <a:pt x="306" y="223"/>
                  </a:lnTo>
                  <a:lnTo>
                    <a:pt x="285" y="194"/>
                  </a:lnTo>
                  <a:lnTo>
                    <a:pt x="264" y="167"/>
                  </a:lnTo>
                  <a:lnTo>
                    <a:pt x="242" y="144"/>
                  </a:lnTo>
                  <a:lnTo>
                    <a:pt x="220" y="124"/>
                  </a:lnTo>
                  <a:lnTo>
                    <a:pt x="199" y="106"/>
                  </a:lnTo>
                  <a:lnTo>
                    <a:pt x="177" y="90"/>
                  </a:lnTo>
                  <a:lnTo>
                    <a:pt x="156" y="77"/>
                  </a:lnTo>
                  <a:lnTo>
                    <a:pt x="134" y="67"/>
                  </a:lnTo>
                  <a:lnTo>
                    <a:pt x="114" y="58"/>
                  </a:lnTo>
                  <a:lnTo>
                    <a:pt x="94" y="50"/>
                  </a:lnTo>
                  <a:lnTo>
                    <a:pt x="75" y="44"/>
                  </a:lnTo>
                  <a:lnTo>
                    <a:pt x="58" y="41"/>
                  </a:lnTo>
                  <a:lnTo>
                    <a:pt x="41" y="37"/>
                  </a:lnTo>
                  <a:lnTo>
                    <a:pt x="26" y="35"/>
                  </a:lnTo>
                  <a:lnTo>
                    <a:pt x="12" y="34"/>
                  </a:lnTo>
                  <a:lnTo>
                    <a:pt x="0" y="33"/>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06" name="Freeform 69"/>
            <p:cNvSpPr>
              <a:spLocks/>
            </p:cNvSpPr>
            <p:nvPr/>
          </p:nvSpPr>
          <p:spPr bwMode="auto">
            <a:xfrm>
              <a:off x="967" y="1832"/>
              <a:ext cx="147" cy="103"/>
            </a:xfrm>
            <a:custGeom>
              <a:avLst/>
              <a:gdLst>
                <a:gd name="T0" fmla="*/ 1 w 294"/>
                <a:gd name="T1" fmla="*/ 0 h 205"/>
                <a:gd name="T2" fmla="*/ 1 w 294"/>
                <a:gd name="T3" fmla="*/ 1 h 205"/>
                <a:gd name="T4" fmla="*/ 1 w 294"/>
                <a:gd name="T5" fmla="*/ 1 h 205"/>
                <a:gd name="T6" fmla="*/ 1 w 294"/>
                <a:gd name="T7" fmla="*/ 1 h 205"/>
                <a:gd name="T8" fmla="*/ 1 w 294"/>
                <a:gd name="T9" fmla="*/ 1 h 205"/>
                <a:gd name="T10" fmla="*/ 1 w 294"/>
                <a:gd name="T11" fmla="*/ 1 h 205"/>
                <a:gd name="T12" fmla="*/ 1 w 294"/>
                <a:gd name="T13" fmla="*/ 1 h 205"/>
                <a:gd name="T14" fmla="*/ 1 w 294"/>
                <a:gd name="T15" fmla="*/ 1 h 205"/>
                <a:gd name="T16" fmla="*/ 1 w 294"/>
                <a:gd name="T17" fmla="*/ 1 h 205"/>
                <a:gd name="T18" fmla="*/ 1 w 294"/>
                <a:gd name="T19" fmla="*/ 1 h 205"/>
                <a:gd name="T20" fmla="*/ 1 w 294"/>
                <a:gd name="T21" fmla="*/ 1 h 205"/>
                <a:gd name="T22" fmla="*/ 1 w 294"/>
                <a:gd name="T23" fmla="*/ 1 h 205"/>
                <a:gd name="T24" fmla="*/ 1 w 294"/>
                <a:gd name="T25" fmla="*/ 1 h 205"/>
                <a:gd name="T26" fmla="*/ 1 w 294"/>
                <a:gd name="T27" fmla="*/ 1 h 205"/>
                <a:gd name="T28" fmla="*/ 1 w 294"/>
                <a:gd name="T29" fmla="*/ 1 h 205"/>
                <a:gd name="T30" fmla="*/ 1 w 294"/>
                <a:gd name="T31" fmla="*/ 1 h 205"/>
                <a:gd name="T32" fmla="*/ 1 w 294"/>
                <a:gd name="T33" fmla="*/ 1 h 205"/>
                <a:gd name="T34" fmla="*/ 0 w 294"/>
                <a:gd name="T35" fmla="*/ 1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3"/>
                  </a:lnTo>
                  <a:lnTo>
                    <a:pt x="283" y="34"/>
                  </a:lnTo>
                  <a:lnTo>
                    <a:pt x="270" y="35"/>
                  </a:lnTo>
                  <a:lnTo>
                    <a:pt x="255" y="36"/>
                  </a:lnTo>
                  <a:lnTo>
                    <a:pt x="239" y="39"/>
                  </a:lnTo>
                  <a:lnTo>
                    <a:pt x="223" y="43"/>
                  </a:lnTo>
                  <a:lnTo>
                    <a:pt x="204" y="49"/>
                  </a:lnTo>
                  <a:lnTo>
                    <a:pt x="186" y="56"/>
                  </a:lnTo>
                  <a:lnTo>
                    <a:pt x="166" y="64"/>
                  </a:lnTo>
                  <a:lnTo>
                    <a:pt x="145" y="74"/>
                  </a:lnTo>
                  <a:lnTo>
                    <a:pt x="125" y="86"/>
                  </a:lnTo>
                  <a:lnTo>
                    <a:pt x="104" y="99"/>
                  </a:lnTo>
                  <a:lnTo>
                    <a:pt x="83" y="115"/>
                  </a:lnTo>
                  <a:lnTo>
                    <a:pt x="61" y="134"/>
                  </a:lnTo>
                  <a:lnTo>
                    <a:pt x="41" y="155"/>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07" name="Rectangle 70"/>
            <p:cNvSpPr>
              <a:spLocks noChangeArrowheads="1"/>
            </p:cNvSpPr>
            <p:nvPr/>
          </p:nvSpPr>
          <p:spPr bwMode="auto">
            <a:xfrm>
              <a:off x="628" y="1227"/>
              <a:ext cx="314" cy="837"/>
            </a:xfrm>
            <a:prstGeom prst="rect">
              <a:avLst/>
            </a:prstGeom>
            <a:solidFill>
              <a:srgbClr val="E09E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08" name="Freeform 71"/>
            <p:cNvSpPr>
              <a:spLocks/>
            </p:cNvSpPr>
            <p:nvPr/>
          </p:nvSpPr>
          <p:spPr bwMode="auto">
            <a:xfrm>
              <a:off x="661" y="1243"/>
              <a:ext cx="249" cy="250"/>
            </a:xfrm>
            <a:custGeom>
              <a:avLst/>
              <a:gdLst>
                <a:gd name="T0" fmla="*/ 1 w 498"/>
                <a:gd name="T1" fmla="*/ 1 h 500"/>
                <a:gd name="T2" fmla="*/ 1 w 498"/>
                <a:gd name="T3" fmla="*/ 1 h 500"/>
                <a:gd name="T4" fmla="*/ 1 w 498"/>
                <a:gd name="T5" fmla="*/ 1 h 500"/>
                <a:gd name="T6" fmla="*/ 1 w 498"/>
                <a:gd name="T7" fmla="*/ 1 h 500"/>
                <a:gd name="T8" fmla="*/ 1 w 498"/>
                <a:gd name="T9" fmla="*/ 1 h 500"/>
                <a:gd name="T10" fmla="*/ 1 w 498"/>
                <a:gd name="T11" fmla="*/ 1 h 500"/>
                <a:gd name="T12" fmla="*/ 1 w 498"/>
                <a:gd name="T13" fmla="*/ 1 h 500"/>
                <a:gd name="T14" fmla="*/ 1 w 498"/>
                <a:gd name="T15" fmla="*/ 1 h 500"/>
                <a:gd name="T16" fmla="*/ 1 w 498"/>
                <a:gd name="T17" fmla="*/ 1 h 500"/>
                <a:gd name="T18" fmla="*/ 1 w 498"/>
                <a:gd name="T19" fmla="*/ 1 h 500"/>
                <a:gd name="T20" fmla="*/ 1 w 498"/>
                <a:gd name="T21" fmla="*/ 1 h 500"/>
                <a:gd name="T22" fmla="*/ 1 w 498"/>
                <a:gd name="T23" fmla="*/ 1 h 500"/>
                <a:gd name="T24" fmla="*/ 1 w 498"/>
                <a:gd name="T25" fmla="*/ 1 h 500"/>
                <a:gd name="T26" fmla="*/ 1 w 498"/>
                <a:gd name="T27" fmla="*/ 1 h 500"/>
                <a:gd name="T28" fmla="*/ 1 w 498"/>
                <a:gd name="T29" fmla="*/ 1 h 500"/>
                <a:gd name="T30" fmla="*/ 1 w 498"/>
                <a:gd name="T31" fmla="*/ 1 h 500"/>
                <a:gd name="T32" fmla="*/ 1 w 498"/>
                <a:gd name="T33" fmla="*/ 1 h 500"/>
                <a:gd name="T34" fmla="*/ 1 w 498"/>
                <a:gd name="T35" fmla="*/ 1 h 500"/>
                <a:gd name="T36" fmla="*/ 1 w 498"/>
                <a:gd name="T37" fmla="*/ 1 h 500"/>
                <a:gd name="T38" fmla="*/ 1 w 498"/>
                <a:gd name="T39" fmla="*/ 1 h 500"/>
                <a:gd name="T40" fmla="*/ 1 w 498"/>
                <a:gd name="T41" fmla="*/ 1 h 500"/>
                <a:gd name="T42" fmla="*/ 1 w 498"/>
                <a:gd name="T43" fmla="*/ 1 h 500"/>
                <a:gd name="T44" fmla="*/ 1 w 498"/>
                <a:gd name="T45" fmla="*/ 1 h 500"/>
                <a:gd name="T46" fmla="*/ 1 w 498"/>
                <a:gd name="T47" fmla="*/ 1 h 500"/>
                <a:gd name="T48" fmla="*/ 1 w 498"/>
                <a:gd name="T49" fmla="*/ 1 h 500"/>
                <a:gd name="T50" fmla="*/ 1 w 498"/>
                <a:gd name="T51" fmla="*/ 1 h 500"/>
                <a:gd name="T52" fmla="*/ 1 w 498"/>
                <a:gd name="T53" fmla="*/ 1 h 500"/>
                <a:gd name="T54" fmla="*/ 1 w 498"/>
                <a:gd name="T55" fmla="*/ 1 h 500"/>
                <a:gd name="T56" fmla="*/ 1 w 498"/>
                <a:gd name="T57" fmla="*/ 1 h 500"/>
                <a:gd name="T58" fmla="*/ 1 w 498"/>
                <a:gd name="T59" fmla="*/ 1 h 500"/>
                <a:gd name="T60" fmla="*/ 1 w 498"/>
                <a:gd name="T61" fmla="*/ 1 h 500"/>
                <a:gd name="T62" fmla="*/ 1 w 498"/>
                <a:gd name="T63" fmla="*/ 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89"/>
                  </a:lnTo>
                  <a:lnTo>
                    <a:pt x="344" y="480"/>
                  </a:lnTo>
                  <a:lnTo>
                    <a:pt x="366" y="470"/>
                  </a:lnTo>
                  <a:lnTo>
                    <a:pt x="387" y="457"/>
                  </a:lnTo>
                  <a:lnTo>
                    <a:pt x="406" y="443"/>
                  </a:lnTo>
                  <a:lnTo>
                    <a:pt x="425" y="426"/>
                  </a:lnTo>
                  <a:lnTo>
                    <a:pt x="442" y="408"/>
                  </a:lnTo>
                  <a:lnTo>
                    <a:pt x="456" y="388"/>
                  </a:lnTo>
                  <a:lnTo>
                    <a:pt x="468" y="367"/>
                  </a:lnTo>
                  <a:lnTo>
                    <a:pt x="479" y="345"/>
                  </a:lnTo>
                  <a:lnTo>
                    <a:pt x="488" y="322"/>
                  </a:lnTo>
                  <a:lnTo>
                    <a:pt x="494" y="299"/>
                  </a:lnTo>
                  <a:lnTo>
                    <a:pt x="497" y="275"/>
                  </a:lnTo>
                  <a:lnTo>
                    <a:pt x="498" y="250"/>
                  </a:lnTo>
                  <a:lnTo>
                    <a:pt x="497" y="224"/>
                  </a:lnTo>
                  <a:lnTo>
                    <a:pt x="494" y="200"/>
                  </a:lnTo>
                  <a:lnTo>
                    <a:pt x="488" y="177"/>
                  </a:lnTo>
                  <a:lnTo>
                    <a:pt x="479" y="154"/>
                  </a:lnTo>
                  <a:lnTo>
                    <a:pt x="468" y="132"/>
                  </a:lnTo>
                  <a:lnTo>
                    <a:pt x="456" y="111"/>
                  </a:lnTo>
                  <a:lnTo>
                    <a:pt x="442" y="92"/>
                  </a:lnTo>
                  <a:lnTo>
                    <a:pt x="425" y="73"/>
                  </a:lnTo>
                  <a:lnTo>
                    <a:pt x="406" y="56"/>
                  </a:lnTo>
                  <a:lnTo>
                    <a:pt x="387" y="42"/>
                  </a:lnTo>
                  <a:lnTo>
                    <a:pt x="366" y="30"/>
                  </a:lnTo>
                  <a:lnTo>
                    <a:pt x="344" y="19"/>
                  </a:lnTo>
                  <a:lnTo>
                    <a:pt x="321" y="10"/>
                  </a:lnTo>
                  <a:lnTo>
                    <a:pt x="298" y="4"/>
                  </a:lnTo>
                  <a:lnTo>
                    <a:pt x="274" y="1"/>
                  </a:lnTo>
                  <a:lnTo>
                    <a:pt x="248" y="0"/>
                  </a:lnTo>
                  <a:lnTo>
                    <a:pt x="223" y="1"/>
                  </a:lnTo>
                  <a:lnTo>
                    <a:pt x="199" y="4"/>
                  </a:lnTo>
                  <a:lnTo>
                    <a:pt x="175" y="11"/>
                  </a:lnTo>
                  <a:lnTo>
                    <a:pt x="152" y="19"/>
                  </a:lnTo>
                  <a:lnTo>
                    <a:pt x="130" y="30"/>
                  </a:lnTo>
                  <a:lnTo>
                    <a:pt x="109" y="42"/>
                  </a:lnTo>
                  <a:lnTo>
                    <a:pt x="91" y="57"/>
                  </a:lnTo>
                  <a:lnTo>
                    <a:pt x="72" y="72"/>
                  </a:lnTo>
                  <a:lnTo>
                    <a:pt x="56" y="91"/>
                  </a:lnTo>
                  <a:lnTo>
                    <a:pt x="42" y="110"/>
                  </a:lnTo>
                  <a:lnTo>
                    <a:pt x="30" y="130"/>
                  </a:lnTo>
                  <a:lnTo>
                    <a:pt x="19" y="152"/>
                  </a:lnTo>
                  <a:lnTo>
                    <a:pt x="11" y="175"/>
                  </a:lnTo>
                  <a:lnTo>
                    <a:pt x="4" y="199"/>
                  </a:lnTo>
                  <a:lnTo>
                    <a:pt x="1" y="224"/>
                  </a:lnTo>
                  <a:lnTo>
                    <a:pt x="0" y="250"/>
                  </a:lnTo>
                  <a:lnTo>
                    <a:pt x="1" y="275"/>
                  </a:lnTo>
                  <a:lnTo>
                    <a:pt x="4" y="299"/>
                  </a:lnTo>
                  <a:lnTo>
                    <a:pt x="10" y="322"/>
                  </a:lnTo>
                  <a:lnTo>
                    <a:pt x="18" y="345"/>
                  </a:lnTo>
                  <a:lnTo>
                    <a:pt x="28" y="367"/>
                  </a:lnTo>
                  <a:lnTo>
                    <a:pt x="41" y="388"/>
                  </a:lnTo>
                  <a:lnTo>
                    <a:pt x="56" y="408"/>
                  </a:lnTo>
                  <a:lnTo>
                    <a:pt x="72" y="426"/>
                  </a:lnTo>
                  <a:lnTo>
                    <a:pt x="91" y="443"/>
                  </a:lnTo>
                  <a:lnTo>
                    <a:pt x="110" y="457"/>
                  </a:lnTo>
                  <a:lnTo>
                    <a:pt x="131" y="470"/>
                  </a:lnTo>
                  <a:lnTo>
                    <a:pt x="153" y="480"/>
                  </a:lnTo>
                  <a:lnTo>
                    <a:pt x="176" y="489"/>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09" name="Freeform 72"/>
            <p:cNvSpPr>
              <a:spLocks/>
            </p:cNvSpPr>
            <p:nvPr/>
          </p:nvSpPr>
          <p:spPr bwMode="auto">
            <a:xfrm>
              <a:off x="685" y="1268"/>
              <a:ext cx="200" cy="200"/>
            </a:xfrm>
            <a:custGeom>
              <a:avLst/>
              <a:gdLst>
                <a:gd name="T0" fmla="*/ 0 w 401"/>
                <a:gd name="T1" fmla="*/ 0 h 401"/>
                <a:gd name="T2" fmla="*/ 0 w 401"/>
                <a:gd name="T3" fmla="*/ 0 h 401"/>
                <a:gd name="T4" fmla="*/ 0 w 401"/>
                <a:gd name="T5" fmla="*/ 0 h 401"/>
                <a:gd name="T6" fmla="*/ 0 w 401"/>
                <a:gd name="T7" fmla="*/ 0 h 401"/>
                <a:gd name="T8" fmla="*/ 0 w 401"/>
                <a:gd name="T9" fmla="*/ 0 h 401"/>
                <a:gd name="T10" fmla="*/ 0 w 401"/>
                <a:gd name="T11" fmla="*/ 0 h 401"/>
                <a:gd name="T12" fmla="*/ 0 w 401"/>
                <a:gd name="T13" fmla="*/ 0 h 401"/>
                <a:gd name="T14" fmla="*/ 0 w 401"/>
                <a:gd name="T15" fmla="*/ 0 h 401"/>
                <a:gd name="T16" fmla="*/ 0 w 401"/>
                <a:gd name="T17" fmla="*/ 0 h 401"/>
                <a:gd name="T18" fmla="*/ 0 w 401"/>
                <a:gd name="T19" fmla="*/ 0 h 401"/>
                <a:gd name="T20" fmla="*/ 0 w 401"/>
                <a:gd name="T21" fmla="*/ 0 h 401"/>
                <a:gd name="T22" fmla="*/ 0 w 401"/>
                <a:gd name="T23" fmla="*/ 0 h 401"/>
                <a:gd name="T24" fmla="*/ 0 w 401"/>
                <a:gd name="T25" fmla="*/ 0 h 401"/>
                <a:gd name="T26" fmla="*/ 0 w 401"/>
                <a:gd name="T27" fmla="*/ 0 h 401"/>
                <a:gd name="T28" fmla="*/ 0 w 401"/>
                <a:gd name="T29" fmla="*/ 0 h 401"/>
                <a:gd name="T30" fmla="*/ 0 w 401"/>
                <a:gd name="T31" fmla="*/ 0 h 401"/>
                <a:gd name="T32" fmla="*/ 0 w 401"/>
                <a:gd name="T33" fmla="*/ 0 h 401"/>
                <a:gd name="T34" fmla="*/ 0 w 401"/>
                <a:gd name="T35" fmla="*/ 0 h 401"/>
                <a:gd name="T36" fmla="*/ 0 w 401"/>
                <a:gd name="T37" fmla="*/ 0 h 401"/>
                <a:gd name="T38" fmla="*/ 0 w 401"/>
                <a:gd name="T39" fmla="*/ 0 h 401"/>
                <a:gd name="T40" fmla="*/ 0 w 401"/>
                <a:gd name="T41" fmla="*/ 0 h 401"/>
                <a:gd name="T42" fmla="*/ 0 w 401"/>
                <a:gd name="T43" fmla="*/ 0 h 401"/>
                <a:gd name="T44" fmla="*/ 0 w 401"/>
                <a:gd name="T45" fmla="*/ 0 h 401"/>
                <a:gd name="T46" fmla="*/ 0 w 401"/>
                <a:gd name="T47" fmla="*/ 0 h 401"/>
                <a:gd name="T48" fmla="*/ 0 w 401"/>
                <a:gd name="T49" fmla="*/ 0 h 401"/>
                <a:gd name="T50" fmla="*/ 0 w 401"/>
                <a:gd name="T51" fmla="*/ 0 h 401"/>
                <a:gd name="T52" fmla="*/ 0 w 401"/>
                <a:gd name="T53" fmla="*/ 0 h 401"/>
                <a:gd name="T54" fmla="*/ 0 w 401"/>
                <a:gd name="T55" fmla="*/ 0 h 401"/>
                <a:gd name="T56" fmla="*/ 0 w 401"/>
                <a:gd name="T57" fmla="*/ 0 h 401"/>
                <a:gd name="T58" fmla="*/ 0 w 401"/>
                <a:gd name="T59" fmla="*/ 0 h 401"/>
                <a:gd name="T60" fmla="*/ 0 w 401"/>
                <a:gd name="T61" fmla="*/ 0 h 401"/>
                <a:gd name="T62" fmla="*/ 0 w 401"/>
                <a:gd name="T63" fmla="*/ 0 h 40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1"/>
                <a:gd name="T98" fmla="*/ 401 w 401"/>
                <a:gd name="T99" fmla="*/ 401 h 40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1">
                  <a:moveTo>
                    <a:pt x="0" y="201"/>
                  </a:moveTo>
                  <a:lnTo>
                    <a:pt x="1" y="181"/>
                  </a:lnTo>
                  <a:lnTo>
                    <a:pt x="3" y="161"/>
                  </a:lnTo>
                  <a:lnTo>
                    <a:pt x="8" y="142"/>
                  </a:lnTo>
                  <a:lnTo>
                    <a:pt x="15" y="123"/>
                  </a:lnTo>
                  <a:lnTo>
                    <a:pt x="23" y="106"/>
                  </a:lnTo>
                  <a:lnTo>
                    <a:pt x="33" y="90"/>
                  </a:lnTo>
                  <a:lnTo>
                    <a:pt x="45" y="74"/>
                  </a:lnTo>
                  <a:lnTo>
                    <a:pt x="59" y="59"/>
                  </a:lnTo>
                  <a:lnTo>
                    <a:pt x="74" y="45"/>
                  </a:lnTo>
                  <a:lnTo>
                    <a:pt x="90" y="34"/>
                  </a:lnTo>
                  <a:lnTo>
                    <a:pt x="106" y="23"/>
                  </a:lnTo>
                  <a:lnTo>
                    <a:pt x="124" y="15"/>
                  </a:lnTo>
                  <a:lnTo>
                    <a:pt x="143" y="8"/>
                  </a:lnTo>
                  <a:lnTo>
                    <a:pt x="161" y="4"/>
                  </a:lnTo>
                  <a:lnTo>
                    <a:pt x="181" y="1"/>
                  </a:lnTo>
                  <a:lnTo>
                    <a:pt x="200" y="0"/>
                  </a:lnTo>
                  <a:lnTo>
                    <a:pt x="220" y="1"/>
                  </a:lnTo>
                  <a:lnTo>
                    <a:pt x="241" y="4"/>
                  </a:lnTo>
                  <a:lnTo>
                    <a:pt x="259" y="8"/>
                  </a:lnTo>
                  <a:lnTo>
                    <a:pt x="278" y="15"/>
                  </a:lnTo>
                  <a:lnTo>
                    <a:pt x="295" y="23"/>
                  </a:lnTo>
                  <a:lnTo>
                    <a:pt x="312" y="34"/>
                  </a:lnTo>
                  <a:lnTo>
                    <a:pt x="327" y="45"/>
                  </a:lnTo>
                  <a:lnTo>
                    <a:pt x="342" y="59"/>
                  </a:lnTo>
                  <a:lnTo>
                    <a:pt x="356" y="74"/>
                  </a:lnTo>
                  <a:lnTo>
                    <a:pt x="367" y="90"/>
                  </a:lnTo>
                  <a:lnTo>
                    <a:pt x="378" y="106"/>
                  </a:lnTo>
                  <a:lnTo>
                    <a:pt x="386" y="123"/>
                  </a:lnTo>
                  <a:lnTo>
                    <a:pt x="393" y="142"/>
                  </a:lnTo>
                  <a:lnTo>
                    <a:pt x="397" y="161"/>
                  </a:lnTo>
                  <a:lnTo>
                    <a:pt x="400" y="181"/>
                  </a:lnTo>
                  <a:lnTo>
                    <a:pt x="401" y="201"/>
                  </a:lnTo>
                  <a:lnTo>
                    <a:pt x="400" y="221"/>
                  </a:lnTo>
                  <a:lnTo>
                    <a:pt x="396" y="241"/>
                  </a:lnTo>
                  <a:lnTo>
                    <a:pt x="392" y="261"/>
                  </a:lnTo>
                  <a:lnTo>
                    <a:pt x="385" y="279"/>
                  </a:lnTo>
                  <a:lnTo>
                    <a:pt x="377" y="296"/>
                  </a:lnTo>
                  <a:lnTo>
                    <a:pt x="366" y="312"/>
                  </a:lnTo>
                  <a:lnTo>
                    <a:pt x="355" y="329"/>
                  </a:lnTo>
                  <a:lnTo>
                    <a:pt x="342" y="342"/>
                  </a:lnTo>
                  <a:lnTo>
                    <a:pt x="328" y="355"/>
                  </a:lnTo>
                  <a:lnTo>
                    <a:pt x="312" y="367"/>
                  </a:lnTo>
                  <a:lnTo>
                    <a:pt x="296" y="377"/>
                  </a:lnTo>
                  <a:lnTo>
                    <a:pt x="279" y="385"/>
                  </a:lnTo>
                  <a:lnTo>
                    <a:pt x="260" y="392"/>
                  </a:lnTo>
                  <a:lnTo>
                    <a:pt x="241" y="397"/>
                  </a:lnTo>
                  <a:lnTo>
                    <a:pt x="221" y="400"/>
                  </a:lnTo>
                  <a:lnTo>
                    <a:pt x="200" y="401"/>
                  </a:lnTo>
                  <a:lnTo>
                    <a:pt x="181" y="400"/>
                  </a:lnTo>
                  <a:lnTo>
                    <a:pt x="161" y="398"/>
                  </a:lnTo>
                  <a:lnTo>
                    <a:pt x="143" y="393"/>
                  </a:lnTo>
                  <a:lnTo>
                    <a:pt x="124" y="386"/>
                  </a:lnTo>
                  <a:lnTo>
                    <a:pt x="106" y="378"/>
                  </a:lnTo>
                  <a:lnTo>
                    <a:pt x="90" y="368"/>
                  </a:lnTo>
                  <a:lnTo>
                    <a:pt x="74" y="356"/>
                  </a:lnTo>
                  <a:lnTo>
                    <a:pt x="59" y="342"/>
                  </a:lnTo>
                  <a:lnTo>
                    <a:pt x="45" y="327"/>
                  </a:lnTo>
                  <a:lnTo>
                    <a:pt x="33" y="311"/>
                  </a:lnTo>
                  <a:lnTo>
                    <a:pt x="23" y="295"/>
                  </a:lnTo>
                  <a:lnTo>
                    <a:pt x="15" y="278"/>
                  </a:lnTo>
                  <a:lnTo>
                    <a:pt x="8" y="259"/>
                  </a:lnTo>
                  <a:lnTo>
                    <a:pt x="3" y="240"/>
                  </a:lnTo>
                  <a:lnTo>
                    <a:pt x="1" y="220"/>
                  </a:lnTo>
                  <a:lnTo>
                    <a:pt x="0" y="20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10" name="Freeform 73"/>
            <p:cNvSpPr>
              <a:spLocks/>
            </p:cNvSpPr>
            <p:nvPr/>
          </p:nvSpPr>
          <p:spPr bwMode="auto">
            <a:xfrm>
              <a:off x="705" y="1268"/>
              <a:ext cx="180" cy="180"/>
            </a:xfrm>
            <a:custGeom>
              <a:avLst/>
              <a:gdLst>
                <a:gd name="T0" fmla="*/ 0 w 361"/>
                <a:gd name="T1" fmla="*/ 0 h 361"/>
                <a:gd name="T2" fmla="*/ 0 w 361"/>
                <a:gd name="T3" fmla="*/ 0 h 361"/>
                <a:gd name="T4" fmla="*/ 0 w 361"/>
                <a:gd name="T5" fmla="*/ 0 h 361"/>
                <a:gd name="T6" fmla="*/ 0 w 361"/>
                <a:gd name="T7" fmla="*/ 0 h 361"/>
                <a:gd name="T8" fmla="*/ 0 w 361"/>
                <a:gd name="T9" fmla="*/ 0 h 361"/>
                <a:gd name="T10" fmla="*/ 0 w 361"/>
                <a:gd name="T11" fmla="*/ 0 h 361"/>
                <a:gd name="T12" fmla="*/ 0 w 361"/>
                <a:gd name="T13" fmla="*/ 0 h 361"/>
                <a:gd name="T14" fmla="*/ 0 w 361"/>
                <a:gd name="T15" fmla="*/ 0 h 361"/>
                <a:gd name="T16" fmla="*/ 0 w 361"/>
                <a:gd name="T17" fmla="*/ 0 h 361"/>
                <a:gd name="T18" fmla="*/ 0 w 361"/>
                <a:gd name="T19" fmla="*/ 0 h 361"/>
                <a:gd name="T20" fmla="*/ 0 w 361"/>
                <a:gd name="T21" fmla="*/ 0 h 361"/>
                <a:gd name="T22" fmla="*/ 0 w 361"/>
                <a:gd name="T23" fmla="*/ 0 h 361"/>
                <a:gd name="T24" fmla="*/ 0 w 361"/>
                <a:gd name="T25" fmla="*/ 0 h 361"/>
                <a:gd name="T26" fmla="*/ 0 w 361"/>
                <a:gd name="T27" fmla="*/ 0 h 361"/>
                <a:gd name="T28" fmla="*/ 0 w 361"/>
                <a:gd name="T29" fmla="*/ 0 h 361"/>
                <a:gd name="T30" fmla="*/ 0 w 361"/>
                <a:gd name="T31" fmla="*/ 0 h 361"/>
                <a:gd name="T32" fmla="*/ 0 w 361"/>
                <a:gd name="T33" fmla="*/ 0 h 361"/>
                <a:gd name="T34" fmla="*/ 0 w 361"/>
                <a:gd name="T35" fmla="*/ 0 h 361"/>
                <a:gd name="T36" fmla="*/ 0 w 361"/>
                <a:gd name="T37" fmla="*/ 0 h 361"/>
                <a:gd name="T38" fmla="*/ 0 w 361"/>
                <a:gd name="T39" fmla="*/ 0 h 361"/>
                <a:gd name="T40" fmla="*/ 0 w 361"/>
                <a:gd name="T41" fmla="*/ 0 h 361"/>
                <a:gd name="T42" fmla="*/ 0 w 361"/>
                <a:gd name="T43" fmla="*/ 0 h 361"/>
                <a:gd name="T44" fmla="*/ 0 w 361"/>
                <a:gd name="T45" fmla="*/ 0 h 361"/>
                <a:gd name="T46" fmla="*/ 0 w 361"/>
                <a:gd name="T47" fmla="*/ 0 h 361"/>
                <a:gd name="T48" fmla="*/ 0 w 361"/>
                <a:gd name="T49" fmla="*/ 0 h 361"/>
                <a:gd name="T50" fmla="*/ 0 w 361"/>
                <a:gd name="T51" fmla="*/ 0 h 361"/>
                <a:gd name="T52" fmla="*/ 0 w 361"/>
                <a:gd name="T53" fmla="*/ 0 h 361"/>
                <a:gd name="T54" fmla="*/ 0 w 361"/>
                <a:gd name="T55" fmla="*/ 0 h 361"/>
                <a:gd name="T56" fmla="*/ 0 w 361"/>
                <a:gd name="T57" fmla="*/ 0 h 361"/>
                <a:gd name="T58" fmla="*/ 0 w 361"/>
                <a:gd name="T59" fmla="*/ 0 h 361"/>
                <a:gd name="T60" fmla="*/ 0 w 361"/>
                <a:gd name="T61" fmla="*/ 0 h 361"/>
                <a:gd name="T62" fmla="*/ 0 w 361"/>
                <a:gd name="T63" fmla="*/ 0 h 361"/>
                <a:gd name="T64" fmla="*/ 0 w 361"/>
                <a:gd name="T65" fmla="*/ 0 h 361"/>
                <a:gd name="T66" fmla="*/ 0 w 361"/>
                <a:gd name="T67" fmla="*/ 0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9"/>
                  </a:moveTo>
                  <a:lnTo>
                    <a:pt x="287" y="45"/>
                  </a:lnTo>
                  <a:lnTo>
                    <a:pt x="272" y="34"/>
                  </a:lnTo>
                  <a:lnTo>
                    <a:pt x="255" y="23"/>
                  </a:lnTo>
                  <a:lnTo>
                    <a:pt x="238" y="15"/>
                  </a:lnTo>
                  <a:lnTo>
                    <a:pt x="219" y="8"/>
                  </a:lnTo>
                  <a:lnTo>
                    <a:pt x="201" y="4"/>
                  </a:lnTo>
                  <a:lnTo>
                    <a:pt x="180" y="1"/>
                  </a:lnTo>
                  <a:lnTo>
                    <a:pt x="160" y="0"/>
                  </a:lnTo>
                  <a:lnTo>
                    <a:pt x="141" y="1"/>
                  </a:lnTo>
                  <a:lnTo>
                    <a:pt x="121" y="4"/>
                  </a:lnTo>
                  <a:lnTo>
                    <a:pt x="103" y="8"/>
                  </a:lnTo>
                  <a:lnTo>
                    <a:pt x="84" y="15"/>
                  </a:lnTo>
                  <a:lnTo>
                    <a:pt x="66" y="23"/>
                  </a:lnTo>
                  <a:lnTo>
                    <a:pt x="50" y="34"/>
                  </a:lnTo>
                  <a:lnTo>
                    <a:pt x="34" y="45"/>
                  </a:lnTo>
                  <a:lnTo>
                    <a:pt x="19" y="59"/>
                  </a:lnTo>
                  <a:lnTo>
                    <a:pt x="14" y="65"/>
                  </a:lnTo>
                  <a:lnTo>
                    <a:pt x="10" y="69"/>
                  </a:lnTo>
                  <a:lnTo>
                    <a:pt x="5" y="75"/>
                  </a:lnTo>
                  <a:lnTo>
                    <a:pt x="0" y="81"/>
                  </a:lnTo>
                  <a:lnTo>
                    <a:pt x="14" y="72"/>
                  </a:lnTo>
                  <a:lnTo>
                    <a:pt x="28" y="64"/>
                  </a:lnTo>
                  <a:lnTo>
                    <a:pt x="42" y="57"/>
                  </a:lnTo>
                  <a:lnTo>
                    <a:pt x="57" y="51"/>
                  </a:lnTo>
                  <a:lnTo>
                    <a:pt x="72" y="46"/>
                  </a:lnTo>
                  <a:lnTo>
                    <a:pt x="88" y="43"/>
                  </a:lnTo>
                  <a:lnTo>
                    <a:pt x="104" y="42"/>
                  </a:lnTo>
                  <a:lnTo>
                    <a:pt x="120" y="41"/>
                  </a:lnTo>
                  <a:lnTo>
                    <a:pt x="140" y="42"/>
                  </a:lnTo>
                  <a:lnTo>
                    <a:pt x="159" y="44"/>
                  </a:lnTo>
                  <a:lnTo>
                    <a:pt x="178" y="49"/>
                  </a:lnTo>
                  <a:lnTo>
                    <a:pt x="196" y="55"/>
                  </a:lnTo>
                  <a:lnTo>
                    <a:pt x="215" y="64"/>
                  </a:lnTo>
                  <a:lnTo>
                    <a:pt x="231" y="74"/>
                  </a:lnTo>
                  <a:lnTo>
                    <a:pt x="247" y="85"/>
                  </a:lnTo>
                  <a:lnTo>
                    <a:pt x="262" y="99"/>
                  </a:lnTo>
                  <a:lnTo>
                    <a:pt x="276" y="114"/>
                  </a:lnTo>
                  <a:lnTo>
                    <a:pt x="287" y="130"/>
                  </a:lnTo>
                  <a:lnTo>
                    <a:pt x="297" y="147"/>
                  </a:lnTo>
                  <a:lnTo>
                    <a:pt x="306" y="165"/>
                  </a:lnTo>
                  <a:lnTo>
                    <a:pt x="312" y="183"/>
                  </a:lnTo>
                  <a:lnTo>
                    <a:pt x="317" y="202"/>
                  </a:lnTo>
                  <a:lnTo>
                    <a:pt x="319" y="221"/>
                  </a:lnTo>
                  <a:lnTo>
                    <a:pt x="321" y="241"/>
                  </a:lnTo>
                  <a:lnTo>
                    <a:pt x="319" y="257"/>
                  </a:lnTo>
                  <a:lnTo>
                    <a:pt x="318" y="274"/>
                  </a:lnTo>
                  <a:lnTo>
                    <a:pt x="315" y="289"/>
                  </a:lnTo>
                  <a:lnTo>
                    <a:pt x="310" y="306"/>
                  </a:lnTo>
                  <a:lnTo>
                    <a:pt x="304" y="320"/>
                  </a:lnTo>
                  <a:lnTo>
                    <a:pt x="297" y="334"/>
                  </a:lnTo>
                  <a:lnTo>
                    <a:pt x="289" y="348"/>
                  </a:lnTo>
                  <a:lnTo>
                    <a:pt x="280" y="361"/>
                  </a:lnTo>
                  <a:lnTo>
                    <a:pt x="297" y="346"/>
                  </a:lnTo>
                  <a:lnTo>
                    <a:pt x="314" y="330"/>
                  </a:lnTo>
                  <a:lnTo>
                    <a:pt x="327" y="311"/>
                  </a:lnTo>
                  <a:lnTo>
                    <a:pt x="339" y="292"/>
                  </a:lnTo>
                  <a:lnTo>
                    <a:pt x="348" y="271"/>
                  </a:lnTo>
                  <a:lnTo>
                    <a:pt x="355" y="248"/>
                  </a:lnTo>
                  <a:lnTo>
                    <a:pt x="360" y="225"/>
                  </a:lnTo>
                  <a:lnTo>
                    <a:pt x="361" y="201"/>
                  </a:lnTo>
                  <a:lnTo>
                    <a:pt x="360" y="181"/>
                  </a:lnTo>
                  <a:lnTo>
                    <a:pt x="357" y="161"/>
                  </a:lnTo>
                  <a:lnTo>
                    <a:pt x="353" y="142"/>
                  </a:lnTo>
                  <a:lnTo>
                    <a:pt x="346" y="123"/>
                  </a:lnTo>
                  <a:lnTo>
                    <a:pt x="338" y="106"/>
                  </a:lnTo>
                  <a:lnTo>
                    <a:pt x="327" y="90"/>
                  </a:lnTo>
                  <a:lnTo>
                    <a:pt x="316" y="74"/>
                  </a:lnTo>
                  <a:lnTo>
                    <a:pt x="302" y="59"/>
                  </a:lnTo>
                  <a:close/>
                </a:path>
              </a:pathLst>
            </a:custGeom>
            <a:solidFill>
              <a:srgbClr val="FF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11" name="Freeform 74"/>
            <p:cNvSpPr>
              <a:spLocks/>
            </p:cNvSpPr>
            <p:nvPr/>
          </p:nvSpPr>
          <p:spPr bwMode="auto">
            <a:xfrm>
              <a:off x="661" y="1525"/>
              <a:ext cx="249" cy="249"/>
            </a:xfrm>
            <a:custGeom>
              <a:avLst/>
              <a:gdLst>
                <a:gd name="T0" fmla="*/ 1 w 498"/>
                <a:gd name="T1" fmla="*/ 0 h 499"/>
                <a:gd name="T2" fmla="*/ 1 w 498"/>
                <a:gd name="T3" fmla="*/ 0 h 499"/>
                <a:gd name="T4" fmla="*/ 1 w 498"/>
                <a:gd name="T5" fmla="*/ 0 h 499"/>
                <a:gd name="T6" fmla="*/ 1 w 498"/>
                <a:gd name="T7" fmla="*/ 0 h 499"/>
                <a:gd name="T8" fmla="*/ 1 w 498"/>
                <a:gd name="T9" fmla="*/ 0 h 499"/>
                <a:gd name="T10" fmla="*/ 1 w 498"/>
                <a:gd name="T11" fmla="*/ 0 h 499"/>
                <a:gd name="T12" fmla="*/ 1 w 498"/>
                <a:gd name="T13" fmla="*/ 0 h 499"/>
                <a:gd name="T14" fmla="*/ 1 w 498"/>
                <a:gd name="T15" fmla="*/ 0 h 499"/>
                <a:gd name="T16" fmla="*/ 1 w 498"/>
                <a:gd name="T17" fmla="*/ 0 h 499"/>
                <a:gd name="T18" fmla="*/ 1 w 498"/>
                <a:gd name="T19" fmla="*/ 0 h 499"/>
                <a:gd name="T20" fmla="*/ 1 w 498"/>
                <a:gd name="T21" fmla="*/ 0 h 499"/>
                <a:gd name="T22" fmla="*/ 1 w 498"/>
                <a:gd name="T23" fmla="*/ 0 h 499"/>
                <a:gd name="T24" fmla="*/ 1 w 498"/>
                <a:gd name="T25" fmla="*/ 0 h 499"/>
                <a:gd name="T26" fmla="*/ 1 w 498"/>
                <a:gd name="T27" fmla="*/ 0 h 499"/>
                <a:gd name="T28" fmla="*/ 1 w 498"/>
                <a:gd name="T29" fmla="*/ 0 h 499"/>
                <a:gd name="T30" fmla="*/ 1 w 498"/>
                <a:gd name="T31" fmla="*/ 0 h 499"/>
                <a:gd name="T32" fmla="*/ 1 w 498"/>
                <a:gd name="T33" fmla="*/ 0 h 499"/>
                <a:gd name="T34" fmla="*/ 1 w 498"/>
                <a:gd name="T35" fmla="*/ 0 h 499"/>
                <a:gd name="T36" fmla="*/ 1 w 498"/>
                <a:gd name="T37" fmla="*/ 0 h 499"/>
                <a:gd name="T38" fmla="*/ 1 w 498"/>
                <a:gd name="T39" fmla="*/ 0 h 499"/>
                <a:gd name="T40" fmla="*/ 1 w 498"/>
                <a:gd name="T41" fmla="*/ 0 h 499"/>
                <a:gd name="T42" fmla="*/ 1 w 498"/>
                <a:gd name="T43" fmla="*/ 0 h 499"/>
                <a:gd name="T44" fmla="*/ 1 w 498"/>
                <a:gd name="T45" fmla="*/ 0 h 499"/>
                <a:gd name="T46" fmla="*/ 1 w 498"/>
                <a:gd name="T47" fmla="*/ 0 h 499"/>
                <a:gd name="T48" fmla="*/ 1 w 498"/>
                <a:gd name="T49" fmla="*/ 0 h 499"/>
                <a:gd name="T50" fmla="*/ 1 w 498"/>
                <a:gd name="T51" fmla="*/ 0 h 499"/>
                <a:gd name="T52" fmla="*/ 1 w 498"/>
                <a:gd name="T53" fmla="*/ 0 h 499"/>
                <a:gd name="T54" fmla="*/ 1 w 498"/>
                <a:gd name="T55" fmla="*/ 0 h 499"/>
                <a:gd name="T56" fmla="*/ 1 w 498"/>
                <a:gd name="T57" fmla="*/ 0 h 499"/>
                <a:gd name="T58" fmla="*/ 1 w 498"/>
                <a:gd name="T59" fmla="*/ 0 h 499"/>
                <a:gd name="T60" fmla="*/ 1 w 498"/>
                <a:gd name="T61" fmla="*/ 0 h 499"/>
                <a:gd name="T62" fmla="*/ 1 w 498"/>
                <a:gd name="T63" fmla="*/ 0 h 49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499"/>
                <a:gd name="T98" fmla="*/ 498 w 498"/>
                <a:gd name="T99" fmla="*/ 499 h 49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499">
                  <a:moveTo>
                    <a:pt x="248" y="499"/>
                  </a:moveTo>
                  <a:lnTo>
                    <a:pt x="274" y="498"/>
                  </a:lnTo>
                  <a:lnTo>
                    <a:pt x="298" y="494"/>
                  </a:lnTo>
                  <a:lnTo>
                    <a:pt x="321" y="489"/>
                  </a:lnTo>
                  <a:lnTo>
                    <a:pt x="344" y="480"/>
                  </a:lnTo>
                  <a:lnTo>
                    <a:pt x="366" y="470"/>
                  </a:lnTo>
                  <a:lnTo>
                    <a:pt x="387" y="457"/>
                  </a:lnTo>
                  <a:lnTo>
                    <a:pt x="406" y="442"/>
                  </a:lnTo>
                  <a:lnTo>
                    <a:pt x="425" y="426"/>
                  </a:lnTo>
                  <a:lnTo>
                    <a:pt x="442" y="408"/>
                  </a:lnTo>
                  <a:lnTo>
                    <a:pt x="456" y="388"/>
                  </a:lnTo>
                  <a:lnTo>
                    <a:pt x="468" y="368"/>
                  </a:lnTo>
                  <a:lnTo>
                    <a:pt x="479" y="345"/>
                  </a:lnTo>
                  <a:lnTo>
                    <a:pt x="488" y="321"/>
                  </a:lnTo>
                  <a:lnTo>
                    <a:pt x="494" y="298"/>
                  </a:lnTo>
                  <a:lnTo>
                    <a:pt x="497" y="274"/>
                  </a:lnTo>
                  <a:lnTo>
                    <a:pt x="498" y="249"/>
                  </a:lnTo>
                  <a:lnTo>
                    <a:pt x="497" y="225"/>
                  </a:lnTo>
                  <a:lnTo>
                    <a:pt x="494" y="201"/>
                  </a:lnTo>
                  <a:lnTo>
                    <a:pt x="488" y="176"/>
                  </a:lnTo>
                  <a:lnTo>
                    <a:pt x="479" y="153"/>
                  </a:lnTo>
                  <a:lnTo>
                    <a:pt x="468" y="131"/>
                  </a:lnTo>
                  <a:lnTo>
                    <a:pt x="456" y="111"/>
                  </a:lnTo>
                  <a:lnTo>
                    <a:pt x="442" y="91"/>
                  </a:lnTo>
                  <a:lnTo>
                    <a:pt x="425" y="73"/>
                  </a:lnTo>
                  <a:lnTo>
                    <a:pt x="406" y="56"/>
                  </a:lnTo>
                  <a:lnTo>
                    <a:pt x="387" y="42"/>
                  </a:lnTo>
                  <a:lnTo>
                    <a:pt x="366" y="29"/>
                  </a:lnTo>
                  <a:lnTo>
                    <a:pt x="344" y="18"/>
                  </a:lnTo>
                  <a:lnTo>
                    <a:pt x="321" y="10"/>
                  </a:lnTo>
                  <a:lnTo>
                    <a:pt x="298" y="5"/>
                  </a:lnTo>
                  <a:lnTo>
                    <a:pt x="274" y="1"/>
                  </a:lnTo>
                  <a:lnTo>
                    <a:pt x="248" y="0"/>
                  </a:lnTo>
                  <a:lnTo>
                    <a:pt x="223" y="1"/>
                  </a:lnTo>
                  <a:lnTo>
                    <a:pt x="199" y="5"/>
                  </a:lnTo>
                  <a:lnTo>
                    <a:pt x="175" y="12"/>
                  </a:lnTo>
                  <a:lnTo>
                    <a:pt x="152" y="20"/>
                  </a:lnTo>
                  <a:lnTo>
                    <a:pt x="130" y="30"/>
                  </a:lnTo>
                  <a:lnTo>
                    <a:pt x="109" y="43"/>
                  </a:lnTo>
                  <a:lnTo>
                    <a:pt x="91" y="56"/>
                  </a:lnTo>
                  <a:lnTo>
                    <a:pt x="72" y="73"/>
                  </a:lnTo>
                  <a:lnTo>
                    <a:pt x="56" y="91"/>
                  </a:lnTo>
                  <a:lnTo>
                    <a:pt x="42" y="109"/>
                  </a:lnTo>
                  <a:lnTo>
                    <a:pt x="30" y="130"/>
                  </a:lnTo>
                  <a:lnTo>
                    <a:pt x="19" y="152"/>
                  </a:lnTo>
                  <a:lnTo>
                    <a:pt x="11" y="175"/>
                  </a:lnTo>
                  <a:lnTo>
                    <a:pt x="4" y="199"/>
                  </a:lnTo>
                  <a:lnTo>
                    <a:pt x="1" y="224"/>
                  </a:lnTo>
                  <a:lnTo>
                    <a:pt x="0" y="249"/>
                  </a:lnTo>
                  <a:lnTo>
                    <a:pt x="1" y="274"/>
                  </a:lnTo>
                  <a:lnTo>
                    <a:pt x="4" y="298"/>
                  </a:lnTo>
                  <a:lnTo>
                    <a:pt x="10" y="321"/>
                  </a:lnTo>
                  <a:lnTo>
                    <a:pt x="18" y="345"/>
                  </a:lnTo>
                  <a:lnTo>
                    <a:pt x="28" y="368"/>
                  </a:lnTo>
                  <a:lnTo>
                    <a:pt x="41" y="388"/>
                  </a:lnTo>
                  <a:lnTo>
                    <a:pt x="56" y="408"/>
                  </a:lnTo>
                  <a:lnTo>
                    <a:pt x="72" y="426"/>
                  </a:lnTo>
                  <a:lnTo>
                    <a:pt x="91" y="442"/>
                  </a:lnTo>
                  <a:lnTo>
                    <a:pt x="110" y="457"/>
                  </a:lnTo>
                  <a:lnTo>
                    <a:pt x="131" y="470"/>
                  </a:lnTo>
                  <a:lnTo>
                    <a:pt x="153" y="480"/>
                  </a:lnTo>
                  <a:lnTo>
                    <a:pt x="176" y="489"/>
                  </a:lnTo>
                  <a:lnTo>
                    <a:pt x="199" y="494"/>
                  </a:lnTo>
                  <a:lnTo>
                    <a:pt x="223" y="498"/>
                  </a:lnTo>
                  <a:lnTo>
                    <a:pt x="248" y="49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12" name="Freeform 75"/>
            <p:cNvSpPr>
              <a:spLocks/>
            </p:cNvSpPr>
            <p:nvPr/>
          </p:nvSpPr>
          <p:spPr bwMode="auto">
            <a:xfrm>
              <a:off x="685" y="1549"/>
              <a:ext cx="200" cy="201"/>
            </a:xfrm>
            <a:custGeom>
              <a:avLst/>
              <a:gdLst>
                <a:gd name="T0" fmla="*/ 0 w 401"/>
                <a:gd name="T1" fmla="*/ 0 h 403"/>
                <a:gd name="T2" fmla="*/ 0 w 401"/>
                <a:gd name="T3" fmla="*/ 0 h 403"/>
                <a:gd name="T4" fmla="*/ 0 w 401"/>
                <a:gd name="T5" fmla="*/ 0 h 403"/>
                <a:gd name="T6" fmla="*/ 0 w 401"/>
                <a:gd name="T7" fmla="*/ 0 h 403"/>
                <a:gd name="T8" fmla="*/ 0 w 401"/>
                <a:gd name="T9" fmla="*/ 0 h 403"/>
                <a:gd name="T10" fmla="*/ 0 w 401"/>
                <a:gd name="T11" fmla="*/ 0 h 403"/>
                <a:gd name="T12" fmla="*/ 0 w 401"/>
                <a:gd name="T13" fmla="*/ 0 h 403"/>
                <a:gd name="T14" fmla="*/ 0 w 401"/>
                <a:gd name="T15" fmla="*/ 0 h 403"/>
                <a:gd name="T16" fmla="*/ 0 w 401"/>
                <a:gd name="T17" fmla="*/ 0 h 403"/>
                <a:gd name="T18" fmla="*/ 0 w 401"/>
                <a:gd name="T19" fmla="*/ 0 h 403"/>
                <a:gd name="T20" fmla="*/ 0 w 401"/>
                <a:gd name="T21" fmla="*/ 0 h 403"/>
                <a:gd name="T22" fmla="*/ 0 w 401"/>
                <a:gd name="T23" fmla="*/ 0 h 403"/>
                <a:gd name="T24" fmla="*/ 0 w 401"/>
                <a:gd name="T25" fmla="*/ 0 h 403"/>
                <a:gd name="T26" fmla="*/ 0 w 401"/>
                <a:gd name="T27" fmla="*/ 0 h 403"/>
                <a:gd name="T28" fmla="*/ 0 w 401"/>
                <a:gd name="T29" fmla="*/ 0 h 403"/>
                <a:gd name="T30" fmla="*/ 0 w 401"/>
                <a:gd name="T31" fmla="*/ 0 h 403"/>
                <a:gd name="T32" fmla="*/ 0 w 401"/>
                <a:gd name="T33" fmla="*/ 0 h 403"/>
                <a:gd name="T34" fmla="*/ 0 w 401"/>
                <a:gd name="T35" fmla="*/ 0 h 403"/>
                <a:gd name="T36" fmla="*/ 0 w 401"/>
                <a:gd name="T37" fmla="*/ 0 h 403"/>
                <a:gd name="T38" fmla="*/ 0 w 401"/>
                <a:gd name="T39" fmla="*/ 0 h 403"/>
                <a:gd name="T40" fmla="*/ 0 w 401"/>
                <a:gd name="T41" fmla="*/ 0 h 403"/>
                <a:gd name="T42" fmla="*/ 0 w 401"/>
                <a:gd name="T43" fmla="*/ 0 h 403"/>
                <a:gd name="T44" fmla="*/ 0 w 401"/>
                <a:gd name="T45" fmla="*/ 0 h 403"/>
                <a:gd name="T46" fmla="*/ 0 w 401"/>
                <a:gd name="T47" fmla="*/ 0 h 403"/>
                <a:gd name="T48" fmla="*/ 0 w 401"/>
                <a:gd name="T49" fmla="*/ 0 h 403"/>
                <a:gd name="T50" fmla="*/ 0 w 401"/>
                <a:gd name="T51" fmla="*/ 0 h 403"/>
                <a:gd name="T52" fmla="*/ 0 w 401"/>
                <a:gd name="T53" fmla="*/ 0 h 403"/>
                <a:gd name="T54" fmla="*/ 0 w 401"/>
                <a:gd name="T55" fmla="*/ 0 h 403"/>
                <a:gd name="T56" fmla="*/ 0 w 401"/>
                <a:gd name="T57" fmla="*/ 0 h 403"/>
                <a:gd name="T58" fmla="*/ 0 w 401"/>
                <a:gd name="T59" fmla="*/ 0 h 403"/>
                <a:gd name="T60" fmla="*/ 0 w 401"/>
                <a:gd name="T61" fmla="*/ 0 h 403"/>
                <a:gd name="T62" fmla="*/ 0 w 401"/>
                <a:gd name="T63" fmla="*/ 0 h 40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3"/>
                <a:gd name="T98" fmla="*/ 401 w 401"/>
                <a:gd name="T99" fmla="*/ 403 h 40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3">
                  <a:moveTo>
                    <a:pt x="0" y="201"/>
                  </a:moveTo>
                  <a:lnTo>
                    <a:pt x="1" y="181"/>
                  </a:lnTo>
                  <a:lnTo>
                    <a:pt x="3" y="162"/>
                  </a:lnTo>
                  <a:lnTo>
                    <a:pt x="8" y="143"/>
                  </a:lnTo>
                  <a:lnTo>
                    <a:pt x="15" y="125"/>
                  </a:lnTo>
                  <a:lnTo>
                    <a:pt x="23" y="106"/>
                  </a:lnTo>
                  <a:lnTo>
                    <a:pt x="33" y="90"/>
                  </a:lnTo>
                  <a:lnTo>
                    <a:pt x="45" y="74"/>
                  </a:lnTo>
                  <a:lnTo>
                    <a:pt x="59" y="59"/>
                  </a:lnTo>
                  <a:lnTo>
                    <a:pt x="74" y="45"/>
                  </a:lnTo>
                  <a:lnTo>
                    <a:pt x="90" y="34"/>
                  </a:lnTo>
                  <a:lnTo>
                    <a:pt x="106" y="23"/>
                  </a:lnTo>
                  <a:lnTo>
                    <a:pt x="124" y="15"/>
                  </a:lnTo>
                  <a:lnTo>
                    <a:pt x="143" y="8"/>
                  </a:lnTo>
                  <a:lnTo>
                    <a:pt x="161" y="4"/>
                  </a:lnTo>
                  <a:lnTo>
                    <a:pt x="181" y="2"/>
                  </a:lnTo>
                  <a:lnTo>
                    <a:pt x="200" y="0"/>
                  </a:lnTo>
                  <a:lnTo>
                    <a:pt x="220" y="2"/>
                  </a:lnTo>
                  <a:lnTo>
                    <a:pt x="241" y="4"/>
                  </a:lnTo>
                  <a:lnTo>
                    <a:pt x="259" y="8"/>
                  </a:lnTo>
                  <a:lnTo>
                    <a:pt x="278" y="15"/>
                  </a:lnTo>
                  <a:lnTo>
                    <a:pt x="295" y="23"/>
                  </a:lnTo>
                  <a:lnTo>
                    <a:pt x="312" y="34"/>
                  </a:lnTo>
                  <a:lnTo>
                    <a:pt x="327" y="45"/>
                  </a:lnTo>
                  <a:lnTo>
                    <a:pt x="342" y="59"/>
                  </a:lnTo>
                  <a:lnTo>
                    <a:pt x="356" y="74"/>
                  </a:lnTo>
                  <a:lnTo>
                    <a:pt x="367" y="90"/>
                  </a:lnTo>
                  <a:lnTo>
                    <a:pt x="378" y="106"/>
                  </a:lnTo>
                  <a:lnTo>
                    <a:pt x="386" y="125"/>
                  </a:lnTo>
                  <a:lnTo>
                    <a:pt x="393" y="143"/>
                  </a:lnTo>
                  <a:lnTo>
                    <a:pt x="397" y="162"/>
                  </a:lnTo>
                  <a:lnTo>
                    <a:pt x="400" y="181"/>
                  </a:lnTo>
                  <a:lnTo>
                    <a:pt x="401" y="201"/>
                  </a:lnTo>
                  <a:lnTo>
                    <a:pt x="400" y="222"/>
                  </a:lnTo>
                  <a:lnTo>
                    <a:pt x="396" y="241"/>
                  </a:lnTo>
                  <a:lnTo>
                    <a:pt x="392" y="261"/>
                  </a:lnTo>
                  <a:lnTo>
                    <a:pt x="385" y="279"/>
                  </a:lnTo>
                  <a:lnTo>
                    <a:pt x="377" y="298"/>
                  </a:lnTo>
                  <a:lnTo>
                    <a:pt x="366" y="314"/>
                  </a:lnTo>
                  <a:lnTo>
                    <a:pt x="355" y="329"/>
                  </a:lnTo>
                  <a:lnTo>
                    <a:pt x="342" y="344"/>
                  </a:lnTo>
                  <a:lnTo>
                    <a:pt x="328" y="356"/>
                  </a:lnTo>
                  <a:lnTo>
                    <a:pt x="312" y="368"/>
                  </a:lnTo>
                  <a:lnTo>
                    <a:pt x="296" y="378"/>
                  </a:lnTo>
                  <a:lnTo>
                    <a:pt x="279" y="386"/>
                  </a:lnTo>
                  <a:lnTo>
                    <a:pt x="260" y="393"/>
                  </a:lnTo>
                  <a:lnTo>
                    <a:pt x="241" y="398"/>
                  </a:lnTo>
                  <a:lnTo>
                    <a:pt x="221" y="401"/>
                  </a:lnTo>
                  <a:lnTo>
                    <a:pt x="200" y="403"/>
                  </a:lnTo>
                  <a:lnTo>
                    <a:pt x="181" y="401"/>
                  </a:lnTo>
                  <a:lnTo>
                    <a:pt x="161" y="399"/>
                  </a:lnTo>
                  <a:lnTo>
                    <a:pt x="143" y="394"/>
                  </a:lnTo>
                  <a:lnTo>
                    <a:pt x="124" y="388"/>
                  </a:lnTo>
                  <a:lnTo>
                    <a:pt x="106" y="379"/>
                  </a:lnTo>
                  <a:lnTo>
                    <a:pt x="90" y="369"/>
                  </a:lnTo>
                  <a:lnTo>
                    <a:pt x="74" y="358"/>
                  </a:lnTo>
                  <a:lnTo>
                    <a:pt x="59" y="344"/>
                  </a:lnTo>
                  <a:lnTo>
                    <a:pt x="45" y="329"/>
                  </a:lnTo>
                  <a:lnTo>
                    <a:pt x="33" y="313"/>
                  </a:lnTo>
                  <a:lnTo>
                    <a:pt x="23" y="297"/>
                  </a:lnTo>
                  <a:lnTo>
                    <a:pt x="15" y="278"/>
                  </a:lnTo>
                  <a:lnTo>
                    <a:pt x="8" y="260"/>
                  </a:lnTo>
                  <a:lnTo>
                    <a:pt x="3" y="241"/>
                  </a:lnTo>
                  <a:lnTo>
                    <a:pt x="1" y="220"/>
                  </a:lnTo>
                  <a:lnTo>
                    <a:pt x="0" y="201"/>
                  </a:lnTo>
                  <a:close/>
                </a:path>
              </a:pathLst>
            </a:custGeom>
            <a:solidFill>
              <a:srgbClr val="FFD1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13" name="Freeform 76"/>
            <p:cNvSpPr>
              <a:spLocks/>
            </p:cNvSpPr>
            <p:nvPr/>
          </p:nvSpPr>
          <p:spPr bwMode="auto">
            <a:xfrm>
              <a:off x="716" y="1549"/>
              <a:ext cx="169" cy="189"/>
            </a:xfrm>
            <a:custGeom>
              <a:avLst/>
              <a:gdLst>
                <a:gd name="T0" fmla="*/ 0 w 339"/>
                <a:gd name="T1" fmla="*/ 1 h 378"/>
                <a:gd name="T2" fmla="*/ 0 w 339"/>
                <a:gd name="T3" fmla="*/ 1 h 378"/>
                <a:gd name="T4" fmla="*/ 0 w 339"/>
                <a:gd name="T5" fmla="*/ 1 h 378"/>
                <a:gd name="T6" fmla="*/ 0 w 339"/>
                <a:gd name="T7" fmla="*/ 1 h 378"/>
                <a:gd name="T8" fmla="*/ 0 w 339"/>
                <a:gd name="T9" fmla="*/ 1 h 378"/>
                <a:gd name="T10" fmla="*/ 0 w 339"/>
                <a:gd name="T11" fmla="*/ 1 h 378"/>
                <a:gd name="T12" fmla="*/ 0 w 339"/>
                <a:gd name="T13" fmla="*/ 1 h 378"/>
                <a:gd name="T14" fmla="*/ 0 w 339"/>
                <a:gd name="T15" fmla="*/ 1 h 378"/>
                <a:gd name="T16" fmla="*/ 0 w 339"/>
                <a:gd name="T17" fmla="*/ 1 h 378"/>
                <a:gd name="T18" fmla="*/ 0 w 339"/>
                <a:gd name="T19" fmla="*/ 1 h 378"/>
                <a:gd name="T20" fmla="*/ 0 w 339"/>
                <a:gd name="T21" fmla="*/ 1 h 378"/>
                <a:gd name="T22" fmla="*/ 0 w 339"/>
                <a:gd name="T23" fmla="*/ 1 h 378"/>
                <a:gd name="T24" fmla="*/ 0 w 339"/>
                <a:gd name="T25" fmla="*/ 1 h 378"/>
                <a:gd name="T26" fmla="*/ 0 w 339"/>
                <a:gd name="T27" fmla="*/ 1 h 378"/>
                <a:gd name="T28" fmla="*/ 0 w 339"/>
                <a:gd name="T29" fmla="*/ 1 h 378"/>
                <a:gd name="T30" fmla="*/ 0 w 339"/>
                <a:gd name="T31" fmla="*/ 1 h 378"/>
                <a:gd name="T32" fmla="*/ 0 w 339"/>
                <a:gd name="T33" fmla="*/ 1 h 378"/>
                <a:gd name="T34" fmla="*/ 0 w 339"/>
                <a:gd name="T35" fmla="*/ 1 h 378"/>
                <a:gd name="T36" fmla="*/ 0 w 339"/>
                <a:gd name="T37" fmla="*/ 1 h 378"/>
                <a:gd name="T38" fmla="*/ 0 w 339"/>
                <a:gd name="T39" fmla="*/ 1 h 378"/>
                <a:gd name="T40" fmla="*/ 0 w 339"/>
                <a:gd name="T41" fmla="*/ 1 h 378"/>
                <a:gd name="T42" fmla="*/ 0 w 339"/>
                <a:gd name="T43" fmla="*/ 1 h 378"/>
                <a:gd name="T44" fmla="*/ 0 w 339"/>
                <a:gd name="T45" fmla="*/ 1 h 378"/>
                <a:gd name="T46" fmla="*/ 0 w 339"/>
                <a:gd name="T47" fmla="*/ 1 h 378"/>
                <a:gd name="T48" fmla="*/ 0 w 339"/>
                <a:gd name="T49" fmla="*/ 1 h 378"/>
                <a:gd name="T50" fmla="*/ 0 w 339"/>
                <a:gd name="T51" fmla="*/ 1 h 378"/>
                <a:gd name="T52" fmla="*/ 0 w 339"/>
                <a:gd name="T53" fmla="*/ 1 h 378"/>
                <a:gd name="T54" fmla="*/ 0 w 339"/>
                <a:gd name="T55" fmla="*/ 1 h 378"/>
                <a:gd name="T56" fmla="*/ 0 w 339"/>
                <a:gd name="T57" fmla="*/ 1 h 378"/>
                <a:gd name="T58" fmla="*/ 0 w 339"/>
                <a:gd name="T59" fmla="*/ 1 h 378"/>
                <a:gd name="T60" fmla="*/ 0 w 339"/>
                <a:gd name="T61" fmla="*/ 1 h 378"/>
                <a:gd name="T62" fmla="*/ 0 w 339"/>
                <a:gd name="T63" fmla="*/ 1 h 37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39"/>
                <a:gd name="T97" fmla="*/ 0 h 378"/>
                <a:gd name="T98" fmla="*/ 339 w 339"/>
                <a:gd name="T99" fmla="*/ 378 h 37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39" h="378">
                  <a:moveTo>
                    <a:pt x="280" y="59"/>
                  </a:moveTo>
                  <a:lnTo>
                    <a:pt x="265" y="45"/>
                  </a:lnTo>
                  <a:lnTo>
                    <a:pt x="250" y="34"/>
                  </a:lnTo>
                  <a:lnTo>
                    <a:pt x="233" y="23"/>
                  </a:lnTo>
                  <a:lnTo>
                    <a:pt x="216" y="15"/>
                  </a:lnTo>
                  <a:lnTo>
                    <a:pt x="197" y="8"/>
                  </a:lnTo>
                  <a:lnTo>
                    <a:pt x="179" y="4"/>
                  </a:lnTo>
                  <a:lnTo>
                    <a:pt x="158" y="2"/>
                  </a:lnTo>
                  <a:lnTo>
                    <a:pt x="138" y="0"/>
                  </a:lnTo>
                  <a:lnTo>
                    <a:pt x="119" y="2"/>
                  </a:lnTo>
                  <a:lnTo>
                    <a:pt x="100" y="4"/>
                  </a:lnTo>
                  <a:lnTo>
                    <a:pt x="82" y="8"/>
                  </a:lnTo>
                  <a:lnTo>
                    <a:pt x="65" y="14"/>
                  </a:lnTo>
                  <a:lnTo>
                    <a:pt x="47" y="22"/>
                  </a:lnTo>
                  <a:lnTo>
                    <a:pt x="30" y="33"/>
                  </a:lnTo>
                  <a:lnTo>
                    <a:pt x="15" y="44"/>
                  </a:lnTo>
                  <a:lnTo>
                    <a:pt x="0" y="57"/>
                  </a:lnTo>
                  <a:lnTo>
                    <a:pt x="12" y="51"/>
                  </a:lnTo>
                  <a:lnTo>
                    <a:pt x="22" y="47"/>
                  </a:lnTo>
                  <a:lnTo>
                    <a:pt x="34" y="42"/>
                  </a:lnTo>
                  <a:lnTo>
                    <a:pt x="46" y="38"/>
                  </a:lnTo>
                  <a:lnTo>
                    <a:pt x="58" y="36"/>
                  </a:lnTo>
                  <a:lnTo>
                    <a:pt x="69" y="34"/>
                  </a:lnTo>
                  <a:lnTo>
                    <a:pt x="82" y="33"/>
                  </a:lnTo>
                  <a:lnTo>
                    <a:pt x="95" y="33"/>
                  </a:lnTo>
                  <a:lnTo>
                    <a:pt x="114" y="34"/>
                  </a:lnTo>
                  <a:lnTo>
                    <a:pt x="134" y="36"/>
                  </a:lnTo>
                  <a:lnTo>
                    <a:pt x="152" y="41"/>
                  </a:lnTo>
                  <a:lnTo>
                    <a:pt x="171" y="48"/>
                  </a:lnTo>
                  <a:lnTo>
                    <a:pt x="189" y="56"/>
                  </a:lnTo>
                  <a:lnTo>
                    <a:pt x="205" y="66"/>
                  </a:lnTo>
                  <a:lnTo>
                    <a:pt x="221" y="78"/>
                  </a:lnTo>
                  <a:lnTo>
                    <a:pt x="236" y="91"/>
                  </a:lnTo>
                  <a:lnTo>
                    <a:pt x="250" y="106"/>
                  </a:lnTo>
                  <a:lnTo>
                    <a:pt x="262" y="123"/>
                  </a:lnTo>
                  <a:lnTo>
                    <a:pt x="272" y="139"/>
                  </a:lnTo>
                  <a:lnTo>
                    <a:pt x="280" y="157"/>
                  </a:lnTo>
                  <a:lnTo>
                    <a:pt x="287" y="176"/>
                  </a:lnTo>
                  <a:lnTo>
                    <a:pt x="292" y="194"/>
                  </a:lnTo>
                  <a:lnTo>
                    <a:pt x="294" y="215"/>
                  </a:lnTo>
                  <a:lnTo>
                    <a:pt x="295" y="234"/>
                  </a:lnTo>
                  <a:lnTo>
                    <a:pt x="294" y="255"/>
                  </a:lnTo>
                  <a:lnTo>
                    <a:pt x="290" y="276"/>
                  </a:lnTo>
                  <a:lnTo>
                    <a:pt x="286" y="295"/>
                  </a:lnTo>
                  <a:lnTo>
                    <a:pt x="278" y="314"/>
                  </a:lnTo>
                  <a:lnTo>
                    <a:pt x="270" y="331"/>
                  </a:lnTo>
                  <a:lnTo>
                    <a:pt x="258" y="348"/>
                  </a:lnTo>
                  <a:lnTo>
                    <a:pt x="247" y="363"/>
                  </a:lnTo>
                  <a:lnTo>
                    <a:pt x="233" y="378"/>
                  </a:lnTo>
                  <a:lnTo>
                    <a:pt x="256" y="364"/>
                  </a:lnTo>
                  <a:lnTo>
                    <a:pt x="277" y="347"/>
                  </a:lnTo>
                  <a:lnTo>
                    <a:pt x="294" y="328"/>
                  </a:lnTo>
                  <a:lnTo>
                    <a:pt x="310" y="306"/>
                  </a:lnTo>
                  <a:lnTo>
                    <a:pt x="322" y="283"/>
                  </a:lnTo>
                  <a:lnTo>
                    <a:pt x="331" y="256"/>
                  </a:lnTo>
                  <a:lnTo>
                    <a:pt x="337" y="230"/>
                  </a:lnTo>
                  <a:lnTo>
                    <a:pt x="339" y="201"/>
                  </a:lnTo>
                  <a:lnTo>
                    <a:pt x="338" y="181"/>
                  </a:lnTo>
                  <a:lnTo>
                    <a:pt x="335" y="162"/>
                  </a:lnTo>
                  <a:lnTo>
                    <a:pt x="331" y="143"/>
                  </a:lnTo>
                  <a:lnTo>
                    <a:pt x="324" y="125"/>
                  </a:lnTo>
                  <a:lnTo>
                    <a:pt x="316" y="106"/>
                  </a:lnTo>
                  <a:lnTo>
                    <a:pt x="305" y="90"/>
                  </a:lnTo>
                  <a:lnTo>
                    <a:pt x="294" y="74"/>
                  </a:lnTo>
                  <a:lnTo>
                    <a:pt x="280" y="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14" name="Freeform 77"/>
            <p:cNvSpPr>
              <a:spLocks/>
            </p:cNvSpPr>
            <p:nvPr/>
          </p:nvSpPr>
          <p:spPr bwMode="auto">
            <a:xfrm>
              <a:off x="661" y="1790"/>
              <a:ext cx="249" cy="250"/>
            </a:xfrm>
            <a:custGeom>
              <a:avLst/>
              <a:gdLst>
                <a:gd name="T0" fmla="*/ 1 w 498"/>
                <a:gd name="T1" fmla="*/ 1 h 500"/>
                <a:gd name="T2" fmla="*/ 1 w 498"/>
                <a:gd name="T3" fmla="*/ 1 h 500"/>
                <a:gd name="T4" fmla="*/ 1 w 498"/>
                <a:gd name="T5" fmla="*/ 1 h 500"/>
                <a:gd name="T6" fmla="*/ 1 w 498"/>
                <a:gd name="T7" fmla="*/ 1 h 500"/>
                <a:gd name="T8" fmla="*/ 1 w 498"/>
                <a:gd name="T9" fmla="*/ 1 h 500"/>
                <a:gd name="T10" fmla="*/ 1 w 498"/>
                <a:gd name="T11" fmla="*/ 1 h 500"/>
                <a:gd name="T12" fmla="*/ 1 w 498"/>
                <a:gd name="T13" fmla="*/ 1 h 500"/>
                <a:gd name="T14" fmla="*/ 1 w 498"/>
                <a:gd name="T15" fmla="*/ 1 h 500"/>
                <a:gd name="T16" fmla="*/ 1 w 498"/>
                <a:gd name="T17" fmla="*/ 1 h 500"/>
                <a:gd name="T18" fmla="*/ 1 w 498"/>
                <a:gd name="T19" fmla="*/ 1 h 500"/>
                <a:gd name="T20" fmla="*/ 1 w 498"/>
                <a:gd name="T21" fmla="*/ 1 h 500"/>
                <a:gd name="T22" fmla="*/ 1 w 498"/>
                <a:gd name="T23" fmla="*/ 1 h 500"/>
                <a:gd name="T24" fmla="*/ 1 w 498"/>
                <a:gd name="T25" fmla="*/ 1 h 500"/>
                <a:gd name="T26" fmla="*/ 1 w 498"/>
                <a:gd name="T27" fmla="*/ 1 h 500"/>
                <a:gd name="T28" fmla="*/ 1 w 498"/>
                <a:gd name="T29" fmla="*/ 1 h 500"/>
                <a:gd name="T30" fmla="*/ 1 w 498"/>
                <a:gd name="T31" fmla="*/ 1 h 500"/>
                <a:gd name="T32" fmla="*/ 1 w 498"/>
                <a:gd name="T33" fmla="*/ 1 h 500"/>
                <a:gd name="T34" fmla="*/ 1 w 498"/>
                <a:gd name="T35" fmla="*/ 1 h 500"/>
                <a:gd name="T36" fmla="*/ 1 w 498"/>
                <a:gd name="T37" fmla="*/ 1 h 500"/>
                <a:gd name="T38" fmla="*/ 1 w 498"/>
                <a:gd name="T39" fmla="*/ 1 h 500"/>
                <a:gd name="T40" fmla="*/ 1 w 498"/>
                <a:gd name="T41" fmla="*/ 1 h 500"/>
                <a:gd name="T42" fmla="*/ 1 w 498"/>
                <a:gd name="T43" fmla="*/ 1 h 500"/>
                <a:gd name="T44" fmla="*/ 1 w 498"/>
                <a:gd name="T45" fmla="*/ 1 h 500"/>
                <a:gd name="T46" fmla="*/ 1 w 498"/>
                <a:gd name="T47" fmla="*/ 1 h 500"/>
                <a:gd name="T48" fmla="*/ 1 w 498"/>
                <a:gd name="T49" fmla="*/ 1 h 500"/>
                <a:gd name="T50" fmla="*/ 1 w 498"/>
                <a:gd name="T51" fmla="*/ 1 h 500"/>
                <a:gd name="T52" fmla="*/ 1 w 498"/>
                <a:gd name="T53" fmla="*/ 1 h 500"/>
                <a:gd name="T54" fmla="*/ 1 w 498"/>
                <a:gd name="T55" fmla="*/ 1 h 500"/>
                <a:gd name="T56" fmla="*/ 1 w 498"/>
                <a:gd name="T57" fmla="*/ 1 h 500"/>
                <a:gd name="T58" fmla="*/ 1 w 498"/>
                <a:gd name="T59" fmla="*/ 1 h 500"/>
                <a:gd name="T60" fmla="*/ 1 w 498"/>
                <a:gd name="T61" fmla="*/ 1 h 500"/>
                <a:gd name="T62" fmla="*/ 1 w 498"/>
                <a:gd name="T63" fmla="*/ 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90"/>
                  </a:lnTo>
                  <a:lnTo>
                    <a:pt x="344" y="480"/>
                  </a:lnTo>
                  <a:lnTo>
                    <a:pt x="366" y="470"/>
                  </a:lnTo>
                  <a:lnTo>
                    <a:pt x="387" y="457"/>
                  </a:lnTo>
                  <a:lnTo>
                    <a:pt x="406" y="444"/>
                  </a:lnTo>
                  <a:lnTo>
                    <a:pt x="425" y="426"/>
                  </a:lnTo>
                  <a:lnTo>
                    <a:pt x="442" y="408"/>
                  </a:lnTo>
                  <a:lnTo>
                    <a:pt x="456" y="388"/>
                  </a:lnTo>
                  <a:lnTo>
                    <a:pt x="468" y="368"/>
                  </a:lnTo>
                  <a:lnTo>
                    <a:pt x="479" y="346"/>
                  </a:lnTo>
                  <a:lnTo>
                    <a:pt x="488" y="323"/>
                  </a:lnTo>
                  <a:lnTo>
                    <a:pt x="494" y="300"/>
                  </a:lnTo>
                  <a:lnTo>
                    <a:pt x="497" y="275"/>
                  </a:lnTo>
                  <a:lnTo>
                    <a:pt x="498" y="250"/>
                  </a:lnTo>
                  <a:lnTo>
                    <a:pt x="497" y="225"/>
                  </a:lnTo>
                  <a:lnTo>
                    <a:pt x="494" y="200"/>
                  </a:lnTo>
                  <a:lnTo>
                    <a:pt x="488" y="177"/>
                  </a:lnTo>
                  <a:lnTo>
                    <a:pt x="479" y="154"/>
                  </a:lnTo>
                  <a:lnTo>
                    <a:pt x="468" y="132"/>
                  </a:lnTo>
                  <a:lnTo>
                    <a:pt x="456" y="112"/>
                  </a:lnTo>
                  <a:lnTo>
                    <a:pt x="442" y="92"/>
                  </a:lnTo>
                  <a:lnTo>
                    <a:pt x="425" y="74"/>
                  </a:lnTo>
                  <a:lnTo>
                    <a:pt x="406" y="56"/>
                  </a:lnTo>
                  <a:lnTo>
                    <a:pt x="387" y="43"/>
                  </a:lnTo>
                  <a:lnTo>
                    <a:pt x="366" y="30"/>
                  </a:lnTo>
                  <a:lnTo>
                    <a:pt x="344" y="20"/>
                  </a:lnTo>
                  <a:lnTo>
                    <a:pt x="321" y="10"/>
                  </a:lnTo>
                  <a:lnTo>
                    <a:pt x="298" y="5"/>
                  </a:lnTo>
                  <a:lnTo>
                    <a:pt x="274" y="1"/>
                  </a:lnTo>
                  <a:lnTo>
                    <a:pt x="248" y="0"/>
                  </a:lnTo>
                  <a:lnTo>
                    <a:pt x="223" y="1"/>
                  </a:lnTo>
                  <a:lnTo>
                    <a:pt x="199" y="5"/>
                  </a:lnTo>
                  <a:lnTo>
                    <a:pt x="175" y="12"/>
                  </a:lnTo>
                  <a:lnTo>
                    <a:pt x="152" y="20"/>
                  </a:lnTo>
                  <a:lnTo>
                    <a:pt x="130" y="30"/>
                  </a:lnTo>
                  <a:lnTo>
                    <a:pt x="109" y="43"/>
                  </a:lnTo>
                  <a:lnTo>
                    <a:pt x="91" y="58"/>
                  </a:lnTo>
                  <a:lnTo>
                    <a:pt x="72" y="74"/>
                  </a:lnTo>
                  <a:lnTo>
                    <a:pt x="56" y="91"/>
                  </a:lnTo>
                  <a:lnTo>
                    <a:pt x="42" y="111"/>
                  </a:lnTo>
                  <a:lnTo>
                    <a:pt x="30" y="131"/>
                  </a:lnTo>
                  <a:lnTo>
                    <a:pt x="19" y="153"/>
                  </a:lnTo>
                  <a:lnTo>
                    <a:pt x="11" y="176"/>
                  </a:lnTo>
                  <a:lnTo>
                    <a:pt x="4" y="200"/>
                  </a:lnTo>
                  <a:lnTo>
                    <a:pt x="1" y="225"/>
                  </a:lnTo>
                  <a:lnTo>
                    <a:pt x="0" y="250"/>
                  </a:lnTo>
                  <a:lnTo>
                    <a:pt x="1" y="275"/>
                  </a:lnTo>
                  <a:lnTo>
                    <a:pt x="4" y="300"/>
                  </a:lnTo>
                  <a:lnTo>
                    <a:pt x="10" y="323"/>
                  </a:lnTo>
                  <a:lnTo>
                    <a:pt x="18" y="346"/>
                  </a:lnTo>
                  <a:lnTo>
                    <a:pt x="28" y="368"/>
                  </a:lnTo>
                  <a:lnTo>
                    <a:pt x="41" y="388"/>
                  </a:lnTo>
                  <a:lnTo>
                    <a:pt x="56" y="408"/>
                  </a:lnTo>
                  <a:lnTo>
                    <a:pt x="72" y="426"/>
                  </a:lnTo>
                  <a:lnTo>
                    <a:pt x="91" y="444"/>
                  </a:lnTo>
                  <a:lnTo>
                    <a:pt x="110" y="457"/>
                  </a:lnTo>
                  <a:lnTo>
                    <a:pt x="131" y="470"/>
                  </a:lnTo>
                  <a:lnTo>
                    <a:pt x="153" y="480"/>
                  </a:lnTo>
                  <a:lnTo>
                    <a:pt x="176" y="490"/>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15" name="Freeform 78"/>
            <p:cNvSpPr>
              <a:spLocks/>
            </p:cNvSpPr>
            <p:nvPr/>
          </p:nvSpPr>
          <p:spPr bwMode="auto">
            <a:xfrm>
              <a:off x="685" y="1814"/>
              <a:ext cx="200" cy="201"/>
            </a:xfrm>
            <a:custGeom>
              <a:avLst/>
              <a:gdLst>
                <a:gd name="T0" fmla="*/ 0 w 401"/>
                <a:gd name="T1" fmla="*/ 1 h 400"/>
                <a:gd name="T2" fmla="*/ 0 w 401"/>
                <a:gd name="T3" fmla="*/ 1 h 400"/>
                <a:gd name="T4" fmla="*/ 0 w 401"/>
                <a:gd name="T5" fmla="*/ 1 h 400"/>
                <a:gd name="T6" fmla="*/ 0 w 401"/>
                <a:gd name="T7" fmla="*/ 1 h 400"/>
                <a:gd name="T8" fmla="*/ 0 w 401"/>
                <a:gd name="T9" fmla="*/ 1 h 400"/>
                <a:gd name="T10" fmla="*/ 0 w 401"/>
                <a:gd name="T11" fmla="*/ 1 h 400"/>
                <a:gd name="T12" fmla="*/ 0 w 401"/>
                <a:gd name="T13" fmla="*/ 1 h 400"/>
                <a:gd name="T14" fmla="*/ 0 w 401"/>
                <a:gd name="T15" fmla="*/ 1 h 400"/>
                <a:gd name="T16" fmla="*/ 0 w 401"/>
                <a:gd name="T17" fmla="*/ 1 h 400"/>
                <a:gd name="T18" fmla="*/ 0 w 401"/>
                <a:gd name="T19" fmla="*/ 1 h 400"/>
                <a:gd name="T20" fmla="*/ 0 w 401"/>
                <a:gd name="T21" fmla="*/ 1 h 400"/>
                <a:gd name="T22" fmla="*/ 0 w 401"/>
                <a:gd name="T23" fmla="*/ 1 h 400"/>
                <a:gd name="T24" fmla="*/ 0 w 401"/>
                <a:gd name="T25" fmla="*/ 1 h 400"/>
                <a:gd name="T26" fmla="*/ 0 w 401"/>
                <a:gd name="T27" fmla="*/ 1 h 400"/>
                <a:gd name="T28" fmla="*/ 0 w 401"/>
                <a:gd name="T29" fmla="*/ 1 h 400"/>
                <a:gd name="T30" fmla="*/ 0 w 401"/>
                <a:gd name="T31" fmla="*/ 1 h 400"/>
                <a:gd name="T32" fmla="*/ 0 w 401"/>
                <a:gd name="T33" fmla="*/ 1 h 400"/>
                <a:gd name="T34" fmla="*/ 0 w 401"/>
                <a:gd name="T35" fmla="*/ 1 h 400"/>
                <a:gd name="T36" fmla="*/ 0 w 401"/>
                <a:gd name="T37" fmla="*/ 1 h 400"/>
                <a:gd name="T38" fmla="*/ 0 w 401"/>
                <a:gd name="T39" fmla="*/ 1 h 400"/>
                <a:gd name="T40" fmla="*/ 0 w 401"/>
                <a:gd name="T41" fmla="*/ 1 h 400"/>
                <a:gd name="T42" fmla="*/ 0 w 401"/>
                <a:gd name="T43" fmla="*/ 1 h 400"/>
                <a:gd name="T44" fmla="*/ 0 w 401"/>
                <a:gd name="T45" fmla="*/ 1 h 400"/>
                <a:gd name="T46" fmla="*/ 0 w 401"/>
                <a:gd name="T47" fmla="*/ 1 h 400"/>
                <a:gd name="T48" fmla="*/ 0 w 401"/>
                <a:gd name="T49" fmla="*/ 1 h 400"/>
                <a:gd name="T50" fmla="*/ 0 w 401"/>
                <a:gd name="T51" fmla="*/ 1 h 400"/>
                <a:gd name="T52" fmla="*/ 0 w 401"/>
                <a:gd name="T53" fmla="*/ 1 h 400"/>
                <a:gd name="T54" fmla="*/ 0 w 401"/>
                <a:gd name="T55" fmla="*/ 1 h 400"/>
                <a:gd name="T56" fmla="*/ 0 w 401"/>
                <a:gd name="T57" fmla="*/ 1 h 400"/>
                <a:gd name="T58" fmla="*/ 0 w 401"/>
                <a:gd name="T59" fmla="*/ 1 h 400"/>
                <a:gd name="T60" fmla="*/ 0 w 401"/>
                <a:gd name="T61" fmla="*/ 1 h 400"/>
                <a:gd name="T62" fmla="*/ 0 w 401"/>
                <a:gd name="T63" fmla="*/ 1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0"/>
                <a:gd name="T98" fmla="*/ 401 w 401"/>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0">
                  <a:moveTo>
                    <a:pt x="0" y="200"/>
                  </a:moveTo>
                  <a:lnTo>
                    <a:pt x="1" y="180"/>
                  </a:lnTo>
                  <a:lnTo>
                    <a:pt x="3" y="161"/>
                  </a:lnTo>
                  <a:lnTo>
                    <a:pt x="8" y="142"/>
                  </a:lnTo>
                  <a:lnTo>
                    <a:pt x="15" y="124"/>
                  </a:lnTo>
                  <a:lnTo>
                    <a:pt x="23" y="106"/>
                  </a:lnTo>
                  <a:lnTo>
                    <a:pt x="33" y="89"/>
                  </a:lnTo>
                  <a:lnTo>
                    <a:pt x="45" y="73"/>
                  </a:lnTo>
                  <a:lnTo>
                    <a:pt x="59" y="58"/>
                  </a:lnTo>
                  <a:lnTo>
                    <a:pt x="74" y="44"/>
                  </a:lnTo>
                  <a:lnTo>
                    <a:pt x="90" y="33"/>
                  </a:lnTo>
                  <a:lnTo>
                    <a:pt x="106" y="23"/>
                  </a:lnTo>
                  <a:lnTo>
                    <a:pt x="124" y="15"/>
                  </a:lnTo>
                  <a:lnTo>
                    <a:pt x="143" y="8"/>
                  </a:lnTo>
                  <a:lnTo>
                    <a:pt x="161" y="3"/>
                  </a:lnTo>
                  <a:lnTo>
                    <a:pt x="181" y="1"/>
                  </a:lnTo>
                  <a:lnTo>
                    <a:pt x="200" y="0"/>
                  </a:lnTo>
                  <a:lnTo>
                    <a:pt x="220" y="1"/>
                  </a:lnTo>
                  <a:lnTo>
                    <a:pt x="241" y="3"/>
                  </a:lnTo>
                  <a:lnTo>
                    <a:pt x="259" y="8"/>
                  </a:lnTo>
                  <a:lnTo>
                    <a:pt x="278" y="15"/>
                  </a:lnTo>
                  <a:lnTo>
                    <a:pt x="295" y="23"/>
                  </a:lnTo>
                  <a:lnTo>
                    <a:pt x="312" y="33"/>
                  </a:lnTo>
                  <a:lnTo>
                    <a:pt x="327" y="44"/>
                  </a:lnTo>
                  <a:lnTo>
                    <a:pt x="342" y="58"/>
                  </a:lnTo>
                  <a:lnTo>
                    <a:pt x="356" y="73"/>
                  </a:lnTo>
                  <a:lnTo>
                    <a:pt x="367" y="89"/>
                  </a:lnTo>
                  <a:lnTo>
                    <a:pt x="378" y="106"/>
                  </a:lnTo>
                  <a:lnTo>
                    <a:pt x="386" y="124"/>
                  </a:lnTo>
                  <a:lnTo>
                    <a:pt x="393" y="142"/>
                  </a:lnTo>
                  <a:lnTo>
                    <a:pt x="397" y="161"/>
                  </a:lnTo>
                  <a:lnTo>
                    <a:pt x="400" y="180"/>
                  </a:lnTo>
                  <a:lnTo>
                    <a:pt x="401" y="200"/>
                  </a:lnTo>
                  <a:lnTo>
                    <a:pt x="400" y="221"/>
                  </a:lnTo>
                  <a:lnTo>
                    <a:pt x="396" y="240"/>
                  </a:lnTo>
                  <a:lnTo>
                    <a:pt x="392" y="260"/>
                  </a:lnTo>
                  <a:lnTo>
                    <a:pt x="385" y="278"/>
                  </a:lnTo>
                  <a:lnTo>
                    <a:pt x="377" y="296"/>
                  </a:lnTo>
                  <a:lnTo>
                    <a:pt x="366" y="312"/>
                  </a:lnTo>
                  <a:lnTo>
                    <a:pt x="355" y="328"/>
                  </a:lnTo>
                  <a:lnTo>
                    <a:pt x="342" y="342"/>
                  </a:lnTo>
                  <a:lnTo>
                    <a:pt x="328" y="354"/>
                  </a:lnTo>
                  <a:lnTo>
                    <a:pt x="312" y="366"/>
                  </a:lnTo>
                  <a:lnTo>
                    <a:pt x="296" y="376"/>
                  </a:lnTo>
                  <a:lnTo>
                    <a:pt x="279" y="384"/>
                  </a:lnTo>
                  <a:lnTo>
                    <a:pt x="260" y="391"/>
                  </a:lnTo>
                  <a:lnTo>
                    <a:pt x="241" y="396"/>
                  </a:lnTo>
                  <a:lnTo>
                    <a:pt x="221" y="399"/>
                  </a:lnTo>
                  <a:lnTo>
                    <a:pt x="200" y="400"/>
                  </a:lnTo>
                  <a:lnTo>
                    <a:pt x="181" y="399"/>
                  </a:lnTo>
                  <a:lnTo>
                    <a:pt x="161" y="397"/>
                  </a:lnTo>
                  <a:lnTo>
                    <a:pt x="143" y="392"/>
                  </a:lnTo>
                  <a:lnTo>
                    <a:pt x="124" y="385"/>
                  </a:lnTo>
                  <a:lnTo>
                    <a:pt x="106" y="377"/>
                  </a:lnTo>
                  <a:lnTo>
                    <a:pt x="90" y="367"/>
                  </a:lnTo>
                  <a:lnTo>
                    <a:pt x="74" y="356"/>
                  </a:lnTo>
                  <a:lnTo>
                    <a:pt x="59" y="342"/>
                  </a:lnTo>
                  <a:lnTo>
                    <a:pt x="45" y="327"/>
                  </a:lnTo>
                  <a:lnTo>
                    <a:pt x="33" y="311"/>
                  </a:lnTo>
                  <a:lnTo>
                    <a:pt x="23" y="294"/>
                  </a:lnTo>
                  <a:lnTo>
                    <a:pt x="15" y="277"/>
                  </a:lnTo>
                  <a:lnTo>
                    <a:pt x="8" y="259"/>
                  </a:lnTo>
                  <a:lnTo>
                    <a:pt x="3" y="239"/>
                  </a:lnTo>
                  <a:lnTo>
                    <a:pt x="1" y="220"/>
                  </a:lnTo>
                  <a:lnTo>
                    <a:pt x="0" y="200"/>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126016" name="Freeform 79"/>
            <p:cNvSpPr>
              <a:spLocks/>
            </p:cNvSpPr>
            <p:nvPr/>
          </p:nvSpPr>
          <p:spPr bwMode="auto">
            <a:xfrm>
              <a:off x="705" y="1814"/>
              <a:ext cx="180" cy="181"/>
            </a:xfrm>
            <a:custGeom>
              <a:avLst/>
              <a:gdLst>
                <a:gd name="T0" fmla="*/ 0 w 361"/>
                <a:gd name="T1" fmla="*/ 1 h 361"/>
                <a:gd name="T2" fmla="*/ 0 w 361"/>
                <a:gd name="T3" fmla="*/ 1 h 361"/>
                <a:gd name="T4" fmla="*/ 0 w 361"/>
                <a:gd name="T5" fmla="*/ 1 h 361"/>
                <a:gd name="T6" fmla="*/ 0 w 361"/>
                <a:gd name="T7" fmla="*/ 1 h 361"/>
                <a:gd name="T8" fmla="*/ 0 w 361"/>
                <a:gd name="T9" fmla="*/ 1 h 361"/>
                <a:gd name="T10" fmla="*/ 0 w 361"/>
                <a:gd name="T11" fmla="*/ 1 h 361"/>
                <a:gd name="T12" fmla="*/ 0 w 361"/>
                <a:gd name="T13" fmla="*/ 1 h 361"/>
                <a:gd name="T14" fmla="*/ 0 w 361"/>
                <a:gd name="T15" fmla="*/ 1 h 361"/>
                <a:gd name="T16" fmla="*/ 0 w 361"/>
                <a:gd name="T17" fmla="*/ 1 h 361"/>
                <a:gd name="T18" fmla="*/ 0 w 361"/>
                <a:gd name="T19" fmla="*/ 1 h 361"/>
                <a:gd name="T20" fmla="*/ 0 w 361"/>
                <a:gd name="T21" fmla="*/ 1 h 361"/>
                <a:gd name="T22" fmla="*/ 0 w 361"/>
                <a:gd name="T23" fmla="*/ 1 h 361"/>
                <a:gd name="T24" fmla="*/ 0 w 361"/>
                <a:gd name="T25" fmla="*/ 1 h 361"/>
                <a:gd name="T26" fmla="*/ 0 w 361"/>
                <a:gd name="T27" fmla="*/ 1 h 361"/>
                <a:gd name="T28" fmla="*/ 0 w 361"/>
                <a:gd name="T29" fmla="*/ 1 h 361"/>
                <a:gd name="T30" fmla="*/ 0 w 361"/>
                <a:gd name="T31" fmla="*/ 1 h 361"/>
                <a:gd name="T32" fmla="*/ 0 w 361"/>
                <a:gd name="T33" fmla="*/ 1 h 361"/>
                <a:gd name="T34" fmla="*/ 0 w 361"/>
                <a:gd name="T35" fmla="*/ 1 h 361"/>
                <a:gd name="T36" fmla="*/ 0 w 361"/>
                <a:gd name="T37" fmla="*/ 1 h 361"/>
                <a:gd name="T38" fmla="*/ 0 w 361"/>
                <a:gd name="T39" fmla="*/ 1 h 361"/>
                <a:gd name="T40" fmla="*/ 0 w 361"/>
                <a:gd name="T41" fmla="*/ 1 h 361"/>
                <a:gd name="T42" fmla="*/ 0 w 361"/>
                <a:gd name="T43" fmla="*/ 1 h 361"/>
                <a:gd name="T44" fmla="*/ 0 w 361"/>
                <a:gd name="T45" fmla="*/ 1 h 361"/>
                <a:gd name="T46" fmla="*/ 0 w 361"/>
                <a:gd name="T47" fmla="*/ 1 h 361"/>
                <a:gd name="T48" fmla="*/ 0 w 361"/>
                <a:gd name="T49" fmla="*/ 1 h 361"/>
                <a:gd name="T50" fmla="*/ 0 w 361"/>
                <a:gd name="T51" fmla="*/ 1 h 361"/>
                <a:gd name="T52" fmla="*/ 0 w 361"/>
                <a:gd name="T53" fmla="*/ 1 h 361"/>
                <a:gd name="T54" fmla="*/ 0 w 361"/>
                <a:gd name="T55" fmla="*/ 1 h 361"/>
                <a:gd name="T56" fmla="*/ 0 w 361"/>
                <a:gd name="T57" fmla="*/ 1 h 361"/>
                <a:gd name="T58" fmla="*/ 0 w 361"/>
                <a:gd name="T59" fmla="*/ 1 h 361"/>
                <a:gd name="T60" fmla="*/ 0 w 361"/>
                <a:gd name="T61" fmla="*/ 1 h 361"/>
                <a:gd name="T62" fmla="*/ 0 w 361"/>
                <a:gd name="T63" fmla="*/ 1 h 361"/>
                <a:gd name="T64" fmla="*/ 0 w 361"/>
                <a:gd name="T65" fmla="*/ 1 h 361"/>
                <a:gd name="T66" fmla="*/ 0 w 361"/>
                <a:gd name="T67" fmla="*/ 1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8"/>
                  </a:moveTo>
                  <a:lnTo>
                    <a:pt x="287" y="44"/>
                  </a:lnTo>
                  <a:lnTo>
                    <a:pt x="272" y="33"/>
                  </a:lnTo>
                  <a:lnTo>
                    <a:pt x="255" y="23"/>
                  </a:lnTo>
                  <a:lnTo>
                    <a:pt x="238" y="15"/>
                  </a:lnTo>
                  <a:lnTo>
                    <a:pt x="219" y="8"/>
                  </a:lnTo>
                  <a:lnTo>
                    <a:pt x="201" y="3"/>
                  </a:lnTo>
                  <a:lnTo>
                    <a:pt x="180" y="1"/>
                  </a:lnTo>
                  <a:lnTo>
                    <a:pt x="160" y="0"/>
                  </a:lnTo>
                  <a:lnTo>
                    <a:pt x="141" y="1"/>
                  </a:lnTo>
                  <a:lnTo>
                    <a:pt x="121" y="3"/>
                  </a:lnTo>
                  <a:lnTo>
                    <a:pt x="103" y="8"/>
                  </a:lnTo>
                  <a:lnTo>
                    <a:pt x="84" y="15"/>
                  </a:lnTo>
                  <a:lnTo>
                    <a:pt x="66" y="23"/>
                  </a:lnTo>
                  <a:lnTo>
                    <a:pt x="50" y="33"/>
                  </a:lnTo>
                  <a:lnTo>
                    <a:pt x="34" y="44"/>
                  </a:lnTo>
                  <a:lnTo>
                    <a:pt x="19" y="58"/>
                  </a:lnTo>
                  <a:lnTo>
                    <a:pt x="14" y="64"/>
                  </a:lnTo>
                  <a:lnTo>
                    <a:pt x="10" y="69"/>
                  </a:lnTo>
                  <a:lnTo>
                    <a:pt x="5" y="74"/>
                  </a:lnTo>
                  <a:lnTo>
                    <a:pt x="0" y="80"/>
                  </a:lnTo>
                  <a:lnTo>
                    <a:pt x="14" y="71"/>
                  </a:lnTo>
                  <a:lnTo>
                    <a:pt x="28" y="63"/>
                  </a:lnTo>
                  <a:lnTo>
                    <a:pt x="42" y="56"/>
                  </a:lnTo>
                  <a:lnTo>
                    <a:pt x="57" y="50"/>
                  </a:lnTo>
                  <a:lnTo>
                    <a:pt x="72" y="46"/>
                  </a:lnTo>
                  <a:lnTo>
                    <a:pt x="88" y="42"/>
                  </a:lnTo>
                  <a:lnTo>
                    <a:pt x="104" y="41"/>
                  </a:lnTo>
                  <a:lnTo>
                    <a:pt x="120" y="40"/>
                  </a:lnTo>
                  <a:lnTo>
                    <a:pt x="140" y="41"/>
                  </a:lnTo>
                  <a:lnTo>
                    <a:pt x="159" y="43"/>
                  </a:lnTo>
                  <a:lnTo>
                    <a:pt x="178" y="49"/>
                  </a:lnTo>
                  <a:lnTo>
                    <a:pt x="196" y="55"/>
                  </a:lnTo>
                  <a:lnTo>
                    <a:pt x="215" y="64"/>
                  </a:lnTo>
                  <a:lnTo>
                    <a:pt x="231" y="74"/>
                  </a:lnTo>
                  <a:lnTo>
                    <a:pt x="247" y="86"/>
                  </a:lnTo>
                  <a:lnTo>
                    <a:pt x="262" y="99"/>
                  </a:lnTo>
                  <a:lnTo>
                    <a:pt x="276" y="114"/>
                  </a:lnTo>
                  <a:lnTo>
                    <a:pt x="287" y="130"/>
                  </a:lnTo>
                  <a:lnTo>
                    <a:pt x="297" y="146"/>
                  </a:lnTo>
                  <a:lnTo>
                    <a:pt x="306" y="164"/>
                  </a:lnTo>
                  <a:lnTo>
                    <a:pt x="312" y="183"/>
                  </a:lnTo>
                  <a:lnTo>
                    <a:pt x="317" y="201"/>
                  </a:lnTo>
                  <a:lnTo>
                    <a:pt x="319" y="222"/>
                  </a:lnTo>
                  <a:lnTo>
                    <a:pt x="321" y="241"/>
                  </a:lnTo>
                  <a:lnTo>
                    <a:pt x="319" y="258"/>
                  </a:lnTo>
                  <a:lnTo>
                    <a:pt x="318" y="275"/>
                  </a:lnTo>
                  <a:lnTo>
                    <a:pt x="315" y="290"/>
                  </a:lnTo>
                  <a:lnTo>
                    <a:pt x="310" y="306"/>
                  </a:lnTo>
                  <a:lnTo>
                    <a:pt x="304" y="321"/>
                  </a:lnTo>
                  <a:lnTo>
                    <a:pt x="297" y="335"/>
                  </a:lnTo>
                  <a:lnTo>
                    <a:pt x="289" y="349"/>
                  </a:lnTo>
                  <a:lnTo>
                    <a:pt x="280" y="361"/>
                  </a:lnTo>
                  <a:lnTo>
                    <a:pt x="297" y="346"/>
                  </a:lnTo>
                  <a:lnTo>
                    <a:pt x="314" y="330"/>
                  </a:lnTo>
                  <a:lnTo>
                    <a:pt x="327" y="312"/>
                  </a:lnTo>
                  <a:lnTo>
                    <a:pt x="339" y="291"/>
                  </a:lnTo>
                  <a:lnTo>
                    <a:pt x="348" y="270"/>
                  </a:lnTo>
                  <a:lnTo>
                    <a:pt x="355" y="247"/>
                  </a:lnTo>
                  <a:lnTo>
                    <a:pt x="360" y="224"/>
                  </a:lnTo>
                  <a:lnTo>
                    <a:pt x="361" y="200"/>
                  </a:lnTo>
                  <a:lnTo>
                    <a:pt x="360" y="180"/>
                  </a:lnTo>
                  <a:lnTo>
                    <a:pt x="357" y="161"/>
                  </a:lnTo>
                  <a:lnTo>
                    <a:pt x="353" y="142"/>
                  </a:lnTo>
                  <a:lnTo>
                    <a:pt x="346" y="124"/>
                  </a:lnTo>
                  <a:lnTo>
                    <a:pt x="338" y="106"/>
                  </a:lnTo>
                  <a:lnTo>
                    <a:pt x="327" y="89"/>
                  </a:lnTo>
                  <a:lnTo>
                    <a:pt x="316" y="73"/>
                  </a:lnTo>
                  <a:lnTo>
                    <a:pt x="302" y="58"/>
                  </a:lnTo>
                  <a:close/>
                </a:path>
              </a:pathLst>
            </a:custGeom>
            <a:solidFill>
              <a:srgbClr val="7FFF7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grpSp>
      <p:sp>
        <p:nvSpPr>
          <p:cNvPr id="125998" name="Rectangle 168"/>
          <p:cNvSpPr>
            <a:spLocks noGrp="1" noChangeArrowheads="1"/>
          </p:cNvSpPr>
          <p:nvPr>
            <p:ph type="title"/>
          </p:nvPr>
        </p:nvSpPr>
        <p:spPr/>
        <p:txBody>
          <a:bodyPr/>
          <a:lstStyle/>
          <a:p>
            <a:pPr eaLnBrk="1" hangingPunct="1"/>
            <a:r>
              <a:rPr lang="en-US" altLang="en-US"/>
              <a:t>DMADV Roadmap: Measure</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224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2241"/>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2243"/>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22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240" grpId="0" animBg="1"/>
      <p:bldP spid="132241" grpId="0" animBg="1"/>
      <p:bldP spid="132242" grpId="0" animBg="1"/>
      <p:bldP spid="132243" grpId="0" animBg="1"/>
    </p:bld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Text Box 2"/>
          <p:cNvSpPr txBox="1">
            <a:spLocks noChangeArrowheads="1"/>
          </p:cNvSpPr>
          <p:nvPr/>
        </p:nvSpPr>
        <p:spPr bwMode="auto">
          <a:xfrm>
            <a:off x="0" y="1054100"/>
            <a:ext cx="9144000" cy="4067175"/>
          </a:xfrm>
          <a:prstGeom prst="rect">
            <a:avLst/>
          </a:prstGeom>
          <a:solidFill>
            <a:srgbClr val="3C4F8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5760"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3200" b="1">
              <a:solidFill>
                <a:schemeClr val="bg1"/>
              </a:solidFill>
              <a:ea typeface="ＭＳ Ｐゴシック" panose="020B0600070205080204" pitchFamily="34" charset="-128"/>
            </a:endParaRPr>
          </a:p>
        </p:txBody>
      </p:sp>
      <p:grpSp>
        <p:nvGrpSpPr>
          <p:cNvPr id="126979" name="Group 3"/>
          <p:cNvGrpSpPr>
            <a:grpSpLocks/>
          </p:cNvGrpSpPr>
          <p:nvPr/>
        </p:nvGrpSpPr>
        <p:grpSpPr bwMode="auto">
          <a:xfrm>
            <a:off x="20638" y="1079500"/>
            <a:ext cx="2671762" cy="4014788"/>
            <a:chOff x="13" y="15"/>
            <a:chExt cx="2741" cy="3858"/>
          </a:xfrm>
        </p:grpSpPr>
        <p:sp>
          <p:nvSpPr>
            <p:cNvPr id="126981" name="Freeform 4"/>
            <p:cNvSpPr>
              <a:spLocks noChangeAspect="1"/>
            </p:cNvSpPr>
            <p:nvPr/>
          </p:nvSpPr>
          <p:spPr bwMode="auto">
            <a:xfrm>
              <a:off x="13" y="2190"/>
              <a:ext cx="1009" cy="98"/>
            </a:xfrm>
            <a:custGeom>
              <a:avLst/>
              <a:gdLst>
                <a:gd name="T0" fmla="*/ 1064 w 1004"/>
                <a:gd name="T1" fmla="*/ 0 h 98"/>
                <a:gd name="T2" fmla="*/ 0 w 1004"/>
                <a:gd name="T3" fmla="*/ 0 h 98"/>
                <a:gd name="T4" fmla="*/ 0 w 1004"/>
                <a:gd name="T5" fmla="*/ 98 h 98"/>
                <a:gd name="T6" fmla="*/ 966 w 1004"/>
                <a:gd name="T7" fmla="*/ 98 h 98"/>
                <a:gd name="T8" fmla="*/ 1064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1004" y="0"/>
                  </a:moveTo>
                  <a:lnTo>
                    <a:pt x="0" y="0"/>
                  </a:lnTo>
                  <a:lnTo>
                    <a:pt x="0" y="98"/>
                  </a:lnTo>
                  <a:lnTo>
                    <a:pt x="906" y="98"/>
                  </a:lnTo>
                  <a:lnTo>
                    <a:pt x="1004"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982" name="Freeform 5"/>
            <p:cNvSpPr>
              <a:spLocks noChangeAspect="1"/>
            </p:cNvSpPr>
            <p:nvPr/>
          </p:nvSpPr>
          <p:spPr bwMode="auto">
            <a:xfrm>
              <a:off x="13" y="1016"/>
              <a:ext cx="411" cy="98"/>
            </a:xfrm>
            <a:custGeom>
              <a:avLst/>
              <a:gdLst>
                <a:gd name="T0" fmla="*/ 335 w 409"/>
                <a:gd name="T1" fmla="*/ 0 h 98"/>
                <a:gd name="T2" fmla="*/ 0 w 409"/>
                <a:gd name="T3" fmla="*/ 0 h 98"/>
                <a:gd name="T4" fmla="*/ 0 w 409"/>
                <a:gd name="T5" fmla="*/ 98 h 98"/>
                <a:gd name="T6" fmla="*/ 433 w 409"/>
                <a:gd name="T7" fmla="*/ 98 h 98"/>
                <a:gd name="T8" fmla="*/ 335 w 409"/>
                <a:gd name="T9" fmla="*/ 0 h 98"/>
                <a:gd name="T10" fmla="*/ 0 60000 65536"/>
                <a:gd name="T11" fmla="*/ 0 60000 65536"/>
                <a:gd name="T12" fmla="*/ 0 60000 65536"/>
                <a:gd name="T13" fmla="*/ 0 60000 65536"/>
                <a:gd name="T14" fmla="*/ 0 60000 65536"/>
                <a:gd name="T15" fmla="*/ 0 w 409"/>
                <a:gd name="T16" fmla="*/ 0 h 98"/>
                <a:gd name="T17" fmla="*/ 409 w 409"/>
                <a:gd name="T18" fmla="*/ 98 h 98"/>
              </a:gdLst>
              <a:ahLst/>
              <a:cxnLst>
                <a:cxn ang="T10">
                  <a:pos x="T0" y="T1"/>
                </a:cxn>
                <a:cxn ang="T11">
                  <a:pos x="T2" y="T3"/>
                </a:cxn>
                <a:cxn ang="T12">
                  <a:pos x="T4" y="T5"/>
                </a:cxn>
                <a:cxn ang="T13">
                  <a:pos x="T6" y="T7"/>
                </a:cxn>
                <a:cxn ang="T14">
                  <a:pos x="T8" y="T9"/>
                </a:cxn>
              </a:cxnLst>
              <a:rect l="T15" t="T16" r="T17" b="T18"/>
              <a:pathLst>
                <a:path w="409" h="98">
                  <a:moveTo>
                    <a:pt x="311" y="0"/>
                  </a:moveTo>
                  <a:lnTo>
                    <a:pt x="0" y="0"/>
                  </a:lnTo>
                  <a:lnTo>
                    <a:pt x="0" y="98"/>
                  </a:lnTo>
                  <a:lnTo>
                    <a:pt x="409" y="98"/>
                  </a:lnTo>
                  <a:lnTo>
                    <a:pt x="311"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983" name="Freeform 6"/>
            <p:cNvSpPr>
              <a:spLocks noChangeAspect="1"/>
            </p:cNvSpPr>
            <p:nvPr/>
          </p:nvSpPr>
          <p:spPr bwMode="auto">
            <a:xfrm>
              <a:off x="13" y="2789"/>
              <a:ext cx="420" cy="107"/>
            </a:xfrm>
            <a:custGeom>
              <a:avLst/>
              <a:gdLst>
                <a:gd name="T0" fmla="*/ 442 w 418"/>
                <a:gd name="T1" fmla="*/ 0 h 107"/>
                <a:gd name="T2" fmla="*/ 0 w 418"/>
                <a:gd name="T3" fmla="*/ 0 h 107"/>
                <a:gd name="T4" fmla="*/ 0 w 418"/>
                <a:gd name="T5" fmla="*/ 107 h 107"/>
                <a:gd name="T6" fmla="*/ 332 w 418"/>
                <a:gd name="T7" fmla="*/ 107 h 107"/>
                <a:gd name="T8" fmla="*/ 442 w 418"/>
                <a:gd name="T9" fmla="*/ 0 h 107"/>
                <a:gd name="T10" fmla="*/ 0 60000 65536"/>
                <a:gd name="T11" fmla="*/ 0 60000 65536"/>
                <a:gd name="T12" fmla="*/ 0 60000 65536"/>
                <a:gd name="T13" fmla="*/ 0 60000 65536"/>
                <a:gd name="T14" fmla="*/ 0 60000 65536"/>
                <a:gd name="T15" fmla="*/ 0 w 418"/>
                <a:gd name="T16" fmla="*/ 0 h 107"/>
                <a:gd name="T17" fmla="*/ 418 w 418"/>
                <a:gd name="T18" fmla="*/ 107 h 107"/>
              </a:gdLst>
              <a:ahLst/>
              <a:cxnLst>
                <a:cxn ang="T10">
                  <a:pos x="T0" y="T1"/>
                </a:cxn>
                <a:cxn ang="T11">
                  <a:pos x="T2" y="T3"/>
                </a:cxn>
                <a:cxn ang="T12">
                  <a:pos x="T4" y="T5"/>
                </a:cxn>
                <a:cxn ang="T13">
                  <a:pos x="T6" y="T7"/>
                </a:cxn>
                <a:cxn ang="T14">
                  <a:pos x="T8" y="T9"/>
                </a:cxn>
              </a:cxnLst>
              <a:rect l="T15" t="T16" r="T17" b="T18"/>
              <a:pathLst>
                <a:path w="418" h="107">
                  <a:moveTo>
                    <a:pt x="418" y="0"/>
                  </a:moveTo>
                  <a:lnTo>
                    <a:pt x="0" y="0"/>
                  </a:lnTo>
                  <a:lnTo>
                    <a:pt x="0" y="107"/>
                  </a:lnTo>
                  <a:lnTo>
                    <a:pt x="311" y="107"/>
                  </a:lnTo>
                  <a:lnTo>
                    <a:pt x="418"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984" name="Freeform 7"/>
            <p:cNvSpPr>
              <a:spLocks noChangeAspect="1"/>
            </p:cNvSpPr>
            <p:nvPr/>
          </p:nvSpPr>
          <p:spPr bwMode="auto">
            <a:xfrm>
              <a:off x="13" y="1599"/>
              <a:ext cx="1009" cy="98"/>
            </a:xfrm>
            <a:custGeom>
              <a:avLst/>
              <a:gdLst>
                <a:gd name="T0" fmla="*/ 966 w 1004"/>
                <a:gd name="T1" fmla="*/ 0 h 98"/>
                <a:gd name="T2" fmla="*/ 0 w 1004"/>
                <a:gd name="T3" fmla="*/ 0 h 98"/>
                <a:gd name="T4" fmla="*/ 0 w 1004"/>
                <a:gd name="T5" fmla="*/ 98 h 98"/>
                <a:gd name="T6" fmla="*/ 1064 w 1004"/>
                <a:gd name="T7" fmla="*/ 98 h 98"/>
                <a:gd name="T8" fmla="*/ 966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906" y="0"/>
                  </a:moveTo>
                  <a:lnTo>
                    <a:pt x="0" y="0"/>
                  </a:lnTo>
                  <a:lnTo>
                    <a:pt x="0" y="98"/>
                  </a:lnTo>
                  <a:lnTo>
                    <a:pt x="1004" y="98"/>
                  </a:lnTo>
                  <a:lnTo>
                    <a:pt x="90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985" name="Freeform 8"/>
            <p:cNvSpPr>
              <a:spLocks noChangeAspect="1"/>
            </p:cNvSpPr>
            <p:nvPr/>
          </p:nvSpPr>
          <p:spPr bwMode="auto">
            <a:xfrm>
              <a:off x="13" y="1222"/>
              <a:ext cx="2277" cy="286"/>
            </a:xfrm>
            <a:custGeom>
              <a:avLst/>
              <a:gdLst>
                <a:gd name="T0" fmla="*/ 0 w 2266"/>
                <a:gd name="T1" fmla="*/ 297 h 285"/>
                <a:gd name="T2" fmla="*/ 2400 w 2266"/>
                <a:gd name="T3" fmla="*/ 297 h 285"/>
                <a:gd name="T4" fmla="*/ 2102 w 2266"/>
                <a:gd name="T5" fmla="*/ 0 h 285"/>
                <a:gd name="T6" fmla="*/ 0 w 2266"/>
                <a:gd name="T7" fmla="*/ 0 h 285"/>
                <a:gd name="T8" fmla="*/ 0 w 2266"/>
                <a:gd name="T9" fmla="*/ 297 h 285"/>
                <a:gd name="T10" fmla="*/ 0 60000 65536"/>
                <a:gd name="T11" fmla="*/ 0 60000 65536"/>
                <a:gd name="T12" fmla="*/ 0 60000 65536"/>
                <a:gd name="T13" fmla="*/ 0 60000 65536"/>
                <a:gd name="T14" fmla="*/ 0 60000 65536"/>
                <a:gd name="T15" fmla="*/ 0 w 2266"/>
                <a:gd name="T16" fmla="*/ 0 h 285"/>
                <a:gd name="T17" fmla="*/ 2266 w 2266"/>
                <a:gd name="T18" fmla="*/ 285 h 285"/>
              </a:gdLst>
              <a:ahLst/>
              <a:cxnLst>
                <a:cxn ang="T10">
                  <a:pos x="T0" y="T1"/>
                </a:cxn>
                <a:cxn ang="T11">
                  <a:pos x="T2" y="T3"/>
                </a:cxn>
                <a:cxn ang="T12">
                  <a:pos x="T4" y="T5"/>
                </a:cxn>
                <a:cxn ang="T13">
                  <a:pos x="T6" y="T7"/>
                </a:cxn>
                <a:cxn ang="T14">
                  <a:pos x="T8" y="T9"/>
                </a:cxn>
              </a:cxnLst>
              <a:rect l="T15" t="T16" r="T17" b="T18"/>
              <a:pathLst>
                <a:path w="2266" h="285">
                  <a:moveTo>
                    <a:pt x="0" y="285"/>
                  </a:moveTo>
                  <a:lnTo>
                    <a:pt x="2266" y="285"/>
                  </a:lnTo>
                  <a:lnTo>
                    <a:pt x="1982"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986" name="Freeform 9"/>
            <p:cNvSpPr>
              <a:spLocks noChangeAspect="1"/>
            </p:cNvSpPr>
            <p:nvPr/>
          </p:nvSpPr>
          <p:spPr bwMode="auto">
            <a:xfrm>
              <a:off x="13" y="2395"/>
              <a:ext cx="2286" cy="286"/>
            </a:xfrm>
            <a:custGeom>
              <a:avLst/>
              <a:gdLst>
                <a:gd name="T0" fmla="*/ 0 w 2275"/>
                <a:gd name="T1" fmla="*/ 297 h 285"/>
                <a:gd name="T2" fmla="*/ 2111 w 2275"/>
                <a:gd name="T3" fmla="*/ 297 h 285"/>
                <a:gd name="T4" fmla="*/ 2409 w 2275"/>
                <a:gd name="T5" fmla="*/ 0 h 285"/>
                <a:gd name="T6" fmla="*/ 0 w 2275"/>
                <a:gd name="T7" fmla="*/ 0 h 285"/>
                <a:gd name="T8" fmla="*/ 0 w 2275"/>
                <a:gd name="T9" fmla="*/ 297 h 285"/>
                <a:gd name="T10" fmla="*/ 0 60000 65536"/>
                <a:gd name="T11" fmla="*/ 0 60000 65536"/>
                <a:gd name="T12" fmla="*/ 0 60000 65536"/>
                <a:gd name="T13" fmla="*/ 0 60000 65536"/>
                <a:gd name="T14" fmla="*/ 0 60000 65536"/>
                <a:gd name="T15" fmla="*/ 0 w 2275"/>
                <a:gd name="T16" fmla="*/ 0 h 285"/>
                <a:gd name="T17" fmla="*/ 2275 w 2275"/>
                <a:gd name="T18" fmla="*/ 285 h 285"/>
              </a:gdLst>
              <a:ahLst/>
              <a:cxnLst>
                <a:cxn ang="T10">
                  <a:pos x="T0" y="T1"/>
                </a:cxn>
                <a:cxn ang="T11">
                  <a:pos x="T2" y="T3"/>
                </a:cxn>
                <a:cxn ang="T12">
                  <a:pos x="T4" y="T5"/>
                </a:cxn>
                <a:cxn ang="T13">
                  <a:pos x="T6" y="T7"/>
                </a:cxn>
                <a:cxn ang="T14">
                  <a:pos x="T8" y="T9"/>
                </a:cxn>
              </a:cxnLst>
              <a:rect l="T15" t="T16" r="T17" b="T18"/>
              <a:pathLst>
                <a:path w="2275" h="285">
                  <a:moveTo>
                    <a:pt x="0" y="285"/>
                  </a:moveTo>
                  <a:lnTo>
                    <a:pt x="1991" y="285"/>
                  </a:lnTo>
                  <a:lnTo>
                    <a:pt x="227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987" name="Freeform 10"/>
            <p:cNvSpPr>
              <a:spLocks noChangeAspect="1"/>
            </p:cNvSpPr>
            <p:nvPr/>
          </p:nvSpPr>
          <p:spPr bwMode="auto">
            <a:xfrm>
              <a:off x="13" y="1805"/>
              <a:ext cx="2741" cy="286"/>
            </a:xfrm>
            <a:custGeom>
              <a:avLst/>
              <a:gdLst>
                <a:gd name="T0" fmla="*/ 2738 w 2728"/>
                <a:gd name="T1" fmla="*/ 0 h 285"/>
                <a:gd name="T2" fmla="*/ 0 w 2728"/>
                <a:gd name="T3" fmla="*/ 0 h 285"/>
                <a:gd name="T4" fmla="*/ 0 w 2728"/>
                <a:gd name="T5" fmla="*/ 297 h 285"/>
                <a:gd name="T6" fmla="*/ 2738 w 2728"/>
                <a:gd name="T7" fmla="*/ 297 h 285"/>
                <a:gd name="T8" fmla="*/ 2887 w 2728"/>
                <a:gd name="T9" fmla="*/ 142 h 285"/>
                <a:gd name="T10" fmla="*/ 2738 w 2728"/>
                <a:gd name="T11" fmla="*/ 0 h 285"/>
                <a:gd name="T12" fmla="*/ 0 60000 65536"/>
                <a:gd name="T13" fmla="*/ 0 60000 65536"/>
                <a:gd name="T14" fmla="*/ 0 60000 65536"/>
                <a:gd name="T15" fmla="*/ 0 60000 65536"/>
                <a:gd name="T16" fmla="*/ 0 60000 65536"/>
                <a:gd name="T17" fmla="*/ 0 60000 65536"/>
                <a:gd name="T18" fmla="*/ 0 w 2728"/>
                <a:gd name="T19" fmla="*/ 0 h 285"/>
                <a:gd name="T20" fmla="*/ 2728 w 2728"/>
                <a:gd name="T21" fmla="*/ 285 h 285"/>
              </a:gdLst>
              <a:ahLst/>
              <a:cxnLst>
                <a:cxn ang="T12">
                  <a:pos x="T0" y="T1"/>
                </a:cxn>
                <a:cxn ang="T13">
                  <a:pos x="T2" y="T3"/>
                </a:cxn>
                <a:cxn ang="T14">
                  <a:pos x="T4" y="T5"/>
                </a:cxn>
                <a:cxn ang="T15">
                  <a:pos x="T6" y="T7"/>
                </a:cxn>
                <a:cxn ang="T16">
                  <a:pos x="T8" y="T9"/>
                </a:cxn>
                <a:cxn ang="T17">
                  <a:pos x="T10" y="T11"/>
                </a:cxn>
              </a:cxnLst>
              <a:rect l="T18" t="T19" r="T20" b="T21"/>
              <a:pathLst>
                <a:path w="2728" h="285">
                  <a:moveTo>
                    <a:pt x="2586" y="0"/>
                  </a:moveTo>
                  <a:lnTo>
                    <a:pt x="0" y="0"/>
                  </a:lnTo>
                  <a:lnTo>
                    <a:pt x="0" y="285"/>
                  </a:lnTo>
                  <a:lnTo>
                    <a:pt x="2586" y="285"/>
                  </a:lnTo>
                  <a:lnTo>
                    <a:pt x="2728" y="142"/>
                  </a:lnTo>
                  <a:lnTo>
                    <a:pt x="258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988" name="Freeform 11"/>
            <p:cNvSpPr>
              <a:spLocks noChangeAspect="1"/>
            </p:cNvSpPr>
            <p:nvPr/>
          </p:nvSpPr>
          <p:spPr bwMode="auto">
            <a:xfrm>
              <a:off x="13" y="2994"/>
              <a:ext cx="1679" cy="286"/>
            </a:xfrm>
            <a:custGeom>
              <a:avLst/>
              <a:gdLst>
                <a:gd name="T0" fmla="*/ 0 w 1671"/>
                <a:gd name="T1" fmla="*/ 297 h 285"/>
                <a:gd name="T2" fmla="*/ 1470 w 1671"/>
                <a:gd name="T3" fmla="*/ 297 h 285"/>
                <a:gd name="T4" fmla="*/ 1767 w 1671"/>
                <a:gd name="T5" fmla="*/ 0 h 285"/>
                <a:gd name="T6" fmla="*/ 0 w 1671"/>
                <a:gd name="T7" fmla="*/ 0 h 285"/>
                <a:gd name="T8" fmla="*/ 0 w 1671"/>
                <a:gd name="T9" fmla="*/ 297 h 285"/>
                <a:gd name="T10" fmla="*/ 0 60000 65536"/>
                <a:gd name="T11" fmla="*/ 0 60000 65536"/>
                <a:gd name="T12" fmla="*/ 0 60000 65536"/>
                <a:gd name="T13" fmla="*/ 0 60000 65536"/>
                <a:gd name="T14" fmla="*/ 0 60000 65536"/>
                <a:gd name="T15" fmla="*/ 0 w 1671"/>
                <a:gd name="T16" fmla="*/ 0 h 285"/>
                <a:gd name="T17" fmla="*/ 1671 w 1671"/>
                <a:gd name="T18" fmla="*/ 285 h 285"/>
              </a:gdLst>
              <a:ahLst/>
              <a:cxnLst>
                <a:cxn ang="T10">
                  <a:pos x="T0" y="T1"/>
                </a:cxn>
                <a:cxn ang="T11">
                  <a:pos x="T2" y="T3"/>
                </a:cxn>
                <a:cxn ang="T12">
                  <a:pos x="T4" y="T5"/>
                </a:cxn>
                <a:cxn ang="T13">
                  <a:pos x="T6" y="T7"/>
                </a:cxn>
                <a:cxn ang="T14">
                  <a:pos x="T8" y="T9"/>
                </a:cxn>
              </a:cxnLst>
              <a:rect l="T15" t="T16" r="T17" b="T18"/>
              <a:pathLst>
                <a:path w="1671" h="285">
                  <a:moveTo>
                    <a:pt x="0" y="285"/>
                  </a:moveTo>
                  <a:lnTo>
                    <a:pt x="1386" y="285"/>
                  </a:lnTo>
                  <a:lnTo>
                    <a:pt x="1671"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989" name="Freeform 12"/>
            <p:cNvSpPr>
              <a:spLocks noChangeAspect="1"/>
            </p:cNvSpPr>
            <p:nvPr/>
          </p:nvSpPr>
          <p:spPr bwMode="auto">
            <a:xfrm>
              <a:off x="13" y="3588"/>
              <a:ext cx="1071" cy="285"/>
            </a:xfrm>
            <a:custGeom>
              <a:avLst/>
              <a:gdLst>
                <a:gd name="T0" fmla="*/ 0 w 1066"/>
                <a:gd name="T1" fmla="*/ 296 h 284"/>
                <a:gd name="T2" fmla="*/ 830 w 1066"/>
                <a:gd name="T3" fmla="*/ 296 h 284"/>
                <a:gd name="T4" fmla="*/ 1126 w 1066"/>
                <a:gd name="T5" fmla="*/ 0 h 284"/>
                <a:gd name="T6" fmla="*/ 0 w 1066"/>
                <a:gd name="T7" fmla="*/ 0 h 284"/>
                <a:gd name="T8" fmla="*/ 0 w 1066"/>
                <a:gd name="T9" fmla="*/ 296 h 284"/>
                <a:gd name="T10" fmla="*/ 0 60000 65536"/>
                <a:gd name="T11" fmla="*/ 0 60000 65536"/>
                <a:gd name="T12" fmla="*/ 0 60000 65536"/>
                <a:gd name="T13" fmla="*/ 0 60000 65536"/>
                <a:gd name="T14" fmla="*/ 0 60000 65536"/>
                <a:gd name="T15" fmla="*/ 0 w 1066"/>
                <a:gd name="T16" fmla="*/ 0 h 284"/>
                <a:gd name="T17" fmla="*/ 1066 w 1066"/>
                <a:gd name="T18" fmla="*/ 284 h 284"/>
              </a:gdLst>
              <a:ahLst/>
              <a:cxnLst>
                <a:cxn ang="T10">
                  <a:pos x="T0" y="T1"/>
                </a:cxn>
                <a:cxn ang="T11">
                  <a:pos x="T2" y="T3"/>
                </a:cxn>
                <a:cxn ang="T12">
                  <a:pos x="T4" y="T5"/>
                </a:cxn>
                <a:cxn ang="T13">
                  <a:pos x="T6" y="T7"/>
                </a:cxn>
                <a:cxn ang="T14">
                  <a:pos x="T8" y="T9"/>
                </a:cxn>
              </a:cxnLst>
              <a:rect l="T15" t="T16" r="T17" b="T18"/>
              <a:pathLst>
                <a:path w="1066" h="284">
                  <a:moveTo>
                    <a:pt x="0" y="284"/>
                  </a:moveTo>
                  <a:lnTo>
                    <a:pt x="782" y="284"/>
                  </a:lnTo>
                  <a:lnTo>
                    <a:pt x="1066" y="0"/>
                  </a:lnTo>
                  <a:lnTo>
                    <a:pt x="0" y="0"/>
                  </a:lnTo>
                  <a:lnTo>
                    <a:pt x="0" y="284"/>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990" name="Freeform 13"/>
            <p:cNvSpPr>
              <a:spLocks noChangeAspect="1"/>
            </p:cNvSpPr>
            <p:nvPr/>
          </p:nvSpPr>
          <p:spPr bwMode="auto">
            <a:xfrm>
              <a:off x="13" y="15"/>
              <a:ext cx="1089" cy="286"/>
            </a:xfrm>
            <a:custGeom>
              <a:avLst/>
              <a:gdLst>
                <a:gd name="T0" fmla="*/ 0 w 1084"/>
                <a:gd name="T1" fmla="*/ 297 h 285"/>
                <a:gd name="T2" fmla="*/ 1144 w 1084"/>
                <a:gd name="T3" fmla="*/ 297 h 285"/>
                <a:gd name="T4" fmla="*/ 848 w 1084"/>
                <a:gd name="T5" fmla="*/ 0 h 285"/>
                <a:gd name="T6" fmla="*/ 0 w 1084"/>
                <a:gd name="T7" fmla="*/ 0 h 285"/>
                <a:gd name="T8" fmla="*/ 0 w 1084"/>
                <a:gd name="T9" fmla="*/ 297 h 285"/>
                <a:gd name="T10" fmla="*/ 0 60000 65536"/>
                <a:gd name="T11" fmla="*/ 0 60000 65536"/>
                <a:gd name="T12" fmla="*/ 0 60000 65536"/>
                <a:gd name="T13" fmla="*/ 0 60000 65536"/>
                <a:gd name="T14" fmla="*/ 0 60000 65536"/>
                <a:gd name="T15" fmla="*/ 0 w 1084"/>
                <a:gd name="T16" fmla="*/ 0 h 285"/>
                <a:gd name="T17" fmla="*/ 1084 w 1084"/>
                <a:gd name="T18" fmla="*/ 285 h 285"/>
              </a:gdLst>
              <a:ahLst/>
              <a:cxnLst>
                <a:cxn ang="T10">
                  <a:pos x="T0" y="T1"/>
                </a:cxn>
                <a:cxn ang="T11">
                  <a:pos x="T2" y="T3"/>
                </a:cxn>
                <a:cxn ang="T12">
                  <a:pos x="T4" y="T5"/>
                </a:cxn>
                <a:cxn ang="T13">
                  <a:pos x="T6" y="T7"/>
                </a:cxn>
                <a:cxn ang="T14">
                  <a:pos x="T8" y="T9"/>
                </a:cxn>
              </a:cxnLst>
              <a:rect l="T15" t="T16" r="T17" b="T18"/>
              <a:pathLst>
                <a:path w="1084" h="285">
                  <a:moveTo>
                    <a:pt x="0" y="285"/>
                  </a:moveTo>
                  <a:lnTo>
                    <a:pt x="1084" y="285"/>
                  </a:lnTo>
                  <a:lnTo>
                    <a:pt x="800"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6991" name="Freeform 14"/>
            <p:cNvSpPr>
              <a:spLocks noChangeAspect="1"/>
            </p:cNvSpPr>
            <p:nvPr/>
          </p:nvSpPr>
          <p:spPr bwMode="auto">
            <a:xfrm>
              <a:off x="13" y="614"/>
              <a:ext cx="1688" cy="286"/>
            </a:xfrm>
            <a:custGeom>
              <a:avLst/>
              <a:gdLst>
                <a:gd name="T0" fmla="*/ 0 w 1680"/>
                <a:gd name="T1" fmla="*/ 297 h 285"/>
                <a:gd name="T2" fmla="*/ 1776 w 1680"/>
                <a:gd name="T3" fmla="*/ 297 h 285"/>
                <a:gd name="T4" fmla="*/ 1479 w 1680"/>
                <a:gd name="T5" fmla="*/ 0 h 285"/>
                <a:gd name="T6" fmla="*/ 0 w 1680"/>
                <a:gd name="T7" fmla="*/ 0 h 285"/>
                <a:gd name="T8" fmla="*/ 0 w 1680"/>
                <a:gd name="T9" fmla="*/ 297 h 285"/>
                <a:gd name="T10" fmla="*/ 0 60000 65536"/>
                <a:gd name="T11" fmla="*/ 0 60000 65536"/>
                <a:gd name="T12" fmla="*/ 0 60000 65536"/>
                <a:gd name="T13" fmla="*/ 0 60000 65536"/>
                <a:gd name="T14" fmla="*/ 0 60000 65536"/>
                <a:gd name="T15" fmla="*/ 0 w 1680"/>
                <a:gd name="T16" fmla="*/ 0 h 285"/>
                <a:gd name="T17" fmla="*/ 1680 w 1680"/>
                <a:gd name="T18" fmla="*/ 285 h 285"/>
              </a:gdLst>
              <a:ahLst/>
              <a:cxnLst>
                <a:cxn ang="T10">
                  <a:pos x="T0" y="T1"/>
                </a:cxn>
                <a:cxn ang="T11">
                  <a:pos x="T2" y="T3"/>
                </a:cxn>
                <a:cxn ang="T12">
                  <a:pos x="T4" y="T5"/>
                </a:cxn>
                <a:cxn ang="T13">
                  <a:pos x="T6" y="T7"/>
                </a:cxn>
                <a:cxn ang="T14">
                  <a:pos x="T8" y="T9"/>
                </a:cxn>
              </a:cxnLst>
              <a:rect l="T15" t="T16" r="T17" b="T18"/>
              <a:pathLst>
                <a:path w="1680" h="285">
                  <a:moveTo>
                    <a:pt x="0" y="285"/>
                  </a:moveTo>
                  <a:lnTo>
                    <a:pt x="1680" y="285"/>
                  </a:lnTo>
                  <a:lnTo>
                    <a:pt x="139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sp>
        <p:nvSpPr>
          <p:cNvPr id="126980" name="Text Box 15"/>
          <p:cNvSpPr txBox="1">
            <a:spLocks noChangeArrowheads="1"/>
          </p:cNvSpPr>
          <p:nvPr/>
        </p:nvSpPr>
        <p:spPr bwMode="white">
          <a:xfrm>
            <a:off x="2971800" y="2679700"/>
            <a:ext cx="5791200"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r>
              <a:rPr lang="en-US" altLang="en-US" sz="3200" b="1">
                <a:solidFill>
                  <a:schemeClr val="bg1"/>
                </a:solidFill>
                <a:ea typeface="ＭＳ Ｐゴシック" panose="020B0600070205080204" pitchFamily="34" charset="-128"/>
              </a:rPr>
              <a:t>Y-to-x Trees</a:t>
            </a:r>
          </a:p>
        </p:txBody>
      </p:sp>
    </p:spTree>
  </p:cSld>
  <p:clrMapOvr>
    <a:masterClrMapping/>
  </p:clrMapOvr>
  <p:transition/>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ChangeArrowheads="1"/>
          </p:cNvSpPr>
          <p:nvPr/>
        </p:nvSpPr>
        <p:spPr bwMode="auto">
          <a:xfrm>
            <a:off x="250825" y="538163"/>
            <a:ext cx="91440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400" b="1">
                <a:solidFill>
                  <a:schemeClr val="tx1"/>
                </a:solidFill>
              </a:rPr>
              <a:t>Identify Potential Design Drivers (x’s)</a:t>
            </a:r>
            <a:br>
              <a:rPr lang="en-US" altLang="en-US" sz="2400" b="1">
                <a:solidFill>
                  <a:schemeClr val="tx1"/>
                </a:solidFill>
              </a:rPr>
            </a:br>
            <a:r>
              <a:rPr lang="en-US" altLang="en-US" sz="2400" b="1">
                <a:solidFill>
                  <a:schemeClr val="tx1"/>
                </a:solidFill>
              </a:rPr>
              <a:t>Y to x “Flow-Down”</a:t>
            </a:r>
          </a:p>
        </p:txBody>
      </p:sp>
      <p:sp>
        <p:nvSpPr>
          <p:cNvPr id="128003" name="Rectangle 3"/>
          <p:cNvSpPr>
            <a:spLocks noChangeArrowheads="1"/>
          </p:cNvSpPr>
          <p:nvPr/>
        </p:nvSpPr>
        <p:spPr bwMode="blackWhite">
          <a:xfrm>
            <a:off x="941388" y="2536825"/>
            <a:ext cx="1911350" cy="1041400"/>
          </a:xfrm>
          <a:prstGeom prst="rect">
            <a:avLst/>
          </a:prstGeom>
          <a:solidFill>
            <a:schemeClr val="accent1"/>
          </a:solidFill>
          <a:ln w="12700">
            <a:solidFill>
              <a:schemeClr val="tx1"/>
            </a:solidFill>
            <a:miter lim="800000"/>
            <a:headEnd type="none" w="sm" len="sm"/>
            <a:tailEnd type="none" w="sm" len="sm"/>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400" b="1">
                <a:solidFill>
                  <a:schemeClr val="tx1"/>
                </a:solidFill>
              </a:rPr>
              <a:t>Identify high level</a:t>
            </a:r>
          </a:p>
          <a:p>
            <a:pPr eaLnBrk="1" hangingPunct="1">
              <a:spcBef>
                <a:spcPct val="0"/>
              </a:spcBef>
            </a:pPr>
            <a:r>
              <a:rPr lang="en-US" altLang="en-US" sz="1400" b="1" u="sng">
                <a:solidFill>
                  <a:schemeClr val="tx1"/>
                </a:solidFill>
              </a:rPr>
              <a:t>customer</a:t>
            </a:r>
            <a:r>
              <a:rPr lang="en-US" altLang="en-US" sz="1400" b="1">
                <a:solidFill>
                  <a:schemeClr val="tx1"/>
                </a:solidFill>
              </a:rPr>
              <a:t>, </a:t>
            </a:r>
            <a:r>
              <a:rPr lang="en-US" altLang="en-US" sz="1400" b="1" u="sng">
                <a:solidFill>
                  <a:schemeClr val="tx1"/>
                </a:solidFill>
              </a:rPr>
              <a:t>business, </a:t>
            </a:r>
            <a:br>
              <a:rPr lang="en-US" altLang="en-US" sz="1400" b="1" u="sng">
                <a:solidFill>
                  <a:schemeClr val="tx1"/>
                </a:solidFill>
              </a:rPr>
            </a:br>
            <a:r>
              <a:rPr lang="en-US" altLang="en-US" sz="1400" b="1">
                <a:solidFill>
                  <a:schemeClr val="tx1"/>
                </a:solidFill>
              </a:rPr>
              <a:t>and </a:t>
            </a:r>
            <a:r>
              <a:rPr lang="en-US" altLang="en-US" sz="1400" b="1" u="sng">
                <a:solidFill>
                  <a:schemeClr val="tx1"/>
                </a:solidFill>
              </a:rPr>
              <a:t>technical </a:t>
            </a:r>
            <a:br>
              <a:rPr lang="en-US" altLang="en-US" sz="1400" b="1" u="sng">
                <a:solidFill>
                  <a:schemeClr val="tx1"/>
                </a:solidFill>
              </a:rPr>
            </a:br>
            <a:r>
              <a:rPr lang="en-US" altLang="en-US" sz="1400" b="1">
                <a:solidFill>
                  <a:schemeClr val="tx1"/>
                </a:solidFill>
              </a:rPr>
              <a:t>objectives.</a:t>
            </a:r>
          </a:p>
        </p:txBody>
      </p:sp>
      <p:sp>
        <p:nvSpPr>
          <p:cNvPr id="128004" name="Text Box 4"/>
          <p:cNvSpPr txBox="1">
            <a:spLocks noChangeArrowheads="1"/>
          </p:cNvSpPr>
          <p:nvPr/>
        </p:nvSpPr>
        <p:spPr bwMode="auto">
          <a:xfrm rot="-2247863">
            <a:off x="2347913" y="1549400"/>
            <a:ext cx="1698625"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lnSpc>
                <a:spcPct val="80000"/>
              </a:lnSpc>
              <a:spcBef>
                <a:spcPct val="0"/>
              </a:spcBef>
            </a:pPr>
            <a:r>
              <a:rPr lang="en-US" altLang="en-US" b="1" i="1" u="sng">
                <a:solidFill>
                  <a:schemeClr val="tx1"/>
                </a:solidFill>
              </a:rPr>
              <a:t>Functionality</a:t>
            </a:r>
            <a:r>
              <a:rPr lang="en-US" altLang="en-US">
                <a:solidFill>
                  <a:schemeClr val="tx1"/>
                </a:solidFill>
              </a:rPr>
              <a:t> we’re aiming</a:t>
            </a:r>
          </a:p>
          <a:p>
            <a:pPr eaLnBrk="1" hangingPunct="1">
              <a:lnSpc>
                <a:spcPct val="80000"/>
              </a:lnSpc>
              <a:spcBef>
                <a:spcPct val="0"/>
              </a:spcBef>
            </a:pPr>
            <a:r>
              <a:rPr lang="en-US" altLang="en-US">
                <a:solidFill>
                  <a:schemeClr val="tx1"/>
                </a:solidFill>
              </a:rPr>
              <a:t> to deliver</a:t>
            </a:r>
          </a:p>
        </p:txBody>
      </p:sp>
      <p:grpSp>
        <p:nvGrpSpPr>
          <p:cNvPr id="2" name="Group 29"/>
          <p:cNvGrpSpPr>
            <a:grpSpLocks/>
          </p:cNvGrpSpPr>
          <p:nvPr/>
        </p:nvGrpSpPr>
        <p:grpSpPr bwMode="auto">
          <a:xfrm>
            <a:off x="2417763" y="1938338"/>
            <a:ext cx="2965450" cy="2247900"/>
            <a:chOff x="1523" y="1221"/>
            <a:chExt cx="1868" cy="1416"/>
          </a:xfrm>
        </p:grpSpPr>
        <p:sp>
          <p:nvSpPr>
            <p:cNvPr id="128024" name="Rectangle 6"/>
            <p:cNvSpPr>
              <a:spLocks noChangeArrowheads="1"/>
            </p:cNvSpPr>
            <p:nvPr/>
          </p:nvSpPr>
          <p:spPr bwMode="blackWhite">
            <a:xfrm>
              <a:off x="1523" y="1927"/>
              <a:ext cx="1115" cy="710"/>
            </a:xfrm>
            <a:prstGeom prst="rect">
              <a:avLst/>
            </a:prstGeom>
            <a:solidFill>
              <a:schemeClr val="accent1"/>
            </a:solidFill>
            <a:ln w="12700">
              <a:solidFill>
                <a:schemeClr val="tx1"/>
              </a:solidFill>
              <a:miter lim="800000"/>
              <a:headEnd type="none" w="sm" len="sm"/>
              <a:tailEnd type="none" w="sm" len="sm"/>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400" b="1">
                  <a:solidFill>
                    <a:schemeClr val="tx1"/>
                  </a:solidFill>
                </a:rPr>
                <a:t>Define “</a:t>
              </a:r>
              <a:r>
                <a:rPr lang="en-US" altLang="en-US" sz="1400" b="1" u="sng">
                  <a:solidFill>
                    <a:schemeClr val="tx1"/>
                  </a:solidFill>
                </a:rPr>
                <a:t>big Y’s</a:t>
              </a:r>
              <a:r>
                <a:rPr lang="en-US" altLang="en-US" sz="1400" b="1">
                  <a:solidFill>
                    <a:schemeClr val="tx1"/>
                  </a:solidFill>
                </a:rPr>
                <a:t>” </a:t>
              </a:r>
              <a:br>
                <a:rPr lang="en-US" altLang="en-US" sz="1400" b="1">
                  <a:solidFill>
                    <a:schemeClr val="tx1"/>
                  </a:solidFill>
                </a:rPr>
              </a:br>
              <a:r>
                <a:rPr lang="en-US" altLang="en-US" sz="1400" b="1">
                  <a:solidFill>
                    <a:schemeClr val="tx1"/>
                  </a:solidFill>
                </a:rPr>
                <a:t>for the project</a:t>
              </a:r>
              <a:br>
                <a:rPr lang="en-US" altLang="en-US" sz="1000" b="1">
                  <a:solidFill>
                    <a:schemeClr val="tx1"/>
                  </a:solidFill>
                </a:rPr>
              </a:br>
              <a:endParaRPr lang="en-US" altLang="en-US" sz="1000" b="1">
                <a:solidFill>
                  <a:schemeClr val="tx1"/>
                </a:solidFill>
              </a:endParaRPr>
            </a:p>
            <a:p>
              <a:pPr eaLnBrk="1" hangingPunct="1">
                <a:spcBef>
                  <a:spcPct val="0"/>
                </a:spcBef>
              </a:pPr>
              <a:r>
                <a:rPr lang="en-US" altLang="en-US" sz="1400" b="1">
                  <a:solidFill>
                    <a:schemeClr val="tx1"/>
                  </a:solidFill>
                </a:rPr>
                <a:t>Baselines and </a:t>
              </a:r>
              <a:br>
                <a:rPr lang="en-US" altLang="en-US" sz="1400" b="1">
                  <a:solidFill>
                    <a:schemeClr val="tx1"/>
                  </a:solidFill>
                </a:rPr>
              </a:br>
              <a:r>
                <a:rPr lang="en-US" altLang="en-US" sz="1400" b="1">
                  <a:solidFill>
                    <a:schemeClr val="tx1"/>
                  </a:solidFill>
                </a:rPr>
                <a:t>targets</a:t>
              </a:r>
            </a:p>
          </p:txBody>
        </p:sp>
        <p:sp>
          <p:nvSpPr>
            <p:cNvPr id="128025" name="Text Box 7"/>
            <p:cNvSpPr txBox="1">
              <a:spLocks noChangeArrowheads="1"/>
            </p:cNvSpPr>
            <p:nvPr/>
          </p:nvSpPr>
          <p:spPr bwMode="auto">
            <a:xfrm rot="-2400000">
              <a:off x="2197" y="1221"/>
              <a:ext cx="1194"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lnSpc>
                  <a:spcPct val="80000"/>
                </a:lnSpc>
                <a:spcBef>
                  <a:spcPct val="0"/>
                </a:spcBef>
              </a:pPr>
              <a:r>
                <a:rPr lang="en-US" altLang="en-US">
                  <a:solidFill>
                    <a:schemeClr val="tx1"/>
                  </a:solidFill>
                </a:rPr>
                <a:t>How we’ll</a:t>
              </a:r>
            </a:p>
            <a:p>
              <a:pPr eaLnBrk="1" hangingPunct="1">
                <a:lnSpc>
                  <a:spcPct val="80000"/>
                </a:lnSpc>
                <a:spcBef>
                  <a:spcPct val="0"/>
                </a:spcBef>
              </a:pPr>
              <a:r>
                <a:rPr lang="en-US" altLang="en-US" b="1" i="1" u="sng">
                  <a:solidFill>
                    <a:schemeClr val="tx1"/>
                  </a:solidFill>
                </a:rPr>
                <a:t>measure</a:t>
              </a:r>
            </a:p>
            <a:p>
              <a:pPr eaLnBrk="1" hangingPunct="1">
                <a:lnSpc>
                  <a:spcPct val="80000"/>
                </a:lnSpc>
                <a:spcBef>
                  <a:spcPct val="0"/>
                </a:spcBef>
              </a:pPr>
              <a:r>
                <a:rPr lang="en-US" altLang="en-US">
                  <a:solidFill>
                    <a:schemeClr val="tx1"/>
                  </a:solidFill>
                </a:rPr>
                <a:t>success</a:t>
              </a:r>
            </a:p>
          </p:txBody>
        </p:sp>
      </p:grpSp>
      <p:sp>
        <p:nvSpPr>
          <p:cNvPr id="128006" name="Text Box 8"/>
          <p:cNvSpPr txBox="1">
            <a:spLocks noChangeArrowheads="1"/>
          </p:cNvSpPr>
          <p:nvPr/>
        </p:nvSpPr>
        <p:spPr bwMode="auto">
          <a:xfrm rot="-2400000">
            <a:off x="5705475" y="3260725"/>
            <a:ext cx="122555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a:solidFill>
                <a:schemeClr val="tx1"/>
              </a:solidFill>
            </a:endParaRPr>
          </a:p>
          <a:p>
            <a:pPr algn="ctr" eaLnBrk="1" hangingPunct="1">
              <a:spcBef>
                <a:spcPct val="0"/>
              </a:spcBef>
            </a:pPr>
            <a:endParaRPr lang="en-US" altLang="en-US">
              <a:solidFill>
                <a:schemeClr val="tx1"/>
              </a:solidFill>
            </a:endParaRPr>
          </a:p>
        </p:txBody>
      </p:sp>
      <p:grpSp>
        <p:nvGrpSpPr>
          <p:cNvPr id="3" name="Group 31"/>
          <p:cNvGrpSpPr>
            <a:grpSpLocks/>
          </p:cNvGrpSpPr>
          <p:nvPr/>
        </p:nvGrpSpPr>
        <p:grpSpPr bwMode="auto">
          <a:xfrm>
            <a:off x="3898900" y="3027363"/>
            <a:ext cx="2455863" cy="2028825"/>
            <a:chOff x="2456" y="1907"/>
            <a:chExt cx="1547" cy="1278"/>
          </a:xfrm>
        </p:grpSpPr>
        <p:grpSp>
          <p:nvGrpSpPr>
            <p:cNvPr id="128020" name="Group 30"/>
            <p:cNvGrpSpPr>
              <a:grpSpLocks/>
            </p:cNvGrpSpPr>
            <p:nvPr/>
          </p:nvGrpSpPr>
          <p:grpSpPr bwMode="auto">
            <a:xfrm>
              <a:off x="2456" y="1907"/>
              <a:ext cx="1547" cy="1278"/>
              <a:chOff x="2456" y="1907"/>
              <a:chExt cx="1547" cy="1278"/>
            </a:xfrm>
          </p:grpSpPr>
          <p:sp>
            <p:nvSpPr>
              <p:cNvPr id="128022" name="Rectangle 11"/>
              <p:cNvSpPr>
                <a:spLocks noChangeArrowheads="1"/>
              </p:cNvSpPr>
              <p:nvPr/>
            </p:nvSpPr>
            <p:spPr bwMode="blackWhite">
              <a:xfrm>
                <a:off x="2456" y="2628"/>
                <a:ext cx="1094" cy="557"/>
              </a:xfrm>
              <a:prstGeom prst="rect">
                <a:avLst/>
              </a:prstGeom>
              <a:solidFill>
                <a:schemeClr val="accent1"/>
              </a:solidFill>
              <a:ln w="12700">
                <a:solidFill>
                  <a:schemeClr val="tx1"/>
                </a:solidFill>
                <a:miter lim="800000"/>
                <a:headEnd type="none" w="sm" len="sm"/>
                <a:tailEnd type="none" w="sm" len="sm"/>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400" b="1">
                    <a:solidFill>
                      <a:schemeClr val="tx1"/>
                    </a:solidFill>
                  </a:rPr>
                  <a:t>Identify </a:t>
                </a:r>
                <a:r>
                  <a:rPr lang="en-US" altLang="en-US" sz="1400" b="1" u="sng">
                    <a:solidFill>
                      <a:schemeClr val="tx1"/>
                    </a:solidFill>
                  </a:rPr>
                  <a:t>underlying</a:t>
                </a:r>
                <a:br>
                  <a:rPr lang="en-US" altLang="en-US" sz="1400" b="1" u="sng">
                    <a:solidFill>
                      <a:schemeClr val="tx1"/>
                    </a:solidFill>
                  </a:rPr>
                </a:br>
                <a:r>
                  <a:rPr lang="en-US" altLang="en-US" sz="1400" b="1" u="sng">
                    <a:solidFill>
                      <a:schemeClr val="tx1"/>
                    </a:solidFill>
                  </a:rPr>
                  <a:t>drivers</a:t>
                </a:r>
                <a:br>
                  <a:rPr lang="en-US" altLang="en-US" sz="1400" b="1" u="sng">
                    <a:solidFill>
                      <a:schemeClr val="tx1"/>
                    </a:solidFill>
                  </a:rPr>
                </a:br>
                <a:r>
                  <a:rPr lang="en-US" altLang="en-US" sz="1400" b="1" u="sng">
                    <a:solidFill>
                      <a:schemeClr val="tx1"/>
                    </a:solidFill>
                  </a:rPr>
                  <a:t>(Y’s     x’s)</a:t>
                </a:r>
              </a:p>
            </p:txBody>
          </p:sp>
          <p:sp>
            <p:nvSpPr>
              <p:cNvPr id="128023" name="Text Box 12"/>
              <p:cNvSpPr txBox="1">
                <a:spLocks noChangeArrowheads="1"/>
              </p:cNvSpPr>
              <p:nvPr/>
            </p:nvSpPr>
            <p:spPr bwMode="auto">
              <a:xfrm rot="-2400000">
                <a:off x="2724" y="1907"/>
                <a:ext cx="1279" cy="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a:solidFill>
                      <a:schemeClr val="tx1"/>
                    </a:solidFill>
                  </a:rPr>
                  <a:t>What x’s drive </a:t>
                </a:r>
                <a:br>
                  <a:rPr lang="en-US" altLang="en-US">
                    <a:solidFill>
                      <a:schemeClr val="tx1"/>
                    </a:solidFill>
                  </a:rPr>
                </a:br>
                <a:r>
                  <a:rPr lang="en-US" altLang="en-US">
                    <a:solidFill>
                      <a:schemeClr val="tx1"/>
                    </a:solidFill>
                  </a:rPr>
                  <a:t>the Y’s?</a:t>
                </a:r>
              </a:p>
              <a:p>
                <a:pPr algn="ctr" eaLnBrk="1" hangingPunct="1">
                  <a:spcBef>
                    <a:spcPct val="0"/>
                  </a:spcBef>
                </a:pPr>
                <a:endParaRPr lang="en-US" altLang="en-US">
                  <a:solidFill>
                    <a:schemeClr val="tx1"/>
                  </a:solidFill>
                </a:endParaRPr>
              </a:p>
            </p:txBody>
          </p:sp>
        </p:grpSp>
        <p:sp>
          <p:nvSpPr>
            <p:cNvPr id="128021" name="Line 13"/>
            <p:cNvSpPr>
              <a:spLocks noChangeShapeType="1"/>
            </p:cNvSpPr>
            <p:nvPr/>
          </p:nvSpPr>
          <p:spPr bwMode="blackWhite">
            <a:xfrm>
              <a:off x="2741" y="3050"/>
              <a:ext cx="126"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5" name="Group 33"/>
          <p:cNvGrpSpPr>
            <a:grpSpLocks/>
          </p:cNvGrpSpPr>
          <p:nvPr/>
        </p:nvGrpSpPr>
        <p:grpSpPr bwMode="auto">
          <a:xfrm>
            <a:off x="5178425" y="3694113"/>
            <a:ext cx="2181225" cy="2195512"/>
            <a:chOff x="3262" y="2327"/>
            <a:chExt cx="1374" cy="1383"/>
          </a:xfrm>
        </p:grpSpPr>
        <p:sp>
          <p:nvSpPr>
            <p:cNvPr id="128018" name="Rectangle 15"/>
            <p:cNvSpPr>
              <a:spLocks noChangeArrowheads="1"/>
            </p:cNvSpPr>
            <p:nvPr/>
          </p:nvSpPr>
          <p:spPr bwMode="blackWhite">
            <a:xfrm>
              <a:off x="3262" y="2954"/>
              <a:ext cx="1076" cy="756"/>
            </a:xfrm>
            <a:prstGeom prst="rect">
              <a:avLst/>
            </a:prstGeom>
            <a:solidFill>
              <a:schemeClr val="accent1"/>
            </a:solidFill>
            <a:ln w="12700">
              <a:solidFill>
                <a:schemeClr val="tx1"/>
              </a:solidFill>
              <a:miter lim="800000"/>
              <a:headEnd type="none" w="sm" len="sm"/>
              <a:tailEnd type="none" w="sm" len="sm"/>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400" b="1">
                  <a:solidFill>
                    <a:schemeClr val="tx1"/>
                  </a:solidFill>
                </a:rPr>
                <a:t>Identify </a:t>
              </a:r>
              <a:r>
                <a:rPr lang="en-US" altLang="en-US" sz="1400" b="1" u="sng">
                  <a:solidFill>
                    <a:schemeClr val="tx1"/>
                  </a:solidFill>
                </a:rPr>
                <a:t>transfer</a:t>
              </a:r>
            </a:p>
            <a:p>
              <a:pPr eaLnBrk="1" hangingPunct="1">
                <a:spcBef>
                  <a:spcPct val="0"/>
                </a:spcBef>
              </a:pPr>
              <a:r>
                <a:rPr lang="en-US" altLang="en-US" sz="1400" b="1" u="sng">
                  <a:solidFill>
                    <a:schemeClr val="tx1"/>
                  </a:solidFill>
                </a:rPr>
                <a:t>functions</a:t>
              </a:r>
            </a:p>
            <a:p>
              <a:pPr eaLnBrk="1" hangingPunct="1">
                <a:spcBef>
                  <a:spcPct val="0"/>
                </a:spcBef>
              </a:pPr>
              <a:r>
                <a:rPr lang="en-US" altLang="en-US" sz="1400" b="1">
                  <a:solidFill>
                    <a:schemeClr val="tx1"/>
                  </a:solidFill>
                </a:rPr>
                <a:t> connecting </a:t>
              </a:r>
              <a:br>
                <a:rPr lang="en-US" altLang="en-US" sz="1400" b="1">
                  <a:solidFill>
                    <a:schemeClr val="tx1"/>
                  </a:solidFill>
                </a:rPr>
              </a:br>
              <a:r>
                <a:rPr lang="en-US" altLang="en-US" sz="1400" b="1">
                  <a:solidFill>
                    <a:schemeClr val="tx1"/>
                  </a:solidFill>
                </a:rPr>
                <a:t> x’s to each Y</a:t>
              </a:r>
            </a:p>
            <a:p>
              <a:pPr eaLnBrk="1" hangingPunct="1">
                <a:spcBef>
                  <a:spcPct val="0"/>
                </a:spcBef>
              </a:pPr>
              <a:endParaRPr lang="en-US" altLang="en-US" sz="600" b="1" u="sng">
                <a:solidFill>
                  <a:schemeClr val="tx1"/>
                </a:solidFill>
              </a:endParaRPr>
            </a:p>
          </p:txBody>
        </p:sp>
        <p:sp>
          <p:nvSpPr>
            <p:cNvPr id="128019" name="Text Box 16"/>
            <p:cNvSpPr txBox="1">
              <a:spLocks noChangeArrowheads="1"/>
            </p:cNvSpPr>
            <p:nvPr/>
          </p:nvSpPr>
          <p:spPr bwMode="auto">
            <a:xfrm rot="-2400000">
              <a:off x="3601" y="2327"/>
              <a:ext cx="1035" cy="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a:solidFill>
                    <a:schemeClr val="tx1"/>
                  </a:solidFill>
                </a:rPr>
                <a:t>How does   </a:t>
              </a:r>
            </a:p>
            <a:p>
              <a:pPr eaLnBrk="1" hangingPunct="1">
                <a:spcBef>
                  <a:spcPct val="0"/>
                </a:spcBef>
              </a:pPr>
              <a:r>
                <a:rPr lang="en-US" altLang="en-US">
                  <a:solidFill>
                    <a:schemeClr val="tx1"/>
                  </a:solidFill>
                </a:rPr>
                <a:t>Y = f(x) work?</a:t>
              </a:r>
            </a:p>
            <a:p>
              <a:pPr algn="ctr" eaLnBrk="1" hangingPunct="1">
                <a:spcBef>
                  <a:spcPct val="0"/>
                </a:spcBef>
              </a:pPr>
              <a:endParaRPr lang="en-US" altLang="en-US">
                <a:solidFill>
                  <a:schemeClr val="tx1"/>
                </a:solidFill>
              </a:endParaRPr>
            </a:p>
          </p:txBody>
        </p:sp>
      </p:grpSp>
      <p:sp>
        <p:nvSpPr>
          <p:cNvPr id="683025" name="AutoShape 17"/>
          <p:cNvSpPr>
            <a:spLocks noChangeArrowheads="1"/>
          </p:cNvSpPr>
          <p:nvPr/>
        </p:nvSpPr>
        <p:spPr bwMode="auto">
          <a:xfrm rot="2160000">
            <a:off x="3906838" y="2217738"/>
            <a:ext cx="5427662" cy="1422400"/>
          </a:xfrm>
          <a:prstGeom prst="rightArrow">
            <a:avLst>
              <a:gd name="adj1" fmla="val 50000"/>
              <a:gd name="adj2" fmla="val 95396"/>
            </a:avLst>
          </a:prstGeom>
          <a:solidFill>
            <a:schemeClr val="bg1"/>
          </a:solidFill>
          <a:ln w="19050">
            <a:solidFill>
              <a:schemeClr val="accent2"/>
            </a:solidFill>
            <a:miter lim="800000"/>
            <a:headEnd type="none" w="sm" len="sm"/>
            <a:tailEnd type="none" w="sm" len="sm"/>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000" b="1">
                <a:solidFill>
                  <a:schemeClr val="tx1"/>
                </a:solidFill>
              </a:rPr>
              <a:t>Identify</a:t>
            </a:r>
            <a:r>
              <a:rPr lang="en-US" altLang="en-US" sz="2000" b="1" i="1">
                <a:solidFill>
                  <a:schemeClr val="tx1"/>
                </a:solidFill>
              </a:rPr>
              <a:t> potentially influential factors</a:t>
            </a:r>
            <a:br>
              <a:rPr lang="en-US" altLang="en-US" sz="2000" b="1" i="1">
                <a:solidFill>
                  <a:schemeClr val="tx1"/>
                </a:solidFill>
              </a:rPr>
            </a:br>
            <a:r>
              <a:rPr lang="en-US" altLang="en-US" sz="2000" b="1" i="1">
                <a:solidFill>
                  <a:schemeClr val="tx1"/>
                </a:solidFill>
              </a:rPr>
              <a:t>(and their required capability)</a:t>
            </a:r>
          </a:p>
        </p:txBody>
      </p:sp>
      <p:grpSp>
        <p:nvGrpSpPr>
          <p:cNvPr id="6" name="Group 32"/>
          <p:cNvGrpSpPr>
            <a:grpSpLocks/>
          </p:cNvGrpSpPr>
          <p:nvPr/>
        </p:nvGrpSpPr>
        <p:grpSpPr bwMode="auto">
          <a:xfrm>
            <a:off x="6616700" y="4292600"/>
            <a:ext cx="2578100" cy="2135188"/>
            <a:chOff x="4168" y="2704"/>
            <a:chExt cx="1624" cy="1345"/>
          </a:xfrm>
        </p:grpSpPr>
        <p:sp>
          <p:nvSpPr>
            <p:cNvPr id="128016" name="Text Box 19"/>
            <p:cNvSpPr txBox="1">
              <a:spLocks noChangeArrowheads="1"/>
            </p:cNvSpPr>
            <p:nvPr/>
          </p:nvSpPr>
          <p:spPr bwMode="auto">
            <a:xfrm rot="-2400000">
              <a:off x="4294" y="2704"/>
              <a:ext cx="1498"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lnSpc>
                  <a:spcPct val="80000"/>
                </a:lnSpc>
                <a:spcBef>
                  <a:spcPct val="0"/>
                </a:spcBef>
              </a:pPr>
              <a:r>
                <a:rPr lang="en-US" altLang="en-US">
                  <a:solidFill>
                    <a:schemeClr val="tx1"/>
                  </a:solidFill>
                </a:rPr>
                <a:t>How will we </a:t>
              </a:r>
              <a:br>
                <a:rPr lang="en-US" altLang="en-US">
                  <a:solidFill>
                    <a:schemeClr val="tx1"/>
                  </a:solidFill>
                </a:rPr>
              </a:br>
              <a:r>
                <a:rPr lang="en-US" altLang="en-US">
                  <a:solidFill>
                    <a:schemeClr val="tx1"/>
                  </a:solidFill>
                </a:rPr>
                <a:t>target &amp; track</a:t>
              </a:r>
            </a:p>
            <a:p>
              <a:pPr eaLnBrk="1" hangingPunct="1">
                <a:lnSpc>
                  <a:spcPct val="80000"/>
                </a:lnSpc>
                <a:spcBef>
                  <a:spcPct val="0"/>
                </a:spcBef>
              </a:pPr>
              <a:r>
                <a:rPr lang="en-US" altLang="en-US">
                  <a:solidFill>
                    <a:schemeClr val="tx1"/>
                  </a:solidFill>
                </a:rPr>
                <a:t> the x’s?</a:t>
              </a:r>
            </a:p>
          </p:txBody>
        </p:sp>
        <p:sp>
          <p:nvSpPr>
            <p:cNvPr id="128017" name="Rectangle 20"/>
            <p:cNvSpPr>
              <a:spLocks noChangeArrowheads="1"/>
            </p:cNvSpPr>
            <p:nvPr/>
          </p:nvSpPr>
          <p:spPr bwMode="blackWhite">
            <a:xfrm>
              <a:off x="4168" y="3493"/>
              <a:ext cx="1015" cy="556"/>
            </a:xfrm>
            <a:prstGeom prst="rect">
              <a:avLst/>
            </a:prstGeom>
            <a:solidFill>
              <a:schemeClr val="accent1"/>
            </a:solidFill>
            <a:ln w="12700">
              <a:solidFill>
                <a:schemeClr val="tx1"/>
              </a:solidFill>
              <a:miter lim="800000"/>
              <a:headEnd type="none" w="sm" len="sm"/>
              <a:tailEnd type="none" w="sm" len="sm"/>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800" b="1">
                <a:solidFill>
                  <a:schemeClr val="tx1"/>
                </a:solidFill>
              </a:endParaRPr>
            </a:p>
            <a:p>
              <a:pPr eaLnBrk="1" hangingPunct="1">
                <a:spcBef>
                  <a:spcPct val="0"/>
                </a:spcBef>
              </a:pPr>
              <a:r>
                <a:rPr lang="en-US" altLang="en-US" sz="1400" b="1">
                  <a:solidFill>
                    <a:schemeClr val="tx1"/>
                  </a:solidFill>
                </a:rPr>
                <a:t>Set and track </a:t>
              </a:r>
              <a:br>
                <a:rPr lang="en-US" altLang="en-US" sz="1400" b="1">
                  <a:solidFill>
                    <a:schemeClr val="tx1"/>
                  </a:solidFill>
                </a:rPr>
              </a:br>
              <a:r>
                <a:rPr lang="en-US" altLang="en-US" sz="1400" b="1">
                  <a:solidFill>
                    <a:schemeClr val="tx1"/>
                  </a:solidFill>
                </a:rPr>
                <a:t>targets  </a:t>
              </a:r>
              <a:br>
                <a:rPr lang="en-US" altLang="en-US" sz="1400" b="1">
                  <a:solidFill>
                    <a:schemeClr val="tx1"/>
                  </a:solidFill>
                </a:rPr>
              </a:br>
              <a:r>
                <a:rPr lang="en-US" altLang="en-US" sz="1400" b="1">
                  <a:solidFill>
                    <a:schemeClr val="tx1"/>
                  </a:solidFill>
                </a:rPr>
                <a:t>for (x’s)</a:t>
              </a:r>
            </a:p>
            <a:p>
              <a:pPr eaLnBrk="1" hangingPunct="1">
                <a:spcBef>
                  <a:spcPct val="0"/>
                </a:spcBef>
              </a:pPr>
              <a:endParaRPr lang="en-US" altLang="en-US" sz="1000" b="1">
                <a:solidFill>
                  <a:schemeClr val="tx1"/>
                </a:solidFill>
              </a:endParaRPr>
            </a:p>
          </p:txBody>
        </p:sp>
      </p:grpSp>
      <p:grpSp>
        <p:nvGrpSpPr>
          <p:cNvPr id="7" name="Group 28"/>
          <p:cNvGrpSpPr>
            <a:grpSpLocks/>
          </p:cNvGrpSpPr>
          <p:nvPr/>
        </p:nvGrpSpPr>
        <p:grpSpPr bwMode="auto">
          <a:xfrm>
            <a:off x="363538" y="4270375"/>
            <a:ext cx="3970337" cy="1701800"/>
            <a:chOff x="-213" y="2564"/>
            <a:chExt cx="2501" cy="1072"/>
          </a:xfrm>
        </p:grpSpPr>
        <p:sp>
          <p:nvSpPr>
            <p:cNvPr id="128014" name="AutoShape 22"/>
            <p:cNvSpPr>
              <a:spLocks noChangeArrowheads="1"/>
            </p:cNvSpPr>
            <p:nvPr/>
          </p:nvSpPr>
          <p:spPr bwMode="auto">
            <a:xfrm rot="2251107">
              <a:off x="-213" y="2564"/>
              <a:ext cx="2501" cy="1072"/>
            </a:xfrm>
            <a:prstGeom prst="leftArrow">
              <a:avLst>
                <a:gd name="adj1" fmla="val 50000"/>
                <a:gd name="adj2" fmla="val 58326"/>
              </a:avLst>
            </a:prstGeom>
            <a:noFill/>
            <a:ln w="19050">
              <a:solidFill>
                <a:schemeClr val="accent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chemeClr val="tx1"/>
                  </a:solidFill>
                </a:rPr>
                <a:t>             Capabilities Flow-Up</a:t>
              </a:r>
              <a:br>
                <a:rPr lang="en-US" altLang="en-US" sz="1800" b="1">
                  <a:solidFill>
                    <a:schemeClr val="tx1"/>
                  </a:solidFill>
                </a:rPr>
              </a:br>
              <a:r>
                <a:rPr lang="en-US" altLang="en-US" sz="1800" b="1">
                  <a:solidFill>
                    <a:schemeClr val="tx1"/>
                  </a:solidFill>
                </a:rPr>
                <a:t>             </a:t>
              </a:r>
              <a:r>
                <a:rPr lang="en-US" altLang="en-US" sz="1800" b="1" i="1">
                  <a:solidFill>
                    <a:schemeClr val="tx1"/>
                  </a:solidFill>
                </a:rPr>
                <a:t>Ability to Hit Top Y’s</a:t>
              </a:r>
              <a:br>
                <a:rPr lang="en-US" altLang="en-US" sz="1800" b="1" i="1">
                  <a:solidFill>
                    <a:schemeClr val="tx1"/>
                  </a:solidFill>
                </a:rPr>
              </a:br>
              <a:r>
                <a:rPr lang="en-US" altLang="en-US" sz="1800" b="1" i="1">
                  <a:solidFill>
                    <a:schemeClr val="tx1"/>
                  </a:solidFill>
                </a:rPr>
                <a:t>             (</a:t>
              </a:r>
              <a:r>
                <a:rPr lang="en-US" altLang="en-US" sz="1800" i="1">
                  <a:solidFill>
                    <a:schemeClr val="tx1"/>
                  </a:solidFill>
                </a:rPr>
                <a:t>forecast       actual)</a:t>
              </a:r>
            </a:p>
          </p:txBody>
        </p:sp>
        <p:sp>
          <p:nvSpPr>
            <p:cNvPr id="128015" name="Line 23"/>
            <p:cNvSpPr>
              <a:spLocks noChangeShapeType="1"/>
            </p:cNvSpPr>
            <p:nvPr/>
          </p:nvSpPr>
          <p:spPr bwMode="auto">
            <a:xfrm rot="91107">
              <a:off x="1146" y="3437"/>
              <a:ext cx="147" cy="91"/>
            </a:xfrm>
            <a:prstGeom prst="line">
              <a:avLst/>
            </a:prstGeom>
            <a:noFill/>
            <a:ln w="12700">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128012" name="Text Box 24"/>
          <p:cNvSpPr txBox="1">
            <a:spLocks noChangeArrowheads="1"/>
          </p:cNvSpPr>
          <p:nvPr/>
        </p:nvSpPr>
        <p:spPr bwMode="blackWhite">
          <a:xfrm>
            <a:off x="225425" y="1371600"/>
            <a:ext cx="2206625"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lnSpc>
                <a:spcPct val="80000"/>
              </a:lnSpc>
            </a:pPr>
            <a:r>
              <a:rPr lang="en-US" altLang="en-US" b="1">
                <a:solidFill>
                  <a:schemeClr val="tx1"/>
                </a:solidFill>
              </a:rPr>
              <a:t>Project Selection</a:t>
            </a:r>
          </a:p>
          <a:p>
            <a:pPr eaLnBrk="1" hangingPunct="1">
              <a:lnSpc>
                <a:spcPct val="80000"/>
              </a:lnSpc>
            </a:pPr>
            <a:r>
              <a:rPr lang="en-US" altLang="en-US" b="1">
                <a:solidFill>
                  <a:schemeClr val="tx1"/>
                </a:solidFill>
              </a:rPr>
              <a:t>Project Charter</a:t>
            </a:r>
          </a:p>
          <a:p>
            <a:pPr eaLnBrk="1" hangingPunct="1">
              <a:lnSpc>
                <a:spcPct val="80000"/>
              </a:lnSpc>
            </a:pPr>
            <a:r>
              <a:rPr lang="en-US" altLang="en-US" b="1">
                <a:solidFill>
                  <a:schemeClr val="tx1"/>
                </a:solidFill>
              </a:rPr>
              <a:t>Gathering the VOC</a:t>
            </a:r>
          </a:p>
        </p:txBody>
      </p:sp>
      <p:pic>
        <p:nvPicPr>
          <p:cNvPr id="128013"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83025"/>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3025" grpId="0" animBg="1"/>
    </p:bld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9026" name="Group 2"/>
          <p:cNvGrpSpPr>
            <a:grpSpLocks/>
          </p:cNvGrpSpPr>
          <p:nvPr/>
        </p:nvGrpSpPr>
        <p:grpSpPr bwMode="auto">
          <a:xfrm>
            <a:off x="298450" y="1260475"/>
            <a:ext cx="9229725" cy="1301750"/>
            <a:chOff x="179" y="675"/>
            <a:chExt cx="5814" cy="820"/>
          </a:xfrm>
        </p:grpSpPr>
        <p:sp>
          <p:nvSpPr>
            <p:cNvPr id="129079" name="Text Box 3"/>
            <p:cNvSpPr txBox="1">
              <a:spLocks noChangeArrowheads="1"/>
            </p:cNvSpPr>
            <p:nvPr/>
          </p:nvSpPr>
          <p:spPr bwMode="auto">
            <a:xfrm rot="-2700000">
              <a:off x="4409" y="675"/>
              <a:ext cx="1584"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endParaRPr lang="en-US" altLang="en-US" sz="1800" i="1">
                <a:solidFill>
                  <a:schemeClr val="tx1"/>
                </a:solidFill>
              </a:endParaRPr>
            </a:p>
          </p:txBody>
        </p:sp>
        <p:grpSp>
          <p:nvGrpSpPr>
            <p:cNvPr id="129080" name="Group 4"/>
            <p:cNvGrpSpPr>
              <a:grpSpLocks/>
            </p:cNvGrpSpPr>
            <p:nvPr/>
          </p:nvGrpSpPr>
          <p:grpSpPr bwMode="auto">
            <a:xfrm>
              <a:off x="179" y="745"/>
              <a:ext cx="3712" cy="750"/>
              <a:chOff x="179" y="745"/>
              <a:chExt cx="3712" cy="750"/>
            </a:xfrm>
          </p:grpSpPr>
          <p:sp>
            <p:nvSpPr>
              <p:cNvPr id="129081" name="Rectangle 5"/>
              <p:cNvSpPr>
                <a:spLocks noChangeArrowheads="1"/>
              </p:cNvSpPr>
              <p:nvPr/>
            </p:nvSpPr>
            <p:spPr bwMode="auto">
              <a:xfrm>
                <a:off x="2787" y="827"/>
                <a:ext cx="1104" cy="384"/>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400" b="1">
                    <a:solidFill>
                      <a:schemeClr val="tx1"/>
                    </a:solidFill>
                  </a:rPr>
                  <a:t>Support Costs per </a:t>
                </a:r>
                <a:br>
                  <a:rPr lang="en-US" altLang="en-US" sz="1400" b="1">
                    <a:solidFill>
                      <a:schemeClr val="tx1"/>
                    </a:solidFill>
                  </a:rPr>
                </a:br>
                <a:r>
                  <a:rPr lang="en-US" altLang="en-US" sz="1400" b="1">
                    <a:solidFill>
                      <a:schemeClr val="tx1"/>
                    </a:solidFill>
                  </a:rPr>
                  <a:t>Customer</a:t>
                </a:r>
              </a:p>
            </p:txBody>
          </p:sp>
          <p:sp>
            <p:nvSpPr>
              <p:cNvPr id="129082" name="Text Box 6"/>
              <p:cNvSpPr txBox="1">
                <a:spLocks noChangeArrowheads="1"/>
              </p:cNvSpPr>
              <p:nvPr/>
            </p:nvSpPr>
            <p:spPr bwMode="auto">
              <a:xfrm>
                <a:off x="179" y="745"/>
                <a:ext cx="1584" cy="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tabLst>
                    <a:tab pos="225425" algn="l"/>
                  </a:tabLst>
                  <a:defRPr sz="1600">
                    <a:solidFill>
                      <a:srgbClr val="FFFF99"/>
                    </a:solidFill>
                    <a:latin typeface="Arial" panose="020B0604020202020204" pitchFamily="34" charset="0"/>
                  </a:defRPr>
                </a:lvl1pPr>
                <a:lvl2pPr marL="742950" indent="-285750" eaLnBrk="0" hangingPunct="0">
                  <a:tabLst>
                    <a:tab pos="225425" algn="l"/>
                  </a:tabLst>
                  <a:defRPr sz="1600">
                    <a:solidFill>
                      <a:srgbClr val="FFFF99"/>
                    </a:solidFill>
                    <a:latin typeface="Arial" panose="020B0604020202020204" pitchFamily="34" charset="0"/>
                  </a:defRPr>
                </a:lvl2pPr>
                <a:lvl3pPr marL="1143000" indent="-228600" eaLnBrk="0" hangingPunct="0">
                  <a:tabLst>
                    <a:tab pos="225425" algn="l"/>
                  </a:tabLst>
                  <a:defRPr sz="1600">
                    <a:solidFill>
                      <a:srgbClr val="FFFF99"/>
                    </a:solidFill>
                    <a:latin typeface="Arial" panose="020B0604020202020204" pitchFamily="34" charset="0"/>
                  </a:defRPr>
                </a:lvl3pPr>
                <a:lvl4pPr marL="1600200" indent="-228600" eaLnBrk="0" hangingPunct="0">
                  <a:tabLst>
                    <a:tab pos="225425" algn="l"/>
                  </a:tabLst>
                  <a:defRPr sz="1600">
                    <a:solidFill>
                      <a:srgbClr val="FFFF99"/>
                    </a:solidFill>
                    <a:latin typeface="Arial" panose="020B0604020202020204" pitchFamily="34" charset="0"/>
                  </a:defRPr>
                </a:lvl4pPr>
                <a:lvl5pPr marL="2057400" indent="-228600" eaLnBrk="0" hangingPunct="0">
                  <a:tabLst>
                    <a:tab pos="225425"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25425"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25425"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25425"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25425" algn="l"/>
                  </a:tabLst>
                  <a:defRPr sz="1600">
                    <a:solidFill>
                      <a:srgbClr val="FFFF99"/>
                    </a:solidFill>
                    <a:latin typeface="Arial" panose="020B0604020202020204" pitchFamily="34" charset="0"/>
                  </a:defRPr>
                </a:lvl9pPr>
              </a:lstStyle>
              <a:p>
                <a:pPr eaLnBrk="1" hangingPunct="1"/>
                <a:r>
                  <a:rPr lang="en-US" altLang="en-US" sz="2000">
                    <a:solidFill>
                      <a:schemeClr val="tx1"/>
                    </a:solidFill>
                  </a:rPr>
                  <a:t>Top CTQs (Big Y) </a:t>
                </a:r>
                <a:br>
                  <a:rPr lang="en-US" altLang="en-US" sz="2000">
                    <a:solidFill>
                      <a:schemeClr val="tx1"/>
                    </a:solidFill>
                  </a:rPr>
                </a:br>
                <a:r>
                  <a:rPr lang="en-US" altLang="en-US" sz="2000">
                    <a:solidFill>
                      <a:schemeClr val="tx1"/>
                    </a:solidFill>
                  </a:rPr>
                  <a:t>	</a:t>
                </a:r>
                <a:r>
                  <a:rPr lang="en-US" altLang="en-US">
                    <a:solidFill>
                      <a:schemeClr val="tx1"/>
                    </a:solidFill>
                  </a:rPr>
                  <a:t>Hard to influence </a:t>
                </a:r>
                <a:br>
                  <a:rPr lang="en-US" altLang="en-US">
                    <a:solidFill>
                      <a:schemeClr val="tx1"/>
                    </a:solidFill>
                  </a:rPr>
                </a:br>
                <a:r>
                  <a:rPr lang="en-US" altLang="en-US">
                    <a:solidFill>
                      <a:schemeClr val="tx1"/>
                    </a:solidFill>
                  </a:rPr>
                  <a:t>	or measure during 	product realization</a:t>
                </a:r>
              </a:p>
            </p:txBody>
          </p:sp>
          <p:sp>
            <p:nvSpPr>
              <p:cNvPr id="129083" name="Line 7"/>
              <p:cNvSpPr>
                <a:spLocks noChangeShapeType="1"/>
              </p:cNvSpPr>
              <p:nvPr/>
            </p:nvSpPr>
            <p:spPr bwMode="blackWhite">
              <a:xfrm>
                <a:off x="1574" y="869"/>
                <a:ext cx="1203" cy="75"/>
              </a:xfrm>
              <a:prstGeom prst="line">
                <a:avLst/>
              </a:prstGeom>
              <a:noFill/>
              <a:ln w="38100">
                <a:solidFill>
                  <a:schemeClr val="tx1"/>
                </a:solidFill>
                <a:round/>
                <a:headEnd type="none" w="sm" len="sm"/>
                <a:tailEnd type="triangle" w="med" len="med"/>
              </a:ln>
              <a:extLst>
                <a:ext uri="{909E8E84-426E-40DD-AFC4-6F175D3DCCD1}">
                  <a14:hiddenFill xmlns:a14="http://schemas.microsoft.com/office/drawing/2010/main">
                    <a:noFill/>
                  </a14:hiddenFill>
                </a:ext>
              </a:extLst>
            </p:spPr>
            <p:txBody>
              <a:bodyPr/>
              <a:lstStyle/>
              <a:p>
                <a:endParaRPr lang="en-US"/>
              </a:p>
            </p:txBody>
          </p:sp>
        </p:grpSp>
      </p:grpSp>
      <p:sp>
        <p:nvSpPr>
          <p:cNvPr id="129027" name="Rectangle 8"/>
          <p:cNvSpPr>
            <a:spLocks noChangeArrowheads="1"/>
          </p:cNvSpPr>
          <p:nvPr/>
        </p:nvSpPr>
        <p:spPr bwMode="auto">
          <a:xfrm>
            <a:off x="209550" y="565150"/>
            <a:ext cx="79390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800" b="1" i="1">
                <a:solidFill>
                  <a:schemeClr val="tx1"/>
                </a:solidFill>
              </a:rPr>
              <a:t>Y to x Flowdown</a:t>
            </a:r>
            <a:br>
              <a:rPr lang="en-US" altLang="en-US" sz="2800" b="1" i="1">
                <a:solidFill>
                  <a:schemeClr val="tx1"/>
                </a:solidFill>
              </a:rPr>
            </a:br>
            <a:r>
              <a:rPr lang="en-US" altLang="en-US" sz="2000" b="1" i="1">
                <a:solidFill>
                  <a:schemeClr val="tx1"/>
                </a:solidFill>
              </a:rPr>
              <a:t>Support Costs </a:t>
            </a:r>
            <a:endParaRPr lang="en-US" altLang="en-US" sz="2800" b="1" i="1">
              <a:solidFill>
                <a:schemeClr val="tx1"/>
              </a:solidFill>
            </a:endParaRPr>
          </a:p>
        </p:txBody>
      </p:sp>
      <p:grpSp>
        <p:nvGrpSpPr>
          <p:cNvPr id="129028" name="Group 9"/>
          <p:cNvGrpSpPr>
            <a:grpSpLocks/>
          </p:cNvGrpSpPr>
          <p:nvPr/>
        </p:nvGrpSpPr>
        <p:grpSpPr bwMode="auto">
          <a:xfrm>
            <a:off x="992188" y="2109788"/>
            <a:ext cx="8015287" cy="2305050"/>
            <a:chOff x="625" y="753"/>
            <a:chExt cx="5049" cy="1452"/>
          </a:xfrm>
        </p:grpSpPr>
        <p:grpSp>
          <p:nvGrpSpPr>
            <p:cNvPr id="129052" name="Group 10"/>
            <p:cNvGrpSpPr>
              <a:grpSpLocks/>
            </p:cNvGrpSpPr>
            <p:nvPr/>
          </p:nvGrpSpPr>
          <p:grpSpPr bwMode="auto">
            <a:xfrm>
              <a:off x="1105" y="753"/>
              <a:ext cx="4569" cy="1241"/>
              <a:chOff x="1191" y="1131"/>
              <a:chExt cx="4491" cy="1241"/>
            </a:xfrm>
          </p:grpSpPr>
          <p:grpSp>
            <p:nvGrpSpPr>
              <p:cNvPr id="129060" name="Group 11"/>
              <p:cNvGrpSpPr>
                <a:grpSpLocks/>
              </p:cNvGrpSpPr>
              <p:nvPr/>
            </p:nvGrpSpPr>
            <p:grpSpPr bwMode="auto">
              <a:xfrm>
                <a:off x="1767" y="1131"/>
                <a:ext cx="3151" cy="656"/>
                <a:chOff x="1767" y="1211"/>
                <a:chExt cx="3151" cy="576"/>
              </a:xfrm>
            </p:grpSpPr>
            <p:sp>
              <p:nvSpPr>
                <p:cNvPr id="129073" name="Rectangle 12"/>
                <p:cNvSpPr>
                  <a:spLocks noChangeArrowheads="1"/>
                </p:cNvSpPr>
                <p:nvPr/>
              </p:nvSpPr>
              <p:spPr bwMode="auto">
                <a:xfrm>
                  <a:off x="1767" y="1403"/>
                  <a:ext cx="1056" cy="384"/>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400" b="1">
                      <a:solidFill>
                        <a:schemeClr val="tx1"/>
                      </a:solidFill>
                    </a:rPr>
                    <a:t>Case Rate by Type</a:t>
                  </a:r>
                </a:p>
              </p:txBody>
            </p:sp>
            <p:sp>
              <p:nvSpPr>
                <p:cNvPr id="129074" name="Rectangle 13"/>
                <p:cNvSpPr>
                  <a:spLocks noChangeArrowheads="1"/>
                </p:cNvSpPr>
                <p:nvPr/>
              </p:nvSpPr>
              <p:spPr bwMode="auto">
                <a:xfrm>
                  <a:off x="3730" y="1403"/>
                  <a:ext cx="1188" cy="384"/>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400" b="1">
                      <a:solidFill>
                        <a:schemeClr val="tx1"/>
                      </a:solidFill>
                    </a:rPr>
                    <a:t>Case Resolution </a:t>
                  </a:r>
                  <a:br>
                    <a:rPr lang="en-US" altLang="en-US" sz="1400" b="1">
                      <a:solidFill>
                        <a:schemeClr val="tx1"/>
                      </a:solidFill>
                    </a:rPr>
                  </a:br>
                  <a:r>
                    <a:rPr lang="en-US" altLang="en-US" sz="1400" b="1">
                      <a:solidFill>
                        <a:schemeClr val="tx1"/>
                      </a:solidFill>
                    </a:rPr>
                    <a:t>Efficiency</a:t>
                  </a:r>
                </a:p>
                <a:p>
                  <a:pPr algn="ctr" eaLnBrk="1" hangingPunct="1">
                    <a:spcBef>
                      <a:spcPct val="0"/>
                    </a:spcBef>
                  </a:pPr>
                  <a:endParaRPr lang="en-US" altLang="en-US" sz="1400" b="1">
                    <a:solidFill>
                      <a:schemeClr val="tx1"/>
                    </a:solidFill>
                  </a:endParaRPr>
                </a:p>
              </p:txBody>
            </p:sp>
            <p:sp>
              <p:nvSpPr>
                <p:cNvPr id="129075" name="Line 14"/>
                <p:cNvSpPr>
                  <a:spLocks noChangeShapeType="1"/>
                </p:cNvSpPr>
                <p:nvPr/>
              </p:nvSpPr>
              <p:spPr bwMode="auto">
                <a:xfrm>
                  <a:off x="2313" y="1307"/>
                  <a:ext cx="1929"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29076" name="Line 15"/>
                <p:cNvSpPr>
                  <a:spLocks noChangeShapeType="1"/>
                </p:cNvSpPr>
                <p:nvPr/>
              </p:nvSpPr>
              <p:spPr bwMode="auto">
                <a:xfrm>
                  <a:off x="2313" y="1307"/>
                  <a:ext cx="0" cy="9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29077" name="Line 16"/>
                <p:cNvSpPr>
                  <a:spLocks noChangeShapeType="1"/>
                </p:cNvSpPr>
                <p:nvPr/>
              </p:nvSpPr>
              <p:spPr bwMode="auto">
                <a:xfrm>
                  <a:off x="3363" y="1211"/>
                  <a:ext cx="0" cy="9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29078" name="Line 17"/>
                <p:cNvSpPr>
                  <a:spLocks noChangeShapeType="1"/>
                </p:cNvSpPr>
                <p:nvPr/>
              </p:nvSpPr>
              <p:spPr bwMode="auto">
                <a:xfrm>
                  <a:off x="4242" y="1308"/>
                  <a:ext cx="0" cy="9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grpSp>
          <p:sp>
            <p:nvSpPr>
              <p:cNvPr id="129061" name="Rectangle 18"/>
              <p:cNvSpPr>
                <a:spLocks noChangeArrowheads="1"/>
              </p:cNvSpPr>
              <p:nvPr/>
            </p:nvSpPr>
            <p:spPr bwMode="auto">
              <a:xfrm>
                <a:off x="1191" y="1979"/>
                <a:ext cx="1008" cy="384"/>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400" b="1">
                    <a:solidFill>
                      <a:schemeClr val="tx1"/>
                    </a:solidFill>
                  </a:rPr>
                  <a:t>Released </a:t>
                </a:r>
                <a:br>
                  <a:rPr lang="en-US" altLang="en-US" sz="1400" b="1">
                    <a:solidFill>
                      <a:schemeClr val="tx1"/>
                    </a:solidFill>
                  </a:rPr>
                </a:br>
                <a:r>
                  <a:rPr lang="en-US" altLang="en-US" sz="1400" b="1">
                    <a:solidFill>
                      <a:schemeClr val="tx1"/>
                    </a:solidFill>
                  </a:rPr>
                  <a:t>Defect Rate</a:t>
                </a:r>
              </a:p>
            </p:txBody>
          </p:sp>
          <p:sp>
            <p:nvSpPr>
              <p:cNvPr id="129062" name="Rectangle 19"/>
              <p:cNvSpPr>
                <a:spLocks noChangeArrowheads="1"/>
              </p:cNvSpPr>
              <p:nvPr/>
            </p:nvSpPr>
            <p:spPr bwMode="auto">
              <a:xfrm>
                <a:off x="2295" y="1979"/>
                <a:ext cx="1140" cy="384"/>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400" b="1">
                    <a:solidFill>
                      <a:schemeClr val="tx1"/>
                    </a:solidFill>
                  </a:rPr>
                  <a:t>Ease of customer</a:t>
                </a:r>
                <a:br>
                  <a:rPr lang="en-US" altLang="en-US" sz="1400" b="1">
                    <a:solidFill>
                      <a:schemeClr val="tx1"/>
                    </a:solidFill>
                  </a:rPr>
                </a:br>
                <a:r>
                  <a:rPr lang="en-US" altLang="en-US" sz="1400" b="1">
                    <a:solidFill>
                      <a:schemeClr val="tx1"/>
                    </a:solidFill>
                  </a:rPr>
                  <a:t>finding product info</a:t>
                </a:r>
              </a:p>
            </p:txBody>
          </p:sp>
          <p:sp>
            <p:nvSpPr>
              <p:cNvPr id="129063" name="Line 20"/>
              <p:cNvSpPr>
                <a:spLocks noChangeShapeType="1"/>
              </p:cNvSpPr>
              <p:nvPr/>
            </p:nvSpPr>
            <p:spPr bwMode="auto">
              <a:xfrm>
                <a:off x="1767" y="1883"/>
                <a:ext cx="1296"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29064" name="Line 21"/>
              <p:cNvSpPr>
                <a:spLocks noChangeShapeType="1"/>
              </p:cNvSpPr>
              <p:nvPr/>
            </p:nvSpPr>
            <p:spPr bwMode="auto">
              <a:xfrm>
                <a:off x="1767" y="1883"/>
                <a:ext cx="0" cy="9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29065" name="Line 22"/>
              <p:cNvSpPr>
                <a:spLocks noChangeShapeType="1"/>
              </p:cNvSpPr>
              <p:nvPr/>
            </p:nvSpPr>
            <p:spPr bwMode="auto">
              <a:xfrm>
                <a:off x="2295" y="1787"/>
                <a:ext cx="0" cy="9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29066" name="Line 23"/>
              <p:cNvSpPr>
                <a:spLocks noChangeShapeType="1"/>
              </p:cNvSpPr>
              <p:nvPr/>
            </p:nvSpPr>
            <p:spPr bwMode="auto">
              <a:xfrm>
                <a:off x="3063" y="1883"/>
                <a:ext cx="0" cy="9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29067" name="Rectangle 24"/>
              <p:cNvSpPr>
                <a:spLocks noChangeArrowheads="1"/>
              </p:cNvSpPr>
              <p:nvPr/>
            </p:nvSpPr>
            <p:spPr bwMode="auto">
              <a:xfrm>
                <a:off x="3552" y="1988"/>
                <a:ext cx="1008" cy="384"/>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400" b="1">
                    <a:solidFill>
                      <a:schemeClr val="tx1"/>
                    </a:solidFill>
                  </a:rPr>
                  <a:t>Knowledge </a:t>
                </a:r>
                <a:br>
                  <a:rPr lang="en-US" altLang="en-US" sz="1400" b="1">
                    <a:solidFill>
                      <a:schemeClr val="tx1"/>
                    </a:solidFill>
                  </a:rPr>
                </a:br>
                <a:r>
                  <a:rPr lang="en-US" altLang="en-US" sz="1400" b="1">
                    <a:solidFill>
                      <a:schemeClr val="tx1"/>
                    </a:solidFill>
                  </a:rPr>
                  <a:t>Recovery Time</a:t>
                </a:r>
              </a:p>
            </p:txBody>
          </p:sp>
          <p:sp>
            <p:nvSpPr>
              <p:cNvPr id="129068" name="Line 25"/>
              <p:cNvSpPr>
                <a:spLocks noChangeShapeType="1"/>
              </p:cNvSpPr>
              <p:nvPr/>
            </p:nvSpPr>
            <p:spPr bwMode="auto">
              <a:xfrm>
                <a:off x="4908" y="1895"/>
                <a:ext cx="0" cy="87"/>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29069" name="Line 26"/>
              <p:cNvSpPr>
                <a:spLocks noChangeShapeType="1"/>
              </p:cNvSpPr>
              <p:nvPr/>
            </p:nvSpPr>
            <p:spPr bwMode="auto">
              <a:xfrm>
                <a:off x="4056" y="1901"/>
                <a:ext cx="0" cy="87"/>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29070" name="Rectangle 27"/>
              <p:cNvSpPr>
                <a:spLocks noChangeArrowheads="1"/>
              </p:cNvSpPr>
              <p:nvPr/>
            </p:nvSpPr>
            <p:spPr bwMode="auto">
              <a:xfrm>
                <a:off x="4674" y="1976"/>
                <a:ext cx="1008" cy="384"/>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400" b="1">
                    <a:solidFill>
                      <a:schemeClr val="tx1"/>
                    </a:solidFill>
                  </a:rPr>
                  <a:t>Availability of</a:t>
                </a:r>
                <a:br>
                  <a:rPr lang="en-US" altLang="en-US" sz="1400" b="1">
                    <a:solidFill>
                      <a:schemeClr val="tx1"/>
                    </a:solidFill>
                  </a:rPr>
                </a:br>
                <a:r>
                  <a:rPr lang="en-US" altLang="en-US" sz="1400" b="1">
                    <a:solidFill>
                      <a:schemeClr val="tx1"/>
                    </a:solidFill>
                  </a:rPr>
                  <a:t>Configuration Info</a:t>
                </a:r>
              </a:p>
            </p:txBody>
          </p:sp>
          <p:sp>
            <p:nvSpPr>
              <p:cNvPr id="129071" name="Line 28"/>
              <p:cNvSpPr>
                <a:spLocks noChangeShapeType="1"/>
              </p:cNvSpPr>
              <p:nvPr/>
            </p:nvSpPr>
            <p:spPr bwMode="auto">
              <a:xfrm>
                <a:off x="4056" y="1898"/>
                <a:ext cx="85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29072" name="Line 29"/>
              <p:cNvSpPr>
                <a:spLocks noChangeShapeType="1"/>
              </p:cNvSpPr>
              <p:nvPr/>
            </p:nvSpPr>
            <p:spPr bwMode="auto">
              <a:xfrm>
                <a:off x="4278" y="1784"/>
                <a:ext cx="0" cy="114"/>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grpSp>
        <p:sp>
          <p:nvSpPr>
            <p:cNvPr id="129053" name="Line 30"/>
            <p:cNvSpPr>
              <a:spLocks noChangeShapeType="1"/>
            </p:cNvSpPr>
            <p:nvPr/>
          </p:nvSpPr>
          <p:spPr bwMode="auto">
            <a:xfrm>
              <a:off x="1999" y="2098"/>
              <a:ext cx="0" cy="9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grpSp>
          <p:nvGrpSpPr>
            <p:cNvPr id="129054" name="Group 31"/>
            <p:cNvGrpSpPr>
              <a:grpSpLocks/>
            </p:cNvGrpSpPr>
            <p:nvPr/>
          </p:nvGrpSpPr>
          <p:grpSpPr bwMode="auto">
            <a:xfrm>
              <a:off x="625" y="1992"/>
              <a:ext cx="3534" cy="213"/>
              <a:chOff x="614" y="2195"/>
              <a:chExt cx="3534" cy="213"/>
            </a:xfrm>
          </p:grpSpPr>
          <p:sp>
            <p:nvSpPr>
              <p:cNvPr id="129055" name="Line 32"/>
              <p:cNvSpPr>
                <a:spLocks noChangeShapeType="1"/>
              </p:cNvSpPr>
              <p:nvPr/>
            </p:nvSpPr>
            <p:spPr bwMode="auto">
              <a:xfrm>
                <a:off x="614" y="2291"/>
                <a:ext cx="138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29056" name="Line 33"/>
              <p:cNvSpPr>
                <a:spLocks noChangeShapeType="1"/>
              </p:cNvSpPr>
              <p:nvPr/>
            </p:nvSpPr>
            <p:spPr bwMode="auto">
              <a:xfrm>
                <a:off x="614" y="2291"/>
                <a:ext cx="0" cy="9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29057" name="Line 34"/>
              <p:cNvSpPr>
                <a:spLocks noChangeShapeType="1"/>
              </p:cNvSpPr>
              <p:nvPr/>
            </p:nvSpPr>
            <p:spPr bwMode="auto">
              <a:xfrm>
                <a:off x="1725" y="2195"/>
                <a:ext cx="0" cy="9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29058" name="Line 35"/>
              <p:cNvSpPr>
                <a:spLocks noChangeShapeType="1"/>
              </p:cNvSpPr>
              <p:nvPr/>
            </p:nvSpPr>
            <p:spPr bwMode="auto">
              <a:xfrm>
                <a:off x="3152" y="2198"/>
                <a:ext cx="0" cy="195"/>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29059" name="Line 36"/>
              <p:cNvSpPr>
                <a:spLocks noChangeShapeType="1"/>
              </p:cNvSpPr>
              <p:nvPr/>
            </p:nvSpPr>
            <p:spPr bwMode="auto">
              <a:xfrm>
                <a:off x="4148" y="2204"/>
                <a:ext cx="0" cy="204"/>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grpSp>
      </p:grpSp>
      <p:grpSp>
        <p:nvGrpSpPr>
          <p:cNvPr id="8" name="Group 63"/>
          <p:cNvGrpSpPr>
            <a:grpSpLocks/>
          </p:cNvGrpSpPr>
          <p:nvPr/>
        </p:nvGrpSpPr>
        <p:grpSpPr bwMode="auto">
          <a:xfrm>
            <a:off x="288925" y="4413250"/>
            <a:ext cx="3781425" cy="2081213"/>
            <a:chOff x="182" y="2780"/>
            <a:chExt cx="2382" cy="1311"/>
          </a:xfrm>
        </p:grpSpPr>
        <p:sp>
          <p:nvSpPr>
            <p:cNvPr id="129043" name="Line 38"/>
            <p:cNvSpPr>
              <a:spLocks noChangeShapeType="1"/>
            </p:cNvSpPr>
            <p:nvPr/>
          </p:nvSpPr>
          <p:spPr bwMode="auto">
            <a:xfrm>
              <a:off x="740" y="3092"/>
              <a:ext cx="96"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129044" name="Group 62"/>
            <p:cNvGrpSpPr>
              <a:grpSpLocks/>
            </p:cNvGrpSpPr>
            <p:nvPr/>
          </p:nvGrpSpPr>
          <p:grpSpPr bwMode="auto">
            <a:xfrm>
              <a:off x="182" y="2780"/>
              <a:ext cx="2382" cy="1311"/>
              <a:chOff x="182" y="2780"/>
              <a:chExt cx="2382" cy="1311"/>
            </a:xfrm>
          </p:grpSpPr>
          <p:sp>
            <p:nvSpPr>
              <p:cNvPr id="129045" name="Line 41"/>
              <p:cNvSpPr>
                <a:spLocks noChangeShapeType="1"/>
              </p:cNvSpPr>
              <p:nvPr/>
            </p:nvSpPr>
            <p:spPr bwMode="blackWhite">
              <a:xfrm flipH="1" flipV="1">
                <a:off x="933" y="3248"/>
                <a:ext cx="196" cy="307"/>
              </a:xfrm>
              <a:prstGeom prst="line">
                <a:avLst/>
              </a:prstGeom>
              <a:noFill/>
              <a:ln w="38100">
                <a:solidFill>
                  <a:schemeClr val="tx1"/>
                </a:solidFill>
                <a:round/>
                <a:headEnd type="none" w="sm" len="sm"/>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9046" name="Line 42"/>
              <p:cNvSpPr>
                <a:spLocks noChangeShapeType="1"/>
              </p:cNvSpPr>
              <p:nvPr/>
            </p:nvSpPr>
            <p:spPr bwMode="blackWhite">
              <a:xfrm flipV="1">
                <a:off x="1457" y="3251"/>
                <a:ext cx="139" cy="309"/>
              </a:xfrm>
              <a:prstGeom prst="line">
                <a:avLst/>
              </a:prstGeom>
              <a:noFill/>
              <a:ln w="38100">
                <a:solidFill>
                  <a:schemeClr val="tx1"/>
                </a:solidFill>
                <a:round/>
                <a:headEnd type="none" w="sm" len="sm"/>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9047" name="Rectangle 44"/>
              <p:cNvSpPr>
                <a:spLocks noChangeArrowheads="1"/>
              </p:cNvSpPr>
              <p:nvPr/>
            </p:nvSpPr>
            <p:spPr bwMode="auto">
              <a:xfrm>
                <a:off x="265" y="2849"/>
                <a:ext cx="1008" cy="384"/>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400" b="1">
                    <a:solidFill>
                      <a:schemeClr val="tx1"/>
                    </a:solidFill>
                  </a:rPr>
                  <a:t>Defects Inserted</a:t>
                </a:r>
                <a:br>
                  <a:rPr lang="en-US" altLang="en-US" sz="1400" b="1">
                    <a:solidFill>
                      <a:schemeClr val="tx1"/>
                    </a:solidFill>
                  </a:rPr>
                </a:br>
                <a:r>
                  <a:rPr lang="en-US" altLang="en-US" sz="1400" b="1">
                    <a:solidFill>
                      <a:schemeClr val="tx1"/>
                    </a:solidFill>
                  </a:rPr>
                  <a:t>Reqts     Build</a:t>
                </a:r>
              </a:p>
            </p:txBody>
          </p:sp>
          <p:sp>
            <p:nvSpPr>
              <p:cNvPr id="129048" name="Rectangle 45"/>
              <p:cNvSpPr>
                <a:spLocks noChangeArrowheads="1"/>
              </p:cNvSpPr>
              <p:nvPr/>
            </p:nvSpPr>
            <p:spPr bwMode="auto">
              <a:xfrm>
                <a:off x="1417" y="2849"/>
                <a:ext cx="1104" cy="384"/>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400" b="1">
                    <a:solidFill>
                      <a:schemeClr val="tx1"/>
                    </a:solidFill>
                  </a:rPr>
                  <a:t>Defect Containment</a:t>
                </a:r>
                <a:br>
                  <a:rPr lang="en-US" altLang="en-US" sz="1400" b="1">
                    <a:solidFill>
                      <a:schemeClr val="tx1"/>
                    </a:solidFill>
                  </a:rPr>
                </a:br>
                <a:r>
                  <a:rPr lang="en-US" altLang="en-US" sz="1400" b="1">
                    <a:solidFill>
                      <a:schemeClr val="tx1"/>
                    </a:solidFill>
                  </a:rPr>
                  <a:t>Effectiveness</a:t>
                </a:r>
              </a:p>
            </p:txBody>
          </p:sp>
          <p:sp>
            <p:nvSpPr>
              <p:cNvPr id="129049" name="Rectangle 47"/>
              <p:cNvSpPr>
                <a:spLocks noChangeArrowheads="1"/>
              </p:cNvSpPr>
              <p:nvPr/>
            </p:nvSpPr>
            <p:spPr bwMode="auto">
              <a:xfrm>
                <a:off x="390" y="3571"/>
                <a:ext cx="2132" cy="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b="1">
                    <a:solidFill>
                      <a:schemeClr val="tx1"/>
                    </a:solidFill>
                  </a:rPr>
                  <a:t>Controlled Factors</a:t>
                </a:r>
                <a:br>
                  <a:rPr lang="en-US" altLang="en-US">
                    <a:solidFill>
                      <a:schemeClr val="tx1"/>
                    </a:solidFill>
                  </a:rPr>
                </a:br>
                <a:r>
                  <a:rPr lang="en-US" altLang="en-US">
                    <a:solidFill>
                      <a:schemeClr val="tx1"/>
                    </a:solidFill>
                  </a:rPr>
                  <a:t>Can be measured and </a:t>
                </a:r>
                <a:br>
                  <a:rPr lang="en-US" altLang="en-US">
                    <a:solidFill>
                      <a:schemeClr val="tx1"/>
                    </a:solidFill>
                  </a:rPr>
                </a:br>
                <a:r>
                  <a:rPr lang="en-US" altLang="en-US">
                    <a:solidFill>
                      <a:schemeClr val="tx1"/>
                    </a:solidFill>
                  </a:rPr>
                  <a:t>influenced in this project’s scope</a:t>
                </a:r>
              </a:p>
            </p:txBody>
          </p:sp>
          <p:sp>
            <p:nvSpPr>
              <p:cNvPr id="129050" name="Line 48"/>
              <p:cNvSpPr>
                <a:spLocks noChangeShapeType="1"/>
              </p:cNvSpPr>
              <p:nvPr/>
            </p:nvSpPr>
            <p:spPr bwMode="auto">
              <a:xfrm>
                <a:off x="695" y="3314"/>
                <a:ext cx="0" cy="209"/>
              </a:xfrm>
              <a:prstGeom prst="line">
                <a:avLst/>
              </a:prstGeom>
              <a:noFill/>
              <a:ln w="127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051" name="AutoShape 49"/>
              <p:cNvSpPr>
                <a:spLocks noChangeArrowheads="1"/>
              </p:cNvSpPr>
              <p:nvPr/>
            </p:nvSpPr>
            <p:spPr bwMode="blackWhite">
              <a:xfrm>
                <a:off x="182" y="2780"/>
                <a:ext cx="2382" cy="526"/>
              </a:xfrm>
              <a:prstGeom prst="roundRect">
                <a:avLst>
                  <a:gd name="adj" fmla="val 16667"/>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grpSp>
      <p:grpSp>
        <p:nvGrpSpPr>
          <p:cNvPr id="10" name="Group 69"/>
          <p:cNvGrpSpPr>
            <a:grpSpLocks/>
          </p:cNvGrpSpPr>
          <p:nvPr/>
        </p:nvGrpSpPr>
        <p:grpSpPr bwMode="auto">
          <a:xfrm>
            <a:off x="3308350" y="4413250"/>
            <a:ext cx="5940425" cy="2062163"/>
            <a:chOff x="2084" y="2780"/>
            <a:chExt cx="3742" cy="1299"/>
          </a:xfrm>
        </p:grpSpPr>
        <p:sp>
          <p:nvSpPr>
            <p:cNvPr id="129032" name="Text Box 40"/>
            <p:cNvSpPr txBox="1">
              <a:spLocks noChangeArrowheads="1"/>
            </p:cNvSpPr>
            <p:nvPr/>
          </p:nvSpPr>
          <p:spPr bwMode="auto">
            <a:xfrm>
              <a:off x="2084" y="3564"/>
              <a:ext cx="1615"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b="1">
                  <a:solidFill>
                    <a:schemeClr val="tx1"/>
                  </a:solidFill>
                </a:rPr>
                <a:t>Factors (x’s)</a:t>
              </a:r>
              <a:br>
                <a:rPr lang="en-US" altLang="en-US" b="1">
                  <a:solidFill>
                    <a:schemeClr val="tx1"/>
                  </a:solidFill>
                </a:rPr>
              </a:br>
              <a:endParaRPr lang="en-US" altLang="en-US" b="1" i="1">
                <a:solidFill>
                  <a:schemeClr val="tx1"/>
                </a:solidFill>
              </a:endParaRPr>
            </a:p>
          </p:txBody>
        </p:sp>
        <p:grpSp>
          <p:nvGrpSpPr>
            <p:cNvPr id="129033" name="Group 68"/>
            <p:cNvGrpSpPr>
              <a:grpSpLocks/>
            </p:cNvGrpSpPr>
            <p:nvPr/>
          </p:nvGrpSpPr>
          <p:grpSpPr bwMode="auto">
            <a:xfrm>
              <a:off x="2709" y="2780"/>
              <a:ext cx="3117" cy="1299"/>
              <a:chOff x="2709" y="2780"/>
              <a:chExt cx="3117" cy="1299"/>
            </a:xfrm>
          </p:grpSpPr>
          <p:sp>
            <p:nvSpPr>
              <p:cNvPr id="129034" name="Line 51"/>
              <p:cNvSpPr>
                <a:spLocks noChangeShapeType="1"/>
              </p:cNvSpPr>
              <p:nvPr/>
            </p:nvSpPr>
            <p:spPr bwMode="blackWhite">
              <a:xfrm flipV="1">
                <a:off x="3163" y="3284"/>
                <a:ext cx="1133" cy="305"/>
              </a:xfrm>
              <a:prstGeom prst="line">
                <a:avLst/>
              </a:prstGeom>
              <a:noFill/>
              <a:ln w="38100">
                <a:solidFill>
                  <a:schemeClr val="tx1"/>
                </a:solidFill>
                <a:round/>
                <a:headEnd type="none" w="sm" len="sm"/>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9035" name="Line 52"/>
              <p:cNvSpPr>
                <a:spLocks noChangeShapeType="1"/>
              </p:cNvSpPr>
              <p:nvPr/>
            </p:nvSpPr>
            <p:spPr bwMode="blackWhite">
              <a:xfrm flipV="1">
                <a:off x="2918" y="3234"/>
                <a:ext cx="160" cy="318"/>
              </a:xfrm>
              <a:prstGeom prst="line">
                <a:avLst/>
              </a:prstGeom>
              <a:noFill/>
              <a:ln w="38100">
                <a:solidFill>
                  <a:schemeClr val="tx1"/>
                </a:solidFill>
                <a:round/>
                <a:headEnd type="none" w="sm" len="sm"/>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129036" name="Group 67"/>
              <p:cNvGrpSpPr>
                <a:grpSpLocks/>
              </p:cNvGrpSpPr>
              <p:nvPr/>
            </p:nvGrpSpPr>
            <p:grpSpPr bwMode="auto">
              <a:xfrm>
                <a:off x="2709" y="2780"/>
                <a:ext cx="3117" cy="1299"/>
                <a:chOff x="2709" y="2780"/>
                <a:chExt cx="3117" cy="1299"/>
              </a:xfrm>
            </p:grpSpPr>
            <p:sp>
              <p:nvSpPr>
                <p:cNvPr id="129037" name="Rectangle 54"/>
                <p:cNvSpPr>
                  <a:spLocks noChangeArrowheads="1"/>
                </p:cNvSpPr>
                <p:nvPr/>
              </p:nvSpPr>
              <p:spPr bwMode="auto">
                <a:xfrm>
                  <a:off x="2796" y="2854"/>
                  <a:ext cx="1114" cy="384"/>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400" b="1">
                      <a:solidFill>
                        <a:schemeClr val="tx1"/>
                      </a:solidFill>
                    </a:rPr>
                    <a:t>Knowledge System</a:t>
                  </a:r>
                  <a:br>
                    <a:rPr lang="en-US" altLang="en-US" sz="1400" b="1">
                      <a:solidFill>
                        <a:schemeClr val="tx1"/>
                      </a:solidFill>
                    </a:rPr>
                  </a:br>
                  <a:r>
                    <a:rPr lang="en-US" altLang="en-US" sz="1400" b="1">
                      <a:solidFill>
                        <a:schemeClr val="tx1"/>
                      </a:solidFill>
                    </a:rPr>
                    <a:t>Usability</a:t>
                  </a:r>
                </a:p>
              </p:txBody>
            </p:sp>
            <p:sp>
              <p:nvSpPr>
                <p:cNvPr id="129038" name="Rectangle 55"/>
                <p:cNvSpPr>
                  <a:spLocks noChangeArrowheads="1"/>
                </p:cNvSpPr>
                <p:nvPr/>
              </p:nvSpPr>
              <p:spPr bwMode="auto">
                <a:xfrm>
                  <a:off x="4026" y="2860"/>
                  <a:ext cx="1114" cy="384"/>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400" b="1">
                      <a:solidFill>
                        <a:schemeClr val="tx1"/>
                      </a:solidFill>
                    </a:rPr>
                    <a:t>Documentation</a:t>
                  </a:r>
                  <a:br>
                    <a:rPr lang="en-US" altLang="en-US" sz="1400" b="1">
                      <a:solidFill>
                        <a:schemeClr val="tx1"/>
                      </a:solidFill>
                    </a:rPr>
                  </a:br>
                  <a:r>
                    <a:rPr lang="en-US" altLang="en-US" sz="1400" b="1">
                      <a:solidFill>
                        <a:schemeClr val="tx1"/>
                      </a:solidFill>
                    </a:rPr>
                    <a:t>Usability/Rev.Ctl</a:t>
                  </a:r>
                </a:p>
              </p:txBody>
            </p:sp>
            <p:grpSp>
              <p:nvGrpSpPr>
                <p:cNvPr id="129039" name="Group 66"/>
                <p:cNvGrpSpPr>
                  <a:grpSpLocks/>
                </p:cNvGrpSpPr>
                <p:nvPr/>
              </p:nvGrpSpPr>
              <p:grpSpPr bwMode="auto">
                <a:xfrm>
                  <a:off x="2709" y="2780"/>
                  <a:ext cx="3117" cy="1299"/>
                  <a:chOff x="2709" y="2780"/>
                  <a:chExt cx="3117" cy="1299"/>
                </a:xfrm>
              </p:grpSpPr>
              <p:sp>
                <p:nvSpPr>
                  <p:cNvPr id="129040" name="Rectangle 57"/>
                  <p:cNvSpPr>
                    <a:spLocks noChangeArrowheads="1"/>
                  </p:cNvSpPr>
                  <p:nvPr/>
                </p:nvSpPr>
                <p:spPr bwMode="auto">
                  <a:xfrm>
                    <a:off x="3456" y="3559"/>
                    <a:ext cx="2370" cy="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b="1" i="1">
                        <a:solidFill>
                          <a:schemeClr val="tx1"/>
                        </a:solidFill>
                      </a:rPr>
                      <a:t>Uncontrolled (a.k.a., Noise) Factors</a:t>
                    </a:r>
                    <a:r>
                      <a:rPr lang="en-US" altLang="en-US" i="1">
                        <a:solidFill>
                          <a:schemeClr val="tx1"/>
                        </a:solidFill>
                      </a:rPr>
                      <a:t> </a:t>
                    </a:r>
                    <a:br>
                      <a:rPr lang="en-US" altLang="en-US" i="1">
                        <a:solidFill>
                          <a:schemeClr val="tx1"/>
                        </a:solidFill>
                      </a:rPr>
                    </a:br>
                    <a:r>
                      <a:rPr lang="en-US" altLang="en-US">
                        <a:solidFill>
                          <a:schemeClr val="tx1"/>
                        </a:solidFill>
                      </a:rPr>
                      <a:t>Not readily controllable (within the scope of this project)</a:t>
                    </a:r>
                  </a:p>
                </p:txBody>
              </p:sp>
              <p:sp>
                <p:nvSpPr>
                  <p:cNvPr id="129041" name="Line 58"/>
                  <p:cNvSpPr>
                    <a:spLocks noChangeShapeType="1"/>
                  </p:cNvSpPr>
                  <p:nvPr/>
                </p:nvSpPr>
                <p:spPr bwMode="auto">
                  <a:xfrm flipV="1">
                    <a:off x="4769" y="3313"/>
                    <a:ext cx="9" cy="279"/>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042" name="AutoShape 59"/>
                  <p:cNvSpPr>
                    <a:spLocks noChangeArrowheads="1"/>
                  </p:cNvSpPr>
                  <p:nvPr/>
                </p:nvSpPr>
                <p:spPr bwMode="blackWhite">
                  <a:xfrm>
                    <a:off x="2709" y="2780"/>
                    <a:ext cx="2524" cy="526"/>
                  </a:xfrm>
                  <a:prstGeom prst="roundRect">
                    <a:avLst>
                      <a:gd name="adj" fmla="val 16667"/>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grpSp>
        </p:grpSp>
      </p:grpSp>
      <p:pic>
        <p:nvPicPr>
          <p:cNvPr id="129031"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0050" name="Group 2"/>
          <p:cNvGrpSpPr>
            <a:grpSpLocks/>
          </p:cNvGrpSpPr>
          <p:nvPr/>
        </p:nvGrpSpPr>
        <p:grpSpPr bwMode="auto">
          <a:xfrm>
            <a:off x="3113088" y="1444625"/>
            <a:ext cx="5233987" cy="850900"/>
            <a:chOff x="2787" y="675"/>
            <a:chExt cx="3206" cy="536"/>
          </a:xfrm>
        </p:grpSpPr>
        <p:sp>
          <p:nvSpPr>
            <p:cNvPr id="130067" name="Text Box 3"/>
            <p:cNvSpPr txBox="1">
              <a:spLocks noChangeArrowheads="1"/>
            </p:cNvSpPr>
            <p:nvPr/>
          </p:nvSpPr>
          <p:spPr bwMode="auto">
            <a:xfrm rot="-2700000">
              <a:off x="4409" y="675"/>
              <a:ext cx="1584"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endParaRPr lang="en-US" altLang="en-US" sz="1800" i="1">
                <a:solidFill>
                  <a:schemeClr val="tx1"/>
                </a:solidFill>
              </a:endParaRPr>
            </a:p>
          </p:txBody>
        </p:sp>
        <p:sp>
          <p:nvSpPr>
            <p:cNvPr id="130068" name="Rectangle 5"/>
            <p:cNvSpPr>
              <a:spLocks noChangeArrowheads="1"/>
            </p:cNvSpPr>
            <p:nvPr/>
          </p:nvSpPr>
          <p:spPr bwMode="auto">
            <a:xfrm>
              <a:off x="2787" y="729"/>
              <a:ext cx="1104" cy="482"/>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000" b="1">
                  <a:solidFill>
                    <a:schemeClr val="tx1"/>
                  </a:solidFill>
                </a:rPr>
                <a:t>Laptop </a:t>
              </a:r>
              <a:br>
                <a:rPr lang="en-US" altLang="en-US" sz="2000" b="1">
                  <a:solidFill>
                    <a:schemeClr val="tx1"/>
                  </a:solidFill>
                </a:rPr>
              </a:br>
              <a:r>
                <a:rPr lang="en-US" altLang="en-US" sz="2000" b="1">
                  <a:solidFill>
                    <a:schemeClr val="tx1"/>
                  </a:solidFill>
                </a:rPr>
                <a:t>Overheating</a:t>
              </a:r>
            </a:p>
          </p:txBody>
        </p:sp>
      </p:grpSp>
      <p:sp>
        <p:nvSpPr>
          <p:cNvPr id="130051" name="Rectangle 8"/>
          <p:cNvSpPr>
            <a:spLocks noChangeArrowheads="1"/>
          </p:cNvSpPr>
          <p:nvPr/>
        </p:nvSpPr>
        <p:spPr bwMode="auto">
          <a:xfrm>
            <a:off x="239713" y="555625"/>
            <a:ext cx="79390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800" b="1" i="1">
                <a:solidFill>
                  <a:schemeClr val="tx1"/>
                </a:solidFill>
              </a:rPr>
              <a:t>Y to x Flowdown</a:t>
            </a:r>
            <a:br>
              <a:rPr lang="en-US" altLang="en-US" sz="2800" b="1" i="1">
                <a:solidFill>
                  <a:schemeClr val="tx1"/>
                </a:solidFill>
              </a:rPr>
            </a:br>
            <a:r>
              <a:rPr lang="en-US" altLang="en-US" sz="2000" b="1" i="1">
                <a:solidFill>
                  <a:schemeClr val="tx1"/>
                </a:solidFill>
              </a:rPr>
              <a:t>Laptop Overheating</a:t>
            </a:r>
            <a:endParaRPr lang="en-US" altLang="en-US" sz="2800" b="1" i="1">
              <a:solidFill>
                <a:schemeClr val="tx1"/>
              </a:solidFill>
            </a:endParaRPr>
          </a:p>
        </p:txBody>
      </p:sp>
      <p:grpSp>
        <p:nvGrpSpPr>
          <p:cNvPr id="130052" name="Group 11"/>
          <p:cNvGrpSpPr>
            <a:grpSpLocks/>
          </p:cNvGrpSpPr>
          <p:nvPr/>
        </p:nvGrpSpPr>
        <p:grpSpPr bwMode="auto">
          <a:xfrm>
            <a:off x="1503363" y="2293938"/>
            <a:ext cx="5087937" cy="1041400"/>
            <a:chOff x="1767" y="1211"/>
            <a:chExt cx="3151" cy="576"/>
          </a:xfrm>
        </p:grpSpPr>
        <p:sp>
          <p:nvSpPr>
            <p:cNvPr id="130061" name="Rectangle 12"/>
            <p:cNvSpPr>
              <a:spLocks noChangeArrowheads="1"/>
            </p:cNvSpPr>
            <p:nvPr/>
          </p:nvSpPr>
          <p:spPr bwMode="auto">
            <a:xfrm>
              <a:off x="1767" y="1403"/>
              <a:ext cx="1056" cy="384"/>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1400" b="1">
                <a:solidFill>
                  <a:schemeClr val="tx1"/>
                </a:solidFill>
              </a:endParaRPr>
            </a:p>
          </p:txBody>
        </p:sp>
        <p:sp>
          <p:nvSpPr>
            <p:cNvPr id="130062" name="Rectangle 13"/>
            <p:cNvSpPr>
              <a:spLocks noChangeArrowheads="1"/>
            </p:cNvSpPr>
            <p:nvPr/>
          </p:nvSpPr>
          <p:spPr bwMode="auto">
            <a:xfrm>
              <a:off x="3730" y="1403"/>
              <a:ext cx="1188" cy="384"/>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1400" b="1">
                <a:solidFill>
                  <a:schemeClr val="tx1"/>
                </a:solidFill>
              </a:endParaRPr>
            </a:p>
          </p:txBody>
        </p:sp>
        <p:sp>
          <p:nvSpPr>
            <p:cNvPr id="130063" name="Line 14"/>
            <p:cNvSpPr>
              <a:spLocks noChangeShapeType="1"/>
            </p:cNvSpPr>
            <p:nvPr/>
          </p:nvSpPr>
          <p:spPr bwMode="auto">
            <a:xfrm>
              <a:off x="2313" y="1307"/>
              <a:ext cx="1929"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30064" name="Line 15"/>
            <p:cNvSpPr>
              <a:spLocks noChangeShapeType="1"/>
            </p:cNvSpPr>
            <p:nvPr/>
          </p:nvSpPr>
          <p:spPr bwMode="auto">
            <a:xfrm>
              <a:off x="2313" y="1307"/>
              <a:ext cx="0" cy="9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30065" name="Line 16"/>
            <p:cNvSpPr>
              <a:spLocks noChangeShapeType="1"/>
            </p:cNvSpPr>
            <p:nvPr/>
          </p:nvSpPr>
          <p:spPr bwMode="auto">
            <a:xfrm>
              <a:off x="3363" y="1211"/>
              <a:ext cx="0" cy="9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130066" name="Line 17"/>
            <p:cNvSpPr>
              <a:spLocks noChangeShapeType="1"/>
            </p:cNvSpPr>
            <p:nvPr/>
          </p:nvSpPr>
          <p:spPr bwMode="auto">
            <a:xfrm>
              <a:off x="4242" y="1308"/>
              <a:ext cx="0" cy="9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grpSp>
      <p:pic>
        <p:nvPicPr>
          <p:cNvPr id="130053"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0054" name="Elbow Connector 60"/>
          <p:cNvCxnSpPr>
            <a:cxnSpLocks noChangeShapeType="1"/>
          </p:cNvCxnSpPr>
          <p:nvPr/>
        </p:nvCxnSpPr>
        <p:spPr bwMode="auto">
          <a:xfrm rot="5400000">
            <a:off x="1253331" y="3499645"/>
            <a:ext cx="1266825" cy="938212"/>
          </a:xfrm>
          <a:prstGeom prst="bentConnector3">
            <a:avLst>
              <a:gd name="adj1" fmla="val 50000"/>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130055" name="Elbow Connector 62"/>
          <p:cNvCxnSpPr>
            <a:cxnSpLocks noChangeShapeType="1"/>
          </p:cNvCxnSpPr>
          <p:nvPr/>
        </p:nvCxnSpPr>
        <p:spPr bwMode="auto">
          <a:xfrm rot="16200000" flipH="1">
            <a:off x="5577682" y="3390106"/>
            <a:ext cx="990600" cy="881063"/>
          </a:xfrm>
          <a:prstGeom prst="bentConnector3">
            <a:avLst>
              <a:gd name="adj1" fmla="val 50000"/>
            </a:avLst>
          </a:prstGeom>
          <a:noFill/>
          <a:ln w="12700" algn="ctr">
            <a:solidFill>
              <a:schemeClr val="tx1"/>
            </a:solidFill>
            <a:round/>
            <a:headEnd/>
            <a:tailEnd/>
          </a:ln>
          <a:extLst>
            <a:ext uri="{909E8E84-426E-40DD-AFC4-6F175D3DCCD1}">
              <a14:hiddenFill xmlns:a14="http://schemas.microsoft.com/office/drawing/2010/main">
                <a:noFill/>
              </a14:hiddenFill>
            </a:ext>
          </a:extLst>
        </p:spPr>
      </p:cxnSp>
      <p:sp>
        <p:nvSpPr>
          <p:cNvPr id="130056" name="TextBox 63"/>
          <p:cNvSpPr txBox="1">
            <a:spLocks noChangeArrowheads="1"/>
          </p:cNvSpPr>
          <p:nvPr/>
        </p:nvSpPr>
        <p:spPr bwMode="auto">
          <a:xfrm>
            <a:off x="441325" y="5764213"/>
            <a:ext cx="82915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400" b="1" i="1">
                <a:solidFill>
                  <a:schemeClr val="tx1"/>
                </a:solidFill>
              </a:rPr>
              <a:t>Considering the whole system … what are the factors?</a:t>
            </a:r>
          </a:p>
        </p:txBody>
      </p:sp>
      <p:sp>
        <p:nvSpPr>
          <p:cNvPr id="65" name="TextBox 64"/>
          <p:cNvSpPr txBox="1"/>
          <p:nvPr/>
        </p:nvSpPr>
        <p:spPr>
          <a:xfrm>
            <a:off x="3215811" y="3030876"/>
            <a:ext cx="1623317" cy="2646878"/>
          </a:xfrm>
          <a:prstGeom prst="rect">
            <a:avLst/>
          </a:prstGeom>
          <a:noFill/>
          <a:effectLst>
            <a:glow rad="101600">
              <a:schemeClr val="accent2">
                <a:satMod val="175000"/>
                <a:alpha val="40000"/>
              </a:schemeClr>
            </a:glow>
            <a:outerShdw blurRad="50800" dist="38100" dir="2700000" algn="tl" rotWithShape="0">
              <a:prstClr val="black">
                <a:alpha val="40000"/>
              </a:prstClr>
            </a:outerShdw>
          </a:effectLst>
        </p:spPr>
        <p:txBody>
          <a:bodyPr>
            <a:spAutoFit/>
          </a:bodyPr>
          <a:lstStyle/>
          <a:p>
            <a:pPr algn="ctr">
              <a:spcBef>
                <a:spcPct val="0"/>
              </a:spcBef>
              <a:defRPr/>
            </a:pPr>
            <a:r>
              <a:rPr lang="en-US" sz="16600" b="1" dirty="0">
                <a:solidFill>
                  <a:schemeClr val="bg1">
                    <a:lumMod val="75000"/>
                  </a:schemeClr>
                </a:solidFill>
                <a:latin typeface="Arial" charset="0"/>
              </a:rPr>
              <a:t>?</a:t>
            </a:r>
          </a:p>
        </p:txBody>
      </p:sp>
      <p:sp>
        <p:nvSpPr>
          <p:cNvPr id="130060" name="Text Box 21"/>
          <p:cNvSpPr txBox="1">
            <a:spLocks noChangeArrowheads="1"/>
          </p:cNvSpPr>
          <p:nvPr/>
        </p:nvSpPr>
        <p:spPr bwMode="auto">
          <a:xfrm>
            <a:off x="3589338" y="2493963"/>
            <a:ext cx="960437"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4800">
                <a:solidFill>
                  <a:schemeClr val="tx1"/>
                </a:solidFill>
              </a:rPr>
              <a:t>…</a:t>
            </a:r>
          </a:p>
        </p:txBody>
      </p:sp>
    </p:spTree>
  </p:cSld>
  <p:clrMapOvr>
    <a:masterClrMapping/>
  </p:clrMapOvr>
  <p:transition/>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a:xfrm>
            <a:off x="257175" y="546100"/>
            <a:ext cx="8505825" cy="682625"/>
          </a:xfrm>
        </p:spPr>
        <p:txBody>
          <a:bodyPr/>
          <a:lstStyle/>
          <a:p>
            <a:r>
              <a:rPr lang="en-US" altLang="en-US"/>
              <a:t>Y to x  Task Guide: </a:t>
            </a:r>
            <a:br>
              <a:rPr lang="en-US" altLang="en-US"/>
            </a:br>
            <a:r>
              <a:rPr lang="en-US" altLang="en-US"/>
              <a:t>Ready to Start?</a:t>
            </a:r>
          </a:p>
        </p:txBody>
      </p:sp>
      <p:sp>
        <p:nvSpPr>
          <p:cNvPr id="131075" name="Text Box 4"/>
          <p:cNvSpPr>
            <a:spLocks noGrp="1" noChangeArrowheads="1"/>
          </p:cNvSpPr>
          <p:nvPr>
            <p:ph type="body" idx="1"/>
          </p:nvPr>
        </p:nvSpPr>
        <p:spPr/>
        <p:txBody>
          <a:bodyPr/>
          <a:lstStyle/>
          <a:p>
            <a:pPr marL="0" indent="0">
              <a:buFontTx/>
              <a:buNone/>
            </a:pPr>
            <a:r>
              <a:rPr lang="en-US" altLang="en-US" sz="2000"/>
              <a:t>Have all the project results measures (Y’s) been clearly identified?</a:t>
            </a:r>
          </a:p>
          <a:p>
            <a:pPr marL="0" indent="0">
              <a:buFontTx/>
              <a:buNone/>
            </a:pPr>
            <a:r>
              <a:rPr lang="en-US" altLang="en-US" sz="2000"/>
              <a:t>Is it clear how each Y will be measured?</a:t>
            </a:r>
          </a:p>
          <a:p>
            <a:pPr marL="0" indent="0">
              <a:buFontTx/>
              <a:buNone/>
            </a:pPr>
            <a:r>
              <a:rPr lang="en-US" altLang="en-US" sz="2000"/>
              <a:t>Are the functional view of the objectives and the context of the customer, delivering business, and pertinent technology well understood?</a:t>
            </a:r>
          </a:p>
          <a:p>
            <a:pPr lvl="1"/>
            <a:r>
              <a:rPr lang="en-US" altLang="en-US" sz="2000"/>
              <a:t>Insight into the process architecture and the way things work (even at a  high level) is important in framing and identifying prospective driving or causal factors in this Y to x flowdown (or </a:t>
            </a:r>
            <a:r>
              <a:rPr lang="en-US" altLang="en-US" sz="2000" b="1"/>
              <a:t>tree</a:t>
            </a:r>
            <a:r>
              <a:rPr lang="en-US" altLang="en-US" sz="2000"/>
              <a:t>).</a:t>
            </a:r>
          </a:p>
          <a:p>
            <a:pPr lvl="1"/>
            <a:r>
              <a:rPr lang="en-US" altLang="en-US" sz="2000"/>
              <a:t>If the team has Y measures that seem to be in a vacuum, some time better understanding the environment(s) will be well spent before working on Y to x.  </a:t>
            </a:r>
          </a:p>
          <a:p>
            <a:pPr marL="0" indent="0">
              <a:buFontTx/>
              <a:buNone/>
            </a:pPr>
            <a:endParaRPr lang="en-US" altLang="en-US" sz="2000"/>
          </a:p>
          <a:p>
            <a:pPr marL="0" indent="0" eaLnBrk="1" hangingPunct="1">
              <a:spcAft>
                <a:spcPct val="0"/>
              </a:spcAft>
              <a:buSzTx/>
              <a:buFontTx/>
              <a:buNone/>
            </a:pPr>
            <a:r>
              <a:rPr lang="en-US" altLang="en-US" sz="1900"/>
              <a:t> </a:t>
            </a:r>
          </a:p>
        </p:txBody>
      </p:sp>
    </p:spTree>
  </p:cSld>
  <p:clrMapOvr>
    <a:masterClrMapping/>
  </p:clrMapOvr>
  <p:transition/>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a:xfrm>
            <a:off x="257175" y="546100"/>
            <a:ext cx="8505825" cy="682625"/>
          </a:xfrm>
        </p:spPr>
        <p:txBody>
          <a:bodyPr/>
          <a:lstStyle/>
          <a:p>
            <a:r>
              <a:rPr lang="en-US" altLang="en-US"/>
              <a:t>Y to x  Task Guide:</a:t>
            </a:r>
            <a:br>
              <a:rPr lang="en-US" altLang="en-US"/>
            </a:br>
            <a:r>
              <a:rPr lang="en-US" altLang="en-US"/>
              <a:t>Steps 1 – 5</a:t>
            </a:r>
          </a:p>
        </p:txBody>
      </p:sp>
      <p:sp>
        <p:nvSpPr>
          <p:cNvPr id="132099" name="Rectangle 4"/>
          <p:cNvSpPr>
            <a:spLocks noChangeArrowheads="1"/>
          </p:cNvSpPr>
          <p:nvPr/>
        </p:nvSpPr>
        <p:spPr bwMode="gray">
          <a:xfrm>
            <a:off x="293688" y="1476375"/>
            <a:ext cx="8455025"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400050" indent="-400050"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spcBef>
                <a:spcPct val="0"/>
              </a:spcBef>
              <a:spcAft>
                <a:spcPct val="50000"/>
              </a:spcAft>
              <a:buFontTx/>
              <a:buAutoNum type="arabicPeriod"/>
            </a:pPr>
            <a:r>
              <a:rPr lang="en-US" altLang="en-US" sz="2000">
                <a:solidFill>
                  <a:schemeClr val="tx1"/>
                </a:solidFill>
              </a:rPr>
              <a:t>Use self-stick notes on a whiteboard to build your tree. You can easily change labels, move the notes around, and update the links between them with editable lines.</a:t>
            </a:r>
          </a:p>
          <a:p>
            <a:pPr>
              <a:spcBef>
                <a:spcPct val="0"/>
              </a:spcBef>
              <a:spcAft>
                <a:spcPct val="50000"/>
              </a:spcAft>
              <a:buFontTx/>
              <a:buAutoNum type="arabicPeriod"/>
            </a:pPr>
            <a:r>
              <a:rPr lang="en-US" altLang="en-US" sz="2000">
                <a:solidFill>
                  <a:schemeClr val="tx1"/>
                </a:solidFill>
              </a:rPr>
              <a:t>Focus on one project Y at a time. Bring each one, separately, to step 3.</a:t>
            </a:r>
          </a:p>
          <a:p>
            <a:pPr>
              <a:spcBef>
                <a:spcPct val="0"/>
              </a:spcBef>
              <a:spcAft>
                <a:spcPct val="50000"/>
              </a:spcAft>
              <a:buFontTx/>
              <a:buAutoNum type="arabicPeriod"/>
            </a:pPr>
            <a:r>
              <a:rPr lang="en-US" altLang="en-US" sz="2000">
                <a:solidFill>
                  <a:schemeClr val="tx1"/>
                </a:solidFill>
              </a:rPr>
              <a:t>Consider which factors might drive changes or cause variation?</a:t>
            </a:r>
          </a:p>
          <a:p>
            <a:pPr>
              <a:spcBef>
                <a:spcPct val="0"/>
              </a:spcBef>
              <a:spcAft>
                <a:spcPct val="50000"/>
              </a:spcAft>
              <a:buFontTx/>
              <a:buAutoNum type="arabicPeriod"/>
            </a:pPr>
            <a:r>
              <a:rPr lang="en-US" altLang="en-US" sz="2000">
                <a:solidFill>
                  <a:schemeClr val="tx1"/>
                </a:solidFill>
              </a:rPr>
              <a:t>Position each driving factor below the one that it affects. Show the linkage with a connecting line.</a:t>
            </a:r>
          </a:p>
          <a:p>
            <a:pPr>
              <a:spcBef>
                <a:spcPct val="0"/>
              </a:spcBef>
              <a:spcAft>
                <a:spcPct val="50000"/>
              </a:spcAft>
              <a:buFontTx/>
              <a:buAutoNum type="arabicPeriod"/>
            </a:pPr>
            <a:r>
              <a:rPr lang="en-US" altLang="en-US" sz="2000">
                <a:solidFill>
                  <a:schemeClr val="tx1"/>
                </a:solidFill>
              </a:rPr>
              <a:t>As long as there seem to be other factors worth identifying, focus on each factor identified since the last round and repeat steps 3 and 4. A point will be reached where the team feels that they have identified all the useful factors they are able to during this meeting.</a:t>
            </a:r>
          </a:p>
          <a:p>
            <a:pPr>
              <a:spcBef>
                <a:spcPct val="0"/>
              </a:spcBef>
              <a:spcAft>
                <a:spcPct val="50000"/>
              </a:spcAft>
            </a:pPr>
            <a:r>
              <a:rPr lang="en-US" altLang="en-US" sz="2000">
                <a:solidFill>
                  <a:schemeClr val="bg2"/>
                </a:solidFill>
              </a:rPr>
              <a:t>	</a:t>
            </a:r>
            <a:r>
              <a:rPr lang="en-US" altLang="en-US" sz="2000">
                <a:solidFill>
                  <a:schemeClr val="tx1"/>
                </a:solidFill>
              </a:rPr>
              <a:t>Many times, on reflection after the meeting, new factors are identified. That’s OK and the tree can be updated to include them.</a:t>
            </a:r>
          </a:p>
        </p:txBody>
      </p:sp>
      <p:sp>
        <p:nvSpPr>
          <p:cNvPr id="132100" name="Text Box 6"/>
          <p:cNvSpPr txBox="1">
            <a:spLocks noChangeArrowheads="1"/>
          </p:cNvSpPr>
          <p:nvPr/>
        </p:nvSpPr>
        <p:spPr bwMode="auto">
          <a:xfrm>
            <a:off x="6826250" y="6207125"/>
            <a:ext cx="1854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i="1">
                <a:solidFill>
                  <a:schemeClr val="tx1"/>
                </a:solidFill>
              </a:rPr>
              <a:t>-continued </a:t>
            </a:r>
          </a:p>
        </p:txBody>
      </p:sp>
    </p:spTree>
  </p:cSld>
  <p:clrMapOvr>
    <a:masterClrMapping/>
  </p:clrMapOvr>
  <p:transition/>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a:xfrm>
            <a:off x="257175" y="546100"/>
            <a:ext cx="8505825" cy="682625"/>
          </a:xfrm>
        </p:spPr>
        <p:txBody>
          <a:bodyPr/>
          <a:lstStyle/>
          <a:p>
            <a:r>
              <a:rPr lang="en-US" altLang="en-US"/>
              <a:t>Y to x  Task Guide (Continued):</a:t>
            </a:r>
            <a:br>
              <a:rPr lang="en-US" altLang="en-US"/>
            </a:br>
            <a:r>
              <a:rPr lang="en-US" altLang="en-US"/>
              <a:t>Steps 6 – 8</a:t>
            </a:r>
          </a:p>
        </p:txBody>
      </p:sp>
      <p:sp>
        <p:nvSpPr>
          <p:cNvPr id="133123" name="Rectangle 4"/>
          <p:cNvSpPr>
            <a:spLocks noGrp="1" noChangeArrowheads="1"/>
          </p:cNvSpPr>
          <p:nvPr>
            <p:ph type="body" idx="1"/>
          </p:nvPr>
        </p:nvSpPr>
        <p:spPr>
          <a:xfrm>
            <a:off x="304800" y="1447800"/>
            <a:ext cx="8455025" cy="5137150"/>
          </a:xfrm>
          <a:noFill/>
        </p:spPr>
        <p:txBody>
          <a:bodyPr/>
          <a:lstStyle/>
          <a:p>
            <a:pPr marL="400050" indent="-400050">
              <a:lnSpc>
                <a:spcPct val="90000"/>
              </a:lnSpc>
              <a:buSzTx/>
              <a:buFontTx/>
              <a:buAutoNum type="arabicPeriod" startAt="6"/>
            </a:pPr>
            <a:r>
              <a:rPr lang="en-US" altLang="en-US" sz="1900"/>
              <a:t>Review the tree for completeness as it is being built.</a:t>
            </a:r>
          </a:p>
          <a:p>
            <a:pPr marL="400050" indent="-400050">
              <a:lnSpc>
                <a:spcPct val="90000"/>
              </a:lnSpc>
              <a:buSzTx/>
              <a:buFontTx/>
              <a:buNone/>
            </a:pPr>
            <a:r>
              <a:rPr lang="en-US" altLang="en-US" sz="1900"/>
              <a:t>	A good method for reviewing any tree diagram during its construction is to stand back and read the emerging tree from the bottom up, asking, at each level, “Are these the </a:t>
            </a:r>
            <a:r>
              <a:rPr lang="en-US" altLang="en-US" sz="1900" b="1" i="1"/>
              <a:t>only</a:t>
            </a:r>
            <a:r>
              <a:rPr lang="en-US" altLang="en-US" sz="1900"/>
              <a:t> factors that (in this case) drive the connected factor above?”</a:t>
            </a:r>
          </a:p>
          <a:p>
            <a:pPr marL="400050" indent="-400050">
              <a:lnSpc>
                <a:spcPct val="90000"/>
              </a:lnSpc>
              <a:buSzTx/>
              <a:buFontTx/>
              <a:buAutoNum type="arabicPeriod" startAt="7"/>
            </a:pPr>
            <a:r>
              <a:rPr lang="en-US" altLang="en-US" sz="1900"/>
              <a:t>The lowest level x’s should be at the bottom of the tree, representing potential drivers or causes. Review each of those lowest level x’s and classify each as controllable or uncontrollable using the following criteria:</a:t>
            </a:r>
          </a:p>
          <a:p>
            <a:pPr marL="857250" lvl="1" indent="-400050">
              <a:lnSpc>
                <a:spcPct val="90000"/>
              </a:lnSpc>
            </a:pPr>
            <a:r>
              <a:rPr lang="en-US" altLang="en-US" sz="1900"/>
              <a:t>controllable – it is feasible, and within this team and project’s sphere of authority, to consider making changes in the x through design or improvement means</a:t>
            </a:r>
          </a:p>
          <a:p>
            <a:pPr marL="857250" lvl="1" indent="-400050">
              <a:lnSpc>
                <a:spcPct val="90000"/>
              </a:lnSpc>
            </a:pPr>
            <a:r>
              <a:rPr lang="en-US" altLang="en-US" sz="1900"/>
              <a:t>Uncontrollable – the factor is outside the reasonable control of this project and team. Seasonal, industry, and many customer environment factors could be examples of uncontrollable x’s.</a:t>
            </a:r>
          </a:p>
          <a:p>
            <a:pPr marL="400050" indent="-400050">
              <a:lnSpc>
                <a:spcPct val="90000"/>
              </a:lnSpc>
              <a:buSzTx/>
              <a:buFontTx/>
              <a:buAutoNum type="arabicPeriod" startAt="8"/>
            </a:pPr>
            <a:r>
              <a:rPr lang="en-US" altLang="en-US" sz="1900"/>
              <a:t>Return to steps 2 through 6 until all the project Y’s have been processed into a Y to x tree.</a:t>
            </a: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idx="4294967295"/>
          </p:nvPr>
        </p:nvSpPr>
        <p:spPr>
          <a:xfrm>
            <a:off x="161925" y="646113"/>
            <a:ext cx="7772400" cy="433387"/>
          </a:xfrm>
        </p:spPr>
        <p:txBody>
          <a:bodyPr lIns="91440" tIns="45720" rIns="91440" bIns="45720" anchor="ctr"/>
          <a:lstStyle/>
          <a:p>
            <a:pPr eaLnBrk="1" hangingPunct="1"/>
            <a:r>
              <a:rPr lang="en-US" altLang="en-US"/>
              <a:t>Actor ID Table</a:t>
            </a:r>
          </a:p>
        </p:txBody>
      </p:sp>
      <p:sp>
        <p:nvSpPr>
          <p:cNvPr id="15363" name="Text Box 3"/>
          <p:cNvSpPr txBox="1">
            <a:spLocks noChangeArrowheads="1"/>
          </p:cNvSpPr>
          <p:nvPr/>
        </p:nvSpPr>
        <p:spPr bwMode="blackWhite">
          <a:xfrm>
            <a:off x="244475" y="1360488"/>
            <a:ext cx="8675688" cy="115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i="1">
                <a:solidFill>
                  <a:schemeClr val="tx1"/>
                </a:solidFill>
              </a:rPr>
              <a:t>Who</a:t>
            </a:r>
            <a:r>
              <a:rPr lang="en-US" altLang="en-US" sz="2000" b="1">
                <a:solidFill>
                  <a:schemeClr val="tx1"/>
                </a:solidFill>
              </a:rPr>
              <a:t> (users, other systems,) would </a:t>
            </a:r>
            <a:r>
              <a:rPr lang="en-US" altLang="en-US" sz="2000" b="1" i="1">
                <a:solidFill>
                  <a:schemeClr val="tx1"/>
                </a:solidFill>
              </a:rPr>
              <a:t>interact with</a:t>
            </a:r>
            <a:r>
              <a:rPr lang="en-US" altLang="en-US" sz="2000" b="1">
                <a:solidFill>
                  <a:schemeClr val="tx1"/>
                </a:solidFill>
              </a:rPr>
              <a:t> the system being considered? What roles do they play? What is important to them?</a:t>
            </a:r>
          </a:p>
          <a:p>
            <a:pPr eaLnBrk="1" hangingPunct="1"/>
            <a:endParaRPr lang="en-US" altLang="en-US" sz="2000" b="1">
              <a:solidFill>
                <a:schemeClr val="tx1"/>
              </a:solidFill>
            </a:endParaRPr>
          </a:p>
        </p:txBody>
      </p:sp>
      <p:pic>
        <p:nvPicPr>
          <p:cNvPr id="15364"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5405" name="Group 45"/>
          <p:cNvGraphicFramePr>
            <a:graphicFrameLocks noGrp="1"/>
          </p:cNvGraphicFramePr>
          <p:nvPr/>
        </p:nvGraphicFramePr>
        <p:xfrm>
          <a:off x="369888" y="2268538"/>
          <a:ext cx="8272462" cy="3384550"/>
        </p:xfrm>
        <a:graphic>
          <a:graphicData uri="http://schemas.openxmlformats.org/drawingml/2006/table">
            <a:tbl>
              <a:tblPr/>
              <a:tblGrid>
                <a:gridCol w="2198687">
                  <a:extLst>
                    <a:ext uri="{9D8B030D-6E8A-4147-A177-3AD203B41FA5}">
                      <a16:colId xmlns:a16="http://schemas.microsoft.com/office/drawing/2014/main" val="20000"/>
                    </a:ext>
                  </a:extLst>
                </a:gridCol>
                <a:gridCol w="3195638">
                  <a:extLst>
                    <a:ext uri="{9D8B030D-6E8A-4147-A177-3AD203B41FA5}">
                      <a16:colId xmlns:a16="http://schemas.microsoft.com/office/drawing/2014/main" val="20001"/>
                    </a:ext>
                  </a:extLst>
                </a:gridCol>
                <a:gridCol w="2878137">
                  <a:extLst>
                    <a:ext uri="{9D8B030D-6E8A-4147-A177-3AD203B41FA5}">
                      <a16:colId xmlns:a16="http://schemas.microsoft.com/office/drawing/2014/main" val="20002"/>
                    </a:ext>
                  </a:extLst>
                </a:gridCol>
              </a:tblGrid>
              <a:tr h="4238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chemeClr val="tx1"/>
                          </a:solidFill>
                          <a:effectLst/>
                          <a:latin typeface="Arial" charset="0"/>
                        </a:rPr>
                        <a:t>Actor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chemeClr val="tx1"/>
                          </a:solidFill>
                          <a:effectLst/>
                          <a:latin typeface="Arial" charset="0"/>
                        </a:rPr>
                        <a:t>Role / Profile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chemeClr val="tx1"/>
                          </a:solidFill>
                          <a:effectLst/>
                          <a:latin typeface="Arial" charset="0"/>
                        </a:rPr>
                        <a:t>Critical to Quality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14065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rPr>
                        <a:t>Business user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rPr>
                        <a:t>Road Warrior</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rPr>
                        <a:t>  - long plane flights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rPr>
                        <a:t>  - presentations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rPr>
                        <a:t>  - carrying sensitive files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rPr>
                        <a:t>Conserving battery power</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rPr>
                        <a:t>Display clarity</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rPr>
                        <a:t>Security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1"/>
                  </a:ext>
                </a:extLst>
              </a:tr>
              <a:tr h="15541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rPr>
                        <a:t>Video/audio media professional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rPr>
                        <a:t>Works creatively, collaborating, sharing files</a:t>
                      </a:r>
                      <a:br>
                        <a:rPr kumimoji="0" lang="en-US" sz="1800" b="0" i="0" u="none" strike="noStrike" cap="none" normalizeH="0" baseline="0">
                          <a:ln>
                            <a:noFill/>
                          </a:ln>
                          <a:solidFill>
                            <a:srgbClr val="000000"/>
                          </a:solidFill>
                          <a:effectLst/>
                          <a:latin typeface="Arial" charset="0"/>
                        </a:rPr>
                      </a:br>
                      <a:endParaRPr kumimoji="0" lang="en-US" sz="1800" b="0" i="0" u="none" strike="noStrike" cap="none" normalizeH="0" baseline="0">
                        <a:ln>
                          <a:noFill/>
                        </a:ln>
                        <a:solidFill>
                          <a:srgbClr val="000000"/>
                        </a:solidFill>
                        <a:effectLst/>
                        <a:latin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rPr>
                        <a:t>Capturing sound and visual information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rPr>
                        <a:t>Digital bandwidth</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rPr>
                        <a:t>(audio and video)</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rPr>
                        <a:t>CPU and memory speed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0002"/>
                  </a:ext>
                </a:extLst>
              </a:tr>
            </a:tbl>
          </a:graphicData>
        </a:graphic>
      </p:graphicFrame>
      <p:sp>
        <p:nvSpPr>
          <p:cNvPr id="15383" name="TextBox 8"/>
          <p:cNvSpPr txBox="1">
            <a:spLocks noChangeArrowheads="1"/>
          </p:cNvSpPr>
          <p:nvPr/>
        </p:nvSpPr>
        <p:spPr bwMode="auto">
          <a:xfrm>
            <a:off x="257175" y="5919788"/>
            <a:ext cx="83280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Some things are known at the outset, others we need to </a:t>
            </a:r>
            <a:r>
              <a:rPr lang="en-US" altLang="en-US" sz="2000" b="1" i="1">
                <a:solidFill>
                  <a:schemeClr val="tx1"/>
                </a:solidFill>
              </a:rPr>
              <a:t>learn.</a:t>
            </a:r>
          </a:p>
        </p:txBody>
      </p:sp>
    </p:spTree>
  </p:cSld>
  <p:clrMapOvr>
    <a:masterClrMapping/>
  </p:clrMapOvr>
  <p:transition/>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257175" y="560388"/>
            <a:ext cx="8505825" cy="341312"/>
          </a:xfrm>
        </p:spPr>
        <p:txBody>
          <a:bodyPr/>
          <a:lstStyle/>
          <a:p>
            <a:pPr eaLnBrk="1" hangingPunct="1"/>
            <a:r>
              <a:rPr lang="en-US" altLang="en-US"/>
              <a:t>Breakout</a:t>
            </a:r>
          </a:p>
        </p:txBody>
      </p:sp>
      <p:sp>
        <p:nvSpPr>
          <p:cNvPr id="134147" name="Text Box 3"/>
          <p:cNvSpPr txBox="1">
            <a:spLocks noChangeArrowheads="1"/>
          </p:cNvSpPr>
          <p:nvPr/>
        </p:nvSpPr>
        <p:spPr bwMode="gray">
          <a:xfrm>
            <a:off x="3016250" y="2727325"/>
            <a:ext cx="3109913" cy="143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4400" b="1">
                <a:solidFill>
                  <a:schemeClr val="tx1"/>
                </a:solidFill>
              </a:rPr>
              <a:t>Y to x Flowdown</a:t>
            </a:r>
          </a:p>
        </p:txBody>
      </p:sp>
      <p:pic>
        <p:nvPicPr>
          <p:cNvPr id="134148"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Text Box 2"/>
          <p:cNvSpPr txBox="1">
            <a:spLocks noChangeArrowheads="1"/>
          </p:cNvSpPr>
          <p:nvPr/>
        </p:nvSpPr>
        <p:spPr bwMode="auto">
          <a:xfrm>
            <a:off x="0" y="1054100"/>
            <a:ext cx="9144000" cy="4067175"/>
          </a:xfrm>
          <a:prstGeom prst="rect">
            <a:avLst/>
          </a:prstGeom>
          <a:solidFill>
            <a:srgbClr val="3C4F8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5760"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3200" b="1">
              <a:solidFill>
                <a:schemeClr val="bg1"/>
              </a:solidFill>
              <a:ea typeface="ＭＳ Ｐゴシック" panose="020B0600070205080204" pitchFamily="34" charset="-128"/>
            </a:endParaRPr>
          </a:p>
        </p:txBody>
      </p:sp>
      <p:grpSp>
        <p:nvGrpSpPr>
          <p:cNvPr id="135171" name="Group 3"/>
          <p:cNvGrpSpPr>
            <a:grpSpLocks/>
          </p:cNvGrpSpPr>
          <p:nvPr/>
        </p:nvGrpSpPr>
        <p:grpSpPr bwMode="auto">
          <a:xfrm>
            <a:off x="20638" y="1079500"/>
            <a:ext cx="2671762" cy="4014788"/>
            <a:chOff x="13" y="15"/>
            <a:chExt cx="2741" cy="3858"/>
          </a:xfrm>
        </p:grpSpPr>
        <p:sp>
          <p:nvSpPr>
            <p:cNvPr id="135173" name="Freeform 4"/>
            <p:cNvSpPr>
              <a:spLocks noChangeAspect="1"/>
            </p:cNvSpPr>
            <p:nvPr/>
          </p:nvSpPr>
          <p:spPr bwMode="auto">
            <a:xfrm>
              <a:off x="13" y="2190"/>
              <a:ext cx="1009" cy="98"/>
            </a:xfrm>
            <a:custGeom>
              <a:avLst/>
              <a:gdLst>
                <a:gd name="T0" fmla="*/ 1064 w 1004"/>
                <a:gd name="T1" fmla="*/ 0 h 98"/>
                <a:gd name="T2" fmla="*/ 0 w 1004"/>
                <a:gd name="T3" fmla="*/ 0 h 98"/>
                <a:gd name="T4" fmla="*/ 0 w 1004"/>
                <a:gd name="T5" fmla="*/ 98 h 98"/>
                <a:gd name="T6" fmla="*/ 966 w 1004"/>
                <a:gd name="T7" fmla="*/ 98 h 98"/>
                <a:gd name="T8" fmla="*/ 1064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1004" y="0"/>
                  </a:moveTo>
                  <a:lnTo>
                    <a:pt x="0" y="0"/>
                  </a:lnTo>
                  <a:lnTo>
                    <a:pt x="0" y="98"/>
                  </a:lnTo>
                  <a:lnTo>
                    <a:pt x="906" y="98"/>
                  </a:lnTo>
                  <a:lnTo>
                    <a:pt x="1004"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35174" name="Freeform 5"/>
            <p:cNvSpPr>
              <a:spLocks noChangeAspect="1"/>
            </p:cNvSpPr>
            <p:nvPr/>
          </p:nvSpPr>
          <p:spPr bwMode="auto">
            <a:xfrm>
              <a:off x="13" y="1016"/>
              <a:ext cx="411" cy="98"/>
            </a:xfrm>
            <a:custGeom>
              <a:avLst/>
              <a:gdLst>
                <a:gd name="T0" fmla="*/ 335 w 409"/>
                <a:gd name="T1" fmla="*/ 0 h 98"/>
                <a:gd name="T2" fmla="*/ 0 w 409"/>
                <a:gd name="T3" fmla="*/ 0 h 98"/>
                <a:gd name="T4" fmla="*/ 0 w 409"/>
                <a:gd name="T5" fmla="*/ 98 h 98"/>
                <a:gd name="T6" fmla="*/ 433 w 409"/>
                <a:gd name="T7" fmla="*/ 98 h 98"/>
                <a:gd name="T8" fmla="*/ 335 w 409"/>
                <a:gd name="T9" fmla="*/ 0 h 98"/>
                <a:gd name="T10" fmla="*/ 0 60000 65536"/>
                <a:gd name="T11" fmla="*/ 0 60000 65536"/>
                <a:gd name="T12" fmla="*/ 0 60000 65536"/>
                <a:gd name="T13" fmla="*/ 0 60000 65536"/>
                <a:gd name="T14" fmla="*/ 0 60000 65536"/>
                <a:gd name="T15" fmla="*/ 0 w 409"/>
                <a:gd name="T16" fmla="*/ 0 h 98"/>
                <a:gd name="T17" fmla="*/ 409 w 409"/>
                <a:gd name="T18" fmla="*/ 98 h 98"/>
              </a:gdLst>
              <a:ahLst/>
              <a:cxnLst>
                <a:cxn ang="T10">
                  <a:pos x="T0" y="T1"/>
                </a:cxn>
                <a:cxn ang="T11">
                  <a:pos x="T2" y="T3"/>
                </a:cxn>
                <a:cxn ang="T12">
                  <a:pos x="T4" y="T5"/>
                </a:cxn>
                <a:cxn ang="T13">
                  <a:pos x="T6" y="T7"/>
                </a:cxn>
                <a:cxn ang="T14">
                  <a:pos x="T8" y="T9"/>
                </a:cxn>
              </a:cxnLst>
              <a:rect l="T15" t="T16" r="T17" b="T18"/>
              <a:pathLst>
                <a:path w="409" h="98">
                  <a:moveTo>
                    <a:pt x="311" y="0"/>
                  </a:moveTo>
                  <a:lnTo>
                    <a:pt x="0" y="0"/>
                  </a:lnTo>
                  <a:lnTo>
                    <a:pt x="0" y="98"/>
                  </a:lnTo>
                  <a:lnTo>
                    <a:pt x="409" y="98"/>
                  </a:lnTo>
                  <a:lnTo>
                    <a:pt x="311"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35175" name="Freeform 6"/>
            <p:cNvSpPr>
              <a:spLocks noChangeAspect="1"/>
            </p:cNvSpPr>
            <p:nvPr/>
          </p:nvSpPr>
          <p:spPr bwMode="auto">
            <a:xfrm>
              <a:off x="13" y="2789"/>
              <a:ext cx="420" cy="107"/>
            </a:xfrm>
            <a:custGeom>
              <a:avLst/>
              <a:gdLst>
                <a:gd name="T0" fmla="*/ 442 w 418"/>
                <a:gd name="T1" fmla="*/ 0 h 107"/>
                <a:gd name="T2" fmla="*/ 0 w 418"/>
                <a:gd name="T3" fmla="*/ 0 h 107"/>
                <a:gd name="T4" fmla="*/ 0 w 418"/>
                <a:gd name="T5" fmla="*/ 107 h 107"/>
                <a:gd name="T6" fmla="*/ 332 w 418"/>
                <a:gd name="T7" fmla="*/ 107 h 107"/>
                <a:gd name="T8" fmla="*/ 442 w 418"/>
                <a:gd name="T9" fmla="*/ 0 h 107"/>
                <a:gd name="T10" fmla="*/ 0 60000 65536"/>
                <a:gd name="T11" fmla="*/ 0 60000 65536"/>
                <a:gd name="T12" fmla="*/ 0 60000 65536"/>
                <a:gd name="T13" fmla="*/ 0 60000 65536"/>
                <a:gd name="T14" fmla="*/ 0 60000 65536"/>
                <a:gd name="T15" fmla="*/ 0 w 418"/>
                <a:gd name="T16" fmla="*/ 0 h 107"/>
                <a:gd name="T17" fmla="*/ 418 w 418"/>
                <a:gd name="T18" fmla="*/ 107 h 107"/>
              </a:gdLst>
              <a:ahLst/>
              <a:cxnLst>
                <a:cxn ang="T10">
                  <a:pos x="T0" y="T1"/>
                </a:cxn>
                <a:cxn ang="T11">
                  <a:pos x="T2" y="T3"/>
                </a:cxn>
                <a:cxn ang="T12">
                  <a:pos x="T4" y="T5"/>
                </a:cxn>
                <a:cxn ang="T13">
                  <a:pos x="T6" y="T7"/>
                </a:cxn>
                <a:cxn ang="T14">
                  <a:pos x="T8" y="T9"/>
                </a:cxn>
              </a:cxnLst>
              <a:rect l="T15" t="T16" r="T17" b="T18"/>
              <a:pathLst>
                <a:path w="418" h="107">
                  <a:moveTo>
                    <a:pt x="418" y="0"/>
                  </a:moveTo>
                  <a:lnTo>
                    <a:pt x="0" y="0"/>
                  </a:lnTo>
                  <a:lnTo>
                    <a:pt x="0" y="107"/>
                  </a:lnTo>
                  <a:lnTo>
                    <a:pt x="311" y="107"/>
                  </a:lnTo>
                  <a:lnTo>
                    <a:pt x="418"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35176" name="Freeform 7"/>
            <p:cNvSpPr>
              <a:spLocks noChangeAspect="1"/>
            </p:cNvSpPr>
            <p:nvPr/>
          </p:nvSpPr>
          <p:spPr bwMode="auto">
            <a:xfrm>
              <a:off x="13" y="1599"/>
              <a:ext cx="1009" cy="98"/>
            </a:xfrm>
            <a:custGeom>
              <a:avLst/>
              <a:gdLst>
                <a:gd name="T0" fmla="*/ 966 w 1004"/>
                <a:gd name="T1" fmla="*/ 0 h 98"/>
                <a:gd name="T2" fmla="*/ 0 w 1004"/>
                <a:gd name="T3" fmla="*/ 0 h 98"/>
                <a:gd name="T4" fmla="*/ 0 w 1004"/>
                <a:gd name="T5" fmla="*/ 98 h 98"/>
                <a:gd name="T6" fmla="*/ 1064 w 1004"/>
                <a:gd name="T7" fmla="*/ 98 h 98"/>
                <a:gd name="T8" fmla="*/ 966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906" y="0"/>
                  </a:moveTo>
                  <a:lnTo>
                    <a:pt x="0" y="0"/>
                  </a:lnTo>
                  <a:lnTo>
                    <a:pt x="0" y="98"/>
                  </a:lnTo>
                  <a:lnTo>
                    <a:pt x="1004" y="98"/>
                  </a:lnTo>
                  <a:lnTo>
                    <a:pt x="90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35177" name="Freeform 8"/>
            <p:cNvSpPr>
              <a:spLocks noChangeAspect="1"/>
            </p:cNvSpPr>
            <p:nvPr/>
          </p:nvSpPr>
          <p:spPr bwMode="auto">
            <a:xfrm>
              <a:off x="13" y="1222"/>
              <a:ext cx="2277" cy="286"/>
            </a:xfrm>
            <a:custGeom>
              <a:avLst/>
              <a:gdLst>
                <a:gd name="T0" fmla="*/ 0 w 2266"/>
                <a:gd name="T1" fmla="*/ 297 h 285"/>
                <a:gd name="T2" fmla="*/ 2400 w 2266"/>
                <a:gd name="T3" fmla="*/ 297 h 285"/>
                <a:gd name="T4" fmla="*/ 2102 w 2266"/>
                <a:gd name="T5" fmla="*/ 0 h 285"/>
                <a:gd name="T6" fmla="*/ 0 w 2266"/>
                <a:gd name="T7" fmla="*/ 0 h 285"/>
                <a:gd name="T8" fmla="*/ 0 w 2266"/>
                <a:gd name="T9" fmla="*/ 297 h 285"/>
                <a:gd name="T10" fmla="*/ 0 60000 65536"/>
                <a:gd name="T11" fmla="*/ 0 60000 65536"/>
                <a:gd name="T12" fmla="*/ 0 60000 65536"/>
                <a:gd name="T13" fmla="*/ 0 60000 65536"/>
                <a:gd name="T14" fmla="*/ 0 60000 65536"/>
                <a:gd name="T15" fmla="*/ 0 w 2266"/>
                <a:gd name="T16" fmla="*/ 0 h 285"/>
                <a:gd name="T17" fmla="*/ 2266 w 2266"/>
                <a:gd name="T18" fmla="*/ 285 h 285"/>
              </a:gdLst>
              <a:ahLst/>
              <a:cxnLst>
                <a:cxn ang="T10">
                  <a:pos x="T0" y="T1"/>
                </a:cxn>
                <a:cxn ang="T11">
                  <a:pos x="T2" y="T3"/>
                </a:cxn>
                <a:cxn ang="T12">
                  <a:pos x="T4" y="T5"/>
                </a:cxn>
                <a:cxn ang="T13">
                  <a:pos x="T6" y="T7"/>
                </a:cxn>
                <a:cxn ang="T14">
                  <a:pos x="T8" y="T9"/>
                </a:cxn>
              </a:cxnLst>
              <a:rect l="T15" t="T16" r="T17" b="T18"/>
              <a:pathLst>
                <a:path w="2266" h="285">
                  <a:moveTo>
                    <a:pt x="0" y="285"/>
                  </a:moveTo>
                  <a:lnTo>
                    <a:pt x="2266" y="285"/>
                  </a:lnTo>
                  <a:lnTo>
                    <a:pt x="1982"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35178" name="Freeform 9"/>
            <p:cNvSpPr>
              <a:spLocks noChangeAspect="1"/>
            </p:cNvSpPr>
            <p:nvPr/>
          </p:nvSpPr>
          <p:spPr bwMode="auto">
            <a:xfrm>
              <a:off x="13" y="2395"/>
              <a:ext cx="2286" cy="286"/>
            </a:xfrm>
            <a:custGeom>
              <a:avLst/>
              <a:gdLst>
                <a:gd name="T0" fmla="*/ 0 w 2275"/>
                <a:gd name="T1" fmla="*/ 297 h 285"/>
                <a:gd name="T2" fmla="*/ 2111 w 2275"/>
                <a:gd name="T3" fmla="*/ 297 h 285"/>
                <a:gd name="T4" fmla="*/ 2409 w 2275"/>
                <a:gd name="T5" fmla="*/ 0 h 285"/>
                <a:gd name="T6" fmla="*/ 0 w 2275"/>
                <a:gd name="T7" fmla="*/ 0 h 285"/>
                <a:gd name="T8" fmla="*/ 0 w 2275"/>
                <a:gd name="T9" fmla="*/ 297 h 285"/>
                <a:gd name="T10" fmla="*/ 0 60000 65536"/>
                <a:gd name="T11" fmla="*/ 0 60000 65536"/>
                <a:gd name="T12" fmla="*/ 0 60000 65536"/>
                <a:gd name="T13" fmla="*/ 0 60000 65536"/>
                <a:gd name="T14" fmla="*/ 0 60000 65536"/>
                <a:gd name="T15" fmla="*/ 0 w 2275"/>
                <a:gd name="T16" fmla="*/ 0 h 285"/>
                <a:gd name="T17" fmla="*/ 2275 w 2275"/>
                <a:gd name="T18" fmla="*/ 285 h 285"/>
              </a:gdLst>
              <a:ahLst/>
              <a:cxnLst>
                <a:cxn ang="T10">
                  <a:pos x="T0" y="T1"/>
                </a:cxn>
                <a:cxn ang="T11">
                  <a:pos x="T2" y="T3"/>
                </a:cxn>
                <a:cxn ang="T12">
                  <a:pos x="T4" y="T5"/>
                </a:cxn>
                <a:cxn ang="T13">
                  <a:pos x="T6" y="T7"/>
                </a:cxn>
                <a:cxn ang="T14">
                  <a:pos x="T8" y="T9"/>
                </a:cxn>
              </a:cxnLst>
              <a:rect l="T15" t="T16" r="T17" b="T18"/>
              <a:pathLst>
                <a:path w="2275" h="285">
                  <a:moveTo>
                    <a:pt x="0" y="285"/>
                  </a:moveTo>
                  <a:lnTo>
                    <a:pt x="1991" y="285"/>
                  </a:lnTo>
                  <a:lnTo>
                    <a:pt x="227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35179" name="Freeform 10"/>
            <p:cNvSpPr>
              <a:spLocks noChangeAspect="1"/>
            </p:cNvSpPr>
            <p:nvPr/>
          </p:nvSpPr>
          <p:spPr bwMode="auto">
            <a:xfrm>
              <a:off x="13" y="1805"/>
              <a:ext cx="2741" cy="286"/>
            </a:xfrm>
            <a:custGeom>
              <a:avLst/>
              <a:gdLst>
                <a:gd name="T0" fmla="*/ 2738 w 2728"/>
                <a:gd name="T1" fmla="*/ 0 h 285"/>
                <a:gd name="T2" fmla="*/ 0 w 2728"/>
                <a:gd name="T3" fmla="*/ 0 h 285"/>
                <a:gd name="T4" fmla="*/ 0 w 2728"/>
                <a:gd name="T5" fmla="*/ 297 h 285"/>
                <a:gd name="T6" fmla="*/ 2738 w 2728"/>
                <a:gd name="T7" fmla="*/ 297 h 285"/>
                <a:gd name="T8" fmla="*/ 2887 w 2728"/>
                <a:gd name="T9" fmla="*/ 142 h 285"/>
                <a:gd name="T10" fmla="*/ 2738 w 2728"/>
                <a:gd name="T11" fmla="*/ 0 h 285"/>
                <a:gd name="T12" fmla="*/ 0 60000 65536"/>
                <a:gd name="T13" fmla="*/ 0 60000 65536"/>
                <a:gd name="T14" fmla="*/ 0 60000 65536"/>
                <a:gd name="T15" fmla="*/ 0 60000 65536"/>
                <a:gd name="T16" fmla="*/ 0 60000 65536"/>
                <a:gd name="T17" fmla="*/ 0 60000 65536"/>
                <a:gd name="T18" fmla="*/ 0 w 2728"/>
                <a:gd name="T19" fmla="*/ 0 h 285"/>
                <a:gd name="T20" fmla="*/ 2728 w 2728"/>
                <a:gd name="T21" fmla="*/ 285 h 285"/>
              </a:gdLst>
              <a:ahLst/>
              <a:cxnLst>
                <a:cxn ang="T12">
                  <a:pos x="T0" y="T1"/>
                </a:cxn>
                <a:cxn ang="T13">
                  <a:pos x="T2" y="T3"/>
                </a:cxn>
                <a:cxn ang="T14">
                  <a:pos x="T4" y="T5"/>
                </a:cxn>
                <a:cxn ang="T15">
                  <a:pos x="T6" y="T7"/>
                </a:cxn>
                <a:cxn ang="T16">
                  <a:pos x="T8" y="T9"/>
                </a:cxn>
                <a:cxn ang="T17">
                  <a:pos x="T10" y="T11"/>
                </a:cxn>
              </a:cxnLst>
              <a:rect l="T18" t="T19" r="T20" b="T21"/>
              <a:pathLst>
                <a:path w="2728" h="285">
                  <a:moveTo>
                    <a:pt x="2586" y="0"/>
                  </a:moveTo>
                  <a:lnTo>
                    <a:pt x="0" y="0"/>
                  </a:lnTo>
                  <a:lnTo>
                    <a:pt x="0" y="285"/>
                  </a:lnTo>
                  <a:lnTo>
                    <a:pt x="2586" y="285"/>
                  </a:lnTo>
                  <a:lnTo>
                    <a:pt x="2728" y="142"/>
                  </a:lnTo>
                  <a:lnTo>
                    <a:pt x="258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35180" name="Freeform 11"/>
            <p:cNvSpPr>
              <a:spLocks noChangeAspect="1"/>
            </p:cNvSpPr>
            <p:nvPr/>
          </p:nvSpPr>
          <p:spPr bwMode="auto">
            <a:xfrm>
              <a:off x="13" y="2994"/>
              <a:ext cx="1679" cy="286"/>
            </a:xfrm>
            <a:custGeom>
              <a:avLst/>
              <a:gdLst>
                <a:gd name="T0" fmla="*/ 0 w 1671"/>
                <a:gd name="T1" fmla="*/ 297 h 285"/>
                <a:gd name="T2" fmla="*/ 1470 w 1671"/>
                <a:gd name="T3" fmla="*/ 297 h 285"/>
                <a:gd name="T4" fmla="*/ 1767 w 1671"/>
                <a:gd name="T5" fmla="*/ 0 h 285"/>
                <a:gd name="T6" fmla="*/ 0 w 1671"/>
                <a:gd name="T7" fmla="*/ 0 h 285"/>
                <a:gd name="T8" fmla="*/ 0 w 1671"/>
                <a:gd name="T9" fmla="*/ 297 h 285"/>
                <a:gd name="T10" fmla="*/ 0 60000 65536"/>
                <a:gd name="T11" fmla="*/ 0 60000 65536"/>
                <a:gd name="T12" fmla="*/ 0 60000 65536"/>
                <a:gd name="T13" fmla="*/ 0 60000 65536"/>
                <a:gd name="T14" fmla="*/ 0 60000 65536"/>
                <a:gd name="T15" fmla="*/ 0 w 1671"/>
                <a:gd name="T16" fmla="*/ 0 h 285"/>
                <a:gd name="T17" fmla="*/ 1671 w 1671"/>
                <a:gd name="T18" fmla="*/ 285 h 285"/>
              </a:gdLst>
              <a:ahLst/>
              <a:cxnLst>
                <a:cxn ang="T10">
                  <a:pos x="T0" y="T1"/>
                </a:cxn>
                <a:cxn ang="T11">
                  <a:pos x="T2" y="T3"/>
                </a:cxn>
                <a:cxn ang="T12">
                  <a:pos x="T4" y="T5"/>
                </a:cxn>
                <a:cxn ang="T13">
                  <a:pos x="T6" y="T7"/>
                </a:cxn>
                <a:cxn ang="T14">
                  <a:pos x="T8" y="T9"/>
                </a:cxn>
              </a:cxnLst>
              <a:rect l="T15" t="T16" r="T17" b="T18"/>
              <a:pathLst>
                <a:path w="1671" h="285">
                  <a:moveTo>
                    <a:pt x="0" y="285"/>
                  </a:moveTo>
                  <a:lnTo>
                    <a:pt x="1386" y="285"/>
                  </a:lnTo>
                  <a:lnTo>
                    <a:pt x="1671"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35181" name="Freeform 12"/>
            <p:cNvSpPr>
              <a:spLocks noChangeAspect="1"/>
            </p:cNvSpPr>
            <p:nvPr/>
          </p:nvSpPr>
          <p:spPr bwMode="auto">
            <a:xfrm>
              <a:off x="13" y="3588"/>
              <a:ext cx="1071" cy="285"/>
            </a:xfrm>
            <a:custGeom>
              <a:avLst/>
              <a:gdLst>
                <a:gd name="T0" fmla="*/ 0 w 1066"/>
                <a:gd name="T1" fmla="*/ 296 h 284"/>
                <a:gd name="T2" fmla="*/ 830 w 1066"/>
                <a:gd name="T3" fmla="*/ 296 h 284"/>
                <a:gd name="T4" fmla="*/ 1126 w 1066"/>
                <a:gd name="T5" fmla="*/ 0 h 284"/>
                <a:gd name="T6" fmla="*/ 0 w 1066"/>
                <a:gd name="T7" fmla="*/ 0 h 284"/>
                <a:gd name="T8" fmla="*/ 0 w 1066"/>
                <a:gd name="T9" fmla="*/ 296 h 284"/>
                <a:gd name="T10" fmla="*/ 0 60000 65536"/>
                <a:gd name="T11" fmla="*/ 0 60000 65536"/>
                <a:gd name="T12" fmla="*/ 0 60000 65536"/>
                <a:gd name="T13" fmla="*/ 0 60000 65536"/>
                <a:gd name="T14" fmla="*/ 0 60000 65536"/>
                <a:gd name="T15" fmla="*/ 0 w 1066"/>
                <a:gd name="T16" fmla="*/ 0 h 284"/>
                <a:gd name="T17" fmla="*/ 1066 w 1066"/>
                <a:gd name="T18" fmla="*/ 284 h 284"/>
              </a:gdLst>
              <a:ahLst/>
              <a:cxnLst>
                <a:cxn ang="T10">
                  <a:pos x="T0" y="T1"/>
                </a:cxn>
                <a:cxn ang="T11">
                  <a:pos x="T2" y="T3"/>
                </a:cxn>
                <a:cxn ang="T12">
                  <a:pos x="T4" y="T5"/>
                </a:cxn>
                <a:cxn ang="T13">
                  <a:pos x="T6" y="T7"/>
                </a:cxn>
                <a:cxn ang="T14">
                  <a:pos x="T8" y="T9"/>
                </a:cxn>
              </a:cxnLst>
              <a:rect l="T15" t="T16" r="T17" b="T18"/>
              <a:pathLst>
                <a:path w="1066" h="284">
                  <a:moveTo>
                    <a:pt x="0" y="284"/>
                  </a:moveTo>
                  <a:lnTo>
                    <a:pt x="782" y="284"/>
                  </a:lnTo>
                  <a:lnTo>
                    <a:pt x="1066" y="0"/>
                  </a:lnTo>
                  <a:lnTo>
                    <a:pt x="0" y="0"/>
                  </a:lnTo>
                  <a:lnTo>
                    <a:pt x="0" y="284"/>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35182" name="Freeform 13"/>
            <p:cNvSpPr>
              <a:spLocks noChangeAspect="1"/>
            </p:cNvSpPr>
            <p:nvPr/>
          </p:nvSpPr>
          <p:spPr bwMode="auto">
            <a:xfrm>
              <a:off x="13" y="15"/>
              <a:ext cx="1089" cy="286"/>
            </a:xfrm>
            <a:custGeom>
              <a:avLst/>
              <a:gdLst>
                <a:gd name="T0" fmla="*/ 0 w 1084"/>
                <a:gd name="T1" fmla="*/ 297 h 285"/>
                <a:gd name="T2" fmla="*/ 1144 w 1084"/>
                <a:gd name="T3" fmla="*/ 297 h 285"/>
                <a:gd name="T4" fmla="*/ 848 w 1084"/>
                <a:gd name="T5" fmla="*/ 0 h 285"/>
                <a:gd name="T6" fmla="*/ 0 w 1084"/>
                <a:gd name="T7" fmla="*/ 0 h 285"/>
                <a:gd name="T8" fmla="*/ 0 w 1084"/>
                <a:gd name="T9" fmla="*/ 297 h 285"/>
                <a:gd name="T10" fmla="*/ 0 60000 65536"/>
                <a:gd name="T11" fmla="*/ 0 60000 65536"/>
                <a:gd name="T12" fmla="*/ 0 60000 65536"/>
                <a:gd name="T13" fmla="*/ 0 60000 65536"/>
                <a:gd name="T14" fmla="*/ 0 60000 65536"/>
                <a:gd name="T15" fmla="*/ 0 w 1084"/>
                <a:gd name="T16" fmla="*/ 0 h 285"/>
                <a:gd name="T17" fmla="*/ 1084 w 1084"/>
                <a:gd name="T18" fmla="*/ 285 h 285"/>
              </a:gdLst>
              <a:ahLst/>
              <a:cxnLst>
                <a:cxn ang="T10">
                  <a:pos x="T0" y="T1"/>
                </a:cxn>
                <a:cxn ang="T11">
                  <a:pos x="T2" y="T3"/>
                </a:cxn>
                <a:cxn ang="T12">
                  <a:pos x="T4" y="T5"/>
                </a:cxn>
                <a:cxn ang="T13">
                  <a:pos x="T6" y="T7"/>
                </a:cxn>
                <a:cxn ang="T14">
                  <a:pos x="T8" y="T9"/>
                </a:cxn>
              </a:cxnLst>
              <a:rect l="T15" t="T16" r="T17" b="T18"/>
              <a:pathLst>
                <a:path w="1084" h="285">
                  <a:moveTo>
                    <a:pt x="0" y="285"/>
                  </a:moveTo>
                  <a:lnTo>
                    <a:pt x="1084" y="285"/>
                  </a:lnTo>
                  <a:lnTo>
                    <a:pt x="800"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35183" name="Freeform 14"/>
            <p:cNvSpPr>
              <a:spLocks noChangeAspect="1"/>
            </p:cNvSpPr>
            <p:nvPr/>
          </p:nvSpPr>
          <p:spPr bwMode="auto">
            <a:xfrm>
              <a:off x="13" y="614"/>
              <a:ext cx="1688" cy="286"/>
            </a:xfrm>
            <a:custGeom>
              <a:avLst/>
              <a:gdLst>
                <a:gd name="T0" fmla="*/ 0 w 1680"/>
                <a:gd name="T1" fmla="*/ 297 h 285"/>
                <a:gd name="T2" fmla="*/ 1776 w 1680"/>
                <a:gd name="T3" fmla="*/ 297 h 285"/>
                <a:gd name="T4" fmla="*/ 1479 w 1680"/>
                <a:gd name="T5" fmla="*/ 0 h 285"/>
                <a:gd name="T6" fmla="*/ 0 w 1680"/>
                <a:gd name="T7" fmla="*/ 0 h 285"/>
                <a:gd name="T8" fmla="*/ 0 w 1680"/>
                <a:gd name="T9" fmla="*/ 297 h 285"/>
                <a:gd name="T10" fmla="*/ 0 60000 65536"/>
                <a:gd name="T11" fmla="*/ 0 60000 65536"/>
                <a:gd name="T12" fmla="*/ 0 60000 65536"/>
                <a:gd name="T13" fmla="*/ 0 60000 65536"/>
                <a:gd name="T14" fmla="*/ 0 60000 65536"/>
                <a:gd name="T15" fmla="*/ 0 w 1680"/>
                <a:gd name="T16" fmla="*/ 0 h 285"/>
                <a:gd name="T17" fmla="*/ 1680 w 1680"/>
                <a:gd name="T18" fmla="*/ 285 h 285"/>
              </a:gdLst>
              <a:ahLst/>
              <a:cxnLst>
                <a:cxn ang="T10">
                  <a:pos x="T0" y="T1"/>
                </a:cxn>
                <a:cxn ang="T11">
                  <a:pos x="T2" y="T3"/>
                </a:cxn>
                <a:cxn ang="T12">
                  <a:pos x="T4" y="T5"/>
                </a:cxn>
                <a:cxn ang="T13">
                  <a:pos x="T6" y="T7"/>
                </a:cxn>
                <a:cxn ang="T14">
                  <a:pos x="T8" y="T9"/>
                </a:cxn>
              </a:cxnLst>
              <a:rect l="T15" t="T16" r="T17" b="T18"/>
              <a:pathLst>
                <a:path w="1680" h="285">
                  <a:moveTo>
                    <a:pt x="0" y="285"/>
                  </a:moveTo>
                  <a:lnTo>
                    <a:pt x="1680" y="285"/>
                  </a:lnTo>
                  <a:lnTo>
                    <a:pt x="139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sp>
        <p:nvSpPr>
          <p:cNvPr id="135172" name="Text Box 15"/>
          <p:cNvSpPr txBox="1">
            <a:spLocks noChangeArrowheads="1"/>
          </p:cNvSpPr>
          <p:nvPr/>
        </p:nvSpPr>
        <p:spPr bwMode="white">
          <a:xfrm>
            <a:off x="2971800" y="2679700"/>
            <a:ext cx="5791200"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r>
              <a:rPr lang="en-US" altLang="en-US" sz="3200" b="1">
                <a:solidFill>
                  <a:schemeClr val="bg1"/>
                </a:solidFill>
                <a:ea typeface="ＭＳ Ｐゴシック" panose="020B0600070205080204" pitchFamily="34" charset="-128"/>
              </a:rPr>
              <a:t>Quality Function Deployment (QFD)</a:t>
            </a:r>
          </a:p>
        </p:txBody>
      </p:sp>
    </p:spTree>
  </p:cSld>
  <p:clrMapOvr>
    <a:masterClrMapping/>
  </p:clrMapOvr>
  <p:transition/>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Title 1"/>
          <p:cNvSpPr>
            <a:spLocks noGrp="1"/>
          </p:cNvSpPr>
          <p:nvPr>
            <p:ph type="title"/>
          </p:nvPr>
        </p:nvSpPr>
        <p:spPr/>
        <p:txBody>
          <a:bodyPr/>
          <a:lstStyle/>
          <a:p>
            <a:r>
              <a:rPr lang="en-US" altLang="en-US"/>
              <a:t>Quality Function Deployment Foundations</a:t>
            </a:r>
          </a:p>
        </p:txBody>
      </p:sp>
      <p:sp>
        <p:nvSpPr>
          <p:cNvPr id="136195" name="TextBox 2"/>
          <p:cNvSpPr txBox="1">
            <a:spLocks noChangeArrowheads="1"/>
          </p:cNvSpPr>
          <p:nvPr/>
        </p:nvSpPr>
        <p:spPr bwMode="auto">
          <a:xfrm>
            <a:off x="225425" y="1274763"/>
            <a:ext cx="80645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QFD – quality function deployment</a:t>
            </a:r>
          </a:p>
          <a:p>
            <a:pPr eaLnBrk="1" hangingPunct="1">
              <a:spcBef>
                <a:spcPct val="0"/>
              </a:spcBef>
            </a:pPr>
            <a:r>
              <a:rPr lang="en-US" altLang="en-US" sz="2000">
                <a:solidFill>
                  <a:schemeClr val="tx1"/>
                </a:solidFill>
              </a:rPr>
              <a:t>Loosely translated from Japanese</a:t>
            </a:r>
          </a:p>
        </p:txBody>
      </p:sp>
      <p:sp>
        <p:nvSpPr>
          <p:cNvPr id="136196" name="TextBox 3"/>
          <p:cNvSpPr txBox="1">
            <a:spLocks noChangeArrowheads="1"/>
          </p:cNvSpPr>
          <p:nvPr/>
        </p:nvSpPr>
        <p:spPr bwMode="auto">
          <a:xfrm>
            <a:off x="225425" y="2116138"/>
            <a:ext cx="8270875" cy="326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spcAft>
                <a:spcPct val="40000"/>
              </a:spcAft>
            </a:pPr>
            <a:r>
              <a:rPr lang="en-US" altLang="en-US" sz="2000">
                <a:solidFill>
                  <a:schemeClr val="tx1"/>
                </a:solidFill>
              </a:rPr>
              <a:t>An array of matrices and methods that work together to help a development team, their customers, and project sponsors see and assess prospective coverage, choices, opportunities and risk dynamics related to the following:</a:t>
            </a:r>
          </a:p>
          <a:p>
            <a:pPr lvl="1" eaLnBrk="1" hangingPunct="1">
              <a:spcBef>
                <a:spcPct val="0"/>
              </a:spcBef>
              <a:buFontTx/>
              <a:buChar char="•"/>
            </a:pPr>
            <a:r>
              <a:rPr lang="en-US" altLang="en-US" sz="2000">
                <a:solidFill>
                  <a:schemeClr val="tx1"/>
                </a:solidFill>
              </a:rPr>
              <a:t>requirements (as understood)</a:t>
            </a:r>
          </a:p>
          <a:p>
            <a:pPr lvl="1" eaLnBrk="1" hangingPunct="1">
              <a:spcBef>
                <a:spcPct val="0"/>
              </a:spcBef>
              <a:buFontTx/>
              <a:buChar char="•"/>
            </a:pPr>
            <a:r>
              <a:rPr lang="en-US" altLang="en-US" sz="2000">
                <a:solidFill>
                  <a:schemeClr val="tx1"/>
                </a:solidFill>
              </a:rPr>
              <a:t>prospective solution choices:</a:t>
            </a:r>
          </a:p>
          <a:p>
            <a:pPr lvl="2" eaLnBrk="1" hangingPunct="1">
              <a:spcBef>
                <a:spcPct val="0"/>
              </a:spcBef>
              <a:buFont typeface="Arial" panose="020B0604020202020204" pitchFamily="34" charset="0"/>
              <a:buChar char="–"/>
            </a:pPr>
            <a:r>
              <a:rPr lang="en-US" altLang="en-US" sz="2000">
                <a:solidFill>
                  <a:schemeClr val="tx1"/>
                </a:solidFill>
              </a:rPr>
              <a:t>architecture</a:t>
            </a:r>
          </a:p>
          <a:p>
            <a:pPr lvl="2" eaLnBrk="1" hangingPunct="1">
              <a:spcBef>
                <a:spcPct val="0"/>
              </a:spcBef>
              <a:buFont typeface="Arial" panose="020B0604020202020204" pitchFamily="34" charset="0"/>
              <a:buChar char="–"/>
            </a:pPr>
            <a:r>
              <a:rPr lang="en-US" altLang="en-US" sz="2000">
                <a:solidFill>
                  <a:schemeClr val="tx1"/>
                </a:solidFill>
              </a:rPr>
              <a:t>design</a:t>
            </a:r>
          </a:p>
          <a:p>
            <a:pPr lvl="2" eaLnBrk="1" hangingPunct="1">
              <a:spcBef>
                <a:spcPct val="0"/>
              </a:spcBef>
              <a:buFont typeface="Arial" panose="020B0604020202020204" pitchFamily="34" charset="0"/>
              <a:buChar char="–"/>
            </a:pPr>
            <a:r>
              <a:rPr lang="en-US" altLang="en-US" sz="2000">
                <a:solidFill>
                  <a:schemeClr val="tx1"/>
                </a:solidFill>
              </a:rPr>
              <a:t>features / actions</a:t>
            </a:r>
          </a:p>
          <a:p>
            <a:pPr lvl="1" eaLnBrk="1" hangingPunct="1">
              <a:spcBef>
                <a:spcPct val="0"/>
              </a:spcBef>
              <a:buFontTx/>
              <a:buChar char="•"/>
            </a:pPr>
            <a:r>
              <a:rPr lang="en-US" altLang="en-US" sz="2000">
                <a:solidFill>
                  <a:schemeClr val="tx1"/>
                </a:solidFill>
              </a:rPr>
              <a:t>measurement and technology </a:t>
            </a:r>
          </a:p>
        </p:txBody>
      </p:sp>
      <p:pic>
        <p:nvPicPr>
          <p:cNvPr id="136197"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idx="4294967295"/>
          </p:nvPr>
        </p:nvSpPr>
        <p:spPr>
          <a:xfrm>
            <a:off x="193675" y="592138"/>
            <a:ext cx="8950325" cy="433387"/>
          </a:xfrm>
        </p:spPr>
        <p:txBody>
          <a:bodyPr lIns="91440" tIns="45720" rIns="91440" bIns="45720" anchor="ctr"/>
          <a:lstStyle/>
          <a:p>
            <a:pPr eaLnBrk="1" hangingPunct="1"/>
            <a:r>
              <a:rPr lang="en-US" altLang="en-US"/>
              <a:t>“Transfer Functions” Quantify x-Y Relationships</a:t>
            </a:r>
          </a:p>
        </p:txBody>
      </p:sp>
      <p:sp>
        <p:nvSpPr>
          <p:cNvPr id="137219" name="Rectangle 3"/>
          <p:cNvSpPr>
            <a:spLocks noGrp="1" noChangeArrowheads="1"/>
          </p:cNvSpPr>
          <p:nvPr>
            <p:ph type="body" idx="4294967295"/>
          </p:nvPr>
        </p:nvSpPr>
        <p:spPr>
          <a:xfrm>
            <a:off x="495300" y="2514600"/>
            <a:ext cx="4810125" cy="4343400"/>
          </a:xfrm>
        </p:spPr>
        <p:txBody>
          <a:bodyPr lIns="91440" tIns="45720" rIns="91440" bIns="45720"/>
          <a:lstStyle/>
          <a:p>
            <a:pPr marL="0" indent="0" eaLnBrk="1" hangingPunct="1">
              <a:buFontTx/>
              <a:buNone/>
            </a:pPr>
            <a:endParaRPr lang="en-US" altLang="en-US" sz="1500"/>
          </a:p>
          <a:p>
            <a:pPr marL="0" indent="0" eaLnBrk="1" hangingPunct="1">
              <a:buFontTx/>
              <a:buNone/>
            </a:pPr>
            <a:endParaRPr lang="en-US" altLang="en-US" sz="500"/>
          </a:p>
          <a:p>
            <a:pPr marL="0" indent="0" eaLnBrk="1" hangingPunct="1">
              <a:buFontTx/>
              <a:buNone/>
            </a:pPr>
            <a:br>
              <a:rPr lang="en-US" altLang="en-US" sz="1500"/>
            </a:br>
            <a:br>
              <a:rPr lang="en-US" altLang="en-US" sz="1100"/>
            </a:br>
            <a:endParaRPr lang="en-US" altLang="en-US" sz="300"/>
          </a:p>
          <a:p>
            <a:pPr marL="0" indent="0" eaLnBrk="1" hangingPunct="1">
              <a:buFontTx/>
              <a:buNone/>
            </a:pPr>
            <a:endParaRPr lang="en-US" altLang="en-US" sz="1500" i="1"/>
          </a:p>
        </p:txBody>
      </p:sp>
      <p:sp>
        <p:nvSpPr>
          <p:cNvPr id="137220" name="Text Box 4"/>
          <p:cNvSpPr txBox="1">
            <a:spLocks noChangeArrowheads="1"/>
          </p:cNvSpPr>
          <p:nvPr/>
        </p:nvSpPr>
        <p:spPr bwMode="auto">
          <a:xfrm rot="-2700000">
            <a:off x="8715375" y="1366838"/>
            <a:ext cx="25146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endParaRPr lang="en-US" altLang="en-US" sz="1800" i="1">
              <a:solidFill>
                <a:schemeClr val="tx1"/>
              </a:solidFill>
            </a:endParaRPr>
          </a:p>
        </p:txBody>
      </p:sp>
      <p:sp>
        <p:nvSpPr>
          <p:cNvPr id="137221" name="Rectangle 5"/>
          <p:cNvSpPr>
            <a:spLocks noChangeArrowheads="1"/>
          </p:cNvSpPr>
          <p:nvPr/>
        </p:nvSpPr>
        <p:spPr bwMode="auto">
          <a:xfrm>
            <a:off x="6683375" y="1593850"/>
            <a:ext cx="1752600" cy="6096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400" b="1">
                <a:solidFill>
                  <a:schemeClr val="tx1"/>
                </a:solidFill>
              </a:rPr>
              <a:t>Support Costs per </a:t>
            </a:r>
            <a:br>
              <a:rPr lang="en-US" altLang="en-US" sz="1400" b="1">
                <a:solidFill>
                  <a:schemeClr val="tx1"/>
                </a:solidFill>
              </a:rPr>
            </a:br>
            <a:r>
              <a:rPr lang="en-US" altLang="en-US" sz="1400" b="1">
                <a:solidFill>
                  <a:schemeClr val="tx1"/>
                </a:solidFill>
              </a:rPr>
              <a:t>Customer</a:t>
            </a:r>
          </a:p>
        </p:txBody>
      </p:sp>
      <p:sp>
        <p:nvSpPr>
          <p:cNvPr id="137222" name="Rectangle 6"/>
          <p:cNvSpPr>
            <a:spLocks noChangeArrowheads="1"/>
          </p:cNvSpPr>
          <p:nvPr/>
        </p:nvSpPr>
        <p:spPr bwMode="auto">
          <a:xfrm>
            <a:off x="6545263" y="3402013"/>
            <a:ext cx="1704975" cy="693737"/>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400" b="1">
                <a:solidFill>
                  <a:schemeClr val="tx1"/>
                </a:solidFill>
              </a:rPr>
              <a:t>Case Rate by Type</a:t>
            </a:r>
          </a:p>
        </p:txBody>
      </p:sp>
      <p:sp>
        <p:nvSpPr>
          <p:cNvPr id="137223" name="Rectangle 7"/>
          <p:cNvSpPr>
            <a:spLocks noChangeArrowheads="1"/>
          </p:cNvSpPr>
          <p:nvPr/>
        </p:nvSpPr>
        <p:spPr bwMode="auto">
          <a:xfrm>
            <a:off x="6329363" y="4549775"/>
            <a:ext cx="1628775" cy="6096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400" b="1">
                <a:solidFill>
                  <a:schemeClr val="tx1"/>
                </a:solidFill>
              </a:rPr>
              <a:t>Released </a:t>
            </a:r>
            <a:br>
              <a:rPr lang="en-US" altLang="en-US" sz="1400" b="1">
                <a:solidFill>
                  <a:schemeClr val="tx1"/>
                </a:solidFill>
              </a:rPr>
            </a:br>
            <a:r>
              <a:rPr lang="en-US" altLang="en-US" sz="1400" b="1">
                <a:solidFill>
                  <a:schemeClr val="tx1"/>
                </a:solidFill>
              </a:rPr>
              <a:t>Defect Rate</a:t>
            </a:r>
          </a:p>
        </p:txBody>
      </p:sp>
      <p:sp>
        <p:nvSpPr>
          <p:cNvPr id="137224" name="Rectangle 8"/>
          <p:cNvSpPr>
            <a:spLocks noChangeArrowheads="1"/>
          </p:cNvSpPr>
          <p:nvPr/>
        </p:nvSpPr>
        <p:spPr bwMode="auto">
          <a:xfrm>
            <a:off x="5846763" y="5724525"/>
            <a:ext cx="1600200" cy="6096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400" b="1">
                <a:solidFill>
                  <a:schemeClr val="tx1"/>
                </a:solidFill>
              </a:rPr>
              <a:t>Defects Inserted</a:t>
            </a:r>
            <a:br>
              <a:rPr lang="en-US" altLang="en-US" sz="1400" b="1">
                <a:solidFill>
                  <a:schemeClr val="tx1"/>
                </a:solidFill>
              </a:rPr>
            </a:br>
            <a:r>
              <a:rPr lang="en-US" altLang="en-US" sz="1400" b="1">
                <a:solidFill>
                  <a:schemeClr val="tx1"/>
                </a:solidFill>
              </a:rPr>
              <a:t>Reqts     Build</a:t>
            </a:r>
          </a:p>
        </p:txBody>
      </p:sp>
      <p:cxnSp>
        <p:nvCxnSpPr>
          <p:cNvPr id="137225" name="AutoShape 9"/>
          <p:cNvCxnSpPr>
            <a:cxnSpLocks noChangeShapeType="1"/>
            <a:stCxn id="137222" idx="2"/>
            <a:endCxn id="137223" idx="0"/>
          </p:cNvCxnSpPr>
          <p:nvPr/>
        </p:nvCxnSpPr>
        <p:spPr bwMode="auto">
          <a:xfrm rot="5400000">
            <a:off x="7043737" y="4195763"/>
            <a:ext cx="454025" cy="254000"/>
          </a:xfrm>
          <a:prstGeom prst="bentConnector3">
            <a:avLst>
              <a:gd name="adj1" fmla="val 49648"/>
            </a:avLst>
          </a:prstGeom>
          <a:noFill/>
          <a:ln w="12700">
            <a:solidFill>
              <a:schemeClr val="tx1"/>
            </a:solidFill>
            <a:miter lim="800000"/>
            <a:headEnd/>
            <a:tailEnd/>
          </a:ln>
          <a:extLst>
            <a:ext uri="{909E8E84-426E-40DD-AFC4-6F175D3DCCD1}">
              <a14:hiddenFill xmlns:a14="http://schemas.microsoft.com/office/drawing/2010/main">
                <a:noFill/>
              </a14:hiddenFill>
            </a:ext>
          </a:extLst>
        </p:spPr>
      </p:cxnSp>
      <p:cxnSp>
        <p:nvCxnSpPr>
          <p:cNvPr id="137226" name="AutoShape 10"/>
          <p:cNvCxnSpPr>
            <a:cxnSpLocks noChangeShapeType="1"/>
            <a:stCxn id="137223" idx="2"/>
            <a:endCxn id="137224" idx="0"/>
          </p:cNvCxnSpPr>
          <p:nvPr/>
        </p:nvCxnSpPr>
        <p:spPr bwMode="auto">
          <a:xfrm rot="5400000">
            <a:off x="6612732" y="5193506"/>
            <a:ext cx="565150" cy="496887"/>
          </a:xfrm>
          <a:prstGeom prst="bentConnector3">
            <a:avLst>
              <a:gd name="adj1" fmla="val 50000"/>
            </a:avLst>
          </a:prstGeom>
          <a:noFill/>
          <a:ln w="12700">
            <a:solidFill>
              <a:schemeClr val="tx1"/>
            </a:solidFill>
            <a:miter lim="800000"/>
            <a:headEnd/>
            <a:tailEnd/>
          </a:ln>
          <a:extLst>
            <a:ext uri="{909E8E84-426E-40DD-AFC4-6F175D3DCCD1}">
              <a14:hiddenFill xmlns:a14="http://schemas.microsoft.com/office/drawing/2010/main">
                <a:noFill/>
              </a14:hiddenFill>
            </a:ext>
          </a:extLst>
        </p:spPr>
      </p:cxnSp>
      <p:cxnSp>
        <p:nvCxnSpPr>
          <p:cNvPr id="137227" name="AutoShape 11"/>
          <p:cNvCxnSpPr>
            <a:cxnSpLocks noChangeShapeType="1"/>
            <a:stCxn id="137221" idx="2"/>
          </p:cNvCxnSpPr>
          <p:nvPr/>
        </p:nvCxnSpPr>
        <p:spPr bwMode="auto">
          <a:xfrm rot="5400000">
            <a:off x="6846888" y="2754312"/>
            <a:ext cx="1263650" cy="161925"/>
          </a:xfrm>
          <a:prstGeom prst="bentConnector3">
            <a:avLst>
              <a:gd name="adj1" fmla="val 50000"/>
            </a:avLst>
          </a:prstGeom>
          <a:noFill/>
          <a:ln w="12700">
            <a:solidFill>
              <a:schemeClr val="tx1"/>
            </a:solidFill>
            <a:miter lim="800000"/>
            <a:headEnd/>
            <a:tailEnd/>
          </a:ln>
          <a:extLst>
            <a:ext uri="{909E8E84-426E-40DD-AFC4-6F175D3DCCD1}">
              <a14:hiddenFill xmlns:a14="http://schemas.microsoft.com/office/drawing/2010/main">
                <a:noFill/>
              </a14:hiddenFill>
            </a:ext>
          </a:extLst>
        </p:spPr>
      </p:cxnSp>
      <p:sp>
        <p:nvSpPr>
          <p:cNvPr id="137228" name="Text Box 12"/>
          <p:cNvSpPr txBox="1">
            <a:spLocks noChangeArrowheads="1"/>
          </p:cNvSpPr>
          <p:nvPr/>
        </p:nvSpPr>
        <p:spPr bwMode="auto">
          <a:xfrm>
            <a:off x="2568575" y="2351088"/>
            <a:ext cx="6191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a:solidFill>
                  <a:schemeClr val="tx1"/>
                </a:solidFill>
              </a:rPr>
              <a:t>hrs</a:t>
            </a:r>
          </a:p>
        </p:txBody>
      </p:sp>
      <p:sp>
        <p:nvSpPr>
          <p:cNvPr id="137229" name="Text Box 13"/>
          <p:cNvSpPr txBox="1">
            <a:spLocks noChangeArrowheads="1"/>
          </p:cNvSpPr>
          <p:nvPr/>
        </p:nvSpPr>
        <p:spPr bwMode="auto">
          <a:xfrm>
            <a:off x="2501900" y="2620963"/>
            <a:ext cx="8001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a:solidFill>
                  <a:schemeClr val="tx1"/>
                </a:solidFill>
              </a:rPr>
              <a:t>case</a:t>
            </a:r>
          </a:p>
        </p:txBody>
      </p:sp>
      <p:sp>
        <p:nvSpPr>
          <p:cNvPr id="137230" name="Line 14"/>
          <p:cNvSpPr>
            <a:spLocks noChangeShapeType="1"/>
          </p:cNvSpPr>
          <p:nvPr/>
        </p:nvSpPr>
        <p:spPr bwMode="auto">
          <a:xfrm>
            <a:off x="2838450" y="2111375"/>
            <a:ext cx="466725"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2700">
                <a:solidFill>
                  <a:srgbClr val="000000"/>
                </a:solidFill>
                <a:round/>
                <a:headEnd/>
                <a:tailEnd/>
              </a14:hiddenLine>
            </a:ext>
          </a:extLst>
        </p:spPr>
        <p:txBody>
          <a:bodyPr/>
          <a:lstStyle/>
          <a:p>
            <a:endParaRPr lang="en-US"/>
          </a:p>
        </p:txBody>
      </p:sp>
      <p:sp>
        <p:nvSpPr>
          <p:cNvPr id="137231" name="Rectangle 15"/>
          <p:cNvSpPr>
            <a:spLocks noChangeArrowheads="1"/>
          </p:cNvSpPr>
          <p:nvPr/>
        </p:nvSpPr>
        <p:spPr bwMode="auto">
          <a:xfrm>
            <a:off x="952500" y="2411413"/>
            <a:ext cx="19097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a:solidFill>
                  <a:schemeClr val="tx1"/>
                </a:solidFill>
              </a:rPr>
              <a:t>Cost = #cases  </a:t>
            </a:r>
            <a:r>
              <a:rPr lang="en-US" altLang="en-US" sz="2000">
                <a:solidFill>
                  <a:schemeClr val="tx1"/>
                </a:solidFill>
              </a:rPr>
              <a:t>*</a:t>
            </a:r>
          </a:p>
        </p:txBody>
      </p:sp>
      <p:sp>
        <p:nvSpPr>
          <p:cNvPr id="137232" name="Line 16"/>
          <p:cNvSpPr>
            <a:spLocks noChangeShapeType="1"/>
          </p:cNvSpPr>
          <p:nvPr/>
        </p:nvSpPr>
        <p:spPr bwMode="auto">
          <a:xfrm>
            <a:off x="3514725" y="2092325"/>
            <a:ext cx="1285875"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2700">
                <a:solidFill>
                  <a:srgbClr val="000000"/>
                </a:solidFill>
                <a:round/>
                <a:headEnd/>
                <a:tailEnd/>
              </a14:hiddenLine>
            </a:ext>
          </a:extLst>
        </p:spPr>
        <p:txBody>
          <a:bodyPr/>
          <a:lstStyle/>
          <a:p>
            <a:endParaRPr lang="en-US"/>
          </a:p>
        </p:txBody>
      </p:sp>
      <p:sp>
        <p:nvSpPr>
          <p:cNvPr id="137233" name="Rectangle 17"/>
          <p:cNvSpPr>
            <a:spLocks noChangeArrowheads="1"/>
          </p:cNvSpPr>
          <p:nvPr/>
        </p:nvSpPr>
        <p:spPr bwMode="auto">
          <a:xfrm>
            <a:off x="3625850" y="2633663"/>
            <a:ext cx="3651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a:solidFill>
                  <a:schemeClr val="tx1"/>
                </a:solidFill>
              </a:rPr>
              <a:t>hr</a:t>
            </a:r>
          </a:p>
        </p:txBody>
      </p:sp>
      <p:sp>
        <p:nvSpPr>
          <p:cNvPr id="137234" name="Rectangle 18"/>
          <p:cNvSpPr>
            <a:spLocks noChangeArrowheads="1"/>
          </p:cNvSpPr>
          <p:nvPr/>
        </p:nvSpPr>
        <p:spPr bwMode="auto">
          <a:xfrm>
            <a:off x="593725" y="1901825"/>
            <a:ext cx="31972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buFontTx/>
              <a:buChar char="•"/>
            </a:pPr>
            <a:r>
              <a:rPr lang="en-US" altLang="en-US" sz="1800">
                <a:solidFill>
                  <a:schemeClr val="tx1"/>
                </a:solidFill>
              </a:rPr>
              <a:t> Deterministic computations: </a:t>
            </a:r>
            <a:br>
              <a:rPr lang="en-US" altLang="en-US" sz="1800">
                <a:solidFill>
                  <a:schemeClr val="tx1"/>
                </a:solidFill>
              </a:rPr>
            </a:br>
            <a:endParaRPr lang="en-US" altLang="en-US" sz="1800">
              <a:solidFill>
                <a:schemeClr val="tx1"/>
              </a:solidFill>
            </a:endParaRPr>
          </a:p>
        </p:txBody>
      </p:sp>
      <p:grpSp>
        <p:nvGrpSpPr>
          <p:cNvPr id="137235" name="Group 19"/>
          <p:cNvGrpSpPr>
            <a:grpSpLocks/>
          </p:cNvGrpSpPr>
          <p:nvPr/>
        </p:nvGrpSpPr>
        <p:grpSpPr bwMode="auto">
          <a:xfrm>
            <a:off x="6127750" y="2322513"/>
            <a:ext cx="1949450" cy="1543050"/>
            <a:chOff x="3860" y="1344"/>
            <a:chExt cx="1228" cy="972"/>
          </a:xfrm>
        </p:grpSpPr>
        <p:grpSp>
          <p:nvGrpSpPr>
            <p:cNvPr id="137256" name="Group 20"/>
            <p:cNvGrpSpPr>
              <a:grpSpLocks/>
            </p:cNvGrpSpPr>
            <p:nvPr/>
          </p:nvGrpSpPr>
          <p:grpSpPr bwMode="auto">
            <a:xfrm>
              <a:off x="3860" y="1411"/>
              <a:ext cx="1027" cy="905"/>
              <a:chOff x="4145" y="1566"/>
              <a:chExt cx="883" cy="778"/>
            </a:xfrm>
          </p:grpSpPr>
          <p:sp>
            <p:nvSpPr>
              <p:cNvPr id="137260" name="Oval 21"/>
              <p:cNvSpPr>
                <a:spLocks noChangeArrowheads="1"/>
              </p:cNvSpPr>
              <p:nvPr/>
            </p:nvSpPr>
            <p:spPr bwMode="blackWhite">
              <a:xfrm>
                <a:off x="4548" y="1566"/>
                <a:ext cx="480" cy="540"/>
              </a:xfrm>
              <a:prstGeom prst="ellipse">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37261" name="Rectangle 22"/>
              <p:cNvSpPr>
                <a:spLocks noChangeArrowheads="1"/>
              </p:cNvSpPr>
              <p:nvPr/>
            </p:nvSpPr>
            <p:spPr bwMode="blackWhite">
              <a:xfrm rot="3071850">
                <a:off x="4368" y="1910"/>
                <a:ext cx="77" cy="523"/>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rot="10800000" vert="eaVert"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37262" name="Line 23"/>
              <p:cNvSpPr>
                <a:spLocks noChangeShapeType="1"/>
              </p:cNvSpPr>
              <p:nvPr/>
            </p:nvSpPr>
            <p:spPr bwMode="blackWhite">
              <a:xfrm flipH="1">
                <a:off x="4198" y="2000"/>
                <a:ext cx="384" cy="30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7263" name="Line 24"/>
              <p:cNvSpPr>
                <a:spLocks noChangeShapeType="1"/>
              </p:cNvSpPr>
              <p:nvPr/>
            </p:nvSpPr>
            <p:spPr bwMode="blackWhite">
              <a:xfrm flipH="1">
                <a:off x="4230" y="2036"/>
                <a:ext cx="384" cy="30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37257" name="Text Box 25"/>
            <p:cNvSpPr txBox="1">
              <a:spLocks noChangeArrowheads="1"/>
            </p:cNvSpPr>
            <p:nvPr/>
          </p:nvSpPr>
          <p:spPr bwMode="auto">
            <a:xfrm>
              <a:off x="4776" y="1344"/>
              <a:ext cx="312" cy="16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000" b="1">
                  <a:solidFill>
                    <a:schemeClr val="tx1"/>
                  </a:solidFill>
                </a:rPr>
                <a:t>Y</a:t>
              </a:r>
            </a:p>
          </p:txBody>
        </p:sp>
        <p:sp>
          <p:nvSpPr>
            <p:cNvPr id="137258" name="Text Box 26"/>
            <p:cNvSpPr txBox="1">
              <a:spLocks noChangeArrowheads="1"/>
            </p:cNvSpPr>
            <p:nvPr/>
          </p:nvSpPr>
          <p:spPr bwMode="auto">
            <a:xfrm>
              <a:off x="4638" y="2028"/>
              <a:ext cx="312" cy="16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000" b="1">
                  <a:solidFill>
                    <a:schemeClr val="tx1"/>
                  </a:solidFill>
                </a:rPr>
                <a:t>x</a:t>
              </a:r>
            </a:p>
          </p:txBody>
        </p:sp>
        <p:sp>
          <p:nvSpPr>
            <p:cNvPr id="137259" name="Text Box 27"/>
            <p:cNvSpPr txBox="1">
              <a:spLocks noChangeArrowheads="1"/>
            </p:cNvSpPr>
            <p:nvPr/>
          </p:nvSpPr>
          <p:spPr bwMode="auto">
            <a:xfrm>
              <a:off x="4362" y="1542"/>
              <a:ext cx="474" cy="16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000" b="1">
                  <a:solidFill>
                    <a:schemeClr val="tx1"/>
                  </a:solidFill>
                </a:rPr>
                <a:t>Y = f(x)</a:t>
              </a:r>
            </a:p>
          </p:txBody>
        </p:sp>
      </p:grpSp>
      <p:sp>
        <p:nvSpPr>
          <p:cNvPr id="137236" name="Line 28"/>
          <p:cNvSpPr>
            <a:spLocks noChangeShapeType="1"/>
          </p:cNvSpPr>
          <p:nvPr/>
        </p:nvSpPr>
        <p:spPr bwMode="auto">
          <a:xfrm>
            <a:off x="6557963" y="6145213"/>
            <a:ext cx="133350"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137237" name="Group 29"/>
          <p:cNvGrpSpPr>
            <a:grpSpLocks/>
          </p:cNvGrpSpPr>
          <p:nvPr/>
        </p:nvGrpSpPr>
        <p:grpSpPr bwMode="auto">
          <a:xfrm>
            <a:off x="6854825" y="4156075"/>
            <a:ext cx="446088" cy="392113"/>
            <a:chOff x="4145" y="1566"/>
            <a:chExt cx="883" cy="778"/>
          </a:xfrm>
        </p:grpSpPr>
        <p:sp>
          <p:nvSpPr>
            <p:cNvPr id="137252" name="Oval 30"/>
            <p:cNvSpPr>
              <a:spLocks noChangeArrowheads="1"/>
            </p:cNvSpPr>
            <p:nvPr/>
          </p:nvSpPr>
          <p:spPr bwMode="blackWhite">
            <a:xfrm>
              <a:off x="4548" y="1566"/>
              <a:ext cx="480" cy="540"/>
            </a:xfrm>
            <a:prstGeom prst="ellipse">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37253" name="Rectangle 31"/>
            <p:cNvSpPr>
              <a:spLocks noChangeArrowheads="1"/>
            </p:cNvSpPr>
            <p:nvPr/>
          </p:nvSpPr>
          <p:spPr bwMode="blackWhite">
            <a:xfrm rot="3071850">
              <a:off x="4368" y="1910"/>
              <a:ext cx="77" cy="523"/>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rot="10800000" vert="eaVert"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37254" name="Line 32"/>
            <p:cNvSpPr>
              <a:spLocks noChangeShapeType="1"/>
            </p:cNvSpPr>
            <p:nvPr/>
          </p:nvSpPr>
          <p:spPr bwMode="blackWhite">
            <a:xfrm flipH="1">
              <a:off x="4198" y="2000"/>
              <a:ext cx="384" cy="30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7255" name="Line 33"/>
            <p:cNvSpPr>
              <a:spLocks noChangeShapeType="1"/>
            </p:cNvSpPr>
            <p:nvPr/>
          </p:nvSpPr>
          <p:spPr bwMode="blackWhite">
            <a:xfrm flipH="1">
              <a:off x="4230" y="2036"/>
              <a:ext cx="384" cy="30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7238" name="Group 34"/>
          <p:cNvGrpSpPr>
            <a:grpSpLocks/>
          </p:cNvGrpSpPr>
          <p:nvPr/>
        </p:nvGrpSpPr>
        <p:grpSpPr bwMode="auto">
          <a:xfrm>
            <a:off x="6418263" y="5273675"/>
            <a:ext cx="446087" cy="392113"/>
            <a:chOff x="4145" y="1566"/>
            <a:chExt cx="883" cy="778"/>
          </a:xfrm>
        </p:grpSpPr>
        <p:sp>
          <p:nvSpPr>
            <p:cNvPr id="137248" name="Oval 35"/>
            <p:cNvSpPr>
              <a:spLocks noChangeArrowheads="1"/>
            </p:cNvSpPr>
            <p:nvPr/>
          </p:nvSpPr>
          <p:spPr bwMode="blackWhite">
            <a:xfrm>
              <a:off x="4548" y="1566"/>
              <a:ext cx="480" cy="540"/>
            </a:xfrm>
            <a:prstGeom prst="ellipse">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37249" name="Rectangle 36"/>
            <p:cNvSpPr>
              <a:spLocks noChangeArrowheads="1"/>
            </p:cNvSpPr>
            <p:nvPr/>
          </p:nvSpPr>
          <p:spPr bwMode="blackWhite">
            <a:xfrm rot="3071850">
              <a:off x="4368" y="1910"/>
              <a:ext cx="77" cy="523"/>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rot="10800000" vert="eaVert"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37250" name="Line 37"/>
            <p:cNvSpPr>
              <a:spLocks noChangeShapeType="1"/>
            </p:cNvSpPr>
            <p:nvPr/>
          </p:nvSpPr>
          <p:spPr bwMode="blackWhite">
            <a:xfrm flipH="1">
              <a:off x="4198" y="2000"/>
              <a:ext cx="384" cy="30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7251" name="Line 38"/>
            <p:cNvSpPr>
              <a:spLocks noChangeShapeType="1"/>
            </p:cNvSpPr>
            <p:nvPr/>
          </p:nvSpPr>
          <p:spPr bwMode="blackWhite">
            <a:xfrm flipH="1">
              <a:off x="4230" y="2036"/>
              <a:ext cx="384" cy="30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37239" name="Rectangle 39"/>
          <p:cNvSpPr>
            <a:spLocks noChangeArrowheads="1"/>
          </p:cNvSpPr>
          <p:nvPr/>
        </p:nvSpPr>
        <p:spPr bwMode="auto">
          <a:xfrm>
            <a:off x="617538" y="4675188"/>
            <a:ext cx="5127625" cy="1082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tabLst>
                <a:tab pos="347663" algn="l"/>
              </a:tabLst>
              <a:defRPr sz="1600">
                <a:solidFill>
                  <a:srgbClr val="FFFF99"/>
                </a:solidFill>
                <a:latin typeface="Arial" panose="020B0604020202020204" pitchFamily="34" charset="0"/>
              </a:defRPr>
            </a:lvl1pPr>
            <a:lvl2pPr marL="742950" indent="-285750" eaLnBrk="0" hangingPunct="0">
              <a:tabLst>
                <a:tab pos="347663" algn="l"/>
              </a:tabLst>
              <a:defRPr sz="1600">
                <a:solidFill>
                  <a:srgbClr val="FFFF99"/>
                </a:solidFill>
                <a:latin typeface="Arial" panose="020B0604020202020204" pitchFamily="34" charset="0"/>
              </a:defRPr>
            </a:lvl2pPr>
            <a:lvl3pPr marL="1143000" indent="-228600" eaLnBrk="0" hangingPunct="0">
              <a:tabLst>
                <a:tab pos="347663" algn="l"/>
              </a:tabLst>
              <a:defRPr sz="1600">
                <a:solidFill>
                  <a:srgbClr val="FFFF99"/>
                </a:solidFill>
                <a:latin typeface="Arial" panose="020B0604020202020204" pitchFamily="34" charset="0"/>
              </a:defRPr>
            </a:lvl3pPr>
            <a:lvl4pPr marL="1600200" indent="-228600" eaLnBrk="0" hangingPunct="0">
              <a:tabLst>
                <a:tab pos="347663" algn="l"/>
              </a:tabLst>
              <a:defRPr sz="1600">
                <a:solidFill>
                  <a:srgbClr val="FFFF99"/>
                </a:solidFill>
                <a:latin typeface="Arial" panose="020B0604020202020204" pitchFamily="34" charset="0"/>
              </a:defRPr>
            </a:lvl4pPr>
            <a:lvl5pPr marL="2057400" indent="-228600" eaLnBrk="0" hangingPunct="0">
              <a:tabLst>
                <a:tab pos="347663"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347663"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347663"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347663"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347663" algn="l"/>
              </a:tabLst>
              <a:defRPr sz="1600">
                <a:solidFill>
                  <a:srgbClr val="FFFF99"/>
                </a:solidFill>
                <a:latin typeface="Arial" panose="020B0604020202020204" pitchFamily="34" charset="0"/>
              </a:defRPr>
            </a:lvl9pPr>
          </a:lstStyle>
          <a:p>
            <a:pPr eaLnBrk="1" hangingPunct="1">
              <a:lnSpc>
                <a:spcPct val="120000"/>
              </a:lnSpc>
              <a:spcBef>
                <a:spcPct val="0"/>
              </a:spcBef>
              <a:buFontTx/>
              <a:buChar char="•"/>
            </a:pPr>
            <a:r>
              <a:rPr lang="en-US" altLang="en-US" sz="1800">
                <a:solidFill>
                  <a:schemeClr val="tx1"/>
                </a:solidFill>
              </a:rPr>
              <a:t>  Fitted Models</a:t>
            </a:r>
            <a:br>
              <a:rPr lang="en-US" altLang="en-US" sz="1800">
                <a:solidFill>
                  <a:schemeClr val="tx1"/>
                </a:solidFill>
              </a:rPr>
            </a:br>
            <a:r>
              <a:rPr lang="en-US" altLang="en-US" sz="1800">
                <a:solidFill>
                  <a:schemeClr val="tx1"/>
                </a:solidFill>
              </a:rPr>
              <a:t>   - </a:t>
            </a:r>
            <a:r>
              <a:rPr lang="en-US" altLang="en-US" sz="1800" b="1">
                <a:solidFill>
                  <a:schemeClr val="tx1"/>
                </a:solidFill>
              </a:rPr>
              <a:t>regression analysis</a:t>
            </a:r>
          </a:p>
          <a:p>
            <a:pPr eaLnBrk="1" hangingPunct="1">
              <a:lnSpc>
                <a:spcPct val="120000"/>
              </a:lnSpc>
              <a:spcBef>
                <a:spcPct val="0"/>
              </a:spcBef>
            </a:pPr>
            <a:r>
              <a:rPr lang="en-US" altLang="en-US" sz="1800">
                <a:solidFill>
                  <a:schemeClr val="tx1"/>
                </a:solidFill>
              </a:rPr>
              <a:t>   - designed experiments</a:t>
            </a:r>
          </a:p>
        </p:txBody>
      </p:sp>
      <p:sp>
        <p:nvSpPr>
          <p:cNvPr id="137240" name="Text Box 40"/>
          <p:cNvSpPr txBox="1">
            <a:spLocks noChangeArrowheads="1"/>
          </p:cNvSpPr>
          <p:nvPr/>
        </p:nvSpPr>
        <p:spPr bwMode="blackWhite">
          <a:xfrm>
            <a:off x="295275" y="1304925"/>
            <a:ext cx="6540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a:solidFill>
                  <a:schemeClr val="tx1"/>
                </a:solidFill>
              </a:rPr>
              <a:t>How do we find “f(x)?”</a:t>
            </a:r>
          </a:p>
        </p:txBody>
      </p:sp>
      <p:sp>
        <p:nvSpPr>
          <p:cNvPr id="137241" name="Rectangle 41"/>
          <p:cNvSpPr>
            <a:spLocks noChangeArrowheads="1"/>
          </p:cNvSpPr>
          <p:nvPr/>
        </p:nvSpPr>
        <p:spPr bwMode="auto">
          <a:xfrm>
            <a:off x="608013" y="3325813"/>
            <a:ext cx="328771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buFontTx/>
              <a:buChar char="•"/>
            </a:pPr>
            <a:r>
              <a:rPr lang="en-US" altLang="en-US" sz="1800">
                <a:solidFill>
                  <a:schemeClr val="tx1"/>
                </a:solidFill>
              </a:rPr>
              <a:t> Sensitivity Analysis</a:t>
            </a:r>
          </a:p>
          <a:p>
            <a:pPr eaLnBrk="1" hangingPunct="1">
              <a:spcBef>
                <a:spcPct val="0"/>
              </a:spcBef>
            </a:pPr>
            <a:r>
              <a:rPr lang="en-US" altLang="en-US" sz="1800">
                <a:solidFill>
                  <a:schemeClr val="tx1"/>
                </a:solidFill>
              </a:rPr>
              <a:t>  - </a:t>
            </a:r>
            <a:r>
              <a:rPr lang="en-US" altLang="en-US" sz="1800" b="1">
                <a:solidFill>
                  <a:schemeClr val="tx1"/>
                </a:solidFill>
              </a:rPr>
              <a:t>Monte Carlo simulation</a:t>
            </a:r>
            <a:r>
              <a:rPr lang="en-US" altLang="en-US" sz="1800">
                <a:solidFill>
                  <a:schemeClr val="tx1"/>
                </a:solidFill>
              </a:rPr>
              <a:t> </a:t>
            </a:r>
          </a:p>
        </p:txBody>
      </p:sp>
      <p:sp>
        <p:nvSpPr>
          <p:cNvPr id="137242" name="Text Box 13"/>
          <p:cNvSpPr txBox="1">
            <a:spLocks noChangeArrowheads="1"/>
          </p:cNvSpPr>
          <p:nvPr/>
        </p:nvSpPr>
        <p:spPr bwMode="auto">
          <a:xfrm>
            <a:off x="3154363" y="2324100"/>
            <a:ext cx="18827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a:solidFill>
                  <a:schemeClr val="tx1"/>
                </a:solidFill>
              </a:rPr>
              <a:t>support cost</a:t>
            </a:r>
          </a:p>
        </p:txBody>
      </p:sp>
      <p:sp>
        <p:nvSpPr>
          <p:cNvPr id="137243" name="Rectangle 48"/>
          <p:cNvSpPr>
            <a:spLocks noChangeArrowheads="1"/>
          </p:cNvSpPr>
          <p:nvPr/>
        </p:nvSpPr>
        <p:spPr bwMode="gray">
          <a:xfrm>
            <a:off x="3025775" y="2406650"/>
            <a:ext cx="2825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000">
                <a:solidFill>
                  <a:schemeClr val="tx1"/>
                </a:solidFill>
              </a:rPr>
              <a:t>*</a:t>
            </a:r>
          </a:p>
        </p:txBody>
      </p:sp>
      <p:sp>
        <p:nvSpPr>
          <p:cNvPr id="137244" name="Line 49"/>
          <p:cNvSpPr>
            <a:spLocks noChangeShapeType="1"/>
          </p:cNvSpPr>
          <p:nvPr/>
        </p:nvSpPr>
        <p:spPr bwMode="gray">
          <a:xfrm>
            <a:off x="2574925" y="2640013"/>
            <a:ext cx="46355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7245" name="Line 50"/>
          <p:cNvSpPr>
            <a:spLocks noChangeShapeType="1"/>
          </p:cNvSpPr>
          <p:nvPr/>
        </p:nvSpPr>
        <p:spPr bwMode="gray">
          <a:xfrm>
            <a:off x="3243263" y="2624138"/>
            <a:ext cx="1146175"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137246"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7247" name="AutoShape 55"/>
          <p:cNvSpPr>
            <a:spLocks/>
          </p:cNvSpPr>
          <p:nvPr/>
        </p:nvSpPr>
        <p:spPr bwMode="auto">
          <a:xfrm>
            <a:off x="5219700" y="1482725"/>
            <a:ext cx="614363" cy="4722813"/>
          </a:xfrm>
          <a:prstGeom prst="rightBrace">
            <a:avLst>
              <a:gd name="adj1" fmla="val 64061"/>
              <a:gd name="adj2" fmla="val 50000"/>
            </a:avLst>
          </a:prstGeom>
          <a:noFill/>
          <a:ln w="222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endParaRPr lang="en-US" altLang="en-US"/>
          </a:p>
        </p:txBody>
      </p:sp>
    </p:spTree>
  </p:cSld>
  <p:clrMapOvr>
    <a:masterClrMapping/>
  </p:clrMapOvr>
  <p:transition/>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idx="4294967295"/>
          </p:nvPr>
        </p:nvSpPr>
        <p:spPr>
          <a:xfrm>
            <a:off x="257175" y="500063"/>
            <a:ext cx="8505825" cy="433387"/>
          </a:xfrm>
        </p:spPr>
        <p:txBody>
          <a:bodyPr lIns="91440" tIns="45720" rIns="91440" bIns="45720" anchor="ctr"/>
          <a:lstStyle/>
          <a:p>
            <a:pPr eaLnBrk="1" hangingPunct="1"/>
            <a:r>
              <a:rPr lang="en-US" altLang="en-US"/>
              <a:t>QFD Origins</a:t>
            </a:r>
          </a:p>
        </p:txBody>
      </p:sp>
      <p:sp>
        <p:nvSpPr>
          <p:cNvPr id="138243" name="Rectangle 3"/>
          <p:cNvSpPr>
            <a:spLocks noChangeArrowheads="1"/>
          </p:cNvSpPr>
          <p:nvPr/>
        </p:nvSpPr>
        <p:spPr bwMode="auto">
          <a:xfrm>
            <a:off x="309563" y="1247775"/>
            <a:ext cx="85598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cs typeface="Times New Roman" panose="02020603050405020304" pitchFamily="18" charset="0"/>
              </a:rPr>
              <a:t>Professors Shigeru Mizuno and Yoji Akao evolved a design planning variant of the cause &amp; effect / (Ishikawa, Fishbone) diagram</a:t>
            </a:r>
          </a:p>
        </p:txBody>
      </p:sp>
      <p:sp>
        <p:nvSpPr>
          <p:cNvPr id="138244" name="Rectangle 4"/>
          <p:cNvSpPr>
            <a:spLocks noChangeArrowheads="1"/>
          </p:cNvSpPr>
          <p:nvPr/>
        </p:nvSpPr>
        <p:spPr bwMode="auto">
          <a:xfrm>
            <a:off x="304800" y="2054225"/>
            <a:ext cx="4740275" cy="201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chemeClr val="tx1"/>
                </a:solidFill>
                <a:cs typeface="Times New Roman" panose="02020603050405020304" pitchFamily="18" charset="0"/>
              </a:rPr>
              <a:t>They sought to assess:</a:t>
            </a:r>
          </a:p>
          <a:p>
            <a:pPr lvl="1" eaLnBrk="1" hangingPunct="1">
              <a:spcBef>
                <a:spcPct val="0"/>
              </a:spcBef>
              <a:buFontTx/>
              <a:buChar char="•"/>
            </a:pPr>
            <a:r>
              <a:rPr lang="en-US" altLang="en-US" sz="1800">
                <a:solidFill>
                  <a:schemeClr val="tx1"/>
                </a:solidFill>
                <a:cs typeface="Times New Roman" panose="02020603050405020304" pitchFamily="18" charset="0"/>
              </a:rPr>
              <a:t>customer-demanded quality (needs)</a:t>
            </a:r>
          </a:p>
          <a:p>
            <a:pPr lvl="1" eaLnBrk="1" hangingPunct="1">
              <a:spcBef>
                <a:spcPct val="0"/>
              </a:spcBef>
              <a:buFontTx/>
              <a:buChar char="•"/>
            </a:pPr>
            <a:r>
              <a:rPr lang="en-US" altLang="en-US" sz="1800">
                <a:solidFill>
                  <a:schemeClr val="tx1"/>
                </a:solidFill>
                <a:cs typeface="Times New Roman" panose="02020603050405020304" pitchFamily="18" charset="0"/>
              </a:rPr>
              <a:t>potential (design, development) </a:t>
            </a:r>
            <a:br>
              <a:rPr lang="en-US" altLang="en-US" sz="1800">
                <a:solidFill>
                  <a:schemeClr val="tx1"/>
                </a:solidFill>
                <a:cs typeface="Times New Roman" panose="02020603050405020304" pitchFamily="18" charset="0"/>
              </a:rPr>
            </a:br>
            <a:r>
              <a:rPr lang="en-US" altLang="en-US" sz="1800">
                <a:solidFill>
                  <a:schemeClr val="tx1"/>
                </a:solidFill>
                <a:cs typeface="Times New Roman" panose="02020603050405020304" pitchFamily="18" charset="0"/>
              </a:rPr>
              <a:t>responses</a:t>
            </a:r>
          </a:p>
          <a:p>
            <a:pPr eaLnBrk="1" hangingPunct="1">
              <a:spcBef>
                <a:spcPct val="0"/>
              </a:spcBef>
            </a:pPr>
            <a:endParaRPr lang="en-US" altLang="en-US" sz="1800">
              <a:solidFill>
                <a:schemeClr val="tx1"/>
              </a:solidFill>
              <a:cs typeface="Times New Roman" panose="02020603050405020304" pitchFamily="18" charset="0"/>
            </a:endParaRPr>
          </a:p>
          <a:p>
            <a:pPr eaLnBrk="1" hangingPunct="1">
              <a:spcBef>
                <a:spcPct val="0"/>
              </a:spcBef>
            </a:pPr>
            <a:r>
              <a:rPr lang="en-US" altLang="en-US" sz="1800">
                <a:solidFill>
                  <a:schemeClr val="tx1"/>
                </a:solidFill>
                <a:cs typeface="Times New Roman" panose="02020603050405020304" pitchFamily="18" charset="0"/>
              </a:rPr>
              <a:t>and the prospective contributing strength of each response</a:t>
            </a:r>
            <a:endParaRPr lang="en-US" altLang="en-US" sz="1800">
              <a:solidFill>
                <a:schemeClr val="tx1"/>
              </a:solidFill>
              <a:latin typeface="Times New Roman" panose="02020603050405020304" pitchFamily="18" charset="0"/>
            </a:endParaRPr>
          </a:p>
        </p:txBody>
      </p:sp>
      <p:sp>
        <p:nvSpPr>
          <p:cNvPr id="138245" name="Oval 5"/>
          <p:cNvSpPr>
            <a:spLocks noChangeArrowheads="1"/>
          </p:cNvSpPr>
          <p:nvPr/>
        </p:nvSpPr>
        <p:spPr bwMode="auto">
          <a:xfrm>
            <a:off x="1477963" y="5619750"/>
            <a:ext cx="363537" cy="363538"/>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nvGrpSpPr>
          <p:cNvPr id="138246" name="Group 6"/>
          <p:cNvGrpSpPr>
            <a:grpSpLocks/>
          </p:cNvGrpSpPr>
          <p:nvPr/>
        </p:nvGrpSpPr>
        <p:grpSpPr bwMode="auto">
          <a:xfrm>
            <a:off x="1471613" y="5105400"/>
            <a:ext cx="363537" cy="363538"/>
            <a:chOff x="932" y="3481"/>
            <a:chExt cx="229" cy="229"/>
          </a:xfrm>
        </p:grpSpPr>
        <p:sp>
          <p:nvSpPr>
            <p:cNvPr id="138271" name="Oval 7"/>
            <p:cNvSpPr>
              <a:spLocks noChangeArrowheads="1"/>
            </p:cNvSpPr>
            <p:nvPr/>
          </p:nvSpPr>
          <p:spPr bwMode="auto">
            <a:xfrm>
              <a:off x="932" y="3481"/>
              <a:ext cx="229" cy="229"/>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38272" name="Oval 8"/>
            <p:cNvSpPr>
              <a:spLocks noChangeArrowheads="1"/>
            </p:cNvSpPr>
            <p:nvPr/>
          </p:nvSpPr>
          <p:spPr bwMode="auto">
            <a:xfrm>
              <a:off x="994" y="3543"/>
              <a:ext cx="104" cy="104"/>
            </a:xfrm>
            <a:prstGeom prst="ellipse">
              <a:avLst/>
            </a:prstGeom>
            <a:solidFill>
              <a:schemeClr val="tx1"/>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sp>
        <p:nvSpPr>
          <p:cNvPr id="138247" name="AutoShape 9"/>
          <p:cNvSpPr>
            <a:spLocks noChangeArrowheads="1"/>
          </p:cNvSpPr>
          <p:nvPr/>
        </p:nvSpPr>
        <p:spPr bwMode="auto">
          <a:xfrm>
            <a:off x="1511300" y="6145213"/>
            <a:ext cx="330200" cy="285750"/>
          </a:xfrm>
          <a:prstGeom prst="triangle">
            <a:avLst>
              <a:gd name="adj" fmla="val 50000"/>
            </a:avLst>
          </a:prstGeom>
          <a:solidFill>
            <a:schemeClr val="accent1"/>
          </a:solidFill>
          <a:ln w="12700">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38248" name="Text Box 13"/>
          <p:cNvSpPr txBox="1">
            <a:spLocks noChangeArrowheads="1"/>
          </p:cNvSpPr>
          <p:nvPr/>
        </p:nvSpPr>
        <p:spPr bwMode="auto">
          <a:xfrm>
            <a:off x="1882775" y="5133975"/>
            <a:ext cx="571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400" b="1">
                <a:solidFill>
                  <a:schemeClr val="tx1"/>
                </a:solidFill>
              </a:rPr>
              <a:t>9 = </a:t>
            </a:r>
          </a:p>
        </p:txBody>
      </p:sp>
      <p:sp>
        <p:nvSpPr>
          <p:cNvPr id="138249" name="Text Box 14"/>
          <p:cNvSpPr txBox="1">
            <a:spLocks noChangeArrowheads="1"/>
          </p:cNvSpPr>
          <p:nvPr/>
        </p:nvSpPr>
        <p:spPr bwMode="auto">
          <a:xfrm>
            <a:off x="1952625" y="5680075"/>
            <a:ext cx="9239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b="1">
                <a:solidFill>
                  <a:schemeClr val="tx1"/>
                </a:solidFill>
              </a:rPr>
              <a:t>3 = </a:t>
            </a:r>
          </a:p>
        </p:txBody>
      </p:sp>
      <p:sp>
        <p:nvSpPr>
          <p:cNvPr id="138250" name="Text Box 15"/>
          <p:cNvSpPr txBox="1">
            <a:spLocks noChangeArrowheads="1"/>
          </p:cNvSpPr>
          <p:nvPr/>
        </p:nvSpPr>
        <p:spPr bwMode="auto">
          <a:xfrm>
            <a:off x="1951038" y="6159500"/>
            <a:ext cx="9239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b="1">
                <a:solidFill>
                  <a:schemeClr val="tx1"/>
                </a:solidFill>
              </a:rPr>
              <a:t>1 = </a:t>
            </a:r>
          </a:p>
        </p:txBody>
      </p:sp>
      <p:sp>
        <p:nvSpPr>
          <p:cNvPr id="138251" name="Line 16"/>
          <p:cNvSpPr>
            <a:spLocks noChangeShapeType="1"/>
          </p:cNvSpPr>
          <p:nvPr/>
        </p:nvSpPr>
        <p:spPr bwMode="auto">
          <a:xfrm>
            <a:off x="6430963" y="3143250"/>
            <a:ext cx="22225" cy="2659063"/>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8252" name="Text Box 17"/>
          <p:cNvSpPr txBox="1">
            <a:spLocks noChangeArrowheads="1"/>
          </p:cNvSpPr>
          <p:nvPr/>
        </p:nvSpPr>
        <p:spPr bwMode="auto">
          <a:xfrm>
            <a:off x="5089525" y="2174875"/>
            <a:ext cx="2679700" cy="95885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400" b="1">
                <a:solidFill>
                  <a:schemeClr val="tx1"/>
                </a:solidFill>
              </a:rPr>
              <a:t>Need</a:t>
            </a:r>
            <a:br>
              <a:rPr lang="en-US" altLang="en-US" sz="1800" b="1">
                <a:solidFill>
                  <a:schemeClr val="tx1"/>
                </a:solidFill>
              </a:rPr>
            </a:br>
            <a:r>
              <a:rPr lang="en-US" altLang="en-US" b="1">
                <a:solidFill>
                  <a:schemeClr val="tx1"/>
                </a:solidFill>
              </a:rPr>
              <a:t>in Customer Perspective</a:t>
            </a:r>
            <a:br>
              <a:rPr lang="en-US" altLang="en-US" b="1">
                <a:solidFill>
                  <a:schemeClr val="tx1"/>
                </a:solidFill>
              </a:rPr>
            </a:br>
            <a:r>
              <a:rPr lang="en-US" altLang="en-US" b="1">
                <a:solidFill>
                  <a:schemeClr val="tx1"/>
                </a:solidFill>
              </a:rPr>
              <a:t> and Language</a:t>
            </a:r>
          </a:p>
        </p:txBody>
      </p:sp>
      <p:sp>
        <p:nvSpPr>
          <p:cNvPr id="138253" name="Line 18"/>
          <p:cNvSpPr>
            <a:spLocks noChangeShapeType="1"/>
          </p:cNvSpPr>
          <p:nvPr/>
        </p:nvSpPr>
        <p:spPr bwMode="auto">
          <a:xfrm>
            <a:off x="6461125" y="4843463"/>
            <a:ext cx="915988" cy="528637"/>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8254" name="Line 19"/>
          <p:cNvSpPr>
            <a:spLocks noChangeShapeType="1"/>
          </p:cNvSpPr>
          <p:nvPr/>
        </p:nvSpPr>
        <p:spPr bwMode="auto">
          <a:xfrm flipH="1">
            <a:off x="5621338" y="3814763"/>
            <a:ext cx="823912" cy="47625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8255" name="Line 20"/>
          <p:cNvSpPr>
            <a:spLocks noChangeShapeType="1"/>
          </p:cNvSpPr>
          <p:nvPr/>
        </p:nvSpPr>
        <p:spPr bwMode="auto">
          <a:xfrm>
            <a:off x="6461125" y="3589338"/>
            <a:ext cx="895350" cy="515937"/>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8256" name="Text Box 21"/>
          <p:cNvSpPr txBox="1">
            <a:spLocks noChangeArrowheads="1"/>
          </p:cNvSpPr>
          <p:nvPr/>
        </p:nvSpPr>
        <p:spPr bwMode="auto">
          <a:xfrm>
            <a:off x="4156075" y="4065588"/>
            <a:ext cx="1327150"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200" b="1">
                <a:solidFill>
                  <a:schemeClr val="tx1"/>
                </a:solidFill>
              </a:rPr>
              <a:t>Design Response</a:t>
            </a:r>
            <a:br>
              <a:rPr lang="en-US" altLang="en-US" sz="1200" b="1">
                <a:solidFill>
                  <a:schemeClr val="tx1"/>
                </a:solidFill>
              </a:rPr>
            </a:br>
            <a:r>
              <a:rPr lang="en-US" altLang="en-US" sz="1800" b="1">
                <a:solidFill>
                  <a:schemeClr val="tx1"/>
                </a:solidFill>
              </a:rPr>
              <a:t>A</a:t>
            </a:r>
            <a:endParaRPr lang="en-US" altLang="en-US" sz="1200" b="1">
              <a:solidFill>
                <a:schemeClr val="tx1"/>
              </a:solidFill>
            </a:endParaRPr>
          </a:p>
        </p:txBody>
      </p:sp>
      <p:sp>
        <p:nvSpPr>
          <p:cNvPr id="138257" name="Text Box 31"/>
          <p:cNvSpPr txBox="1">
            <a:spLocks noChangeArrowheads="1"/>
          </p:cNvSpPr>
          <p:nvPr/>
        </p:nvSpPr>
        <p:spPr bwMode="auto">
          <a:xfrm>
            <a:off x="3133725" y="6200775"/>
            <a:ext cx="60102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000" b="1" i="1">
                <a:solidFill>
                  <a:srgbClr val="3A4E84"/>
                </a:solidFill>
              </a:rPr>
              <a:t>What does QFD share with “Y to x Flowdown?”</a:t>
            </a:r>
          </a:p>
        </p:txBody>
      </p:sp>
      <p:sp>
        <p:nvSpPr>
          <p:cNvPr id="138258" name="AutoShape 32"/>
          <p:cNvSpPr>
            <a:spLocks noChangeArrowheads="1"/>
          </p:cNvSpPr>
          <p:nvPr/>
        </p:nvSpPr>
        <p:spPr bwMode="auto">
          <a:xfrm>
            <a:off x="3600450" y="4981575"/>
            <a:ext cx="1971675" cy="1093788"/>
          </a:xfrm>
          <a:prstGeom prst="wedgeRectCallout">
            <a:avLst>
              <a:gd name="adj1" fmla="val 18356"/>
              <a:gd name="adj2" fmla="val -68144"/>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b="1">
                <a:solidFill>
                  <a:schemeClr val="tx1"/>
                </a:solidFill>
              </a:rPr>
              <a:t>Potential Design Choices </a:t>
            </a:r>
            <a:br>
              <a:rPr lang="en-US" altLang="en-US" b="1">
                <a:solidFill>
                  <a:schemeClr val="tx1"/>
                </a:solidFill>
              </a:rPr>
            </a:br>
            <a:r>
              <a:rPr lang="en-US" altLang="en-US" b="1">
                <a:solidFill>
                  <a:schemeClr val="tx1"/>
                </a:solidFill>
              </a:rPr>
              <a:t>(Factors) </a:t>
            </a:r>
          </a:p>
          <a:p>
            <a:pPr algn="ctr" eaLnBrk="1" hangingPunct="1">
              <a:spcBef>
                <a:spcPct val="0"/>
              </a:spcBef>
            </a:pPr>
            <a:r>
              <a:rPr lang="en-US" altLang="en-US" b="1">
                <a:solidFill>
                  <a:schemeClr val="tx1"/>
                </a:solidFill>
              </a:rPr>
              <a:t> </a:t>
            </a:r>
          </a:p>
        </p:txBody>
      </p:sp>
      <p:sp>
        <p:nvSpPr>
          <p:cNvPr id="138259" name="Text Box 34"/>
          <p:cNvSpPr txBox="1">
            <a:spLocks noChangeArrowheads="1"/>
          </p:cNvSpPr>
          <p:nvPr/>
        </p:nvSpPr>
        <p:spPr bwMode="auto">
          <a:xfrm>
            <a:off x="2211388" y="5121275"/>
            <a:ext cx="8572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400" b="1">
                <a:solidFill>
                  <a:schemeClr val="tx1"/>
                </a:solidFill>
              </a:rPr>
              <a:t>Strong</a:t>
            </a:r>
          </a:p>
        </p:txBody>
      </p:sp>
      <p:sp>
        <p:nvSpPr>
          <p:cNvPr id="138260" name="Text Box 35"/>
          <p:cNvSpPr txBox="1">
            <a:spLocks noChangeArrowheads="1"/>
          </p:cNvSpPr>
          <p:nvPr/>
        </p:nvSpPr>
        <p:spPr bwMode="auto">
          <a:xfrm>
            <a:off x="2057400" y="5667375"/>
            <a:ext cx="9239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400" b="1">
                <a:solidFill>
                  <a:schemeClr val="tx1"/>
                </a:solidFill>
              </a:rPr>
              <a:t>Med</a:t>
            </a:r>
          </a:p>
        </p:txBody>
      </p:sp>
      <p:sp>
        <p:nvSpPr>
          <p:cNvPr id="138261" name="Text Box 36"/>
          <p:cNvSpPr txBox="1">
            <a:spLocks noChangeArrowheads="1"/>
          </p:cNvSpPr>
          <p:nvPr/>
        </p:nvSpPr>
        <p:spPr bwMode="auto">
          <a:xfrm>
            <a:off x="2247900" y="6167438"/>
            <a:ext cx="9239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b="1">
                <a:solidFill>
                  <a:schemeClr val="tx1"/>
                </a:solidFill>
              </a:rPr>
              <a:t>Slight</a:t>
            </a:r>
          </a:p>
        </p:txBody>
      </p:sp>
      <p:sp>
        <p:nvSpPr>
          <p:cNvPr id="138262" name="Text Box 38"/>
          <p:cNvSpPr txBox="1">
            <a:spLocks noChangeArrowheads="1"/>
          </p:cNvSpPr>
          <p:nvPr/>
        </p:nvSpPr>
        <p:spPr bwMode="auto">
          <a:xfrm>
            <a:off x="1185863" y="4584700"/>
            <a:ext cx="20447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200" b="1">
                <a:solidFill>
                  <a:schemeClr val="tx1"/>
                </a:solidFill>
              </a:rPr>
              <a:t>Symbols or Numbers</a:t>
            </a:r>
          </a:p>
        </p:txBody>
      </p:sp>
      <p:pic>
        <p:nvPicPr>
          <p:cNvPr id="138263"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8264" name="Group 6"/>
          <p:cNvGrpSpPr>
            <a:grpSpLocks/>
          </p:cNvGrpSpPr>
          <p:nvPr/>
        </p:nvGrpSpPr>
        <p:grpSpPr bwMode="auto">
          <a:xfrm>
            <a:off x="5446713" y="3840163"/>
            <a:ext cx="363537" cy="363537"/>
            <a:chOff x="932" y="3481"/>
            <a:chExt cx="229" cy="229"/>
          </a:xfrm>
        </p:grpSpPr>
        <p:sp>
          <p:nvSpPr>
            <p:cNvPr id="138269" name="Oval 7"/>
            <p:cNvSpPr>
              <a:spLocks noChangeArrowheads="1"/>
            </p:cNvSpPr>
            <p:nvPr/>
          </p:nvSpPr>
          <p:spPr bwMode="auto">
            <a:xfrm>
              <a:off x="932" y="3481"/>
              <a:ext cx="229" cy="229"/>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38270" name="Oval 8"/>
            <p:cNvSpPr>
              <a:spLocks noChangeArrowheads="1"/>
            </p:cNvSpPr>
            <p:nvPr/>
          </p:nvSpPr>
          <p:spPr bwMode="auto">
            <a:xfrm>
              <a:off x="994" y="3543"/>
              <a:ext cx="104" cy="104"/>
            </a:xfrm>
            <a:prstGeom prst="ellipse">
              <a:avLst/>
            </a:prstGeom>
            <a:solidFill>
              <a:schemeClr val="tx1"/>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sp>
        <p:nvSpPr>
          <p:cNvPr id="138265" name="Oval 5"/>
          <p:cNvSpPr>
            <a:spLocks noChangeArrowheads="1"/>
          </p:cNvSpPr>
          <p:nvPr/>
        </p:nvSpPr>
        <p:spPr bwMode="auto">
          <a:xfrm>
            <a:off x="7013575" y="3551238"/>
            <a:ext cx="363538" cy="363537"/>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38266" name="AutoShape 9"/>
          <p:cNvSpPr>
            <a:spLocks noChangeArrowheads="1"/>
          </p:cNvSpPr>
          <p:nvPr/>
        </p:nvSpPr>
        <p:spPr bwMode="auto">
          <a:xfrm>
            <a:off x="7180263" y="4933950"/>
            <a:ext cx="330200" cy="285750"/>
          </a:xfrm>
          <a:prstGeom prst="triangle">
            <a:avLst>
              <a:gd name="adj" fmla="val 50000"/>
            </a:avLst>
          </a:prstGeom>
          <a:solidFill>
            <a:schemeClr val="accent1"/>
          </a:solidFill>
          <a:ln w="12700">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38267" name="Text Box 21"/>
          <p:cNvSpPr txBox="1">
            <a:spLocks noChangeArrowheads="1"/>
          </p:cNvSpPr>
          <p:nvPr/>
        </p:nvSpPr>
        <p:spPr bwMode="auto">
          <a:xfrm>
            <a:off x="7134225" y="5295900"/>
            <a:ext cx="1327150"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200" b="1">
                <a:solidFill>
                  <a:schemeClr val="tx1"/>
                </a:solidFill>
              </a:rPr>
              <a:t>Design Response</a:t>
            </a:r>
            <a:br>
              <a:rPr lang="en-US" altLang="en-US" sz="1200" b="1">
                <a:solidFill>
                  <a:schemeClr val="tx1"/>
                </a:solidFill>
              </a:rPr>
            </a:br>
            <a:r>
              <a:rPr lang="en-US" altLang="en-US" sz="1800" b="1">
                <a:solidFill>
                  <a:schemeClr val="tx1"/>
                </a:solidFill>
              </a:rPr>
              <a:t>C</a:t>
            </a:r>
            <a:endParaRPr lang="en-US" altLang="en-US" sz="1200" b="1">
              <a:solidFill>
                <a:schemeClr val="tx1"/>
              </a:solidFill>
            </a:endParaRPr>
          </a:p>
        </p:txBody>
      </p:sp>
      <p:sp>
        <p:nvSpPr>
          <p:cNvPr id="138268" name="Text Box 21"/>
          <p:cNvSpPr txBox="1">
            <a:spLocks noChangeArrowheads="1"/>
          </p:cNvSpPr>
          <p:nvPr/>
        </p:nvSpPr>
        <p:spPr bwMode="auto">
          <a:xfrm>
            <a:off x="7061200" y="4051300"/>
            <a:ext cx="1327150"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200" b="1">
                <a:solidFill>
                  <a:schemeClr val="tx1"/>
                </a:solidFill>
              </a:rPr>
              <a:t>Design Response</a:t>
            </a:r>
            <a:br>
              <a:rPr lang="en-US" altLang="en-US" sz="1200" b="1">
                <a:solidFill>
                  <a:schemeClr val="tx1"/>
                </a:solidFill>
              </a:rPr>
            </a:br>
            <a:r>
              <a:rPr lang="en-US" altLang="en-US" sz="1800" b="1">
                <a:solidFill>
                  <a:schemeClr val="tx1"/>
                </a:solidFill>
              </a:rPr>
              <a:t>B</a:t>
            </a:r>
            <a:endParaRPr lang="en-US" altLang="en-US" sz="1200" b="1">
              <a:solidFill>
                <a:schemeClr val="tx1"/>
              </a:solidFill>
            </a:endParaRPr>
          </a:p>
        </p:txBody>
      </p:sp>
    </p:spTree>
  </p:cSld>
  <p:clrMapOvr>
    <a:masterClrMapping/>
  </p:clrMapOvr>
  <p:transition/>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ChangeArrowheads="1"/>
          </p:cNvSpPr>
          <p:nvPr>
            <p:ph type="title" idx="4294967295"/>
          </p:nvPr>
        </p:nvSpPr>
        <p:spPr>
          <a:xfrm>
            <a:off x="247650" y="546100"/>
            <a:ext cx="8443913" cy="677863"/>
          </a:xfrm>
        </p:spPr>
        <p:txBody>
          <a:bodyPr lIns="91440" tIns="45720" rIns="91440" bIns="45720" anchor="ctr"/>
          <a:lstStyle/>
          <a:p>
            <a:pPr eaLnBrk="1" hangingPunct="1"/>
            <a:r>
              <a:rPr lang="en-US" altLang="en-US"/>
              <a:t>One of the Earliest preQFD Examples: </a:t>
            </a:r>
            <a:br>
              <a:rPr lang="en-US" altLang="en-US"/>
            </a:br>
            <a:r>
              <a:rPr lang="en-US" altLang="en-US" sz="2000"/>
              <a:t>Earliest pre-QFD at Bridgestone Tire , 1966</a:t>
            </a:r>
          </a:p>
        </p:txBody>
      </p:sp>
      <p:sp>
        <p:nvSpPr>
          <p:cNvPr id="139267" name="Rectangle 3"/>
          <p:cNvSpPr>
            <a:spLocks noChangeArrowheads="1"/>
          </p:cNvSpPr>
          <p:nvPr/>
        </p:nvSpPr>
        <p:spPr bwMode="blackWhite">
          <a:xfrm>
            <a:off x="84138" y="1638300"/>
            <a:ext cx="42513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r" eaLnBrk="1" hangingPunct="1"/>
            <a:r>
              <a:rPr lang="en-US" altLang="en-US" sz="1800" b="1" i="1" u="sng">
                <a:solidFill>
                  <a:schemeClr val="tx1"/>
                </a:solidFill>
              </a:rPr>
              <a:t>What</a:t>
            </a:r>
            <a:r>
              <a:rPr lang="en-US" altLang="en-US" sz="1800" b="1" i="1">
                <a:solidFill>
                  <a:schemeClr val="tx1"/>
                </a:solidFill>
              </a:rPr>
              <a:t> we (and the customer) </a:t>
            </a:r>
            <a:br>
              <a:rPr lang="en-US" altLang="en-US" sz="1800" b="1" i="1">
                <a:solidFill>
                  <a:schemeClr val="tx1"/>
                </a:solidFill>
              </a:rPr>
            </a:br>
            <a:r>
              <a:rPr lang="en-US" altLang="en-US" sz="1800" b="1" i="1">
                <a:solidFill>
                  <a:schemeClr val="tx1"/>
                </a:solidFill>
              </a:rPr>
              <a:t>need to ‘end up with’</a:t>
            </a:r>
          </a:p>
        </p:txBody>
      </p:sp>
      <p:sp>
        <p:nvSpPr>
          <p:cNvPr id="139268" name="Rectangle 4"/>
          <p:cNvSpPr>
            <a:spLocks noChangeArrowheads="1"/>
          </p:cNvSpPr>
          <p:nvPr/>
        </p:nvSpPr>
        <p:spPr bwMode="blackWhite">
          <a:xfrm>
            <a:off x="42863" y="2566988"/>
            <a:ext cx="30607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i="1" u="sng">
                <a:solidFill>
                  <a:schemeClr val="tx1"/>
                </a:solidFill>
              </a:rPr>
              <a:t>How</a:t>
            </a:r>
            <a:r>
              <a:rPr lang="en-US" altLang="en-US" sz="1800" b="1" i="1">
                <a:solidFill>
                  <a:schemeClr val="tx1"/>
                </a:solidFill>
              </a:rPr>
              <a:t> we might act - selecting and adjusting</a:t>
            </a:r>
            <a:br>
              <a:rPr lang="en-US" altLang="en-US" sz="1800" b="1" i="1">
                <a:solidFill>
                  <a:schemeClr val="tx1"/>
                </a:solidFill>
              </a:rPr>
            </a:br>
            <a:r>
              <a:rPr lang="en-US" altLang="en-US" sz="1800" b="1" i="1">
                <a:solidFill>
                  <a:schemeClr val="tx1"/>
                </a:solidFill>
              </a:rPr>
              <a:t>  factors to ‘deploy’ </a:t>
            </a:r>
            <a:br>
              <a:rPr lang="en-US" altLang="en-US" sz="1800" b="1" i="1">
                <a:solidFill>
                  <a:schemeClr val="tx1"/>
                </a:solidFill>
              </a:rPr>
            </a:br>
            <a:r>
              <a:rPr lang="en-US" altLang="en-US" sz="1800" b="1" i="1">
                <a:solidFill>
                  <a:schemeClr val="tx1"/>
                </a:solidFill>
              </a:rPr>
              <a:t>  the need</a:t>
            </a:r>
            <a:endParaRPr lang="en-US" altLang="en-US" sz="1400" b="1" i="1">
              <a:solidFill>
                <a:schemeClr val="tx1"/>
              </a:solidFill>
            </a:endParaRPr>
          </a:p>
        </p:txBody>
      </p:sp>
      <p:sp>
        <p:nvSpPr>
          <p:cNvPr id="139269" name="Line 5"/>
          <p:cNvSpPr>
            <a:spLocks noChangeShapeType="1"/>
          </p:cNvSpPr>
          <p:nvPr/>
        </p:nvSpPr>
        <p:spPr bwMode="blackWhite">
          <a:xfrm flipH="1" flipV="1">
            <a:off x="5319713" y="2311400"/>
            <a:ext cx="46037" cy="24669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70" name="Text Box 6"/>
          <p:cNvSpPr txBox="1">
            <a:spLocks noChangeArrowheads="1"/>
          </p:cNvSpPr>
          <p:nvPr/>
        </p:nvSpPr>
        <p:spPr bwMode="blackWhite">
          <a:xfrm>
            <a:off x="4570413" y="1643063"/>
            <a:ext cx="1557337" cy="65405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Smooth Ride</a:t>
            </a:r>
          </a:p>
        </p:txBody>
      </p:sp>
      <p:sp>
        <p:nvSpPr>
          <p:cNvPr id="139271" name="Line 7"/>
          <p:cNvSpPr>
            <a:spLocks noChangeShapeType="1"/>
          </p:cNvSpPr>
          <p:nvPr/>
        </p:nvSpPr>
        <p:spPr bwMode="blackWhite">
          <a:xfrm>
            <a:off x="5373688" y="3048000"/>
            <a:ext cx="1706562" cy="9810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72" name="Line 8"/>
          <p:cNvSpPr>
            <a:spLocks noChangeShapeType="1"/>
          </p:cNvSpPr>
          <p:nvPr/>
        </p:nvSpPr>
        <p:spPr bwMode="blackWhite">
          <a:xfrm flipH="1">
            <a:off x="3370263" y="3440113"/>
            <a:ext cx="1973262" cy="1144587"/>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73" name="Line 9"/>
          <p:cNvSpPr>
            <a:spLocks noChangeShapeType="1"/>
          </p:cNvSpPr>
          <p:nvPr/>
        </p:nvSpPr>
        <p:spPr bwMode="blackWhite">
          <a:xfrm>
            <a:off x="5373688" y="4313238"/>
            <a:ext cx="1958975" cy="112871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74" name="Text Box 10"/>
          <p:cNvSpPr txBox="1">
            <a:spLocks noChangeArrowheads="1"/>
          </p:cNvSpPr>
          <p:nvPr/>
        </p:nvSpPr>
        <p:spPr bwMode="blackWhite">
          <a:xfrm>
            <a:off x="1879600" y="4459288"/>
            <a:ext cx="2085975" cy="647700"/>
          </a:xfrm>
          <a:prstGeom prst="rect">
            <a:avLst/>
          </a:prstGeom>
          <a:noFill/>
          <a:ln w="127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Tire Characteristics</a:t>
            </a:r>
          </a:p>
        </p:txBody>
      </p:sp>
      <p:sp>
        <p:nvSpPr>
          <p:cNvPr id="139275" name="Text Box 11"/>
          <p:cNvSpPr txBox="1">
            <a:spLocks noChangeArrowheads="1"/>
          </p:cNvSpPr>
          <p:nvPr/>
        </p:nvSpPr>
        <p:spPr bwMode="blackWhite">
          <a:xfrm>
            <a:off x="6662738" y="5562600"/>
            <a:ext cx="2297112" cy="647700"/>
          </a:xfrm>
          <a:prstGeom prst="rect">
            <a:avLst/>
          </a:prstGeom>
          <a:noFill/>
          <a:ln w="127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Molding Characteristics</a:t>
            </a:r>
          </a:p>
        </p:txBody>
      </p:sp>
      <p:sp>
        <p:nvSpPr>
          <p:cNvPr id="139276" name="Text Box 12"/>
          <p:cNvSpPr txBox="1">
            <a:spLocks noChangeArrowheads="1"/>
          </p:cNvSpPr>
          <p:nvPr/>
        </p:nvSpPr>
        <p:spPr bwMode="blackWhite">
          <a:xfrm>
            <a:off x="6738938" y="3995738"/>
            <a:ext cx="1814512" cy="646112"/>
          </a:xfrm>
          <a:prstGeom prst="rect">
            <a:avLst/>
          </a:prstGeom>
          <a:noFill/>
          <a:ln w="127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Raw Materials Handling</a:t>
            </a:r>
          </a:p>
        </p:txBody>
      </p:sp>
      <p:sp>
        <p:nvSpPr>
          <p:cNvPr id="139277" name="Text Box 13"/>
          <p:cNvSpPr txBox="1">
            <a:spLocks noChangeArrowheads="1"/>
          </p:cNvSpPr>
          <p:nvPr/>
        </p:nvSpPr>
        <p:spPr bwMode="blackWhite">
          <a:xfrm>
            <a:off x="2763838" y="3632200"/>
            <a:ext cx="15224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Trueness</a:t>
            </a:r>
          </a:p>
        </p:txBody>
      </p:sp>
      <p:sp>
        <p:nvSpPr>
          <p:cNvPr id="139278" name="Text Box 14"/>
          <p:cNvSpPr txBox="1">
            <a:spLocks noChangeArrowheads="1"/>
          </p:cNvSpPr>
          <p:nvPr/>
        </p:nvSpPr>
        <p:spPr bwMode="blackWhite">
          <a:xfrm>
            <a:off x="3614738" y="4314825"/>
            <a:ext cx="152241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Sidewall Strength</a:t>
            </a:r>
          </a:p>
        </p:txBody>
      </p:sp>
      <p:sp>
        <p:nvSpPr>
          <p:cNvPr id="139279" name="Line 15"/>
          <p:cNvSpPr>
            <a:spLocks noChangeShapeType="1"/>
          </p:cNvSpPr>
          <p:nvPr/>
        </p:nvSpPr>
        <p:spPr bwMode="blackWhite">
          <a:xfrm flipH="1" flipV="1">
            <a:off x="4052888" y="3836988"/>
            <a:ext cx="573087"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80" name="Line 16"/>
          <p:cNvSpPr>
            <a:spLocks noChangeShapeType="1"/>
          </p:cNvSpPr>
          <p:nvPr/>
        </p:nvSpPr>
        <p:spPr bwMode="blackWhite">
          <a:xfrm>
            <a:off x="3919538" y="4268788"/>
            <a:ext cx="325437" cy="8731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81" name="Text Box 17"/>
          <p:cNvSpPr txBox="1">
            <a:spLocks noChangeArrowheads="1"/>
          </p:cNvSpPr>
          <p:nvPr/>
        </p:nvSpPr>
        <p:spPr bwMode="blackWhite">
          <a:xfrm>
            <a:off x="6513513" y="3255963"/>
            <a:ext cx="184943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Age of Polymers</a:t>
            </a:r>
          </a:p>
        </p:txBody>
      </p:sp>
      <p:sp>
        <p:nvSpPr>
          <p:cNvPr id="139282" name="Text Box 18"/>
          <p:cNvSpPr txBox="1">
            <a:spLocks noChangeArrowheads="1"/>
          </p:cNvSpPr>
          <p:nvPr/>
        </p:nvSpPr>
        <p:spPr bwMode="blackWhite">
          <a:xfrm>
            <a:off x="5273675" y="3752850"/>
            <a:ext cx="15208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Storage Humidity</a:t>
            </a:r>
          </a:p>
        </p:txBody>
      </p:sp>
      <p:sp>
        <p:nvSpPr>
          <p:cNvPr id="139283" name="Text Box 19"/>
          <p:cNvSpPr txBox="1">
            <a:spLocks noChangeArrowheads="1"/>
          </p:cNvSpPr>
          <p:nvPr/>
        </p:nvSpPr>
        <p:spPr bwMode="blackWhite">
          <a:xfrm>
            <a:off x="6962775" y="4905375"/>
            <a:ext cx="15208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Pressure</a:t>
            </a:r>
          </a:p>
        </p:txBody>
      </p:sp>
      <p:sp>
        <p:nvSpPr>
          <p:cNvPr id="139284" name="Text Box 20"/>
          <p:cNvSpPr txBox="1">
            <a:spLocks noChangeArrowheads="1"/>
          </p:cNvSpPr>
          <p:nvPr/>
        </p:nvSpPr>
        <p:spPr bwMode="blackWhite">
          <a:xfrm>
            <a:off x="4610100" y="4775200"/>
            <a:ext cx="15224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r" eaLnBrk="1" hangingPunct="1"/>
            <a:r>
              <a:rPr lang="en-US" altLang="en-US" sz="1800" b="1">
                <a:solidFill>
                  <a:schemeClr val="tx1"/>
                </a:solidFill>
              </a:rPr>
              <a:t>Time</a:t>
            </a:r>
          </a:p>
        </p:txBody>
      </p:sp>
      <p:sp>
        <p:nvSpPr>
          <p:cNvPr id="139285" name="Text Box 21"/>
          <p:cNvSpPr txBox="1">
            <a:spLocks noChangeArrowheads="1"/>
          </p:cNvSpPr>
          <p:nvPr/>
        </p:nvSpPr>
        <p:spPr bwMode="blackWhite">
          <a:xfrm>
            <a:off x="4962525" y="5241925"/>
            <a:ext cx="18621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Accuracy of Mold Halves</a:t>
            </a:r>
          </a:p>
        </p:txBody>
      </p:sp>
      <p:sp>
        <p:nvSpPr>
          <p:cNvPr id="139286" name="Line 22"/>
          <p:cNvSpPr>
            <a:spLocks noChangeShapeType="1"/>
          </p:cNvSpPr>
          <p:nvPr/>
        </p:nvSpPr>
        <p:spPr bwMode="blackWhite">
          <a:xfrm flipH="1" flipV="1">
            <a:off x="6129338" y="4972050"/>
            <a:ext cx="396875"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87" name="Line 23"/>
          <p:cNvSpPr>
            <a:spLocks noChangeShapeType="1"/>
          </p:cNvSpPr>
          <p:nvPr/>
        </p:nvSpPr>
        <p:spPr bwMode="blackWhite">
          <a:xfrm flipV="1">
            <a:off x="6815138" y="5148263"/>
            <a:ext cx="307975"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88" name="Line 24"/>
          <p:cNvSpPr>
            <a:spLocks noChangeShapeType="1"/>
          </p:cNvSpPr>
          <p:nvPr/>
        </p:nvSpPr>
        <p:spPr bwMode="blackWhite">
          <a:xfrm flipV="1">
            <a:off x="6596063" y="5376863"/>
            <a:ext cx="608012" cy="46037"/>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89" name="Line 25"/>
          <p:cNvSpPr>
            <a:spLocks noChangeShapeType="1"/>
          </p:cNvSpPr>
          <p:nvPr/>
        </p:nvSpPr>
        <p:spPr bwMode="blackWhite">
          <a:xfrm flipV="1">
            <a:off x="6542088" y="3937000"/>
            <a:ext cx="363537"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90" name="Line 26"/>
          <p:cNvSpPr>
            <a:spLocks noChangeShapeType="1"/>
          </p:cNvSpPr>
          <p:nvPr/>
        </p:nvSpPr>
        <p:spPr bwMode="blackWhite">
          <a:xfrm flipV="1">
            <a:off x="6408738" y="3614738"/>
            <a:ext cx="473075"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139291"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9292" name="Straight Connector 33"/>
          <p:cNvCxnSpPr>
            <a:cxnSpLocks noChangeShapeType="1"/>
            <a:stCxn id="139267" idx="3"/>
            <a:endCxn id="139270" idx="1"/>
          </p:cNvCxnSpPr>
          <p:nvPr/>
        </p:nvCxnSpPr>
        <p:spPr bwMode="auto">
          <a:xfrm>
            <a:off x="4335463" y="1962150"/>
            <a:ext cx="234950" cy="7938"/>
          </a:xfrm>
          <a:prstGeom prst="line">
            <a:avLst/>
          </a:prstGeom>
          <a:noFill/>
          <a:ln w="12700" algn="ctr">
            <a:solidFill>
              <a:srgbClr val="C0C0C0"/>
            </a:solidFill>
            <a:round/>
            <a:headEnd/>
            <a:tailEnd type="triangle" w="med" len="med"/>
          </a:ln>
          <a:extLst>
            <a:ext uri="{909E8E84-426E-40DD-AFC4-6F175D3DCCD1}">
              <a14:hiddenFill xmlns:a14="http://schemas.microsoft.com/office/drawing/2010/main">
                <a:noFill/>
              </a14:hiddenFill>
            </a:ext>
          </a:extLst>
        </p:spPr>
      </p:cxnSp>
      <p:cxnSp>
        <p:nvCxnSpPr>
          <p:cNvPr id="139293" name="Straight Connector 34"/>
          <p:cNvCxnSpPr>
            <a:cxnSpLocks noChangeShapeType="1"/>
          </p:cNvCxnSpPr>
          <p:nvPr/>
        </p:nvCxnSpPr>
        <p:spPr bwMode="auto">
          <a:xfrm>
            <a:off x="2936875" y="2771775"/>
            <a:ext cx="730250" cy="331788"/>
          </a:xfrm>
          <a:prstGeom prst="line">
            <a:avLst/>
          </a:prstGeom>
          <a:noFill/>
          <a:ln w="12700" algn="ctr">
            <a:solidFill>
              <a:srgbClr val="C0C0C0"/>
            </a:solidFill>
            <a:round/>
            <a:headEnd/>
            <a:tailEnd type="triangle" w="med" len="med"/>
          </a:ln>
          <a:extLst>
            <a:ext uri="{909E8E84-426E-40DD-AFC4-6F175D3DCCD1}">
              <a14:hiddenFill xmlns:a14="http://schemas.microsoft.com/office/drawing/2010/main">
                <a:noFill/>
              </a14:hiddenFill>
            </a:ext>
          </a:extLst>
        </p:spPr>
      </p:cxnSp>
    </p:spTree>
  </p:cSld>
  <p:clrMapOvr>
    <a:masterClrMapping/>
  </p:clrMapOvr>
  <p:transition/>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title" idx="4294967295"/>
          </p:nvPr>
        </p:nvSpPr>
        <p:spPr>
          <a:xfrm>
            <a:off x="258763" y="434975"/>
            <a:ext cx="8443912" cy="677863"/>
          </a:xfrm>
        </p:spPr>
        <p:txBody>
          <a:bodyPr lIns="91440" tIns="45720" rIns="91440" bIns="45720" anchor="ctr"/>
          <a:lstStyle/>
          <a:p>
            <a:pPr eaLnBrk="1" hangingPunct="1"/>
            <a:r>
              <a:rPr lang="en-US" altLang="en-US"/>
              <a:t>Quality Function Deployment (QFD)</a:t>
            </a:r>
            <a:br>
              <a:rPr lang="en-US" altLang="en-US"/>
            </a:br>
            <a:r>
              <a:rPr lang="en-US" altLang="en-US" sz="2000"/>
              <a:t>Evolved from Y to x Thinking</a:t>
            </a:r>
            <a:r>
              <a:rPr lang="en-US" altLang="en-US" sz="1800"/>
              <a:t> </a:t>
            </a:r>
            <a:endParaRPr lang="en-US" altLang="en-US" sz="1200"/>
          </a:p>
        </p:txBody>
      </p:sp>
      <p:sp>
        <p:nvSpPr>
          <p:cNvPr id="140291" name="Line 5"/>
          <p:cNvSpPr>
            <a:spLocks noChangeShapeType="1"/>
          </p:cNvSpPr>
          <p:nvPr/>
        </p:nvSpPr>
        <p:spPr bwMode="blackWhite">
          <a:xfrm flipV="1">
            <a:off x="4440238" y="1893888"/>
            <a:ext cx="0" cy="20955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0292" name="Text Box 6"/>
          <p:cNvSpPr txBox="1">
            <a:spLocks noChangeArrowheads="1"/>
          </p:cNvSpPr>
          <p:nvPr/>
        </p:nvSpPr>
        <p:spPr bwMode="blackWhite">
          <a:xfrm>
            <a:off x="3135313" y="1258888"/>
            <a:ext cx="2632075" cy="654050"/>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Agents Quickly  Enter  Correct Orders</a:t>
            </a:r>
            <a:endParaRPr lang="en-US" altLang="en-US" sz="1400" b="1">
              <a:solidFill>
                <a:schemeClr val="tx1"/>
              </a:solidFill>
            </a:endParaRPr>
          </a:p>
        </p:txBody>
      </p:sp>
      <p:sp>
        <p:nvSpPr>
          <p:cNvPr id="140293" name="Line 7"/>
          <p:cNvSpPr>
            <a:spLocks noChangeShapeType="1"/>
          </p:cNvSpPr>
          <p:nvPr/>
        </p:nvSpPr>
        <p:spPr bwMode="blackWhite">
          <a:xfrm>
            <a:off x="4448175" y="2238375"/>
            <a:ext cx="2816225" cy="17176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0294" name="Line 8"/>
          <p:cNvSpPr>
            <a:spLocks noChangeShapeType="1"/>
          </p:cNvSpPr>
          <p:nvPr/>
        </p:nvSpPr>
        <p:spPr bwMode="blackWhite">
          <a:xfrm flipH="1">
            <a:off x="1674813" y="3074988"/>
            <a:ext cx="2743200" cy="7366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0295" name="Line 9"/>
          <p:cNvSpPr>
            <a:spLocks noChangeShapeType="1"/>
          </p:cNvSpPr>
          <p:nvPr/>
        </p:nvSpPr>
        <p:spPr bwMode="blackWhite">
          <a:xfrm>
            <a:off x="4448175" y="3981450"/>
            <a:ext cx="1958975" cy="1128713"/>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0296" name="Text Box 10"/>
          <p:cNvSpPr txBox="1">
            <a:spLocks noChangeArrowheads="1"/>
          </p:cNvSpPr>
          <p:nvPr/>
        </p:nvSpPr>
        <p:spPr bwMode="blackWhite">
          <a:xfrm>
            <a:off x="158750" y="3808413"/>
            <a:ext cx="1552575" cy="64611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Security</a:t>
            </a:r>
            <a:br>
              <a:rPr lang="en-US" altLang="en-US" sz="1800" b="1">
                <a:solidFill>
                  <a:schemeClr val="tx1"/>
                </a:solidFill>
              </a:rPr>
            </a:br>
            <a:r>
              <a:rPr lang="en-US" altLang="en-US" sz="1800" b="1">
                <a:solidFill>
                  <a:schemeClr val="tx1"/>
                </a:solidFill>
              </a:rPr>
              <a:t>Overhead</a:t>
            </a:r>
          </a:p>
        </p:txBody>
      </p:sp>
      <p:sp>
        <p:nvSpPr>
          <p:cNvPr id="140297" name="Text Box 11"/>
          <p:cNvSpPr txBox="1">
            <a:spLocks noChangeArrowheads="1"/>
          </p:cNvSpPr>
          <p:nvPr/>
        </p:nvSpPr>
        <p:spPr bwMode="blackWhite">
          <a:xfrm>
            <a:off x="6300788" y="5122863"/>
            <a:ext cx="1927225" cy="6477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Network Infrastructure</a:t>
            </a:r>
          </a:p>
        </p:txBody>
      </p:sp>
      <p:sp>
        <p:nvSpPr>
          <p:cNvPr id="140298" name="Text Box 12"/>
          <p:cNvSpPr txBox="1">
            <a:spLocks noChangeArrowheads="1"/>
          </p:cNvSpPr>
          <p:nvPr/>
        </p:nvSpPr>
        <p:spPr bwMode="blackWhite">
          <a:xfrm>
            <a:off x="7178675" y="3957638"/>
            <a:ext cx="1379538" cy="64611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UI Efficiency</a:t>
            </a:r>
          </a:p>
        </p:txBody>
      </p:sp>
      <p:sp>
        <p:nvSpPr>
          <p:cNvPr id="140299" name="Text Box 13"/>
          <p:cNvSpPr txBox="1">
            <a:spLocks noChangeArrowheads="1"/>
          </p:cNvSpPr>
          <p:nvPr/>
        </p:nvSpPr>
        <p:spPr bwMode="blackWhite">
          <a:xfrm>
            <a:off x="1282700" y="2822575"/>
            <a:ext cx="16160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Encryption Time</a:t>
            </a:r>
          </a:p>
        </p:txBody>
      </p:sp>
      <p:sp>
        <p:nvSpPr>
          <p:cNvPr id="140300" name="Text Box 14"/>
          <p:cNvSpPr txBox="1">
            <a:spLocks noChangeArrowheads="1"/>
          </p:cNvSpPr>
          <p:nvPr/>
        </p:nvSpPr>
        <p:spPr bwMode="blackWhite">
          <a:xfrm>
            <a:off x="1858963" y="3725863"/>
            <a:ext cx="24558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Security</a:t>
            </a:r>
            <a:br>
              <a:rPr lang="en-US" altLang="en-US" sz="1800" b="1">
                <a:solidFill>
                  <a:schemeClr val="tx1"/>
                </a:solidFill>
              </a:rPr>
            </a:br>
            <a:r>
              <a:rPr lang="en-US" altLang="en-US" sz="1800" b="1">
                <a:solidFill>
                  <a:schemeClr val="tx1"/>
                </a:solidFill>
              </a:rPr>
              <a:t>Protocol Overhead</a:t>
            </a:r>
          </a:p>
        </p:txBody>
      </p:sp>
      <p:sp>
        <p:nvSpPr>
          <p:cNvPr id="140301" name="Line 15"/>
          <p:cNvSpPr>
            <a:spLocks noChangeShapeType="1"/>
          </p:cNvSpPr>
          <p:nvPr/>
        </p:nvSpPr>
        <p:spPr bwMode="blackWhite">
          <a:xfrm flipH="1" flipV="1">
            <a:off x="2598738" y="3175000"/>
            <a:ext cx="442912" cy="23653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0302" name="Line 16"/>
          <p:cNvSpPr>
            <a:spLocks noChangeShapeType="1"/>
          </p:cNvSpPr>
          <p:nvPr/>
        </p:nvSpPr>
        <p:spPr bwMode="blackWhite">
          <a:xfrm>
            <a:off x="2767013" y="3503613"/>
            <a:ext cx="212725" cy="2159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0303" name="Text Box 17"/>
          <p:cNvSpPr txBox="1">
            <a:spLocks noChangeArrowheads="1"/>
          </p:cNvSpPr>
          <p:nvPr/>
        </p:nvSpPr>
        <p:spPr bwMode="blackWhite">
          <a:xfrm>
            <a:off x="5170488" y="2205038"/>
            <a:ext cx="27511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Data Entry Rate</a:t>
            </a:r>
          </a:p>
        </p:txBody>
      </p:sp>
      <p:sp>
        <p:nvSpPr>
          <p:cNvPr id="140304" name="Text Box 18"/>
          <p:cNvSpPr txBox="1">
            <a:spLocks noChangeArrowheads="1"/>
          </p:cNvSpPr>
          <p:nvPr/>
        </p:nvSpPr>
        <p:spPr bwMode="blackWhite">
          <a:xfrm>
            <a:off x="4503738" y="3184525"/>
            <a:ext cx="161607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Exception</a:t>
            </a:r>
            <a:br>
              <a:rPr lang="en-US" altLang="en-US" sz="1800" b="1">
                <a:solidFill>
                  <a:schemeClr val="tx1"/>
                </a:solidFill>
              </a:rPr>
            </a:br>
            <a:r>
              <a:rPr lang="en-US" altLang="en-US" sz="1800" b="1">
                <a:solidFill>
                  <a:schemeClr val="tx1"/>
                </a:solidFill>
              </a:rPr>
              <a:t>/Rework Rate</a:t>
            </a:r>
          </a:p>
        </p:txBody>
      </p:sp>
      <p:sp>
        <p:nvSpPr>
          <p:cNvPr id="140305" name="Text Box 19"/>
          <p:cNvSpPr txBox="1">
            <a:spLocks noChangeArrowheads="1"/>
          </p:cNvSpPr>
          <p:nvPr/>
        </p:nvSpPr>
        <p:spPr bwMode="blackWhite">
          <a:xfrm>
            <a:off x="5778500" y="4498975"/>
            <a:ext cx="16160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 Servers</a:t>
            </a:r>
          </a:p>
        </p:txBody>
      </p:sp>
      <p:sp>
        <p:nvSpPr>
          <p:cNvPr id="140306" name="Text Box 20"/>
          <p:cNvSpPr txBox="1">
            <a:spLocks noChangeArrowheads="1"/>
          </p:cNvSpPr>
          <p:nvPr/>
        </p:nvSpPr>
        <p:spPr bwMode="blackWhite">
          <a:xfrm>
            <a:off x="3457575" y="4378325"/>
            <a:ext cx="1616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r" eaLnBrk="1" hangingPunct="1"/>
            <a:r>
              <a:rPr lang="en-US" altLang="en-US" sz="1800" b="1">
                <a:solidFill>
                  <a:schemeClr val="tx1"/>
                </a:solidFill>
              </a:rPr>
              <a:t>CPU Speed</a:t>
            </a:r>
          </a:p>
        </p:txBody>
      </p:sp>
      <p:sp>
        <p:nvSpPr>
          <p:cNvPr id="140307" name="Text Box 21"/>
          <p:cNvSpPr txBox="1">
            <a:spLocks noChangeArrowheads="1"/>
          </p:cNvSpPr>
          <p:nvPr/>
        </p:nvSpPr>
        <p:spPr bwMode="blackWhite">
          <a:xfrm>
            <a:off x="3082925" y="4835525"/>
            <a:ext cx="26924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Routing Effectiveness</a:t>
            </a:r>
          </a:p>
        </p:txBody>
      </p:sp>
      <p:sp>
        <p:nvSpPr>
          <p:cNvPr id="140308" name="Line 22"/>
          <p:cNvSpPr>
            <a:spLocks noChangeShapeType="1"/>
          </p:cNvSpPr>
          <p:nvPr/>
        </p:nvSpPr>
        <p:spPr bwMode="blackWhite">
          <a:xfrm flipH="1" flipV="1">
            <a:off x="4999038" y="4548188"/>
            <a:ext cx="396875"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0309" name="Line 23"/>
          <p:cNvSpPr>
            <a:spLocks noChangeShapeType="1"/>
          </p:cNvSpPr>
          <p:nvPr/>
        </p:nvSpPr>
        <p:spPr bwMode="blackWhite">
          <a:xfrm flipV="1">
            <a:off x="5726113" y="4694238"/>
            <a:ext cx="307975"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0310" name="Line 24"/>
          <p:cNvSpPr>
            <a:spLocks noChangeShapeType="1"/>
          </p:cNvSpPr>
          <p:nvPr/>
        </p:nvSpPr>
        <p:spPr bwMode="blackWhite">
          <a:xfrm flipV="1">
            <a:off x="5707063" y="4994275"/>
            <a:ext cx="458787"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0311" name="Line 25"/>
          <p:cNvSpPr>
            <a:spLocks noChangeShapeType="1"/>
          </p:cNvSpPr>
          <p:nvPr/>
        </p:nvSpPr>
        <p:spPr bwMode="blackWhite">
          <a:xfrm flipV="1">
            <a:off x="5945188" y="3395663"/>
            <a:ext cx="363537"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0312" name="Line 26"/>
          <p:cNvSpPr>
            <a:spLocks noChangeShapeType="1"/>
          </p:cNvSpPr>
          <p:nvPr/>
        </p:nvSpPr>
        <p:spPr bwMode="blackWhite">
          <a:xfrm flipV="1">
            <a:off x="4810125" y="2393950"/>
            <a:ext cx="788988" cy="4603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0313" name="Text Box 28"/>
          <p:cNvSpPr txBox="1">
            <a:spLocks noChangeArrowheads="1"/>
          </p:cNvSpPr>
          <p:nvPr/>
        </p:nvSpPr>
        <p:spPr bwMode="blackWhite">
          <a:xfrm>
            <a:off x="236538" y="5924550"/>
            <a:ext cx="6256337"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lnSpc>
                <a:spcPct val="120000"/>
              </a:lnSpc>
            </a:pPr>
            <a:r>
              <a:rPr lang="en-US" altLang="en-US" sz="1800">
                <a:solidFill>
                  <a:schemeClr val="tx1"/>
                </a:solidFill>
              </a:rPr>
              <a:t>Multiple Needs and Factors – with interactions </a:t>
            </a:r>
            <a:br>
              <a:rPr lang="en-US" altLang="en-US" sz="1800">
                <a:solidFill>
                  <a:schemeClr val="tx1"/>
                </a:solidFill>
              </a:rPr>
            </a:br>
            <a:r>
              <a:rPr lang="en-US" altLang="en-US" sz="1800">
                <a:solidFill>
                  <a:schemeClr val="tx1"/>
                </a:solidFill>
              </a:rPr>
              <a:t>Called for a “planning table” form</a:t>
            </a:r>
          </a:p>
        </p:txBody>
      </p:sp>
      <p:sp>
        <p:nvSpPr>
          <p:cNvPr id="140314" name="Text Box 32"/>
          <p:cNvSpPr txBox="1">
            <a:spLocks noChangeArrowheads="1"/>
          </p:cNvSpPr>
          <p:nvPr/>
        </p:nvSpPr>
        <p:spPr bwMode="blackWhite">
          <a:xfrm>
            <a:off x="6442075" y="2579688"/>
            <a:ext cx="20859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 simultaneous users</a:t>
            </a:r>
          </a:p>
        </p:txBody>
      </p:sp>
      <p:sp>
        <p:nvSpPr>
          <p:cNvPr id="140315" name="Line 33"/>
          <p:cNvSpPr>
            <a:spLocks noChangeShapeType="1"/>
          </p:cNvSpPr>
          <p:nvPr/>
        </p:nvSpPr>
        <p:spPr bwMode="blackWhite">
          <a:xfrm flipV="1">
            <a:off x="5500688" y="2841625"/>
            <a:ext cx="808037" cy="11113"/>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140316"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idx="4294967295"/>
          </p:nvPr>
        </p:nvSpPr>
        <p:spPr>
          <a:xfrm>
            <a:off x="139700" y="642938"/>
            <a:ext cx="8780463" cy="433387"/>
          </a:xfrm>
        </p:spPr>
        <p:txBody>
          <a:bodyPr lIns="91440" tIns="45720" rIns="91440" bIns="45720" anchor="ctr"/>
          <a:lstStyle/>
          <a:p>
            <a:pPr eaLnBrk="1" hangingPunct="1"/>
            <a:r>
              <a:rPr lang="en-US" altLang="en-US"/>
              <a:t>QFD Evolves From “Multi-Plex” Planning</a:t>
            </a:r>
          </a:p>
        </p:txBody>
      </p:sp>
      <p:sp>
        <p:nvSpPr>
          <p:cNvPr id="141315" name="Text Box 3"/>
          <p:cNvSpPr txBox="1">
            <a:spLocks noChangeArrowheads="1"/>
          </p:cNvSpPr>
          <p:nvPr/>
        </p:nvSpPr>
        <p:spPr bwMode="auto">
          <a:xfrm>
            <a:off x="163513" y="4300538"/>
            <a:ext cx="1728787" cy="1801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000" b="1">
                <a:solidFill>
                  <a:schemeClr val="tx1"/>
                </a:solidFill>
              </a:rPr>
              <a:t>User stories</a:t>
            </a:r>
            <a:br>
              <a:rPr lang="en-US" altLang="en-US" sz="2000" b="1">
                <a:solidFill>
                  <a:schemeClr val="tx1"/>
                </a:solidFill>
              </a:rPr>
            </a:br>
            <a:r>
              <a:rPr lang="en-US" altLang="en-US" sz="2000" b="1">
                <a:solidFill>
                  <a:schemeClr val="tx1"/>
                </a:solidFill>
              </a:rPr>
              <a:t>&amp; measures</a:t>
            </a:r>
          </a:p>
          <a:p>
            <a:pPr eaLnBrk="1" hangingPunct="1"/>
            <a:r>
              <a:rPr lang="en-US" altLang="en-US" b="1" i="1">
                <a:solidFill>
                  <a:schemeClr val="tx1"/>
                </a:solidFill>
              </a:rPr>
              <a:t>Functionality &amp; performance important to deliver</a:t>
            </a:r>
          </a:p>
        </p:txBody>
      </p:sp>
      <p:sp>
        <p:nvSpPr>
          <p:cNvPr id="141316" name="Line 7"/>
          <p:cNvSpPr>
            <a:spLocks noChangeShapeType="1"/>
          </p:cNvSpPr>
          <p:nvPr/>
        </p:nvSpPr>
        <p:spPr bwMode="auto">
          <a:xfrm>
            <a:off x="6545263" y="3197225"/>
            <a:ext cx="1587" cy="3270250"/>
          </a:xfrm>
          <a:prstGeom prst="line">
            <a:avLst/>
          </a:prstGeom>
          <a:noFill/>
          <a:ln w="0">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1317" name="Line 8"/>
          <p:cNvSpPr>
            <a:spLocks noChangeShapeType="1"/>
          </p:cNvSpPr>
          <p:nvPr/>
        </p:nvSpPr>
        <p:spPr bwMode="auto">
          <a:xfrm>
            <a:off x="7240588" y="3197225"/>
            <a:ext cx="1587" cy="32702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41318" name="Group 9"/>
          <p:cNvGrpSpPr>
            <a:grpSpLocks/>
          </p:cNvGrpSpPr>
          <p:nvPr/>
        </p:nvGrpSpPr>
        <p:grpSpPr bwMode="auto">
          <a:xfrm>
            <a:off x="4459288" y="2581275"/>
            <a:ext cx="2795587" cy="3382963"/>
            <a:chOff x="3147" y="1578"/>
            <a:chExt cx="1761" cy="2060"/>
          </a:xfrm>
        </p:grpSpPr>
        <p:sp>
          <p:nvSpPr>
            <p:cNvPr id="141361" name="Rectangle 10"/>
            <p:cNvSpPr>
              <a:spLocks noChangeArrowheads="1"/>
            </p:cNvSpPr>
            <p:nvPr/>
          </p:nvSpPr>
          <p:spPr bwMode="auto">
            <a:xfrm>
              <a:off x="3147" y="1578"/>
              <a:ext cx="8" cy="2060"/>
            </a:xfrm>
            <a:prstGeom prst="rect">
              <a:avLst/>
            </a:prstGeom>
            <a:solidFill>
              <a:schemeClr val="tx1"/>
            </a:solidFill>
            <a:ln w="9525">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1362" name="Rectangle 11"/>
            <p:cNvSpPr>
              <a:spLocks noChangeArrowheads="1"/>
            </p:cNvSpPr>
            <p:nvPr/>
          </p:nvSpPr>
          <p:spPr bwMode="auto">
            <a:xfrm>
              <a:off x="3585" y="1578"/>
              <a:ext cx="9" cy="2060"/>
            </a:xfrm>
            <a:prstGeom prst="rect">
              <a:avLst/>
            </a:prstGeom>
            <a:solidFill>
              <a:schemeClr val="tx1"/>
            </a:solidFill>
            <a:ln w="9525">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1363" name="Rectangle 12"/>
            <p:cNvSpPr>
              <a:spLocks noChangeArrowheads="1"/>
            </p:cNvSpPr>
            <p:nvPr/>
          </p:nvSpPr>
          <p:spPr bwMode="auto">
            <a:xfrm>
              <a:off x="4023" y="1578"/>
              <a:ext cx="9" cy="2060"/>
            </a:xfrm>
            <a:prstGeom prst="rect">
              <a:avLst/>
            </a:prstGeom>
            <a:solidFill>
              <a:schemeClr val="tx1"/>
            </a:solidFill>
            <a:ln w="9525">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1364" name="Rectangle 13"/>
            <p:cNvSpPr>
              <a:spLocks noChangeArrowheads="1"/>
            </p:cNvSpPr>
            <p:nvPr/>
          </p:nvSpPr>
          <p:spPr bwMode="auto">
            <a:xfrm>
              <a:off x="4461" y="1578"/>
              <a:ext cx="9" cy="2060"/>
            </a:xfrm>
            <a:prstGeom prst="rect">
              <a:avLst/>
            </a:prstGeom>
            <a:solidFill>
              <a:schemeClr val="tx1"/>
            </a:solidFill>
            <a:ln w="9525">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1365" name="Rectangle 14"/>
            <p:cNvSpPr>
              <a:spLocks noChangeArrowheads="1"/>
            </p:cNvSpPr>
            <p:nvPr/>
          </p:nvSpPr>
          <p:spPr bwMode="auto">
            <a:xfrm>
              <a:off x="4899" y="1578"/>
              <a:ext cx="9" cy="2060"/>
            </a:xfrm>
            <a:prstGeom prst="rect">
              <a:avLst/>
            </a:prstGeom>
            <a:solidFill>
              <a:schemeClr val="tx1"/>
            </a:solidFill>
            <a:ln w="9525">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sp>
        <p:nvSpPr>
          <p:cNvPr id="141319" name="Rectangle 16"/>
          <p:cNvSpPr>
            <a:spLocks noChangeArrowheads="1"/>
          </p:cNvSpPr>
          <p:nvPr/>
        </p:nvSpPr>
        <p:spPr bwMode="auto">
          <a:xfrm flipH="1">
            <a:off x="2025650" y="4298950"/>
            <a:ext cx="42863" cy="1677988"/>
          </a:xfrm>
          <a:prstGeom prst="rect">
            <a:avLst/>
          </a:prstGeom>
          <a:solidFill>
            <a:srgbClr val="000000"/>
          </a:solidFill>
          <a:ln w="9525">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1320" name="Rectangle 17"/>
          <p:cNvSpPr>
            <a:spLocks noChangeArrowheads="1"/>
          </p:cNvSpPr>
          <p:nvPr/>
        </p:nvSpPr>
        <p:spPr bwMode="auto">
          <a:xfrm flipV="1">
            <a:off x="4464050" y="2578100"/>
            <a:ext cx="2759075" cy="428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1321" name="Line 18"/>
          <p:cNvSpPr>
            <a:spLocks noChangeShapeType="1"/>
          </p:cNvSpPr>
          <p:nvPr/>
        </p:nvSpPr>
        <p:spPr bwMode="auto">
          <a:xfrm>
            <a:off x="2052638" y="4284663"/>
            <a:ext cx="52022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1322" name="Rectangle 19"/>
          <p:cNvSpPr>
            <a:spLocks noChangeArrowheads="1"/>
          </p:cNvSpPr>
          <p:nvPr/>
        </p:nvSpPr>
        <p:spPr bwMode="auto">
          <a:xfrm>
            <a:off x="2052638" y="4284663"/>
            <a:ext cx="5202237" cy="14287"/>
          </a:xfrm>
          <a:prstGeom prst="rect">
            <a:avLst/>
          </a:prstGeom>
          <a:solidFill>
            <a:srgbClr val="000000"/>
          </a:solidFill>
          <a:ln w="9525">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1323" name="Line 20"/>
          <p:cNvSpPr>
            <a:spLocks noChangeShapeType="1"/>
          </p:cNvSpPr>
          <p:nvPr/>
        </p:nvSpPr>
        <p:spPr bwMode="auto">
          <a:xfrm>
            <a:off x="2052638" y="4851400"/>
            <a:ext cx="5202237" cy="1588"/>
          </a:xfrm>
          <a:prstGeom prst="line">
            <a:avLst/>
          </a:prstGeom>
          <a:noFill/>
          <a:ln w="0">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1324" name="Rectangle 21"/>
          <p:cNvSpPr>
            <a:spLocks noChangeArrowheads="1"/>
          </p:cNvSpPr>
          <p:nvPr/>
        </p:nvSpPr>
        <p:spPr bwMode="auto">
          <a:xfrm>
            <a:off x="2052638" y="4851400"/>
            <a:ext cx="5202237" cy="14288"/>
          </a:xfrm>
          <a:prstGeom prst="rect">
            <a:avLst/>
          </a:prstGeom>
          <a:solidFill>
            <a:srgbClr val="000000"/>
          </a:solidFill>
          <a:ln w="9525">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1325" name="Line 22"/>
          <p:cNvSpPr>
            <a:spLocks noChangeShapeType="1"/>
          </p:cNvSpPr>
          <p:nvPr/>
        </p:nvSpPr>
        <p:spPr bwMode="auto">
          <a:xfrm>
            <a:off x="2052638" y="5416550"/>
            <a:ext cx="52022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1326" name="Rectangle 23"/>
          <p:cNvSpPr>
            <a:spLocks noChangeArrowheads="1"/>
          </p:cNvSpPr>
          <p:nvPr/>
        </p:nvSpPr>
        <p:spPr bwMode="auto">
          <a:xfrm>
            <a:off x="2052638" y="5416550"/>
            <a:ext cx="5202237" cy="14288"/>
          </a:xfrm>
          <a:prstGeom prst="rect">
            <a:avLst/>
          </a:prstGeom>
          <a:solidFill>
            <a:srgbClr val="000000"/>
          </a:solidFill>
          <a:ln w="9525">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1327" name="Line 24"/>
          <p:cNvSpPr>
            <a:spLocks noChangeShapeType="1"/>
          </p:cNvSpPr>
          <p:nvPr/>
        </p:nvSpPr>
        <p:spPr bwMode="auto">
          <a:xfrm>
            <a:off x="2052638" y="5983288"/>
            <a:ext cx="5202237" cy="1587"/>
          </a:xfrm>
          <a:prstGeom prst="line">
            <a:avLst/>
          </a:prstGeom>
          <a:noFill/>
          <a:ln w="0">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1328" name="Rectangle 25"/>
          <p:cNvSpPr>
            <a:spLocks noChangeArrowheads="1"/>
          </p:cNvSpPr>
          <p:nvPr/>
        </p:nvSpPr>
        <p:spPr bwMode="auto">
          <a:xfrm>
            <a:off x="2052638" y="5983288"/>
            <a:ext cx="5202237" cy="14287"/>
          </a:xfrm>
          <a:prstGeom prst="rect">
            <a:avLst/>
          </a:prstGeom>
          <a:solidFill>
            <a:srgbClr val="000000"/>
          </a:solidFill>
          <a:ln w="9525">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1329" name="Text Box 28"/>
          <p:cNvSpPr txBox="1">
            <a:spLocks noChangeArrowheads="1"/>
          </p:cNvSpPr>
          <p:nvPr/>
        </p:nvSpPr>
        <p:spPr bwMode="auto">
          <a:xfrm>
            <a:off x="4287838" y="1500188"/>
            <a:ext cx="4022725"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Potential controllable factors</a:t>
            </a:r>
          </a:p>
          <a:p>
            <a:pPr lvl="1" eaLnBrk="1" hangingPunct="1">
              <a:spcBef>
                <a:spcPct val="0"/>
              </a:spcBef>
              <a:buFontTx/>
              <a:buChar char="•"/>
            </a:pPr>
            <a:r>
              <a:rPr lang="en-US" altLang="en-US" sz="1400" b="1">
                <a:solidFill>
                  <a:schemeClr val="tx1"/>
                </a:solidFill>
              </a:rPr>
              <a:t>features</a:t>
            </a:r>
          </a:p>
          <a:p>
            <a:pPr lvl="1" eaLnBrk="1" hangingPunct="1">
              <a:spcBef>
                <a:spcPct val="0"/>
              </a:spcBef>
              <a:buFontTx/>
              <a:buChar char="•"/>
            </a:pPr>
            <a:r>
              <a:rPr lang="en-US" altLang="en-US" sz="1400" b="1">
                <a:solidFill>
                  <a:schemeClr val="tx1"/>
                </a:solidFill>
              </a:rPr>
              <a:t>tests, higher level CTQs</a:t>
            </a:r>
          </a:p>
          <a:p>
            <a:pPr lvl="1" eaLnBrk="1" hangingPunct="1">
              <a:spcBef>
                <a:spcPct val="0"/>
              </a:spcBef>
              <a:buFontTx/>
              <a:buChar char="•"/>
            </a:pPr>
            <a:r>
              <a:rPr lang="en-US" altLang="en-US" sz="1400" b="1">
                <a:solidFill>
                  <a:schemeClr val="tx1"/>
                </a:solidFill>
              </a:rPr>
              <a:t>drivers</a:t>
            </a:r>
            <a:endParaRPr lang="en-US" altLang="en-US" b="1" i="1">
              <a:solidFill>
                <a:schemeClr val="tx1"/>
              </a:solidFill>
            </a:endParaRPr>
          </a:p>
        </p:txBody>
      </p:sp>
      <p:sp>
        <p:nvSpPr>
          <p:cNvPr id="141330" name="AutoShape 31"/>
          <p:cNvSpPr>
            <a:spLocks noChangeArrowheads="1"/>
          </p:cNvSpPr>
          <p:nvPr/>
        </p:nvSpPr>
        <p:spPr bwMode="auto">
          <a:xfrm>
            <a:off x="6770688" y="4400550"/>
            <a:ext cx="330200" cy="285750"/>
          </a:xfrm>
          <a:prstGeom prst="triangle">
            <a:avLst>
              <a:gd name="adj" fmla="val 50000"/>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1331" name="Oval 32"/>
          <p:cNvSpPr>
            <a:spLocks noChangeArrowheads="1"/>
          </p:cNvSpPr>
          <p:nvPr/>
        </p:nvSpPr>
        <p:spPr bwMode="auto">
          <a:xfrm>
            <a:off x="4619625" y="4941888"/>
            <a:ext cx="363538" cy="363537"/>
          </a:xfrm>
          <a:prstGeom prst="ellipse">
            <a:avLst/>
          </a:pr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nvGrpSpPr>
          <p:cNvPr id="141332" name="Group 33"/>
          <p:cNvGrpSpPr>
            <a:grpSpLocks/>
          </p:cNvGrpSpPr>
          <p:nvPr/>
        </p:nvGrpSpPr>
        <p:grpSpPr bwMode="auto">
          <a:xfrm>
            <a:off x="4619625" y="4386263"/>
            <a:ext cx="363538" cy="363537"/>
            <a:chOff x="1130" y="3121"/>
            <a:chExt cx="229" cy="229"/>
          </a:xfrm>
        </p:grpSpPr>
        <p:sp>
          <p:nvSpPr>
            <p:cNvPr id="141359" name="Oval 34"/>
            <p:cNvSpPr>
              <a:spLocks noChangeArrowheads="1"/>
            </p:cNvSpPr>
            <p:nvPr/>
          </p:nvSpPr>
          <p:spPr bwMode="auto">
            <a:xfrm>
              <a:off x="1130" y="3121"/>
              <a:ext cx="229" cy="229"/>
            </a:xfrm>
            <a:prstGeom prst="ellipse">
              <a:avLst/>
            </a:pr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1360" name="Oval 35"/>
            <p:cNvSpPr>
              <a:spLocks noChangeArrowheads="1"/>
            </p:cNvSpPr>
            <p:nvPr/>
          </p:nvSpPr>
          <p:spPr bwMode="auto">
            <a:xfrm>
              <a:off x="1192" y="3183"/>
              <a:ext cx="104" cy="104"/>
            </a:xfrm>
            <a:prstGeom prst="ellipse">
              <a:avLst/>
            </a:prstGeom>
            <a:solidFill>
              <a:srgbClr val="003635"/>
            </a:solidFill>
            <a:ln w="12700">
              <a:solidFill>
                <a:srgbClr val="000000"/>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sp>
        <p:nvSpPr>
          <p:cNvPr id="141333" name="Text Box 36"/>
          <p:cNvSpPr txBox="1">
            <a:spLocks noChangeArrowheads="1"/>
          </p:cNvSpPr>
          <p:nvPr/>
        </p:nvSpPr>
        <p:spPr bwMode="auto">
          <a:xfrm>
            <a:off x="217488" y="1420813"/>
            <a:ext cx="4025900" cy="161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a:solidFill>
                  <a:schemeClr val="tx1"/>
                </a:solidFill>
              </a:rPr>
              <a:t>Multiple needs (Y’s) </a:t>
            </a:r>
            <a:br>
              <a:rPr lang="en-US" altLang="en-US" sz="2000" b="1">
                <a:solidFill>
                  <a:schemeClr val="tx1"/>
                </a:solidFill>
              </a:rPr>
            </a:br>
            <a:r>
              <a:rPr lang="en-US" altLang="en-US" sz="2000" b="1">
                <a:solidFill>
                  <a:schemeClr val="tx1"/>
                </a:solidFill>
              </a:rPr>
              <a:t>and potential controllable factors (x’s)</a:t>
            </a:r>
            <a:br>
              <a:rPr lang="en-US" altLang="en-US" sz="2000" b="1">
                <a:solidFill>
                  <a:schemeClr val="tx1"/>
                </a:solidFill>
              </a:rPr>
            </a:br>
            <a:r>
              <a:rPr lang="en-US" altLang="en-US" sz="2000" b="1">
                <a:solidFill>
                  <a:schemeClr val="tx1"/>
                </a:solidFill>
              </a:rPr>
              <a:t>called for a planning table</a:t>
            </a:r>
            <a:br>
              <a:rPr lang="en-US" altLang="en-US" sz="2000" b="1">
                <a:solidFill>
                  <a:schemeClr val="tx1"/>
                </a:solidFill>
              </a:rPr>
            </a:br>
            <a:r>
              <a:rPr lang="en-US" altLang="en-US" sz="2000" b="1">
                <a:solidFill>
                  <a:schemeClr val="tx1"/>
                </a:solidFill>
              </a:rPr>
              <a:t>(vs. many Y to x trees)</a:t>
            </a:r>
          </a:p>
        </p:txBody>
      </p:sp>
      <p:sp>
        <p:nvSpPr>
          <p:cNvPr id="141334" name="Text Box 37"/>
          <p:cNvSpPr txBox="1">
            <a:spLocks noChangeArrowheads="1"/>
          </p:cNvSpPr>
          <p:nvPr/>
        </p:nvSpPr>
        <p:spPr bwMode="auto">
          <a:xfrm>
            <a:off x="2065338" y="4329113"/>
            <a:ext cx="20748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chemeClr val="tx1"/>
                </a:solidFill>
              </a:rPr>
              <a:t>Agents quickly enter correct orders</a:t>
            </a:r>
          </a:p>
        </p:txBody>
      </p:sp>
      <p:sp>
        <p:nvSpPr>
          <p:cNvPr id="141335" name="Text Box 38"/>
          <p:cNvSpPr txBox="1">
            <a:spLocks noChangeArrowheads="1"/>
          </p:cNvSpPr>
          <p:nvPr/>
        </p:nvSpPr>
        <p:spPr bwMode="auto">
          <a:xfrm>
            <a:off x="1987550" y="4899025"/>
            <a:ext cx="25542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chemeClr val="tx1"/>
                </a:solidFill>
              </a:rPr>
              <a:t>Product managers coordinate inventory and orders worldwide</a:t>
            </a:r>
          </a:p>
        </p:txBody>
      </p:sp>
      <p:sp>
        <p:nvSpPr>
          <p:cNvPr id="141336" name="Text Box 39"/>
          <p:cNvSpPr txBox="1">
            <a:spLocks noChangeArrowheads="1"/>
          </p:cNvSpPr>
          <p:nvPr/>
        </p:nvSpPr>
        <p:spPr bwMode="auto">
          <a:xfrm>
            <a:off x="2065338" y="5500688"/>
            <a:ext cx="25273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chemeClr val="tx1"/>
                </a:solidFill>
              </a:rPr>
              <a:t>Reduce working inventory</a:t>
            </a:r>
          </a:p>
        </p:txBody>
      </p:sp>
      <p:sp>
        <p:nvSpPr>
          <p:cNvPr id="141337" name="Text Box 40"/>
          <p:cNvSpPr txBox="1">
            <a:spLocks noChangeArrowheads="1"/>
          </p:cNvSpPr>
          <p:nvPr/>
        </p:nvSpPr>
        <p:spPr bwMode="auto">
          <a:xfrm rot="-5400000">
            <a:off x="3940969" y="3402807"/>
            <a:ext cx="160178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400" b="1">
                <a:solidFill>
                  <a:schemeClr val="tx1"/>
                </a:solidFill>
              </a:rPr>
              <a:t>Data Entry Rate</a:t>
            </a:r>
          </a:p>
        </p:txBody>
      </p:sp>
      <p:sp>
        <p:nvSpPr>
          <p:cNvPr id="141338" name="Text Box 41"/>
          <p:cNvSpPr txBox="1">
            <a:spLocks noChangeArrowheads="1"/>
          </p:cNvSpPr>
          <p:nvPr/>
        </p:nvSpPr>
        <p:spPr bwMode="auto">
          <a:xfrm rot="-5400000">
            <a:off x="4537076" y="3130550"/>
            <a:ext cx="1898650"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b="1">
                <a:solidFill>
                  <a:schemeClr val="tx1"/>
                </a:solidFill>
              </a:rPr>
              <a:t>Data Entry Error / Rework Rate</a:t>
            </a:r>
          </a:p>
        </p:txBody>
      </p:sp>
      <p:sp>
        <p:nvSpPr>
          <p:cNvPr id="141339" name="Text Box 42"/>
          <p:cNvSpPr txBox="1">
            <a:spLocks noChangeArrowheads="1"/>
          </p:cNvSpPr>
          <p:nvPr/>
        </p:nvSpPr>
        <p:spPr bwMode="auto">
          <a:xfrm rot="-5400000">
            <a:off x="5268913" y="3314700"/>
            <a:ext cx="18986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400" b="1">
                <a:solidFill>
                  <a:schemeClr val="tx1"/>
                </a:solidFill>
              </a:rPr>
              <a:t>Security Overhead</a:t>
            </a:r>
          </a:p>
        </p:txBody>
      </p:sp>
      <p:sp>
        <p:nvSpPr>
          <p:cNvPr id="141340" name="Text Box 43"/>
          <p:cNvSpPr txBox="1">
            <a:spLocks noChangeArrowheads="1"/>
          </p:cNvSpPr>
          <p:nvPr/>
        </p:nvSpPr>
        <p:spPr bwMode="auto">
          <a:xfrm rot="-5400000">
            <a:off x="6032500" y="3217863"/>
            <a:ext cx="168592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b="1">
                <a:solidFill>
                  <a:schemeClr val="tx1"/>
                </a:solidFill>
              </a:rPr>
              <a:t>Database Response Time</a:t>
            </a:r>
          </a:p>
        </p:txBody>
      </p:sp>
      <p:grpSp>
        <p:nvGrpSpPr>
          <p:cNvPr id="141341" name="Group 44"/>
          <p:cNvGrpSpPr>
            <a:grpSpLocks/>
          </p:cNvGrpSpPr>
          <p:nvPr/>
        </p:nvGrpSpPr>
        <p:grpSpPr bwMode="auto">
          <a:xfrm>
            <a:off x="5281613" y="4395788"/>
            <a:ext cx="363537" cy="363537"/>
            <a:chOff x="1130" y="3121"/>
            <a:chExt cx="229" cy="229"/>
          </a:xfrm>
        </p:grpSpPr>
        <p:sp>
          <p:nvSpPr>
            <p:cNvPr id="141357" name="Oval 45"/>
            <p:cNvSpPr>
              <a:spLocks noChangeArrowheads="1"/>
            </p:cNvSpPr>
            <p:nvPr/>
          </p:nvSpPr>
          <p:spPr bwMode="auto">
            <a:xfrm>
              <a:off x="1130" y="3121"/>
              <a:ext cx="229" cy="229"/>
            </a:xfrm>
            <a:prstGeom prst="ellipse">
              <a:avLst/>
            </a:pr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1358" name="Oval 46"/>
            <p:cNvSpPr>
              <a:spLocks noChangeArrowheads="1"/>
            </p:cNvSpPr>
            <p:nvPr/>
          </p:nvSpPr>
          <p:spPr bwMode="auto">
            <a:xfrm>
              <a:off x="1192" y="3183"/>
              <a:ext cx="104" cy="104"/>
            </a:xfrm>
            <a:prstGeom prst="ellipse">
              <a:avLst/>
            </a:prstGeom>
            <a:solidFill>
              <a:srgbClr val="003635"/>
            </a:solidFill>
            <a:ln w="12700">
              <a:solidFill>
                <a:srgbClr val="000000"/>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sp>
        <p:nvSpPr>
          <p:cNvPr id="141342" name="AutoShape 47"/>
          <p:cNvSpPr>
            <a:spLocks noChangeArrowheads="1"/>
          </p:cNvSpPr>
          <p:nvPr/>
        </p:nvSpPr>
        <p:spPr bwMode="auto">
          <a:xfrm>
            <a:off x="6067425" y="4410075"/>
            <a:ext cx="330200" cy="285750"/>
          </a:xfrm>
          <a:prstGeom prst="triangle">
            <a:avLst>
              <a:gd name="adj" fmla="val 50000"/>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pic>
        <p:nvPicPr>
          <p:cNvPr id="141343"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1344" name="AutoShape 55"/>
          <p:cNvSpPr>
            <a:spLocks noChangeArrowheads="1"/>
          </p:cNvSpPr>
          <p:nvPr/>
        </p:nvSpPr>
        <p:spPr bwMode="auto">
          <a:xfrm>
            <a:off x="6127750" y="5543550"/>
            <a:ext cx="1782763" cy="973138"/>
          </a:xfrm>
          <a:prstGeom prst="wedgeRoundRectCallout">
            <a:avLst>
              <a:gd name="adj1" fmla="val -28630"/>
              <a:gd name="adj2" fmla="val -84745"/>
              <a:gd name="adj3" fmla="val 16667"/>
            </a:avLst>
          </a:prstGeom>
          <a:solidFill>
            <a:srgbClr val="FFFFD5"/>
          </a:solidFill>
          <a:ln w="12700" algn="ctr">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chemeClr val="tx1"/>
                </a:solidFill>
              </a:rPr>
              <a:t>Relationships of factors to the needs</a:t>
            </a:r>
          </a:p>
          <a:p>
            <a:pPr eaLnBrk="1" hangingPunct="1">
              <a:spcBef>
                <a:spcPct val="0"/>
              </a:spcBef>
            </a:pPr>
            <a:endParaRPr lang="en-US" altLang="en-US" sz="1800">
              <a:solidFill>
                <a:schemeClr val="tx1"/>
              </a:solidFill>
            </a:endParaRPr>
          </a:p>
        </p:txBody>
      </p:sp>
      <p:sp>
        <p:nvSpPr>
          <p:cNvPr id="141345" name="Oval 5"/>
          <p:cNvSpPr>
            <a:spLocks noChangeArrowheads="1"/>
          </p:cNvSpPr>
          <p:nvPr/>
        </p:nvSpPr>
        <p:spPr bwMode="auto">
          <a:xfrm>
            <a:off x="7623175" y="4503738"/>
            <a:ext cx="363538" cy="363537"/>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nvGrpSpPr>
          <p:cNvPr id="141346" name="Group 6"/>
          <p:cNvGrpSpPr>
            <a:grpSpLocks/>
          </p:cNvGrpSpPr>
          <p:nvPr/>
        </p:nvGrpSpPr>
        <p:grpSpPr bwMode="auto">
          <a:xfrm>
            <a:off x="7616825" y="3989388"/>
            <a:ext cx="363538" cy="363537"/>
            <a:chOff x="932" y="3481"/>
            <a:chExt cx="229" cy="229"/>
          </a:xfrm>
        </p:grpSpPr>
        <p:sp>
          <p:nvSpPr>
            <p:cNvPr id="141355" name="Oval 7"/>
            <p:cNvSpPr>
              <a:spLocks noChangeArrowheads="1"/>
            </p:cNvSpPr>
            <p:nvPr/>
          </p:nvSpPr>
          <p:spPr bwMode="auto">
            <a:xfrm>
              <a:off x="932" y="3481"/>
              <a:ext cx="229" cy="229"/>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1356" name="Oval 8"/>
            <p:cNvSpPr>
              <a:spLocks noChangeArrowheads="1"/>
            </p:cNvSpPr>
            <p:nvPr/>
          </p:nvSpPr>
          <p:spPr bwMode="auto">
            <a:xfrm>
              <a:off x="994" y="3543"/>
              <a:ext cx="104" cy="104"/>
            </a:xfrm>
            <a:prstGeom prst="ellipse">
              <a:avLst/>
            </a:prstGeom>
            <a:solidFill>
              <a:schemeClr val="tx1"/>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sp>
        <p:nvSpPr>
          <p:cNvPr id="141347" name="AutoShape 9"/>
          <p:cNvSpPr>
            <a:spLocks noChangeArrowheads="1"/>
          </p:cNvSpPr>
          <p:nvPr/>
        </p:nvSpPr>
        <p:spPr bwMode="auto">
          <a:xfrm>
            <a:off x="7656513" y="5029200"/>
            <a:ext cx="330200" cy="285750"/>
          </a:xfrm>
          <a:prstGeom prst="triangle">
            <a:avLst>
              <a:gd name="adj" fmla="val 50000"/>
            </a:avLst>
          </a:prstGeom>
          <a:solidFill>
            <a:schemeClr val="accent1"/>
          </a:solidFill>
          <a:ln w="12700">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1348" name="Text Box 13"/>
          <p:cNvSpPr txBox="1">
            <a:spLocks noChangeArrowheads="1"/>
          </p:cNvSpPr>
          <p:nvPr/>
        </p:nvSpPr>
        <p:spPr bwMode="auto">
          <a:xfrm>
            <a:off x="7883525" y="4017963"/>
            <a:ext cx="571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400" b="1">
                <a:solidFill>
                  <a:schemeClr val="tx1"/>
                </a:solidFill>
              </a:rPr>
              <a:t>9 = </a:t>
            </a:r>
          </a:p>
        </p:txBody>
      </p:sp>
      <p:sp>
        <p:nvSpPr>
          <p:cNvPr id="141349" name="Text Box 14"/>
          <p:cNvSpPr txBox="1">
            <a:spLocks noChangeArrowheads="1"/>
          </p:cNvSpPr>
          <p:nvPr/>
        </p:nvSpPr>
        <p:spPr bwMode="auto">
          <a:xfrm>
            <a:off x="7953375" y="4564063"/>
            <a:ext cx="9239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b="1">
                <a:solidFill>
                  <a:schemeClr val="tx1"/>
                </a:solidFill>
              </a:rPr>
              <a:t>3 = </a:t>
            </a:r>
          </a:p>
        </p:txBody>
      </p:sp>
      <p:sp>
        <p:nvSpPr>
          <p:cNvPr id="141350" name="Text Box 15"/>
          <p:cNvSpPr txBox="1">
            <a:spLocks noChangeArrowheads="1"/>
          </p:cNvSpPr>
          <p:nvPr/>
        </p:nvSpPr>
        <p:spPr bwMode="auto">
          <a:xfrm>
            <a:off x="7951788" y="5043488"/>
            <a:ext cx="9239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b="1">
                <a:solidFill>
                  <a:schemeClr val="tx1"/>
                </a:solidFill>
              </a:rPr>
              <a:t>1 = </a:t>
            </a:r>
          </a:p>
        </p:txBody>
      </p:sp>
      <p:sp>
        <p:nvSpPr>
          <p:cNvPr id="141351" name="Text Box 34"/>
          <p:cNvSpPr txBox="1">
            <a:spLocks noChangeArrowheads="1"/>
          </p:cNvSpPr>
          <p:nvPr/>
        </p:nvSpPr>
        <p:spPr bwMode="auto">
          <a:xfrm>
            <a:off x="8212138" y="4005263"/>
            <a:ext cx="8572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400" b="1">
                <a:solidFill>
                  <a:schemeClr val="tx1"/>
                </a:solidFill>
              </a:rPr>
              <a:t>Strong</a:t>
            </a:r>
          </a:p>
        </p:txBody>
      </p:sp>
      <p:sp>
        <p:nvSpPr>
          <p:cNvPr id="141352" name="Text Box 35"/>
          <p:cNvSpPr txBox="1">
            <a:spLocks noChangeArrowheads="1"/>
          </p:cNvSpPr>
          <p:nvPr/>
        </p:nvSpPr>
        <p:spPr bwMode="auto">
          <a:xfrm>
            <a:off x="8058150" y="4551363"/>
            <a:ext cx="9239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400" b="1">
                <a:solidFill>
                  <a:schemeClr val="tx1"/>
                </a:solidFill>
              </a:rPr>
              <a:t>Med</a:t>
            </a:r>
          </a:p>
        </p:txBody>
      </p:sp>
      <p:sp>
        <p:nvSpPr>
          <p:cNvPr id="141353" name="Text Box 36"/>
          <p:cNvSpPr txBox="1">
            <a:spLocks noChangeArrowheads="1"/>
          </p:cNvSpPr>
          <p:nvPr/>
        </p:nvSpPr>
        <p:spPr bwMode="auto">
          <a:xfrm>
            <a:off x="8248650" y="5051425"/>
            <a:ext cx="9239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b="1">
                <a:solidFill>
                  <a:schemeClr val="tx1"/>
                </a:solidFill>
              </a:rPr>
              <a:t>Slight</a:t>
            </a:r>
          </a:p>
        </p:txBody>
      </p:sp>
      <p:sp>
        <p:nvSpPr>
          <p:cNvPr id="141354" name="Text Box 38"/>
          <p:cNvSpPr txBox="1">
            <a:spLocks noChangeArrowheads="1"/>
          </p:cNvSpPr>
          <p:nvPr/>
        </p:nvSpPr>
        <p:spPr bwMode="auto">
          <a:xfrm>
            <a:off x="7661275" y="3355975"/>
            <a:ext cx="1231900"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b="1">
                <a:solidFill>
                  <a:schemeClr val="tx1"/>
                </a:solidFill>
              </a:rPr>
              <a:t>Symbols </a:t>
            </a:r>
            <a:br>
              <a:rPr lang="en-US" altLang="en-US" sz="1400" b="1">
                <a:solidFill>
                  <a:schemeClr val="tx1"/>
                </a:solidFill>
              </a:rPr>
            </a:br>
            <a:r>
              <a:rPr lang="en-US" altLang="en-US" sz="1400" b="1">
                <a:solidFill>
                  <a:schemeClr val="tx1"/>
                </a:solidFill>
              </a:rPr>
              <a:t>or Numbers</a:t>
            </a:r>
          </a:p>
        </p:txBody>
      </p:sp>
    </p:spTree>
  </p:cSld>
  <p:clrMapOvr>
    <a:masterClrMapping/>
  </p:clrMapOvr>
  <p:transition/>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ChangeArrowheads="1"/>
          </p:cNvSpPr>
          <p:nvPr>
            <p:ph type="title"/>
          </p:nvPr>
        </p:nvSpPr>
        <p:spPr>
          <a:xfrm>
            <a:off x="215900" y="668338"/>
            <a:ext cx="9975850" cy="341312"/>
          </a:xfrm>
        </p:spPr>
        <p:txBody>
          <a:bodyPr/>
          <a:lstStyle/>
          <a:p>
            <a:pPr eaLnBrk="1" hangingPunct="1"/>
            <a:r>
              <a:rPr lang="en-US" altLang="en-US"/>
              <a:t>Core QFD -Teams Assess Relationships</a:t>
            </a:r>
          </a:p>
        </p:txBody>
      </p:sp>
      <p:sp>
        <p:nvSpPr>
          <p:cNvPr id="142339" name="Text Box 83"/>
          <p:cNvSpPr txBox="1">
            <a:spLocks noChangeArrowheads="1"/>
          </p:cNvSpPr>
          <p:nvPr/>
        </p:nvSpPr>
        <p:spPr bwMode="blackWhite">
          <a:xfrm>
            <a:off x="1779588" y="6270625"/>
            <a:ext cx="671036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i="1">
                <a:solidFill>
                  <a:schemeClr val="tx1"/>
                </a:solidFill>
              </a:rPr>
              <a:t>This is the core of QFD, but much more evolved</a:t>
            </a:r>
          </a:p>
        </p:txBody>
      </p:sp>
      <p:sp>
        <p:nvSpPr>
          <p:cNvPr id="142340" name="Text Box 88"/>
          <p:cNvSpPr txBox="1">
            <a:spLocks noChangeArrowheads="1"/>
          </p:cNvSpPr>
          <p:nvPr/>
        </p:nvSpPr>
        <p:spPr bwMode="blackWhite">
          <a:xfrm>
            <a:off x="123825" y="4424363"/>
            <a:ext cx="8201025" cy="1741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625475" indent="-168275"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1"/>
                </a:solidFill>
              </a:rPr>
              <a:t>Good team discussion about the relationship ratings:</a:t>
            </a:r>
          </a:p>
          <a:p>
            <a:pPr lvl="1" eaLnBrk="1" hangingPunct="1">
              <a:buFontTx/>
              <a:buChar char="•"/>
            </a:pPr>
            <a:r>
              <a:rPr lang="en-US" altLang="en-US" sz="1800">
                <a:solidFill>
                  <a:schemeClr val="tx1"/>
                </a:solidFill>
              </a:rPr>
              <a:t>Uncovers gaps in their shared understanding of the needs (rows) and potential responses (generating new learning objectives)</a:t>
            </a:r>
          </a:p>
          <a:p>
            <a:pPr lvl="1" eaLnBrk="1" hangingPunct="1">
              <a:buFontTx/>
              <a:buChar char="•"/>
            </a:pPr>
            <a:r>
              <a:rPr lang="en-US" altLang="en-US" sz="1800">
                <a:solidFill>
                  <a:schemeClr val="tx1"/>
                </a:solidFill>
              </a:rPr>
              <a:t>Highlights important controllable factors (columns) and their relationships to the needs … informing design and implementation</a:t>
            </a:r>
          </a:p>
        </p:txBody>
      </p:sp>
      <p:sp>
        <p:nvSpPr>
          <p:cNvPr id="142341" name="Text Box 89"/>
          <p:cNvSpPr txBox="1">
            <a:spLocks noChangeArrowheads="1"/>
          </p:cNvSpPr>
          <p:nvPr/>
        </p:nvSpPr>
        <p:spPr bwMode="blackWhite">
          <a:xfrm>
            <a:off x="5213350" y="1484313"/>
            <a:ext cx="3397250" cy="161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i="1">
                <a:solidFill>
                  <a:schemeClr val="tx1"/>
                </a:solidFill>
              </a:rPr>
              <a:t>How would you interpret an empty or low-scoring</a:t>
            </a:r>
          </a:p>
          <a:p>
            <a:pPr lvl="1" eaLnBrk="1" hangingPunct="1">
              <a:buFontTx/>
              <a:buChar char="•"/>
            </a:pPr>
            <a:r>
              <a:rPr lang="en-US" altLang="en-US" sz="2000" b="1" i="1">
                <a:solidFill>
                  <a:schemeClr val="tx1"/>
                </a:solidFill>
              </a:rPr>
              <a:t>row?</a:t>
            </a:r>
          </a:p>
          <a:p>
            <a:pPr lvl="1" eaLnBrk="1" hangingPunct="1">
              <a:buFontTx/>
              <a:buChar char="•"/>
            </a:pPr>
            <a:r>
              <a:rPr lang="en-US" altLang="en-US" sz="2000" b="1" i="1">
                <a:solidFill>
                  <a:schemeClr val="tx1"/>
                </a:solidFill>
              </a:rPr>
              <a:t>column?</a:t>
            </a:r>
          </a:p>
        </p:txBody>
      </p:sp>
      <p:pic>
        <p:nvPicPr>
          <p:cNvPr id="142342"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42343" name="Group 51"/>
          <p:cNvGrpSpPr>
            <a:grpSpLocks/>
          </p:cNvGrpSpPr>
          <p:nvPr/>
        </p:nvGrpSpPr>
        <p:grpSpPr bwMode="auto">
          <a:xfrm>
            <a:off x="541338" y="1255713"/>
            <a:ext cx="4597400" cy="3278187"/>
            <a:chOff x="341" y="791"/>
            <a:chExt cx="2896" cy="2065"/>
          </a:xfrm>
        </p:grpSpPr>
        <p:grpSp>
          <p:nvGrpSpPr>
            <p:cNvPr id="142356" name="Group 49"/>
            <p:cNvGrpSpPr>
              <a:grpSpLocks/>
            </p:cNvGrpSpPr>
            <p:nvPr/>
          </p:nvGrpSpPr>
          <p:grpSpPr bwMode="auto">
            <a:xfrm>
              <a:off x="472" y="791"/>
              <a:ext cx="2589" cy="2023"/>
              <a:chOff x="464" y="645"/>
              <a:chExt cx="2589" cy="2023"/>
            </a:xfrm>
          </p:grpSpPr>
          <p:sp>
            <p:nvSpPr>
              <p:cNvPr id="142358" name="Line 37"/>
              <p:cNvSpPr>
                <a:spLocks noChangeShapeType="1"/>
              </p:cNvSpPr>
              <p:nvPr/>
            </p:nvSpPr>
            <p:spPr bwMode="auto">
              <a:xfrm>
                <a:off x="1658" y="1056"/>
                <a:ext cx="1" cy="1612"/>
              </a:xfrm>
              <a:prstGeom prst="line">
                <a:avLst/>
              </a:prstGeom>
              <a:noFill/>
              <a:ln w="0">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2359" name="Line 39"/>
              <p:cNvSpPr>
                <a:spLocks noChangeShapeType="1"/>
              </p:cNvSpPr>
              <p:nvPr/>
            </p:nvSpPr>
            <p:spPr bwMode="auto">
              <a:xfrm>
                <a:off x="2001" y="1056"/>
                <a:ext cx="0" cy="1612"/>
              </a:xfrm>
              <a:prstGeom prst="line">
                <a:avLst/>
              </a:prstGeom>
              <a:noFill/>
              <a:ln w="0">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2360" name="Line 41"/>
              <p:cNvSpPr>
                <a:spLocks noChangeShapeType="1"/>
              </p:cNvSpPr>
              <p:nvPr/>
            </p:nvSpPr>
            <p:spPr bwMode="auto">
              <a:xfrm>
                <a:off x="2343" y="1056"/>
                <a:ext cx="1" cy="1612"/>
              </a:xfrm>
              <a:prstGeom prst="line">
                <a:avLst/>
              </a:prstGeom>
              <a:noFill/>
              <a:ln w="0">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2361" name="Line 43"/>
              <p:cNvSpPr>
                <a:spLocks noChangeShapeType="1"/>
              </p:cNvSpPr>
              <p:nvPr/>
            </p:nvSpPr>
            <p:spPr bwMode="auto">
              <a:xfrm>
                <a:off x="2686" y="1056"/>
                <a:ext cx="1" cy="1612"/>
              </a:xfrm>
              <a:prstGeom prst="line">
                <a:avLst/>
              </a:prstGeom>
              <a:noFill/>
              <a:ln w="0">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2362" name="Line 45"/>
              <p:cNvSpPr>
                <a:spLocks noChangeShapeType="1"/>
              </p:cNvSpPr>
              <p:nvPr/>
            </p:nvSpPr>
            <p:spPr bwMode="auto">
              <a:xfrm>
                <a:off x="3029" y="1056"/>
                <a:ext cx="1" cy="16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296" name="Rectangle 38"/>
              <p:cNvSpPr>
                <a:spLocks noChangeArrowheads="1"/>
              </p:cNvSpPr>
              <p:nvPr/>
            </p:nvSpPr>
            <p:spPr bwMode="auto">
              <a:xfrm>
                <a:off x="1658" y="752"/>
                <a:ext cx="6" cy="1916"/>
              </a:xfrm>
              <a:prstGeom prst="rect">
                <a:avLst/>
              </a:prstGeom>
              <a:solidFill>
                <a:srgbClr val="000000"/>
              </a:solidFill>
              <a:ln w="9525">
                <a:solidFill>
                  <a:schemeClr val="accent4"/>
                </a:solidFill>
                <a:miter lim="800000"/>
                <a:headEnd/>
                <a:tailEnd/>
              </a:ln>
            </p:spPr>
            <p:txBody>
              <a:bodyPr/>
              <a:lstStyle/>
              <a:p>
                <a:pPr>
                  <a:spcBef>
                    <a:spcPct val="0"/>
                  </a:spcBef>
                  <a:defRPr/>
                </a:pPr>
                <a:endParaRPr lang="en-US" sz="2000" b="1">
                  <a:solidFill>
                    <a:schemeClr val="tx1"/>
                  </a:solidFill>
                  <a:latin typeface="Arial" charset="0"/>
                </a:endParaRPr>
              </a:p>
            </p:txBody>
          </p:sp>
          <p:sp>
            <p:nvSpPr>
              <p:cNvPr id="142364" name="Rectangle 40"/>
              <p:cNvSpPr>
                <a:spLocks noChangeArrowheads="1"/>
              </p:cNvSpPr>
              <p:nvPr/>
            </p:nvSpPr>
            <p:spPr bwMode="auto">
              <a:xfrm>
                <a:off x="2001" y="752"/>
                <a:ext cx="7" cy="191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2298" name="Rectangle 42"/>
              <p:cNvSpPr>
                <a:spLocks noChangeArrowheads="1"/>
              </p:cNvSpPr>
              <p:nvPr/>
            </p:nvSpPr>
            <p:spPr bwMode="auto">
              <a:xfrm>
                <a:off x="2343" y="752"/>
                <a:ext cx="8" cy="1916"/>
              </a:xfrm>
              <a:prstGeom prst="rect">
                <a:avLst/>
              </a:prstGeom>
              <a:solidFill>
                <a:srgbClr val="000000"/>
              </a:solidFill>
              <a:ln w="9525">
                <a:solidFill>
                  <a:schemeClr val="accent4"/>
                </a:solidFill>
                <a:miter lim="800000"/>
                <a:headEnd/>
                <a:tailEnd/>
              </a:ln>
            </p:spPr>
            <p:txBody>
              <a:bodyPr/>
              <a:lstStyle/>
              <a:p>
                <a:pPr>
                  <a:spcBef>
                    <a:spcPct val="0"/>
                  </a:spcBef>
                  <a:defRPr/>
                </a:pPr>
                <a:endParaRPr lang="en-US" sz="2000" b="1">
                  <a:solidFill>
                    <a:schemeClr val="tx1"/>
                  </a:solidFill>
                  <a:latin typeface="Arial" charset="0"/>
                </a:endParaRPr>
              </a:p>
            </p:txBody>
          </p:sp>
          <p:sp>
            <p:nvSpPr>
              <p:cNvPr id="12299" name="Rectangle 44"/>
              <p:cNvSpPr>
                <a:spLocks noChangeArrowheads="1"/>
              </p:cNvSpPr>
              <p:nvPr/>
            </p:nvSpPr>
            <p:spPr bwMode="auto">
              <a:xfrm>
                <a:off x="2686" y="752"/>
                <a:ext cx="7" cy="1916"/>
              </a:xfrm>
              <a:prstGeom prst="rect">
                <a:avLst/>
              </a:prstGeom>
              <a:solidFill>
                <a:srgbClr val="000000"/>
              </a:solidFill>
              <a:ln w="9525">
                <a:solidFill>
                  <a:schemeClr val="accent4"/>
                </a:solidFill>
                <a:miter lim="800000"/>
                <a:headEnd/>
                <a:tailEnd/>
              </a:ln>
            </p:spPr>
            <p:txBody>
              <a:bodyPr/>
              <a:lstStyle/>
              <a:p>
                <a:pPr>
                  <a:spcBef>
                    <a:spcPct val="0"/>
                  </a:spcBef>
                  <a:defRPr/>
                </a:pPr>
                <a:endParaRPr lang="en-US" sz="2000" b="1">
                  <a:solidFill>
                    <a:schemeClr val="tx1"/>
                  </a:solidFill>
                  <a:latin typeface="Arial" charset="0"/>
                </a:endParaRPr>
              </a:p>
            </p:txBody>
          </p:sp>
          <p:sp>
            <p:nvSpPr>
              <p:cNvPr id="12300" name="Rectangle 46"/>
              <p:cNvSpPr>
                <a:spLocks noChangeArrowheads="1"/>
              </p:cNvSpPr>
              <p:nvPr/>
            </p:nvSpPr>
            <p:spPr bwMode="auto">
              <a:xfrm>
                <a:off x="3029" y="752"/>
                <a:ext cx="7" cy="1916"/>
              </a:xfrm>
              <a:prstGeom prst="rect">
                <a:avLst/>
              </a:prstGeom>
              <a:solidFill>
                <a:srgbClr val="000000"/>
              </a:solidFill>
              <a:ln w="9525">
                <a:solidFill>
                  <a:schemeClr val="accent4"/>
                </a:solidFill>
                <a:miter lim="800000"/>
                <a:headEnd/>
                <a:tailEnd/>
              </a:ln>
            </p:spPr>
            <p:txBody>
              <a:bodyPr/>
              <a:lstStyle/>
              <a:p>
                <a:pPr>
                  <a:spcBef>
                    <a:spcPct val="0"/>
                  </a:spcBef>
                  <a:defRPr/>
                </a:pPr>
                <a:endParaRPr lang="en-US" sz="2000" b="1">
                  <a:solidFill>
                    <a:schemeClr val="tx1"/>
                  </a:solidFill>
                  <a:latin typeface="Arial" charset="0"/>
                </a:endParaRPr>
              </a:p>
            </p:txBody>
          </p:sp>
          <p:sp>
            <p:nvSpPr>
              <p:cNvPr id="142368" name="Line 47"/>
              <p:cNvSpPr>
                <a:spLocks noChangeShapeType="1"/>
              </p:cNvSpPr>
              <p:nvPr/>
            </p:nvSpPr>
            <p:spPr bwMode="auto">
              <a:xfrm>
                <a:off x="464" y="1545"/>
                <a:ext cx="1" cy="112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2369" name="Rectangle 48"/>
              <p:cNvSpPr>
                <a:spLocks noChangeArrowheads="1"/>
              </p:cNvSpPr>
              <p:nvPr/>
            </p:nvSpPr>
            <p:spPr bwMode="auto">
              <a:xfrm>
                <a:off x="464" y="1545"/>
                <a:ext cx="7" cy="1123"/>
              </a:xfrm>
              <a:prstGeom prst="rect">
                <a:avLst/>
              </a:prstGeom>
              <a:solidFill>
                <a:srgbClr val="000000"/>
              </a:solidFill>
              <a:ln w="9525">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42370" name="Rectangle 50"/>
              <p:cNvSpPr>
                <a:spLocks noChangeArrowheads="1"/>
              </p:cNvSpPr>
              <p:nvPr/>
            </p:nvSpPr>
            <p:spPr bwMode="auto">
              <a:xfrm flipV="1">
                <a:off x="1666" y="731"/>
                <a:ext cx="1387" cy="2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42371" name="Line 51"/>
              <p:cNvSpPr>
                <a:spLocks noChangeShapeType="1"/>
              </p:cNvSpPr>
              <p:nvPr/>
            </p:nvSpPr>
            <p:spPr bwMode="auto">
              <a:xfrm>
                <a:off x="471" y="1545"/>
                <a:ext cx="2565"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2372" name="Rectangle 52"/>
              <p:cNvSpPr>
                <a:spLocks noChangeArrowheads="1"/>
              </p:cNvSpPr>
              <p:nvPr/>
            </p:nvSpPr>
            <p:spPr bwMode="auto">
              <a:xfrm>
                <a:off x="471" y="1545"/>
                <a:ext cx="2565" cy="7"/>
              </a:xfrm>
              <a:prstGeom prst="rect">
                <a:avLst/>
              </a:prstGeom>
              <a:solidFill>
                <a:srgbClr val="000000"/>
              </a:solidFill>
              <a:ln w="9525">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42373" name="Line 53"/>
              <p:cNvSpPr>
                <a:spLocks noChangeShapeType="1"/>
              </p:cNvSpPr>
              <p:nvPr/>
            </p:nvSpPr>
            <p:spPr bwMode="auto">
              <a:xfrm>
                <a:off x="471" y="1824"/>
                <a:ext cx="2565"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2374" name="Rectangle 54"/>
              <p:cNvSpPr>
                <a:spLocks noChangeArrowheads="1"/>
              </p:cNvSpPr>
              <p:nvPr/>
            </p:nvSpPr>
            <p:spPr bwMode="auto">
              <a:xfrm>
                <a:off x="471" y="1824"/>
                <a:ext cx="2565" cy="8"/>
              </a:xfrm>
              <a:prstGeom prst="rect">
                <a:avLst/>
              </a:prstGeom>
              <a:solidFill>
                <a:srgbClr val="000000"/>
              </a:solidFill>
              <a:ln w="9525">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42375" name="Line 55"/>
              <p:cNvSpPr>
                <a:spLocks noChangeShapeType="1"/>
              </p:cNvSpPr>
              <p:nvPr/>
            </p:nvSpPr>
            <p:spPr bwMode="auto">
              <a:xfrm>
                <a:off x="471" y="2103"/>
                <a:ext cx="2565"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2376" name="Rectangle 56"/>
              <p:cNvSpPr>
                <a:spLocks noChangeArrowheads="1"/>
              </p:cNvSpPr>
              <p:nvPr/>
            </p:nvSpPr>
            <p:spPr bwMode="auto">
              <a:xfrm>
                <a:off x="471" y="2103"/>
                <a:ext cx="2565" cy="7"/>
              </a:xfrm>
              <a:prstGeom prst="rect">
                <a:avLst/>
              </a:prstGeom>
              <a:solidFill>
                <a:srgbClr val="000000"/>
              </a:solidFill>
              <a:ln w="9525">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42377" name="Line 57"/>
              <p:cNvSpPr>
                <a:spLocks noChangeShapeType="1"/>
              </p:cNvSpPr>
              <p:nvPr/>
            </p:nvSpPr>
            <p:spPr bwMode="auto">
              <a:xfrm>
                <a:off x="471" y="2383"/>
                <a:ext cx="2565" cy="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2378" name="Rectangle 58"/>
              <p:cNvSpPr>
                <a:spLocks noChangeArrowheads="1"/>
              </p:cNvSpPr>
              <p:nvPr/>
            </p:nvSpPr>
            <p:spPr bwMode="auto">
              <a:xfrm>
                <a:off x="471" y="2383"/>
                <a:ext cx="2565" cy="7"/>
              </a:xfrm>
              <a:prstGeom prst="rect">
                <a:avLst/>
              </a:prstGeom>
              <a:solidFill>
                <a:srgbClr val="000000"/>
              </a:solidFill>
              <a:ln w="9525">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42379" name="Line 59"/>
              <p:cNvSpPr>
                <a:spLocks noChangeShapeType="1"/>
              </p:cNvSpPr>
              <p:nvPr/>
            </p:nvSpPr>
            <p:spPr bwMode="auto">
              <a:xfrm>
                <a:off x="471" y="2661"/>
                <a:ext cx="2565"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2380" name="Rectangle 60"/>
              <p:cNvSpPr>
                <a:spLocks noChangeArrowheads="1"/>
              </p:cNvSpPr>
              <p:nvPr/>
            </p:nvSpPr>
            <p:spPr bwMode="auto">
              <a:xfrm>
                <a:off x="471" y="2661"/>
                <a:ext cx="2565" cy="7"/>
              </a:xfrm>
              <a:prstGeom prst="rect">
                <a:avLst/>
              </a:prstGeom>
              <a:solidFill>
                <a:srgbClr val="000000"/>
              </a:solidFill>
              <a:ln w="9525">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42381" name="AutoShape 9"/>
              <p:cNvSpPr>
                <a:spLocks noChangeArrowheads="1"/>
              </p:cNvSpPr>
              <p:nvPr/>
            </p:nvSpPr>
            <p:spPr bwMode="auto">
              <a:xfrm>
                <a:off x="2797" y="1602"/>
                <a:ext cx="163" cy="141"/>
              </a:xfrm>
              <a:prstGeom prst="triangle">
                <a:avLst>
                  <a:gd name="adj" fmla="val 50000"/>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42382" name="Oval 16"/>
              <p:cNvSpPr>
                <a:spLocks noChangeArrowheads="1"/>
              </p:cNvSpPr>
              <p:nvPr/>
            </p:nvSpPr>
            <p:spPr bwMode="auto">
              <a:xfrm>
                <a:off x="1737" y="1869"/>
                <a:ext cx="179" cy="179"/>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42383" name="Oval 21"/>
              <p:cNvSpPr>
                <a:spLocks noChangeArrowheads="1"/>
              </p:cNvSpPr>
              <p:nvPr/>
            </p:nvSpPr>
            <p:spPr bwMode="auto">
              <a:xfrm>
                <a:off x="1737" y="1595"/>
                <a:ext cx="179" cy="179"/>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42384" name="Oval 22"/>
              <p:cNvSpPr>
                <a:spLocks noChangeArrowheads="1"/>
              </p:cNvSpPr>
              <p:nvPr/>
            </p:nvSpPr>
            <p:spPr bwMode="auto">
              <a:xfrm>
                <a:off x="1785" y="1644"/>
                <a:ext cx="82" cy="81"/>
              </a:xfrm>
              <a:prstGeom prst="ellipse">
                <a:avLst/>
              </a:prstGeom>
              <a:solidFill>
                <a:srgbClr val="003635"/>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42385" name="Text Box 63"/>
              <p:cNvSpPr txBox="1">
                <a:spLocks noChangeArrowheads="1"/>
              </p:cNvSpPr>
              <p:nvPr/>
            </p:nvSpPr>
            <p:spPr bwMode="auto">
              <a:xfrm>
                <a:off x="477" y="1574"/>
                <a:ext cx="1144"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b="1">
                    <a:solidFill>
                      <a:schemeClr val="tx1"/>
                    </a:solidFill>
                  </a:rPr>
                  <a:t>Agents Quickly enter correct orders</a:t>
                </a:r>
              </a:p>
            </p:txBody>
          </p:sp>
          <p:sp>
            <p:nvSpPr>
              <p:cNvPr id="142386" name="Text Box 64"/>
              <p:cNvSpPr txBox="1">
                <a:spLocks noChangeArrowheads="1"/>
              </p:cNvSpPr>
              <p:nvPr/>
            </p:nvSpPr>
            <p:spPr bwMode="auto">
              <a:xfrm>
                <a:off x="477" y="1848"/>
                <a:ext cx="1130"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b="1">
                    <a:solidFill>
                      <a:schemeClr val="tx1"/>
                    </a:solidFill>
                  </a:rPr>
                  <a:t>PMs coordinate inventory and orders worldwide</a:t>
                </a:r>
              </a:p>
            </p:txBody>
          </p:sp>
          <p:sp>
            <p:nvSpPr>
              <p:cNvPr id="142387" name="Text Box 65"/>
              <p:cNvSpPr txBox="1">
                <a:spLocks noChangeArrowheads="1"/>
              </p:cNvSpPr>
              <p:nvPr/>
            </p:nvSpPr>
            <p:spPr bwMode="auto">
              <a:xfrm>
                <a:off x="477" y="2145"/>
                <a:ext cx="1247"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b="1">
                    <a:solidFill>
                      <a:schemeClr val="tx1"/>
                    </a:solidFill>
                  </a:rPr>
                  <a:t>Reduce working inventory</a:t>
                </a:r>
              </a:p>
            </p:txBody>
          </p:sp>
          <p:sp>
            <p:nvSpPr>
              <p:cNvPr id="142388" name="Text Box 66"/>
              <p:cNvSpPr txBox="1">
                <a:spLocks noChangeArrowheads="1"/>
              </p:cNvSpPr>
              <p:nvPr/>
            </p:nvSpPr>
            <p:spPr bwMode="auto">
              <a:xfrm rot="-5400000">
                <a:off x="1403" y="1106"/>
                <a:ext cx="790"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b="1">
                    <a:solidFill>
                      <a:schemeClr val="tx1"/>
                    </a:solidFill>
                  </a:rPr>
                  <a:t>Data Entry Rate</a:t>
                </a:r>
              </a:p>
            </p:txBody>
          </p:sp>
          <p:sp>
            <p:nvSpPr>
              <p:cNvPr id="142389" name="Text Box 68"/>
              <p:cNvSpPr txBox="1">
                <a:spLocks noChangeArrowheads="1"/>
              </p:cNvSpPr>
              <p:nvPr/>
            </p:nvSpPr>
            <p:spPr bwMode="auto">
              <a:xfrm rot="-5400000">
                <a:off x="1695" y="990"/>
                <a:ext cx="936"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b="1">
                    <a:solidFill>
                      <a:schemeClr val="tx1"/>
                    </a:solidFill>
                  </a:rPr>
                  <a:t>Data Entry Error/Rework Rate</a:t>
                </a:r>
              </a:p>
            </p:txBody>
          </p:sp>
          <p:sp>
            <p:nvSpPr>
              <p:cNvPr id="142390" name="Text Box 69"/>
              <p:cNvSpPr txBox="1">
                <a:spLocks noChangeArrowheads="1"/>
              </p:cNvSpPr>
              <p:nvPr/>
            </p:nvSpPr>
            <p:spPr bwMode="auto">
              <a:xfrm rot="-5400000">
                <a:off x="2023" y="1036"/>
                <a:ext cx="93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b="1">
                    <a:solidFill>
                      <a:schemeClr val="tx1"/>
                    </a:solidFill>
                  </a:rPr>
                  <a:t>Security Overhead</a:t>
                </a:r>
              </a:p>
            </p:txBody>
          </p:sp>
          <p:sp>
            <p:nvSpPr>
              <p:cNvPr id="142391" name="Text Box 70"/>
              <p:cNvSpPr txBox="1">
                <a:spLocks noChangeArrowheads="1"/>
              </p:cNvSpPr>
              <p:nvPr/>
            </p:nvSpPr>
            <p:spPr bwMode="auto">
              <a:xfrm rot="-5400000">
                <a:off x="2430" y="1027"/>
                <a:ext cx="831"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b="1">
                    <a:solidFill>
                      <a:schemeClr val="tx1"/>
                    </a:solidFill>
                  </a:rPr>
                  <a:t>Database Response Time</a:t>
                </a:r>
              </a:p>
            </p:txBody>
          </p:sp>
          <p:sp>
            <p:nvSpPr>
              <p:cNvPr id="142392" name="Oval 72"/>
              <p:cNvSpPr>
                <a:spLocks noChangeArrowheads="1"/>
              </p:cNvSpPr>
              <p:nvPr/>
            </p:nvSpPr>
            <p:spPr bwMode="auto">
              <a:xfrm>
                <a:off x="2063" y="1600"/>
                <a:ext cx="179" cy="179"/>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42393" name="Oval 73"/>
              <p:cNvSpPr>
                <a:spLocks noChangeArrowheads="1"/>
              </p:cNvSpPr>
              <p:nvPr/>
            </p:nvSpPr>
            <p:spPr bwMode="auto">
              <a:xfrm>
                <a:off x="2112" y="1648"/>
                <a:ext cx="81" cy="82"/>
              </a:xfrm>
              <a:prstGeom prst="ellipse">
                <a:avLst/>
              </a:prstGeom>
              <a:solidFill>
                <a:srgbClr val="003635"/>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42394" name="AutoShape 77"/>
              <p:cNvSpPr>
                <a:spLocks noChangeArrowheads="1"/>
              </p:cNvSpPr>
              <p:nvPr/>
            </p:nvSpPr>
            <p:spPr bwMode="auto">
              <a:xfrm>
                <a:off x="2451" y="1607"/>
                <a:ext cx="163" cy="141"/>
              </a:xfrm>
              <a:prstGeom prst="triangle">
                <a:avLst>
                  <a:gd name="adj" fmla="val 50000"/>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sp>
          <p:nvSpPr>
            <p:cNvPr id="142357" name="Rectangle 48"/>
            <p:cNvSpPr>
              <a:spLocks noChangeArrowheads="1"/>
            </p:cNvSpPr>
            <p:nvPr/>
          </p:nvSpPr>
          <p:spPr bwMode="white">
            <a:xfrm>
              <a:off x="341" y="2538"/>
              <a:ext cx="2896" cy="31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grpSp>
      <p:sp>
        <p:nvSpPr>
          <p:cNvPr id="142344" name="Oval 5"/>
          <p:cNvSpPr>
            <a:spLocks noChangeArrowheads="1"/>
          </p:cNvSpPr>
          <p:nvPr/>
        </p:nvSpPr>
        <p:spPr bwMode="auto">
          <a:xfrm>
            <a:off x="7594600" y="3729038"/>
            <a:ext cx="363538" cy="363537"/>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nvGrpSpPr>
          <p:cNvPr id="142345" name="Group 6"/>
          <p:cNvGrpSpPr>
            <a:grpSpLocks/>
          </p:cNvGrpSpPr>
          <p:nvPr/>
        </p:nvGrpSpPr>
        <p:grpSpPr bwMode="auto">
          <a:xfrm>
            <a:off x="7588250" y="3214688"/>
            <a:ext cx="363538" cy="363537"/>
            <a:chOff x="932" y="3481"/>
            <a:chExt cx="229" cy="229"/>
          </a:xfrm>
        </p:grpSpPr>
        <p:sp>
          <p:nvSpPr>
            <p:cNvPr id="142354" name="Oval 7"/>
            <p:cNvSpPr>
              <a:spLocks noChangeArrowheads="1"/>
            </p:cNvSpPr>
            <p:nvPr/>
          </p:nvSpPr>
          <p:spPr bwMode="auto">
            <a:xfrm>
              <a:off x="932" y="3481"/>
              <a:ext cx="229" cy="229"/>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2355" name="Oval 8"/>
            <p:cNvSpPr>
              <a:spLocks noChangeArrowheads="1"/>
            </p:cNvSpPr>
            <p:nvPr/>
          </p:nvSpPr>
          <p:spPr bwMode="auto">
            <a:xfrm>
              <a:off x="994" y="3543"/>
              <a:ext cx="104" cy="104"/>
            </a:xfrm>
            <a:prstGeom prst="ellipse">
              <a:avLst/>
            </a:prstGeom>
            <a:solidFill>
              <a:schemeClr val="tx1"/>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sp>
        <p:nvSpPr>
          <p:cNvPr id="142346" name="AutoShape 9"/>
          <p:cNvSpPr>
            <a:spLocks noChangeArrowheads="1"/>
          </p:cNvSpPr>
          <p:nvPr/>
        </p:nvSpPr>
        <p:spPr bwMode="auto">
          <a:xfrm>
            <a:off x="7627938" y="4254500"/>
            <a:ext cx="330200" cy="285750"/>
          </a:xfrm>
          <a:prstGeom prst="triangle">
            <a:avLst>
              <a:gd name="adj" fmla="val 50000"/>
            </a:avLst>
          </a:prstGeom>
          <a:solidFill>
            <a:schemeClr val="accent1"/>
          </a:solidFill>
          <a:ln w="12700">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2347" name="Text Box 13"/>
          <p:cNvSpPr txBox="1">
            <a:spLocks noChangeArrowheads="1"/>
          </p:cNvSpPr>
          <p:nvPr/>
        </p:nvSpPr>
        <p:spPr bwMode="auto">
          <a:xfrm>
            <a:off x="7854950" y="3243263"/>
            <a:ext cx="571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400" b="1">
                <a:solidFill>
                  <a:schemeClr val="tx1"/>
                </a:solidFill>
              </a:rPr>
              <a:t>9 = </a:t>
            </a:r>
          </a:p>
        </p:txBody>
      </p:sp>
      <p:sp>
        <p:nvSpPr>
          <p:cNvPr id="142348" name="Text Box 14"/>
          <p:cNvSpPr txBox="1">
            <a:spLocks noChangeArrowheads="1"/>
          </p:cNvSpPr>
          <p:nvPr/>
        </p:nvSpPr>
        <p:spPr bwMode="auto">
          <a:xfrm>
            <a:off x="7924800" y="3789363"/>
            <a:ext cx="9239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b="1">
                <a:solidFill>
                  <a:schemeClr val="tx1"/>
                </a:solidFill>
              </a:rPr>
              <a:t>3 = </a:t>
            </a:r>
          </a:p>
        </p:txBody>
      </p:sp>
      <p:sp>
        <p:nvSpPr>
          <p:cNvPr id="142349" name="Text Box 15"/>
          <p:cNvSpPr txBox="1">
            <a:spLocks noChangeArrowheads="1"/>
          </p:cNvSpPr>
          <p:nvPr/>
        </p:nvSpPr>
        <p:spPr bwMode="auto">
          <a:xfrm>
            <a:off x="7923213" y="4268788"/>
            <a:ext cx="9239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b="1">
                <a:solidFill>
                  <a:schemeClr val="tx1"/>
                </a:solidFill>
              </a:rPr>
              <a:t>1 = </a:t>
            </a:r>
          </a:p>
        </p:txBody>
      </p:sp>
      <p:sp>
        <p:nvSpPr>
          <p:cNvPr id="142350" name="Text Box 34"/>
          <p:cNvSpPr txBox="1">
            <a:spLocks noChangeArrowheads="1"/>
          </p:cNvSpPr>
          <p:nvPr/>
        </p:nvSpPr>
        <p:spPr bwMode="auto">
          <a:xfrm>
            <a:off x="8183563" y="3230563"/>
            <a:ext cx="8572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400" b="1">
                <a:solidFill>
                  <a:schemeClr val="tx1"/>
                </a:solidFill>
              </a:rPr>
              <a:t>Strong</a:t>
            </a:r>
          </a:p>
        </p:txBody>
      </p:sp>
      <p:sp>
        <p:nvSpPr>
          <p:cNvPr id="142351" name="Text Box 35"/>
          <p:cNvSpPr txBox="1">
            <a:spLocks noChangeArrowheads="1"/>
          </p:cNvSpPr>
          <p:nvPr/>
        </p:nvSpPr>
        <p:spPr bwMode="auto">
          <a:xfrm>
            <a:off x="8029575" y="3776663"/>
            <a:ext cx="9239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400" b="1">
                <a:solidFill>
                  <a:schemeClr val="tx1"/>
                </a:solidFill>
              </a:rPr>
              <a:t>Med</a:t>
            </a:r>
          </a:p>
        </p:txBody>
      </p:sp>
      <p:sp>
        <p:nvSpPr>
          <p:cNvPr id="142352" name="Text Box 36"/>
          <p:cNvSpPr txBox="1">
            <a:spLocks noChangeArrowheads="1"/>
          </p:cNvSpPr>
          <p:nvPr/>
        </p:nvSpPr>
        <p:spPr bwMode="auto">
          <a:xfrm>
            <a:off x="8220075" y="4276725"/>
            <a:ext cx="9239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b="1">
                <a:solidFill>
                  <a:schemeClr val="tx1"/>
                </a:solidFill>
              </a:rPr>
              <a:t>Slight</a:t>
            </a:r>
          </a:p>
        </p:txBody>
      </p:sp>
      <p:sp>
        <p:nvSpPr>
          <p:cNvPr id="142353" name="Text Box 38"/>
          <p:cNvSpPr txBox="1">
            <a:spLocks noChangeArrowheads="1"/>
          </p:cNvSpPr>
          <p:nvPr/>
        </p:nvSpPr>
        <p:spPr bwMode="auto">
          <a:xfrm>
            <a:off x="7632700" y="2581275"/>
            <a:ext cx="1231900"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b="1">
                <a:solidFill>
                  <a:schemeClr val="tx1"/>
                </a:solidFill>
              </a:rPr>
              <a:t>Symbols </a:t>
            </a:r>
            <a:br>
              <a:rPr lang="en-US" altLang="en-US" sz="1400" b="1">
                <a:solidFill>
                  <a:schemeClr val="tx1"/>
                </a:solidFill>
              </a:rPr>
            </a:br>
            <a:r>
              <a:rPr lang="en-US" altLang="en-US" sz="1400" b="1">
                <a:solidFill>
                  <a:schemeClr val="tx1"/>
                </a:solidFill>
              </a:rPr>
              <a:t>or Numbers</a:t>
            </a:r>
          </a:p>
        </p:txBody>
      </p:sp>
    </p:spTree>
  </p:cSld>
  <p:clrMapOvr>
    <a:masterClrMapping/>
  </p:clrMapOvr>
  <p:transition/>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ChangeArrowheads="1"/>
          </p:cNvSpPr>
          <p:nvPr>
            <p:ph type="title" idx="4294967295"/>
          </p:nvPr>
        </p:nvSpPr>
        <p:spPr>
          <a:xfrm>
            <a:off x="300038" y="515938"/>
            <a:ext cx="8351837" cy="433387"/>
          </a:xfrm>
        </p:spPr>
        <p:txBody>
          <a:bodyPr lIns="91440" tIns="45720" rIns="91440" bIns="45720" anchor="ctr"/>
          <a:lstStyle/>
          <a:p>
            <a:pPr eaLnBrk="1" hangingPunct="1"/>
            <a:r>
              <a:rPr lang="en-US" altLang="en-US"/>
              <a:t>Factor Interactions</a:t>
            </a:r>
          </a:p>
        </p:txBody>
      </p:sp>
      <p:sp>
        <p:nvSpPr>
          <p:cNvPr id="143363" name="Line 3"/>
          <p:cNvSpPr>
            <a:spLocks noChangeShapeType="1"/>
          </p:cNvSpPr>
          <p:nvPr/>
        </p:nvSpPr>
        <p:spPr bwMode="auto">
          <a:xfrm>
            <a:off x="4968875" y="2835275"/>
            <a:ext cx="1588" cy="2559050"/>
          </a:xfrm>
          <a:prstGeom prst="line">
            <a:avLst/>
          </a:prstGeom>
          <a:noFill/>
          <a:ln w="0">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364" name="Line 4"/>
          <p:cNvSpPr>
            <a:spLocks noChangeShapeType="1"/>
          </p:cNvSpPr>
          <p:nvPr/>
        </p:nvSpPr>
        <p:spPr bwMode="auto">
          <a:xfrm>
            <a:off x="5513388" y="2835275"/>
            <a:ext cx="0" cy="2559050"/>
          </a:xfrm>
          <a:prstGeom prst="line">
            <a:avLst/>
          </a:prstGeom>
          <a:noFill/>
          <a:ln w="0">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365" name="Line 5"/>
          <p:cNvSpPr>
            <a:spLocks noChangeShapeType="1"/>
          </p:cNvSpPr>
          <p:nvPr/>
        </p:nvSpPr>
        <p:spPr bwMode="auto">
          <a:xfrm>
            <a:off x="6056313" y="2835275"/>
            <a:ext cx="1587" cy="2559050"/>
          </a:xfrm>
          <a:prstGeom prst="line">
            <a:avLst/>
          </a:prstGeom>
          <a:noFill/>
          <a:ln w="0">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366" name="Line 6"/>
          <p:cNvSpPr>
            <a:spLocks noChangeShapeType="1"/>
          </p:cNvSpPr>
          <p:nvPr/>
        </p:nvSpPr>
        <p:spPr bwMode="auto">
          <a:xfrm>
            <a:off x="6600825" y="2835275"/>
            <a:ext cx="1588" cy="2559050"/>
          </a:xfrm>
          <a:prstGeom prst="line">
            <a:avLst/>
          </a:prstGeom>
          <a:noFill/>
          <a:ln w="0">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367" name="Line 7"/>
          <p:cNvSpPr>
            <a:spLocks noChangeShapeType="1"/>
          </p:cNvSpPr>
          <p:nvPr/>
        </p:nvSpPr>
        <p:spPr bwMode="auto">
          <a:xfrm>
            <a:off x="7145338" y="2835275"/>
            <a:ext cx="1587" cy="25590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8856" name="Rectangle 8"/>
          <p:cNvSpPr>
            <a:spLocks noChangeArrowheads="1"/>
          </p:cNvSpPr>
          <p:nvPr/>
        </p:nvSpPr>
        <p:spPr bwMode="auto">
          <a:xfrm>
            <a:off x="4968875" y="2352675"/>
            <a:ext cx="9525" cy="3041650"/>
          </a:xfrm>
          <a:prstGeom prst="rect">
            <a:avLst/>
          </a:prstGeom>
          <a:solidFill>
            <a:srgbClr val="000000"/>
          </a:solidFill>
          <a:ln w="9525">
            <a:solidFill>
              <a:schemeClr val="accent4"/>
            </a:solidFill>
            <a:miter lim="800000"/>
            <a:headEnd/>
            <a:tailEnd/>
          </a:ln>
        </p:spPr>
        <p:txBody>
          <a:bodyPr/>
          <a:lstStyle/>
          <a:p>
            <a:pPr algn="ctr">
              <a:spcBef>
                <a:spcPct val="0"/>
              </a:spcBef>
              <a:defRPr/>
            </a:pPr>
            <a:endParaRPr lang="en-US" sz="2000" b="1">
              <a:solidFill>
                <a:schemeClr val="tx1"/>
              </a:solidFill>
              <a:latin typeface="Arial" charset="0"/>
            </a:endParaRPr>
          </a:p>
        </p:txBody>
      </p:sp>
      <p:sp>
        <p:nvSpPr>
          <p:cNvPr id="143369" name="Rectangle 9"/>
          <p:cNvSpPr>
            <a:spLocks noChangeArrowheads="1"/>
          </p:cNvSpPr>
          <p:nvPr/>
        </p:nvSpPr>
        <p:spPr bwMode="auto">
          <a:xfrm>
            <a:off x="5513388" y="2352675"/>
            <a:ext cx="11112" cy="3041650"/>
          </a:xfrm>
          <a:prstGeom prst="rect">
            <a:avLst/>
          </a:prstGeom>
          <a:solidFill>
            <a:schemeClr val="accent2"/>
          </a:solidFill>
          <a:ln w="9525">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370" name="Rectangle 10"/>
          <p:cNvSpPr>
            <a:spLocks noChangeArrowheads="1"/>
          </p:cNvSpPr>
          <p:nvPr/>
        </p:nvSpPr>
        <p:spPr bwMode="auto">
          <a:xfrm>
            <a:off x="6056313" y="2352675"/>
            <a:ext cx="12700" cy="3041650"/>
          </a:xfrm>
          <a:prstGeom prst="rect">
            <a:avLst/>
          </a:prstGeom>
          <a:solidFill>
            <a:srgbClr val="000000"/>
          </a:solidFill>
          <a:ln w="9525">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371" name="Rectangle 11"/>
          <p:cNvSpPr>
            <a:spLocks noChangeArrowheads="1"/>
          </p:cNvSpPr>
          <p:nvPr/>
        </p:nvSpPr>
        <p:spPr bwMode="auto">
          <a:xfrm>
            <a:off x="6600825" y="2352675"/>
            <a:ext cx="11113" cy="3041650"/>
          </a:xfrm>
          <a:prstGeom prst="rect">
            <a:avLst/>
          </a:prstGeom>
          <a:solidFill>
            <a:srgbClr val="000000"/>
          </a:solidFill>
          <a:ln w="9525">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372" name="Rectangle 12"/>
          <p:cNvSpPr>
            <a:spLocks noChangeArrowheads="1"/>
          </p:cNvSpPr>
          <p:nvPr/>
        </p:nvSpPr>
        <p:spPr bwMode="auto">
          <a:xfrm>
            <a:off x="7145338" y="2352675"/>
            <a:ext cx="11112" cy="3041650"/>
          </a:xfrm>
          <a:prstGeom prst="rect">
            <a:avLst/>
          </a:prstGeom>
          <a:solidFill>
            <a:srgbClr val="000000"/>
          </a:solidFill>
          <a:ln w="9525">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373" name="Rectangle 14"/>
          <p:cNvSpPr>
            <a:spLocks noChangeArrowheads="1"/>
          </p:cNvSpPr>
          <p:nvPr/>
        </p:nvSpPr>
        <p:spPr bwMode="auto">
          <a:xfrm flipV="1">
            <a:off x="4979988" y="3622675"/>
            <a:ext cx="2176462" cy="42863"/>
          </a:xfrm>
          <a:prstGeom prst="rect">
            <a:avLst/>
          </a:prstGeom>
          <a:solidFill>
            <a:srgbClr val="000000"/>
          </a:solidFill>
          <a:ln w="9525">
            <a:solidFill>
              <a:schemeClr val="bg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78862" name="Line 15"/>
          <p:cNvSpPr>
            <a:spLocks noChangeShapeType="1"/>
          </p:cNvSpPr>
          <p:nvPr/>
        </p:nvSpPr>
        <p:spPr bwMode="auto">
          <a:xfrm>
            <a:off x="3084513" y="4054475"/>
            <a:ext cx="4071937" cy="1588"/>
          </a:xfrm>
          <a:prstGeom prst="line">
            <a:avLst/>
          </a:prstGeom>
          <a:noFill/>
          <a:ln w="0">
            <a:solidFill>
              <a:schemeClr val="accent4"/>
            </a:solidFill>
            <a:round/>
            <a:headEnd/>
            <a:tailEnd/>
          </a:ln>
        </p:spPr>
        <p:txBody>
          <a:bodyPr/>
          <a:lstStyle/>
          <a:p>
            <a:pPr>
              <a:spcBef>
                <a:spcPct val="0"/>
              </a:spcBef>
              <a:defRPr/>
            </a:pPr>
            <a:endParaRPr lang="en-US" sz="2000" b="1">
              <a:solidFill>
                <a:schemeClr val="tx1"/>
              </a:solidFill>
              <a:latin typeface="Arial" charset="0"/>
            </a:endParaRPr>
          </a:p>
        </p:txBody>
      </p:sp>
      <p:sp>
        <p:nvSpPr>
          <p:cNvPr id="78863" name="Rectangle 16"/>
          <p:cNvSpPr>
            <a:spLocks noChangeArrowheads="1"/>
          </p:cNvSpPr>
          <p:nvPr/>
        </p:nvSpPr>
        <p:spPr bwMode="auto">
          <a:xfrm>
            <a:off x="3084513" y="4054475"/>
            <a:ext cx="4071937" cy="12700"/>
          </a:xfrm>
          <a:prstGeom prst="rect">
            <a:avLst/>
          </a:prstGeom>
          <a:solidFill>
            <a:srgbClr val="000000"/>
          </a:solidFill>
          <a:ln w="9525">
            <a:solidFill>
              <a:schemeClr val="accent4"/>
            </a:solidFill>
            <a:miter lim="800000"/>
            <a:headEnd/>
            <a:tailEnd/>
          </a:ln>
        </p:spPr>
        <p:txBody>
          <a:bodyPr/>
          <a:lstStyle/>
          <a:p>
            <a:pPr algn="ctr">
              <a:spcBef>
                <a:spcPct val="0"/>
              </a:spcBef>
              <a:defRPr/>
            </a:pPr>
            <a:endParaRPr lang="en-US" sz="2000" b="1">
              <a:solidFill>
                <a:schemeClr val="tx1"/>
              </a:solidFill>
              <a:latin typeface="Arial" charset="0"/>
            </a:endParaRPr>
          </a:p>
        </p:txBody>
      </p:sp>
      <p:sp>
        <p:nvSpPr>
          <p:cNvPr id="78864" name="Line 17"/>
          <p:cNvSpPr>
            <a:spLocks noChangeShapeType="1"/>
          </p:cNvSpPr>
          <p:nvPr/>
        </p:nvSpPr>
        <p:spPr bwMode="auto">
          <a:xfrm>
            <a:off x="3084513" y="4497388"/>
            <a:ext cx="4071937" cy="1587"/>
          </a:xfrm>
          <a:prstGeom prst="line">
            <a:avLst/>
          </a:prstGeom>
          <a:noFill/>
          <a:ln w="0">
            <a:solidFill>
              <a:schemeClr val="accent4"/>
            </a:solidFill>
            <a:round/>
            <a:headEnd/>
            <a:tailEnd/>
          </a:ln>
        </p:spPr>
        <p:txBody>
          <a:bodyPr/>
          <a:lstStyle/>
          <a:p>
            <a:pPr>
              <a:spcBef>
                <a:spcPct val="0"/>
              </a:spcBef>
              <a:defRPr/>
            </a:pPr>
            <a:endParaRPr lang="en-US" sz="2000" b="1">
              <a:solidFill>
                <a:schemeClr val="tx1"/>
              </a:solidFill>
              <a:latin typeface="Arial" charset="0"/>
            </a:endParaRPr>
          </a:p>
        </p:txBody>
      </p:sp>
      <p:sp>
        <p:nvSpPr>
          <p:cNvPr id="78865" name="Rectangle 18"/>
          <p:cNvSpPr>
            <a:spLocks noChangeArrowheads="1"/>
          </p:cNvSpPr>
          <p:nvPr/>
        </p:nvSpPr>
        <p:spPr bwMode="auto">
          <a:xfrm>
            <a:off x="3084513" y="4497388"/>
            <a:ext cx="4071937" cy="11112"/>
          </a:xfrm>
          <a:prstGeom prst="rect">
            <a:avLst/>
          </a:prstGeom>
          <a:solidFill>
            <a:srgbClr val="000000"/>
          </a:solidFill>
          <a:ln w="9525">
            <a:solidFill>
              <a:schemeClr val="accent4"/>
            </a:solidFill>
            <a:miter lim="800000"/>
            <a:headEnd/>
            <a:tailEnd/>
          </a:ln>
        </p:spPr>
        <p:txBody>
          <a:bodyPr/>
          <a:lstStyle/>
          <a:p>
            <a:pPr algn="ctr">
              <a:spcBef>
                <a:spcPct val="0"/>
              </a:spcBef>
              <a:defRPr/>
            </a:pPr>
            <a:endParaRPr lang="en-US" sz="2000" b="1">
              <a:solidFill>
                <a:schemeClr val="tx1"/>
              </a:solidFill>
              <a:latin typeface="Arial" charset="0"/>
            </a:endParaRPr>
          </a:p>
        </p:txBody>
      </p:sp>
      <p:sp>
        <p:nvSpPr>
          <p:cNvPr id="78866" name="Line 19"/>
          <p:cNvSpPr>
            <a:spLocks noChangeShapeType="1"/>
          </p:cNvSpPr>
          <p:nvPr/>
        </p:nvSpPr>
        <p:spPr bwMode="auto">
          <a:xfrm>
            <a:off x="3084513" y="4941888"/>
            <a:ext cx="4071937" cy="0"/>
          </a:xfrm>
          <a:prstGeom prst="line">
            <a:avLst/>
          </a:prstGeom>
          <a:noFill/>
          <a:ln w="0">
            <a:solidFill>
              <a:schemeClr val="accent4"/>
            </a:solidFill>
            <a:round/>
            <a:headEnd/>
            <a:tailEnd/>
          </a:ln>
        </p:spPr>
        <p:txBody>
          <a:bodyPr/>
          <a:lstStyle/>
          <a:p>
            <a:pPr>
              <a:spcBef>
                <a:spcPct val="0"/>
              </a:spcBef>
              <a:defRPr/>
            </a:pPr>
            <a:endParaRPr lang="en-US" sz="2000" b="1">
              <a:solidFill>
                <a:schemeClr val="tx1"/>
              </a:solidFill>
              <a:latin typeface="Arial" charset="0"/>
            </a:endParaRPr>
          </a:p>
        </p:txBody>
      </p:sp>
      <p:sp>
        <p:nvSpPr>
          <p:cNvPr id="78867" name="Rectangle 20"/>
          <p:cNvSpPr>
            <a:spLocks noChangeArrowheads="1"/>
          </p:cNvSpPr>
          <p:nvPr/>
        </p:nvSpPr>
        <p:spPr bwMode="auto">
          <a:xfrm>
            <a:off x="3084513" y="4941888"/>
            <a:ext cx="4071937" cy="11112"/>
          </a:xfrm>
          <a:prstGeom prst="rect">
            <a:avLst/>
          </a:prstGeom>
          <a:solidFill>
            <a:srgbClr val="000000"/>
          </a:solidFill>
          <a:ln w="9525">
            <a:solidFill>
              <a:schemeClr val="accent4"/>
            </a:solidFill>
            <a:miter lim="800000"/>
            <a:headEnd/>
            <a:tailEnd/>
          </a:ln>
        </p:spPr>
        <p:txBody>
          <a:bodyPr/>
          <a:lstStyle/>
          <a:p>
            <a:pPr algn="ctr">
              <a:spcBef>
                <a:spcPct val="0"/>
              </a:spcBef>
              <a:defRPr/>
            </a:pPr>
            <a:endParaRPr lang="en-US" sz="2000" b="1">
              <a:solidFill>
                <a:schemeClr val="tx1"/>
              </a:solidFill>
              <a:latin typeface="Arial" charset="0"/>
            </a:endParaRPr>
          </a:p>
        </p:txBody>
      </p:sp>
      <p:sp>
        <p:nvSpPr>
          <p:cNvPr id="78868" name="Line 21"/>
          <p:cNvSpPr>
            <a:spLocks noChangeShapeType="1"/>
          </p:cNvSpPr>
          <p:nvPr/>
        </p:nvSpPr>
        <p:spPr bwMode="auto">
          <a:xfrm>
            <a:off x="3084513" y="5383213"/>
            <a:ext cx="4071937" cy="1587"/>
          </a:xfrm>
          <a:prstGeom prst="line">
            <a:avLst/>
          </a:prstGeom>
          <a:noFill/>
          <a:ln w="0">
            <a:solidFill>
              <a:schemeClr val="accent4"/>
            </a:solidFill>
            <a:round/>
            <a:headEnd/>
            <a:tailEnd/>
          </a:ln>
        </p:spPr>
        <p:txBody>
          <a:bodyPr/>
          <a:lstStyle/>
          <a:p>
            <a:pPr>
              <a:spcBef>
                <a:spcPct val="0"/>
              </a:spcBef>
              <a:defRPr/>
            </a:pPr>
            <a:endParaRPr lang="en-US" sz="2000" b="1">
              <a:solidFill>
                <a:schemeClr val="tx1"/>
              </a:solidFill>
              <a:latin typeface="Arial" charset="0"/>
            </a:endParaRPr>
          </a:p>
        </p:txBody>
      </p:sp>
      <p:sp>
        <p:nvSpPr>
          <p:cNvPr id="78869" name="Rectangle 22"/>
          <p:cNvSpPr>
            <a:spLocks noChangeArrowheads="1"/>
          </p:cNvSpPr>
          <p:nvPr/>
        </p:nvSpPr>
        <p:spPr bwMode="auto">
          <a:xfrm>
            <a:off x="3084513" y="5383213"/>
            <a:ext cx="4071937" cy="11112"/>
          </a:xfrm>
          <a:prstGeom prst="rect">
            <a:avLst/>
          </a:prstGeom>
          <a:solidFill>
            <a:srgbClr val="000000"/>
          </a:solidFill>
          <a:ln w="9525">
            <a:solidFill>
              <a:schemeClr val="accent4"/>
            </a:solidFill>
            <a:miter lim="800000"/>
            <a:headEnd/>
            <a:tailEnd/>
          </a:ln>
        </p:spPr>
        <p:txBody>
          <a:bodyPr/>
          <a:lstStyle/>
          <a:p>
            <a:pPr algn="ctr">
              <a:spcBef>
                <a:spcPct val="0"/>
              </a:spcBef>
              <a:defRPr/>
            </a:pPr>
            <a:endParaRPr lang="en-US" sz="2000" b="1">
              <a:solidFill>
                <a:schemeClr val="tx1"/>
              </a:solidFill>
              <a:latin typeface="Arial" charset="0"/>
            </a:endParaRPr>
          </a:p>
        </p:txBody>
      </p:sp>
      <p:sp>
        <p:nvSpPr>
          <p:cNvPr id="143382" name="Text Box 23"/>
          <p:cNvSpPr txBox="1">
            <a:spLocks noChangeArrowheads="1"/>
          </p:cNvSpPr>
          <p:nvPr/>
        </p:nvSpPr>
        <p:spPr bwMode="blackWhite">
          <a:xfrm>
            <a:off x="3094038" y="4090988"/>
            <a:ext cx="1816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b="1">
                <a:solidFill>
                  <a:schemeClr val="tx1"/>
                </a:solidFill>
              </a:rPr>
              <a:t>Agents quickly enter correct orders</a:t>
            </a:r>
          </a:p>
        </p:txBody>
      </p:sp>
      <p:sp>
        <p:nvSpPr>
          <p:cNvPr id="143383" name="Text Box 24"/>
          <p:cNvSpPr txBox="1">
            <a:spLocks noChangeArrowheads="1"/>
          </p:cNvSpPr>
          <p:nvPr/>
        </p:nvSpPr>
        <p:spPr bwMode="blackWhite">
          <a:xfrm>
            <a:off x="3094038" y="4525963"/>
            <a:ext cx="17938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b="1">
                <a:solidFill>
                  <a:schemeClr val="tx1"/>
                </a:solidFill>
              </a:rPr>
              <a:t>PMs coordinate inventory and orders worldwide</a:t>
            </a:r>
          </a:p>
        </p:txBody>
      </p:sp>
      <p:sp>
        <p:nvSpPr>
          <p:cNvPr id="143384" name="Text Box 25"/>
          <p:cNvSpPr txBox="1">
            <a:spLocks noChangeArrowheads="1"/>
          </p:cNvSpPr>
          <p:nvPr/>
        </p:nvSpPr>
        <p:spPr bwMode="blackWhite">
          <a:xfrm>
            <a:off x="3094038" y="4997450"/>
            <a:ext cx="1979612"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b="1">
                <a:solidFill>
                  <a:schemeClr val="tx1"/>
                </a:solidFill>
              </a:rPr>
              <a:t>Reduce working inventory</a:t>
            </a:r>
          </a:p>
        </p:txBody>
      </p:sp>
      <p:sp>
        <p:nvSpPr>
          <p:cNvPr id="143385" name="Text Box 26"/>
          <p:cNvSpPr txBox="1">
            <a:spLocks noChangeArrowheads="1"/>
          </p:cNvSpPr>
          <p:nvPr/>
        </p:nvSpPr>
        <p:spPr bwMode="blackWhite">
          <a:xfrm rot="-5400000">
            <a:off x="4564063" y="2914650"/>
            <a:ext cx="125412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000" b="1">
                <a:solidFill>
                  <a:schemeClr val="tx1"/>
                </a:solidFill>
              </a:rPr>
              <a:t>Data Entry Rate</a:t>
            </a:r>
          </a:p>
        </p:txBody>
      </p:sp>
      <p:sp>
        <p:nvSpPr>
          <p:cNvPr id="143386" name="Text Box 27"/>
          <p:cNvSpPr txBox="1">
            <a:spLocks noChangeArrowheads="1"/>
          </p:cNvSpPr>
          <p:nvPr/>
        </p:nvSpPr>
        <p:spPr bwMode="blackWhite">
          <a:xfrm rot="-5400000">
            <a:off x="5027613" y="2730500"/>
            <a:ext cx="14859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000" b="1">
                <a:solidFill>
                  <a:schemeClr val="tx1"/>
                </a:solidFill>
              </a:rPr>
              <a:t>Data Entry Error/Rework Rate</a:t>
            </a:r>
          </a:p>
        </p:txBody>
      </p:sp>
      <p:sp>
        <p:nvSpPr>
          <p:cNvPr id="143387" name="Text Box 28"/>
          <p:cNvSpPr txBox="1">
            <a:spLocks noChangeArrowheads="1"/>
          </p:cNvSpPr>
          <p:nvPr/>
        </p:nvSpPr>
        <p:spPr bwMode="blackWhite">
          <a:xfrm rot="-5400000">
            <a:off x="5548313" y="2803525"/>
            <a:ext cx="14859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000" b="1">
                <a:solidFill>
                  <a:schemeClr val="tx1"/>
                </a:solidFill>
              </a:rPr>
              <a:t>Security Overhead</a:t>
            </a:r>
          </a:p>
        </p:txBody>
      </p:sp>
      <p:sp>
        <p:nvSpPr>
          <p:cNvPr id="143388" name="Text Box 29"/>
          <p:cNvSpPr txBox="1">
            <a:spLocks noChangeArrowheads="1"/>
          </p:cNvSpPr>
          <p:nvPr/>
        </p:nvSpPr>
        <p:spPr bwMode="blackWhite">
          <a:xfrm rot="-5400000">
            <a:off x="6195219" y="2788444"/>
            <a:ext cx="13192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000" b="1">
                <a:solidFill>
                  <a:schemeClr val="tx1"/>
                </a:solidFill>
              </a:rPr>
              <a:t>Database Response Time</a:t>
            </a:r>
          </a:p>
        </p:txBody>
      </p:sp>
      <p:sp>
        <p:nvSpPr>
          <p:cNvPr id="143389" name="Text Box 39"/>
          <p:cNvSpPr txBox="1">
            <a:spLocks noChangeArrowheads="1"/>
          </p:cNvSpPr>
          <p:nvPr/>
        </p:nvSpPr>
        <p:spPr bwMode="blackWhite">
          <a:xfrm>
            <a:off x="306388" y="1425575"/>
            <a:ext cx="3733800"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a:solidFill>
                  <a:schemeClr val="tx1"/>
                </a:solidFill>
              </a:rPr>
              <a:t>To what degree could the factors help (+, ++) or conflict (-,--) with one another? </a:t>
            </a:r>
          </a:p>
        </p:txBody>
      </p:sp>
      <p:sp>
        <p:nvSpPr>
          <p:cNvPr id="78878" name="Line 40"/>
          <p:cNvSpPr>
            <a:spLocks noChangeShapeType="1"/>
          </p:cNvSpPr>
          <p:nvPr/>
        </p:nvSpPr>
        <p:spPr bwMode="blackWhite">
          <a:xfrm>
            <a:off x="3097213" y="4064000"/>
            <a:ext cx="0" cy="1322388"/>
          </a:xfrm>
          <a:prstGeom prst="line">
            <a:avLst/>
          </a:prstGeom>
          <a:noFill/>
          <a:ln w="12700">
            <a:solidFill>
              <a:schemeClr val="accent4"/>
            </a:solidFill>
            <a:round/>
            <a:headEnd/>
            <a:tailEnd/>
          </a:ln>
        </p:spPr>
        <p:txBody>
          <a:bodyPr/>
          <a:lstStyle/>
          <a:p>
            <a:pPr>
              <a:spcBef>
                <a:spcPct val="0"/>
              </a:spcBef>
              <a:defRPr/>
            </a:pPr>
            <a:endParaRPr lang="en-US" sz="2000" b="1">
              <a:solidFill>
                <a:schemeClr val="tx1"/>
              </a:solidFill>
              <a:latin typeface="Arial" charset="0"/>
            </a:endParaRPr>
          </a:p>
        </p:txBody>
      </p:sp>
      <p:sp>
        <p:nvSpPr>
          <p:cNvPr id="143391" name="Text Box 41"/>
          <p:cNvSpPr txBox="1">
            <a:spLocks noChangeArrowheads="1"/>
          </p:cNvSpPr>
          <p:nvPr/>
        </p:nvSpPr>
        <p:spPr bwMode="blackWhite">
          <a:xfrm>
            <a:off x="1458913" y="3333750"/>
            <a:ext cx="2995612"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lnSpc>
                <a:spcPct val="80000"/>
              </a:lnSpc>
            </a:pPr>
            <a:r>
              <a:rPr lang="en-US" altLang="en-US" b="1" i="1">
                <a:solidFill>
                  <a:schemeClr val="tx1"/>
                </a:solidFill>
              </a:rPr>
              <a:t>Direction of improvement</a:t>
            </a:r>
          </a:p>
        </p:txBody>
      </p:sp>
      <p:sp>
        <p:nvSpPr>
          <p:cNvPr id="143392" name="Line 42"/>
          <p:cNvSpPr>
            <a:spLocks noChangeShapeType="1"/>
          </p:cNvSpPr>
          <p:nvPr/>
        </p:nvSpPr>
        <p:spPr bwMode="blackWhite">
          <a:xfrm>
            <a:off x="4319588" y="3646488"/>
            <a:ext cx="573087" cy="142875"/>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3393" name="Line 43"/>
          <p:cNvSpPr>
            <a:spLocks noChangeShapeType="1"/>
          </p:cNvSpPr>
          <p:nvPr/>
        </p:nvSpPr>
        <p:spPr bwMode="blackWhite">
          <a:xfrm flipH="1" flipV="1">
            <a:off x="5222875" y="3695700"/>
            <a:ext cx="11113" cy="320675"/>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3394" name="Line 44"/>
          <p:cNvSpPr>
            <a:spLocks noChangeShapeType="1"/>
          </p:cNvSpPr>
          <p:nvPr/>
        </p:nvSpPr>
        <p:spPr bwMode="blackWhite">
          <a:xfrm flipH="1">
            <a:off x="5805488" y="3695700"/>
            <a:ext cx="11112" cy="320675"/>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3395" name="Line 45"/>
          <p:cNvSpPr>
            <a:spLocks noChangeShapeType="1"/>
          </p:cNvSpPr>
          <p:nvPr/>
        </p:nvSpPr>
        <p:spPr bwMode="blackWhite">
          <a:xfrm flipH="1">
            <a:off x="6276975" y="3695700"/>
            <a:ext cx="11113" cy="320675"/>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3396" name="Line 46"/>
          <p:cNvSpPr>
            <a:spLocks noChangeShapeType="1"/>
          </p:cNvSpPr>
          <p:nvPr/>
        </p:nvSpPr>
        <p:spPr bwMode="blackWhite">
          <a:xfrm flipH="1">
            <a:off x="6861175" y="3695700"/>
            <a:ext cx="11113" cy="320675"/>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3397" name="Text Box 47"/>
          <p:cNvSpPr txBox="1">
            <a:spLocks noChangeArrowheads="1"/>
          </p:cNvSpPr>
          <p:nvPr/>
        </p:nvSpPr>
        <p:spPr bwMode="blackWhite">
          <a:xfrm>
            <a:off x="615950" y="5541963"/>
            <a:ext cx="799782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r>
              <a:rPr lang="en-US" altLang="en-US" sz="2000" b="1" i="1">
                <a:solidFill>
                  <a:schemeClr val="tx1"/>
                </a:solidFill>
              </a:rPr>
              <a:t>This view can help uncover potential risk and leverage, but it can run into a chicken and egg problem (we can’t fully answer until we know the solution)</a:t>
            </a:r>
          </a:p>
        </p:txBody>
      </p:sp>
      <p:sp>
        <p:nvSpPr>
          <p:cNvPr id="143398" name="Line 48"/>
          <p:cNvSpPr>
            <a:spLocks noChangeShapeType="1"/>
          </p:cNvSpPr>
          <p:nvPr/>
        </p:nvSpPr>
        <p:spPr bwMode="blackWhite">
          <a:xfrm flipH="1" flipV="1">
            <a:off x="658813" y="3859213"/>
            <a:ext cx="11112" cy="320675"/>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3399" name="Line 49"/>
          <p:cNvSpPr>
            <a:spLocks noChangeShapeType="1"/>
          </p:cNvSpPr>
          <p:nvPr/>
        </p:nvSpPr>
        <p:spPr bwMode="blackWhite">
          <a:xfrm flipH="1">
            <a:off x="666750" y="4387850"/>
            <a:ext cx="11113" cy="320675"/>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3400" name="Text Box 50"/>
          <p:cNvSpPr txBox="1">
            <a:spLocks noChangeArrowheads="1"/>
          </p:cNvSpPr>
          <p:nvPr/>
        </p:nvSpPr>
        <p:spPr bwMode="blackWhite">
          <a:xfrm>
            <a:off x="506413" y="4879975"/>
            <a:ext cx="3635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000" b="1">
                <a:solidFill>
                  <a:schemeClr val="tx1"/>
                </a:solidFill>
              </a:rPr>
              <a:t>x</a:t>
            </a:r>
          </a:p>
        </p:txBody>
      </p:sp>
      <p:sp>
        <p:nvSpPr>
          <p:cNvPr id="143401" name="Text Box 51"/>
          <p:cNvSpPr txBox="1">
            <a:spLocks noChangeArrowheads="1"/>
          </p:cNvSpPr>
          <p:nvPr/>
        </p:nvSpPr>
        <p:spPr bwMode="blackWhite">
          <a:xfrm>
            <a:off x="698500" y="3903663"/>
            <a:ext cx="18176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b="1">
                <a:solidFill>
                  <a:schemeClr val="tx1"/>
                </a:solidFill>
              </a:rPr>
              <a:t>Increase</a:t>
            </a:r>
          </a:p>
        </p:txBody>
      </p:sp>
      <p:sp>
        <p:nvSpPr>
          <p:cNvPr id="143402" name="Text Box 52"/>
          <p:cNvSpPr txBox="1">
            <a:spLocks noChangeArrowheads="1"/>
          </p:cNvSpPr>
          <p:nvPr/>
        </p:nvSpPr>
        <p:spPr bwMode="blackWhite">
          <a:xfrm>
            <a:off x="698500" y="4419600"/>
            <a:ext cx="18176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b="1">
                <a:solidFill>
                  <a:schemeClr val="tx1"/>
                </a:solidFill>
              </a:rPr>
              <a:t>Decrease</a:t>
            </a:r>
          </a:p>
        </p:txBody>
      </p:sp>
      <p:sp>
        <p:nvSpPr>
          <p:cNvPr id="143403" name="Text Box 53"/>
          <p:cNvSpPr txBox="1">
            <a:spLocks noChangeArrowheads="1"/>
          </p:cNvSpPr>
          <p:nvPr/>
        </p:nvSpPr>
        <p:spPr bwMode="blackWhite">
          <a:xfrm>
            <a:off x="698500" y="4946650"/>
            <a:ext cx="18176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b="1">
                <a:solidFill>
                  <a:schemeClr val="tx1"/>
                </a:solidFill>
              </a:rPr>
              <a:t>Hit a target</a:t>
            </a:r>
          </a:p>
        </p:txBody>
      </p:sp>
      <p:sp>
        <p:nvSpPr>
          <p:cNvPr id="143404" name="Rectangle 54"/>
          <p:cNvSpPr>
            <a:spLocks noChangeArrowheads="1"/>
          </p:cNvSpPr>
          <p:nvPr/>
        </p:nvSpPr>
        <p:spPr bwMode="blackWhite">
          <a:xfrm>
            <a:off x="485775" y="3725863"/>
            <a:ext cx="1862138" cy="167322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405" name="Rectangle 55"/>
          <p:cNvSpPr>
            <a:spLocks noChangeArrowheads="1"/>
          </p:cNvSpPr>
          <p:nvPr/>
        </p:nvSpPr>
        <p:spPr bwMode="gray">
          <a:xfrm>
            <a:off x="5527675" y="1214438"/>
            <a:ext cx="1104900" cy="150812"/>
          </a:xfrm>
          <a:prstGeom prst="rect">
            <a:avLst/>
          </a:prstGeom>
          <a:solidFill>
            <a:schemeClr val="bg1"/>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43406" name="Rectangle 13"/>
          <p:cNvSpPr>
            <a:spLocks noChangeArrowheads="1"/>
          </p:cNvSpPr>
          <p:nvPr/>
        </p:nvSpPr>
        <p:spPr bwMode="auto">
          <a:xfrm flipV="1">
            <a:off x="4981575" y="2319338"/>
            <a:ext cx="2201863" cy="3333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3407" name="Line 30"/>
          <p:cNvSpPr>
            <a:spLocks noChangeShapeType="1"/>
          </p:cNvSpPr>
          <p:nvPr/>
        </p:nvSpPr>
        <p:spPr bwMode="blackWhite">
          <a:xfrm flipV="1">
            <a:off x="4992688" y="465138"/>
            <a:ext cx="1079500" cy="18700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408" name="Line 31"/>
          <p:cNvSpPr>
            <a:spLocks noChangeShapeType="1"/>
          </p:cNvSpPr>
          <p:nvPr/>
        </p:nvSpPr>
        <p:spPr bwMode="blackWhite">
          <a:xfrm flipH="1" flipV="1">
            <a:off x="6072188" y="484188"/>
            <a:ext cx="1068387" cy="185102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409" name="Line 32"/>
          <p:cNvSpPr>
            <a:spLocks noChangeShapeType="1"/>
          </p:cNvSpPr>
          <p:nvPr/>
        </p:nvSpPr>
        <p:spPr bwMode="blackWhite">
          <a:xfrm flipV="1">
            <a:off x="5543550" y="984250"/>
            <a:ext cx="792163" cy="137318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410" name="Line 33"/>
          <p:cNvSpPr>
            <a:spLocks noChangeShapeType="1"/>
          </p:cNvSpPr>
          <p:nvPr/>
        </p:nvSpPr>
        <p:spPr bwMode="blackWhite">
          <a:xfrm flipV="1">
            <a:off x="6049963" y="1393825"/>
            <a:ext cx="538162" cy="9302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411" name="Line 34"/>
          <p:cNvSpPr>
            <a:spLocks noChangeShapeType="1"/>
          </p:cNvSpPr>
          <p:nvPr/>
        </p:nvSpPr>
        <p:spPr bwMode="blackWhite">
          <a:xfrm flipV="1">
            <a:off x="6600825" y="1885950"/>
            <a:ext cx="266700" cy="4603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412" name="Line 35"/>
          <p:cNvSpPr>
            <a:spLocks noChangeShapeType="1"/>
          </p:cNvSpPr>
          <p:nvPr/>
        </p:nvSpPr>
        <p:spPr bwMode="blackWhite">
          <a:xfrm flipH="1" flipV="1">
            <a:off x="5778500" y="957263"/>
            <a:ext cx="788988" cy="1366837"/>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413" name="Line 36"/>
          <p:cNvSpPr>
            <a:spLocks noChangeShapeType="1"/>
          </p:cNvSpPr>
          <p:nvPr/>
        </p:nvSpPr>
        <p:spPr bwMode="blackWhite">
          <a:xfrm flipH="1" flipV="1">
            <a:off x="5532438" y="1422400"/>
            <a:ext cx="506412" cy="8794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414" name="Line 37"/>
          <p:cNvSpPr>
            <a:spLocks noChangeShapeType="1"/>
          </p:cNvSpPr>
          <p:nvPr/>
        </p:nvSpPr>
        <p:spPr bwMode="blackWhite">
          <a:xfrm flipH="1" flipV="1">
            <a:off x="5249863" y="1916113"/>
            <a:ext cx="249237" cy="43021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415" name="Text Box 38"/>
          <p:cNvSpPr txBox="1">
            <a:spLocks noChangeArrowheads="1"/>
          </p:cNvSpPr>
          <p:nvPr/>
        </p:nvSpPr>
        <p:spPr bwMode="blackWhite">
          <a:xfrm>
            <a:off x="5270500" y="1670050"/>
            <a:ext cx="4318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800" b="1">
                <a:solidFill>
                  <a:schemeClr val="tx1"/>
                </a:solidFill>
              </a:rPr>
              <a:t>-</a:t>
            </a:r>
          </a:p>
        </p:txBody>
      </p:sp>
      <p:pic>
        <p:nvPicPr>
          <p:cNvPr id="143416"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161925" y="646113"/>
            <a:ext cx="7772400" cy="433387"/>
          </a:xfrm>
        </p:spPr>
        <p:txBody>
          <a:bodyPr lIns="91440" tIns="45720" rIns="91440" bIns="45720" anchor="ctr"/>
          <a:lstStyle/>
          <a:p>
            <a:pPr eaLnBrk="1" hangingPunct="1"/>
            <a:r>
              <a:rPr lang="en-US" altLang="en-US"/>
              <a:t>Actor ID Table: Exercise</a:t>
            </a:r>
          </a:p>
        </p:txBody>
      </p:sp>
      <p:sp>
        <p:nvSpPr>
          <p:cNvPr id="16387" name="Text Box 3"/>
          <p:cNvSpPr txBox="1">
            <a:spLocks noChangeArrowheads="1"/>
          </p:cNvSpPr>
          <p:nvPr/>
        </p:nvSpPr>
        <p:spPr bwMode="blackWhite">
          <a:xfrm>
            <a:off x="244475" y="1238250"/>
            <a:ext cx="8675688" cy="86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a:solidFill>
                  <a:schemeClr val="tx1"/>
                </a:solidFill>
              </a:rPr>
              <a:t>Build out the ID Table for the “Home User” Actor </a:t>
            </a:r>
          </a:p>
          <a:p>
            <a:pPr eaLnBrk="1" hangingPunct="1"/>
            <a:endParaRPr lang="en-US" altLang="en-US" sz="2000" b="1">
              <a:solidFill>
                <a:schemeClr val="tx1"/>
              </a:solidFill>
            </a:endParaRPr>
          </a:p>
        </p:txBody>
      </p:sp>
      <p:pic>
        <p:nvPicPr>
          <p:cNvPr id="16388"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6420" name="Group 36"/>
          <p:cNvGraphicFramePr>
            <a:graphicFrameLocks noGrp="1"/>
          </p:cNvGraphicFramePr>
          <p:nvPr/>
        </p:nvGraphicFramePr>
        <p:xfrm>
          <a:off x="406400" y="1681163"/>
          <a:ext cx="8272463" cy="4117975"/>
        </p:xfrm>
        <a:graphic>
          <a:graphicData uri="http://schemas.openxmlformats.org/drawingml/2006/table">
            <a:tbl>
              <a:tblPr/>
              <a:tblGrid>
                <a:gridCol w="2198688">
                  <a:extLst>
                    <a:ext uri="{9D8B030D-6E8A-4147-A177-3AD203B41FA5}">
                      <a16:colId xmlns:a16="http://schemas.microsoft.com/office/drawing/2014/main" val="20000"/>
                    </a:ext>
                  </a:extLst>
                </a:gridCol>
                <a:gridCol w="3195637">
                  <a:extLst>
                    <a:ext uri="{9D8B030D-6E8A-4147-A177-3AD203B41FA5}">
                      <a16:colId xmlns:a16="http://schemas.microsoft.com/office/drawing/2014/main" val="20001"/>
                    </a:ext>
                  </a:extLst>
                </a:gridCol>
                <a:gridCol w="2878138">
                  <a:extLst>
                    <a:ext uri="{9D8B030D-6E8A-4147-A177-3AD203B41FA5}">
                      <a16:colId xmlns:a16="http://schemas.microsoft.com/office/drawing/2014/main" val="20002"/>
                    </a:ext>
                  </a:extLst>
                </a:gridCol>
              </a:tblGrid>
              <a:tr h="3762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chemeClr val="tx1"/>
                          </a:solidFill>
                          <a:effectLst/>
                          <a:latin typeface="Arial" charset="0"/>
                        </a:rPr>
                        <a:t>Actor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chemeClr val="tx1"/>
                          </a:solidFill>
                          <a:effectLst/>
                          <a:latin typeface="Arial" charset="0"/>
                        </a:rPr>
                        <a:t>Role / Profile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chemeClr val="tx1"/>
                          </a:solidFill>
                          <a:effectLst/>
                          <a:latin typeface="Arial" charset="0"/>
                        </a:rPr>
                        <a:t>Critical to Quality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10953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7F7F7F"/>
                          </a:solidFill>
                          <a:effectLst/>
                          <a:latin typeface="Arial" charset="0"/>
                        </a:rPr>
                        <a:t>Business user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7F7F7F"/>
                          </a:solidFill>
                          <a:effectLst/>
                          <a:latin typeface="Arial" charset="0"/>
                        </a:rPr>
                        <a:t>Road Warrior</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7F7F7F"/>
                          </a:solidFill>
                          <a:effectLst/>
                          <a:latin typeface="Arial" charset="0"/>
                        </a:rPr>
                        <a:t>  - Long plane flights</a:t>
                      </a:r>
                      <a:endParaRPr kumimoji="0" lang="en-US" sz="900" b="0" i="0" u="none" strike="noStrike" cap="none" normalizeH="0" baseline="0">
                        <a:ln>
                          <a:noFill/>
                        </a:ln>
                        <a:solidFill>
                          <a:srgbClr val="7F7F7F"/>
                        </a:solidFill>
                        <a:effectLst/>
                        <a:latin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7F7F7F"/>
                          </a:solidFill>
                          <a:effectLst/>
                          <a:latin typeface="Arial" charset="0"/>
                        </a:rPr>
                        <a:t>  - Presentations</a:t>
                      </a:r>
                      <a:endParaRPr kumimoji="0" lang="en-US" sz="800" b="0" i="0" u="none" strike="noStrike" cap="none" normalizeH="0" baseline="0">
                        <a:ln>
                          <a:noFill/>
                        </a:ln>
                        <a:solidFill>
                          <a:srgbClr val="7F7F7F"/>
                        </a:solidFill>
                        <a:effectLst/>
                        <a:latin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7F7F7F"/>
                          </a:solidFill>
                          <a:effectLst/>
                          <a:latin typeface="Arial" charset="0"/>
                        </a:rPr>
                        <a:t>  - Carrying sensitive files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7F7F7F"/>
                          </a:solidFill>
                          <a:effectLst/>
                          <a:latin typeface="Arial" charset="0"/>
                        </a:rPr>
                        <a:t>Conserving battery power</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7F7F7F"/>
                          </a:solidFill>
                          <a:effectLst/>
                          <a:latin typeface="Arial" charset="0"/>
                        </a:rPr>
                        <a:t>Display clarity</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7F7F7F"/>
                          </a:solidFill>
                          <a:effectLst/>
                          <a:latin typeface="Arial" charset="0"/>
                        </a:rPr>
                        <a:t>Security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1"/>
                  </a:ext>
                </a:extLst>
              </a:tr>
              <a:tr h="8620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7F7F7F"/>
                          </a:solidFill>
                          <a:effectLst/>
                          <a:latin typeface="Arial" charset="0"/>
                        </a:rPr>
                        <a:t>Video/audio media professional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7F7F7F"/>
                          </a:solidFill>
                          <a:effectLst/>
                          <a:latin typeface="Arial" charset="0"/>
                        </a:rPr>
                        <a:t>Works creatively, collaborating</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7F7F7F"/>
                          </a:solidFill>
                          <a:effectLst/>
                          <a:latin typeface="Arial" charset="0"/>
                        </a:rPr>
                        <a:t>Capturing sound &amp; visual info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7F7F7F"/>
                          </a:solidFill>
                          <a:effectLst/>
                          <a:latin typeface="Arial" charset="0"/>
                        </a:rPr>
                        <a:t>Digital bandwidth</a:t>
                      </a:r>
                      <a:br>
                        <a:rPr kumimoji="0" lang="en-US" sz="1600" b="0" i="0" u="none" strike="noStrike" cap="none" normalizeH="0" baseline="0">
                          <a:ln>
                            <a:noFill/>
                          </a:ln>
                          <a:solidFill>
                            <a:srgbClr val="7F7F7F"/>
                          </a:solidFill>
                          <a:effectLst/>
                          <a:latin typeface="Arial" charset="0"/>
                        </a:rPr>
                      </a:br>
                      <a:r>
                        <a:rPr kumimoji="0" lang="en-US" sz="1600" b="0" i="0" u="none" strike="noStrike" cap="none" normalizeH="0" baseline="0">
                          <a:ln>
                            <a:noFill/>
                          </a:ln>
                          <a:solidFill>
                            <a:srgbClr val="7F7F7F"/>
                          </a:solidFill>
                          <a:effectLst/>
                          <a:latin typeface="Arial" charset="0"/>
                        </a:rPr>
                        <a:t> (audio and video)</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7F7F7F"/>
                          </a:solidFill>
                          <a:effectLst/>
                          <a:latin typeface="Arial" charset="0"/>
                        </a:rPr>
                        <a:t>CPU and memory speed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0002"/>
                  </a:ext>
                </a:extLst>
              </a:tr>
              <a:tr h="17843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charset="0"/>
                        </a:rPr>
                        <a:t>Home user</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rgbClr val="000000"/>
                        </a:solidFill>
                        <a:effectLst/>
                        <a:latin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rgbClr val="000000"/>
                        </a:solidFill>
                        <a:effectLst/>
                        <a:latin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0003"/>
                  </a:ext>
                </a:extLst>
              </a:tr>
            </a:tbl>
          </a:graphicData>
        </a:graphic>
      </p:graphicFrame>
      <p:sp>
        <p:nvSpPr>
          <p:cNvPr id="16411" name="TextBox 8"/>
          <p:cNvSpPr txBox="1">
            <a:spLocks noChangeArrowheads="1"/>
          </p:cNvSpPr>
          <p:nvPr/>
        </p:nvSpPr>
        <p:spPr bwMode="auto">
          <a:xfrm>
            <a:off x="257175" y="6184900"/>
            <a:ext cx="83280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Some things are known at the outset… others we need to </a:t>
            </a:r>
            <a:r>
              <a:rPr lang="en-US" altLang="en-US" sz="2000" b="1" i="1">
                <a:solidFill>
                  <a:srgbClr val="6699CC"/>
                </a:solidFill>
              </a:rPr>
              <a:t>learn</a:t>
            </a:r>
          </a:p>
        </p:txBody>
      </p:sp>
      <p:sp>
        <p:nvSpPr>
          <p:cNvPr id="16412" name="Right Arrow 9"/>
          <p:cNvSpPr>
            <a:spLocks noChangeArrowheads="1"/>
          </p:cNvSpPr>
          <p:nvPr/>
        </p:nvSpPr>
        <p:spPr bwMode="auto">
          <a:xfrm>
            <a:off x="8151813" y="6238875"/>
            <a:ext cx="555625" cy="304800"/>
          </a:xfrm>
          <a:prstGeom prst="rightArrow">
            <a:avLst>
              <a:gd name="adj1" fmla="val 50000"/>
              <a:gd name="adj2" fmla="val 50037"/>
            </a:avLst>
          </a:prstGeom>
          <a:solidFill>
            <a:schemeClr val="accent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cxnSp>
        <p:nvCxnSpPr>
          <p:cNvPr id="16413" name="Straight Connector 9"/>
          <p:cNvCxnSpPr>
            <a:cxnSpLocks noChangeShapeType="1"/>
          </p:cNvCxnSpPr>
          <p:nvPr/>
        </p:nvCxnSpPr>
        <p:spPr bwMode="auto">
          <a:xfrm rot="5400000">
            <a:off x="515937" y="4110038"/>
            <a:ext cx="4087813" cy="1588"/>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16414" name="Straight Connector 10"/>
          <p:cNvCxnSpPr>
            <a:cxnSpLocks noChangeShapeType="1"/>
          </p:cNvCxnSpPr>
          <p:nvPr/>
        </p:nvCxnSpPr>
        <p:spPr bwMode="auto">
          <a:xfrm rot="5400000">
            <a:off x="3732212" y="4106863"/>
            <a:ext cx="4087813" cy="1588"/>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16415" name="Straight Connector 12"/>
          <p:cNvCxnSpPr>
            <a:cxnSpLocks noChangeShapeType="1"/>
          </p:cNvCxnSpPr>
          <p:nvPr/>
        </p:nvCxnSpPr>
        <p:spPr bwMode="auto">
          <a:xfrm>
            <a:off x="384175" y="2047875"/>
            <a:ext cx="8229600" cy="1588"/>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16416" name="Straight Connector 13"/>
          <p:cNvCxnSpPr>
            <a:cxnSpLocks noChangeShapeType="1"/>
          </p:cNvCxnSpPr>
          <p:nvPr/>
        </p:nvCxnSpPr>
        <p:spPr bwMode="auto">
          <a:xfrm>
            <a:off x="427038" y="3143250"/>
            <a:ext cx="8229600" cy="1588"/>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sp>
        <p:nvSpPr>
          <p:cNvPr id="16417" name="Rectangle 14"/>
          <p:cNvSpPr>
            <a:spLocks noChangeArrowheads="1"/>
          </p:cNvSpPr>
          <p:nvPr/>
        </p:nvSpPr>
        <p:spPr bwMode="auto">
          <a:xfrm>
            <a:off x="401638" y="1655763"/>
            <a:ext cx="8266112" cy="4589462"/>
          </a:xfrm>
          <a:prstGeom prst="rect">
            <a:avLst/>
          </a:prstGeom>
          <a:noFill/>
          <a:ln w="127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cxnSp>
        <p:nvCxnSpPr>
          <p:cNvPr id="16418" name="Straight Connector 16"/>
          <p:cNvCxnSpPr>
            <a:cxnSpLocks noChangeShapeType="1"/>
            <a:stCxn id="16417" idx="1"/>
          </p:cNvCxnSpPr>
          <p:nvPr/>
        </p:nvCxnSpPr>
        <p:spPr bwMode="auto">
          <a:xfrm rot="10800000" flipH="1">
            <a:off x="401638" y="3932238"/>
            <a:ext cx="8266112" cy="17462"/>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transition/>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ChangeArrowheads="1"/>
          </p:cNvSpPr>
          <p:nvPr/>
        </p:nvSpPr>
        <p:spPr bwMode="auto">
          <a:xfrm>
            <a:off x="333375" y="465138"/>
            <a:ext cx="2225675" cy="43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lnSpc>
                <a:spcPct val="80000"/>
              </a:lnSpc>
              <a:spcBef>
                <a:spcPct val="0"/>
              </a:spcBef>
            </a:pPr>
            <a:r>
              <a:rPr lang="en-US" altLang="en-US" sz="2800" b="1">
                <a:solidFill>
                  <a:schemeClr val="tx1"/>
                </a:solidFill>
              </a:rPr>
              <a:t>QFD</a:t>
            </a:r>
          </a:p>
        </p:txBody>
      </p:sp>
      <p:sp>
        <p:nvSpPr>
          <p:cNvPr id="144387" name="Rectangle 3"/>
          <p:cNvSpPr>
            <a:spLocks noChangeArrowheads="1"/>
          </p:cNvSpPr>
          <p:nvPr/>
        </p:nvSpPr>
        <p:spPr bwMode="auto">
          <a:xfrm>
            <a:off x="2271713" y="2460625"/>
            <a:ext cx="4564062" cy="30114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388" name="Rectangle 4"/>
          <p:cNvSpPr>
            <a:spLocks noChangeArrowheads="1"/>
          </p:cNvSpPr>
          <p:nvPr/>
        </p:nvSpPr>
        <p:spPr bwMode="auto">
          <a:xfrm>
            <a:off x="3711575" y="1860550"/>
            <a:ext cx="3135313" cy="595313"/>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389" name="Rectangle 5"/>
          <p:cNvSpPr>
            <a:spLocks noChangeArrowheads="1"/>
          </p:cNvSpPr>
          <p:nvPr/>
        </p:nvSpPr>
        <p:spPr bwMode="auto">
          <a:xfrm>
            <a:off x="3709988" y="5467350"/>
            <a:ext cx="3132137" cy="123825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390" name="Line 6"/>
          <p:cNvSpPr>
            <a:spLocks noChangeShapeType="1"/>
          </p:cNvSpPr>
          <p:nvPr/>
        </p:nvSpPr>
        <p:spPr bwMode="auto">
          <a:xfrm>
            <a:off x="3708400" y="2454275"/>
            <a:ext cx="0" cy="30226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4391" name="Rectangle 7"/>
          <p:cNvSpPr>
            <a:spLocks noChangeArrowheads="1"/>
          </p:cNvSpPr>
          <p:nvPr/>
        </p:nvSpPr>
        <p:spPr bwMode="auto">
          <a:xfrm>
            <a:off x="6838950" y="2449513"/>
            <a:ext cx="1482725" cy="30226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392" name="Line 10"/>
          <p:cNvSpPr>
            <a:spLocks noChangeShapeType="1"/>
          </p:cNvSpPr>
          <p:nvPr/>
        </p:nvSpPr>
        <p:spPr bwMode="auto">
          <a:xfrm flipV="1">
            <a:off x="2265363" y="1862138"/>
            <a:ext cx="0" cy="5746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4393" name="Line 11"/>
          <p:cNvSpPr>
            <a:spLocks noChangeShapeType="1"/>
          </p:cNvSpPr>
          <p:nvPr/>
        </p:nvSpPr>
        <p:spPr bwMode="auto">
          <a:xfrm flipH="1">
            <a:off x="2265363" y="1862138"/>
            <a:ext cx="143986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4394" name="Rectangle 13"/>
          <p:cNvSpPr>
            <a:spLocks noChangeArrowheads="1"/>
          </p:cNvSpPr>
          <p:nvPr/>
        </p:nvSpPr>
        <p:spPr bwMode="auto">
          <a:xfrm>
            <a:off x="2716213" y="1846263"/>
            <a:ext cx="28416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800" b="1">
                <a:solidFill>
                  <a:schemeClr val="tx1"/>
                </a:solidFill>
              </a:rPr>
              <a:t>1</a:t>
            </a:r>
          </a:p>
        </p:txBody>
      </p:sp>
      <p:sp>
        <p:nvSpPr>
          <p:cNvPr id="144395" name="Rectangle 14"/>
          <p:cNvSpPr>
            <a:spLocks noChangeArrowheads="1"/>
          </p:cNvSpPr>
          <p:nvPr/>
        </p:nvSpPr>
        <p:spPr bwMode="auto">
          <a:xfrm>
            <a:off x="2320925" y="2100263"/>
            <a:ext cx="1149350" cy="309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a:solidFill>
                  <a:schemeClr val="tx1"/>
                </a:solidFill>
              </a:rPr>
              <a:t>Objective</a:t>
            </a:r>
          </a:p>
        </p:txBody>
      </p:sp>
      <p:sp>
        <p:nvSpPr>
          <p:cNvPr id="144396" name="Rectangle 16"/>
          <p:cNvSpPr>
            <a:spLocks noChangeArrowheads="1"/>
          </p:cNvSpPr>
          <p:nvPr/>
        </p:nvSpPr>
        <p:spPr bwMode="auto">
          <a:xfrm>
            <a:off x="2698750" y="3302000"/>
            <a:ext cx="28416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800" b="1">
                <a:solidFill>
                  <a:schemeClr val="tx1"/>
                </a:solidFill>
              </a:rPr>
              <a:t>2</a:t>
            </a:r>
          </a:p>
        </p:txBody>
      </p:sp>
      <p:sp>
        <p:nvSpPr>
          <p:cNvPr id="144397" name="Rectangle 17"/>
          <p:cNvSpPr>
            <a:spLocks noChangeArrowheads="1"/>
          </p:cNvSpPr>
          <p:nvPr/>
        </p:nvSpPr>
        <p:spPr bwMode="auto">
          <a:xfrm>
            <a:off x="2208213" y="3692525"/>
            <a:ext cx="12509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spcBef>
                <a:spcPct val="0"/>
              </a:spcBef>
            </a:pPr>
            <a:r>
              <a:rPr lang="en-US" altLang="en-US" sz="1800">
                <a:solidFill>
                  <a:schemeClr val="tx1"/>
                </a:solidFill>
              </a:rPr>
              <a:t>Client </a:t>
            </a:r>
          </a:p>
          <a:p>
            <a:pPr algn="ctr">
              <a:lnSpc>
                <a:spcPct val="90000"/>
              </a:lnSpc>
              <a:spcBef>
                <a:spcPct val="0"/>
              </a:spcBef>
            </a:pPr>
            <a:r>
              <a:rPr lang="en-US" altLang="en-US" sz="1800">
                <a:solidFill>
                  <a:schemeClr val="tx1"/>
                </a:solidFill>
              </a:rPr>
              <a:t>Needs</a:t>
            </a:r>
          </a:p>
        </p:txBody>
      </p:sp>
      <p:sp>
        <p:nvSpPr>
          <p:cNvPr id="144398" name="Line 18"/>
          <p:cNvSpPr>
            <a:spLocks noChangeShapeType="1"/>
          </p:cNvSpPr>
          <p:nvPr/>
        </p:nvSpPr>
        <p:spPr bwMode="auto">
          <a:xfrm>
            <a:off x="3417888" y="2454275"/>
            <a:ext cx="0" cy="3048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2" name="Group 82"/>
          <p:cNvGrpSpPr>
            <a:grpSpLocks/>
          </p:cNvGrpSpPr>
          <p:nvPr/>
        </p:nvGrpSpPr>
        <p:grpSpPr bwMode="auto">
          <a:xfrm>
            <a:off x="3500438" y="1960563"/>
            <a:ext cx="2860675" cy="363537"/>
            <a:chOff x="2205" y="1235"/>
            <a:chExt cx="1802" cy="229"/>
          </a:xfrm>
        </p:grpSpPr>
        <p:sp>
          <p:nvSpPr>
            <p:cNvPr id="144445" name="Rectangle 20"/>
            <p:cNvSpPr>
              <a:spLocks noChangeArrowheads="1"/>
            </p:cNvSpPr>
            <p:nvPr/>
          </p:nvSpPr>
          <p:spPr bwMode="auto">
            <a:xfrm>
              <a:off x="2385" y="1235"/>
              <a:ext cx="179"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2000" b="1">
                  <a:solidFill>
                    <a:schemeClr val="tx1"/>
                  </a:solidFill>
                </a:rPr>
                <a:t>5</a:t>
              </a:r>
            </a:p>
          </p:txBody>
        </p:sp>
        <p:grpSp>
          <p:nvGrpSpPr>
            <p:cNvPr id="144446" name="Group 79"/>
            <p:cNvGrpSpPr>
              <a:grpSpLocks/>
            </p:cNvGrpSpPr>
            <p:nvPr/>
          </p:nvGrpSpPr>
          <p:grpSpPr bwMode="auto">
            <a:xfrm>
              <a:off x="2205" y="1237"/>
              <a:ext cx="1802" cy="223"/>
              <a:chOff x="2205" y="1237"/>
              <a:chExt cx="1802" cy="223"/>
            </a:xfrm>
          </p:grpSpPr>
          <p:sp>
            <p:nvSpPr>
              <p:cNvPr id="144447" name="Rectangle 21"/>
              <p:cNvSpPr>
                <a:spLocks noChangeArrowheads="1"/>
              </p:cNvSpPr>
              <p:nvPr/>
            </p:nvSpPr>
            <p:spPr bwMode="auto">
              <a:xfrm>
                <a:off x="2565" y="1248"/>
                <a:ext cx="1442"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800">
                    <a:solidFill>
                      <a:schemeClr val="tx1"/>
                    </a:solidFill>
                  </a:rPr>
                  <a:t>Server “Responses”</a:t>
                </a:r>
              </a:p>
            </p:txBody>
          </p:sp>
          <p:sp>
            <p:nvSpPr>
              <p:cNvPr id="144448" name="Rectangle 22"/>
              <p:cNvSpPr>
                <a:spLocks noChangeArrowheads="1"/>
              </p:cNvSpPr>
              <p:nvPr/>
            </p:nvSpPr>
            <p:spPr bwMode="auto">
              <a:xfrm>
                <a:off x="2205" y="1237"/>
                <a:ext cx="896"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grpSp>
      <p:sp>
        <p:nvSpPr>
          <p:cNvPr id="144400" name="Line 23"/>
          <p:cNvSpPr>
            <a:spLocks noChangeShapeType="1"/>
          </p:cNvSpPr>
          <p:nvPr/>
        </p:nvSpPr>
        <p:spPr bwMode="auto">
          <a:xfrm>
            <a:off x="3687763" y="6332538"/>
            <a:ext cx="3132137"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4401" name="Text Box 24"/>
          <p:cNvSpPr txBox="1">
            <a:spLocks noChangeArrowheads="1"/>
          </p:cNvSpPr>
          <p:nvPr/>
        </p:nvSpPr>
        <p:spPr bwMode="auto">
          <a:xfrm>
            <a:off x="0" y="876300"/>
            <a:ext cx="39100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400" b="1">
                <a:solidFill>
                  <a:schemeClr val="tx1"/>
                </a:solidFill>
              </a:rPr>
              <a:t>The House of Quality</a:t>
            </a:r>
          </a:p>
        </p:txBody>
      </p:sp>
      <p:grpSp>
        <p:nvGrpSpPr>
          <p:cNvPr id="4" name="Group 80"/>
          <p:cNvGrpSpPr>
            <a:grpSpLocks/>
          </p:cNvGrpSpPr>
          <p:nvPr/>
        </p:nvGrpSpPr>
        <p:grpSpPr bwMode="auto">
          <a:xfrm>
            <a:off x="2624138" y="2455863"/>
            <a:ext cx="3532187" cy="1716087"/>
            <a:chOff x="1653" y="1547"/>
            <a:chExt cx="2225" cy="1081"/>
          </a:xfrm>
        </p:grpSpPr>
        <p:sp>
          <p:nvSpPr>
            <p:cNvPr id="144437" name="Rectangle 49"/>
            <p:cNvSpPr>
              <a:spLocks noChangeArrowheads="1"/>
            </p:cNvSpPr>
            <p:nvPr/>
          </p:nvSpPr>
          <p:spPr bwMode="auto">
            <a:xfrm>
              <a:off x="2791" y="2272"/>
              <a:ext cx="1087" cy="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68263" tIns="34925" rIns="68263" bIns="34925">
              <a:spAutoFit/>
            </a:bodyPr>
            <a:lstStyle>
              <a:lvl1pPr defTabSz="522288" eaLnBrk="0" hangingPunct="0">
                <a:defRPr sz="1600">
                  <a:solidFill>
                    <a:srgbClr val="FFFF99"/>
                  </a:solidFill>
                  <a:latin typeface="Arial" panose="020B0604020202020204" pitchFamily="34" charset="0"/>
                </a:defRPr>
              </a:lvl1pPr>
              <a:lvl2pPr marL="742950" indent="-285750" defTabSz="522288" eaLnBrk="0" hangingPunct="0">
                <a:defRPr sz="1600">
                  <a:solidFill>
                    <a:srgbClr val="FFFF99"/>
                  </a:solidFill>
                  <a:latin typeface="Arial" panose="020B0604020202020204" pitchFamily="34" charset="0"/>
                </a:defRPr>
              </a:lvl2pPr>
              <a:lvl3pPr marL="1143000" indent="-228600" defTabSz="522288" eaLnBrk="0" hangingPunct="0">
                <a:defRPr sz="1600">
                  <a:solidFill>
                    <a:srgbClr val="FFFF99"/>
                  </a:solidFill>
                  <a:latin typeface="Arial" panose="020B0604020202020204" pitchFamily="34" charset="0"/>
                </a:defRPr>
              </a:lvl3pPr>
              <a:lvl4pPr marL="1600200" indent="-228600" defTabSz="522288" eaLnBrk="0" hangingPunct="0">
                <a:defRPr sz="1600">
                  <a:solidFill>
                    <a:srgbClr val="FFFF99"/>
                  </a:solidFill>
                  <a:latin typeface="Arial" panose="020B0604020202020204" pitchFamily="34" charset="0"/>
                </a:defRPr>
              </a:lvl4pPr>
              <a:lvl5pPr marL="2057400" indent="-228600" defTabSz="522288" eaLnBrk="0" hangingPunct="0">
                <a:defRPr sz="1600">
                  <a:solidFill>
                    <a:srgbClr val="FFFF99"/>
                  </a:solidFill>
                  <a:latin typeface="Arial" panose="020B0604020202020204" pitchFamily="34" charset="0"/>
                </a:defRPr>
              </a:lvl5pPr>
              <a:lvl6pPr marL="2514600" indent="-228600" defTabSz="5222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5222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5222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522288"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800">
                  <a:solidFill>
                    <a:schemeClr val="tx1"/>
                  </a:solidFill>
                </a:rPr>
                <a:t>Relationship Matrix</a:t>
              </a:r>
            </a:p>
          </p:txBody>
        </p:sp>
        <p:sp>
          <p:nvSpPr>
            <p:cNvPr id="144438" name="Rectangle 50"/>
            <p:cNvSpPr>
              <a:spLocks noChangeArrowheads="1"/>
            </p:cNvSpPr>
            <p:nvPr/>
          </p:nvSpPr>
          <p:spPr bwMode="auto">
            <a:xfrm>
              <a:off x="3183" y="2084"/>
              <a:ext cx="17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800" b="1">
                  <a:solidFill>
                    <a:schemeClr val="tx1"/>
                  </a:solidFill>
                </a:rPr>
                <a:t>6</a:t>
              </a:r>
            </a:p>
          </p:txBody>
        </p:sp>
        <p:grpSp>
          <p:nvGrpSpPr>
            <p:cNvPr id="144439" name="Group 51"/>
            <p:cNvGrpSpPr>
              <a:grpSpLocks/>
            </p:cNvGrpSpPr>
            <p:nvPr/>
          </p:nvGrpSpPr>
          <p:grpSpPr bwMode="auto">
            <a:xfrm>
              <a:off x="1653" y="1547"/>
              <a:ext cx="1163" cy="281"/>
              <a:chOff x="1374" y="1547"/>
              <a:chExt cx="1163" cy="281"/>
            </a:xfrm>
          </p:grpSpPr>
          <p:sp>
            <p:nvSpPr>
              <p:cNvPr id="144443" name="Line 52"/>
              <p:cNvSpPr>
                <a:spLocks noChangeShapeType="1"/>
              </p:cNvSpPr>
              <p:nvPr/>
            </p:nvSpPr>
            <p:spPr bwMode="auto">
              <a:xfrm>
                <a:off x="1374" y="1828"/>
                <a:ext cx="1163"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4444" name="Line 53"/>
              <p:cNvSpPr>
                <a:spLocks noChangeShapeType="1"/>
              </p:cNvSpPr>
              <p:nvPr/>
            </p:nvSpPr>
            <p:spPr bwMode="auto">
              <a:xfrm>
                <a:off x="2534" y="1547"/>
                <a:ext cx="0" cy="227"/>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144440" name="Group 54"/>
            <p:cNvGrpSpPr>
              <a:grpSpLocks/>
            </p:cNvGrpSpPr>
            <p:nvPr/>
          </p:nvGrpSpPr>
          <p:grpSpPr bwMode="auto">
            <a:xfrm>
              <a:off x="2516" y="1621"/>
              <a:ext cx="499" cy="539"/>
              <a:chOff x="2237" y="1621"/>
              <a:chExt cx="499" cy="539"/>
            </a:xfrm>
          </p:grpSpPr>
          <p:sp>
            <p:nvSpPr>
              <p:cNvPr id="144441" name="Oval 55"/>
              <p:cNvSpPr>
                <a:spLocks noChangeArrowheads="1"/>
              </p:cNvSpPr>
              <p:nvPr/>
            </p:nvSpPr>
            <p:spPr bwMode="blackWhite">
              <a:xfrm>
                <a:off x="2386" y="1621"/>
                <a:ext cx="350" cy="394"/>
              </a:xfrm>
              <a:prstGeom prst="ellipse">
                <a:avLst/>
              </a:prstGeom>
              <a:noFill/>
              <a:ln w="3810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44442" name="Line 56"/>
              <p:cNvSpPr>
                <a:spLocks noChangeShapeType="1"/>
              </p:cNvSpPr>
              <p:nvPr/>
            </p:nvSpPr>
            <p:spPr bwMode="auto">
              <a:xfrm flipH="1">
                <a:off x="2237" y="1966"/>
                <a:ext cx="194" cy="194"/>
              </a:xfrm>
              <a:prstGeom prst="line">
                <a:avLst/>
              </a:prstGeom>
              <a:noFill/>
              <a:ln w="762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7" name="Group 85"/>
          <p:cNvGrpSpPr>
            <a:grpSpLocks/>
          </p:cNvGrpSpPr>
          <p:nvPr/>
        </p:nvGrpSpPr>
        <p:grpSpPr bwMode="auto">
          <a:xfrm>
            <a:off x="3976688" y="3903663"/>
            <a:ext cx="3095625" cy="2789237"/>
            <a:chOff x="2505" y="2459"/>
            <a:chExt cx="1950" cy="1757"/>
          </a:xfrm>
        </p:grpSpPr>
        <p:sp>
          <p:nvSpPr>
            <p:cNvPr id="144431" name="Rectangle 60"/>
            <p:cNvSpPr>
              <a:spLocks noChangeArrowheads="1"/>
            </p:cNvSpPr>
            <p:nvPr/>
          </p:nvSpPr>
          <p:spPr bwMode="auto">
            <a:xfrm>
              <a:off x="2505" y="3676"/>
              <a:ext cx="1950"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800">
                  <a:solidFill>
                    <a:schemeClr val="tx1"/>
                  </a:solidFill>
                </a:rPr>
                <a:t>Targets &amp; Gap Analysis</a:t>
              </a:r>
            </a:p>
          </p:txBody>
        </p:sp>
        <p:sp>
          <p:nvSpPr>
            <p:cNvPr id="144432" name="Rectangle 61"/>
            <p:cNvSpPr>
              <a:spLocks noChangeArrowheads="1"/>
            </p:cNvSpPr>
            <p:nvPr/>
          </p:nvSpPr>
          <p:spPr bwMode="auto">
            <a:xfrm>
              <a:off x="3194" y="3500"/>
              <a:ext cx="17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800" b="1">
                  <a:solidFill>
                    <a:schemeClr val="tx1"/>
                  </a:solidFill>
                </a:rPr>
                <a:t>8</a:t>
              </a:r>
            </a:p>
          </p:txBody>
        </p:sp>
        <p:grpSp>
          <p:nvGrpSpPr>
            <p:cNvPr id="144433" name="Group 81"/>
            <p:cNvGrpSpPr>
              <a:grpSpLocks/>
            </p:cNvGrpSpPr>
            <p:nvPr/>
          </p:nvGrpSpPr>
          <p:grpSpPr bwMode="auto">
            <a:xfrm>
              <a:off x="2700" y="4004"/>
              <a:ext cx="1048" cy="212"/>
              <a:chOff x="2700" y="4004"/>
              <a:chExt cx="1048" cy="212"/>
            </a:xfrm>
          </p:grpSpPr>
          <p:sp>
            <p:nvSpPr>
              <p:cNvPr id="144435" name="Rectangle 63"/>
              <p:cNvSpPr>
                <a:spLocks noChangeArrowheads="1"/>
              </p:cNvSpPr>
              <p:nvPr/>
            </p:nvSpPr>
            <p:spPr bwMode="auto">
              <a:xfrm>
                <a:off x="2844" y="4004"/>
                <a:ext cx="904"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800">
                    <a:solidFill>
                      <a:schemeClr val="tx1"/>
                    </a:solidFill>
                  </a:rPr>
                  <a:t>Importance</a:t>
                </a:r>
              </a:p>
            </p:txBody>
          </p:sp>
          <p:sp>
            <p:nvSpPr>
              <p:cNvPr id="144436" name="Rectangle 64"/>
              <p:cNvSpPr>
                <a:spLocks noChangeArrowheads="1"/>
              </p:cNvSpPr>
              <p:nvPr/>
            </p:nvSpPr>
            <p:spPr bwMode="auto">
              <a:xfrm>
                <a:off x="2700" y="4004"/>
                <a:ext cx="17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800" b="1">
                    <a:solidFill>
                      <a:schemeClr val="tx1"/>
                    </a:solidFill>
                  </a:rPr>
                  <a:t>9</a:t>
                </a:r>
              </a:p>
            </p:txBody>
          </p:sp>
        </p:grpSp>
        <p:sp>
          <p:nvSpPr>
            <p:cNvPr id="144434" name="Line 65"/>
            <p:cNvSpPr>
              <a:spLocks noChangeShapeType="1"/>
            </p:cNvSpPr>
            <p:nvPr/>
          </p:nvSpPr>
          <p:spPr bwMode="auto">
            <a:xfrm>
              <a:off x="2843" y="2459"/>
              <a:ext cx="0" cy="118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144404" name="Text Box 66"/>
          <p:cNvSpPr txBox="1">
            <a:spLocks noChangeArrowheads="1"/>
          </p:cNvSpPr>
          <p:nvPr/>
        </p:nvSpPr>
        <p:spPr bwMode="blackWhite">
          <a:xfrm>
            <a:off x="152400" y="1362075"/>
            <a:ext cx="1854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400" b="1">
                <a:solidFill>
                  <a:schemeClr val="tx1"/>
                </a:solidFill>
              </a:rPr>
              <a:t>9 Rooms</a:t>
            </a:r>
          </a:p>
        </p:txBody>
      </p:sp>
      <p:sp>
        <p:nvSpPr>
          <p:cNvPr id="144405" name="Rectangle 68"/>
          <p:cNvSpPr>
            <a:spLocks noChangeArrowheads="1"/>
          </p:cNvSpPr>
          <p:nvPr/>
        </p:nvSpPr>
        <p:spPr bwMode="gray">
          <a:xfrm>
            <a:off x="3727450" y="1214438"/>
            <a:ext cx="5416550" cy="153987"/>
          </a:xfrm>
          <a:prstGeom prst="rect">
            <a:avLst/>
          </a:prstGeom>
          <a:solidFill>
            <a:schemeClr val="bg1"/>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nvGrpSpPr>
          <p:cNvPr id="9" name="Group 84"/>
          <p:cNvGrpSpPr>
            <a:grpSpLocks/>
          </p:cNvGrpSpPr>
          <p:nvPr/>
        </p:nvGrpSpPr>
        <p:grpSpPr bwMode="auto">
          <a:xfrm>
            <a:off x="4506913" y="604838"/>
            <a:ext cx="1577975" cy="1241425"/>
            <a:chOff x="2839" y="381"/>
            <a:chExt cx="994" cy="782"/>
          </a:xfrm>
        </p:grpSpPr>
        <p:grpSp>
          <p:nvGrpSpPr>
            <p:cNvPr id="144425" name="Group 83"/>
            <p:cNvGrpSpPr>
              <a:grpSpLocks/>
            </p:cNvGrpSpPr>
            <p:nvPr/>
          </p:nvGrpSpPr>
          <p:grpSpPr bwMode="auto">
            <a:xfrm>
              <a:off x="2839" y="381"/>
              <a:ext cx="994" cy="696"/>
              <a:chOff x="2839" y="381"/>
              <a:chExt cx="994" cy="696"/>
            </a:xfrm>
          </p:grpSpPr>
          <p:sp>
            <p:nvSpPr>
              <p:cNvPr id="144429" name="Rectangle 42"/>
              <p:cNvSpPr>
                <a:spLocks noChangeArrowheads="1"/>
              </p:cNvSpPr>
              <p:nvPr/>
            </p:nvSpPr>
            <p:spPr bwMode="auto">
              <a:xfrm>
                <a:off x="2839" y="592"/>
                <a:ext cx="994" cy="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68263" tIns="34925" rIns="68263" bIns="34925">
                <a:spAutoFit/>
              </a:bodyPr>
              <a:lstStyle>
                <a:lvl1pPr defTabSz="522288" eaLnBrk="0" hangingPunct="0">
                  <a:defRPr sz="1600">
                    <a:solidFill>
                      <a:srgbClr val="FFFF99"/>
                    </a:solidFill>
                    <a:latin typeface="Arial" panose="020B0604020202020204" pitchFamily="34" charset="0"/>
                  </a:defRPr>
                </a:lvl1pPr>
                <a:lvl2pPr marL="742950" indent="-285750" defTabSz="522288" eaLnBrk="0" hangingPunct="0">
                  <a:defRPr sz="1600">
                    <a:solidFill>
                      <a:srgbClr val="FFFF99"/>
                    </a:solidFill>
                    <a:latin typeface="Arial" panose="020B0604020202020204" pitchFamily="34" charset="0"/>
                  </a:defRPr>
                </a:lvl2pPr>
                <a:lvl3pPr marL="1143000" indent="-228600" defTabSz="522288" eaLnBrk="0" hangingPunct="0">
                  <a:defRPr sz="1600">
                    <a:solidFill>
                      <a:srgbClr val="FFFF99"/>
                    </a:solidFill>
                    <a:latin typeface="Arial" panose="020B0604020202020204" pitchFamily="34" charset="0"/>
                  </a:defRPr>
                </a:lvl3pPr>
                <a:lvl4pPr marL="1600200" indent="-228600" defTabSz="522288" eaLnBrk="0" hangingPunct="0">
                  <a:defRPr sz="1600">
                    <a:solidFill>
                      <a:srgbClr val="FFFF99"/>
                    </a:solidFill>
                    <a:latin typeface="Arial" panose="020B0604020202020204" pitchFamily="34" charset="0"/>
                  </a:defRPr>
                </a:lvl4pPr>
                <a:lvl5pPr marL="2057400" indent="-228600" defTabSz="522288" eaLnBrk="0" hangingPunct="0">
                  <a:defRPr sz="1600">
                    <a:solidFill>
                      <a:srgbClr val="FFFF99"/>
                    </a:solidFill>
                    <a:latin typeface="Arial" panose="020B0604020202020204" pitchFamily="34" charset="0"/>
                  </a:defRPr>
                </a:lvl5pPr>
                <a:lvl6pPr marL="2514600" indent="-228600" defTabSz="5222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5222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5222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522288"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85000"/>
                  </a:lnSpc>
                </a:pPr>
                <a:r>
                  <a:rPr lang="en-US" altLang="en-US" sz="1800">
                    <a:solidFill>
                      <a:schemeClr val="tx1"/>
                    </a:solidFill>
                  </a:rPr>
                  <a:t>Interactions</a:t>
                </a:r>
                <a:br>
                  <a:rPr lang="en-US" altLang="en-US" sz="1800">
                    <a:solidFill>
                      <a:schemeClr val="tx1"/>
                    </a:solidFill>
                  </a:rPr>
                </a:br>
                <a:r>
                  <a:rPr lang="en-US" altLang="en-US" sz="1800">
                    <a:solidFill>
                      <a:schemeClr val="tx1"/>
                    </a:solidFill>
                  </a:rPr>
                  <a:t>(leverage &amp; conflict) </a:t>
                </a:r>
              </a:p>
            </p:txBody>
          </p:sp>
          <p:sp>
            <p:nvSpPr>
              <p:cNvPr id="144430" name="Rectangle 43"/>
              <p:cNvSpPr>
                <a:spLocks noChangeArrowheads="1"/>
              </p:cNvSpPr>
              <p:nvPr/>
            </p:nvSpPr>
            <p:spPr bwMode="auto">
              <a:xfrm>
                <a:off x="3209" y="381"/>
                <a:ext cx="215"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800" b="1">
                    <a:solidFill>
                      <a:schemeClr val="tx1"/>
                    </a:solidFill>
                  </a:rPr>
                  <a:t>7</a:t>
                </a:r>
              </a:p>
            </p:txBody>
          </p:sp>
        </p:grpSp>
        <p:grpSp>
          <p:nvGrpSpPr>
            <p:cNvPr id="144426" name="Group 44"/>
            <p:cNvGrpSpPr>
              <a:grpSpLocks/>
            </p:cNvGrpSpPr>
            <p:nvPr/>
          </p:nvGrpSpPr>
          <p:grpSpPr bwMode="auto">
            <a:xfrm>
              <a:off x="3141" y="1052"/>
              <a:ext cx="348" cy="111"/>
              <a:chOff x="2766" y="1016"/>
              <a:chExt cx="290" cy="154"/>
            </a:xfrm>
          </p:grpSpPr>
          <p:sp>
            <p:nvSpPr>
              <p:cNvPr id="144427" name="Line 45"/>
              <p:cNvSpPr>
                <a:spLocks noChangeShapeType="1"/>
              </p:cNvSpPr>
              <p:nvPr/>
            </p:nvSpPr>
            <p:spPr bwMode="auto">
              <a:xfrm flipV="1">
                <a:off x="2766" y="1020"/>
                <a:ext cx="150" cy="15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4428" name="Line 46"/>
              <p:cNvSpPr>
                <a:spLocks noChangeShapeType="1"/>
              </p:cNvSpPr>
              <p:nvPr/>
            </p:nvSpPr>
            <p:spPr bwMode="auto">
              <a:xfrm flipH="1" flipV="1">
                <a:off x="2906" y="1016"/>
                <a:ext cx="150" cy="15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pic>
        <p:nvPicPr>
          <p:cNvPr id="144407"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4408" name="Line 8"/>
          <p:cNvSpPr>
            <a:spLocks noChangeShapeType="1"/>
          </p:cNvSpPr>
          <p:nvPr/>
        </p:nvSpPr>
        <p:spPr bwMode="auto">
          <a:xfrm flipV="1">
            <a:off x="3687763" y="498475"/>
            <a:ext cx="1571625" cy="13462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4409" name="Line 9"/>
          <p:cNvSpPr>
            <a:spLocks noChangeShapeType="1"/>
          </p:cNvSpPr>
          <p:nvPr/>
        </p:nvSpPr>
        <p:spPr bwMode="auto">
          <a:xfrm flipH="1" flipV="1">
            <a:off x="5270500" y="498475"/>
            <a:ext cx="1531938" cy="13462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2" name="Group 78"/>
          <p:cNvGrpSpPr>
            <a:grpSpLocks/>
          </p:cNvGrpSpPr>
          <p:nvPr/>
        </p:nvGrpSpPr>
        <p:grpSpPr bwMode="auto">
          <a:xfrm>
            <a:off x="2624138" y="574675"/>
            <a:ext cx="5676900" cy="3656013"/>
            <a:chOff x="1653" y="362"/>
            <a:chExt cx="3576" cy="2303"/>
          </a:xfrm>
        </p:grpSpPr>
        <p:sp>
          <p:nvSpPr>
            <p:cNvPr id="144415" name="Rectangle 30"/>
            <p:cNvSpPr>
              <a:spLocks noChangeArrowheads="1"/>
            </p:cNvSpPr>
            <p:nvPr/>
          </p:nvSpPr>
          <p:spPr bwMode="auto">
            <a:xfrm>
              <a:off x="4379" y="2309"/>
              <a:ext cx="850" cy="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68263" tIns="34925" rIns="68263" bIns="34925">
              <a:spAutoFit/>
            </a:bodyPr>
            <a:lstStyle>
              <a:lvl1pPr defTabSz="522288" eaLnBrk="0" hangingPunct="0">
                <a:defRPr sz="1600">
                  <a:solidFill>
                    <a:srgbClr val="FFFF99"/>
                  </a:solidFill>
                  <a:latin typeface="Arial" panose="020B0604020202020204" pitchFamily="34" charset="0"/>
                </a:defRPr>
              </a:lvl1pPr>
              <a:lvl2pPr marL="742950" indent="-285750" defTabSz="522288" eaLnBrk="0" hangingPunct="0">
                <a:defRPr sz="1600">
                  <a:solidFill>
                    <a:srgbClr val="FFFF99"/>
                  </a:solidFill>
                  <a:latin typeface="Arial" panose="020B0604020202020204" pitchFamily="34" charset="0"/>
                </a:defRPr>
              </a:lvl2pPr>
              <a:lvl3pPr marL="1143000" indent="-228600" defTabSz="522288" eaLnBrk="0" hangingPunct="0">
                <a:defRPr sz="1600">
                  <a:solidFill>
                    <a:srgbClr val="FFFF99"/>
                  </a:solidFill>
                  <a:latin typeface="Arial" panose="020B0604020202020204" pitchFamily="34" charset="0"/>
                </a:defRPr>
              </a:lvl3pPr>
              <a:lvl4pPr marL="1600200" indent="-228600" defTabSz="522288" eaLnBrk="0" hangingPunct="0">
                <a:defRPr sz="1600">
                  <a:solidFill>
                    <a:srgbClr val="FFFF99"/>
                  </a:solidFill>
                  <a:latin typeface="Arial" panose="020B0604020202020204" pitchFamily="34" charset="0"/>
                </a:defRPr>
              </a:lvl4pPr>
              <a:lvl5pPr marL="2057400" indent="-228600" defTabSz="522288" eaLnBrk="0" hangingPunct="0">
                <a:defRPr sz="1600">
                  <a:solidFill>
                    <a:srgbClr val="FFFF99"/>
                  </a:solidFill>
                  <a:latin typeface="Arial" panose="020B0604020202020204" pitchFamily="34" charset="0"/>
                </a:defRPr>
              </a:lvl5pPr>
              <a:lvl6pPr marL="2514600" indent="-228600" defTabSz="5222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5222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5222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522288"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800">
                  <a:solidFill>
                    <a:schemeClr val="tx1"/>
                  </a:solidFill>
                </a:rPr>
                <a:t>Competitive Analysis</a:t>
              </a:r>
            </a:p>
          </p:txBody>
        </p:sp>
        <p:sp>
          <p:nvSpPr>
            <p:cNvPr id="144416" name="Rectangle 31"/>
            <p:cNvSpPr>
              <a:spLocks noChangeArrowheads="1"/>
            </p:cNvSpPr>
            <p:nvPr/>
          </p:nvSpPr>
          <p:spPr bwMode="auto">
            <a:xfrm>
              <a:off x="4702" y="2099"/>
              <a:ext cx="17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800" b="1">
                  <a:solidFill>
                    <a:schemeClr val="tx1"/>
                  </a:solidFill>
                </a:rPr>
                <a:t>4</a:t>
              </a:r>
            </a:p>
          </p:txBody>
        </p:sp>
        <p:sp>
          <p:nvSpPr>
            <p:cNvPr id="144417" name="Text Box 32"/>
            <p:cNvSpPr txBox="1">
              <a:spLocks noChangeArrowheads="1"/>
            </p:cNvSpPr>
            <p:nvPr/>
          </p:nvSpPr>
          <p:spPr bwMode="auto">
            <a:xfrm rot="-5400000">
              <a:off x="4375" y="1282"/>
              <a:ext cx="339"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a:solidFill>
                    <a:schemeClr val="tx1"/>
                  </a:solidFill>
                </a:rPr>
                <a:t>Us</a:t>
              </a:r>
            </a:p>
          </p:txBody>
        </p:sp>
        <p:sp>
          <p:nvSpPr>
            <p:cNvPr id="144418" name="Line 35"/>
            <p:cNvSpPr>
              <a:spLocks noChangeShapeType="1"/>
            </p:cNvSpPr>
            <p:nvPr/>
          </p:nvSpPr>
          <p:spPr bwMode="gray">
            <a:xfrm>
              <a:off x="1653" y="2032"/>
              <a:ext cx="3126" cy="0"/>
            </a:xfrm>
            <a:prstGeom prst="line">
              <a:avLst/>
            </a:prstGeom>
            <a:noFill/>
            <a:ln w="12700">
              <a:solidFill>
                <a:schemeClr val="folHlink"/>
              </a:solidFill>
              <a:prstDash val="lgDash"/>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144419" name="Group 36"/>
            <p:cNvGrpSpPr>
              <a:grpSpLocks/>
            </p:cNvGrpSpPr>
            <p:nvPr/>
          </p:nvGrpSpPr>
          <p:grpSpPr bwMode="auto">
            <a:xfrm>
              <a:off x="4500" y="1549"/>
              <a:ext cx="450" cy="476"/>
              <a:chOff x="3906" y="1671"/>
              <a:chExt cx="450" cy="354"/>
            </a:xfrm>
          </p:grpSpPr>
          <p:sp>
            <p:nvSpPr>
              <p:cNvPr id="144422" name="Line 37"/>
              <p:cNvSpPr>
                <a:spLocks noChangeShapeType="1"/>
              </p:cNvSpPr>
              <p:nvPr/>
            </p:nvSpPr>
            <p:spPr bwMode="auto">
              <a:xfrm>
                <a:off x="3906" y="1671"/>
                <a:ext cx="0" cy="354"/>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4423" name="Line 38"/>
              <p:cNvSpPr>
                <a:spLocks noChangeShapeType="1"/>
              </p:cNvSpPr>
              <p:nvPr/>
            </p:nvSpPr>
            <p:spPr bwMode="auto">
              <a:xfrm>
                <a:off x="4134" y="1671"/>
                <a:ext cx="0" cy="354"/>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4424" name="Line 39"/>
              <p:cNvSpPr>
                <a:spLocks noChangeShapeType="1"/>
              </p:cNvSpPr>
              <p:nvPr/>
            </p:nvSpPr>
            <p:spPr bwMode="auto">
              <a:xfrm>
                <a:off x="4356" y="1671"/>
                <a:ext cx="0" cy="354"/>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144420" name="Text Box 33"/>
            <p:cNvSpPr txBox="1">
              <a:spLocks noChangeArrowheads="1"/>
            </p:cNvSpPr>
            <p:nvPr/>
          </p:nvSpPr>
          <p:spPr bwMode="auto">
            <a:xfrm rot="-5400000">
              <a:off x="4094" y="890"/>
              <a:ext cx="128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a:solidFill>
                    <a:schemeClr val="tx1"/>
                  </a:solidFill>
                </a:rPr>
                <a:t>Competitor  A</a:t>
              </a:r>
            </a:p>
          </p:txBody>
        </p:sp>
        <p:sp>
          <p:nvSpPr>
            <p:cNvPr id="144421" name="Text Box 34"/>
            <p:cNvSpPr txBox="1">
              <a:spLocks noChangeArrowheads="1"/>
            </p:cNvSpPr>
            <p:nvPr/>
          </p:nvSpPr>
          <p:spPr bwMode="auto">
            <a:xfrm rot="-5400000">
              <a:off x="4351" y="889"/>
              <a:ext cx="1184"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a:solidFill>
                    <a:schemeClr val="tx1"/>
                  </a:solidFill>
                </a:rPr>
                <a:t>Competitor  B</a:t>
              </a:r>
            </a:p>
          </p:txBody>
        </p:sp>
      </p:grpSp>
      <p:grpSp>
        <p:nvGrpSpPr>
          <p:cNvPr id="14" name="Group 77"/>
          <p:cNvGrpSpPr>
            <a:grpSpLocks/>
          </p:cNvGrpSpPr>
          <p:nvPr/>
        </p:nvGrpSpPr>
        <p:grpSpPr bwMode="auto">
          <a:xfrm>
            <a:off x="161925" y="2444750"/>
            <a:ext cx="3632200" cy="1970088"/>
            <a:chOff x="102" y="1540"/>
            <a:chExt cx="2288" cy="1241"/>
          </a:xfrm>
        </p:grpSpPr>
        <p:sp>
          <p:nvSpPr>
            <p:cNvPr id="144412" name="Rectangle 26"/>
            <p:cNvSpPr>
              <a:spLocks noChangeArrowheads="1"/>
            </p:cNvSpPr>
            <p:nvPr/>
          </p:nvSpPr>
          <p:spPr bwMode="auto">
            <a:xfrm>
              <a:off x="2113" y="1540"/>
              <a:ext cx="277"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800" b="1">
                  <a:solidFill>
                    <a:schemeClr val="tx1"/>
                  </a:solidFill>
                </a:rPr>
                <a:t>3</a:t>
              </a:r>
            </a:p>
          </p:txBody>
        </p:sp>
        <p:sp>
          <p:nvSpPr>
            <p:cNvPr id="144413" name="Rectangle 74"/>
            <p:cNvSpPr>
              <a:spLocks noChangeArrowheads="1"/>
            </p:cNvSpPr>
            <p:nvPr/>
          </p:nvSpPr>
          <p:spPr bwMode="gray">
            <a:xfrm>
              <a:off x="102" y="1685"/>
              <a:ext cx="1379" cy="1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chemeClr val="tx1"/>
                  </a:solidFill>
                </a:rPr>
                <a:t>Requirements characterization and verification (typically, weight and Kano classification)</a:t>
              </a:r>
            </a:p>
          </p:txBody>
        </p:sp>
        <p:sp>
          <p:nvSpPr>
            <p:cNvPr id="144414" name="Line 75"/>
            <p:cNvSpPr>
              <a:spLocks noChangeShapeType="1"/>
            </p:cNvSpPr>
            <p:nvPr/>
          </p:nvSpPr>
          <p:spPr bwMode="gray">
            <a:xfrm flipV="1">
              <a:off x="1093" y="1648"/>
              <a:ext cx="1109" cy="153"/>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Title 1"/>
          <p:cNvSpPr>
            <a:spLocks noGrp="1"/>
          </p:cNvSpPr>
          <p:nvPr>
            <p:ph type="title" idx="4294967295"/>
          </p:nvPr>
        </p:nvSpPr>
        <p:spPr>
          <a:xfrm>
            <a:off x="257175" y="500063"/>
            <a:ext cx="8505825" cy="433387"/>
          </a:xfrm>
        </p:spPr>
        <p:txBody>
          <a:bodyPr lIns="91440" tIns="45720" rIns="91440" bIns="45720" anchor="ctr"/>
          <a:lstStyle/>
          <a:p>
            <a:pPr eaLnBrk="1" hangingPunct="1"/>
            <a:r>
              <a:rPr lang="en-US" altLang="en-US"/>
              <a:t>Exercise</a:t>
            </a:r>
          </a:p>
        </p:txBody>
      </p:sp>
      <p:sp>
        <p:nvSpPr>
          <p:cNvPr id="145411" name="TextBox 2"/>
          <p:cNvSpPr txBox="1">
            <a:spLocks noChangeArrowheads="1"/>
          </p:cNvSpPr>
          <p:nvPr/>
        </p:nvSpPr>
        <p:spPr bwMode="auto">
          <a:xfrm>
            <a:off x="3098800" y="2357438"/>
            <a:ext cx="288607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6000" b="1">
                <a:solidFill>
                  <a:schemeClr val="tx1"/>
                </a:solidFill>
              </a:rPr>
              <a:t>QFD</a:t>
            </a:r>
          </a:p>
        </p:txBody>
      </p:sp>
    </p:spTree>
  </p:cSld>
  <p:clrMapOvr>
    <a:masterClrMapping/>
  </p:clrMapOvr>
  <p:transition/>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a:xfrm>
            <a:off x="214313" y="582613"/>
            <a:ext cx="7656512" cy="688975"/>
          </a:xfrm>
        </p:spPr>
        <p:txBody>
          <a:bodyPr/>
          <a:lstStyle/>
          <a:p>
            <a:r>
              <a:rPr lang="en-US" altLang="en-US"/>
              <a:t>Product Knowledge and Development Flexibility Dynamics</a:t>
            </a:r>
          </a:p>
        </p:txBody>
      </p:sp>
      <p:sp>
        <p:nvSpPr>
          <p:cNvPr id="146435" name="Line 3"/>
          <p:cNvSpPr>
            <a:spLocks noChangeShapeType="1"/>
          </p:cNvSpPr>
          <p:nvPr/>
        </p:nvSpPr>
        <p:spPr bwMode="blackWhite">
          <a:xfrm>
            <a:off x="1238250" y="1724025"/>
            <a:ext cx="0" cy="34956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6436" name="Line 4"/>
          <p:cNvSpPr>
            <a:spLocks noChangeShapeType="1"/>
          </p:cNvSpPr>
          <p:nvPr/>
        </p:nvSpPr>
        <p:spPr bwMode="blackWhite">
          <a:xfrm>
            <a:off x="1238250" y="5219700"/>
            <a:ext cx="74549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70630" name="Freeform 6"/>
          <p:cNvSpPr>
            <a:spLocks/>
          </p:cNvSpPr>
          <p:nvPr/>
        </p:nvSpPr>
        <p:spPr bwMode="blackWhite">
          <a:xfrm rot="-261955">
            <a:off x="1192213" y="1966913"/>
            <a:ext cx="6770687" cy="2532062"/>
          </a:xfrm>
          <a:custGeom>
            <a:avLst/>
            <a:gdLst>
              <a:gd name="T0" fmla="*/ 0 w 4265"/>
              <a:gd name="T1" fmla="*/ 2147483647 h 1595"/>
              <a:gd name="T2" fmla="*/ 2147483647 w 4265"/>
              <a:gd name="T3" fmla="*/ 2147483647 h 1595"/>
              <a:gd name="T4" fmla="*/ 2147483647 w 4265"/>
              <a:gd name="T5" fmla="*/ 2147483647 h 1595"/>
              <a:gd name="T6" fmla="*/ 2147483647 w 4265"/>
              <a:gd name="T7" fmla="*/ 0 h 1595"/>
              <a:gd name="T8" fmla="*/ 0 60000 65536"/>
              <a:gd name="T9" fmla="*/ 0 60000 65536"/>
              <a:gd name="T10" fmla="*/ 0 60000 65536"/>
              <a:gd name="T11" fmla="*/ 0 60000 65536"/>
              <a:gd name="T12" fmla="*/ 0 w 4265"/>
              <a:gd name="T13" fmla="*/ 0 h 1595"/>
              <a:gd name="T14" fmla="*/ 4265 w 4265"/>
              <a:gd name="T15" fmla="*/ 1595 h 1595"/>
            </a:gdLst>
            <a:ahLst/>
            <a:cxnLst>
              <a:cxn ang="T8">
                <a:pos x="T0" y="T1"/>
              </a:cxn>
              <a:cxn ang="T9">
                <a:pos x="T2" y="T3"/>
              </a:cxn>
              <a:cxn ang="T10">
                <a:pos x="T4" y="T5"/>
              </a:cxn>
              <a:cxn ang="T11">
                <a:pos x="T6" y="T7"/>
              </a:cxn>
            </a:cxnLst>
            <a:rect l="T12" t="T13" r="T14" b="T15"/>
            <a:pathLst>
              <a:path w="4265" h="1595">
                <a:moveTo>
                  <a:pt x="0" y="1502"/>
                </a:moveTo>
                <a:cubicBezTo>
                  <a:pt x="575" y="1548"/>
                  <a:pt x="1151" y="1595"/>
                  <a:pt x="1604" y="1400"/>
                </a:cubicBezTo>
                <a:cubicBezTo>
                  <a:pt x="2057" y="1205"/>
                  <a:pt x="2277" y="562"/>
                  <a:pt x="2720" y="329"/>
                </a:cubicBezTo>
                <a:cubicBezTo>
                  <a:pt x="3163" y="96"/>
                  <a:pt x="4009" y="56"/>
                  <a:pt x="4265" y="0"/>
                </a:cubicBezTo>
              </a:path>
            </a:pathLst>
          </a:custGeom>
          <a:noFill/>
          <a:ln w="38100">
            <a:solidFill>
              <a:srgbClr val="D3216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2970631" name="Freeform 7"/>
          <p:cNvSpPr>
            <a:spLocks/>
          </p:cNvSpPr>
          <p:nvPr/>
        </p:nvSpPr>
        <p:spPr bwMode="blackWhite">
          <a:xfrm rot="222805" flipV="1">
            <a:off x="1200150" y="1987550"/>
            <a:ext cx="6778625" cy="2613025"/>
          </a:xfrm>
          <a:custGeom>
            <a:avLst/>
            <a:gdLst>
              <a:gd name="T0" fmla="*/ 0 w 4265"/>
              <a:gd name="T1" fmla="*/ 2147483647 h 1595"/>
              <a:gd name="T2" fmla="*/ 2147483647 w 4265"/>
              <a:gd name="T3" fmla="*/ 2147483647 h 1595"/>
              <a:gd name="T4" fmla="*/ 2147483647 w 4265"/>
              <a:gd name="T5" fmla="*/ 2147483647 h 1595"/>
              <a:gd name="T6" fmla="*/ 2147483647 w 4265"/>
              <a:gd name="T7" fmla="*/ 0 h 1595"/>
              <a:gd name="T8" fmla="*/ 0 60000 65536"/>
              <a:gd name="T9" fmla="*/ 0 60000 65536"/>
              <a:gd name="T10" fmla="*/ 0 60000 65536"/>
              <a:gd name="T11" fmla="*/ 0 60000 65536"/>
              <a:gd name="T12" fmla="*/ 0 w 4265"/>
              <a:gd name="T13" fmla="*/ 0 h 1595"/>
              <a:gd name="T14" fmla="*/ 4265 w 4265"/>
              <a:gd name="T15" fmla="*/ 1595 h 1595"/>
            </a:gdLst>
            <a:ahLst/>
            <a:cxnLst>
              <a:cxn ang="T8">
                <a:pos x="T0" y="T1"/>
              </a:cxn>
              <a:cxn ang="T9">
                <a:pos x="T2" y="T3"/>
              </a:cxn>
              <a:cxn ang="T10">
                <a:pos x="T4" y="T5"/>
              </a:cxn>
              <a:cxn ang="T11">
                <a:pos x="T6" y="T7"/>
              </a:cxn>
            </a:cxnLst>
            <a:rect l="T12" t="T13" r="T14" b="T15"/>
            <a:pathLst>
              <a:path w="4265" h="1595">
                <a:moveTo>
                  <a:pt x="0" y="1502"/>
                </a:moveTo>
                <a:cubicBezTo>
                  <a:pt x="575" y="1548"/>
                  <a:pt x="1151" y="1595"/>
                  <a:pt x="1604" y="1400"/>
                </a:cubicBezTo>
                <a:cubicBezTo>
                  <a:pt x="2057" y="1205"/>
                  <a:pt x="2277" y="562"/>
                  <a:pt x="2720" y="329"/>
                </a:cubicBezTo>
                <a:cubicBezTo>
                  <a:pt x="3163" y="96"/>
                  <a:pt x="4009" y="56"/>
                  <a:pt x="4265" y="0"/>
                </a:cubicBezTo>
              </a:path>
            </a:pathLst>
          </a:custGeom>
          <a:noFill/>
          <a:ln w="38100">
            <a:solidFill>
              <a:srgbClr val="00CC99"/>
            </a:solidFill>
            <a:round/>
            <a:headEnd/>
            <a:tailEnd/>
          </a:ln>
          <a:extLst>
            <a:ext uri="{909E8E84-426E-40DD-AFC4-6F175D3DCCD1}">
              <a14:hiddenFill xmlns:a14="http://schemas.microsoft.com/office/drawing/2010/main">
                <a:solidFill>
                  <a:srgbClr val="FFFFFF"/>
                </a:solidFill>
              </a14:hiddenFill>
            </a:ext>
          </a:extLst>
        </p:spPr>
        <p:txBody>
          <a:bodyPr rot="10800000"/>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2970637" name="Text Box 13"/>
          <p:cNvSpPr txBox="1">
            <a:spLocks noChangeArrowheads="1"/>
          </p:cNvSpPr>
          <p:nvPr/>
        </p:nvSpPr>
        <p:spPr bwMode="blackWhite">
          <a:xfrm>
            <a:off x="1293813" y="4722813"/>
            <a:ext cx="17018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Knowledge</a:t>
            </a:r>
          </a:p>
        </p:txBody>
      </p:sp>
      <p:sp>
        <p:nvSpPr>
          <p:cNvPr id="2970638" name="Text Box 14"/>
          <p:cNvSpPr txBox="1">
            <a:spLocks noChangeArrowheads="1"/>
          </p:cNvSpPr>
          <p:nvPr/>
        </p:nvSpPr>
        <p:spPr bwMode="blackWhite">
          <a:xfrm>
            <a:off x="1254125" y="2049463"/>
            <a:ext cx="17018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Flexibility</a:t>
            </a:r>
          </a:p>
        </p:txBody>
      </p:sp>
      <p:grpSp>
        <p:nvGrpSpPr>
          <p:cNvPr id="2" name="Group 28"/>
          <p:cNvGrpSpPr>
            <a:grpSpLocks/>
          </p:cNvGrpSpPr>
          <p:nvPr/>
        </p:nvGrpSpPr>
        <p:grpSpPr bwMode="auto">
          <a:xfrm>
            <a:off x="1238250" y="1719263"/>
            <a:ext cx="6575425" cy="2852737"/>
            <a:chOff x="780" y="955"/>
            <a:chExt cx="4142" cy="1925"/>
          </a:xfrm>
        </p:grpSpPr>
        <p:sp>
          <p:nvSpPr>
            <p:cNvPr id="146452" name="Freeform 12"/>
            <p:cNvSpPr>
              <a:spLocks/>
            </p:cNvSpPr>
            <p:nvPr/>
          </p:nvSpPr>
          <p:spPr bwMode="blackWhite">
            <a:xfrm>
              <a:off x="780" y="955"/>
              <a:ext cx="4142" cy="1925"/>
            </a:xfrm>
            <a:custGeom>
              <a:avLst/>
              <a:gdLst>
                <a:gd name="T0" fmla="*/ 0 w 4142"/>
                <a:gd name="T1" fmla="*/ 1925 h 1925"/>
                <a:gd name="T2" fmla="*/ 1349 w 4142"/>
                <a:gd name="T3" fmla="*/ 1407 h 1925"/>
                <a:gd name="T4" fmla="*/ 2282 w 4142"/>
                <a:gd name="T5" fmla="*/ 277 h 1925"/>
                <a:gd name="T6" fmla="*/ 4142 w 4142"/>
                <a:gd name="T7" fmla="*/ 0 h 1925"/>
                <a:gd name="T8" fmla="*/ 0 60000 65536"/>
                <a:gd name="T9" fmla="*/ 0 60000 65536"/>
                <a:gd name="T10" fmla="*/ 0 60000 65536"/>
                <a:gd name="T11" fmla="*/ 0 60000 65536"/>
                <a:gd name="T12" fmla="*/ 0 w 4142"/>
                <a:gd name="T13" fmla="*/ 0 h 1925"/>
                <a:gd name="T14" fmla="*/ 4142 w 4142"/>
                <a:gd name="T15" fmla="*/ 1925 h 1925"/>
              </a:gdLst>
              <a:ahLst/>
              <a:cxnLst>
                <a:cxn ang="T8">
                  <a:pos x="T0" y="T1"/>
                </a:cxn>
                <a:cxn ang="T9">
                  <a:pos x="T2" y="T3"/>
                </a:cxn>
                <a:cxn ang="T10">
                  <a:pos x="T4" y="T5"/>
                </a:cxn>
                <a:cxn ang="T11">
                  <a:pos x="T6" y="T7"/>
                </a:cxn>
              </a:cxnLst>
              <a:rect l="T12" t="T13" r="T14" b="T15"/>
              <a:pathLst>
                <a:path w="4142" h="1925">
                  <a:moveTo>
                    <a:pt x="0" y="1925"/>
                  </a:moveTo>
                  <a:cubicBezTo>
                    <a:pt x="484" y="1803"/>
                    <a:pt x="969" y="1682"/>
                    <a:pt x="1349" y="1407"/>
                  </a:cubicBezTo>
                  <a:cubicBezTo>
                    <a:pt x="1729" y="1132"/>
                    <a:pt x="1816" y="511"/>
                    <a:pt x="2282" y="277"/>
                  </a:cubicBezTo>
                  <a:cubicBezTo>
                    <a:pt x="2748" y="43"/>
                    <a:pt x="3445" y="21"/>
                    <a:pt x="4142" y="0"/>
                  </a:cubicBezTo>
                </a:path>
              </a:pathLst>
            </a:custGeom>
            <a:noFill/>
            <a:ln w="28575">
              <a:solidFill>
                <a:srgbClr val="D32161"/>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146453" name="Line 15"/>
            <p:cNvSpPr>
              <a:spLocks noChangeShapeType="1"/>
            </p:cNvSpPr>
            <p:nvPr/>
          </p:nvSpPr>
          <p:spPr bwMode="blackWhite">
            <a:xfrm flipH="1" flipV="1">
              <a:off x="2311" y="2297"/>
              <a:ext cx="197" cy="182"/>
            </a:xfrm>
            <a:prstGeom prst="line">
              <a:avLst/>
            </a:prstGeom>
            <a:noFill/>
            <a:ln w="28575">
              <a:solidFill>
                <a:srgbClr val="D32161"/>
              </a:solidFill>
              <a:prstDash val="dash"/>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6454" name="Line 16"/>
            <p:cNvSpPr>
              <a:spLocks noChangeShapeType="1"/>
            </p:cNvSpPr>
            <p:nvPr/>
          </p:nvSpPr>
          <p:spPr bwMode="blackWhite">
            <a:xfrm flipH="1" flipV="1">
              <a:off x="2458" y="2116"/>
              <a:ext cx="197" cy="182"/>
            </a:xfrm>
            <a:prstGeom prst="line">
              <a:avLst/>
            </a:prstGeom>
            <a:noFill/>
            <a:ln w="28575">
              <a:solidFill>
                <a:srgbClr val="D32161"/>
              </a:solidFill>
              <a:prstDash val="dash"/>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6455" name="Line 17"/>
            <p:cNvSpPr>
              <a:spLocks noChangeShapeType="1"/>
            </p:cNvSpPr>
            <p:nvPr/>
          </p:nvSpPr>
          <p:spPr bwMode="blackWhite">
            <a:xfrm flipH="1" flipV="1">
              <a:off x="2582" y="1941"/>
              <a:ext cx="197" cy="182"/>
            </a:xfrm>
            <a:prstGeom prst="line">
              <a:avLst/>
            </a:prstGeom>
            <a:noFill/>
            <a:ln w="28575">
              <a:solidFill>
                <a:srgbClr val="D32161"/>
              </a:solidFill>
              <a:prstDash val="dash"/>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3" name="Group 29"/>
          <p:cNvGrpSpPr>
            <a:grpSpLocks/>
          </p:cNvGrpSpPr>
          <p:nvPr/>
        </p:nvGrpSpPr>
        <p:grpSpPr bwMode="auto">
          <a:xfrm>
            <a:off x="1273175" y="1706563"/>
            <a:ext cx="6851650" cy="2387600"/>
            <a:chOff x="802" y="1075"/>
            <a:chExt cx="4316" cy="1504"/>
          </a:xfrm>
        </p:grpSpPr>
        <p:sp>
          <p:nvSpPr>
            <p:cNvPr id="146448" name="Freeform 10"/>
            <p:cNvSpPr>
              <a:spLocks/>
            </p:cNvSpPr>
            <p:nvPr/>
          </p:nvSpPr>
          <p:spPr bwMode="blackWhite">
            <a:xfrm>
              <a:off x="802" y="1075"/>
              <a:ext cx="4316" cy="1504"/>
            </a:xfrm>
            <a:custGeom>
              <a:avLst/>
              <a:gdLst>
                <a:gd name="T0" fmla="*/ 0 w 4316"/>
                <a:gd name="T1" fmla="*/ 172 h 1504"/>
                <a:gd name="T2" fmla="*/ 2625 w 4316"/>
                <a:gd name="T3" fmla="*/ 186 h 1504"/>
                <a:gd name="T4" fmla="*/ 3937 w 4316"/>
                <a:gd name="T5" fmla="*/ 1287 h 1504"/>
                <a:gd name="T6" fmla="*/ 4316 w 4316"/>
                <a:gd name="T7" fmla="*/ 1491 h 1504"/>
                <a:gd name="T8" fmla="*/ 0 60000 65536"/>
                <a:gd name="T9" fmla="*/ 0 60000 65536"/>
                <a:gd name="T10" fmla="*/ 0 60000 65536"/>
                <a:gd name="T11" fmla="*/ 0 60000 65536"/>
                <a:gd name="T12" fmla="*/ 0 w 4316"/>
                <a:gd name="T13" fmla="*/ 0 h 1504"/>
                <a:gd name="T14" fmla="*/ 4316 w 4316"/>
                <a:gd name="T15" fmla="*/ 1504 h 1504"/>
              </a:gdLst>
              <a:ahLst/>
              <a:cxnLst>
                <a:cxn ang="T8">
                  <a:pos x="T0" y="T1"/>
                </a:cxn>
                <a:cxn ang="T9">
                  <a:pos x="T2" y="T3"/>
                </a:cxn>
                <a:cxn ang="T10">
                  <a:pos x="T4" y="T5"/>
                </a:cxn>
                <a:cxn ang="T11">
                  <a:pos x="T6" y="T7"/>
                </a:cxn>
              </a:cxnLst>
              <a:rect l="T12" t="T13" r="T14" b="T15"/>
              <a:pathLst>
                <a:path w="4316" h="1504">
                  <a:moveTo>
                    <a:pt x="0" y="172"/>
                  </a:moveTo>
                  <a:cubicBezTo>
                    <a:pt x="984" y="86"/>
                    <a:pt x="1969" y="0"/>
                    <a:pt x="2625" y="186"/>
                  </a:cubicBezTo>
                  <a:cubicBezTo>
                    <a:pt x="3281" y="372"/>
                    <a:pt x="3655" y="1070"/>
                    <a:pt x="3937" y="1287"/>
                  </a:cubicBezTo>
                  <a:cubicBezTo>
                    <a:pt x="4219" y="1504"/>
                    <a:pt x="4267" y="1497"/>
                    <a:pt x="4316" y="1491"/>
                  </a:cubicBezTo>
                </a:path>
              </a:pathLst>
            </a:custGeom>
            <a:noFill/>
            <a:ln w="28575">
              <a:solidFill>
                <a:srgbClr val="00CC99"/>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146449" name="Line 18"/>
            <p:cNvSpPr>
              <a:spLocks noChangeShapeType="1"/>
            </p:cNvSpPr>
            <p:nvPr/>
          </p:nvSpPr>
          <p:spPr bwMode="blackWhite">
            <a:xfrm flipV="1">
              <a:off x="2559" y="1261"/>
              <a:ext cx="204" cy="219"/>
            </a:xfrm>
            <a:prstGeom prst="line">
              <a:avLst/>
            </a:prstGeom>
            <a:noFill/>
            <a:ln w="28575">
              <a:solidFill>
                <a:srgbClr val="00CC99"/>
              </a:solidFill>
              <a:prstDash val="dash"/>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6450" name="Line 19"/>
            <p:cNvSpPr>
              <a:spLocks noChangeShapeType="1"/>
            </p:cNvSpPr>
            <p:nvPr/>
          </p:nvSpPr>
          <p:spPr bwMode="blackWhite">
            <a:xfrm flipV="1">
              <a:off x="2808" y="1335"/>
              <a:ext cx="347" cy="372"/>
            </a:xfrm>
            <a:prstGeom prst="line">
              <a:avLst/>
            </a:prstGeom>
            <a:noFill/>
            <a:ln w="28575">
              <a:solidFill>
                <a:srgbClr val="00CC99"/>
              </a:solidFill>
              <a:prstDash val="dash"/>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6451" name="Line 20"/>
            <p:cNvSpPr>
              <a:spLocks noChangeShapeType="1"/>
            </p:cNvSpPr>
            <p:nvPr/>
          </p:nvSpPr>
          <p:spPr bwMode="blackWhite">
            <a:xfrm flipV="1">
              <a:off x="3093" y="1628"/>
              <a:ext cx="456" cy="489"/>
            </a:xfrm>
            <a:prstGeom prst="line">
              <a:avLst/>
            </a:prstGeom>
            <a:noFill/>
            <a:ln w="28575">
              <a:solidFill>
                <a:srgbClr val="00CC99"/>
              </a:solidFill>
              <a:prstDash val="dash"/>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146443" name="Text Box 23"/>
          <p:cNvSpPr txBox="1">
            <a:spLocks noChangeArrowheads="1"/>
          </p:cNvSpPr>
          <p:nvPr/>
        </p:nvSpPr>
        <p:spPr bwMode="blackWhite">
          <a:xfrm>
            <a:off x="3690938" y="5311775"/>
            <a:ext cx="93821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i="1">
                <a:solidFill>
                  <a:schemeClr val="tx1"/>
                </a:solidFill>
              </a:rPr>
              <a:t>time</a:t>
            </a:r>
          </a:p>
        </p:txBody>
      </p:sp>
      <p:sp>
        <p:nvSpPr>
          <p:cNvPr id="146444" name="Line 24"/>
          <p:cNvSpPr>
            <a:spLocks noChangeShapeType="1"/>
          </p:cNvSpPr>
          <p:nvPr/>
        </p:nvSpPr>
        <p:spPr bwMode="blackWhite">
          <a:xfrm>
            <a:off x="4421188" y="5508625"/>
            <a:ext cx="706437"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970651" name="Freeform 27"/>
          <p:cNvSpPr>
            <a:spLocks/>
          </p:cNvSpPr>
          <p:nvPr/>
        </p:nvSpPr>
        <p:spPr bwMode="blackWhite">
          <a:xfrm>
            <a:off x="1273175" y="4545013"/>
            <a:ext cx="1514475" cy="73025"/>
          </a:xfrm>
          <a:custGeom>
            <a:avLst/>
            <a:gdLst>
              <a:gd name="T0" fmla="*/ 0 w 860"/>
              <a:gd name="T1" fmla="*/ 2147483647 h 31"/>
              <a:gd name="T2" fmla="*/ 2147483647 w 860"/>
              <a:gd name="T3" fmla="*/ 2147483647 h 31"/>
              <a:gd name="T4" fmla="*/ 2147483647 w 860"/>
              <a:gd name="T5" fmla="*/ 0 h 31"/>
              <a:gd name="T6" fmla="*/ 0 60000 65536"/>
              <a:gd name="T7" fmla="*/ 0 60000 65536"/>
              <a:gd name="T8" fmla="*/ 0 60000 65536"/>
              <a:gd name="T9" fmla="*/ 0 w 860"/>
              <a:gd name="T10" fmla="*/ 0 h 31"/>
              <a:gd name="T11" fmla="*/ 860 w 860"/>
              <a:gd name="T12" fmla="*/ 31 h 31"/>
            </a:gdLst>
            <a:ahLst/>
            <a:cxnLst>
              <a:cxn ang="T6">
                <a:pos x="T0" y="T1"/>
              </a:cxn>
              <a:cxn ang="T7">
                <a:pos x="T2" y="T3"/>
              </a:cxn>
              <a:cxn ang="T8">
                <a:pos x="T4" y="T5"/>
              </a:cxn>
            </a:cxnLst>
            <a:rect l="T9" t="T10" r="T11" b="T12"/>
            <a:pathLst>
              <a:path w="860" h="31">
                <a:moveTo>
                  <a:pt x="0" y="15"/>
                </a:moveTo>
                <a:cubicBezTo>
                  <a:pt x="187" y="23"/>
                  <a:pt x="375" y="31"/>
                  <a:pt x="518" y="29"/>
                </a:cubicBezTo>
                <a:cubicBezTo>
                  <a:pt x="661" y="27"/>
                  <a:pt x="760" y="13"/>
                  <a:pt x="860" y="0"/>
                </a:cubicBezTo>
              </a:path>
            </a:pathLst>
          </a:custGeom>
          <a:noFill/>
          <a:ln w="28575">
            <a:solidFill>
              <a:srgbClr val="D3216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146446" name="Text Box 23"/>
          <p:cNvSpPr txBox="1">
            <a:spLocks noChangeArrowheads="1"/>
          </p:cNvSpPr>
          <p:nvPr/>
        </p:nvSpPr>
        <p:spPr bwMode="blackWhite">
          <a:xfrm>
            <a:off x="715963" y="3092450"/>
            <a:ext cx="4540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i="1">
                <a:solidFill>
                  <a:schemeClr val="tx1"/>
                </a:solidFill>
              </a:rPr>
              <a:t>%</a:t>
            </a:r>
          </a:p>
        </p:txBody>
      </p:sp>
      <p:sp>
        <p:nvSpPr>
          <p:cNvPr id="146447" name="Text Box 25"/>
          <p:cNvSpPr txBox="1">
            <a:spLocks noChangeArrowheads="1"/>
          </p:cNvSpPr>
          <p:nvPr/>
        </p:nvSpPr>
        <p:spPr bwMode="auto">
          <a:xfrm>
            <a:off x="1127125" y="6064250"/>
            <a:ext cx="5949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1"/>
                </a:solidFill>
              </a:rPr>
              <a:t>QFD increases knowledge and enables greater flexibility.</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97063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970651"/>
                                        </p:tgtEl>
                                        <p:attrNameLst>
                                          <p:attrName>style.visibility</p:attrName>
                                        </p:attrNameLst>
                                      </p:cBhvr>
                                      <p:to>
                                        <p:strVal val="visible"/>
                                      </p:to>
                                    </p:set>
                                  </p:childTnLst>
                                  <p:subTnLst>
                                    <p:set>
                                      <p:cBhvr override="childStyle">
                                        <p:cTn dur="1" fill="hold" display="0" masterRel="nextClick" afterEffect="1"/>
                                        <p:tgtEl>
                                          <p:spTgt spid="2970651"/>
                                        </p:tgtEl>
                                        <p:attrNameLst>
                                          <p:attrName>style.visibility</p:attrName>
                                        </p:attrNameLst>
                                      </p:cBhvr>
                                      <p:to>
                                        <p:strVal val="hidden"/>
                                      </p:to>
                                    </p:set>
                                  </p:sub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970630"/>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970638"/>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2970631"/>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dissolve">
                                      <p:cBhvr>
                                        <p:cTn id="27" dur="500"/>
                                        <p:tgtEl>
                                          <p:spTgt spid="2"/>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nodeType="click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dissolve">
                                      <p:cBhvr>
                                        <p:cTn id="3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630" grpId="0" animBg="1"/>
      <p:bldP spid="2970631" grpId="0" animBg="1"/>
      <p:bldP spid="2970637" grpId="0" autoUpdateAnimBg="0"/>
      <p:bldP spid="2970638" grpId="0" autoUpdateAnimBg="0"/>
      <p:bldP spid="2970651" grpId="0" animBg="1"/>
    </p:bld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ChangeArrowheads="1"/>
          </p:cNvSpPr>
          <p:nvPr>
            <p:ph type="title"/>
          </p:nvPr>
        </p:nvSpPr>
        <p:spPr/>
        <p:txBody>
          <a:bodyPr/>
          <a:lstStyle/>
          <a:p>
            <a:pPr eaLnBrk="1" hangingPunct="1"/>
            <a:r>
              <a:rPr lang="en-US" altLang="en-US"/>
              <a:t>Summary</a:t>
            </a:r>
          </a:p>
        </p:txBody>
      </p:sp>
      <p:sp>
        <p:nvSpPr>
          <p:cNvPr id="147459" name="Rectangle 3"/>
          <p:cNvSpPr>
            <a:spLocks noGrp="1" noChangeArrowheads="1"/>
          </p:cNvSpPr>
          <p:nvPr>
            <p:ph type="body" idx="1"/>
          </p:nvPr>
        </p:nvSpPr>
        <p:spPr>
          <a:xfrm>
            <a:off x="295275" y="1327150"/>
            <a:ext cx="8455025" cy="4648200"/>
          </a:xfrm>
        </p:spPr>
        <p:txBody>
          <a:bodyPr/>
          <a:lstStyle/>
          <a:p>
            <a:pPr marL="0" indent="0" eaLnBrk="1" hangingPunct="1">
              <a:buFontTx/>
              <a:buNone/>
            </a:pPr>
            <a:r>
              <a:rPr lang="en-US" altLang="en-US" sz="2000"/>
              <a:t>Design and implementation results (Y’s) usually cannot be influenced directly – but, instead, through influential factors (x’s)</a:t>
            </a:r>
          </a:p>
          <a:p>
            <a:pPr marL="0" indent="0" eaLnBrk="1" hangingPunct="1">
              <a:buFontTx/>
              <a:buNone/>
            </a:pPr>
            <a:endParaRPr lang="en-US" altLang="en-US" sz="2000"/>
          </a:p>
          <a:p>
            <a:pPr marL="0" indent="0" eaLnBrk="1" hangingPunct="1">
              <a:buFontTx/>
              <a:buNone/>
            </a:pPr>
            <a:r>
              <a:rPr lang="en-US" altLang="en-US" sz="2000"/>
              <a:t>Prospective influential factors (x’s) may be identified, displayed, and reviewed using Y to x flowdown</a:t>
            </a:r>
          </a:p>
          <a:p>
            <a:pPr marL="0" indent="0" eaLnBrk="1" hangingPunct="1">
              <a:buFontTx/>
              <a:buNone/>
            </a:pPr>
            <a:endParaRPr lang="en-US" altLang="en-US" sz="2000"/>
          </a:p>
          <a:p>
            <a:pPr marL="0" indent="0" eaLnBrk="1" hangingPunct="1">
              <a:buFontTx/>
              <a:buNone/>
            </a:pPr>
            <a:r>
              <a:rPr lang="en-US" altLang="en-US" sz="2000"/>
              <a:t>Quality Function Deployment (QFD) evolved to address complexity in design and implementation choices (multiple, related, Y to x flowdowns).</a:t>
            </a:r>
          </a:p>
          <a:p>
            <a:pPr marL="0" indent="0" eaLnBrk="1" hangingPunct="1">
              <a:buFontTx/>
              <a:buNone/>
            </a:pPr>
            <a:r>
              <a:rPr lang="en-US" altLang="en-US" sz="2000"/>
              <a:t>The central QFD focus is on a relationship between</a:t>
            </a:r>
          </a:p>
          <a:p>
            <a:pPr marL="566738" lvl="1" indent="-166688" eaLnBrk="1" hangingPunct="1"/>
            <a:r>
              <a:rPr lang="en-US" altLang="en-US" sz="2000"/>
              <a:t>functionality and performance needs of a customer</a:t>
            </a:r>
          </a:p>
          <a:p>
            <a:pPr marL="566738" lvl="1" indent="-166688" eaLnBrk="1" hangingPunct="1"/>
            <a:r>
              <a:rPr lang="en-US" altLang="en-US" sz="2000"/>
              <a:t>responses (architecture, design, feature, task) of a provider  </a:t>
            </a:r>
            <a:endParaRPr lang="en-US" altLang="en-US" sz="1800"/>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257175" y="546100"/>
            <a:ext cx="8505825" cy="585788"/>
          </a:xfrm>
        </p:spPr>
        <p:txBody>
          <a:bodyPr/>
          <a:lstStyle/>
          <a:p>
            <a:r>
              <a:rPr lang="en-US" altLang="en-US"/>
              <a:t>VOC Learning Objectives</a:t>
            </a:r>
            <a:br>
              <a:rPr lang="en-US" altLang="en-US"/>
            </a:br>
            <a:r>
              <a:rPr lang="en-US" altLang="en-US" sz="2000"/>
              <a:t>What does the team need to </a:t>
            </a:r>
            <a:r>
              <a:rPr lang="en-US" altLang="en-US" sz="2000" i="1"/>
              <a:t>learn</a:t>
            </a:r>
            <a:r>
              <a:rPr lang="en-US" altLang="en-US" sz="2000"/>
              <a:t>? </a:t>
            </a:r>
            <a:endParaRPr lang="en-US" altLang="en-US"/>
          </a:p>
        </p:txBody>
      </p:sp>
      <p:sp>
        <p:nvSpPr>
          <p:cNvPr id="17411" name="TextBox 2"/>
          <p:cNvSpPr txBox="1">
            <a:spLocks noChangeArrowheads="1"/>
          </p:cNvSpPr>
          <p:nvPr/>
        </p:nvSpPr>
        <p:spPr bwMode="auto">
          <a:xfrm>
            <a:off x="220663" y="1319213"/>
            <a:ext cx="842486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Using the range of VOC discussion and observation opportunities, what will the team need to learn?</a:t>
            </a:r>
          </a:p>
        </p:txBody>
      </p:sp>
      <p:sp>
        <p:nvSpPr>
          <p:cNvPr id="17412" name="Rectangle 3"/>
          <p:cNvSpPr>
            <a:spLocks noChangeArrowheads="1"/>
          </p:cNvSpPr>
          <p:nvPr/>
        </p:nvSpPr>
        <p:spPr bwMode="auto">
          <a:xfrm>
            <a:off x="431800" y="2554288"/>
            <a:ext cx="19208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Business user</a:t>
            </a:r>
          </a:p>
        </p:txBody>
      </p:sp>
      <p:sp>
        <p:nvSpPr>
          <p:cNvPr id="5" name="TextBox 4"/>
          <p:cNvSpPr txBox="1"/>
          <p:nvPr/>
        </p:nvSpPr>
        <p:spPr>
          <a:xfrm>
            <a:off x="2720975" y="2624138"/>
            <a:ext cx="6140450" cy="2111375"/>
          </a:xfrm>
          <a:prstGeom prst="rect">
            <a:avLst/>
          </a:prstGeom>
          <a:noFill/>
          <a:ln>
            <a:solidFill>
              <a:schemeClr val="accent4"/>
            </a:solidFill>
          </a:ln>
        </p:spPr>
        <p:txBody>
          <a:bodyPr>
            <a:spAutoFit/>
          </a:bodyPr>
          <a:lstStyle/>
          <a:p>
            <a:pPr>
              <a:lnSpc>
                <a:spcPct val="85000"/>
              </a:lnSpc>
              <a:spcBef>
                <a:spcPct val="0"/>
              </a:spcBef>
              <a:spcAft>
                <a:spcPct val="50000"/>
              </a:spcAft>
              <a:defRPr/>
            </a:pPr>
            <a:r>
              <a:rPr lang="en-US" sz="2000" b="1">
                <a:solidFill>
                  <a:schemeClr val="tx1"/>
                </a:solidFill>
                <a:latin typeface="Arial" charset="0"/>
              </a:rPr>
              <a:t>How do they tailor their use of peripherals?</a:t>
            </a:r>
            <a:endParaRPr lang="en-US" sz="1000" b="1">
              <a:solidFill>
                <a:schemeClr val="tx1"/>
              </a:solidFill>
              <a:latin typeface="Arial" charset="0"/>
            </a:endParaRPr>
          </a:p>
          <a:p>
            <a:pPr>
              <a:lnSpc>
                <a:spcPct val="85000"/>
              </a:lnSpc>
              <a:spcBef>
                <a:spcPct val="0"/>
              </a:spcBef>
              <a:spcAft>
                <a:spcPct val="50000"/>
              </a:spcAft>
              <a:defRPr/>
            </a:pPr>
            <a:r>
              <a:rPr lang="en-US" sz="2000" b="1">
                <a:solidFill>
                  <a:schemeClr val="tx1"/>
                </a:solidFill>
                <a:latin typeface="Arial" charset="0"/>
              </a:rPr>
              <a:t>What are their most important demands on battery power? </a:t>
            </a:r>
          </a:p>
          <a:p>
            <a:pPr>
              <a:lnSpc>
                <a:spcPct val="85000"/>
              </a:lnSpc>
              <a:spcBef>
                <a:spcPct val="0"/>
              </a:spcBef>
              <a:spcAft>
                <a:spcPct val="50000"/>
              </a:spcAft>
              <a:defRPr/>
            </a:pPr>
            <a:r>
              <a:rPr lang="en-US" sz="2000" b="1">
                <a:solidFill>
                  <a:schemeClr val="tx1"/>
                </a:solidFill>
                <a:latin typeface="Arial" charset="0"/>
              </a:rPr>
              <a:t>How involved do they want to be in power conservation options?</a:t>
            </a:r>
          </a:p>
          <a:p>
            <a:pPr>
              <a:lnSpc>
                <a:spcPct val="85000"/>
              </a:lnSpc>
              <a:spcBef>
                <a:spcPct val="0"/>
              </a:spcBef>
              <a:spcAft>
                <a:spcPct val="50000"/>
              </a:spcAft>
              <a:defRPr/>
            </a:pPr>
            <a:endParaRPr lang="en-US" sz="2000" b="1">
              <a:solidFill>
                <a:schemeClr val="tx1"/>
              </a:solidFill>
              <a:latin typeface="Arial" charset="0"/>
            </a:endParaRPr>
          </a:p>
        </p:txBody>
      </p:sp>
      <p:sp>
        <p:nvSpPr>
          <p:cNvPr id="17414" name="TextBox 5"/>
          <p:cNvSpPr txBox="1">
            <a:spLocks noChangeArrowheads="1"/>
          </p:cNvSpPr>
          <p:nvPr/>
        </p:nvSpPr>
        <p:spPr bwMode="auto">
          <a:xfrm>
            <a:off x="3429000" y="2155825"/>
            <a:ext cx="43322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VOC Learning Objectives</a:t>
            </a:r>
          </a:p>
        </p:txBody>
      </p:sp>
      <p:sp>
        <p:nvSpPr>
          <p:cNvPr id="17415" name="Rectangle 6"/>
          <p:cNvSpPr>
            <a:spLocks noChangeArrowheads="1"/>
          </p:cNvSpPr>
          <p:nvPr/>
        </p:nvSpPr>
        <p:spPr bwMode="auto">
          <a:xfrm>
            <a:off x="539750" y="4865688"/>
            <a:ext cx="162401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Video/audio</a:t>
            </a:r>
            <a:br>
              <a:rPr lang="en-US" altLang="en-US" sz="2000" b="1">
                <a:solidFill>
                  <a:schemeClr val="tx1"/>
                </a:solidFill>
              </a:rPr>
            </a:br>
            <a:r>
              <a:rPr lang="en-US" altLang="en-US" sz="2000" b="1">
                <a:solidFill>
                  <a:schemeClr val="tx1"/>
                </a:solidFill>
              </a:rPr>
              <a:t>media pro</a:t>
            </a:r>
          </a:p>
        </p:txBody>
      </p:sp>
      <p:sp>
        <p:nvSpPr>
          <p:cNvPr id="8" name="TextBox 7"/>
          <p:cNvSpPr txBox="1"/>
          <p:nvPr/>
        </p:nvSpPr>
        <p:spPr>
          <a:xfrm>
            <a:off x="2722563" y="4884738"/>
            <a:ext cx="6140450" cy="1700212"/>
          </a:xfrm>
          <a:prstGeom prst="rect">
            <a:avLst/>
          </a:prstGeom>
          <a:noFill/>
          <a:ln>
            <a:solidFill>
              <a:schemeClr val="accent4"/>
            </a:solidFill>
          </a:ln>
        </p:spPr>
        <p:txBody>
          <a:bodyPr>
            <a:spAutoFit/>
          </a:bodyPr>
          <a:lstStyle/>
          <a:p>
            <a:pPr>
              <a:lnSpc>
                <a:spcPct val="85000"/>
              </a:lnSpc>
              <a:spcBef>
                <a:spcPct val="0"/>
              </a:spcBef>
              <a:spcAft>
                <a:spcPct val="50000"/>
              </a:spcAft>
              <a:defRPr/>
            </a:pPr>
            <a:r>
              <a:rPr lang="en-US" sz="2000" b="1">
                <a:solidFill>
                  <a:schemeClr val="tx1"/>
                </a:solidFill>
                <a:latin typeface="Arial" charset="0"/>
              </a:rPr>
              <a:t>What kinds of data streams do they need to capture?  At what rates?</a:t>
            </a:r>
          </a:p>
          <a:p>
            <a:pPr>
              <a:lnSpc>
                <a:spcPct val="85000"/>
              </a:lnSpc>
              <a:spcBef>
                <a:spcPct val="0"/>
              </a:spcBef>
              <a:spcAft>
                <a:spcPct val="50000"/>
              </a:spcAft>
              <a:defRPr/>
            </a:pPr>
            <a:r>
              <a:rPr lang="en-US" sz="2000" b="1">
                <a:solidFill>
                  <a:schemeClr val="tx1"/>
                </a:solidFill>
                <a:latin typeface="Arial" charset="0"/>
              </a:rPr>
              <a:t>Which current and emerging IO standards are important (e.g., firewire, wireless)?</a:t>
            </a:r>
          </a:p>
          <a:p>
            <a:pPr>
              <a:lnSpc>
                <a:spcPct val="85000"/>
              </a:lnSpc>
              <a:spcBef>
                <a:spcPct val="0"/>
              </a:spcBef>
              <a:spcAft>
                <a:spcPct val="50000"/>
              </a:spcAft>
              <a:defRPr/>
            </a:pPr>
            <a:endParaRPr lang="en-US" sz="2000" b="1">
              <a:solidFill>
                <a:schemeClr val="tx1"/>
              </a:solidFill>
              <a:latin typeface="Arial" charset="0"/>
            </a:endParaRPr>
          </a:p>
        </p:txBody>
      </p:sp>
      <p:pic>
        <p:nvPicPr>
          <p:cNvPr id="17417"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8" name="TextBox 5"/>
          <p:cNvSpPr txBox="1">
            <a:spLocks noChangeArrowheads="1"/>
          </p:cNvSpPr>
          <p:nvPr/>
        </p:nvSpPr>
        <p:spPr bwMode="auto">
          <a:xfrm>
            <a:off x="481013" y="2155825"/>
            <a:ext cx="17414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Actor</a:t>
            </a:r>
          </a:p>
        </p:txBody>
      </p:sp>
      <p:cxnSp>
        <p:nvCxnSpPr>
          <p:cNvPr id="17419" name="Straight Connector 13"/>
          <p:cNvCxnSpPr>
            <a:cxnSpLocks noChangeShapeType="1"/>
          </p:cNvCxnSpPr>
          <p:nvPr/>
        </p:nvCxnSpPr>
        <p:spPr bwMode="auto">
          <a:xfrm rot="10800000">
            <a:off x="255588" y="2551113"/>
            <a:ext cx="8705850" cy="1587"/>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257175" y="546100"/>
            <a:ext cx="8505825" cy="585788"/>
          </a:xfrm>
        </p:spPr>
        <p:txBody>
          <a:bodyPr/>
          <a:lstStyle/>
          <a:p>
            <a:r>
              <a:rPr lang="en-US" altLang="en-US"/>
              <a:t>VOC Learning Objectives: Exercise</a:t>
            </a:r>
            <a:br>
              <a:rPr lang="en-US" altLang="en-US"/>
            </a:br>
            <a:r>
              <a:rPr lang="en-US" altLang="en-US" sz="2000"/>
              <a:t>What does the team need to </a:t>
            </a:r>
            <a:r>
              <a:rPr lang="en-US" altLang="en-US" sz="2000" i="1"/>
              <a:t>learn</a:t>
            </a:r>
            <a:r>
              <a:rPr lang="en-US" altLang="en-US" sz="2000"/>
              <a:t>? </a:t>
            </a:r>
          </a:p>
        </p:txBody>
      </p:sp>
      <p:sp>
        <p:nvSpPr>
          <p:cNvPr id="18435" name="Rectangle 3"/>
          <p:cNvSpPr>
            <a:spLocks noChangeArrowheads="1"/>
          </p:cNvSpPr>
          <p:nvPr/>
        </p:nvSpPr>
        <p:spPr bwMode="auto">
          <a:xfrm>
            <a:off x="431800" y="1695450"/>
            <a:ext cx="19208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Business user</a:t>
            </a:r>
          </a:p>
        </p:txBody>
      </p:sp>
      <p:sp>
        <p:nvSpPr>
          <p:cNvPr id="4" name="TextBox 3"/>
          <p:cNvSpPr txBox="1"/>
          <p:nvPr/>
        </p:nvSpPr>
        <p:spPr>
          <a:xfrm>
            <a:off x="2720975" y="1765300"/>
            <a:ext cx="6140450" cy="1784350"/>
          </a:xfrm>
          <a:prstGeom prst="rect">
            <a:avLst/>
          </a:prstGeom>
          <a:noFill/>
          <a:ln>
            <a:solidFill>
              <a:schemeClr val="accent4"/>
            </a:solidFill>
          </a:ln>
        </p:spPr>
        <p:txBody>
          <a:bodyPr>
            <a:spAutoFit/>
          </a:bodyPr>
          <a:lstStyle/>
          <a:p>
            <a:pPr>
              <a:lnSpc>
                <a:spcPct val="85000"/>
              </a:lnSpc>
              <a:spcBef>
                <a:spcPct val="0"/>
              </a:spcBef>
              <a:spcAft>
                <a:spcPct val="50000"/>
              </a:spcAft>
              <a:defRPr/>
            </a:pPr>
            <a:r>
              <a:rPr lang="en-US" b="1" dirty="0">
                <a:solidFill>
                  <a:schemeClr val="bg1">
                    <a:lumMod val="65000"/>
                  </a:schemeClr>
                </a:solidFill>
                <a:latin typeface="Arial" charset="0"/>
              </a:rPr>
              <a:t>How do they tailor their use of peripherals?</a:t>
            </a:r>
            <a:endParaRPr lang="en-US" sz="800" b="1" dirty="0">
              <a:solidFill>
                <a:schemeClr val="bg1">
                  <a:lumMod val="65000"/>
                </a:schemeClr>
              </a:solidFill>
              <a:latin typeface="Arial" charset="0"/>
            </a:endParaRPr>
          </a:p>
          <a:p>
            <a:pPr>
              <a:lnSpc>
                <a:spcPct val="85000"/>
              </a:lnSpc>
              <a:spcBef>
                <a:spcPct val="0"/>
              </a:spcBef>
              <a:spcAft>
                <a:spcPct val="50000"/>
              </a:spcAft>
              <a:defRPr/>
            </a:pPr>
            <a:r>
              <a:rPr lang="en-US" b="1" dirty="0">
                <a:solidFill>
                  <a:schemeClr val="bg1">
                    <a:lumMod val="65000"/>
                  </a:schemeClr>
                </a:solidFill>
                <a:latin typeface="Arial" charset="0"/>
              </a:rPr>
              <a:t>What are their most important demands on battery power? </a:t>
            </a:r>
          </a:p>
          <a:p>
            <a:pPr>
              <a:lnSpc>
                <a:spcPct val="85000"/>
              </a:lnSpc>
              <a:spcBef>
                <a:spcPct val="0"/>
              </a:spcBef>
              <a:spcAft>
                <a:spcPct val="50000"/>
              </a:spcAft>
              <a:defRPr/>
            </a:pPr>
            <a:r>
              <a:rPr lang="en-US" b="1" dirty="0">
                <a:solidFill>
                  <a:schemeClr val="bg1">
                    <a:lumMod val="65000"/>
                  </a:schemeClr>
                </a:solidFill>
                <a:latin typeface="Arial" charset="0"/>
              </a:rPr>
              <a:t>How involved do they want to be?</a:t>
            </a:r>
            <a:br>
              <a:rPr lang="en-US" b="1" dirty="0">
                <a:solidFill>
                  <a:schemeClr val="bg1">
                    <a:lumMod val="65000"/>
                  </a:schemeClr>
                </a:solidFill>
                <a:latin typeface="Arial" charset="0"/>
              </a:rPr>
            </a:br>
            <a:br>
              <a:rPr lang="en-US" b="1" dirty="0">
                <a:solidFill>
                  <a:schemeClr val="bg1">
                    <a:lumMod val="65000"/>
                  </a:schemeClr>
                </a:solidFill>
                <a:latin typeface="Arial" charset="0"/>
              </a:rPr>
            </a:br>
            <a:endParaRPr lang="en-US" b="1" dirty="0">
              <a:solidFill>
                <a:schemeClr val="bg1">
                  <a:lumMod val="65000"/>
                </a:schemeClr>
              </a:solidFill>
              <a:latin typeface="Arial" charset="0"/>
            </a:endParaRPr>
          </a:p>
          <a:p>
            <a:pPr>
              <a:spcBef>
                <a:spcPct val="0"/>
              </a:spcBef>
              <a:defRPr/>
            </a:pPr>
            <a:endParaRPr lang="en-US" sz="1800" b="1" dirty="0">
              <a:solidFill>
                <a:schemeClr val="tx1"/>
              </a:solidFill>
              <a:latin typeface="Arial" charset="0"/>
            </a:endParaRPr>
          </a:p>
        </p:txBody>
      </p:sp>
      <p:sp>
        <p:nvSpPr>
          <p:cNvPr id="18437" name="TextBox 5"/>
          <p:cNvSpPr txBox="1">
            <a:spLocks noChangeArrowheads="1"/>
          </p:cNvSpPr>
          <p:nvPr/>
        </p:nvSpPr>
        <p:spPr bwMode="auto">
          <a:xfrm>
            <a:off x="3429000" y="1296988"/>
            <a:ext cx="43322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VOC Learning Objectives</a:t>
            </a:r>
          </a:p>
        </p:txBody>
      </p:sp>
      <p:sp>
        <p:nvSpPr>
          <p:cNvPr id="18438" name="Rectangle 6"/>
          <p:cNvSpPr>
            <a:spLocks noChangeArrowheads="1"/>
          </p:cNvSpPr>
          <p:nvPr/>
        </p:nvSpPr>
        <p:spPr bwMode="auto">
          <a:xfrm>
            <a:off x="539750" y="3557588"/>
            <a:ext cx="162401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Video/audio</a:t>
            </a:r>
            <a:br>
              <a:rPr lang="en-US" altLang="en-US" sz="2000" b="1">
                <a:solidFill>
                  <a:schemeClr val="tx1"/>
                </a:solidFill>
              </a:rPr>
            </a:br>
            <a:r>
              <a:rPr lang="en-US" altLang="en-US" sz="2000" b="1">
                <a:solidFill>
                  <a:schemeClr val="tx1"/>
                </a:solidFill>
              </a:rPr>
              <a:t>media pro</a:t>
            </a:r>
          </a:p>
        </p:txBody>
      </p:sp>
      <p:sp>
        <p:nvSpPr>
          <p:cNvPr id="7" name="TextBox 6"/>
          <p:cNvSpPr txBox="1"/>
          <p:nvPr/>
        </p:nvSpPr>
        <p:spPr>
          <a:xfrm>
            <a:off x="2722563" y="3549650"/>
            <a:ext cx="6140450" cy="1274763"/>
          </a:xfrm>
          <a:prstGeom prst="rect">
            <a:avLst/>
          </a:prstGeom>
          <a:noFill/>
          <a:ln>
            <a:solidFill>
              <a:schemeClr val="accent4"/>
            </a:solidFill>
          </a:ln>
        </p:spPr>
        <p:txBody>
          <a:bodyPr>
            <a:spAutoFit/>
          </a:bodyPr>
          <a:lstStyle/>
          <a:p>
            <a:pPr>
              <a:lnSpc>
                <a:spcPct val="85000"/>
              </a:lnSpc>
              <a:spcBef>
                <a:spcPct val="0"/>
              </a:spcBef>
              <a:spcAft>
                <a:spcPct val="50000"/>
              </a:spcAft>
              <a:defRPr/>
            </a:pPr>
            <a:r>
              <a:rPr lang="en-US" b="1" dirty="0">
                <a:solidFill>
                  <a:schemeClr val="bg1">
                    <a:lumMod val="65000"/>
                  </a:schemeClr>
                </a:solidFill>
                <a:latin typeface="Arial" charset="0"/>
              </a:rPr>
              <a:t>What kinds of data streams do they need to capture?  </a:t>
            </a:r>
          </a:p>
          <a:p>
            <a:pPr>
              <a:lnSpc>
                <a:spcPct val="85000"/>
              </a:lnSpc>
              <a:spcBef>
                <a:spcPct val="0"/>
              </a:spcBef>
              <a:spcAft>
                <a:spcPct val="50000"/>
              </a:spcAft>
              <a:defRPr/>
            </a:pPr>
            <a:r>
              <a:rPr lang="en-US" b="1" dirty="0">
                <a:solidFill>
                  <a:schemeClr val="bg1">
                    <a:lumMod val="65000"/>
                  </a:schemeClr>
                </a:solidFill>
                <a:latin typeface="Arial" charset="0"/>
              </a:rPr>
              <a:t>Which current and emerging IO standards are important?</a:t>
            </a:r>
            <a:br>
              <a:rPr lang="en-US" b="1" dirty="0">
                <a:solidFill>
                  <a:schemeClr val="bg1">
                    <a:lumMod val="65000"/>
                  </a:schemeClr>
                </a:solidFill>
                <a:latin typeface="Arial" charset="0"/>
              </a:rPr>
            </a:br>
            <a:endParaRPr lang="en-US" b="1" dirty="0">
              <a:solidFill>
                <a:schemeClr val="bg1">
                  <a:lumMod val="65000"/>
                </a:schemeClr>
              </a:solidFill>
              <a:latin typeface="Arial" charset="0"/>
            </a:endParaRPr>
          </a:p>
          <a:p>
            <a:pPr>
              <a:spcBef>
                <a:spcPct val="0"/>
              </a:spcBef>
              <a:defRPr/>
            </a:pPr>
            <a:endParaRPr lang="en-US" sz="2000" b="1" dirty="0">
              <a:solidFill>
                <a:schemeClr val="tx1"/>
              </a:solidFill>
              <a:latin typeface="Arial" charset="0"/>
            </a:endParaRPr>
          </a:p>
        </p:txBody>
      </p:sp>
      <p:sp>
        <p:nvSpPr>
          <p:cNvPr id="18440" name="TextBox 5"/>
          <p:cNvSpPr txBox="1">
            <a:spLocks noChangeArrowheads="1"/>
          </p:cNvSpPr>
          <p:nvPr/>
        </p:nvSpPr>
        <p:spPr bwMode="auto">
          <a:xfrm>
            <a:off x="481013" y="1296988"/>
            <a:ext cx="17414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Actor</a:t>
            </a:r>
          </a:p>
        </p:txBody>
      </p:sp>
      <p:cxnSp>
        <p:nvCxnSpPr>
          <p:cNvPr id="18441" name="Straight Connector 10"/>
          <p:cNvCxnSpPr>
            <a:cxnSpLocks noChangeShapeType="1"/>
          </p:cNvCxnSpPr>
          <p:nvPr/>
        </p:nvCxnSpPr>
        <p:spPr bwMode="auto">
          <a:xfrm rot="10800000">
            <a:off x="255588" y="1692275"/>
            <a:ext cx="8705850" cy="1588"/>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sp>
        <p:nvSpPr>
          <p:cNvPr id="18442" name="Rectangle 6"/>
          <p:cNvSpPr>
            <a:spLocks noChangeArrowheads="1"/>
          </p:cNvSpPr>
          <p:nvPr/>
        </p:nvSpPr>
        <p:spPr bwMode="auto">
          <a:xfrm>
            <a:off x="573088" y="4835525"/>
            <a:ext cx="14970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Home user</a:t>
            </a:r>
          </a:p>
        </p:txBody>
      </p:sp>
      <p:sp>
        <p:nvSpPr>
          <p:cNvPr id="13" name="TextBox 12"/>
          <p:cNvSpPr txBox="1"/>
          <p:nvPr/>
        </p:nvSpPr>
        <p:spPr>
          <a:xfrm>
            <a:off x="2728913" y="4827588"/>
            <a:ext cx="6140450" cy="1754187"/>
          </a:xfrm>
          <a:prstGeom prst="rect">
            <a:avLst/>
          </a:prstGeom>
          <a:noFill/>
          <a:ln>
            <a:solidFill>
              <a:schemeClr val="accent4"/>
            </a:solidFill>
          </a:ln>
        </p:spPr>
        <p:txBody>
          <a:bodyPr>
            <a:spAutoFit/>
          </a:bodyPr>
          <a:lstStyle/>
          <a:p>
            <a:pPr>
              <a:spcBef>
                <a:spcPct val="0"/>
              </a:spcBef>
              <a:defRPr/>
            </a:pPr>
            <a:br>
              <a:rPr lang="en-US" sz="1800" b="1" dirty="0">
                <a:solidFill>
                  <a:schemeClr val="tx1"/>
                </a:solidFill>
                <a:latin typeface="Arial" charset="0"/>
              </a:rPr>
            </a:br>
            <a:br>
              <a:rPr lang="en-US" sz="1800" b="1" dirty="0">
                <a:solidFill>
                  <a:schemeClr val="tx1"/>
                </a:solidFill>
                <a:latin typeface="Arial" charset="0"/>
              </a:rPr>
            </a:br>
            <a:br>
              <a:rPr lang="en-US" sz="1800" b="1" dirty="0">
                <a:solidFill>
                  <a:schemeClr val="tx1"/>
                </a:solidFill>
                <a:latin typeface="Arial" charset="0"/>
              </a:rPr>
            </a:br>
            <a:br>
              <a:rPr lang="en-US" sz="1800" b="1" dirty="0">
                <a:solidFill>
                  <a:schemeClr val="tx1"/>
                </a:solidFill>
                <a:latin typeface="Arial" charset="0"/>
              </a:rPr>
            </a:br>
            <a:br>
              <a:rPr lang="en-US" sz="1800" b="1" dirty="0">
                <a:solidFill>
                  <a:schemeClr val="tx1"/>
                </a:solidFill>
                <a:latin typeface="Arial" charset="0"/>
              </a:rPr>
            </a:br>
            <a:endParaRPr lang="en-US" sz="1800" b="1" dirty="0">
              <a:solidFill>
                <a:schemeClr val="tx1"/>
              </a:solidFill>
              <a:latin typeface="Arial" charset="0"/>
            </a:endParaRPr>
          </a:p>
        </p:txBody>
      </p:sp>
      <p:cxnSp>
        <p:nvCxnSpPr>
          <p:cNvPr id="18444" name="Straight Connector 14"/>
          <p:cNvCxnSpPr>
            <a:cxnSpLocks noChangeShapeType="1"/>
          </p:cNvCxnSpPr>
          <p:nvPr/>
        </p:nvCxnSpPr>
        <p:spPr bwMode="auto">
          <a:xfrm rot="10800000">
            <a:off x="438150" y="3557588"/>
            <a:ext cx="2286000" cy="1587"/>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18445" name="Straight Connector 15"/>
          <p:cNvCxnSpPr>
            <a:cxnSpLocks noChangeShapeType="1"/>
          </p:cNvCxnSpPr>
          <p:nvPr/>
        </p:nvCxnSpPr>
        <p:spPr bwMode="auto">
          <a:xfrm rot="10800000">
            <a:off x="436563" y="4824413"/>
            <a:ext cx="2286000" cy="1587"/>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sp>
        <p:nvSpPr>
          <p:cNvPr id="17" name="TextBox 16"/>
          <p:cNvSpPr txBox="1"/>
          <p:nvPr/>
        </p:nvSpPr>
        <p:spPr>
          <a:xfrm>
            <a:off x="6675438" y="685800"/>
            <a:ext cx="2111375" cy="400050"/>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a:spAutoFit/>
          </a:bodyPr>
          <a:lstStyle/>
          <a:p>
            <a:pPr>
              <a:spcBef>
                <a:spcPct val="0"/>
              </a:spcBef>
              <a:defRPr/>
            </a:pPr>
            <a:r>
              <a:rPr lang="en-US" sz="2000" dirty="0">
                <a:solidFill>
                  <a:schemeClr val="tx1"/>
                </a:solidFill>
                <a:latin typeface="Arial" charset="0"/>
              </a:rPr>
              <a:t>Build out the list</a:t>
            </a: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idx="4294967295"/>
          </p:nvPr>
        </p:nvSpPr>
        <p:spPr>
          <a:xfrm>
            <a:off x="182563" y="455613"/>
            <a:ext cx="8694737" cy="652462"/>
          </a:xfrm>
        </p:spPr>
        <p:txBody>
          <a:bodyPr lIns="91440" tIns="45720" rIns="91440" bIns="45720" anchor="ctr"/>
          <a:lstStyle/>
          <a:p>
            <a:pPr eaLnBrk="1" hangingPunct="1"/>
            <a:r>
              <a:rPr lang="en-US" altLang="en-US"/>
              <a:t>VOC Learning Opportunities</a:t>
            </a:r>
            <a:br>
              <a:rPr lang="en-US" altLang="en-US"/>
            </a:br>
            <a:r>
              <a:rPr lang="en-US" altLang="en-US" sz="1800"/>
              <a:t>Formal and informal exposures to customers and their environment(s)</a:t>
            </a:r>
            <a:endParaRPr lang="en-US" altLang="en-US"/>
          </a:p>
        </p:txBody>
      </p:sp>
      <p:sp>
        <p:nvSpPr>
          <p:cNvPr id="19459" name="Text Box 3"/>
          <p:cNvSpPr txBox="1">
            <a:spLocks noChangeArrowheads="1"/>
          </p:cNvSpPr>
          <p:nvPr/>
        </p:nvSpPr>
        <p:spPr bwMode="auto">
          <a:xfrm>
            <a:off x="7058025" y="1900238"/>
            <a:ext cx="17986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000" b="1">
                <a:solidFill>
                  <a:schemeClr val="tx1"/>
                </a:solidFill>
              </a:rPr>
              <a:t>Scheduled</a:t>
            </a:r>
            <a:br>
              <a:rPr lang="en-US" altLang="en-US" sz="2000" b="1">
                <a:solidFill>
                  <a:schemeClr val="tx1"/>
                </a:solidFill>
              </a:rPr>
            </a:br>
            <a:r>
              <a:rPr lang="en-US" altLang="en-US" sz="2000" b="1">
                <a:solidFill>
                  <a:schemeClr val="tx1"/>
                </a:solidFill>
              </a:rPr>
              <a:t>Discussions</a:t>
            </a:r>
          </a:p>
        </p:txBody>
      </p:sp>
      <p:sp>
        <p:nvSpPr>
          <p:cNvPr id="19460" name="Text Box 4"/>
          <p:cNvSpPr txBox="1">
            <a:spLocks noChangeArrowheads="1"/>
          </p:cNvSpPr>
          <p:nvPr/>
        </p:nvSpPr>
        <p:spPr bwMode="auto">
          <a:xfrm>
            <a:off x="366713" y="1974850"/>
            <a:ext cx="179863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000" b="1" i="1">
                <a:solidFill>
                  <a:schemeClr val="tx1"/>
                </a:solidFill>
              </a:rPr>
              <a:t>Informal</a:t>
            </a:r>
            <a:br>
              <a:rPr lang="en-US" altLang="en-US" sz="2000" b="1" i="1">
                <a:solidFill>
                  <a:schemeClr val="tx1"/>
                </a:solidFill>
              </a:rPr>
            </a:br>
            <a:r>
              <a:rPr lang="en-US" altLang="en-US" sz="2000" b="1" i="1">
                <a:solidFill>
                  <a:schemeClr val="tx1"/>
                </a:solidFill>
              </a:rPr>
              <a:t>Discussions</a:t>
            </a:r>
          </a:p>
        </p:txBody>
      </p:sp>
      <p:sp>
        <p:nvSpPr>
          <p:cNvPr id="19461" name="Text Box 5"/>
          <p:cNvSpPr txBox="1">
            <a:spLocks noChangeArrowheads="1"/>
          </p:cNvSpPr>
          <p:nvPr/>
        </p:nvSpPr>
        <p:spPr bwMode="auto">
          <a:xfrm>
            <a:off x="3773488" y="1636713"/>
            <a:ext cx="179863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000" b="1">
                <a:solidFill>
                  <a:schemeClr val="tx1"/>
                </a:solidFill>
              </a:rPr>
              <a:t>Customer</a:t>
            </a:r>
            <a:br>
              <a:rPr lang="en-US" altLang="en-US" sz="2000" b="1">
                <a:solidFill>
                  <a:schemeClr val="tx1"/>
                </a:solidFill>
              </a:rPr>
            </a:br>
            <a:r>
              <a:rPr lang="en-US" altLang="en-US" sz="2000" b="1">
                <a:solidFill>
                  <a:schemeClr val="tx1"/>
                </a:solidFill>
              </a:rPr>
              <a:t>Interchanges</a:t>
            </a:r>
          </a:p>
        </p:txBody>
      </p:sp>
      <p:sp>
        <p:nvSpPr>
          <p:cNvPr id="19462" name="Freeform 6"/>
          <p:cNvSpPr>
            <a:spLocks/>
          </p:cNvSpPr>
          <p:nvPr/>
        </p:nvSpPr>
        <p:spPr bwMode="auto">
          <a:xfrm>
            <a:off x="822325" y="2490788"/>
            <a:ext cx="7804150" cy="406400"/>
          </a:xfrm>
          <a:custGeom>
            <a:avLst/>
            <a:gdLst>
              <a:gd name="T0" fmla="*/ 0 w 4916"/>
              <a:gd name="T1" fmla="*/ 2147483647 h 463"/>
              <a:gd name="T2" fmla="*/ 2147483647 w 4916"/>
              <a:gd name="T3" fmla="*/ 2147483647 h 463"/>
              <a:gd name="T4" fmla="*/ 2147483647 w 4916"/>
              <a:gd name="T5" fmla="*/ 2147483647 h 463"/>
              <a:gd name="T6" fmla="*/ 0 60000 65536"/>
              <a:gd name="T7" fmla="*/ 0 60000 65536"/>
              <a:gd name="T8" fmla="*/ 0 60000 65536"/>
              <a:gd name="T9" fmla="*/ 0 w 4916"/>
              <a:gd name="T10" fmla="*/ 0 h 463"/>
              <a:gd name="T11" fmla="*/ 4916 w 4916"/>
              <a:gd name="T12" fmla="*/ 463 h 463"/>
            </a:gdLst>
            <a:ahLst/>
            <a:cxnLst>
              <a:cxn ang="T6">
                <a:pos x="T0" y="T1"/>
              </a:cxn>
              <a:cxn ang="T7">
                <a:pos x="T2" y="T3"/>
              </a:cxn>
              <a:cxn ang="T8">
                <a:pos x="T4" y="T5"/>
              </a:cxn>
            </a:cxnLst>
            <a:rect l="T9" t="T10" r="T11" b="T12"/>
            <a:pathLst>
              <a:path w="4916" h="463">
                <a:moveTo>
                  <a:pt x="0" y="453"/>
                </a:moveTo>
                <a:cubicBezTo>
                  <a:pt x="838" y="226"/>
                  <a:pt x="1677" y="0"/>
                  <a:pt x="2496" y="2"/>
                </a:cubicBezTo>
                <a:cubicBezTo>
                  <a:pt x="3315" y="4"/>
                  <a:pt x="4115" y="233"/>
                  <a:pt x="4916" y="463"/>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9463" name="Text Box 7"/>
          <p:cNvSpPr txBox="1">
            <a:spLocks noChangeArrowheads="1"/>
          </p:cNvSpPr>
          <p:nvPr/>
        </p:nvSpPr>
        <p:spPr bwMode="auto">
          <a:xfrm>
            <a:off x="563563" y="3302000"/>
            <a:ext cx="176688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i="1">
                <a:solidFill>
                  <a:schemeClr val="tx1"/>
                </a:solidFill>
              </a:rPr>
              <a:t>Chance Encounters</a:t>
            </a:r>
          </a:p>
        </p:txBody>
      </p:sp>
      <p:sp>
        <p:nvSpPr>
          <p:cNvPr id="19464" name="Text Box 8"/>
          <p:cNvSpPr txBox="1">
            <a:spLocks noChangeArrowheads="1"/>
          </p:cNvSpPr>
          <p:nvPr/>
        </p:nvSpPr>
        <p:spPr bwMode="auto">
          <a:xfrm>
            <a:off x="455613" y="4229100"/>
            <a:ext cx="176688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i="1">
                <a:solidFill>
                  <a:schemeClr val="tx1"/>
                </a:solidFill>
              </a:rPr>
              <a:t>At the whiteboard</a:t>
            </a:r>
          </a:p>
        </p:txBody>
      </p:sp>
      <p:sp>
        <p:nvSpPr>
          <p:cNvPr id="19465" name="Text Box 9"/>
          <p:cNvSpPr txBox="1">
            <a:spLocks noChangeArrowheads="1"/>
          </p:cNvSpPr>
          <p:nvPr/>
        </p:nvSpPr>
        <p:spPr bwMode="auto">
          <a:xfrm>
            <a:off x="4175125" y="3394075"/>
            <a:ext cx="17668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i="1">
                <a:solidFill>
                  <a:schemeClr val="tx1"/>
                </a:solidFill>
              </a:rPr>
              <a:t>Help Desk</a:t>
            </a:r>
          </a:p>
        </p:txBody>
      </p:sp>
      <p:sp>
        <p:nvSpPr>
          <p:cNvPr id="19466" name="Text Box 10"/>
          <p:cNvSpPr txBox="1">
            <a:spLocks noChangeArrowheads="1"/>
          </p:cNvSpPr>
          <p:nvPr/>
        </p:nvSpPr>
        <p:spPr bwMode="auto">
          <a:xfrm>
            <a:off x="4751388" y="4246563"/>
            <a:ext cx="176688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i="1">
                <a:solidFill>
                  <a:schemeClr val="tx1"/>
                </a:solidFill>
              </a:rPr>
              <a:t>Customer Support</a:t>
            </a:r>
          </a:p>
        </p:txBody>
      </p:sp>
      <p:sp>
        <p:nvSpPr>
          <p:cNvPr id="19467" name="Text Box 11"/>
          <p:cNvSpPr txBox="1">
            <a:spLocks noChangeArrowheads="1"/>
          </p:cNvSpPr>
          <p:nvPr/>
        </p:nvSpPr>
        <p:spPr bwMode="auto">
          <a:xfrm>
            <a:off x="4006850" y="2755900"/>
            <a:ext cx="17668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i="1">
                <a:solidFill>
                  <a:schemeClr val="tx1"/>
                </a:solidFill>
              </a:rPr>
              <a:t>Sales</a:t>
            </a:r>
          </a:p>
        </p:txBody>
      </p:sp>
      <p:sp>
        <p:nvSpPr>
          <p:cNvPr id="19468" name="Text Box 12"/>
          <p:cNvSpPr txBox="1">
            <a:spLocks noChangeArrowheads="1"/>
          </p:cNvSpPr>
          <p:nvPr/>
        </p:nvSpPr>
        <p:spPr bwMode="auto">
          <a:xfrm>
            <a:off x="7880350" y="3560763"/>
            <a:ext cx="11715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i="1">
                <a:solidFill>
                  <a:schemeClr val="tx1"/>
                </a:solidFill>
              </a:rPr>
              <a:t>1 on 1</a:t>
            </a:r>
          </a:p>
        </p:txBody>
      </p:sp>
      <p:sp>
        <p:nvSpPr>
          <p:cNvPr id="19469" name="Text Box 13"/>
          <p:cNvSpPr txBox="1">
            <a:spLocks noChangeArrowheads="1"/>
          </p:cNvSpPr>
          <p:nvPr/>
        </p:nvSpPr>
        <p:spPr bwMode="auto">
          <a:xfrm>
            <a:off x="2378075" y="3027363"/>
            <a:ext cx="1309688"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i="1">
                <a:solidFill>
                  <a:schemeClr val="tx1"/>
                </a:solidFill>
              </a:rPr>
              <a:t>Trade</a:t>
            </a:r>
            <a:br>
              <a:rPr lang="en-US" altLang="en-US" sz="2000" b="1" i="1">
                <a:solidFill>
                  <a:schemeClr val="tx1"/>
                </a:solidFill>
              </a:rPr>
            </a:br>
            <a:r>
              <a:rPr lang="en-US" altLang="en-US" sz="2000" b="1" i="1">
                <a:solidFill>
                  <a:schemeClr val="tx1"/>
                </a:solidFill>
              </a:rPr>
              <a:t>Shows</a:t>
            </a:r>
          </a:p>
        </p:txBody>
      </p:sp>
      <p:sp>
        <p:nvSpPr>
          <p:cNvPr id="19470" name="Text Box 14"/>
          <p:cNvSpPr txBox="1">
            <a:spLocks noChangeArrowheads="1"/>
          </p:cNvSpPr>
          <p:nvPr/>
        </p:nvSpPr>
        <p:spPr bwMode="auto">
          <a:xfrm>
            <a:off x="2687638" y="4976813"/>
            <a:ext cx="1981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i="1">
                <a:solidFill>
                  <a:schemeClr val="tx1"/>
                </a:solidFill>
              </a:rPr>
              <a:t>Conferences</a:t>
            </a:r>
          </a:p>
        </p:txBody>
      </p:sp>
      <p:sp>
        <p:nvSpPr>
          <p:cNvPr id="19471" name="Text Box 15"/>
          <p:cNvSpPr txBox="1">
            <a:spLocks noChangeArrowheads="1"/>
          </p:cNvSpPr>
          <p:nvPr/>
        </p:nvSpPr>
        <p:spPr bwMode="auto">
          <a:xfrm>
            <a:off x="6723063" y="4278313"/>
            <a:ext cx="181292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i="1">
                <a:solidFill>
                  <a:schemeClr val="tx1"/>
                </a:solidFill>
              </a:rPr>
              <a:t>Small Group Interviews</a:t>
            </a:r>
          </a:p>
        </p:txBody>
      </p:sp>
      <p:sp>
        <p:nvSpPr>
          <p:cNvPr id="19472" name="Text Box 16"/>
          <p:cNvSpPr txBox="1">
            <a:spLocks noChangeArrowheads="1"/>
          </p:cNvSpPr>
          <p:nvPr/>
        </p:nvSpPr>
        <p:spPr bwMode="auto">
          <a:xfrm>
            <a:off x="5992813" y="3522663"/>
            <a:ext cx="181292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i="1">
                <a:solidFill>
                  <a:schemeClr val="tx1"/>
                </a:solidFill>
              </a:rPr>
              <a:t>Focus Groups</a:t>
            </a:r>
          </a:p>
        </p:txBody>
      </p:sp>
      <p:sp>
        <p:nvSpPr>
          <p:cNvPr id="19473" name="Text Box 17"/>
          <p:cNvSpPr txBox="1">
            <a:spLocks noChangeArrowheads="1"/>
          </p:cNvSpPr>
          <p:nvPr/>
        </p:nvSpPr>
        <p:spPr bwMode="auto">
          <a:xfrm>
            <a:off x="288925" y="5621338"/>
            <a:ext cx="85486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400" b="1">
                <a:solidFill>
                  <a:srgbClr val="3A4E84"/>
                </a:solidFill>
              </a:rPr>
              <a:t>DFSS VOC skills apply to all the above </a:t>
            </a:r>
          </a:p>
        </p:txBody>
      </p:sp>
      <p:sp>
        <p:nvSpPr>
          <p:cNvPr id="19474" name="Line 18"/>
          <p:cNvSpPr>
            <a:spLocks noChangeShapeType="1"/>
          </p:cNvSpPr>
          <p:nvPr/>
        </p:nvSpPr>
        <p:spPr bwMode="gray">
          <a:xfrm>
            <a:off x="846138" y="5541963"/>
            <a:ext cx="7388225" cy="0"/>
          </a:xfrm>
          <a:prstGeom prst="line">
            <a:avLst/>
          </a:prstGeom>
          <a:noFill/>
          <a:ln w="12700" cap="rnd">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pic>
        <p:nvPicPr>
          <p:cNvPr id="19475"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76" name="Text Box 14"/>
          <p:cNvSpPr txBox="1">
            <a:spLocks noChangeArrowheads="1"/>
          </p:cNvSpPr>
          <p:nvPr/>
        </p:nvSpPr>
        <p:spPr bwMode="auto">
          <a:xfrm>
            <a:off x="5770563" y="2746375"/>
            <a:ext cx="381158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i="1">
                <a:solidFill>
                  <a:schemeClr val="tx1"/>
                </a:solidFill>
              </a:rPr>
              <a:t>Quality Attribute </a:t>
            </a:r>
            <a:br>
              <a:rPr lang="en-US" altLang="en-US" sz="2000" b="1" i="1">
                <a:solidFill>
                  <a:schemeClr val="tx1"/>
                </a:solidFill>
              </a:rPr>
            </a:br>
            <a:r>
              <a:rPr lang="en-US" altLang="en-US" sz="2000" b="1" i="1">
                <a:solidFill>
                  <a:schemeClr val="tx1"/>
                </a:solidFill>
              </a:rPr>
              <a:t>Workshop</a:t>
            </a:r>
            <a:r>
              <a:rPr lang="en-US" altLang="en-US" sz="2000" b="1" i="1" baseline="30000">
                <a:solidFill>
                  <a:schemeClr val="tx1"/>
                </a:solidFill>
              </a:rPr>
              <a:t>1</a:t>
            </a:r>
            <a:r>
              <a:rPr lang="en-US" altLang="en-US" sz="2000" b="1" i="1">
                <a:solidFill>
                  <a:schemeClr val="tx1"/>
                </a:solidFill>
              </a:rPr>
              <a:t>   </a:t>
            </a:r>
            <a:endParaRPr lang="en-US" altLang="en-US" sz="2000" b="1" i="1" baseline="30000">
              <a:solidFill>
                <a:schemeClr val="tx1"/>
              </a:solidFill>
            </a:endParaRPr>
          </a:p>
        </p:txBody>
      </p:sp>
      <p:sp>
        <p:nvSpPr>
          <p:cNvPr id="19477" name="Text Box 24"/>
          <p:cNvSpPr txBox="1">
            <a:spLocks noChangeArrowheads="1"/>
          </p:cNvSpPr>
          <p:nvPr/>
        </p:nvSpPr>
        <p:spPr bwMode="auto">
          <a:xfrm>
            <a:off x="76200" y="6096000"/>
            <a:ext cx="8513763"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50800" algn="l"/>
              </a:tabLst>
              <a:defRPr sz="1600">
                <a:solidFill>
                  <a:srgbClr val="FFFF99"/>
                </a:solidFill>
                <a:latin typeface="Arial" panose="020B0604020202020204" pitchFamily="34" charset="0"/>
              </a:defRPr>
            </a:lvl1pPr>
            <a:lvl2pPr marL="742950" indent="-285750" eaLnBrk="0" hangingPunct="0">
              <a:tabLst>
                <a:tab pos="50800" algn="l"/>
              </a:tabLst>
              <a:defRPr sz="1600">
                <a:solidFill>
                  <a:srgbClr val="FFFF99"/>
                </a:solidFill>
                <a:latin typeface="Arial" panose="020B0604020202020204" pitchFamily="34" charset="0"/>
              </a:defRPr>
            </a:lvl2pPr>
            <a:lvl3pPr marL="1143000" indent="-228600" eaLnBrk="0" hangingPunct="0">
              <a:tabLst>
                <a:tab pos="50800" algn="l"/>
              </a:tabLst>
              <a:defRPr sz="1600">
                <a:solidFill>
                  <a:srgbClr val="FFFF99"/>
                </a:solidFill>
                <a:latin typeface="Arial" panose="020B0604020202020204" pitchFamily="34" charset="0"/>
              </a:defRPr>
            </a:lvl3pPr>
            <a:lvl4pPr marL="1600200" indent="-228600" eaLnBrk="0" hangingPunct="0">
              <a:tabLst>
                <a:tab pos="50800" algn="l"/>
              </a:tabLst>
              <a:defRPr sz="1600">
                <a:solidFill>
                  <a:srgbClr val="FFFF99"/>
                </a:solidFill>
                <a:latin typeface="Arial" panose="020B0604020202020204" pitchFamily="34" charset="0"/>
              </a:defRPr>
            </a:lvl4pPr>
            <a:lvl5pPr marL="2057400" indent="-228600" eaLnBrk="0" hangingPunct="0">
              <a:tabLst>
                <a:tab pos="508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508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508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508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50800" algn="l"/>
              </a:tabLst>
              <a:defRPr sz="1600">
                <a:solidFill>
                  <a:srgbClr val="FFFF99"/>
                </a:solidFill>
                <a:latin typeface="Arial" panose="020B0604020202020204" pitchFamily="34" charset="0"/>
              </a:defRPr>
            </a:lvl9pPr>
          </a:lstStyle>
          <a:p>
            <a:pPr eaLnBrk="1" hangingPunct="1"/>
            <a:r>
              <a:rPr lang="en-US" altLang="en-US" sz="1400" baseline="30000">
                <a:solidFill>
                  <a:schemeClr val="tx1"/>
                </a:solidFill>
              </a:rPr>
              <a:t>1</a:t>
            </a:r>
            <a:r>
              <a:rPr lang="en-US" altLang="en-US" sz="1400">
                <a:solidFill>
                  <a:schemeClr val="tx1"/>
                </a:solidFill>
              </a:rPr>
              <a:t>The Quality Attribute Workshop (QAW) is a facilitated method that engages system stakeholders early in </a:t>
            </a:r>
            <a:br>
              <a:rPr lang="en-US" altLang="en-US" sz="1400">
                <a:solidFill>
                  <a:schemeClr val="tx1"/>
                </a:solidFill>
              </a:rPr>
            </a:br>
            <a:r>
              <a:rPr lang="en-US" altLang="en-US" sz="1400">
                <a:solidFill>
                  <a:schemeClr val="tx1"/>
                </a:solidFill>
              </a:rPr>
              <a:t>	the life cycle to discover the driving quality attributes of a software-intensive system. </a:t>
            </a:r>
            <a:br>
              <a:rPr lang="en-US" altLang="en-US" sz="1400">
                <a:solidFill>
                  <a:schemeClr val="tx1"/>
                </a:solidFill>
              </a:rPr>
            </a:br>
            <a:r>
              <a:rPr lang="en-US" altLang="en-US" sz="1400">
                <a:solidFill>
                  <a:schemeClr val="tx1"/>
                </a:solidFill>
              </a:rPr>
              <a:t>	http://www.sei.cmu.edu/publications/documents/03.reports/03tr016.html</a:t>
            </a:r>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93675" y="511175"/>
            <a:ext cx="8950325" cy="549275"/>
          </a:xfrm>
        </p:spPr>
        <p:txBody>
          <a:bodyPr/>
          <a:lstStyle/>
          <a:p>
            <a:pPr eaLnBrk="1" hangingPunct="1">
              <a:lnSpc>
                <a:spcPct val="75000"/>
              </a:lnSpc>
            </a:pPr>
            <a:r>
              <a:rPr lang="en-US" altLang="en-US"/>
              <a:t>Customer Matrix</a:t>
            </a:r>
            <a:br>
              <a:rPr lang="en-US" altLang="en-US"/>
            </a:br>
            <a:r>
              <a:rPr lang="en-US" altLang="en-US" sz="2000" i="1"/>
              <a:t>From whom </a:t>
            </a:r>
            <a:r>
              <a:rPr lang="en-US" altLang="en-US" sz="2000"/>
              <a:t>will the team learn?</a:t>
            </a:r>
            <a:endParaRPr lang="en-US" altLang="en-US" sz="2400"/>
          </a:p>
        </p:txBody>
      </p:sp>
      <p:sp>
        <p:nvSpPr>
          <p:cNvPr id="20483" name="Text Box 3"/>
          <p:cNvSpPr txBox="1">
            <a:spLocks noChangeArrowheads="1"/>
          </p:cNvSpPr>
          <p:nvPr/>
        </p:nvSpPr>
        <p:spPr bwMode="blackWhite">
          <a:xfrm>
            <a:off x="242888" y="1387475"/>
            <a:ext cx="84963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When we can’t gather data from </a:t>
            </a:r>
            <a:r>
              <a:rPr lang="en-US" altLang="en-US" sz="2000" b="1" i="1">
                <a:solidFill>
                  <a:schemeClr val="tx1"/>
                </a:solidFill>
              </a:rPr>
              <a:t>all</a:t>
            </a:r>
            <a:r>
              <a:rPr lang="en-US" altLang="en-US" sz="2000" i="1">
                <a:solidFill>
                  <a:schemeClr val="tx1"/>
                </a:solidFill>
              </a:rPr>
              <a:t> </a:t>
            </a:r>
            <a:r>
              <a:rPr lang="en-US" altLang="en-US" sz="2000">
                <a:solidFill>
                  <a:schemeClr val="tx1"/>
                </a:solidFill>
              </a:rPr>
              <a:t>the customers, </a:t>
            </a:r>
            <a:br>
              <a:rPr lang="en-US" altLang="en-US" sz="2000">
                <a:solidFill>
                  <a:schemeClr val="tx1"/>
                </a:solidFill>
              </a:rPr>
            </a:br>
            <a:r>
              <a:rPr lang="en-US" altLang="en-US" sz="2000">
                <a:solidFill>
                  <a:schemeClr val="tx1"/>
                </a:solidFill>
              </a:rPr>
              <a:t>a </a:t>
            </a:r>
            <a:r>
              <a:rPr lang="en-US" altLang="en-US" sz="2000" b="1">
                <a:solidFill>
                  <a:schemeClr val="tx1"/>
                </a:solidFill>
              </a:rPr>
              <a:t>sampling plan</a:t>
            </a:r>
            <a:r>
              <a:rPr lang="en-US" altLang="en-US" sz="2000">
                <a:solidFill>
                  <a:schemeClr val="tx1"/>
                </a:solidFill>
              </a:rPr>
              <a:t> is needed.</a:t>
            </a:r>
          </a:p>
        </p:txBody>
      </p:sp>
      <p:sp>
        <p:nvSpPr>
          <p:cNvPr id="20484" name="Text Box 4"/>
          <p:cNvSpPr txBox="1">
            <a:spLocks noChangeArrowheads="1"/>
          </p:cNvSpPr>
          <p:nvPr/>
        </p:nvSpPr>
        <p:spPr bwMode="blackWhite">
          <a:xfrm>
            <a:off x="225425" y="2509838"/>
            <a:ext cx="8496300" cy="344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To balance coverage, sampling considers </a:t>
            </a:r>
            <a:r>
              <a:rPr lang="en-US" altLang="en-US" sz="2000" i="1">
                <a:solidFill>
                  <a:schemeClr val="tx1"/>
                </a:solidFill>
              </a:rPr>
              <a:t>segmentation </a:t>
            </a:r>
            <a:br>
              <a:rPr lang="en-US" altLang="en-US" sz="2000">
                <a:solidFill>
                  <a:schemeClr val="tx1"/>
                </a:solidFill>
              </a:rPr>
            </a:br>
            <a:r>
              <a:rPr lang="en-US" altLang="en-US" sz="2000">
                <a:solidFill>
                  <a:schemeClr val="tx1"/>
                </a:solidFill>
              </a:rPr>
              <a:t>that’s right for the project.</a:t>
            </a:r>
          </a:p>
          <a:p>
            <a:pPr eaLnBrk="1" hangingPunct="1">
              <a:spcBef>
                <a:spcPct val="0"/>
              </a:spcBef>
            </a:pPr>
            <a:endParaRPr lang="en-US" altLang="en-US" sz="2000">
              <a:solidFill>
                <a:schemeClr val="tx1"/>
              </a:solidFill>
            </a:endParaRPr>
          </a:p>
          <a:p>
            <a:pPr eaLnBrk="1" hangingPunct="1">
              <a:spcBef>
                <a:spcPct val="0"/>
              </a:spcBef>
            </a:pPr>
            <a:r>
              <a:rPr lang="en-US" altLang="en-US" sz="2000" i="1">
                <a:solidFill>
                  <a:schemeClr val="tx1"/>
                </a:solidFill>
              </a:rPr>
              <a:t>Could be segmented by:</a:t>
            </a:r>
            <a:br>
              <a:rPr lang="en-US" altLang="en-US" sz="2000" i="1">
                <a:solidFill>
                  <a:schemeClr val="tx1"/>
                </a:solidFill>
              </a:rPr>
            </a:br>
            <a:endParaRPr lang="en-US" altLang="en-US" sz="2000" i="1">
              <a:solidFill>
                <a:schemeClr val="tx1"/>
              </a:solidFill>
            </a:endParaRPr>
          </a:p>
          <a:p>
            <a:pPr eaLnBrk="1" hangingPunct="1">
              <a:spcBef>
                <a:spcPct val="0"/>
              </a:spcBef>
            </a:pPr>
            <a:r>
              <a:rPr lang="en-US" altLang="en-US" sz="2000">
                <a:solidFill>
                  <a:schemeClr val="tx1"/>
                </a:solidFill>
              </a:rPr>
              <a:t>	- Region (U.S., Europe, Asia)</a:t>
            </a:r>
            <a:br>
              <a:rPr lang="en-US" altLang="en-US" sz="2000">
                <a:solidFill>
                  <a:schemeClr val="tx1"/>
                </a:solidFill>
              </a:rPr>
            </a:br>
            <a:endParaRPr lang="en-US" altLang="en-US" sz="2000">
              <a:solidFill>
                <a:schemeClr val="tx1"/>
              </a:solidFill>
            </a:endParaRPr>
          </a:p>
          <a:p>
            <a:pPr eaLnBrk="1" hangingPunct="1">
              <a:spcBef>
                <a:spcPct val="0"/>
              </a:spcBef>
            </a:pPr>
            <a:r>
              <a:rPr lang="en-US" altLang="en-US" sz="2000">
                <a:solidFill>
                  <a:schemeClr val="tx1"/>
                </a:solidFill>
              </a:rPr>
              <a:t>	- User type (business, audio/video media pro, home)</a:t>
            </a:r>
            <a:br>
              <a:rPr lang="en-US" altLang="en-US" sz="2000">
                <a:solidFill>
                  <a:schemeClr val="tx1"/>
                </a:solidFill>
              </a:rPr>
            </a:br>
            <a:endParaRPr lang="en-US" altLang="en-US" sz="2000">
              <a:solidFill>
                <a:schemeClr val="tx1"/>
              </a:solidFill>
            </a:endParaRPr>
          </a:p>
          <a:p>
            <a:pPr eaLnBrk="1" hangingPunct="1">
              <a:spcBef>
                <a:spcPct val="0"/>
              </a:spcBef>
            </a:pPr>
            <a:r>
              <a:rPr lang="en-US" altLang="en-US" sz="2000">
                <a:solidFill>
                  <a:schemeClr val="tx1"/>
                </a:solidFill>
              </a:rPr>
              <a:t>	- Application profile (office suite, multimedia, games)</a:t>
            </a:r>
            <a:br>
              <a:rPr lang="en-US" altLang="en-US" sz="2000">
                <a:solidFill>
                  <a:schemeClr val="tx1"/>
                </a:solidFill>
              </a:rPr>
            </a:br>
            <a:r>
              <a:rPr lang="en-US" altLang="en-US" sz="2000" b="1">
                <a:solidFill>
                  <a:schemeClr val="tx1"/>
                </a:solidFill>
              </a:rPr>
              <a:t>		</a:t>
            </a:r>
          </a:p>
        </p:txBody>
      </p:sp>
      <p:pic>
        <p:nvPicPr>
          <p:cNvPr id="20485"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93675" y="436563"/>
            <a:ext cx="9144000" cy="682625"/>
          </a:xfrm>
        </p:spPr>
        <p:txBody>
          <a:bodyPr/>
          <a:lstStyle/>
          <a:p>
            <a:pPr eaLnBrk="1" hangingPunct="1"/>
            <a:r>
              <a:rPr lang="en-US" altLang="en-US"/>
              <a:t>Customer Matrix </a:t>
            </a:r>
            <a:r>
              <a:rPr lang="en-US" altLang="en-US" i="1"/>
              <a:t>Rows</a:t>
            </a:r>
            <a:r>
              <a:rPr lang="en-US" altLang="en-US"/>
              <a:t> </a:t>
            </a:r>
            <a:br>
              <a:rPr lang="en-US" altLang="en-US"/>
            </a:br>
            <a:r>
              <a:rPr lang="en-US" altLang="en-US"/>
              <a:t>= Basic Segments</a:t>
            </a:r>
            <a:endParaRPr lang="en-US" altLang="en-US" sz="2400"/>
          </a:p>
        </p:txBody>
      </p:sp>
      <p:grpSp>
        <p:nvGrpSpPr>
          <p:cNvPr id="21507" name="Group 4"/>
          <p:cNvGrpSpPr>
            <a:grpSpLocks/>
          </p:cNvGrpSpPr>
          <p:nvPr/>
        </p:nvGrpSpPr>
        <p:grpSpPr bwMode="auto">
          <a:xfrm>
            <a:off x="2744788" y="3405188"/>
            <a:ext cx="4424362" cy="1806575"/>
            <a:chOff x="222" y="1126"/>
            <a:chExt cx="5185" cy="1138"/>
          </a:xfrm>
        </p:grpSpPr>
        <p:sp>
          <p:nvSpPr>
            <p:cNvPr id="21520" name="Line 5"/>
            <p:cNvSpPr>
              <a:spLocks noChangeShapeType="1"/>
            </p:cNvSpPr>
            <p:nvPr/>
          </p:nvSpPr>
          <p:spPr bwMode="auto">
            <a:xfrm>
              <a:off x="222" y="1126"/>
              <a:ext cx="5185"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21" name="Line 6"/>
            <p:cNvSpPr>
              <a:spLocks noChangeShapeType="1"/>
            </p:cNvSpPr>
            <p:nvPr/>
          </p:nvSpPr>
          <p:spPr bwMode="auto">
            <a:xfrm>
              <a:off x="222" y="1490"/>
              <a:ext cx="5179"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22" name="Line 7"/>
            <p:cNvSpPr>
              <a:spLocks noChangeShapeType="1"/>
            </p:cNvSpPr>
            <p:nvPr/>
          </p:nvSpPr>
          <p:spPr bwMode="auto">
            <a:xfrm>
              <a:off x="222" y="1871"/>
              <a:ext cx="5149"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23" name="Line 8"/>
            <p:cNvSpPr>
              <a:spLocks noChangeShapeType="1"/>
            </p:cNvSpPr>
            <p:nvPr/>
          </p:nvSpPr>
          <p:spPr bwMode="auto">
            <a:xfrm>
              <a:off x="222" y="2264"/>
              <a:ext cx="517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21508" name="Text Box 9"/>
          <p:cNvSpPr txBox="1">
            <a:spLocks noChangeArrowheads="1"/>
          </p:cNvSpPr>
          <p:nvPr/>
        </p:nvSpPr>
        <p:spPr bwMode="auto">
          <a:xfrm>
            <a:off x="2649538" y="3511550"/>
            <a:ext cx="14414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2"/>
                </a:solidFill>
              </a:rPr>
              <a:t>Business</a:t>
            </a:r>
          </a:p>
        </p:txBody>
      </p:sp>
      <p:sp>
        <p:nvSpPr>
          <p:cNvPr id="21509" name="Text Box 10"/>
          <p:cNvSpPr txBox="1">
            <a:spLocks noChangeArrowheads="1"/>
          </p:cNvSpPr>
          <p:nvPr/>
        </p:nvSpPr>
        <p:spPr bwMode="auto">
          <a:xfrm>
            <a:off x="2638425" y="4097338"/>
            <a:ext cx="14144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2"/>
                </a:solidFill>
              </a:rPr>
              <a:t>Media Pro</a:t>
            </a:r>
          </a:p>
        </p:txBody>
      </p:sp>
      <p:sp>
        <p:nvSpPr>
          <p:cNvPr id="21510" name="Text Box 11"/>
          <p:cNvSpPr txBox="1">
            <a:spLocks noChangeArrowheads="1"/>
          </p:cNvSpPr>
          <p:nvPr/>
        </p:nvSpPr>
        <p:spPr bwMode="auto">
          <a:xfrm>
            <a:off x="2649538" y="4711700"/>
            <a:ext cx="16240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2"/>
                </a:solidFill>
              </a:rPr>
              <a:t>Home</a:t>
            </a:r>
          </a:p>
        </p:txBody>
      </p:sp>
      <p:pic>
        <p:nvPicPr>
          <p:cNvPr id="21511" name="Picture 12" descr="BS00917_"/>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1938" y="1968500"/>
            <a:ext cx="1219200" cy="119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2" name="Freeform 13"/>
          <p:cNvSpPr>
            <a:spLocks/>
          </p:cNvSpPr>
          <p:nvPr/>
        </p:nvSpPr>
        <p:spPr bwMode="blackWhite">
          <a:xfrm>
            <a:off x="1724025" y="3063875"/>
            <a:ext cx="936625" cy="403225"/>
          </a:xfrm>
          <a:custGeom>
            <a:avLst/>
            <a:gdLst>
              <a:gd name="T0" fmla="*/ 0 w 590"/>
              <a:gd name="T1" fmla="*/ 0 h 254"/>
              <a:gd name="T2" fmla="*/ 2147483647 w 590"/>
              <a:gd name="T3" fmla="*/ 2147483647 h 254"/>
              <a:gd name="T4" fmla="*/ 2147483647 w 590"/>
              <a:gd name="T5" fmla="*/ 2147483647 h 254"/>
              <a:gd name="T6" fmla="*/ 0 60000 65536"/>
              <a:gd name="T7" fmla="*/ 0 60000 65536"/>
              <a:gd name="T8" fmla="*/ 0 60000 65536"/>
              <a:gd name="T9" fmla="*/ 0 w 590"/>
              <a:gd name="T10" fmla="*/ 0 h 254"/>
              <a:gd name="T11" fmla="*/ 590 w 590"/>
              <a:gd name="T12" fmla="*/ 254 h 254"/>
            </a:gdLst>
            <a:ahLst/>
            <a:cxnLst>
              <a:cxn ang="T6">
                <a:pos x="T0" y="T1"/>
              </a:cxn>
              <a:cxn ang="T7">
                <a:pos x="T2" y="T3"/>
              </a:cxn>
              <a:cxn ang="T8">
                <a:pos x="T4" y="T5"/>
              </a:cxn>
            </a:cxnLst>
            <a:rect l="T9" t="T10" r="T11" b="T12"/>
            <a:pathLst>
              <a:path w="590" h="254">
                <a:moveTo>
                  <a:pt x="0" y="0"/>
                </a:moveTo>
                <a:cubicBezTo>
                  <a:pt x="95" y="42"/>
                  <a:pt x="190" y="85"/>
                  <a:pt x="288" y="127"/>
                </a:cubicBezTo>
                <a:cubicBezTo>
                  <a:pt x="386" y="169"/>
                  <a:pt x="488" y="211"/>
                  <a:pt x="590" y="254"/>
                </a:cubicBezTo>
              </a:path>
            </a:pathLst>
          </a:custGeom>
          <a:noFill/>
          <a:ln w="12700">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21513" name="Freeform 14"/>
          <p:cNvSpPr>
            <a:spLocks/>
          </p:cNvSpPr>
          <p:nvPr/>
        </p:nvSpPr>
        <p:spPr bwMode="blackWhite">
          <a:xfrm>
            <a:off x="1557338" y="3190875"/>
            <a:ext cx="1028700" cy="1042988"/>
          </a:xfrm>
          <a:custGeom>
            <a:avLst/>
            <a:gdLst>
              <a:gd name="T0" fmla="*/ 2147483647 w 648"/>
              <a:gd name="T1" fmla="*/ 0 h 657"/>
              <a:gd name="T2" fmla="*/ 2147483647 w 648"/>
              <a:gd name="T3" fmla="*/ 2147483647 h 657"/>
              <a:gd name="T4" fmla="*/ 2147483647 w 648"/>
              <a:gd name="T5" fmla="*/ 2147483647 h 657"/>
              <a:gd name="T6" fmla="*/ 0 60000 65536"/>
              <a:gd name="T7" fmla="*/ 0 60000 65536"/>
              <a:gd name="T8" fmla="*/ 0 60000 65536"/>
              <a:gd name="T9" fmla="*/ 0 w 648"/>
              <a:gd name="T10" fmla="*/ 0 h 657"/>
              <a:gd name="T11" fmla="*/ 648 w 648"/>
              <a:gd name="T12" fmla="*/ 657 h 657"/>
            </a:gdLst>
            <a:ahLst/>
            <a:cxnLst>
              <a:cxn ang="T6">
                <a:pos x="T0" y="T1"/>
              </a:cxn>
              <a:cxn ang="T7">
                <a:pos x="T2" y="T3"/>
              </a:cxn>
              <a:cxn ang="T8">
                <a:pos x="T4" y="T5"/>
              </a:cxn>
            </a:cxnLst>
            <a:rect l="T9" t="T10" r="T11" b="T12"/>
            <a:pathLst>
              <a:path w="648" h="657">
                <a:moveTo>
                  <a:pt x="18" y="0"/>
                </a:moveTo>
                <a:cubicBezTo>
                  <a:pt x="9" y="153"/>
                  <a:pt x="0" y="307"/>
                  <a:pt x="105" y="416"/>
                </a:cubicBezTo>
                <a:cubicBezTo>
                  <a:pt x="210" y="525"/>
                  <a:pt x="429" y="591"/>
                  <a:pt x="648" y="657"/>
                </a:cubicBezTo>
              </a:path>
            </a:pathLst>
          </a:custGeom>
          <a:noFill/>
          <a:ln w="12700">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21514" name="Freeform 15"/>
          <p:cNvSpPr>
            <a:spLocks/>
          </p:cNvSpPr>
          <p:nvPr/>
        </p:nvSpPr>
        <p:spPr bwMode="blackWhite">
          <a:xfrm>
            <a:off x="1165225" y="3297238"/>
            <a:ext cx="1346200" cy="1552575"/>
          </a:xfrm>
          <a:custGeom>
            <a:avLst/>
            <a:gdLst>
              <a:gd name="T0" fmla="*/ 2147483647 w 848"/>
              <a:gd name="T1" fmla="*/ 0 h 978"/>
              <a:gd name="T2" fmla="*/ 2147483647 w 848"/>
              <a:gd name="T3" fmla="*/ 2147483647 h 978"/>
              <a:gd name="T4" fmla="*/ 2147483647 w 848"/>
              <a:gd name="T5" fmla="*/ 2147483647 h 978"/>
              <a:gd name="T6" fmla="*/ 0 60000 65536"/>
              <a:gd name="T7" fmla="*/ 0 60000 65536"/>
              <a:gd name="T8" fmla="*/ 0 60000 65536"/>
              <a:gd name="T9" fmla="*/ 0 w 848"/>
              <a:gd name="T10" fmla="*/ 0 h 978"/>
              <a:gd name="T11" fmla="*/ 848 w 848"/>
              <a:gd name="T12" fmla="*/ 978 h 978"/>
            </a:gdLst>
            <a:ahLst/>
            <a:cxnLst>
              <a:cxn ang="T6">
                <a:pos x="T0" y="T1"/>
              </a:cxn>
              <a:cxn ang="T7">
                <a:pos x="T2" y="T3"/>
              </a:cxn>
              <a:cxn ang="T8">
                <a:pos x="T4" y="T5"/>
              </a:cxn>
            </a:cxnLst>
            <a:rect l="T9" t="T10" r="T11" b="T12"/>
            <a:pathLst>
              <a:path w="848" h="978">
                <a:moveTo>
                  <a:pt x="104" y="0"/>
                </a:moveTo>
                <a:cubicBezTo>
                  <a:pt x="52" y="253"/>
                  <a:pt x="0" y="507"/>
                  <a:pt x="124" y="670"/>
                </a:cubicBezTo>
                <a:cubicBezTo>
                  <a:pt x="248" y="833"/>
                  <a:pt x="548" y="905"/>
                  <a:pt x="848" y="978"/>
                </a:cubicBezTo>
              </a:path>
            </a:pathLst>
          </a:custGeom>
          <a:noFill/>
          <a:ln w="12700">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21515" name="Text Box 16"/>
          <p:cNvSpPr txBox="1">
            <a:spLocks noChangeArrowheads="1"/>
          </p:cNvSpPr>
          <p:nvPr/>
        </p:nvSpPr>
        <p:spPr bwMode="blackWhite">
          <a:xfrm>
            <a:off x="2182813" y="2778125"/>
            <a:ext cx="55689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i="1">
                <a:solidFill>
                  <a:schemeClr val="tx1"/>
                </a:solidFill>
              </a:rPr>
              <a:t>Initial Segments Form the Rows</a:t>
            </a:r>
            <a:r>
              <a:rPr lang="en-US" altLang="en-US" sz="2000" b="1" i="1">
                <a:solidFill>
                  <a:srgbClr val="6699CC"/>
                </a:solidFill>
              </a:rPr>
              <a:t> </a:t>
            </a:r>
            <a:r>
              <a:rPr lang="en-US" altLang="en-US" sz="2000" b="1" i="1">
                <a:solidFill>
                  <a:schemeClr val="tx1"/>
                </a:solidFill>
              </a:rPr>
              <a:t>in a Matrix</a:t>
            </a:r>
          </a:p>
        </p:txBody>
      </p:sp>
      <p:sp>
        <p:nvSpPr>
          <p:cNvPr id="21516" name="Text Box 17"/>
          <p:cNvSpPr txBox="1">
            <a:spLocks noChangeArrowheads="1"/>
          </p:cNvSpPr>
          <p:nvPr/>
        </p:nvSpPr>
        <p:spPr bwMode="blackWhite">
          <a:xfrm>
            <a:off x="1014413" y="1411288"/>
            <a:ext cx="777081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Start with an initial segmentation that makes sense</a:t>
            </a:r>
            <a:br>
              <a:rPr lang="en-US" altLang="en-US" sz="2000" b="1">
                <a:solidFill>
                  <a:schemeClr val="tx1"/>
                </a:solidFill>
              </a:rPr>
            </a:br>
            <a:r>
              <a:rPr lang="en-US" altLang="en-US" sz="2000" b="1">
                <a:solidFill>
                  <a:schemeClr val="tx1"/>
                </a:solidFill>
              </a:rPr>
              <a:t>(example: by user type)</a:t>
            </a:r>
          </a:p>
        </p:txBody>
      </p:sp>
      <p:sp>
        <p:nvSpPr>
          <p:cNvPr id="21517" name="Text Box 18"/>
          <p:cNvSpPr txBox="1">
            <a:spLocks noChangeArrowheads="1"/>
          </p:cNvSpPr>
          <p:nvPr/>
        </p:nvSpPr>
        <p:spPr bwMode="blackWhite">
          <a:xfrm>
            <a:off x="487363" y="5602288"/>
            <a:ext cx="838676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Then consider:</a:t>
            </a:r>
            <a:r>
              <a:rPr lang="en-US" altLang="en-US" sz="2000" b="1" i="1">
                <a:solidFill>
                  <a:schemeClr val="tx1"/>
                </a:solidFill>
              </a:rPr>
              <a:t>  </a:t>
            </a:r>
          </a:p>
          <a:p>
            <a:pPr eaLnBrk="1" hangingPunct="1">
              <a:spcBef>
                <a:spcPct val="0"/>
              </a:spcBef>
            </a:pPr>
            <a:r>
              <a:rPr lang="en-US" altLang="en-US" sz="2000" b="1" i="1">
                <a:solidFill>
                  <a:schemeClr val="tx1"/>
                </a:solidFill>
              </a:rPr>
              <a:t>Would the customers in each of these be created equal?</a:t>
            </a:r>
          </a:p>
        </p:txBody>
      </p:sp>
      <p:cxnSp>
        <p:nvCxnSpPr>
          <p:cNvPr id="21518" name="Straight Connector 19"/>
          <p:cNvCxnSpPr>
            <a:cxnSpLocks noChangeShapeType="1"/>
          </p:cNvCxnSpPr>
          <p:nvPr/>
        </p:nvCxnSpPr>
        <p:spPr bwMode="auto">
          <a:xfrm rot="5400000">
            <a:off x="3271838" y="4310063"/>
            <a:ext cx="1849437" cy="1587"/>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pic>
        <p:nvPicPr>
          <p:cNvPr id="21519" name="Picture 31" descr="C:\Documents and Settings\Administrator.DHOFFICE\My Documents\My Pictures\6siga\Letterhead logo 20050226.t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4">
            <a:extLst>
              <a:ext uri="{FF2B5EF4-FFF2-40B4-BE49-F238E27FC236}">
                <a16:creationId xmlns:a16="http://schemas.microsoft.com/office/drawing/2014/main" id="{7E3F2579-E472-4B49-AF38-E91CDEA0CFD7}"/>
              </a:ext>
            </a:extLst>
          </p:cNvPr>
          <p:cNvSpPr txBox="1">
            <a:spLocks/>
          </p:cNvSpPr>
          <p:nvPr/>
        </p:nvSpPr>
        <p:spPr bwMode="auto">
          <a:xfrm>
            <a:off x="417513" y="1114425"/>
            <a:ext cx="8307387" cy="494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nSpc>
                <a:spcPct val="90000"/>
              </a:lnSpc>
              <a:spcAft>
                <a:spcPct val="30000"/>
              </a:spcAft>
              <a:buSzPct val="70000"/>
              <a:tabLst>
                <a:tab pos="347663" algn="l"/>
              </a:tabLst>
              <a:defRPr sz="2100">
                <a:solidFill>
                  <a:schemeClr val="tx1"/>
                </a:solidFill>
                <a:latin typeface="Arial" panose="020B0604020202020204" pitchFamily="34" charset="0"/>
              </a:defRPr>
            </a:lvl1pPr>
            <a:lvl2pPr marL="171450" indent="-171450">
              <a:lnSpc>
                <a:spcPct val="90000"/>
              </a:lnSpc>
              <a:spcAft>
                <a:spcPct val="30000"/>
              </a:spcAft>
              <a:buSzPct val="90000"/>
              <a:buFont typeface="Times" panose="02020603050405020304" pitchFamily="18" charset="0"/>
              <a:buChar char="•"/>
              <a:tabLst>
                <a:tab pos="347663" algn="l"/>
              </a:tabLst>
              <a:defRPr sz="2100">
                <a:solidFill>
                  <a:schemeClr val="tx1"/>
                </a:solidFill>
                <a:latin typeface="Arial" panose="020B0604020202020204" pitchFamily="34" charset="0"/>
              </a:defRPr>
            </a:lvl2pPr>
            <a:lvl3pPr marL="457200" indent="-169863">
              <a:lnSpc>
                <a:spcPct val="90000"/>
              </a:lnSpc>
              <a:spcAft>
                <a:spcPct val="30000"/>
              </a:spcAft>
              <a:buSzPct val="70000"/>
              <a:buFont typeface="Times" panose="02020603050405020304" pitchFamily="18" charset="0"/>
              <a:buChar char="—"/>
              <a:tabLst>
                <a:tab pos="347663" algn="l"/>
              </a:tabLst>
              <a:defRPr sz="2100">
                <a:solidFill>
                  <a:schemeClr val="tx1"/>
                </a:solidFill>
                <a:latin typeface="Arial" panose="020B0604020202020204" pitchFamily="34" charset="0"/>
              </a:defRPr>
            </a:lvl3pPr>
            <a:lvl4pPr marL="685800" indent="-169863">
              <a:lnSpc>
                <a:spcPct val="90000"/>
              </a:lnSpc>
              <a:spcAft>
                <a:spcPct val="30000"/>
              </a:spcAft>
              <a:buSzPct val="70000"/>
              <a:buChar char="o"/>
              <a:tabLst>
                <a:tab pos="347663" algn="l"/>
              </a:tabLst>
              <a:defRPr sz="2100">
                <a:solidFill>
                  <a:schemeClr val="tx1"/>
                </a:solidFill>
                <a:latin typeface="Arial" panose="020B0604020202020204" pitchFamily="34" charset="0"/>
              </a:defRPr>
            </a:lvl4pPr>
            <a:lvl5pPr marL="973138" indent="-168275">
              <a:lnSpc>
                <a:spcPct val="90000"/>
              </a:lnSpc>
              <a:spcAft>
                <a:spcPct val="30000"/>
              </a:spcAft>
              <a:buSzPct val="70000"/>
              <a:buFont typeface="Times" panose="02020603050405020304" pitchFamily="18" charset="0"/>
              <a:buChar char="–"/>
              <a:tabLst>
                <a:tab pos="347663" algn="l"/>
              </a:tabLst>
              <a:defRPr sz="2100">
                <a:solidFill>
                  <a:schemeClr val="tx1"/>
                </a:solidFill>
                <a:latin typeface="Arial" panose="020B0604020202020204" pitchFamily="34" charset="0"/>
              </a:defRPr>
            </a:lvl5pPr>
            <a:lvl6pPr marL="1430338" indent="-168275" eaLnBrk="0" fontAlgn="base" hangingPunct="0">
              <a:lnSpc>
                <a:spcPct val="90000"/>
              </a:lnSpc>
              <a:spcBef>
                <a:spcPct val="0"/>
              </a:spcBef>
              <a:spcAft>
                <a:spcPct val="30000"/>
              </a:spcAft>
              <a:buSzPct val="70000"/>
              <a:buFont typeface="Times" panose="02020603050405020304" pitchFamily="18" charset="0"/>
              <a:buChar char="–"/>
              <a:tabLst>
                <a:tab pos="347663" algn="l"/>
              </a:tabLst>
              <a:defRPr sz="2100">
                <a:solidFill>
                  <a:schemeClr val="tx1"/>
                </a:solidFill>
                <a:latin typeface="Arial" panose="020B0604020202020204" pitchFamily="34" charset="0"/>
              </a:defRPr>
            </a:lvl6pPr>
            <a:lvl7pPr marL="1887538" indent="-168275" eaLnBrk="0" fontAlgn="base" hangingPunct="0">
              <a:lnSpc>
                <a:spcPct val="90000"/>
              </a:lnSpc>
              <a:spcBef>
                <a:spcPct val="0"/>
              </a:spcBef>
              <a:spcAft>
                <a:spcPct val="30000"/>
              </a:spcAft>
              <a:buSzPct val="70000"/>
              <a:buFont typeface="Times" panose="02020603050405020304" pitchFamily="18" charset="0"/>
              <a:buChar char="–"/>
              <a:tabLst>
                <a:tab pos="347663" algn="l"/>
              </a:tabLst>
              <a:defRPr sz="2100">
                <a:solidFill>
                  <a:schemeClr val="tx1"/>
                </a:solidFill>
                <a:latin typeface="Arial" panose="020B0604020202020204" pitchFamily="34" charset="0"/>
              </a:defRPr>
            </a:lvl7pPr>
            <a:lvl8pPr marL="2344738" indent="-168275" eaLnBrk="0" fontAlgn="base" hangingPunct="0">
              <a:lnSpc>
                <a:spcPct val="90000"/>
              </a:lnSpc>
              <a:spcBef>
                <a:spcPct val="0"/>
              </a:spcBef>
              <a:spcAft>
                <a:spcPct val="30000"/>
              </a:spcAft>
              <a:buSzPct val="70000"/>
              <a:buFont typeface="Times" panose="02020603050405020304" pitchFamily="18" charset="0"/>
              <a:buChar char="–"/>
              <a:tabLst>
                <a:tab pos="347663" algn="l"/>
              </a:tabLst>
              <a:defRPr sz="2100">
                <a:solidFill>
                  <a:schemeClr val="tx1"/>
                </a:solidFill>
                <a:latin typeface="Arial" panose="020B0604020202020204" pitchFamily="34" charset="0"/>
              </a:defRPr>
            </a:lvl8pPr>
            <a:lvl9pPr marL="2801938" indent="-168275" eaLnBrk="0" fontAlgn="base" hangingPunct="0">
              <a:lnSpc>
                <a:spcPct val="90000"/>
              </a:lnSpc>
              <a:spcBef>
                <a:spcPct val="0"/>
              </a:spcBef>
              <a:spcAft>
                <a:spcPct val="30000"/>
              </a:spcAft>
              <a:buSzPct val="70000"/>
              <a:buFont typeface="Times" panose="02020603050405020304" pitchFamily="18" charset="0"/>
              <a:buChar char="–"/>
              <a:tabLst>
                <a:tab pos="347663" algn="l"/>
              </a:tabLst>
              <a:defRPr sz="2100">
                <a:solidFill>
                  <a:schemeClr val="tx1"/>
                </a:solidFill>
                <a:latin typeface="Arial" panose="020B0604020202020204" pitchFamily="34" charset="0"/>
              </a:defRPr>
            </a:lvl9pPr>
          </a:lstStyle>
          <a:p>
            <a:pPr eaLnBrk="1" hangingPunct="1">
              <a:lnSpc>
                <a:spcPct val="100000"/>
              </a:lnSpc>
              <a:spcAft>
                <a:spcPts val="600"/>
              </a:spcAft>
            </a:pPr>
            <a:endParaRPr lang="en-US" altLang="en-US" sz="1200" b="0"/>
          </a:p>
          <a:p>
            <a:pPr eaLnBrk="1" hangingPunct="1">
              <a:lnSpc>
                <a:spcPct val="100000"/>
              </a:lnSpc>
              <a:spcAft>
                <a:spcPts val="600"/>
              </a:spcAft>
            </a:pPr>
            <a:r>
              <a:rPr lang="en-US" altLang="en-US" sz="1200" b="0"/>
              <a:t>The text and illustrations in this material are licensed by Carnegie Mellon University under a Creative Commons Attribution 4.0 International License.</a:t>
            </a:r>
          </a:p>
          <a:p>
            <a:pPr eaLnBrk="1" hangingPunct="1">
              <a:lnSpc>
                <a:spcPct val="100000"/>
              </a:lnSpc>
              <a:spcAft>
                <a:spcPts val="600"/>
              </a:spcAft>
            </a:pPr>
            <a:r>
              <a:rPr lang="en-US" altLang="en-US" sz="1200" b="0"/>
              <a:t>The Creative Commons license does not extend to logos, trade marks, or service marks of Carnegie Mellon University.</a:t>
            </a:r>
          </a:p>
          <a:p>
            <a:pPr eaLnBrk="1" hangingPunct="1">
              <a:lnSpc>
                <a:spcPct val="100000"/>
              </a:lnSpc>
              <a:spcAft>
                <a:spcPts val="600"/>
              </a:spcAft>
            </a:pPr>
            <a:r>
              <a:rPr lang="en-US" altLang="en-US" sz="1200" b="0"/>
              <a:t>References herein to any specific commercial product, process, or service by trade name, trade mark, manufacturer, or otherwise, does not necessarily constitute or imply its endorsement, recommendation, or favoring by Carnegie Mellon University or its Software Engineering Institute.</a:t>
            </a:r>
            <a:br>
              <a:rPr lang="en-US" altLang="en-US" sz="1200"/>
            </a:br>
            <a:endParaRPr lang="en-US" altLang="en-US" sz="120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300038" y="496888"/>
            <a:ext cx="7772400" cy="341312"/>
          </a:xfrm>
        </p:spPr>
        <p:txBody>
          <a:bodyPr/>
          <a:lstStyle/>
          <a:p>
            <a:pPr eaLnBrk="1" hangingPunct="1"/>
            <a:r>
              <a:rPr lang="en-US" altLang="en-US"/>
              <a:t>Customer Matrix </a:t>
            </a:r>
            <a:r>
              <a:rPr lang="en-US" altLang="en-US" i="1">
                <a:solidFill>
                  <a:srgbClr val="6699CC"/>
                </a:solidFill>
              </a:rPr>
              <a:t>Columns</a:t>
            </a:r>
            <a:endParaRPr lang="en-US" altLang="en-US" sz="2000">
              <a:solidFill>
                <a:srgbClr val="6699CC"/>
              </a:solidFill>
            </a:endParaRPr>
          </a:p>
        </p:txBody>
      </p:sp>
      <p:sp>
        <p:nvSpPr>
          <p:cNvPr id="22531" name="Text Box 3"/>
          <p:cNvSpPr txBox="1">
            <a:spLocks noChangeArrowheads="1"/>
          </p:cNvSpPr>
          <p:nvPr/>
        </p:nvSpPr>
        <p:spPr bwMode="blackWhite">
          <a:xfrm>
            <a:off x="546100" y="2001838"/>
            <a:ext cx="1428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chemeClr val="tx1"/>
                </a:solidFill>
              </a:rPr>
              <a:t>Lead users</a:t>
            </a:r>
          </a:p>
        </p:txBody>
      </p:sp>
      <p:sp>
        <p:nvSpPr>
          <p:cNvPr id="22532" name="Text Box 4"/>
          <p:cNvSpPr txBox="1">
            <a:spLocks noChangeArrowheads="1"/>
          </p:cNvSpPr>
          <p:nvPr/>
        </p:nvSpPr>
        <p:spPr bwMode="blackWhite">
          <a:xfrm>
            <a:off x="511175" y="3103563"/>
            <a:ext cx="16891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chemeClr val="tx1"/>
                </a:solidFill>
              </a:rPr>
              <a:t>Demanding</a:t>
            </a:r>
          </a:p>
        </p:txBody>
      </p:sp>
      <p:sp>
        <p:nvSpPr>
          <p:cNvPr id="22533" name="Text Box 5"/>
          <p:cNvSpPr txBox="1">
            <a:spLocks noChangeArrowheads="1"/>
          </p:cNvSpPr>
          <p:nvPr/>
        </p:nvSpPr>
        <p:spPr bwMode="blackWhite">
          <a:xfrm>
            <a:off x="511175" y="3956050"/>
            <a:ext cx="16891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chemeClr val="tx1"/>
                </a:solidFill>
              </a:rPr>
              <a:t>Potential</a:t>
            </a:r>
          </a:p>
        </p:txBody>
      </p:sp>
      <p:sp>
        <p:nvSpPr>
          <p:cNvPr id="22534" name="Text Box 6"/>
          <p:cNvSpPr txBox="1">
            <a:spLocks noChangeArrowheads="1"/>
          </p:cNvSpPr>
          <p:nvPr/>
        </p:nvSpPr>
        <p:spPr bwMode="blackWhite">
          <a:xfrm>
            <a:off x="511175" y="4891088"/>
            <a:ext cx="16891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chemeClr val="tx1"/>
                </a:solidFill>
              </a:rPr>
              <a:t>Tech-phobic</a:t>
            </a:r>
          </a:p>
        </p:txBody>
      </p:sp>
      <p:sp>
        <p:nvSpPr>
          <p:cNvPr id="22535" name="Text Box 8"/>
          <p:cNvSpPr txBox="1">
            <a:spLocks noChangeArrowheads="1"/>
          </p:cNvSpPr>
          <p:nvPr/>
        </p:nvSpPr>
        <p:spPr bwMode="blackWhite">
          <a:xfrm>
            <a:off x="2192338" y="2009775"/>
            <a:ext cx="6783387"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chemeClr val="tx1"/>
                </a:solidFill>
              </a:rPr>
              <a:t>Users who pay special attention to the product or process. They “stretch the limits” and have a lot of ideas about how things could and should work.</a:t>
            </a:r>
          </a:p>
        </p:txBody>
      </p:sp>
      <p:sp>
        <p:nvSpPr>
          <p:cNvPr id="22536" name="Text Box 9"/>
          <p:cNvSpPr txBox="1">
            <a:spLocks noChangeArrowheads="1"/>
          </p:cNvSpPr>
          <p:nvPr/>
        </p:nvSpPr>
        <p:spPr bwMode="blackWhite">
          <a:xfrm>
            <a:off x="2197100" y="3100388"/>
            <a:ext cx="66341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chemeClr val="tx1"/>
                </a:solidFill>
              </a:rPr>
              <a:t>Customers known to be tough. They expect a lot from the whole product and services system.</a:t>
            </a:r>
          </a:p>
        </p:txBody>
      </p:sp>
      <p:sp>
        <p:nvSpPr>
          <p:cNvPr id="22537" name="Text Box 10"/>
          <p:cNvSpPr txBox="1">
            <a:spLocks noChangeArrowheads="1"/>
          </p:cNvSpPr>
          <p:nvPr/>
        </p:nvSpPr>
        <p:spPr bwMode="blackWhite">
          <a:xfrm>
            <a:off x="2185988" y="3971925"/>
            <a:ext cx="663416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chemeClr val="tx1"/>
                </a:solidFill>
              </a:rPr>
              <a:t>Customers we do not know. They might have fresh ideas</a:t>
            </a:r>
            <a:br>
              <a:rPr lang="en-US" altLang="en-US" sz="1800" b="1">
                <a:solidFill>
                  <a:schemeClr val="tx1"/>
                </a:solidFill>
              </a:rPr>
            </a:br>
            <a:r>
              <a:rPr lang="en-US" altLang="en-US" sz="1800" b="1">
                <a:solidFill>
                  <a:schemeClr val="tx1"/>
                </a:solidFill>
              </a:rPr>
              <a:t>and needs that are not already routine.</a:t>
            </a:r>
          </a:p>
        </p:txBody>
      </p:sp>
      <p:sp>
        <p:nvSpPr>
          <p:cNvPr id="22538" name="Text Box 12"/>
          <p:cNvSpPr txBox="1">
            <a:spLocks noChangeArrowheads="1"/>
          </p:cNvSpPr>
          <p:nvPr/>
        </p:nvSpPr>
        <p:spPr bwMode="blackWhite">
          <a:xfrm>
            <a:off x="2176463" y="4881563"/>
            <a:ext cx="663416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chemeClr val="tx1"/>
                </a:solidFill>
              </a:rPr>
              <a:t>They don’t think like engineers. Their perspectives may present special design challenges.</a:t>
            </a:r>
          </a:p>
        </p:txBody>
      </p:sp>
      <p:sp>
        <p:nvSpPr>
          <p:cNvPr id="22539" name="Text Box 13"/>
          <p:cNvSpPr txBox="1">
            <a:spLocks noChangeArrowheads="1"/>
          </p:cNvSpPr>
          <p:nvPr/>
        </p:nvSpPr>
        <p:spPr bwMode="blackWhite">
          <a:xfrm>
            <a:off x="234950" y="957263"/>
            <a:ext cx="83470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i="1">
                <a:solidFill>
                  <a:schemeClr val="tx1"/>
                </a:solidFill>
              </a:rPr>
              <a:t>Subsegments can bring out distinctions within the broad (row) segments.</a:t>
            </a:r>
          </a:p>
        </p:txBody>
      </p:sp>
      <p:sp>
        <p:nvSpPr>
          <p:cNvPr id="22540" name="Text Box 14"/>
          <p:cNvSpPr txBox="1">
            <a:spLocks noChangeArrowheads="1"/>
          </p:cNvSpPr>
          <p:nvPr/>
        </p:nvSpPr>
        <p:spPr bwMode="blackWhite">
          <a:xfrm>
            <a:off x="314325" y="1450975"/>
            <a:ext cx="28908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chemeClr val="tx1"/>
                </a:solidFill>
              </a:rPr>
              <a:t>Some Examples:</a:t>
            </a:r>
          </a:p>
        </p:txBody>
      </p:sp>
      <p:sp>
        <p:nvSpPr>
          <p:cNvPr id="22541" name="Text Box 15"/>
          <p:cNvSpPr txBox="1">
            <a:spLocks noChangeArrowheads="1"/>
          </p:cNvSpPr>
          <p:nvPr/>
        </p:nvSpPr>
        <p:spPr bwMode="blackWhite">
          <a:xfrm>
            <a:off x="936625" y="5959475"/>
            <a:ext cx="68913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400" b="1" i="1">
                <a:solidFill>
                  <a:srgbClr val="6699CC"/>
                </a:solidFill>
              </a:rPr>
              <a:t>What other subsegments might be useful ?</a:t>
            </a:r>
          </a:p>
        </p:txBody>
      </p:sp>
      <p:pic>
        <p:nvPicPr>
          <p:cNvPr id="22542"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192088" y="568325"/>
            <a:ext cx="9144000" cy="639763"/>
          </a:xfrm>
        </p:spPr>
        <p:txBody>
          <a:bodyPr/>
          <a:lstStyle/>
          <a:p>
            <a:pPr eaLnBrk="1" hangingPunct="1"/>
            <a:r>
              <a:rPr lang="en-US" altLang="en-US"/>
              <a:t>Scoping Data Collection: </a:t>
            </a:r>
            <a:br>
              <a:rPr lang="en-US" altLang="en-US"/>
            </a:br>
            <a:r>
              <a:rPr lang="en-US" altLang="en-US" sz="2400"/>
              <a:t>How Many Interviews?</a:t>
            </a:r>
            <a:endParaRPr lang="en-US" altLang="en-US"/>
          </a:p>
        </p:txBody>
      </p:sp>
      <p:sp>
        <p:nvSpPr>
          <p:cNvPr id="23555" name="Line 3"/>
          <p:cNvSpPr>
            <a:spLocks noChangeShapeType="1"/>
          </p:cNvSpPr>
          <p:nvPr/>
        </p:nvSpPr>
        <p:spPr bwMode="auto">
          <a:xfrm>
            <a:off x="1874838" y="2057400"/>
            <a:ext cx="0" cy="35369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56" name="Line 4"/>
          <p:cNvSpPr>
            <a:spLocks noChangeShapeType="1"/>
          </p:cNvSpPr>
          <p:nvPr/>
        </p:nvSpPr>
        <p:spPr bwMode="auto">
          <a:xfrm>
            <a:off x="1874838" y="5570538"/>
            <a:ext cx="695483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57" name="Text Box 5"/>
          <p:cNvSpPr txBox="1">
            <a:spLocks noChangeArrowheads="1"/>
          </p:cNvSpPr>
          <p:nvPr/>
        </p:nvSpPr>
        <p:spPr bwMode="auto">
          <a:xfrm>
            <a:off x="1270000" y="5345113"/>
            <a:ext cx="6048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r" eaLnBrk="1" hangingPunct="1">
              <a:spcBef>
                <a:spcPct val="0"/>
              </a:spcBef>
            </a:pPr>
            <a:r>
              <a:rPr lang="en-US" altLang="en-US" sz="1800">
                <a:solidFill>
                  <a:schemeClr val="tx2"/>
                </a:solidFill>
                <a:latin typeface="Arial Rounded MT Bold" panose="020F0704030504030204" pitchFamily="34" charset="0"/>
              </a:rPr>
              <a:t>0</a:t>
            </a:r>
          </a:p>
        </p:txBody>
      </p:sp>
      <p:sp>
        <p:nvSpPr>
          <p:cNvPr id="23558" name="Text Box 6"/>
          <p:cNvSpPr txBox="1">
            <a:spLocks noChangeArrowheads="1"/>
          </p:cNvSpPr>
          <p:nvPr/>
        </p:nvSpPr>
        <p:spPr bwMode="auto">
          <a:xfrm>
            <a:off x="1057275" y="1922463"/>
            <a:ext cx="7937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r" eaLnBrk="1" hangingPunct="1">
              <a:spcBef>
                <a:spcPct val="0"/>
              </a:spcBef>
            </a:pPr>
            <a:r>
              <a:rPr lang="en-US" altLang="en-US" sz="2000">
                <a:solidFill>
                  <a:schemeClr val="tx2"/>
                </a:solidFill>
                <a:latin typeface="Arial Rounded MT Bold" panose="020F0704030504030204" pitchFamily="34" charset="0"/>
              </a:rPr>
              <a:t>100</a:t>
            </a:r>
          </a:p>
        </p:txBody>
      </p:sp>
      <p:sp>
        <p:nvSpPr>
          <p:cNvPr id="23559" name="Text Box 7"/>
          <p:cNvSpPr txBox="1">
            <a:spLocks noChangeArrowheads="1"/>
          </p:cNvSpPr>
          <p:nvPr/>
        </p:nvSpPr>
        <p:spPr bwMode="auto">
          <a:xfrm>
            <a:off x="1138238" y="4694238"/>
            <a:ext cx="736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r" eaLnBrk="1" hangingPunct="1">
              <a:spcBef>
                <a:spcPct val="0"/>
              </a:spcBef>
            </a:pPr>
            <a:r>
              <a:rPr lang="en-US" altLang="en-US" sz="1800">
                <a:solidFill>
                  <a:schemeClr val="tx2"/>
                </a:solidFill>
                <a:latin typeface="Arial Rounded MT Bold" panose="020F0704030504030204" pitchFamily="34" charset="0"/>
              </a:rPr>
              <a:t>20</a:t>
            </a:r>
          </a:p>
        </p:txBody>
      </p:sp>
      <p:sp>
        <p:nvSpPr>
          <p:cNvPr id="23560" name="Text Box 8"/>
          <p:cNvSpPr txBox="1">
            <a:spLocks noChangeArrowheads="1"/>
          </p:cNvSpPr>
          <p:nvPr/>
        </p:nvSpPr>
        <p:spPr bwMode="auto">
          <a:xfrm>
            <a:off x="1152525" y="3956050"/>
            <a:ext cx="7223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r" eaLnBrk="1" hangingPunct="1">
              <a:spcBef>
                <a:spcPct val="0"/>
              </a:spcBef>
            </a:pPr>
            <a:r>
              <a:rPr lang="en-US" altLang="en-US" sz="1800">
                <a:solidFill>
                  <a:schemeClr val="tx2"/>
                </a:solidFill>
                <a:latin typeface="Arial Rounded MT Bold" panose="020F0704030504030204" pitchFamily="34" charset="0"/>
              </a:rPr>
              <a:t>40</a:t>
            </a:r>
          </a:p>
        </p:txBody>
      </p:sp>
      <p:sp>
        <p:nvSpPr>
          <p:cNvPr id="23561" name="Text Box 9"/>
          <p:cNvSpPr txBox="1">
            <a:spLocks noChangeArrowheads="1"/>
          </p:cNvSpPr>
          <p:nvPr/>
        </p:nvSpPr>
        <p:spPr bwMode="auto">
          <a:xfrm>
            <a:off x="1123950" y="3251200"/>
            <a:ext cx="7508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r" eaLnBrk="1" hangingPunct="1">
              <a:spcBef>
                <a:spcPct val="0"/>
              </a:spcBef>
            </a:pPr>
            <a:r>
              <a:rPr lang="en-US" altLang="en-US" sz="1800">
                <a:solidFill>
                  <a:schemeClr val="tx2"/>
                </a:solidFill>
                <a:latin typeface="Arial Rounded MT Bold" panose="020F0704030504030204" pitchFamily="34" charset="0"/>
              </a:rPr>
              <a:t>60</a:t>
            </a:r>
          </a:p>
        </p:txBody>
      </p:sp>
      <p:sp>
        <p:nvSpPr>
          <p:cNvPr id="23562" name="Text Box 10"/>
          <p:cNvSpPr txBox="1">
            <a:spLocks noChangeArrowheads="1"/>
          </p:cNvSpPr>
          <p:nvPr/>
        </p:nvSpPr>
        <p:spPr bwMode="auto">
          <a:xfrm>
            <a:off x="1065213" y="2552700"/>
            <a:ext cx="8096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r" eaLnBrk="1" hangingPunct="1">
              <a:spcBef>
                <a:spcPct val="0"/>
              </a:spcBef>
            </a:pPr>
            <a:r>
              <a:rPr lang="en-US" altLang="en-US" sz="1800">
                <a:solidFill>
                  <a:schemeClr val="tx2"/>
                </a:solidFill>
                <a:latin typeface="Arial Rounded MT Bold" panose="020F0704030504030204" pitchFamily="34" charset="0"/>
              </a:rPr>
              <a:t>80</a:t>
            </a:r>
          </a:p>
        </p:txBody>
      </p:sp>
      <p:sp>
        <p:nvSpPr>
          <p:cNvPr id="648203" name="Oval 11"/>
          <p:cNvSpPr>
            <a:spLocks noChangeArrowheads="1"/>
          </p:cNvSpPr>
          <p:nvPr/>
        </p:nvSpPr>
        <p:spPr bwMode="auto">
          <a:xfrm>
            <a:off x="2281238" y="4683125"/>
            <a:ext cx="96837" cy="100013"/>
          </a:xfrm>
          <a:prstGeom prst="ellipse">
            <a:avLst/>
          </a:prstGeom>
          <a:solidFill>
            <a:schemeClr val="accent1"/>
          </a:solid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48204" name="Oval 12"/>
          <p:cNvSpPr>
            <a:spLocks noChangeArrowheads="1"/>
          </p:cNvSpPr>
          <p:nvPr/>
        </p:nvSpPr>
        <p:spPr bwMode="auto">
          <a:xfrm>
            <a:off x="2868613" y="4019550"/>
            <a:ext cx="96837" cy="100013"/>
          </a:xfrm>
          <a:prstGeom prst="ellipse">
            <a:avLst/>
          </a:prstGeom>
          <a:solidFill>
            <a:schemeClr val="accent1"/>
          </a:solid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48205" name="Oval 13"/>
          <p:cNvSpPr>
            <a:spLocks noChangeArrowheads="1"/>
          </p:cNvSpPr>
          <p:nvPr/>
        </p:nvSpPr>
        <p:spPr bwMode="auto">
          <a:xfrm>
            <a:off x="3457575" y="3490913"/>
            <a:ext cx="96838" cy="100012"/>
          </a:xfrm>
          <a:prstGeom prst="ellipse">
            <a:avLst/>
          </a:prstGeom>
          <a:solidFill>
            <a:schemeClr val="accent1"/>
          </a:solid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48206" name="Oval 14"/>
          <p:cNvSpPr>
            <a:spLocks noChangeArrowheads="1"/>
          </p:cNvSpPr>
          <p:nvPr/>
        </p:nvSpPr>
        <p:spPr bwMode="auto">
          <a:xfrm>
            <a:off x="4056063" y="3168650"/>
            <a:ext cx="96837" cy="98425"/>
          </a:xfrm>
          <a:prstGeom prst="ellipse">
            <a:avLst/>
          </a:prstGeom>
          <a:solidFill>
            <a:schemeClr val="accent1"/>
          </a:solid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nvGrpSpPr>
          <p:cNvPr id="2" name="Group 15"/>
          <p:cNvGrpSpPr>
            <a:grpSpLocks/>
          </p:cNvGrpSpPr>
          <p:nvPr/>
        </p:nvGrpSpPr>
        <p:grpSpPr bwMode="auto">
          <a:xfrm>
            <a:off x="2292350" y="2333625"/>
            <a:ext cx="4221163" cy="1795463"/>
            <a:chOff x="1444" y="1220"/>
            <a:chExt cx="2659" cy="1131"/>
          </a:xfrm>
        </p:grpSpPr>
        <p:sp>
          <p:nvSpPr>
            <p:cNvPr id="23581" name="Rectangle 16"/>
            <p:cNvSpPr>
              <a:spLocks noChangeArrowheads="1"/>
            </p:cNvSpPr>
            <p:nvPr/>
          </p:nvSpPr>
          <p:spPr bwMode="auto">
            <a:xfrm>
              <a:off x="1444" y="2288"/>
              <a:ext cx="61" cy="63"/>
            </a:xfrm>
            <a:prstGeom prst="rect">
              <a:avLst/>
            </a:prstGeom>
            <a:solidFill>
              <a:srgbClr val="FFFFC3"/>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23582" name="Rectangle 17"/>
            <p:cNvSpPr>
              <a:spLocks noChangeArrowheads="1"/>
            </p:cNvSpPr>
            <p:nvPr/>
          </p:nvSpPr>
          <p:spPr bwMode="auto">
            <a:xfrm>
              <a:off x="1803" y="1853"/>
              <a:ext cx="61" cy="63"/>
            </a:xfrm>
            <a:prstGeom prst="rect">
              <a:avLst/>
            </a:prstGeom>
            <a:solidFill>
              <a:srgbClr val="FFFFC3"/>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23583" name="Rectangle 18"/>
            <p:cNvSpPr>
              <a:spLocks noChangeArrowheads="1"/>
            </p:cNvSpPr>
            <p:nvPr/>
          </p:nvSpPr>
          <p:spPr bwMode="auto">
            <a:xfrm>
              <a:off x="2185" y="1581"/>
              <a:ext cx="61" cy="63"/>
            </a:xfrm>
            <a:prstGeom prst="rect">
              <a:avLst/>
            </a:prstGeom>
            <a:solidFill>
              <a:srgbClr val="FFFFC3"/>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23584" name="Rectangle 19"/>
            <p:cNvSpPr>
              <a:spLocks noChangeArrowheads="1"/>
            </p:cNvSpPr>
            <p:nvPr/>
          </p:nvSpPr>
          <p:spPr bwMode="auto">
            <a:xfrm>
              <a:off x="2561" y="1457"/>
              <a:ext cx="62" cy="63"/>
            </a:xfrm>
            <a:prstGeom prst="rect">
              <a:avLst/>
            </a:prstGeom>
            <a:solidFill>
              <a:srgbClr val="FFFFC3"/>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23585" name="Rectangle 20"/>
            <p:cNvSpPr>
              <a:spLocks noChangeArrowheads="1"/>
            </p:cNvSpPr>
            <p:nvPr/>
          </p:nvSpPr>
          <p:spPr bwMode="auto">
            <a:xfrm>
              <a:off x="2905" y="1390"/>
              <a:ext cx="61" cy="63"/>
            </a:xfrm>
            <a:prstGeom prst="rect">
              <a:avLst/>
            </a:prstGeom>
            <a:solidFill>
              <a:srgbClr val="FFFFC3"/>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23586" name="Rectangle 21"/>
            <p:cNvSpPr>
              <a:spLocks noChangeArrowheads="1"/>
            </p:cNvSpPr>
            <p:nvPr/>
          </p:nvSpPr>
          <p:spPr bwMode="auto">
            <a:xfrm>
              <a:off x="3273" y="1291"/>
              <a:ext cx="61" cy="62"/>
            </a:xfrm>
            <a:prstGeom prst="rect">
              <a:avLst/>
            </a:prstGeom>
            <a:solidFill>
              <a:srgbClr val="FFFFC3"/>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23587" name="Rectangle 22"/>
            <p:cNvSpPr>
              <a:spLocks noChangeArrowheads="1"/>
            </p:cNvSpPr>
            <p:nvPr/>
          </p:nvSpPr>
          <p:spPr bwMode="auto">
            <a:xfrm>
              <a:off x="3674" y="1241"/>
              <a:ext cx="61" cy="63"/>
            </a:xfrm>
            <a:prstGeom prst="rect">
              <a:avLst/>
            </a:prstGeom>
            <a:solidFill>
              <a:srgbClr val="FFFFC3"/>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23588" name="Rectangle 23"/>
            <p:cNvSpPr>
              <a:spLocks noChangeArrowheads="1"/>
            </p:cNvSpPr>
            <p:nvPr/>
          </p:nvSpPr>
          <p:spPr bwMode="auto">
            <a:xfrm>
              <a:off x="4041" y="1220"/>
              <a:ext cx="62" cy="63"/>
            </a:xfrm>
            <a:prstGeom prst="rect">
              <a:avLst/>
            </a:prstGeom>
            <a:solidFill>
              <a:srgbClr val="FFFFC3"/>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grpSp>
        <p:nvGrpSpPr>
          <p:cNvPr id="3" name="Group 24"/>
          <p:cNvGrpSpPr>
            <a:grpSpLocks/>
          </p:cNvGrpSpPr>
          <p:nvPr/>
        </p:nvGrpSpPr>
        <p:grpSpPr bwMode="auto">
          <a:xfrm>
            <a:off x="4598988" y="2505075"/>
            <a:ext cx="2516187" cy="536575"/>
            <a:chOff x="2897" y="1328"/>
            <a:chExt cx="1585" cy="338"/>
          </a:xfrm>
        </p:grpSpPr>
        <p:sp>
          <p:nvSpPr>
            <p:cNvPr id="23576" name="Oval 25"/>
            <p:cNvSpPr>
              <a:spLocks noChangeArrowheads="1"/>
            </p:cNvSpPr>
            <p:nvPr/>
          </p:nvSpPr>
          <p:spPr bwMode="auto">
            <a:xfrm>
              <a:off x="2897" y="1604"/>
              <a:ext cx="62" cy="62"/>
            </a:xfrm>
            <a:prstGeom prst="ellipse">
              <a:avLst/>
            </a:prstGeom>
            <a:solidFill>
              <a:schemeClr val="accent1"/>
            </a:solid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23577" name="Oval 26"/>
            <p:cNvSpPr>
              <a:spLocks noChangeArrowheads="1"/>
            </p:cNvSpPr>
            <p:nvPr/>
          </p:nvSpPr>
          <p:spPr bwMode="auto">
            <a:xfrm>
              <a:off x="3273" y="1508"/>
              <a:ext cx="61" cy="62"/>
            </a:xfrm>
            <a:prstGeom prst="ellipse">
              <a:avLst/>
            </a:prstGeom>
            <a:solidFill>
              <a:schemeClr val="accent1"/>
            </a:solid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23578" name="Oval 27"/>
            <p:cNvSpPr>
              <a:spLocks noChangeArrowheads="1"/>
            </p:cNvSpPr>
            <p:nvPr/>
          </p:nvSpPr>
          <p:spPr bwMode="auto">
            <a:xfrm>
              <a:off x="3671" y="1441"/>
              <a:ext cx="62" cy="62"/>
            </a:xfrm>
            <a:prstGeom prst="ellipse">
              <a:avLst/>
            </a:prstGeom>
            <a:solidFill>
              <a:schemeClr val="accent1"/>
            </a:solid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23579" name="Oval 28"/>
            <p:cNvSpPr>
              <a:spLocks noChangeArrowheads="1"/>
            </p:cNvSpPr>
            <p:nvPr/>
          </p:nvSpPr>
          <p:spPr bwMode="auto">
            <a:xfrm>
              <a:off x="4042" y="1389"/>
              <a:ext cx="62" cy="63"/>
            </a:xfrm>
            <a:prstGeom prst="ellipse">
              <a:avLst/>
            </a:prstGeom>
            <a:solidFill>
              <a:schemeClr val="accent1"/>
            </a:solid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23580" name="Oval 29"/>
            <p:cNvSpPr>
              <a:spLocks noChangeArrowheads="1"/>
            </p:cNvSpPr>
            <p:nvPr/>
          </p:nvSpPr>
          <p:spPr bwMode="auto">
            <a:xfrm>
              <a:off x="4421" y="1328"/>
              <a:ext cx="61" cy="62"/>
            </a:xfrm>
            <a:prstGeom prst="ellipse">
              <a:avLst/>
            </a:prstGeom>
            <a:solidFill>
              <a:schemeClr val="accent1"/>
            </a:solid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sp>
        <p:nvSpPr>
          <p:cNvPr id="23569" name="Text Box 30"/>
          <p:cNvSpPr txBox="1">
            <a:spLocks noChangeArrowheads="1"/>
          </p:cNvSpPr>
          <p:nvPr/>
        </p:nvSpPr>
        <p:spPr bwMode="auto">
          <a:xfrm>
            <a:off x="2166938" y="5630863"/>
            <a:ext cx="59594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400">
                <a:solidFill>
                  <a:schemeClr val="tx2"/>
                </a:solidFill>
                <a:latin typeface="Arial Rounded MT Bold" panose="020F0704030504030204" pitchFamily="34" charset="0"/>
              </a:rPr>
              <a:t>2         4         6        8       10        12       14         16       18        20</a:t>
            </a:r>
          </a:p>
        </p:txBody>
      </p:sp>
      <p:sp>
        <p:nvSpPr>
          <p:cNvPr id="23570" name="Text Box 31"/>
          <p:cNvSpPr txBox="1">
            <a:spLocks noChangeArrowheads="1"/>
          </p:cNvSpPr>
          <p:nvPr/>
        </p:nvSpPr>
        <p:spPr bwMode="auto">
          <a:xfrm rot="-5400000">
            <a:off x="-1199356" y="3559969"/>
            <a:ext cx="39385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400" b="1">
                <a:solidFill>
                  <a:schemeClr val="tx2"/>
                </a:solidFill>
              </a:rPr>
              <a:t>%  Needs Identified</a:t>
            </a:r>
          </a:p>
        </p:txBody>
      </p:sp>
      <p:sp>
        <p:nvSpPr>
          <p:cNvPr id="23571" name="Text Box 32"/>
          <p:cNvSpPr txBox="1">
            <a:spLocks noChangeArrowheads="1"/>
          </p:cNvSpPr>
          <p:nvPr/>
        </p:nvSpPr>
        <p:spPr bwMode="auto">
          <a:xfrm>
            <a:off x="2028825" y="6102350"/>
            <a:ext cx="60896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400" b="1">
                <a:solidFill>
                  <a:schemeClr val="tx2"/>
                </a:solidFill>
              </a:rPr>
              <a:t>Number of Interviews</a:t>
            </a:r>
            <a:r>
              <a:rPr lang="en-US" altLang="en-US" sz="1400" b="1">
                <a:solidFill>
                  <a:schemeClr val="tx2"/>
                </a:solidFill>
                <a:latin typeface="Arial Rounded MT Bold" panose="020F0704030504030204" pitchFamily="34" charset="0"/>
              </a:rPr>
              <a:t>                    </a:t>
            </a:r>
            <a:r>
              <a:rPr lang="en-US" altLang="en-US" sz="2400" b="1">
                <a:solidFill>
                  <a:schemeClr val="tx2"/>
                </a:solidFill>
              </a:rPr>
              <a:t>or Groups</a:t>
            </a:r>
          </a:p>
        </p:txBody>
      </p:sp>
      <p:sp>
        <p:nvSpPr>
          <p:cNvPr id="23572" name="Oval 33"/>
          <p:cNvSpPr>
            <a:spLocks noChangeArrowheads="1"/>
          </p:cNvSpPr>
          <p:nvPr/>
        </p:nvSpPr>
        <p:spPr bwMode="auto">
          <a:xfrm>
            <a:off x="5275263" y="6230938"/>
            <a:ext cx="266700" cy="276225"/>
          </a:xfrm>
          <a:prstGeom prst="ellipse">
            <a:avLst/>
          </a:prstGeom>
          <a:solidFill>
            <a:schemeClr val="accent1"/>
          </a:solid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23573" name="Rectangle 34"/>
          <p:cNvSpPr>
            <a:spLocks noChangeArrowheads="1"/>
          </p:cNvSpPr>
          <p:nvPr/>
        </p:nvSpPr>
        <p:spPr bwMode="auto">
          <a:xfrm>
            <a:off x="7651750" y="6248400"/>
            <a:ext cx="295275" cy="222250"/>
          </a:xfrm>
          <a:prstGeom prst="rect">
            <a:avLst/>
          </a:prstGeom>
          <a:solidFill>
            <a:srgbClr val="FFFFC3"/>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23574" name="Text Box 36"/>
          <p:cNvSpPr txBox="1">
            <a:spLocks noChangeArrowheads="1"/>
          </p:cNvSpPr>
          <p:nvPr/>
        </p:nvSpPr>
        <p:spPr bwMode="blackWhite">
          <a:xfrm>
            <a:off x="3246438" y="1358900"/>
            <a:ext cx="4316412"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400" b="1" i="1">
                <a:solidFill>
                  <a:schemeClr val="tx1"/>
                </a:solidFill>
              </a:rPr>
              <a:t>Diminishing Returns </a:t>
            </a:r>
            <a:br>
              <a:rPr lang="en-US" altLang="en-US" sz="2400" b="1" i="1">
                <a:solidFill>
                  <a:schemeClr val="tx1"/>
                </a:solidFill>
              </a:rPr>
            </a:br>
            <a:r>
              <a:rPr lang="en-US" altLang="en-US" sz="2400" b="1" i="1">
                <a:solidFill>
                  <a:schemeClr val="tx1"/>
                </a:solidFill>
              </a:rPr>
              <a:t>10-18 Interviews (common)</a:t>
            </a:r>
          </a:p>
        </p:txBody>
      </p:sp>
      <p:pic>
        <p:nvPicPr>
          <p:cNvPr id="23575"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48203"/>
                                        </p:tgtEl>
                                        <p:attrNameLst>
                                          <p:attrName>style.visibility</p:attrName>
                                        </p:attrNameLst>
                                      </p:cBhvr>
                                      <p:to>
                                        <p:strVal val="visible"/>
                                      </p:to>
                                    </p:set>
                                    <p:animEffect transition="in" filter="dissolve">
                                      <p:cBhvr>
                                        <p:cTn id="7" dur="500"/>
                                        <p:tgtEl>
                                          <p:spTgt spid="64820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48204"/>
                                        </p:tgtEl>
                                        <p:attrNameLst>
                                          <p:attrName>style.visibility</p:attrName>
                                        </p:attrNameLst>
                                      </p:cBhvr>
                                      <p:to>
                                        <p:strVal val="visible"/>
                                      </p:to>
                                    </p:set>
                                    <p:animEffect transition="in" filter="dissolve">
                                      <p:cBhvr>
                                        <p:cTn id="12" dur="500"/>
                                        <p:tgtEl>
                                          <p:spTgt spid="64820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648205"/>
                                        </p:tgtEl>
                                        <p:attrNameLst>
                                          <p:attrName>style.visibility</p:attrName>
                                        </p:attrNameLst>
                                      </p:cBhvr>
                                      <p:to>
                                        <p:strVal val="visible"/>
                                      </p:to>
                                    </p:set>
                                    <p:animEffect transition="in" filter="dissolve">
                                      <p:cBhvr>
                                        <p:cTn id="17" dur="500"/>
                                        <p:tgtEl>
                                          <p:spTgt spid="64820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648206"/>
                                        </p:tgtEl>
                                        <p:attrNameLst>
                                          <p:attrName>style.visibility</p:attrName>
                                        </p:attrNameLst>
                                      </p:cBhvr>
                                      <p:to>
                                        <p:strVal val="visible"/>
                                      </p:to>
                                    </p:set>
                                    <p:animEffect transition="in" filter="dissolve">
                                      <p:cBhvr>
                                        <p:cTn id="22" dur="500"/>
                                        <p:tgtEl>
                                          <p:spTgt spid="648206"/>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dissolve">
                                      <p:cBhvr>
                                        <p:cTn id="27" dur="500"/>
                                        <p:tgtEl>
                                          <p:spTgt spid="3"/>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nodeType="click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dissolve">
                                      <p:cBhvr>
                                        <p:cTn id="3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8203" grpId="0" animBg="1"/>
      <p:bldP spid="648204" grpId="0" animBg="1"/>
      <p:bldP spid="648205" grpId="0" animBg="1"/>
      <p:bldP spid="64820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Grp="1" noChangeArrowheads="1"/>
          </p:cNvSpPr>
          <p:nvPr>
            <p:ph type="title"/>
          </p:nvPr>
        </p:nvSpPr>
        <p:spPr>
          <a:xfrm>
            <a:off x="161925" y="477838"/>
            <a:ext cx="7772400" cy="633412"/>
          </a:xfrm>
        </p:spPr>
        <p:txBody>
          <a:bodyPr/>
          <a:lstStyle/>
          <a:p>
            <a:pPr eaLnBrk="1" hangingPunct="1"/>
            <a:r>
              <a:rPr lang="en-US" altLang="en-US"/>
              <a:t>Customer Matrix</a:t>
            </a:r>
            <a:br>
              <a:rPr lang="en-US" altLang="en-US"/>
            </a:br>
            <a:r>
              <a:rPr lang="en-US" altLang="en-US" sz="2400"/>
              <a:t>Balancing the Data Gathering Plan</a:t>
            </a:r>
            <a:r>
              <a:rPr lang="en-US" altLang="en-US" sz="2400" baseline="30000"/>
              <a:t>1</a:t>
            </a:r>
          </a:p>
        </p:txBody>
      </p:sp>
      <p:sp>
        <p:nvSpPr>
          <p:cNvPr id="24579" name="Rectangle 6"/>
          <p:cNvSpPr>
            <a:spLocks noChangeArrowheads="1"/>
          </p:cNvSpPr>
          <p:nvPr/>
        </p:nvSpPr>
        <p:spPr bwMode="auto">
          <a:xfrm>
            <a:off x="1541463" y="1308100"/>
            <a:ext cx="6303962"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24580" name="Rectangle 7"/>
          <p:cNvSpPr>
            <a:spLocks noChangeArrowheads="1"/>
          </p:cNvSpPr>
          <p:nvPr/>
        </p:nvSpPr>
        <p:spPr bwMode="auto">
          <a:xfrm>
            <a:off x="1541463" y="2128838"/>
            <a:ext cx="1190625"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b="1">
              <a:solidFill>
                <a:schemeClr val="tx1"/>
              </a:solidFill>
            </a:endParaRPr>
          </a:p>
        </p:txBody>
      </p:sp>
      <p:sp>
        <p:nvSpPr>
          <p:cNvPr id="24581" name="Line 9"/>
          <p:cNvSpPr>
            <a:spLocks noChangeShapeType="1"/>
          </p:cNvSpPr>
          <p:nvPr/>
        </p:nvSpPr>
        <p:spPr bwMode="auto">
          <a:xfrm flipV="1">
            <a:off x="184150" y="2120900"/>
            <a:ext cx="8566150" cy="635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24582" name="Group 85"/>
          <p:cNvGrpSpPr>
            <a:grpSpLocks/>
          </p:cNvGrpSpPr>
          <p:nvPr/>
        </p:nvGrpSpPr>
        <p:grpSpPr bwMode="auto">
          <a:xfrm>
            <a:off x="195263" y="2698750"/>
            <a:ext cx="8545512" cy="1514475"/>
            <a:chOff x="519113" y="2698750"/>
            <a:chExt cx="8221662" cy="1515257"/>
          </a:xfrm>
        </p:grpSpPr>
        <p:sp>
          <p:nvSpPr>
            <p:cNvPr id="24649" name="Line 10"/>
            <p:cNvSpPr>
              <a:spLocks noChangeShapeType="1"/>
            </p:cNvSpPr>
            <p:nvPr/>
          </p:nvSpPr>
          <p:spPr bwMode="auto">
            <a:xfrm>
              <a:off x="519113" y="2698750"/>
              <a:ext cx="8221662"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650" name="Line 11"/>
            <p:cNvSpPr>
              <a:spLocks noChangeShapeType="1"/>
            </p:cNvSpPr>
            <p:nvPr/>
          </p:nvSpPr>
          <p:spPr bwMode="auto">
            <a:xfrm>
              <a:off x="519113" y="3303588"/>
              <a:ext cx="8174037"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651" name="Line 12"/>
            <p:cNvSpPr>
              <a:spLocks noChangeShapeType="1"/>
            </p:cNvSpPr>
            <p:nvPr/>
          </p:nvSpPr>
          <p:spPr bwMode="auto">
            <a:xfrm>
              <a:off x="519113" y="4214007"/>
              <a:ext cx="8212137"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24583" name="Line 13"/>
          <p:cNvSpPr>
            <a:spLocks noChangeShapeType="1"/>
          </p:cNvSpPr>
          <p:nvPr/>
        </p:nvSpPr>
        <p:spPr bwMode="auto">
          <a:xfrm>
            <a:off x="1622425" y="1312863"/>
            <a:ext cx="0" cy="377666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584" name="Text Box 14"/>
          <p:cNvSpPr txBox="1">
            <a:spLocks noChangeArrowheads="1"/>
          </p:cNvSpPr>
          <p:nvPr/>
        </p:nvSpPr>
        <p:spPr bwMode="auto">
          <a:xfrm>
            <a:off x="1643063" y="1414463"/>
            <a:ext cx="984250"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800" b="1">
                <a:solidFill>
                  <a:srgbClr val="000000"/>
                </a:solidFill>
                <a:latin typeface="Arial Rounded MT Bold" panose="020F0704030504030204" pitchFamily="34" charset="0"/>
              </a:rPr>
              <a:t>Lead User</a:t>
            </a:r>
          </a:p>
        </p:txBody>
      </p:sp>
      <p:sp>
        <p:nvSpPr>
          <p:cNvPr id="24585" name="Text Box 15"/>
          <p:cNvSpPr txBox="1">
            <a:spLocks noChangeArrowheads="1"/>
          </p:cNvSpPr>
          <p:nvPr/>
        </p:nvSpPr>
        <p:spPr bwMode="auto">
          <a:xfrm>
            <a:off x="2752725" y="1477963"/>
            <a:ext cx="14128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400" b="1">
                <a:solidFill>
                  <a:srgbClr val="000000"/>
                </a:solidFill>
                <a:latin typeface="Arial Rounded MT Bold" panose="020F0704030504030204" pitchFamily="34" charset="0"/>
              </a:rPr>
              <a:t>Demanding</a:t>
            </a:r>
          </a:p>
        </p:txBody>
      </p:sp>
      <p:sp>
        <p:nvSpPr>
          <p:cNvPr id="24586" name="Text Box 16"/>
          <p:cNvSpPr txBox="1">
            <a:spLocks noChangeArrowheads="1"/>
          </p:cNvSpPr>
          <p:nvPr/>
        </p:nvSpPr>
        <p:spPr bwMode="auto">
          <a:xfrm>
            <a:off x="5567363" y="1370013"/>
            <a:ext cx="11620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800" b="1">
                <a:solidFill>
                  <a:srgbClr val="000000"/>
                </a:solidFill>
                <a:latin typeface="Arial Rounded MT Bold" panose="020F0704030504030204" pitchFamily="34" charset="0"/>
              </a:rPr>
              <a:t>Tech-Phobic</a:t>
            </a:r>
          </a:p>
        </p:txBody>
      </p:sp>
      <p:sp>
        <p:nvSpPr>
          <p:cNvPr id="24587" name="Text Box 17"/>
          <p:cNvSpPr txBox="1">
            <a:spLocks noChangeArrowheads="1"/>
          </p:cNvSpPr>
          <p:nvPr/>
        </p:nvSpPr>
        <p:spPr bwMode="auto">
          <a:xfrm>
            <a:off x="4186238" y="1414463"/>
            <a:ext cx="12668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800" b="1">
                <a:solidFill>
                  <a:srgbClr val="000000"/>
                </a:solidFill>
                <a:latin typeface="Arial Rounded MT Bold" panose="020F0704030504030204" pitchFamily="34" charset="0"/>
              </a:rPr>
              <a:t>Potential</a:t>
            </a:r>
          </a:p>
        </p:txBody>
      </p:sp>
      <p:sp>
        <p:nvSpPr>
          <p:cNvPr id="24588" name="Line 19"/>
          <p:cNvSpPr>
            <a:spLocks noChangeShapeType="1"/>
          </p:cNvSpPr>
          <p:nvPr/>
        </p:nvSpPr>
        <p:spPr bwMode="auto">
          <a:xfrm>
            <a:off x="2820988" y="1303338"/>
            <a:ext cx="0" cy="37957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589" name="Line 20"/>
          <p:cNvSpPr>
            <a:spLocks noChangeShapeType="1"/>
          </p:cNvSpPr>
          <p:nvPr/>
        </p:nvSpPr>
        <p:spPr bwMode="auto">
          <a:xfrm>
            <a:off x="4213225" y="1312863"/>
            <a:ext cx="0" cy="381476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590" name="Line 21"/>
          <p:cNvSpPr>
            <a:spLocks noChangeShapeType="1"/>
          </p:cNvSpPr>
          <p:nvPr/>
        </p:nvSpPr>
        <p:spPr bwMode="auto">
          <a:xfrm>
            <a:off x="5610225" y="1301750"/>
            <a:ext cx="0" cy="383381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591" name="Line 22"/>
          <p:cNvSpPr>
            <a:spLocks noChangeShapeType="1"/>
          </p:cNvSpPr>
          <p:nvPr/>
        </p:nvSpPr>
        <p:spPr bwMode="auto">
          <a:xfrm>
            <a:off x="7126288" y="1320800"/>
            <a:ext cx="0" cy="379571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592" name="Text Box 23"/>
          <p:cNvSpPr txBox="1">
            <a:spLocks noChangeArrowheads="1"/>
          </p:cNvSpPr>
          <p:nvPr/>
        </p:nvSpPr>
        <p:spPr bwMode="auto">
          <a:xfrm>
            <a:off x="203200" y="2238375"/>
            <a:ext cx="13811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800" b="1">
                <a:solidFill>
                  <a:schemeClr val="tx2"/>
                </a:solidFill>
                <a:latin typeface="Arial Rounded MT Bold" panose="020F0704030504030204" pitchFamily="34" charset="0"/>
              </a:rPr>
              <a:t>Business</a:t>
            </a:r>
          </a:p>
        </p:txBody>
      </p:sp>
      <p:sp>
        <p:nvSpPr>
          <p:cNvPr id="24593" name="Text Box 24"/>
          <p:cNvSpPr txBox="1">
            <a:spLocks noChangeArrowheads="1"/>
          </p:cNvSpPr>
          <p:nvPr/>
        </p:nvSpPr>
        <p:spPr bwMode="auto">
          <a:xfrm>
            <a:off x="146050" y="2857500"/>
            <a:ext cx="1441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800" b="1">
                <a:solidFill>
                  <a:schemeClr val="tx2"/>
                </a:solidFill>
                <a:latin typeface="Arial Rounded MT Bold" panose="020F0704030504030204" pitchFamily="34" charset="0"/>
              </a:rPr>
              <a:t>Media Pro</a:t>
            </a:r>
          </a:p>
        </p:txBody>
      </p:sp>
      <p:sp>
        <p:nvSpPr>
          <p:cNvPr id="24594" name="Rectangle 25"/>
          <p:cNvSpPr>
            <a:spLocks noChangeArrowheads="1"/>
          </p:cNvSpPr>
          <p:nvPr/>
        </p:nvSpPr>
        <p:spPr bwMode="auto">
          <a:xfrm>
            <a:off x="1549400" y="2703513"/>
            <a:ext cx="1190625" cy="573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b="1">
              <a:solidFill>
                <a:schemeClr val="tx1"/>
              </a:solidFill>
            </a:endParaRPr>
          </a:p>
        </p:txBody>
      </p:sp>
      <p:sp>
        <p:nvSpPr>
          <p:cNvPr id="24595" name="Rectangle 26"/>
          <p:cNvSpPr>
            <a:spLocks noChangeArrowheads="1"/>
          </p:cNvSpPr>
          <p:nvPr/>
        </p:nvSpPr>
        <p:spPr bwMode="auto">
          <a:xfrm>
            <a:off x="5584825" y="2128838"/>
            <a:ext cx="1060450"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b="1">
              <a:solidFill>
                <a:schemeClr val="tx1"/>
              </a:solidFill>
            </a:endParaRPr>
          </a:p>
        </p:txBody>
      </p:sp>
      <p:sp>
        <p:nvSpPr>
          <p:cNvPr id="24596" name="Rectangle 27"/>
          <p:cNvSpPr>
            <a:spLocks noChangeArrowheads="1"/>
          </p:cNvSpPr>
          <p:nvPr/>
        </p:nvSpPr>
        <p:spPr bwMode="auto">
          <a:xfrm>
            <a:off x="4127500" y="2703513"/>
            <a:ext cx="1420813"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b="1">
              <a:solidFill>
                <a:schemeClr val="tx1"/>
              </a:solidFill>
            </a:endParaRPr>
          </a:p>
        </p:txBody>
      </p:sp>
      <p:sp>
        <p:nvSpPr>
          <p:cNvPr id="24597" name="Text Box 28"/>
          <p:cNvSpPr txBox="1">
            <a:spLocks noChangeArrowheads="1"/>
          </p:cNvSpPr>
          <p:nvPr/>
        </p:nvSpPr>
        <p:spPr bwMode="auto">
          <a:xfrm>
            <a:off x="98425" y="3592513"/>
            <a:ext cx="16383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800" b="1">
                <a:solidFill>
                  <a:schemeClr val="tx2"/>
                </a:solidFill>
                <a:latin typeface="Arial Rounded MT Bold" panose="020F0704030504030204" pitchFamily="34" charset="0"/>
              </a:rPr>
              <a:t>Home</a:t>
            </a:r>
          </a:p>
        </p:txBody>
      </p:sp>
      <p:sp>
        <p:nvSpPr>
          <p:cNvPr id="24598" name="Text Box 29"/>
          <p:cNvSpPr txBox="1">
            <a:spLocks noChangeArrowheads="1"/>
          </p:cNvSpPr>
          <p:nvPr/>
        </p:nvSpPr>
        <p:spPr bwMode="blackWhite">
          <a:xfrm>
            <a:off x="1663700" y="2130425"/>
            <a:ext cx="13906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b="1">
                <a:solidFill>
                  <a:srgbClr val="000000"/>
                </a:solidFill>
              </a:rPr>
              <a:t>VP Sales</a:t>
            </a:r>
          </a:p>
        </p:txBody>
      </p:sp>
      <p:sp>
        <p:nvSpPr>
          <p:cNvPr id="24599" name="Text Box 30"/>
          <p:cNvSpPr txBox="1">
            <a:spLocks noChangeArrowheads="1"/>
          </p:cNvSpPr>
          <p:nvPr/>
        </p:nvSpPr>
        <p:spPr bwMode="blackWhite">
          <a:xfrm>
            <a:off x="1633538" y="2420938"/>
            <a:ext cx="13843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b="1">
                <a:solidFill>
                  <a:srgbClr val="000000"/>
                </a:solidFill>
              </a:rPr>
              <a:t>R&amp;D Mgr</a:t>
            </a:r>
          </a:p>
        </p:txBody>
      </p:sp>
      <p:sp>
        <p:nvSpPr>
          <p:cNvPr id="24600" name="Text Box 31"/>
          <p:cNvSpPr txBox="1">
            <a:spLocks noChangeArrowheads="1"/>
          </p:cNvSpPr>
          <p:nvPr/>
        </p:nvSpPr>
        <p:spPr bwMode="blackWhite">
          <a:xfrm>
            <a:off x="1633538" y="3455988"/>
            <a:ext cx="137953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b="1">
                <a:solidFill>
                  <a:srgbClr val="000000"/>
                </a:solidFill>
              </a:rPr>
              <a:t>Gamer</a:t>
            </a:r>
          </a:p>
        </p:txBody>
      </p:sp>
      <p:sp>
        <p:nvSpPr>
          <p:cNvPr id="24601" name="Text Box 33"/>
          <p:cNvSpPr txBox="1">
            <a:spLocks noChangeArrowheads="1"/>
          </p:cNvSpPr>
          <p:nvPr/>
        </p:nvSpPr>
        <p:spPr bwMode="blackWhite">
          <a:xfrm>
            <a:off x="2833688" y="2182813"/>
            <a:ext cx="148431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b="1">
                <a:solidFill>
                  <a:srgbClr val="000000"/>
                </a:solidFill>
              </a:rPr>
              <a:t>IT Mgr </a:t>
            </a:r>
          </a:p>
        </p:txBody>
      </p:sp>
      <p:sp>
        <p:nvSpPr>
          <p:cNvPr id="24602" name="Text Box 34"/>
          <p:cNvSpPr txBox="1">
            <a:spLocks noChangeArrowheads="1"/>
          </p:cNvSpPr>
          <p:nvPr/>
        </p:nvSpPr>
        <p:spPr bwMode="blackWhite">
          <a:xfrm>
            <a:off x="4189413" y="2122488"/>
            <a:ext cx="148113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b="1">
                <a:solidFill>
                  <a:srgbClr val="000000"/>
                </a:solidFill>
              </a:rPr>
              <a:t>Travel Agent</a:t>
            </a:r>
          </a:p>
        </p:txBody>
      </p:sp>
      <p:sp>
        <p:nvSpPr>
          <p:cNvPr id="24603" name="Text Box 36"/>
          <p:cNvSpPr txBox="1">
            <a:spLocks noChangeArrowheads="1"/>
          </p:cNvSpPr>
          <p:nvPr/>
        </p:nvSpPr>
        <p:spPr bwMode="blackWhite">
          <a:xfrm>
            <a:off x="4192588" y="2128838"/>
            <a:ext cx="1608137"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br>
              <a:rPr lang="en-US" altLang="en-US" b="1">
                <a:solidFill>
                  <a:srgbClr val="000000"/>
                </a:solidFill>
              </a:rPr>
            </a:br>
            <a:endParaRPr lang="en-US" altLang="en-US" b="1">
              <a:solidFill>
                <a:srgbClr val="000000"/>
              </a:solidFill>
            </a:endParaRPr>
          </a:p>
        </p:txBody>
      </p:sp>
      <p:sp>
        <p:nvSpPr>
          <p:cNvPr id="24604" name="Text Box 37"/>
          <p:cNvSpPr txBox="1">
            <a:spLocks noChangeArrowheads="1"/>
          </p:cNvSpPr>
          <p:nvPr/>
        </p:nvSpPr>
        <p:spPr bwMode="blackWhite">
          <a:xfrm>
            <a:off x="4240213" y="2809875"/>
            <a:ext cx="13239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b="1">
                <a:solidFill>
                  <a:srgbClr val="000000"/>
                </a:solidFill>
              </a:rPr>
              <a:t>Musician</a:t>
            </a:r>
          </a:p>
        </p:txBody>
      </p:sp>
      <p:sp>
        <p:nvSpPr>
          <p:cNvPr id="24605" name="Text Box 38"/>
          <p:cNvSpPr txBox="1">
            <a:spLocks noChangeArrowheads="1"/>
          </p:cNvSpPr>
          <p:nvPr/>
        </p:nvSpPr>
        <p:spPr bwMode="blackWhite">
          <a:xfrm>
            <a:off x="5695950" y="3311525"/>
            <a:ext cx="13414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b="1">
                <a:solidFill>
                  <a:srgbClr val="000000"/>
                </a:solidFill>
              </a:rPr>
              <a:t>Heads of Household</a:t>
            </a:r>
            <a:br>
              <a:rPr lang="en-US" altLang="en-US" b="1">
                <a:solidFill>
                  <a:srgbClr val="000000"/>
                </a:solidFill>
              </a:rPr>
            </a:br>
            <a:r>
              <a:rPr lang="en-US" altLang="en-US" b="1">
                <a:solidFill>
                  <a:srgbClr val="000000"/>
                </a:solidFill>
              </a:rPr>
              <a:t>(2)</a:t>
            </a:r>
          </a:p>
        </p:txBody>
      </p:sp>
      <p:sp>
        <p:nvSpPr>
          <p:cNvPr id="24606" name="Text Box 39"/>
          <p:cNvSpPr txBox="1">
            <a:spLocks noChangeArrowheads="1"/>
          </p:cNvSpPr>
          <p:nvPr/>
        </p:nvSpPr>
        <p:spPr bwMode="blackWhite">
          <a:xfrm>
            <a:off x="5621338" y="2152650"/>
            <a:ext cx="132873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b="1">
                <a:solidFill>
                  <a:srgbClr val="000000"/>
                </a:solidFill>
              </a:rPr>
              <a:t>Hotel Staff</a:t>
            </a:r>
          </a:p>
        </p:txBody>
      </p:sp>
      <p:sp>
        <p:nvSpPr>
          <p:cNvPr id="24607" name="Text Box 43"/>
          <p:cNvSpPr txBox="1">
            <a:spLocks noChangeArrowheads="1"/>
          </p:cNvSpPr>
          <p:nvPr/>
        </p:nvSpPr>
        <p:spPr bwMode="blackWhite">
          <a:xfrm>
            <a:off x="1595438" y="2714625"/>
            <a:ext cx="13985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b="1">
                <a:solidFill>
                  <a:srgbClr val="000000"/>
                </a:solidFill>
              </a:rPr>
              <a:t>Animator</a:t>
            </a:r>
          </a:p>
        </p:txBody>
      </p:sp>
      <p:sp>
        <p:nvSpPr>
          <p:cNvPr id="24608" name="Text Box 44"/>
          <p:cNvSpPr txBox="1">
            <a:spLocks noChangeArrowheads="1"/>
          </p:cNvSpPr>
          <p:nvPr/>
        </p:nvSpPr>
        <p:spPr bwMode="blackWhite">
          <a:xfrm>
            <a:off x="1595438" y="3028950"/>
            <a:ext cx="14287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b="1">
                <a:solidFill>
                  <a:srgbClr val="000000"/>
                </a:solidFill>
              </a:rPr>
              <a:t>AV Coord </a:t>
            </a:r>
          </a:p>
        </p:txBody>
      </p:sp>
      <p:sp>
        <p:nvSpPr>
          <p:cNvPr id="24609" name="Text Box 45"/>
          <p:cNvSpPr txBox="1">
            <a:spLocks noChangeArrowheads="1"/>
          </p:cNvSpPr>
          <p:nvPr/>
        </p:nvSpPr>
        <p:spPr bwMode="blackWhite">
          <a:xfrm>
            <a:off x="2847975" y="2692400"/>
            <a:ext cx="13239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b="1">
                <a:solidFill>
                  <a:srgbClr val="000000"/>
                </a:solidFill>
              </a:rPr>
              <a:t>Med Lab</a:t>
            </a:r>
          </a:p>
          <a:p>
            <a:pPr eaLnBrk="1" hangingPunct="1">
              <a:spcBef>
                <a:spcPct val="0"/>
              </a:spcBef>
            </a:pPr>
            <a:r>
              <a:rPr lang="en-US" altLang="en-US" b="1">
                <a:solidFill>
                  <a:srgbClr val="000000"/>
                </a:solidFill>
              </a:rPr>
              <a:t>Rec. Studio</a:t>
            </a:r>
          </a:p>
        </p:txBody>
      </p:sp>
      <p:sp>
        <p:nvSpPr>
          <p:cNvPr id="24610" name="Line 47"/>
          <p:cNvSpPr>
            <a:spLocks noChangeShapeType="1"/>
          </p:cNvSpPr>
          <p:nvPr/>
        </p:nvSpPr>
        <p:spPr bwMode="blackWhite">
          <a:xfrm>
            <a:off x="8720138" y="2124075"/>
            <a:ext cx="0" cy="2333625"/>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611" name="Line 48"/>
          <p:cNvSpPr>
            <a:spLocks noChangeShapeType="1"/>
          </p:cNvSpPr>
          <p:nvPr/>
        </p:nvSpPr>
        <p:spPr bwMode="blackWhite">
          <a:xfrm>
            <a:off x="1624013" y="5114925"/>
            <a:ext cx="6134100"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612" name="Line 49"/>
          <p:cNvSpPr>
            <a:spLocks noChangeShapeType="1"/>
          </p:cNvSpPr>
          <p:nvPr/>
        </p:nvSpPr>
        <p:spPr bwMode="blackWhite">
          <a:xfrm>
            <a:off x="7729538" y="4429125"/>
            <a:ext cx="0" cy="695325"/>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24613" name="Group 50"/>
          <p:cNvGrpSpPr>
            <a:grpSpLocks/>
          </p:cNvGrpSpPr>
          <p:nvPr/>
        </p:nvGrpSpPr>
        <p:grpSpPr bwMode="auto">
          <a:xfrm>
            <a:off x="1795463" y="4191000"/>
            <a:ext cx="762000" cy="800100"/>
            <a:chOff x="960" y="2694"/>
            <a:chExt cx="480" cy="504"/>
          </a:xfrm>
        </p:grpSpPr>
        <p:sp>
          <p:nvSpPr>
            <p:cNvPr id="24647" name="Text Box 51"/>
            <p:cNvSpPr txBox="1">
              <a:spLocks noChangeArrowheads="1"/>
            </p:cNvSpPr>
            <p:nvPr/>
          </p:nvSpPr>
          <p:spPr bwMode="blackWhite">
            <a:xfrm>
              <a:off x="960" y="2910"/>
              <a:ext cx="4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400">
                  <a:solidFill>
                    <a:schemeClr val="tx1"/>
                  </a:solidFill>
                </a:rPr>
                <a:t>5</a:t>
              </a:r>
            </a:p>
          </p:txBody>
        </p:sp>
        <p:sp>
          <p:nvSpPr>
            <p:cNvPr id="24648" name="Line 52"/>
            <p:cNvSpPr>
              <a:spLocks noChangeShapeType="1"/>
            </p:cNvSpPr>
            <p:nvPr/>
          </p:nvSpPr>
          <p:spPr bwMode="blackWhite">
            <a:xfrm>
              <a:off x="1200" y="2694"/>
              <a:ext cx="0" cy="168"/>
            </a:xfrm>
            <a:prstGeom prst="line">
              <a:avLst/>
            </a:prstGeom>
            <a:noFill/>
            <a:ln w="12700">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24614" name="Group 53"/>
          <p:cNvGrpSpPr>
            <a:grpSpLocks/>
          </p:cNvGrpSpPr>
          <p:nvPr/>
        </p:nvGrpSpPr>
        <p:grpSpPr bwMode="auto">
          <a:xfrm>
            <a:off x="3014663" y="4191000"/>
            <a:ext cx="762000" cy="800100"/>
            <a:chOff x="960" y="2694"/>
            <a:chExt cx="480" cy="504"/>
          </a:xfrm>
        </p:grpSpPr>
        <p:sp>
          <p:nvSpPr>
            <p:cNvPr id="24645" name="Text Box 54"/>
            <p:cNvSpPr txBox="1">
              <a:spLocks noChangeArrowheads="1"/>
            </p:cNvSpPr>
            <p:nvPr/>
          </p:nvSpPr>
          <p:spPr bwMode="blackWhite">
            <a:xfrm>
              <a:off x="960" y="2910"/>
              <a:ext cx="4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400">
                  <a:solidFill>
                    <a:schemeClr val="tx1"/>
                  </a:solidFill>
                </a:rPr>
                <a:t>6</a:t>
              </a:r>
            </a:p>
          </p:txBody>
        </p:sp>
        <p:sp>
          <p:nvSpPr>
            <p:cNvPr id="24646" name="Line 55"/>
            <p:cNvSpPr>
              <a:spLocks noChangeShapeType="1"/>
            </p:cNvSpPr>
            <p:nvPr/>
          </p:nvSpPr>
          <p:spPr bwMode="blackWhite">
            <a:xfrm>
              <a:off x="1200" y="2694"/>
              <a:ext cx="0" cy="168"/>
            </a:xfrm>
            <a:prstGeom prst="line">
              <a:avLst/>
            </a:prstGeom>
            <a:noFill/>
            <a:ln w="12700">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24615" name="Group 56"/>
          <p:cNvGrpSpPr>
            <a:grpSpLocks/>
          </p:cNvGrpSpPr>
          <p:nvPr/>
        </p:nvGrpSpPr>
        <p:grpSpPr bwMode="auto">
          <a:xfrm>
            <a:off x="4414838" y="4191000"/>
            <a:ext cx="762000" cy="800100"/>
            <a:chOff x="960" y="2694"/>
            <a:chExt cx="480" cy="504"/>
          </a:xfrm>
        </p:grpSpPr>
        <p:sp>
          <p:nvSpPr>
            <p:cNvPr id="24643" name="Text Box 57"/>
            <p:cNvSpPr txBox="1">
              <a:spLocks noChangeArrowheads="1"/>
            </p:cNvSpPr>
            <p:nvPr/>
          </p:nvSpPr>
          <p:spPr bwMode="blackWhite">
            <a:xfrm>
              <a:off x="960" y="2910"/>
              <a:ext cx="4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400">
                  <a:solidFill>
                    <a:schemeClr val="tx1"/>
                  </a:solidFill>
                </a:rPr>
                <a:t>4</a:t>
              </a:r>
            </a:p>
          </p:txBody>
        </p:sp>
        <p:sp>
          <p:nvSpPr>
            <p:cNvPr id="24644" name="Line 58"/>
            <p:cNvSpPr>
              <a:spLocks noChangeShapeType="1"/>
            </p:cNvSpPr>
            <p:nvPr/>
          </p:nvSpPr>
          <p:spPr bwMode="blackWhite">
            <a:xfrm>
              <a:off x="1200" y="2694"/>
              <a:ext cx="0" cy="168"/>
            </a:xfrm>
            <a:prstGeom prst="line">
              <a:avLst/>
            </a:prstGeom>
            <a:noFill/>
            <a:ln w="12700">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24616" name="Group 59"/>
          <p:cNvGrpSpPr>
            <a:grpSpLocks/>
          </p:cNvGrpSpPr>
          <p:nvPr/>
        </p:nvGrpSpPr>
        <p:grpSpPr bwMode="auto">
          <a:xfrm>
            <a:off x="5672138" y="4191000"/>
            <a:ext cx="762000" cy="800100"/>
            <a:chOff x="960" y="2694"/>
            <a:chExt cx="480" cy="504"/>
          </a:xfrm>
        </p:grpSpPr>
        <p:sp>
          <p:nvSpPr>
            <p:cNvPr id="24641" name="Text Box 60"/>
            <p:cNvSpPr txBox="1">
              <a:spLocks noChangeArrowheads="1"/>
            </p:cNvSpPr>
            <p:nvPr/>
          </p:nvSpPr>
          <p:spPr bwMode="blackWhite">
            <a:xfrm>
              <a:off x="960" y="2910"/>
              <a:ext cx="4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400">
                  <a:solidFill>
                    <a:schemeClr val="tx1"/>
                  </a:solidFill>
                </a:rPr>
                <a:t>3</a:t>
              </a:r>
            </a:p>
          </p:txBody>
        </p:sp>
        <p:sp>
          <p:nvSpPr>
            <p:cNvPr id="24642" name="Line 61"/>
            <p:cNvSpPr>
              <a:spLocks noChangeShapeType="1"/>
            </p:cNvSpPr>
            <p:nvPr/>
          </p:nvSpPr>
          <p:spPr bwMode="blackWhite">
            <a:xfrm>
              <a:off x="1200" y="2694"/>
              <a:ext cx="0" cy="168"/>
            </a:xfrm>
            <a:prstGeom prst="line">
              <a:avLst/>
            </a:prstGeom>
            <a:noFill/>
            <a:ln w="12700">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24617" name="Group 62"/>
          <p:cNvGrpSpPr>
            <a:grpSpLocks/>
          </p:cNvGrpSpPr>
          <p:nvPr/>
        </p:nvGrpSpPr>
        <p:grpSpPr bwMode="auto">
          <a:xfrm>
            <a:off x="7648575" y="2181225"/>
            <a:ext cx="942975" cy="457200"/>
            <a:chOff x="4656" y="1398"/>
            <a:chExt cx="594" cy="288"/>
          </a:xfrm>
        </p:grpSpPr>
        <p:sp>
          <p:nvSpPr>
            <p:cNvPr id="24639" name="Text Box 63"/>
            <p:cNvSpPr txBox="1">
              <a:spLocks noChangeArrowheads="1"/>
            </p:cNvSpPr>
            <p:nvPr/>
          </p:nvSpPr>
          <p:spPr bwMode="blackWhite">
            <a:xfrm>
              <a:off x="4770" y="1398"/>
              <a:ext cx="4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400">
                  <a:solidFill>
                    <a:schemeClr val="tx1"/>
                  </a:solidFill>
                </a:rPr>
                <a:t>5</a:t>
              </a:r>
            </a:p>
          </p:txBody>
        </p:sp>
        <p:sp>
          <p:nvSpPr>
            <p:cNvPr id="24640" name="Line 64"/>
            <p:cNvSpPr>
              <a:spLocks noChangeShapeType="1"/>
            </p:cNvSpPr>
            <p:nvPr/>
          </p:nvSpPr>
          <p:spPr bwMode="blackWhite">
            <a:xfrm>
              <a:off x="4656" y="1542"/>
              <a:ext cx="174" cy="0"/>
            </a:xfrm>
            <a:prstGeom prst="line">
              <a:avLst/>
            </a:prstGeom>
            <a:noFill/>
            <a:ln w="12700">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24618" name="Group 65"/>
          <p:cNvGrpSpPr>
            <a:grpSpLocks/>
          </p:cNvGrpSpPr>
          <p:nvPr/>
        </p:nvGrpSpPr>
        <p:grpSpPr bwMode="auto">
          <a:xfrm>
            <a:off x="7648575" y="2847975"/>
            <a:ext cx="942975" cy="457200"/>
            <a:chOff x="4656" y="1398"/>
            <a:chExt cx="594" cy="288"/>
          </a:xfrm>
        </p:grpSpPr>
        <p:sp>
          <p:nvSpPr>
            <p:cNvPr id="24637" name="Text Box 66"/>
            <p:cNvSpPr txBox="1">
              <a:spLocks noChangeArrowheads="1"/>
            </p:cNvSpPr>
            <p:nvPr/>
          </p:nvSpPr>
          <p:spPr bwMode="blackWhite">
            <a:xfrm>
              <a:off x="4770" y="1398"/>
              <a:ext cx="4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400">
                  <a:solidFill>
                    <a:schemeClr val="tx1"/>
                  </a:solidFill>
                </a:rPr>
                <a:t>5</a:t>
              </a:r>
            </a:p>
          </p:txBody>
        </p:sp>
        <p:sp>
          <p:nvSpPr>
            <p:cNvPr id="24638" name="Line 67"/>
            <p:cNvSpPr>
              <a:spLocks noChangeShapeType="1"/>
            </p:cNvSpPr>
            <p:nvPr/>
          </p:nvSpPr>
          <p:spPr bwMode="blackWhite">
            <a:xfrm>
              <a:off x="4656" y="1542"/>
              <a:ext cx="174" cy="0"/>
            </a:xfrm>
            <a:prstGeom prst="line">
              <a:avLst/>
            </a:prstGeom>
            <a:noFill/>
            <a:ln w="12700">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24619" name="Group 68"/>
          <p:cNvGrpSpPr>
            <a:grpSpLocks/>
          </p:cNvGrpSpPr>
          <p:nvPr/>
        </p:nvGrpSpPr>
        <p:grpSpPr bwMode="auto">
          <a:xfrm>
            <a:off x="7648575" y="3429000"/>
            <a:ext cx="942975" cy="457200"/>
            <a:chOff x="4656" y="1398"/>
            <a:chExt cx="594" cy="288"/>
          </a:xfrm>
        </p:grpSpPr>
        <p:sp>
          <p:nvSpPr>
            <p:cNvPr id="24635" name="Text Box 69"/>
            <p:cNvSpPr txBox="1">
              <a:spLocks noChangeArrowheads="1"/>
            </p:cNvSpPr>
            <p:nvPr/>
          </p:nvSpPr>
          <p:spPr bwMode="blackWhite">
            <a:xfrm>
              <a:off x="4770" y="1398"/>
              <a:ext cx="4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400">
                  <a:solidFill>
                    <a:schemeClr val="tx1"/>
                  </a:solidFill>
                </a:rPr>
                <a:t>8</a:t>
              </a:r>
            </a:p>
          </p:txBody>
        </p:sp>
        <p:sp>
          <p:nvSpPr>
            <p:cNvPr id="24636" name="Line 70"/>
            <p:cNvSpPr>
              <a:spLocks noChangeShapeType="1"/>
            </p:cNvSpPr>
            <p:nvPr/>
          </p:nvSpPr>
          <p:spPr bwMode="blackWhite">
            <a:xfrm>
              <a:off x="4656" y="1542"/>
              <a:ext cx="174" cy="0"/>
            </a:xfrm>
            <a:prstGeom prst="line">
              <a:avLst/>
            </a:prstGeom>
            <a:noFill/>
            <a:ln w="12700">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24620" name="Line 71"/>
          <p:cNvSpPr>
            <a:spLocks noChangeShapeType="1"/>
          </p:cNvSpPr>
          <p:nvPr/>
        </p:nvSpPr>
        <p:spPr bwMode="blackWhite">
          <a:xfrm>
            <a:off x="7729538" y="4429125"/>
            <a:ext cx="990600"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621" name="Text Box 72"/>
          <p:cNvSpPr txBox="1">
            <a:spLocks noChangeArrowheads="1"/>
          </p:cNvSpPr>
          <p:nvPr/>
        </p:nvSpPr>
        <p:spPr bwMode="blackWhite">
          <a:xfrm>
            <a:off x="3340100" y="5175250"/>
            <a:ext cx="36671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i="1">
                <a:solidFill>
                  <a:schemeClr val="tx1"/>
                </a:solidFill>
              </a:rPr>
              <a:t>Sum the rows and columns</a:t>
            </a:r>
          </a:p>
        </p:txBody>
      </p:sp>
      <p:sp>
        <p:nvSpPr>
          <p:cNvPr id="24622" name="Text Box 73"/>
          <p:cNvSpPr txBox="1">
            <a:spLocks noChangeArrowheads="1"/>
          </p:cNvSpPr>
          <p:nvPr/>
        </p:nvSpPr>
        <p:spPr bwMode="blackWhite">
          <a:xfrm>
            <a:off x="188913" y="5540375"/>
            <a:ext cx="510063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rgbClr val="6699CC"/>
                </a:solidFill>
              </a:rPr>
              <a:t>Adjust the coverage as needed to get the best sampling of available data.</a:t>
            </a:r>
          </a:p>
        </p:txBody>
      </p:sp>
      <p:sp>
        <p:nvSpPr>
          <p:cNvPr id="24623" name="Text Box 74"/>
          <p:cNvSpPr txBox="1">
            <a:spLocks noChangeArrowheads="1"/>
          </p:cNvSpPr>
          <p:nvPr/>
        </p:nvSpPr>
        <p:spPr bwMode="blackWhite">
          <a:xfrm>
            <a:off x="7854950" y="4605338"/>
            <a:ext cx="969963" cy="4095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 = 18</a:t>
            </a:r>
          </a:p>
        </p:txBody>
      </p:sp>
      <p:sp>
        <p:nvSpPr>
          <p:cNvPr id="11325" name="AutoShape 75"/>
          <p:cNvSpPr>
            <a:spLocks noChangeArrowheads="1"/>
          </p:cNvSpPr>
          <p:nvPr/>
        </p:nvSpPr>
        <p:spPr bwMode="blackWhite">
          <a:xfrm>
            <a:off x="7072313" y="4637088"/>
            <a:ext cx="363537" cy="265112"/>
          </a:xfrm>
          <a:prstGeom prst="rightArrow">
            <a:avLst>
              <a:gd name="adj1" fmla="val 50000"/>
              <a:gd name="adj2" fmla="val 34281"/>
            </a:avLst>
          </a:prstGeom>
          <a:solidFill>
            <a:schemeClr val="accent1"/>
          </a:solidFill>
          <a:ln w="12700">
            <a:solidFill>
              <a:schemeClr val="tx1"/>
            </a:solidFill>
            <a:miter lim="800000"/>
            <a:headEnd/>
            <a:tailEnd/>
          </a:ln>
          <a:effectLst>
            <a:outerShdw blurRad="50800" dist="38100" dir="2700000" algn="tl" rotWithShape="0">
              <a:prstClr val="black">
                <a:alpha val="40000"/>
              </a:prstClr>
            </a:outerShdw>
          </a:effectLst>
        </p:spPr>
        <p:txBody>
          <a:bodyPr wrap="none" anchor="ctr"/>
          <a:lstStyle/>
          <a:p>
            <a:pPr>
              <a:spcBef>
                <a:spcPct val="0"/>
              </a:spcBef>
              <a:defRPr/>
            </a:pPr>
            <a:endParaRPr lang="en-US" sz="2000" b="1">
              <a:solidFill>
                <a:schemeClr val="tx1"/>
              </a:solidFill>
              <a:latin typeface="Arial" charset="0"/>
            </a:endParaRPr>
          </a:p>
        </p:txBody>
      </p:sp>
      <p:sp>
        <p:nvSpPr>
          <p:cNvPr id="11326" name="AutoShape 76"/>
          <p:cNvSpPr>
            <a:spLocks noChangeArrowheads="1"/>
          </p:cNvSpPr>
          <p:nvPr/>
        </p:nvSpPr>
        <p:spPr bwMode="blackWhite">
          <a:xfrm>
            <a:off x="8080375" y="4032250"/>
            <a:ext cx="265113" cy="341313"/>
          </a:xfrm>
          <a:prstGeom prst="downArrow">
            <a:avLst>
              <a:gd name="adj1" fmla="val 50000"/>
              <a:gd name="adj2" fmla="val 32186"/>
            </a:avLst>
          </a:prstGeom>
          <a:solidFill>
            <a:schemeClr val="accent1"/>
          </a:solidFill>
          <a:ln w="12700">
            <a:solidFill>
              <a:schemeClr val="tx1"/>
            </a:solidFill>
            <a:miter lim="800000"/>
            <a:headEnd/>
            <a:tailEnd/>
          </a:ln>
          <a:effectLst>
            <a:outerShdw blurRad="50800" dist="38100" dir="2700000" algn="tl" rotWithShape="0">
              <a:prstClr val="black">
                <a:alpha val="40000"/>
              </a:prstClr>
            </a:outerShdw>
          </a:effectLst>
        </p:spPr>
        <p:txBody>
          <a:bodyPr wrap="none" anchor="ctr"/>
          <a:lstStyle/>
          <a:p>
            <a:pPr>
              <a:spcBef>
                <a:spcPct val="0"/>
              </a:spcBef>
              <a:defRPr/>
            </a:pPr>
            <a:endParaRPr lang="en-US" sz="2000" b="1">
              <a:solidFill>
                <a:schemeClr val="tx1"/>
              </a:solidFill>
              <a:latin typeface="Arial" charset="0"/>
            </a:endParaRPr>
          </a:p>
        </p:txBody>
      </p:sp>
      <p:sp>
        <p:nvSpPr>
          <p:cNvPr id="24626" name="Text Box 77"/>
          <p:cNvSpPr txBox="1">
            <a:spLocks noChangeArrowheads="1"/>
          </p:cNvSpPr>
          <p:nvPr/>
        </p:nvSpPr>
        <p:spPr bwMode="blackWhite">
          <a:xfrm>
            <a:off x="6810375" y="5187950"/>
            <a:ext cx="2159000"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i="1">
                <a:solidFill>
                  <a:schemeClr val="tx1"/>
                </a:solidFill>
              </a:rPr>
              <a:t>18 visits, pretty well balanced over the segments and subsegments</a:t>
            </a:r>
          </a:p>
        </p:txBody>
      </p:sp>
      <p:sp>
        <p:nvSpPr>
          <p:cNvPr id="24627" name="Line 78"/>
          <p:cNvSpPr>
            <a:spLocks noChangeShapeType="1"/>
          </p:cNvSpPr>
          <p:nvPr/>
        </p:nvSpPr>
        <p:spPr bwMode="blackWhite">
          <a:xfrm flipH="1">
            <a:off x="7799388" y="5029200"/>
            <a:ext cx="98425" cy="2032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628" name="Text Box 31"/>
          <p:cNvSpPr txBox="1">
            <a:spLocks noChangeArrowheads="1"/>
          </p:cNvSpPr>
          <p:nvPr/>
        </p:nvSpPr>
        <p:spPr bwMode="blackWhite">
          <a:xfrm>
            <a:off x="4198938" y="3559175"/>
            <a:ext cx="14954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b="1">
                <a:solidFill>
                  <a:srgbClr val="000000"/>
                </a:solidFill>
              </a:rPr>
              <a:t>Hobbyists (2)</a:t>
            </a:r>
          </a:p>
        </p:txBody>
      </p:sp>
      <p:pic>
        <p:nvPicPr>
          <p:cNvPr id="24629"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630" name="Text Box 31"/>
          <p:cNvSpPr txBox="1">
            <a:spLocks noChangeArrowheads="1"/>
          </p:cNvSpPr>
          <p:nvPr/>
        </p:nvSpPr>
        <p:spPr bwMode="blackWhite">
          <a:xfrm>
            <a:off x="2871788" y="3495675"/>
            <a:ext cx="124777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b="1">
                <a:solidFill>
                  <a:srgbClr val="000000"/>
                </a:solidFill>
              </a:rPr>
              <a:t>Retiree(3)</a:t>
            </a:r>
          </a:p>
        </p:txBody>
      </p:sp>
      <p:sp>
        <p:nvSpPr>
          <p:cNvPr id="24631" name="Rectangle 84"/>
          <p:cNvSpPr>
            <a:spLocks noChangeArrowheads="1"/>
          </p:cNvSpPr>
          <p:nvPr/>
        </p:nvSpPr>
        <p:spPr bwMode="auto">
          <a:xfrm>
            <a:off x="195263" y="1293813"/>
            <a:ext cx="7519987" cy="3832225"/>
          </a:xfrm>
          <a:prstGeom prst="rect">
            <a:avLst/>
          </a:prstGeom>
          <a:noFill/>
          <a:ln w="127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24632" name="AutoShape 76"/>
          <p:cNvSpPr>
            <a:spLocks noChangeArrowheads="1"/>
          </p:cNvSpPr>
          <p:nvPr/>
        </p:nvSpPr>
        <p:spPr bwMode="gray">
          <a:xfrm>
            <a:off x="6953250" y="857250"/>
            <a:ext cx="1941513" cy="690563"/>
          </a:xfrm>
          <a:prstGeom prst="wedgeRoundRectCallout">
            <a:avLst>
              <a:gd name="adj1" fmla="val -58093"/>
              <a:gd name="adj2" fmla="val 88162"/>
              <a:gd name="adj3" fmla="val 16667"/>
            </a:avLst>
          </a:prstGeom>
          <a:solidFill>
            <a:srgbClr val="FFFFD5"/>
          </a:solidFill>
          <a:ln w="12700" algn="ctr">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lnSpc>
                <a:spcPct val="90000"/>
              </a:lnSpc>
              <a:spcBef>
                <a:spcPct val="0"/>
              </a:spcBef>
            </a:pPr>
            <a:r>
              <a:rPr lang="en-US" altLang="en-US" sz="2000">
                <a:solidFill>
                  <a:schemeClr val="tx1"/>
                </a:solidFill>
              </a:rPr>
              <a:t>special</a:t>
            </a:r>
            <a:br>
              <a:rPr lang="en-US" altLang="en-US" sz="2000">
                <a:solidFill>
                  <a:schemeClr val="tx1"/>
                </a:solidFill>
              </a:rPr>
            </a:br>
            <a:r>
              <a:rPr lang="en-US" altLang="en-US" sz="2000">
                <a:solidFill>
                  <a:schemeClr val="tx1"/>
                </a:solidFill>
              </a:rPr>
              <a:t>subsegments</a:t>
            </a:r>
          </a:p>
          <a:p>
            <a:pPr eaLnBrk="1" hangingPunct="1">
              <a:spcBef>
                <a:spcPct val="0"/>
              </a:spcBef>
            </a:pPr>
            <a:endParaRPr lang="en-US" altLang="en-US" sz="2000">
              <a:solidFill>
                <a:schemeClr val="tx1"/>
              </a:solidFill>
            </a:endParaRPr>
          </a:p>
        </p:txBody>
      </p:sp>
      <p:sp>
        <p:nvSpPr>
          <p:cNvPr id="24633" name="AutoShape 77"/>
          <p:cNvSpPr>
            <a:spLocks noChangeArrowheads="1"/>
          </p:cNvSpPr>
          <p:nvPr/>
        </p:nvSpPr>
        <p:spPr bwMode="gray">
          <a:xfrm>
            <a:off x="287338" y="4564063"/>
            <a:ext cx="1389062" cy="690562"/>
          </a:xfrm>
          <a:prstGeom prst="wedgeRoundRectCallout">
            <a:avLst>
              <a:gd name="adj1" fmla="val -8630"/>
              <a:gd name="adj2" fmla="val -129079"/>
              <a:gd name="adj3" fmla="val 16667"/>
            </a:avLst>
          </a:prstGeom>
          <a:solidFill>
            <a:srgbClr val="FFFFD5"/>
          </a:solidFill>
          <a:ln w="12700" algn="ctr">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lnSpc>
                <a:spcPct val="90000"/>
              </a:lnSpc>
              <a:spcBef>
                <a:spcPct val="0"/>
              </a:spcBef>
            </a:pPr>
            <a:r>
              <a:rPr lang="en-US" altLang="en-US" sz="2000">
                <a:solidFill>
                  <a:schemeClr val="tx1"/>
                </a:solidFill>
              </a:rPr>
              <a:t>basic segments</a:t>
            </a:r>
          </a:p>
          <a:p>
            <a:pPr eaLnBrk="1" hangingPunct="1">
              <a:spcBef>
                <a:spcPct val="0"/>
              </a:spcBef>
            </a:pPr>
            <a:endParaRPr lang="en-US" altLang="en-US" sz="2000">
              <a:solidFill>
                <a:schemeClr val="tx1"/>
              </a:solidFill>
            </a:endParaRPr>
          </a:p>
        </p:txBody>
      </p:sp>
      <p:sp>
        <p:nvSpPr>
          <p:cNvPr id="24634" name="Text Box 78"/>
          <p:cNvSpPr txBox="1">
            <a:spLocks noChangeArrowheads="1"/>
          </p:cNvSpPr>
          <p:nvPr/>
        </p:nvSpPr>
        <p:spPr bwMode="auto">
          <a:xfrm>
            <a:off x="152400" y="6248400"/>
            <a:ext cx="8513763" cy="83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50800" algn="l"/>
              </a:tabLst>
              <a:defRPr sz="1600">
                <a:solidFill>
                  <a:srgbClr val="FFFF99"/>
                </a:solidFill>
                <a:latin typeface="Arial" panose="020B0604020202020204" pitchFamily="34" charset="0"/>
              </a:defRPr>
            </a:lvl1pPr>
            <a:lvl2pPr marL="742950" indent="-285750" eaLnBrk="0" hangingPunct="0">
              <a:tabLst>
                <a:tab pos="50800" algn="l"/>
              </a:tabLst>
              <a:defRPr sz="1600">
                <a:solidFill>
                  <a:srgbClr val="FFFF99"/>
                </a:solidFill>
                <a:latin typeface="Arial" panose="020B0604020202020204" pitchFamily="34" charset="0"/>
              </a:defRPr>
            </a:lvl2pPr>
            <a:lvl3pPr marL="1143000" indent="-228600" eaLnBrk="0" hangingPunct="0">
              <a:tabLst>
                <a:tab pos="50800" algn="l"/>
              </a:tabLst>
              <a:defRPr sz="1600">
                <a:solidFill>
                  <a:srgbClr val="FFFF99"/>
                </a:solidFill>
                <a:latin typeface="Arial" panose="020B0604020202020204" pitchFamily="34" charset="0"/>
              </a:defRPr>
            </a:lvl3pPr>
            <a:lvl4pPr marL="1600200" indent="-228600" eaLnBrk="0" hangingPunct="0">
              <a:tabLst>
                <a:tab pos="50800" algn="l"/>
              </a:tabLst>
              <a:defRPr sz="1600">
                <a:solidFill>
                  <a:srgbClr val="FFFF99"/>
                </a:solidFill>
                <a:latin typeface="Arial" panose="020B0604020202020204" pitchFamily="34" charset="0"/>
              </a:defRPr>
            </a:lvl4pPr>
            <a:lvl5pPr marL="2057400" indent="-228600" eaLnBrk="0" hangingPunct="0">
              <a:tabLst>
                <a:tab pos="508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508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508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508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50800" algn="l"/>
              </a:tabLst>
              <a:defRPr sz="1600">
                <a:solidFill>
                  <a:srgbClr val="FFFF99"/>
                </a:solidFill>
                <a:latin typeface="Arial" panose="020B0604020202020204" pitchFamily="34" charset="0"/>
              </a:defRPr>
            </a:lvl9pPr>
          </a:lstStyle>
          <a:p>
            <a:pPr eaLnBrk="1" hangingPunct="1"/>
            <a:r>
              <a:rPr lang="en-US" altLang="en-US" sz="1400" baseline="30000">
                <a:solidFill>
                  <a:schemeClr val="tx1"/>
                </a:solidFill>
              </a:rPr>
              <a:t>1</a:t>
            </a:r>
            <a:r>
              <a:rPr lang="en-US" altLang="en-US" sz="1400">
                <a:solidFill>
                  <a:schemeClr val="tx1"/>
                </a:solidFill>
              </a:rPr>
              <a:t>McQuarrie, Edward F. </a:t>
            </a:r>
            <a:r>
              <a:rPr lang="en-US" altLang="en-US" sz="1400" i="1">
                <a:solidFill>
                  <a:schemeClr val="tx1"/>
                </a:solidFill>
              </a:rPr>
              <a:t>Customer Visits: Building a Better Market Focus. </a:t>
            </a:r>
            <a:br>
              <a:rPr lang="en-US" altLang="en-US" sz="1400" i="1">
                <a:solidFill>
                  <a:schemeClr val="tx1"/>
                </a:solidFill>
              </a:rPr>
            </a:br>
            <a:r>
              <a:rPr lang="en-US" altLang="en-US" sz="1400">
                <a:solidFill>
                  <a:schemeClr val="tx1"/>
                </a:solidFill>
              </a:rPr>
              <a:t> Newbury Park, CA: Sage Publications, 1998.</a:t>
            </a:r>
          </a:p>
          <a:p>
            <a:pPr eaLnBrk="1" hangingPunct="1"/>
            <a:endParaRPr lang="en-US" altLang="en-US" sz="1400">
              <a:solidFill>
                <a:schemeClr val="tx1"/>
              </a:solidFill>
            </a:endParaRPr>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2"/>
          <p:cNvSpPr>
            <a:spLocks noGrp="1" noChangeArrowheads="1"/>
          </p:cNvSpPr>
          <p:nvPr>
            <p:ph type="title"/>
          </p:nvPr>
        </p:nvSpPr>
        <p:spPr/>
        <p:txBody>
          <a:bodyPr/>
          <a:lstStyle/>
          <a:p>
            <a:r>
              <a:rPr lang="en-US" altLang="en-US"/>
              <a:t>System Development “Radar Screens”</a:t>
            </a:r>
          </a:p>
        </p:txBody>
      </p:sp>
      <p:sp>
        <p:nvSpPr>
          <p:cNvPr id="1030" name="Rectangle 2051"/>
          <p:cNvSpPr>
            <a:spLocks noChangeArrowheads="1"/>
          </p:cNvSpPr>
          <p:nvPr/>
        </p:nvSpPr>
        <p:spPr bwMode="auto">
          <a:xfrm>
            <a:off x="2609850" y="1192213"/>
            <a:ext cx="1671638" cy="88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6838" tIns="47625" rIns="96838" bIns="47625">
            <a:spAutoFit/>
          </a:bodyPr>
          <a:lstStyle>
            <a:lvl1pPr defTabSz="960438" eaLnBrk="0" hangingPunct="0">
              <a:defRPr sz="1600">
                <a:solidFill>
                  <a:srgbClr val="FFFF99"/>
                </a:solidFill>
                <a:latin typeface="Arial" panose="020B0604020202020204" pitchFamily="34" charset="0"/>
              </a:defRPr>
            </a:lvl1pPr>
            <a:lvl2pPr marL="742950" indent="-285750" defTabSz="960438" eaLnBrk="0" hangingPunct="0">
              <a:defRPr sz="1600">
                <a:solidFill>
                  <a:srgbClr val="FFFF99"/>
                </a:solidFill>
                <a:latin typeface="Arial" panose="020B0604020202020204" pitchFamily="34" charset="0"/>
              </a:defRPr>
            </a:lvl2pPr>
            <a:lvl3pPr marL="1143000" indent="-228600" defTabSz="960438" eaLnBrk="0" hangingPunct="0">
              <a:defRPr sz="1600">
                <a:solidFill>
                  <a:srgbClr val="FFFF99"/>
                </a:solidFill>
                <a:latin typeface="Arial" panose="020B0604020202020204" pitchFamily="34" charset="0"/>
              </a:defRPr>
            </a:lvl3pPr>
            <a:lvl4pPr marL="1600200" indent="-228600" defTabSz="960438" eaLnBrk="0" hangingPunct="0">
              <a:defRPr sz="1600">
                <a:solidFill>
                  <a:srgbClr val="FFFF99"/>
                </a:solidFill>
                <a:latin typeface="Arial" panose="020B0604020202020204" pitchFamily="34" charset="0"/>
              </a:defRPr>
            </a:lvl4pPr>
            <a:lvl5pPr marL="2057400" indent="-228600" defTabSz="960438" eaLnBrk="0" hangingPunct="0">
              <a:defRPr sz="1600">
                <a:solidFill>
                  <a:srgbClr val="FFFF99"/>
                </a:solidFill>
                <a:latin typeface="Arial" panose="020B0604020202020204" pitchFamily="34" charset="0"/>
              </a:defRPr>
            </a:lvl5pPr>
            <a:lvl6pPr marL="2514600" indent="-228600" defTabSz="96043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6043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6043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60438"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900">
                <a:solidFill>
                  <a:schemeClr val="tx1"/>
                </a:solidFill>
              </a:rPr>
              <a:t>Internal or External Customers</a:t>
            </a:r>
          </a:p>
        </p:txBody>
      </p:sp>
      <p:sp>
        <p:nvSpPr>
          <p:cNvPr id="1031" name="Rectangle 2052"/>
          <p:cNvSpPr>
            <a:spLocks noChangeArrowheads="1"/>
          </p:cNvSpPr>
          <p:nvPr/>
        </p:nvSpPr>
        <p:spPr bwMode="auto">
          <a:xfrm>
            <a:off x="2306638" y="2990850"/>
            <a:ext cx="1260475"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6838" tIns="47625" rIns="96838" bIns="47625">
            <a:spAutoFit/>
          </a:bodyPr>
          <a:lstStyle>
            <a:lvl1pPr defTabSz="960438" eaLnBrk="0" hangingPunct="0">
              <a:defRPr sz="1600">
                <a:solidFill>
                  <a:srgbClr val="FFFF99"/>
                </a:solidFill>
                <a:latin typeface="Arial" panose="020B0604020202020204" pitchFamily="34" charset="0"/>
              </a:defRPr>
            </a:lvl1pPr>
            <a:lvl2pPr marL="742950" indent="-285750" defTabSz="960438" eaLnBrk="0" hangingPunct="0">
              <a:defRPr sz="1600">
                <a:solidFill>
                  <a:srgbClr val="FFFF99"/>
                </a:solidFill>
                <a:latin typeface="Arial" panose="020B0604020202020204" pitchFamily="34" charset="0"/>
              </a:defRPr>
            </a:lvl2pPr>
            <a:lvl3pPr marL="1143000" indent="-228600" defTabSz="960438" eaLnBrk="0" hangingPunct="0">
              <a:defRPr sz="1600">
                <a:solidFill>
                  <a:srgbClr val="FFFF99"/>
                </a:solidFill>
                <a:latin typeface="Arial" panose="020B0604020202020204" pitchFamily="34" charset="0"/>
              </a:defRPr>
            </a:lvl3pPr>
            <a:lvl4pPr marL="1600200" indent="-228600" defTabSz="960438" eaLnBrk="0" hangingPunct="0">
              <a:defRPr sz="1600">
                <a:solidFill>
                  <a:srgbClr val="FFFF99"/>
                </a:solidFill>
                <a:latin typeface="Arial" panose="020B0604020202020204" pitchFamily="34" charset="0"/>
              </a:defRPr>
            </a:lvl4pPr>
            <a:lvl5pPr marL="2057400" indent="-228600" defTabSz="960438" eaLnBrk="0" hangingPunct="0">
              <a:defRPr sz="1600">
                <a:solidFill>
                  <a:srgbClr val="FFFF99"/>
                </a:solidFill>
                <a:latin typeface="Arial" panose="020B0604020202020204" pitchFamily="34" charset="0"/>
              </a:defRPr>
            </a:lvl5pPr>
            <a:lvl6pPr marL="2514600" indent="-228600" defTabSz="96043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6043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6043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60438"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500">
                <a:solidFill>
                  <a:schemeClr val="tx1"/>
                </a:solidFill>
              </a:rPr>
              <a:t>What Customers</a:t>
            </a:r>
            <a:br>
              <a:rPr lang="en-US" altLang="en-US" sz="1500">
                <a:solidFill>
                  <a:schemeClr val="tx1"/>
                </a:solidFill>
              </a:rPr>
            </a:br>
            <a:r>
              <a:rPr lang="en-US" altLang="en-US" sz="1500">
                <a:solidFill>
                  <a:schemeClr val="tx1"/>
                </a:solidFill>
              </a:rPr>
              <a:t>Need </a:t>
            </a:r>
            <a:br>
              <a:rPr lang="en-US" altLang="en-US" sz="1500">
                <a:solidFill>
                  <a:schemeClr val="tx1"/>
                </a:solidFill>
              </a:rPr>
            </a:br>
            <a:r>
              <a:rPr lang="en-US" altLang="en-US" sz="1500">
                <a:solidFill>
                  <a:schemeClr val="tx1"/>
                </a:solidFill>
              </a:rPr>
              <a:t>&amp; Want</a:t>
            </a:r>
          </a:p>
        </p:txBody>
      </p:sp>
      <p:graphicFrame>
        <p:nvGraphicFramePr>
          <p:cNvPr id="1026" name="Object 2053">
            <a:hlinkClick r:id="" action="ppaction://ole?verb=0"/>
          </p:cNvPr>
          <p:cNvGraphicFramePr>
            <a:graphicFrameLocks/>
          </p:cNvGraphicFramePr>
          <p:nvPr/>
        </p:nvGraphicFramePr>
        <p:xfrm>
          <a:off x="2214563" y="2081213"/>
          <a:ext cx="1446212" cy="860425"/>
        </p:xfrm>
        <a:graphic>
          <a:graphicData uri="http://schemas.openxmlformats.org/presentationml/2006/ole">
            <mc:AlternateContent xmlns:mc="http://schemas.openxmlformats.org/markup-compatibility/2006">
              <mc:Choice xmlns:v="urn:schemas-microsoft-com:vml" Requires="v">
                <p:oleObj spid="_x0000_s1052" name="Microsoft ClipArt Gallery" r:id="rId3" imgW="5524200" imgH="3288960" progId="">
                  <p:embed/>
                </p:oleObj>
              </mc:Choice>
              <mc:Fallback>
                <p:oleObj name="Microsoft ClipArt Gallery" r:id="rId3" imgW="5524200" imgH="3288960" progId="">
                  <p:embed/>
                  <p:pic>
                    <p:nvPicPr>
                      <p:cNvPr id="0" name="Object 205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14563" y="2081213"/>
                        <a:ext cx="1446212" cy="860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32" name="Oval 2054"/>
          <p:cNvSpPr>
            <a:spLocks noChangeArrowheads="1"/>
          </p:cNvSpPr>
          <p:nvPr/>
        </p:nvSpPr>
        <p:spPr bwMode="gray">
          <a:xfrm>
            <a:off x="1916113" y="947738"/>
            <a:ext cx="3590925" cy="3795712"/>
          </a:xfrm>
          <a:prstGeom prst="ellipse">
            <a:avLst/>
          </a:prstGeom>
          <a:noFill/>
          <a:ln w="12700">
            <a:solidFill>
              <a:srgbClr val="6699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grpSp>
        <p:nvGrpSpPr>
          <p:cNvPr id="2" name="Group 2055"/>
          <p:cNvGrpSpPr>
            <a:grpSpLocks/>
          </p:cNvGrpSpPr>
          <p:nvPr/>
        </p:nvGrpSpPr>
        <p:grpSpPr bwMode="auto">
          <a:xfrm>
            <a:off x="3886200" y="1055688"/>
            <a:ext cx="3590925" cy="3795712"/>
            <a:chOff x="2448" y="665"/>
            <a:chExt cx="2262" cy="2391"/>
          </a:xfrm>
        </p:grpSpPr>
        <p:sp>
          <p:nvSpPr>
            <p:cNvPr id="1046" name="Rectangle 2056"/>
            <p:cNvSpPr>
              <a:spLocks noChangeArrowheads="1"/>
            </p:cNvSpPr>
            <p:nvPr/>
          </p:nvSpPr>
          <p:spPr bwMode="auto">
            <a:xfrm>
              <a:off x="3171" y="806"/>
              <a:ext cx="1069" cy="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6838" tIns="47625" rIns="96838" bIns="47625">
              <a:spAutoFit/>
            </a:bodyPr>
            <a:lstStyle>
              <a:lvl1pPr defTabSz="960438" eaLnBrk="0" hangingPunct="0">
                <a:defRPr sz="1600">
                  <a:solidFill>
                    <a:srgbClr val="FFFF99"/>
                  </a:solidFill>
                  <a:latin typeface="Arial" panose="020B0604020202020204" pitchFamily="34" charset="0"/>
                </a:defRPr>
              </a:lvl1pPr>
              <a:lvl2pPr marL="742950" indent="-285750" defTabSz="960438" eaLnBrk="0" hangingPunct="0">
                <a:defRPr sz="1600">
                  <a:solidFill>
                    <a:srgbClr val="FFFF99"/>
                  </a:solidFill>
                  <a:latin typeface="Arial" panose="020B0604020202020204" pitchFamily="34" charset="0"/>
                </a:defRPr>
              </a:lvl2pPr>
              <a:lvl3pPr marL="1143000" indent="-228600" defTabSz="960438" eaLnBrk="0" hangingPunct="0">
                <a:defRPr sz="1600">
                  <a:solidFill>
                    <a:srgbClr val="FFFF99"/>
                  </a:solidFill>
                  <a:latin typeface="Arial" panose="020B0604020202020204" pitchFamily="34" charset="0"/>
                </a:defRPr>
              </a:lvl3pPr>
              <a:lvl4pPr marL="1600200" indent="-228600" defTabSz="960438" eaLnBrk="0" hangingPunct="0">
                <a:defRPr sz="1600">
                  <a:solidFill>
                    <a:srgbClr val="FFFF99"/>
                  </a:solidFill>
                  <a:latin typeface="Arial" panose="020B0604020202020204" pitchFamily="34" charset="0"/>
                </a:defRPr>
              </a:lvl4pPr>
              <a:lvl5pPr marL="2057400" indent="-228600" defTabSz="960438" eaLnBrk="0" hangingPunct="0">
                <a:defRPr sz="1600">
                  <a:solidFill>
                    <a:srgbClr val="FFFF99"/>
                  </a:solidFill>
                  <a:latin typeface="Arial" panose="020B0604020202020204" pitchFamily="34" charset="0"/>
                </a:defRPr>
              </a:lvl5pPr>
              <a:lvl6pPr marL="2514600" indent="-228600" defTabSz="96043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6043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6043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60438"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900">
                  <a:solidFill>
                    <a:schemeClr val="tx1"/>
                  </a:solidFill>
                </a:rPr>
                <a:t>Technology</a:t>
              </a:r>
            </a:p>
          </p:txBody>
        </p:sp>
        <p:sp>
          <p:nvSpPr>
            <p:cNvPr id="1047" name="Rectangle 2057"/>
            <p:cNvSpPr>
              <a:spLocks noChangeArrowheads="1"/>
            </p:cNvSpPr>
            <p:nvPr/>
          </p:nvSpPr>
          <p:spPr bwMode="auto">
            <a:xfrm>
              <a:off x="3432" y="1738"/>
              <a:ext cx="1258"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6838" tIns="47625" rIns="96838" bIns="47625">
              <a:spAutoFit/>
            </a:bodyPr>
            <a:lstStyle>
              <a:lvl1pPr defTabSz="960438" eaLnBrk="0" hangingPunct="0">
                <a:defRPr sz="1600">
                  <a:solidFill>
                    <a:srgbClr val="FFFF99"/>
                  </a:solidFill>
                  <a:latin typeface="Arial" panose="020B0604020202020204" pitchFamily="34" charset="0"/>
                </a:defRPr>
              </a:lvl1pPr>
              <a:lvl2pPr marL="742950" indent="-285750" defTabSz="960438" eaLnBrk="0" hangingPunct="0">
                <a:defRPr sz="1600">
                  <a:solidFill>
                    <a:srgbClr val="FFFF99"/>
                  </a:solidFill>
                  <a:latin typeface="Arial" panose="020B0604020202020204" pitchFamily="34" charset="0"/>
                </a:defRPr>
              </a:lvl2pPr>
              <a:lvl3pPr marL="1143000" indent="-228600" defTabSz="960438" eaLnBrk="0" hangingPunct="0">
                <a:defRPr sz="1600">
                  <a:solidFill>
                    <a:srgbClr val="FFFF99"/>
                  </a:solidFill>
                  <a:latin typeface="Arial" panose="020B0604020202020204" pitchFamily="34" charset="0"/>
                </a:defRPr>
              </a:lvl3pPr>
              <a:lvl4pPr marL="1600200" indent="-228600" defTabSz="960438" eaLnBrk="0" hangingPunct="0">
                <a:defRPr sz="1600">
                  <a:solidFill>
                    <a:srgbClr val="FFFF99"/>
                  </a:solidFill>
                  <a:latin typeface="Arial" panose="020B0604020202020204" pitchFamily="34" charset="0"/>
                </a:defRPr>
              </a:lvl4pPr>
              <a:lvl5pPr marL="2057400" indent="-228600" defTabSz="960438" eaLnBrk="0" hangingPunct="0">
                <a:defRPr sz="1600">
                  <a:solidFill>
                    <a:srgbClr val="FFFF99"/>
                  </a:solidFill>
                  <a:latin typeface="Arial" panose="020B0604020202020204" pitchFamily="34" charset="0"/>
                </a:defRPr>
              </a:lvl5pPr>
              <a:lvl6pPr marL="2514600" indent="-228600" defTabSz="96043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6043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6043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60438"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500">
                  <a:solidFill>
                    <a:schemeClr val="tx1"/>
                  </a:solidFill>
                </a:rPr>
                <a:t>What’s Possible</a:t>
              </a:r>
            </a:p>
          </p:txBody>
        </p:sp>
        <p:graphicFrame>
          <p:nvGraphicFramePr>
            <p:cNvPr id="1028" name="Object 2058">
              <a:hlinkClick r:id="" action="ppaction://ole?verb=0"/>
            </p:cNvPr>
            <p:cNvGraphicFramePr>
              <a:graphicFrameLocks/>
            </p:cNvGraphicFramePr>
            <p:nvPr/>
          </p:nvGraphicFramePr>
          <p:xfrm>
            <a:off x="3715" y="1139"/>
            <a:ext cx="548" cy="577"/>
          </p:xfrm>
          <a:graphic>
            <a:graphicData uri="http://schemas.openxmlformats.org/presentationml/2006/ole">
              <mc:AlternateContent xmlns:mc="http://schemas.openxmlformats.org/markup-compatibility/2006">
                <mc:Choice xmlns:v="urn:schemas-microsoft-com:vml" Requires="v">
                  <p:oleObj spid="_x0000_s1053" name="Microsoft ClipArt Gallery" r:id="rId5" imgW="2781000" imgH="2920680" progId="">
                    <p:embed/>
                  </p:oleObj>
                </mc:Choice>
                <mc:Fallback>
                  <p:oleObj name="Microsoft ClipArt Gallery" r:id="rId5" imgW="2781000" imgH="2920680" progId="">
                    <p:embed/>
                    <p:pic>
                      <p:nvPicPr>
                        <p:cNvPr id="0" name="Object 2058"/>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15" y="1139"/>
                          <a:ext cx="548" cy="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48" name="Oval 2059"/>
            <p:cNvSpPr>
              <a:spLocks noChangeArrowheads="1"/>
            </p:cNvSpPr>
            <p:nvPr/>
          </p:nvSpPr>
          <p:spPr bwMode="gray">
            <a:xfrm>
              <a:off x="2448" y="665"/>
              <a:ext cx="2262" cy="2391"/>
            </a:xfrm>
            <a:prstGeom prst="ellipse">
              <a:avLst/>
            </a:prstGeom>
            <a:noFill/>
            <a:ln w="12700">
              <a:solidFill>
                <a:srgbClr val="6699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grpSp>
      <p:grpSp>
        <p:nvGrpSpPr>
          <p:cNvPr id="3" name="Group 2060"/>
          <p:cNvGrpSpPr>
            <a:grpSpLocks/>
          </p:cNvGrpSpPr>
          <p:nvPr/>
        </p:nvGrpSpPr>
        <p:grpSpPr bwMode="auto">
          <a:xfrm>
            <a:off x="2930525" y="2932113"/>
            <a:ext cx="3590925" cy="3797300"/>
            <a:chOff x="1846" y="1847"/>
            <a:chExt cx="2262" cy="2392"/>
          </a:xfrm>
        </p:grpSpPr>
        <p:sp>
          <p:nvSpPr>
            <p:cNvPr id="1043" name="Oval 2061"/>
            <p:cNvSpPr>
              <a:spLocks noChangeArrowheads="1"/>
            </p:cNvSpPr>
            <p:nvPr/>
          </p:nvSpPr>
          <p:spPr bwMode="gray">
            <a:xfrm>
              <a:off x="1846" y="1847"/>
              <a:ext cx="2262" cy="2392"/>
            </a:xfrm>
            <a:prstGeom prst="ellipse">
              <a:avLst/>
            </a:prstGeom>
            <a:noFill/>
            <a:ln w="12700">
              <a:solidFill>
                <a:srgbClr val="6699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graphicFrame>
          <p:nvGraphicFramePr>
            <p:cNvPr id="1027" name="Object 2062">
              <a:hlinkClick r:id="" action="ppaction://ole?verb=0"/>
            </p:cNvPr>
            <p:cNvGraphicFramePr>
              <a:graphicFrameLocks/>
            </p:cNvGraphicFramePr>
            <p:nvPr/>
          </p:nvGraphicFramePr>
          <p:xfrm>
            <a:off x="2594" y="3404"/>
            <a:ext cx="652" cy="418"/>
          </p:xfrm>
          <a:graphic>
            <a:graphicData uri="http://schemas.openxmlformats.org/presentationml/2006/ole">
              <mc:AlternateContent xmlns:mc="http://schemas.openxmlformats.org/markup-compatibility/2006">
                <mc:Choice xmlns:v="urn:schemas-microsoft-com:vml" Requires="v">
                  <p:oleObj spid="_x0000_s1054" name="Microsoft ClipArt Gallery" r:id="rId7" imgW="5587920" imgH="3581280" progId="">
                    <p:embed/>
                  </p:oleObj>
                </mc:Choice>
                <mc:Fallback>
                  <p:oleObj name="Microsoft ClipArt Gallery" r:id="rId7" imgW="5587920" imgH="3581280" progId="">
                    <p:embed/>
                    <p:pic>
                      <p:nvPicPr>
                        <p:cNvPr id="0" name="Object 2062"/>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94" y="3404"/>
                          <a:ext cx="652" cy="4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44" name="Rectangle 2063"/>
            <p:cNvSpPr>
              <a:spLocks noChangeArrowheads="1"/>
            </p:cNvSpPr>
            <p:nvPr/>
          </p:nvSpPr>
          <p:spPr bwMode="auto">
            <a:xfrm>
              <a:off x="2354" y="3075"/>
              <a:ext cx="1354" cy="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6838" tIns="47625" rIns="96838" bIns="47625">
              <a:spAutoFit/>
            </a:bodyPr>
            <a:lstStyle>
              <a:lvl1pPr defTabSz="960438" eaLnBrk="0" hangingPunct="0">
                <a:defRPr sz="1600">
                  <a:solidFill>
                    <a:srgbClr val="FFFF99"/>
                  </a:solidFill>
                  <a:latin typeface="Arial" panose="020B0604020202020204" pitchFamily="34" charset="0"/>
                </a:defRPr>
              </a:lvl1pPr>
              <a:lvl2pPr marL="742950" indent="-285750" defTabSz="960438" eaLnBrk="0" hangingPunct="0">
                <a:defRPr sz="1600">
                  <a:solidFill>
                    <a:srgbClr val="FFFF99"/>
                  </a:solidFill>
                  <a:latin typeface="Arial" panose="020B0604020202020204" pitchFamily="34" charset="0"/>
                </a:defRPr>
              </a:lvl2pPr>
              <a:lvl3pPr marL="1143000" indent="-228600" defTabSz="960438" eaLnBrk="0" hangingPunct="0">
                <a:defRPr sz="1600">
                  <a:solidFill>
                    <a:srgbClr val="FFFF99"/>
                  </a:solidFill>
                  <a:latin typeface="Arial" panose="020B0604020202020204" pitchFamily="34" charset="0"/>
                </a:defRPr>
              </a:lvl3pPr>
              <a:lvl4pPr marL="1600200" indent="-228600" defTabSz="960438" eaLnBrk="0" hangingPunct="0">
                <a:defRPr sz="1600">
                  <a:solidFill>
                    <a:srgbClr val="FFFF99"/>
                  </a:solidFill>
                  <a:latin typeface="Arial" panose="020B0604020202020204" pitchFamily="34" charset="0"/>
                </a:defRPr>
              </a:lvl4pPr>
              <a:lvl5pPr marL="2057400" indent="-228600" defTabSz="960438" eaLnBrk="0" hangingPunct="0">
                <a:defRPr sz="1600">
                  <a:solidFill>
                    <a:srgbClr val="FFFF99"/>
                  </a:solidFill>
                  <a:latin typeface="Arial" panose="020B0604020202020204" pitchFamily="34" charset="0"/>
                </a:defRPr>
              </a:lvl5pPr>
              <a:lvl6pPr marL="2514600" indent="-228600" defTabSz="96043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6043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6043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60438"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700">
                  <a:solidFill>
                    <a:schemeClr val="tx1"/>
                  </a:solidFill>
                </a:rPr>
                <a:t>What’s Strategic</a:t>
              </a:r>
            </a:p>
          </p:txBody>
        </p:sp>
        <p:sp>
          <p:nvSpPr>
            <p:cNvPr id="1045" name="Rectangle 2064"/>
            <p:cNvSpPr>
              <a:spLocks noChangeArrowheads="1"/>
            </p:cNvSpPr>
            <p:nvPr/>
          </p:nvSpPr>
          <p:spPr bwMode="auto">
            <a:xfrm>
              <a:off x="2448" y="3833"/>
              <a:ext cx="1143" cy="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6838" tIns="47625" rIns="96838" bIns="47625">
              <a:spAutoFit/>
            </a:bodyPr>
            <a:lstStyle>
              <a:lvl1pPr defTabSz="960438" eaLnBrk="0" hangingPunct="0">
                <a:defRPr sz="1600">
                  <a:solidFill>
                    <a:srgbClr val="FFFF99"/>
                  </a:solidFill>
                  <a:latin typeface="Arial" panose="020B0604020202020204" pitchFamily="34" charset="0"/>
                </a:defRPr>
              </a:lvl1pPr>
              <a:lvl2pPr marL="742950" indent="-285750" defTabSz="960438" eaLnBrk="0" hangingPunct="0">
                <a:defRPr sz="1600">
                  <a:solidFill>
                    <a:srgbClr val="FFFF99"/>
                  </a:solidFill>
                  <a:latin typeface="Arial" panose="020B0604020202020204" pitchFamily="34" charset="0"/>
                </a:defRPr>
              </a:lvl2pPr>
              <a:lvl3pPr marL="1143000" indent="-228600" defTabSz="960438" eaLnBrk="0" hangingPunct="0">
                <a:defRPr sz="1600">
                  <a:solidFill>
                    <a:srgbClr val="FFFF99"/>
                  </a:solidFill>
                  <a:latin typeface="Arial" panose="020B0604020202020204" pitchFamily="34" charset="0"/>
                </a:defRPr>
              </a:lvl3pPr>
              <a:lvl4pPr marL="1600200" indent="-228600" defTabSz="960438" eaLnBrk="0" hangingPunct="0">
                <a:defRPr sz="1600">
                  <a:solidFill>
                    <a:srgbClr val="FFFF99"/>
                  </a:solidFill>
                  <a:latin typeface="Arial" panose="020B0604020202020204" pitchFamily="34" charset="0"/>
                </a:defRPr>
              </a:lvl4pPr>
              <a:lvl5pPr marL="2057400" indent="-228600" defTabSz="960438" eaLnBrk="0" hangingPunct="0">
                <a:defRPr sz="1600">
                  <a:solidFill>
                    <a:srgbClr val="FFFF99"/>
                  </a:solidFill>
                  <a:latin typeface="Arial" panose="020B0604020202020204" pitchFamily="34" charset="0"/>
                </a:defRPr>
              </a:lvl5pPr>
              <a:lvl6pPr marL="2514600" indent="-228600" defTabSz="96043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96043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96043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960438"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900">
                  <a:solidFill>
                    <a:schemeClr val="tx1"/>
                  </a:solidFill>
                </a:rPr>
                <a:t>The Business</a:t>
              </a:r>
            </a:p>
          </p:txBody>
        </p:sp>
      </p:grpSp>
      <p:grpSp>
        <p:nvGrpSpPr>
          <p:cNvPr id="4" name="Group 2065"/>
          <p:cNvGrpSpPr>
            <a:grpSpLocks/>
          </p:cNvGrpSpPr>
          <p:nvPr/>
        </p:nvGrpSpPr>
        <p:grpSpPr bwMode="auto">
          <a:xfrm>
            <a:off x="3411538" y="2908300"/>
            <a:ext cx="2714625" cy="1989138"/>
            <a:chOff x="2149" y="1832"/>
            <a:chExt cx="1710" cy="1253"/>
          </a:xfrm>
        </p:grpSpPr>
        <p:sp>
          <p:nvSpPr>
            <p:cNvPr id="1038" name="Line 2066"/>
            <p:cNvSpPr>
              <a:spLocks noChangeShapeType="1"/>
            </p:cNvSpPr>
            <p:nvPr/>
          </p:nvSpPr>
          <p:spPr bwMode="blackWhite">
            <a:xfrm>
              <a:off x="2149" y="1832"/>
              <a:ext cx="348" cy="15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39" name="Line 2067"/>
            <p:cNvSpPr>
              <a:spLocks noChangeShapeType="1"/>
            </p:cNvSpPr>
            <p:nvPr/>
          </p:nvSpPr>
          <p:spPr bwMode="blackWhite">
            <a:xfrm flipH="1">
              <a:off x="3409" y="1920"/>
              <a:ext cx="450" cy="72"/>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40" name="Freeform 2068"/>
            <p:cNvSpPr>
              <a:spLocks/>
            </p:cNvSpPr>
            <p:nvPr/>
          </p:nvSpPr>
          <p:spPr bwMode="blackWhite">
            <a:xfrm>
              <a:off x="2454" y="1848"/>
              <a:ext cx="996" cy="966"/>
            </a:xfrm>
            <a:custGeom>
              <a:avLst/>
              <a:gdLst>
                <a:gd name="T0" fmla="*/ 0 w 996"/>
                <a:gd name="T1" fmla="*/ 138 h 966"/>
                <a:gd name="T2" fmla="*/ 102 w 996"/>
                <a:gd name="T3" fmla="*/ 84 h 966"/>
                <a:gd name="T4" fmla="*/ 228 w 996"/>
                <a:gd name="T5" fmla="*/ 48 h 966"/>
                <a:gd name="T6" fmla="*/ 348 w 996"/>
                <a:gd name="T7" fmla="*/ 12 h 966"/>
                <a:gd name="T8" fmla="*/ 510 w 996"/>
                <a:gd name="T9" fmla="*/ 0 h 966"/>
                <a:gd name="T10" fmla="*/ 690 w 996"/>
                <a:gd name="T11" fmla="*/ 12 h 966"/>
                <a:gd name="T12" fmla="*/ 822 w 996"/>
                <a:gd name="T13" fmla="*/ 36 h 966"/>
                <a:gd name="T14" fmla="*/ 936 w 996"/>
                <a:gd name="T15" fmla="*/ 84 h 966"/>
                <a:gd name="T16" fmla="*/ 996 w 996"/>
                <a:gd name="T17" fmla="*/ 114 h 966"/>
                <a:gd name="T18" fmla="*/ 978 w 996"/>
                <a:gd name="T19" fmla="*/ 192 h 966"/>
                <a:gd name="T20" fmla="*/ 954 w 996"/>
                <a:gd name="T21" fmla="*/ 294 h 966"/>
                <a:gd name="T22" fmla="*/ 936 w 996"/>
                <a:gd name="T23" fmla="*/ 366 h 966"/>
                <a:gd name="T24" fmla="*/ 888 w 996"/>
                <a:gd name="T25" fmla="*/ 456 h 966"/>
                <a:gd name="T26" fmla="*/ 828 w 996"/>
                <a:gd name="T27" fmla="*/ 570 h 966"/>
                <a:gd name="T28" fmla="*/ 750 w 996"/>
                <a:gd name="T29" fmla="*/ 690 h 966"/>
                <a:gd name="T30" fmla="*/ 666 w 996"/>
                <a:gd name="T31" fmla="*/ 792 h 966"/>
                <a:gd name="T32" fmla="*/ 570 w 996"/>
                <a:gd name="T33" fmla="*/ 876 h 966"/>
                <a:gd name="T34" fmla="*/ 504 w 996"/>
                <a:gd name="T35" fmla="*/ 930 h 966"/>
                <a:gd name="T36" fmla="*/ 462 w 996"/>
                <a:gd name="T37" fmla="*/ 966 h 966"/>
                <a:gd name="T38" fmla="*/ 360 w 996"/>
                <a:gd name="T39" fmla="*/ 894 h 966"/>
                <a:gd name="T40" fmla="*/ 294 w 996"/>
                <a:gd name="T41" fmla="*/ 822 h 966"/>
                <a:gd name="T42" fmla="*/ 234 w 996"/>
                <a:gd name="T43" fmla="*/ 750 h 966"/>
                <a:gd name="T44" fmla="*/ 150 w 996"/>
                <a:gd name="T45" fmla="*/ 630 h 966"/>
                <a:gd name="T46" fmla="*/ 90 w 996"/>
                <a:gd name="T47" fmla="*/ 504 h 966"/>
                <a:gd name="T48" fmla="*/ 54 w 996"/>
                <a:gd name="T49" fmla="*/ 414 h 966"/>
                <a:gd name="T50" fmla="*/ 30 w 996"/>
                <a:gd name="T51" fmla="*/ 282 h 966"/>
                <a:gd name="T52" fmla="*/ 12 w 996"/>
                <a:gd name="T53" fmla="*/ 192 h 966"/>
                <a:gd name="T54" fmla="*/ 0 w 996"/>
                <a:gd name="T55" fmla="*/ 138 h 96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96"/>
                <a:gd name="T85" fmla="*/ 0 h 966"/>
                <a:gd name="T86" fmla="*/ 996 w 996"/>
                <a:gd name="T87" fmla="*/ 966 h 96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96" h="966">
                  <a:moveTo>
                    <a:pt x="0" y="138"/>
                  </a:moveTo>
                  <a:lnTo>
                    <a:pt x="102" y="84"/>
                  </a:lnTo>
                  <a:lnTo>
                    <a:pt x="228" y="48"/>
                  </a:lnTo>
                  <a:lnTo>
                    <a:pt x="348" y="12"/>
                  </a:lnTo>
                  <a:lnTo>
                    <a:pt x="510" y="0"/>
                  </a:lnTo>
                  <a:lnTo>
                    <a:pt x="690" y="12"/>
                  </a:lnTo>
                  <a:lnTo>
                    <a:pt x="822" y="36"/>
                  </a:lnTo>
                  <a:lnTo>
                    <a:pt x="936" y="84"/>
                  </a:lnTo>
                  <a:lnTo>
                    <a:pt x="996" y="114"/>
                  </a:lnTo>
                  <a:lnTo>
                    <a:pt x="978" y="192"/>
                  </a:lnTo>
                  <a:lnTo>
                    <a:pt x="954" y="294"/>
                  </a:lnTo>
                  <a:lnTo>
                    <a:pt x="936" y="366"/>
                  </a:lnTo>
                  <a:lnTo>
                    <a:pt x="888" y="456"/>
                  </a:lnTo>
                  <a:lnTo>
                    <a:pt x="828" y="570"/>
                  </a:lnTo>
                  <a:lnTo>
                    <a:pt x="750" y="690"/>
                  </a:lnTo>
                  <a:lnTo>
                    <a:pt x="666" y="792"/>
                  </a:lnTo>
                  <a:lnTo>
                    <a:pt x="570" y="876"/>
                  </a:lnTo>
                  <a:lnTo>
                    <a:pt x="504" y="930"/>
                  </a:lnTo>
                  <a:lnTo>
                    <a:pt x="462" y="966"/>
                  </a:lnTo>
                  <a:lnTo>
                    <a:pt x="360" y="894"/>
                  </a:lnTo>
                  <a:lnTo>
                    <a:pt x="294" y="822"/>
                  </a:lnTo>
                  <a:lnTo>
                    <a:pt x="234" y="750"/>
                  </a:lnTo>
                  <a:lnTo>
                    <a:pt x="150" y="630"/>
                  </a:lnTo>
                  <a:lnTo>
                    <a:pt x="90" y="504"/>
                  </a:lnTo>
                  <a:lnTo>
                    <a:pt x="54" y="414"/>
                  </a:lnTo>
                  <a:lnTo>
                    <a:pt x="30" y="282"/>
                  </a:lnTo>
                  <a:lnTo>
                    <a:pt x="12" y="192"/>
                  </a:lnTo>
                  <a:lnTo>
                    <a:pt x="0" y="138"/>
                  </a:lnTo>
                  <a:close/>
                </a:path>
              </a:pathLst>
            </a:custGeom>
            <a:gradFill rotWithShape="0">
              <a:gsLst>
                <a:gs pos="0">
                  <a:srgbClr val="FFFFFF"/>
                </a:gs>
                <a:gs pos="100000">
                  <a:srgbClr val="6699FF"/>
                </a:gs>
              </a:gsLst>
              <a:path path="rect">
                <a:fillToRect l="50000" t="50000" r="50000" b="50000"/>
              </a:path>
            </a:gradFill>
            <a:ln>
              <a:noFill/>
            </a:ln>
            <a:extLst>
              <a:ext uri="{91240B29-F687-4F45-9708-019B960494DF}">
                <a14:hiddenLine xmlns:a14="http://schemas.microsoft.com/office/drawing/2010/main" w="12700">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1041" name="Line 2069"/>
            <p:cNvSpPr>
              <a:spLocks noChangeShapeType="1"/>
            </p:cNvSpPr>
            <p:nvPr/>
          </p:nvSpPr>
          <p:spPr bwMode="blackWhite">
            <a:xfrm flipV="1">
              <a:off x="2922" y="2818"/>
              <a:ext cx="0" cy="267"/>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42" name="Text Box 2070"/>
            <p:cNvSpPr txBox="1">
              <a:spLocks noChangeArrowheads="1"/>
            </p:cNvSpPr>
            <p:nvPr/>
          </p:nvSpPr>
          <p:spPr bwMode="blackWhite">
            <a:xfrm>
              <a:off x="2622" y="1989"/>
              <a:ext cx="924" cy="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a:solidFill>
                    <a:schemeClr val="tx1"/>
                  </a:solidFill>
                </a:rPr>
                <a:t>DFSS</a:t>
              </a:r>
              <a:br>
                <a:rPr lang="en-US" altLang="en-US" sz="2000">
                  <a:solidFill>
                    <a:schemeClr val="tx1"/>
                  </a:solidFill>
                </a:rPr>
              </a:br>
              <a:r>
                <a:rPr lang="en-US" altLang="en-US" sz="2000">
                  <a:solidFill>
                    <a:schemeClr val="tx1"/>
                  </a:solidFill>
                </a:rPr>
                <a:t>Project </a:t>
              </a:r>
            </a:p>
          </p:txBody>
        </p:sp>
      </p:grpSp>
      <p:sp>
        <p:nvSpPr>
          <p:cNvPr id="1036" name="Text Box 2071"/>
          <p:cNvSpPr txBox="1">
            <a:spLocks noChangeArrowheads="1"/>
          </p:cNvSpPr>
          <p:nvPr/>
        </p:nvSpPr>
        <p:spPr bwMode="blackWhite">
          <a:xfrm>
            <a:off x="165100" y="1331913"/>
            <a:ext cx="1943100" cy="2563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b="1">
                <a:solidFill>
                  <a:schemeClr val="tx1"/>
                </a:solidFill>
              </a:rPr>
              <a:t>Stimulus</a:t>
            </a:r>
            <a:r>
              <a:rPr lang="en-US" altLang="en-US" sz="1800">
                <a:solidFill>
                  <a:schemeClr val="tx1"/>
                </a:solidFill>
              </a:rPr>
              <a:t> for a project may come from one or more of these “radar screens” that good companies continuously scan.</a:t>
            </a:r>
          </a:p>
        </p:txBody>
      </p:sp>
      <p:sp>
        <p:nvSpPr>
          <p:cNvPr id="1037" name="Text Box 2072"/>
          <p:cNvSpPr txBox="1">
            <a:spLocks noChangeArrowheads="1"/>
          </p:cNvSpPr>
          <p:nvPr/>
        </p:nvSpPr>
        <p:spPr bwMode="blackWhite">
          <a:xfrm>
            <a:off x="6597650" y="4835525"/>
            <a:ext cx="2295525"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1"/>
                </a:solidFill>
              </a:rPr>
              <a:t>In the course of a good DFSS project </a:t>
            </a:r>
            <a:r>
              <a:rPr lang="en-US" altLang="en-US" sz="1800" b="1">
                <a:solidFill>
                  <a:schemeClr val="tx1"/>
                </a:solidFill>
              </a:rPr>
              <a:t>all three</a:t>
            </a:r>
            <a:r>
              <a:rPr lang="en-US" altLang="en-US" sz="1800">
                <a:solidFill>
                  <a:schemeClr val="tx1"/>
                </a:solidFill>
              </a:rPr>
              <a:t> areas are understood and reconciled.</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ssolve">
                                      <p:cBhvr>
                                        <p:cTn id="12" dur="500"/>
                                        <p:tgtEl>
                                          <p:spTgt spid="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dissolv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257175" y="546100"/>
            <a:ext cx="8505825" cy="590550"/>
          </a:xfrm>
        </p:spPr>
        <p:txBody>
          <a:bodyPr/>
          <a:lstStyle/>
          <a:p>
            <a:pPr eaLnBrk="1" hangingPunct="1"/>
            <a:r>
              <a:rPr lang="en-US" altLang="en-US"/>
              <a:t>Discussion Guide</a:t>
            </a:r>
            <a:br>
              <a:rPr lang="en-US" altLang="en-US"/>
            </a:br>
            <a:r>
              <a:rPr lang="en-US" altLang="en-US" sz="2000"/>
              <a:t>How to balance focus and open-ended exploring?</a:t>
            </a:r>
            <a:endParaRPr lang="en-US" altLang="en-US"/>
          </a:p>
        </p:txBody>
      </p:sp>
      <p:sp>
        <p:nvSpPr>
          <p:cNvPr id="25603" name="Text Box 3"/>
          <p:cNvSpPr txBox="1">
            <a:spLocks noChangeArrowheads="1"/>
          </p:cNvSpPr>
          <p:nvPr/>
        </p:nvSpPr>
        <p:spPr bwMode="blackWhite">
          <a:xfrm>
            <a:off x="363538" y="1584325"/>
            <a:ext cx="8147050" cy="314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A discussion guide is not</a:t>
            </a:r>
            <a:r>
              <a:rPr lang="en-US" altLang="en-US" sz="2000">
                <a:solidFill>
                  <a:srgbClr val="6699CC"/>
                </a:solidFill>
              </a:rPr>
              <a:t> </a:t>
            </a:r>
            <a:r>
              <a:rPr lang="en-US" altLang="en-US" sz="2000">
                <a:solidFill>
                  <a:schemeClr val="tx1"/>
                </a:solidFill>
              </a:rPr>
              <a:t>a questionnaire, </a:t>
            </a:r>
          </a:p>
          <a:p>
            <a:pPr eaLnBrk="1" hangingPunct="1">
              <a:spcBef>
                <a:spcPct val="0"/>
              </a:spcBef>
            </a:pPr>
            <a:r>
              <a:rPr lang="en-US" altLang="en-US" sz="2000">
                <a:solidFill>
                  <a:schemeClr val="tx1"/>
                </a:solidFill>
              </a:rPr>
              <a:t>it’s a simple guide showing all the avenues of inquiry. </a:t>
            </a:r>
            <a:br>
              <a:rPr lang="en-US" altLang="en-US" sz="2000">
                <a:solidFill>
                  <a:schemeClr val="tx1"/>
                </a:solidFill>
              </a:rPr>
            </a:br>
            <a:endParaRPr lang="en-US" altLang="en-US" sz="2000">
              <a:solidFill>
                <a:schemeClr val="tx1"/>
              </a:solidFill>
            </a:endParaRPr>
          </a:p>
          <a:p>
            <a:pPr eaLnBrk="1" hangingPunct="1">
              <a:spcBef>
                <a:spcPct val="0"/>
              </a:spcBef>
            </a:pPr>
            <a:r>
              <a:rPr lang="en-US" altLang="en-US" sz="2000">
                <a:solidFill>
                  <a:schemeClr val="tx1"/>
                </a:solidFill>
              </a:rPr>
              <a:t>When multiple VOC discussions are planned, a</a:t>
            </a:r>
            <a:r>
              <a:rPr lang="en-US" altLang="en-US" sz="2000" i="1">
                <a:solidFill>
                  <a:schemeClr val="tx1"/>
                </a:solidFill>
              </a:rPr>
              <a:t> </a:t>
            </a:r>
            <a:r>
              <a:rPr lang="en-US" altLang="en-US" sz="2000">
                <a:solidFill>
                  <a:schemeClr val="tx1"/>
                </a:solidFill>
              </a:rPr>
              <a:t>discussion guide</a:t>
            </a:r>
            <a:r>
              <a:rPr lang="en-US" altLang="en-US" sz="2000" i="1">
                <a:solidFill>
                  <a:schemeClr val="tx1"/>
                </a:solidFill>
              </a:rPr>
              <a:t> </a:t>
            </a:r>
            <a:r>
              <a:rPr lang="en-US" altLang="en-US" sz="2000">
                <a:solidFill>
                  <a:schemeClr val="tx1"/>
                </a:solidFill>
              </a:rPr>
              <a:t>helps assure that their data will compile effectively.</a:t>
            </a:r>
          </a:p>
          <a:p>
            <a:pPr eaLnBrk="1" hangingPunct="1">
              <a:spcBef>
                <a:spcPct val="0"/>
              </a:spcBef>
            </a:pPr>
            <a:br>
              <a:rPr lang="en-US" altLang="en-US" sz="2000">
                <a:solidFill>
                  <a:schemeClr val="tx1"/>
                </a:solidFill>
              </a:rPr>
            </a:br>
            <a:br>
              <a:rPr lang="en-US" altLang="en-US" sz="2000">
                <a:solidFill>
                  <a:schemeClr val="tx1"/>
                </a:solidFill>
              </a:rPr>
            </a:br>
            <a:br>
              <a:rPr lang="en-US" altLang="en-US" sz="2000">
                <a:solidFill>
                  <a:schemeClr val="tx1"/>
                </a:solidFill>
              </a:rPr>
            </a:br>
            <a:r>
              <a:rPr lang="en-US" altLang="en-US" sz="2000">
                <a:solidFill>
                  <a:schemeClr val="tx1"/>
                </a:solidFill>
              </a:rPr>
              <a:t>In short, cover the VOC learning objectives </a:t>
            </a:r>
            <a:br>
              <a:rPr lang="en-US" altLang="en-US" sz="2000">
                <a:solidFill>
                  <a:schemeClr val="tx1"/>
                </a:solidFill>
              </a:rPr>
            </a:br>
            <a:r>
              <a:rPr lang="en-US" altLang="en-US" sz="2000">
                <a:solidFill>
                  <a:schemeClr val="tx1"/>
                </a:solidFill>
              </a:rPr>
              <a:t>efficiently and as completely as possible.</a:t>
            </a:r>
          </a:p>
        </p:txBody>
      </p:sp>
      <p:pic>
        <p:nvPicPr>
          <p:cNvPr id="25604"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203200" y="466725"/>
            <a:ext cx="8756650" cy="812800"/>
          </a:xfrm>
        </p:spPr>
        <p:txBody>
          <a:bodyPr/>
          <a:lstStyle/>
          <a:p>
            <a:pPr eaLnBrk="1" hangingPunct="1"/>
            <a:r>
              <a:rPr lang="en-US" altLang="en-US"/>
              <a:t>Building a Discussion Guide</a:t>
            </a:r>
            <a:br>
              <a:rPr lang="en-US" altLang="en-US"/>
            </a:br>
            <a:br>
              <a:rPr lang="en-US" altLang="en-US" sz="1400"/>
            </a:br>
            <a:r>
              <a:rPr lang="en-US" altLang="en-US" sz="2400"/>
              <a:t>Step 1:  Open ended questions   </a:t>
            </a:r>
          </a:p>
        </p:txBody>
      </p:sp>
      <p:sp>
        <p:nvSpPr>
          <p:cNvPr id="26627" name="Text Box 3"/>
          <p:cNvSpPr txBox="1">
            <a:spLocks noChangeArrowheads="1"/>
          </p:cNvSpPr>
          <p:nvPr/>
        </p:nvSpPr>
        <p:spPr bwMode="auto">
          <a:xfrm>
            <a:off x="1128713" y="1281113"/>
            <a:ext cx="775017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400">
                <a:solidFill>
                  <a:schemeClr val="tx2"/>
                </a:solidFill>
              </a:rPr>
              <a:t>Cover the VOC </a:t>
            </a:r>
            <a:r>
              <a:rPr lang="en-US" altLang="en-US" sz="2400" b="1" i="1">
                <a:solidFill>
                  <a:srgbClr val="6699CC"/>
                </a:solidFill>
              </a:rPr>
              <a:t>learning objectives</a:t>
            </a:r>
            <a:r>
              <a:rPr lang="en-US" altLang="en-US" sz="2400">
                <a:solidFill>
                  <a:schemeClr val="tx2"/>
                </a:solidFill>
              </a:rPr>
              <a:t> by writing </a:t>
            </a:r>
            <a:br>
              <a:rPr lang="en-US" altLang="en-US" sz="2400">
                <a:solidFill>
                  <a:schemeClr val="tx2"/>
                </a:solidFill>
              </a:rPr>
            </a:br>
            <a:r>
              <a:rPr lang="en-US" altLang="en-US" sz="2400">
                <a:solidFill>
                  <a:schemeClr val="tx2"/>
                </a:solidFill>
              </a:rPr>
              <a:t>open ended questions about ….</a:t>
            </a:r>
          </a:p>
        </p:txBody>
      </p:sp>
      <p:sp>
        <p:nvSpPr>
          <p:cNvPr id="26628" name="Text Box 7"/>
          <p:cNvSpPr txBox="1">
            <a:spLocks noChangeArrowheads="1"/>
          </p:cNvSpPr>
          <p:nvPr/>
        </p:nvSpPr>
        <p:spPr bwMode="auto">
          <a:xfrm>
            <a:off x="233363" y="6310313"/>
            <a:ext cx="58896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000">
                <a:solidFill>
                  <a:schemeClr val="tx2"/>
                </a:solidFill>
              </a:rPr>
              <a:t>Use yellow sticky notes – 1 question on each.</a:t>
            </a:r>
          </a:p>
        </p:txBody>
      </p:sp>
      <p:sp>
        <p:nvSpPr>
          <p:cNvPr id="26629" name="Text Box 15"/>
          <p:cNvSpPr txBox="1">
            <a:spLocks noChangeArrowheads="1"/>
          </p:cNvSpPr>
          <p:nvPr/>
        </p:nvSpPr>
        <p:spPr bwMode="auto">
          <a:xfrm>
            <a:off x="1982788" y="4718050"/>
            <a:ext cx="1522412" cy="925513"/>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rgbClr val="000000"/>
                </a:solidFill>
              </a:rPr>
              <a:t>How do you customize your laptop?</a:t>
            </a:r>
            <a:endParaRPr lang="en-US" altLang="en-US" sz="1800">
              <a:solidFill>
                <a:srgbClr val="000000"/>
              </a:solidFill>
              <a:latin typeface="Baskerville Old Face" panose="02020602080505020303" pitchFamily="18" charset="0"/>
            </a:endParaRPr>
          </a:p>
        </p:txBody>
      </p:sp>
      <p:sp>
        <p:nvSpPr>
          <p:cNvPr id="26630" name="Text Box 16"/>
          <p:cNvSpPr txBox="1">
            <a:spLocks noChangeArrowheads="1"/>
          </p:cNvSpPr>
          <p:nvPr/>
        </p:nvSpPr>
        <p:spPr bwMode="auto">
          <a:xfrm>
            <a:off x="3567113" y="4745038"/>
            <a:ext cx="1644650" cy="1200150"/>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rgbClr val="000000"/>
                </a:solidFill>
              </a:rPr>
              <a:t>How do you manage battery power consumption?</a:t>
            </a:r>
          </a:p>
        </p:txBody>
      </p:sp>
      <p:sp>
        <p:nvSpPr>
          <p:cNvPr id="26631" name="Text Box 17"/>
          <p:cNvSpPr txBox="1">
            <a:spLocks noChangeArrowheads="1"/>
          </p:cNvSpPr>
          <p:nvPr/>
        </p:nvSpPr>
        <p:spPr bwMode="auto">
          <a:xfrm>
            <a:off x="5287963" y="4706938"/>
            <a:ext cx="1492250" cy="1474787"/>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rgbClr val="000000"/>
                </a:solidFill>
              </a:rPr>
              <a:t>Take me through your anti-virus protection scheme.</a:t>
            </a:r>
          </a:p>
        </p:txBody>
      </p:sp>
      <p:sp>
        <p:nvSpPr>
          <p:cNvPr id="26632" name="Line 18"/>
          <p:cNvSpPr>
            <a:spLocks noChangeShapeType="1"/>
          </p:cNvSpPr>
          <p:nvPr/>
        </p:nvSpPr>
        <p:spPr bwMode="blackWhite">
          <a:xfrm flipH="1">
            <a:off x="3328988" y="3563938"/>
            <a:ext cx="307975" cy="1090612"/>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633" name="Line 19"/>
          <p:cNvSpPr>
            <a:spLocks noChangeShapeType="1"/>
          </p:cNvSpPr>
          <p:nvPr/>
        </p:nvSpPr>
        <p:spPr bwMode="blackWhite">
          <a:xfrm>
            <a:off x="4152900" y="3600450"/>
            <a:ext cx="46038" cy="92710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634" name="Line 20"/>
          <p:cNvSpPr>
            <a:spLocks noChangeShapeType="1"/>
          </p:cNvSpPr>
          <p:nvPr/>
        </p:nvSpPr>
        <p:spPr bwMode="blackWhite">
          <a:xfrm>
            <a:off x="5059363" y="3617913"/>
            <a:ext cx="352425" cy="766762"/>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pic>
        <p:nvPicPr>
          <p:cNvPr id="26635"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29"/>
          <p:cNvGrpSpPr>
            <a:grpSpLocks/>
          </p:cNvGrpSpPr>
          <p:nvPr/>
        </p:nvGrpSpPr>
        <p:grpSpPr bwMode="auto">
          <a:xfrm>
            <a:off x="152400" y="2466975"/>
            <a:ext cx="2119313" cy="3106738"/>
            <a:chOff x="96" y="1554"/>
            <a:chExt cx="1335" cy="1957"/>
          </a:xfrm>
        </p:grpSpPr>
        <p:sp>
          <p:nvSpPr>
            <p:cNvPr id="26644" name="Text Box 9"/>
            <p:cNvSpPr txBox="1">
              <a:spLocks noChangeArrowheads="1"/>
            </p:cNvSpPr>
            <p:nvPr/>
          </p:nvSpPr>
          <p:spPr bwMode="auto">
            <a:xfrm rot="-406847">
              <a:off x="133" y="1554"/>
              <a:ext cx="1298" cy="679"/>
            </a:xfrm>
            <a:prstGeom prst="rect">
              <a:avLst/>
            </a:prstGeom>
            <a:solidFill>
              <a:srgbClr val="FFFFCD"/>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rgbClr val="000000"/>
                  </a:solidFill>
                  <a:latin typeface="Arial Rounded MT Bold" panose="020F0704030504030204" pitchFamily="34" charset="0"/>
                </a:rPr>
                <a:t>      </a:t>
              </a:r>
              <a:r>
                <a:rPr lang="en-US" altLang="en-US" sz="2400">
                  <a:solidFill>
                    <a:srgbClr val="000000"/>
                  </a:solidFill>
                </a:rPr>
                <a:t>Past</a:t>
              </a:r>
              <a:br>
                <a:rPr lang="en-US" altLang="en-US" sz="2000" u="sng">
                  <a:solidFill>
                    <a:srgbClr val="000000"/>
                  </a:solidFill>
                </a:rPr>
              </a:br>
              <a:r>
                <a:rPr lang="en-US" altLang="en-US" sz="2000">
                  <a:solidFill>
                    <a:srgbClr val="000000"/>
                  </a:solidFill>
                </a:rPr>
                <a:t>- Problems</a:t>
              </a:r>
              <a:br>
                <a:rPr lang="en-US" altLang="en-US" sz="2000">
                  <a:solidFill>
                    <a:srgbClr val="000000"/>
                  </a:solidFill>
                </a:rPr>
              </a:br>
              <a:r>
                <a:rPr lang="en-US" altLang="en-US" sz="2000">
                  <a:solidFill>
                    <a:srgbClr val="000000"/>
                  </a:solidFill>
                </a:rPr>
                <a:t>- Weaknesses</a:t>
              </a:r>
            </a:p>
          </p:txBody>
        </p:sp>
        <p:sp>
          <p:nvSpPr>
            <p:cNvPr id="26645" name="Text Box 10"/>
            <p:cNvSpPr txBox="1">
              <a:spLocks noChangeArrowheads="1"/>
            </p:cNvSpPr>
            <p:nvPr/>
          </p:nvSpPr>
          <p:spPr bwMode="auto">
            <a:xfrm>
              <a:off x="96" y="2928"/>
              <a:ext cx="1021" cy="583"/>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rgbClr val="000000"/>
                  </a:solidFill>
                </a:rPr>
                <a:t>Any problems with laptop peripherals?</a:t>
              </a:r>
              <a:r>
                <a:rPr lang="en-US" altLang="en-US" sz="1800" b="1">
                  <a:solidFill>
                    <a:srgbClr val="000000"/>
                  </a:solidFill>
                </a:rPr>
                <a:t> </a:t>
              </a:r>
            </a:p>
          </p:txBody>
        </p:sp>
        <p:sp>
          <p:nvSpPr>
            <p:cNvPr id="26646" name="Line 11"/>
            <p:cNvSpPr>
              <a:spLocks noChangeShapeType="1"/>
            </p:cNvSpPr>
            <p:nvPr/>
          </p:nvSpPr>
          <p:spPr bwMode="blackWhite">
            <a:xfrm flipH="1">
              <a:off x="624" y="2280"/>
              <a:ext cx="53" cy="60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cxnSp>
          <p:nvCxnSpPr>
            <p:cNvPr id="26647" name="Straight Connector 27"/>
            <p:cNvCxnSpPr>
              <a:cxnSpLocks noChangeShapeType="1"/>
            </p:cNvCxnSpPr>
            <p:nvPr/>
          </p:nvCxnSpPr>
          <p:spPr bwMode="auto">
            <a:xfrm flipV="1">
              <a:off x="116" y="1709"/>
              <a:ext cx="1308" cy="168"/>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grpSp>
      <p:grpSp>
        <p:nvGrpSpPr>
          <p:cNvPr id="3" name="Group 30"/>
          <p:cNvGrpSpPr>
            <a:grpSpLocks/>
          </p:cNvGrpSpPr>
          <p:nvPr/>
        </p:nvGrpSpPr>
        <p:grpSpPr bwMode="auto">
          <a:xfrm>
            <a:off x="5964238" y="2425700"/>
            <a:ext cx="3035300" cy="3429000"/>
            <a:chOff x="3757" y="1528"/>
            <a:chExt cx="1912" cy="2160"/>
          </a:xfrm>
        </p:grpSpPr>
        <p:sp>
          <p:nvSpPr>
            <p:cNvPr id="26640" name="Text Box 23"/>
            <p:cNvSpPr txBox="1">
              <a:spLocks noChangeArrowheads="1"/>
            </p:cNvSpPr>
            <p:nvPr/>
          </p:nvSpPr>
          <p:spPr bwMode="auto">
            <a:xfrm rot="211770">
              <a:off x="3757" y="1528"/>
              <a:ext cx="1912" cy="717"/>
            </a:xfrm>
            <a:prstGeom prst="rect">
              <a:avLst/>
            </a:prstGeom>
            <a:solidFill>
              <a:srgbClr val="FFFFCD"/>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800">
                  <a:solidFill>
                    <a:srgbClr val="000000"/>
                  </a:solidFill>
                </a:rPr>
                <a:t>Future</a:t>
              </a:r>
              <a:br>
                <a:rPr lang="en-US" altLang="en-US" sz="2000" u="sng">
                  <a:solidFill>
                    <a:srgbClr val="000000"/>
                  </a:solidFill>
                </a:rPr>
              </a:br>
              <a:r>
                <a:rPr lang="en-US" altLang="en-US" sz="2000">
                  <a:solidFill>
                    <a:srgbClr val="000000"/>
                  </a:solidFill>
                </a:rPr>
                <a:t>Opportunities, Risks</a:t>
              </a:r>
              <a:br>
                <a:rPr lang="en-US" altLang="en-US" sz="2000">
                  <a:solidFill>
                    <a:srgbClr val="000000"/>
                  </a:solidFill>
                </a:rPr>
              </a:br>
              <a:r>
                <a:rPr lang="en-US" altLang="en-US" sz="2000">
                  <a:solidFill>
                    <a:srgbClr val="000000"/>
                  </a:solidFill>
                </a:rPr>
                <a:t>Trends seen</a:t>
              </a:r>
              <a:endParaRPr lang="en-US" altLang="en-US">
                <a:solidFill>
                  <a:srgbClr val="000000"/>
                </a:solidFill>
              </a:endParaRPr>
            </a:p>
          </p:txBody>
        </p:sp>
        <p:sp>
          <p:nvSpPr>
            <p:cNvPr id="26641" name="Text Box 24"/>
            <p:cNvSpPr txBox="1">
              <a:spLocks noChangeArrowheads="1"/>
            </p:cNvSpPr>
            <p:nvPr/>
          </p:nvSpPr>
          <p:spPr bwMode="auto">
            <a:xfrm>
              <a:off x="4387" y="2932"/>
              <a:ext cx="1275" cy="756"/>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rgbClr val="000000"/>
                  </a:solidFill>
                </a:rPr>
                <a:t>How do you see yourself using laptop computers in the future?</a:t>
              </a:r>
            </a:p>
          </p:txBody>
        </p:sp>
        <p:sp>
          <p:nvSpPr>
            <p:cNvPr id="26642" name="Line 25"/>
            <p:cNvSpPr>
              <a:spLocks noChangeShapeType="1"/>
            </p:cNvSpPr>
            <p:nvPr/>
          </p:nvSpPr>
          <p:spPr bwMode="blackWhite">
            <a:xfrm>
              <a:off x="4697" y="2293"/>
              <a:ext cx="129" cy="515"/>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cxnSp>
          <p:nvCxnSpPr>
            <p:cNvPr id="26643" name="Straight Connector 32"/>
            <p:cNvCxnSpPr>
              <a:cxnSpLocks noChangeShapeType="1"/>
            </p:cNvCxnSpPr>
            <p:nvPr/>
          </p:nvCxnSpPr>
          <p:spPr bwMode="auto">
            <a:xfrm>
              <a:off x="3767" y="1728"/>
              <a:ext cx="1896" cy="136"/>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grpSp>
      <p:sp>
        <p:nvSpPr>
          <p:cNvPr id="26638" name="Text Box 14"/>
          <p:cNvSpPr txBox="1">
            <a:spLocks noChangeArrowheads="1"/>
          </p:cNvSpPr>
          <p:nvPr/>
        </p:nvSpPr>
        <p:spPr bwMode="auto">
          <a:xfrm rot="20364">
            <a:off x="2700338" y="2308225"/>
            <a:ext cx="3040062" cy="1625600"/>
          </a:xfrm>
          <a:prstGeom prst="rect">
            <a:avLst/>
          </a:prstGeom>
          <a:solidFill>
            <a:srgbClr val="FFFFCD"/>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800">
                <a:solidFill>
                  <a:srgbClr val="000000"/>
                </a:solidFill>
                <a:latin typeface="Arial Rounded MT Bold" panose="020F0704030504030204" pitchFamily="34" charset="0"/>
              </a:rPr>
              <a:t>      </a:t>
            </a:r>
            <a:r>
              <a:rPr lang="en-US" altLang="en-US" sz="2800">
                <a:solidFill>
                  <a:srgbClr val="000000"/>
                </a:solidFill>
              </a:rPr>
              <a:t>Present</a:t>
            </a:r>
            <a:br>
              <a:rPr lang="en-US" altLang="en-US" sz="2000">
                <a:solidFill>
                  <a:srgbClr val="000000"/>
                </a:solidFill>
              </a:rPr>
            </a:br>
            <a:r>
              <a:rPr lang="en-US" altLang="en-US" sz="2000">
                <a:solidFill>
                  <a:srgbClr val="000000"/>
                </a:solidFill>
              </a:rPr>
              <a:t>  - How they work,</a:t>
            </a:r>
            <a:br>
              <a:rPr lang="en-US" altLang="en-US" sz="2000">
                <a:solidFill>
                  <a:srgbClr val="000000"/>
                </a:solidFill>
              </a:rPr>
            </a:br>
            <a:r>
              <a:rPr lang="en-US" altLang="en-US" sz="2000">
                <a:solidFill>
                  <a:srgbClr val="000000"/>
                </a:solidFill>
              </a:rPr>
              <a:t>    customize, decide</a:t>
            </a:r>
            <a:br>
              <a:rPr lang="en-US" altLang="en-US" sz="2000">
                <a:solidFill>
                  <a:srgbClr val="000000"/>
                </a:solidFill>
              </a:rPr>
            </a:br>
            <a:br>
              <a:rPr lang="en-US" altLang="en-US" sz="1200">
                <a:solidFill>
                  <a:srgbClr val="000000"/>
                </a:solidFill>
              </a:rPr>
            </a:br>
            <a:r>
              <a:rPr lang="en-US" altLang="en-US" sz="2000">
                <a:solidFill>
                  <a:srgbClr val="000000"/>
                </a:solidFill>
              </a:rPr>
              <a:t>  - Initiatives, goals</a:t>
            </a:r>
          </a:p>
        </p:txBody>
      </p:sp>
      <p:cxnSp>
        <p:nvCxnSpPr>
          <p:cNvPr id="26639" name="Straight Connector 30"/>
          <p:cNvCxnSpPr>
            <a:cxnSpLocks noChangeShapeType="1"/>
          </p:cNvCxnSpPr>
          <p:nvPr/>
        </p:nvCxnSpPr>
        <p:spPr bwMode="auto">
          <a:xfrm>
            <a:off x="2695575" y="2722563"/>
            <a:ext cx="3040063" cy="41275"/>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122238" y="517525"/>
            <a:ext cx="9021762" cy="592138"/>
          </a:xfrm>
        </p:spPr>
        <p:txBody>
          <a:bodyPr/>
          <a:lstStyle/>
          <a:p>
            <a:pPr eaLnBrk="1" hangingPunct="1"/>
            <a:r>
              <a:rPr lang="en-US" altLang="en-US"/>
              <a:t>Building a Discussion Guide </a:t>
            </a:r>
            <a:br>
              <a:rPr lang="en-US" altLang="en-US"/>
            </a:br>
            <a:r>
              <a:rPr lang="en-US" altLang="en-US" sz="2000"/>
              <a:t>Group the Questions</a:t>
            </a:r>
          </a:p>
        </p:txBody>
      </p:sp>
      <p:sp>
        <p:nvSpPr>
          <p:cNvPr id="27651" name="Text Box 3"/>
          <p:cNvSpPr txBox="1">
            <a:spLocks noChangeArrowheads="1"/>
          </p:cNvSpPr>
          <p:nvPr/>
        </p:nvSpPr>
        <p:spPr bwMode="auto">
          <a:xfrm>
            <a:off x="1098550" y="1285875"/>
            <a:ext cx="206851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400">
                <a:solidFill>
                  <a:schemeClr val="tx2"/>
                </a:solidFill>
              </a:rPr>
              <a:t>Group Questions</a:t>
            </a:r>
          </a:p>
        </p:txBody>
      </p:sp>
      <p:sp>
        <p:nvSpPr>
          <p:cNvPr id="27652" name="Text Box 4"/>
          <p:cNvSpPr txBox="1">
            <a:spLocks noChangeArrowheads="1"/>
          </p:cNvSpPr>
          <p:nvPr/>
        </p:nvSpPr>
        <p:spPr bwMode="auto">
          <a:xfrm>
            <a:off x="323850" y="1368425"/>
            <a:ext cx="663575" cy="650875"/>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3600">
                <a:solidFill>
                  <a:schemeClr val="tx2"/>
                </a:solidFill>
              </a:rPr>
              <a:t>2</a:t>
            </a:r>
          </a:p>
        </p:txBody>
      </p:sp>
      <p:sp>
        <p:nvSpPr>
          <p:cNvPr id="27653" name="Rectangle 16"/>
          <p:cNvSpPr>
            <a:spLocks noChangeArrowheads="1"/>
          </p:cNvSpPr>
          <p:nvPr/>
        </p:nvSpPr>
        <p:spPr bwMode="blackWhite">
          <a:xfrm>
            <a:off x="334963" y="4606925"/>
            <a:ext cx="8110537" cy="199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marL="457200" indent="-457200"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lnSpc>
                <a:spcPct val="125000"/>
              </a:lnSpc>
              <a:spcBef>
                <a:spcPct val="0"/>
              </a:spcBef>
              <a:buFontTx/>
              <a:buAutoNum type="arabicPeriod"/>
            </a:pPr>
            <a:r>
              <a:rPr lang="en-US" altLang="en-US" sz="2000" b="1">
                <a:solidFill>
                  <a:schemeClr val="tx1"/>
                </a:solidFill>
              </a:rPr>
              <a:t>Facilitator asks for a question, reads it, and invites others that belong in the same conversation.</a:t>
            </a:r>
          </a:p>
          <a:p>
            <a:pPr eaLnBrk="1" hangingPunct="1">
              <a:lnSpc>
                <a:spcPct val="125000"/>
              </a:lnSpc>
              <a:spcBef>
                <a:spcPct val="0"/>
              </a:spcBef>
              <a:buFontTx/>
              <a:buAutoNum type="arabicPeriod"/>
            </a:pPr>
            <a:r>
              <a:rPr lang="en-US" altLang="en-US" sz="2000" b="1">
                <a:solidFill>
                  <a:schemeClr val="tx1"/>
                </a:solidFill>
              </a:rPr>
              <a:t>Related questions are clustered with the original question.</a:t>
            </a:r>
          </a:p>
          <a:p>
            <a:pPr eaLnBrk="1" hangingPunct="1">
              <a:lnSpc>
                <a:spcPct val="125000"/>
              </a:lnSpc>
              <a:spcBef>
                <a:spcPct val="0"/>
              </a:spcBef>
              <a:buFontTx/>
              <a:buAutoNum type="arabicPeriod"/>
            </a:pPr>
            <a:r>
              <a:rPr lang="en-US" altLang="en-US" sz="2000" b="1">
                <a:solidFill>
                  <a:schemeClr val="tx1"/>
                </a:solidFill>
              </a:rPr>
              <a:t>While participants have questions remaining, steps 1 and 2 are repeated.</a:t>
            </a:r>
          </a:p>
        </p:txBody>
      </p:sp>
      <p:sp>
        <p:nvSpPr>
          <p:cNvPr id="27654" name="Text Box 31"/>
          <p:cNvSpPr txBox="1">
            <a:spLocks noChangeArrowheads="1"/>
          </p:cNvSpPr>
          <p:nvPr/>
        </p:nvSpPr>
        <p:spPr bwMode="auto">
          <a:xfrm>
            <a:off x="3784600" y="1506538"/>
            <a:ext cx="2468563" cy="650875"/>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rgbClr val="000000"/>
                </a:solidFill>
              </a:rPr>
              <a:t>Any problems with peripherals?</a:t>
            </a:r>
          </a:p>
        </p:txBody>
      </p:sp>
      <p:sp>
        <p:nvSpPr>
          <p:cNvPr id="27655" name="Text Box 33"/>
          <p:cNvSpPr txBox="1">
            <a:spLocks noChangeArrowheads="1"/>
          </p:cNvSpPr>
          <p:nvPr/>
        </p:nvSpPr>
        <p:spPr bwMode="auto">
          <a:xfrm>
            <a:off x="3798888" y="2381250"/>
            <a:ext cx="2441575" cy="925513"/>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rgbClr val="000000"/>
                </a:solidFill>
              </a:rPr>
              <a:t>How do you decide which peripherals to use on the road?</a:t>
            </a:r>
          </a:p>
        </p:txBody>
      </p:sp>
      <p:sp>
        <p:nvSpPr>
          <p:cNvPr id="27656" name="Text Box 36"/>
          <p:cNvSpPr txBox="1">
            <a:spLocks noChangeArrowheads="1"/>
          </p:cNvSpPr>
          <p:nvPr/>
        </p:nvSpPr>
        <p:spPr bwMode="auto">
          <a:xfrm>
            <a:off x="6361113" y="1495425"/>
            <a:ext cx="2574925" cy="650875"/>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rgbClr val="000000"/>
                </a:solidFill>
              </a:rPr>
              <a:t>How do you conserve battery power?</a:t>
            </a:r>
          </a:p>
        </p:txBody>
      </p:sp>
      <p:sp>
        <p:nvSpPr>
          <p:cNvPr id="27657" name="Text Box 38"/>
          <p:cNvSpPr txBox="1">
            <a:spLocks noChangeArrowheads="1"/>
          </p:cNvSpPr>
          <p:nvPr/>
        </p:nvSpPr>
        <p:spPr bwMode="auto">
          <a:xfrm>
            <a:off x="6361113" y="2371725"/>
            <a:ext cx="2522537" cy="1200150"/>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rgbClr val="000000"/>
                </a:solidFill>
              </a:rPr>
              <a:t>Walk me through your setup and use of a laptop on a plane.</a:t>
            </a:r>
          </a:p>
        </p:txBody>
      </p:sp>
      <p:pic>
        <p:nvPicPr>
          <p:cNvPr id="27658"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9" name="Text Box 33"/>
          <p:cNvSpPr txBox="1">
            <a:spLocks noChangeArrowheads="1"/>
          </p:cNvSpPr>
          <p:nvPr/>
        </p:nvSpPr>
        <p:spPr bwMode="auto">
          <a:xfrm>
            <a:off x="3775075" y="3481388"/>
            <a:ext cx="2476500" cy="925512"/>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rgbClr val="000000"/>
                </a:solidFill>
              </a:rPr>
              <a:t>Have you had security problems or concerns?</a:t>
            </a:r>
          </a:p>
        </p:txBody>
      </p:sp>
      <p:sp>
        <p:nvSpPr>
          <p:cNvPr id="27660" name="TextBox 16"/>
          <p:cNvSpPr txBox="1">
            <a:spLocks noChangeArrowheads="1"/>
          </p:cNvSpPr>
          <p:nvPr/>
        </p:nvSpPr>
        <p:spPr bwMode="auto">
          <a:xfrm>
            <a:off x="1162050" y="2227263"/>
            <a:ext cx="2370138"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Keep your questions, on sticky notes, in front of you.</a:t>
            </a:r>
          </a:p>
        </p:txBody>
      </p:sp>
      <p:sp>
        <p:nvSpPr>
          <p:cNvPr id="27661" name="Bent Arrow 17"/>
          <p:cNvSpPr>
            <a:spLocks noChangeArrowheads="1"/>
          </p:cNvSpPr>
          <p:nvPr/>
        </p:nvSpPr>
        <p:spPr bwMode="auto">
          <a:xfrm rot="16200000" flipV="1">
            <a:off x="7927182" y="5020468"/>
            <a:ext cx="781050" cy="595313"/>
          </a:xfrm>
          <a:custGeom>
            <a:avLst/>
            <a:gdLst>
              <a:gd name="T0" fmla="*/ 632222 w 781050"/>
              <a:gd name="T1" fmla="*/ 0 h 595313"/>
              <a:gd name="T2" fmla="*/ 632222 w 781050"/>
              <a:gd name="T3" fmla="*/ 256604 h 595313"/>
              <a:gd name="T4" fmla="*/ 74414 w 781050"/>
              <a:gd name="T5" fmla="*/ 595313 h 595313"/>
              <a:gd name="T6" fmla="*/ 781050 w 781050"/>
              <a:gd name="T7" fmla="*/ 128302 h 595313"/>
              <a:gd name="T8" fmla="*/ 17694720 60000 65536"/>
              <a:gd name="T9" fmla="*/ 5898240 60000 65536"/>
              <a:gd name="T10" fmla="*/ 5898240 60000 65536"/>
              <a:gd name="T11" fmla="*/ 0 60000 65536"/>
              <a:gd name="T12" fmla="*/ 0 w 781050"/>
              <a:gd name="T13" fmla="*/ 0 h 595313"/>
              <a:gd name="T14" fmla="*/ 781050 w 781050"/>
              <a:gd name="T15" fmla="*/ 595313 h 595313"/>
            </a:gdLst>
            <a:ahLst/>
            <a:cxnLst>
              <a:cxn ang="T8">
                <a:pos x="T0" y="T1"/>
              </a:cxn>
              <a:cxn ang="T9">
                <a:pos x="T2" y="T3"/>
              </a:cxn>
              <a:cxn ang="T10">
                <a:pos x="T4" y="T5"/>
              </a:cxn>
              <a:cxn ang="T11">
                <a:pos x="T6" y="T7"/>
              </a:cxn>
            </a:cxnLst>
            <a:rect l="T12" t="T13" r="T14" b="T15"/>
            <a:pathLst>
              <a:path w="781050" h="595313">
                <a:moveTo>
                  <a:pt x="0" y="595313"/>
                </a:moveTo>
                <a:lnTo>
                  <a:pt x="0" y="314337"/>
                </a:lnTo>
                <a:cubicBezTo>
                  <a:pt x="0" y="170494"/>
                  <a:pt x="116606" y="53888"/>
                  <a:pt x="260448" y="53888"/>
                </a:cubicBezTo>
                <a:lnTo>
                  <a:pt x="632222" y="53888"/>
                </a:lnTo>
                <a:lnTo>
                  <a:pt x="632222" y="0"/>
                </a:lnTo>
                <a:lnTo>
                  <a:pt x="781050" y="128302"/>
                </a:lnTo>
                <a:lnTo>
                  <a:pt x="632222" y="256604"/>
                </a:lnTo>
                <a:lnTo>
                  <a:pt x="632222" y="202716"/>
                </a:lnTo>
                <a:lnTo>
                  <a:pt x="260449" y="202716"/>
                </a:lnTo>
                <a:lnTo>
                  <a:pt x="260448" y="202716"/>
                </a:lnTo>
                <a:cubicBezTo>
                  <a:pt x="198802" y="202716"/>
                  <a:pt x="148828" y="252690"/>
                  <a:pt x="148828" y="314336"/>
                </a:cubicBezTo>
                <a:lnTo>
                  <a:pt x="148828" y="595313"/>
                </a:lnTo>
                <a:close/>
              </a:path>
            </a:pathLst>
          </a:custGeom>
          <a:solidFill>
            <a:schemeClr val="accent1"/>
          </a:solidFill>
          <a:ln w="12700" algn="ctr">
            <a:solidFill>
              <a:schemeClr val="tx1"/>
            </a:solidFill>
            <a:round/>
            <a:headEnd/>
            <a:tailEnd/>
          </a:ln>
        </p:spPr>
        <p:txBody>
          <a:bodyPr rot="10800000" vert="eaVert"/>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122238" y="473075"/>
            <a:ext cx="9021762" cy="590550"/>
          </a:xfrm>
        </p:spPr>
        <p:txBody>
          <a:bodyPr/>
          <a:lstStyle/>
          <a:p>
            <a:pPr eaLnBrk="1" hangingPunct="1"/>
            <a:r>
              <a:rPr lang="en-US" altLang="en-US"/>
              <a:t>Building a Discussion Guide </a:t>
            </a:r>
            <a:br>
              <a:rPr lang="en-US" altLang="en-US"/>
            </a:br>
            <a:r>
              <a:rPr lang="en-US" altLang="en-US" sz="2000"/>
              <a:t>General Question for each Group</a:t>
            </a:r>
          </a:p>
        </p:txBody>
      </p:sp>
      <p:sp>
        <p:nvSpPr>
          <p:cNvPr id="28675" name="Text Box 4"/>
          <p:cNvSpPr txBox="1">
            <a:spLocks noChangeArrowheads="1"/>
          </p:cNvSpPr>
          <p:nvPr/>
        </p:nvSpPr>
        <p:spPr bwMode="auto">
          <a:xfrm>
            <a:off x="296863" y="1331913"/>
            <a:ext cx="679450" cy="650875"/>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3600">
                <a:solidFill>
                  <a:schemeClr val="tx2"/>
                </a:solidFill>
              </a:rPr>
              <a:t>3</a:t>
            </a:r>
          </a:p>
        </p:txBody>
      </p:sp>
      <p:sp>
        <p:nvSpPr>
          <p:cNvPr id="28676" name="Text Box 5"/>
          <p:cNvSpPr txBox="1">
            <a:spLocks noChangeArrowheads="1"/>
          </p:cNvSpPr>
          <p:nvPr/>
        </p:nvSpPr>
        <p:spPr bwMode="auto">
          <a:xfrm>
            <a:off x="742950" y="1235075"/>
            <a:ext cx="45085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400">
                <a:solidFill>
                  <a:schemeClr val="tx2"/>
                </a:solidFill>
              </a:rPr>
              <a:t>Write a general question  </a:t>
            </a:r>
            <a:br>
              <a:rPr lang="en-US" altLang="en-US" sz="2400">
                <a:solidFill>
                  <a:schemeClr val="tx2"/>
                </a:solidFill>
              </a:rPr>
            </a:br>
            <a:r>
              <a:rPr lang="en-US" altLang="en-US" sz="2400">
                <a:solidFill>
                  <a:schemeClr val="tx2"/>
                </a:solidFill>
              </a:rPr>
              <a:t>(in</a:t>
            </a:r>
            <a:r>
              <a:rPr lang="en-US" altLang="en-US" sz="2400">
                <a:solidFill>
                  <a:srgbClr val="FF4207"/>
                </a:solidFill>
              </a:rPr>
              <a:t> </a:t>
            </a:r>
            <a:r>
              <a:rPr lang="en-US" altLang="en-US" sz="2400" b="1" i="1">
                <a:solidFill>
                  <a:srgbClr val="FF0000"/>
                </a:solidFill>
              </a:rPr>
              <a:t>red</a:t>
            </a:r>
            <a:r>
              <a:rPr lang="en-US" altLang="en-US" sz="2400">
                <a:solidFill>
                  <a:schemeClr val="tx2"/>
                </a:solidFill>
              </a:rPr>
              <a:t>)</a:t>
            </a:r>
            <a:r>
              <a:rPr lang="en-US" altLang="en-US" sz="2400">
                <a:solidFill>
                  <a:schemeClr val="tx1"/>
                </a:solidFill>
              </a:rPr>
              <a:t> </a:t>
            </a:r>
            <a:r>
              <a:rPr lang="en-US" altLang="en-US" sz="2400">
                <a:solidFill>
                  <a:schemeClr val="tx2"/>
                </a:solidFill>
              </a:rPr>
              <a:t>for each group </a:t>
            </a:r>
          </a:p>
        </p:txBody>
      </p:sp>
      <p:sp>
        <p:nvSpPr>
          <p:cNvPr id="28677" name="Text Box 6"/>
          <p:cNvSpPr txBox="1">
            <a:spLocks noChangeArrowheads="1"/>
          </p:cNvSpPr>
          <p:nvPr/>
        </p:nvSpPr>
        <p:spPr bwMode="auto">
          <a:xfrm>
            <a:off x="6024563" y="1619250"/>
            <a:ext cx="2525712" cy="925513"/>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i="1">
                <a:solidFill>
                  <a:srgbClr val="FF0000"/>
                </a:solidFill>
              </a:rPr>
              <a:t>How do you use peripherals with your laptop?</a:t>
            </a:r>
          </a:p>
        </p:txBody>
      </p:sp>
      <p:sp>
        <p:nvSpPr>
          <p:cNvPr id="28678" name="Text Box 36"/>
          <p:cNvSpPr txBox="1">
            <a:spLocks noChangeArrowheads="1"/>
          </p:cNvSpPr>
          <p:nvPr/>
        </p:nvSpPr>
        <p:spPr bwMode="auto">
          <a:xfrm>
            <a:off x="1484313" y="3287713"/>
            <a:ext cx="2476500" cy="650875"/>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rgbClr val="000000"/>
                </a:solidFill>
              </a:rPr>
              <a:t>How do you conserve battery power?</a:t>
            </a:r>
          </a:p>
        </p:txBody>
      </p:sp>
      <p:sp>
        <p:nvSpPr>
          <p:cNvPr id="28679" name="Text Box 38"/>
          <p:cNvSpPr txBox="1">
            <a:spLocks noChangeArrowheads="1"/>
          </p:cNvSpPr>
          <p:nvPr/>
        </p:nvSpPr>
        <p:spPr bwMode="auto">
          <a:xfrm>
            <a:off x="1481138" y="4370388"/>
            <a:ext cx="2457450" cy="925512"/>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rgbClr val="000000"/>
                </a:solidFill>
              </a:rPr>
              <a:t>Walk me through your setup and use of a laptop on a plane.</a:t>
            </a:r>
          </a:p>
        </p:txBody>
      </p:sp>
      <p:sp>
        <p:nvSpPr>
          <p:cNvPr id="28680" name="Text Box 6"/>
          <p:cNvSpPr txBox="1">
            <a:spLocks noChangeArrowheads="1"/>
          </p:cNvSpPr>
          <p:nvPr/>
        </p:nvSpPr>
        <p:spPr bwMode="auto">
          <a:xfrm>
            <a:off x="1462088" y="2216150"/>
            <a:ext cx="2509837" cy="925513"/>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i="1">
                <a:solidFill>
                  <a:srgbClr val="FF0000"/>
                </a:solidFill>
              </a:rPr>
              <a:t>How do you work differently when using battery power?</a:t>
            </a:r>
          </a:p>
        </p:txBody>
      </p:sp>
      <p:pic>
        <p:nvPicPr>
          <p:cNvPr id="28681"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82" name="Text Box 31"/>
          <p:cNvSpPr txBox="1">
            <a:spLocks noChangeArrowheads="1"/>
          </p:cNvSpPr>
          <p:nvPr/>
        </p:nvSpPr>
        <p:spPr bwMode="auto">
          <a:xfrm>
            <a:off x="6029325" y="2717800"/>
            <a:ext cx="2573338" cy="650875"/>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rgbClr val="000000"/>
                </a:solidFill>
              </a:rPr>
              <a:t>Any problems with peripherals?</a:t>
            </a:r>
          </a:p>
        </p:txBody>
      </p:sp>
      <p:sp>
        <p:nvSpPr>
          <p:cNvPr id="28683" name="Text Box 33"/>
          <p:cNvSpPr txBox="1">
            <a:spLocks noChangeArrowheads="1"/>
          </p:cNvSpPr>
          <p:nvPr/>
        </p:nvSpPr>
        <p:spPr bwMode="auto">
          <a:xfrm>
            <a:off x="6054725" y="3513138"/>
            <a:ext cx="2546350" cy="925512"/>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rgbClr val="000000"/>
                </a:solidFill>
              </a:rPr>
              <a:t>How do you decide which peripherals to use on the road?</a:t>
            </a:r>
          </a:p>
        </p:txBody>
      </p:sp>
      <p:sp>
        <p:nvSpPr>
          <p:cNvPr id="28684" name="Text Box 33"/>
          <p:cNvSpPr txBox="1">
            <a:spLocks noChangeArrowheads="1"/>
          </p:cNvSpPr>
          <p:nvPr/>
        </p:nvSpPr>
        <p:spPr bwMode="auto">
          <a:xfrm>
            <a:off x="6059488" y="4600575"/>
            <a:ext cx="2535237" cy="650875"/>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rgbClr val="000000"/>
                </a:solidFill>
              </a:rPr>
              <a:t>Have you had security problems or concerns?</a:t>
            </a:r>
          </a:p>
        </p:txBody>
      </p:sp>
      <p:cxnSp>
        <p:nvCxnSpPr>
          <p:cNvPr id="28685" name="Straight Arrow Connector 18"/>
          <p:cNvCxnSpPr>
            <a:cxnSpLocks noChangeShapeType="1"/>
          </p:cNvCxnSpPr>
          <p:nvPr/>
        </p:nvCxnSpPr>
        <p:spPr bwMode="auto">
          <a:xfrm flipV="1">
            <a:off x="4675188" y="1757363"/>
            <a:ext cx="1231900" cy="9525"/>
          </a:xfrm>
          <a:prstGeom prst="straightConnector1">
            <a:avLst/>
          </a:prstGeom>
          <a:noFill/>
          <a:ln w="1270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28686" name="Freeform 19"/>
          <p:cNvSpPr>
            <a:spLocks noChangeArrowheads="1"/>
          </p:cNvSpPr>
          <p:nvPr/>
        </p:nvSpPr>
        <p:spPr bwMode="auto">
          <a:xfrm>
            <a:off x="4570413" y="1884363"/>
            <a:ext cx="549275" cy="536575"/>
          </a:xfrm>
          <a:custGeom>
            <a:avLst/>
            <a:gdLst>
              <a:gd name="T0" fmla="*/ 0 w 351033"/>
              <a:gd name="T1" fmla="*/ 0 h 431515"/>
              <a:gd name="T2" fmla="*/ 7848556 w 351033"/>
              <a:gd name="T3" fmla="*/ 662048 h 431515"/>
              <a:gd name="T4" fmla="*/ 1664837 w 351033"/>
              <a:gd name="T5" fmla="*/ 1986145 h 431515"/>
              <a:gd name="T6" fmla="*/ 0 60000 65536"/>
              <a:gd name="T7" fmla="*/ 0 60000 65536"/>
              <a:gd name="T8" fmla="*/ 0 60000 65536"/>
              <a:gd name="T9" fmla="*/ 0 w 351033"/>
              <a:gd name="T10" fmla="*/ 0 h 431515"/>
              <a:gd name="T11" fmla="*/ 351033 w 351033"/>
              <a:gd name="T12" fmla="*/ 431515 h 431515"/>
            </a:gdLst>
            <a:ahLst/>
            <a:cxnLst>
              <a:cxn ang="T6">
                <a:pos x="T0" y="T1"/>
              </a:cxn>
              <a:cxn ang="T7">
                <a:pos x="T2" y="T3"/>
              </a:cxn>
              <a:cxn ang="T8">
                <a:pos x="T4" y="T5"/>
              </a:cxn>
            </a:cxnLst>
            <a:rect l="T9" t="T10" r="T11" b="T12"/>
            <a:pathLst>
              <a:path w="351033" h="431515">
                <a:moveTo>
                  <a:pt x="0" y="0"/>
                </a:moveTo>
                <a:cubicBezTo>
                  <a:pt x="163530" y="35959"/>
                  <a:pt x="327061" y="71919"/>
                  <a:pt x="339047" y="143838"/>
                </a:cubicBezTo>
                <a:cubicBezTo>
                  <a:pt x="351033" y="215757"/>
                  <a:pt x="211476" y="323636"/>
                  <a:pt x="71919" y="431515"/>
                </a:cubicBezTo>
              </a:path>
            </a:pathLst>
          </a:custGeom>
          <a:noFill/>
          <a:ln w="12700" algn="ctr">
            <a:solidFill>
              <a:schemeClr val="tx1"/>
            </a:solidFill>
            <a:round/>
            <a:headEnd/>
            <a:tailEnd type="arrow" w="med" len="me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144463" y="461963"/>
            <a:ext cx="8651875" cy="590550"/>
          </a:xfrm>
        </p:spPr>
        <p:txBody>
          <a:bodyPr/>
          <a:lstStyle/>
          <a:p>
            <a:pPr eaLnBrk="1" hangingPunct="1"/>
            <a:r>
              <a:rPr lang="en-US" altLang="en-US"/>
              <a:t>Building a Discussion Guide</a:t>
            </a:r>
            <a:br>
              <a:rPr lang="en-US" altLang="en-US"/>
            </a:br>
            <a:r>
              <a:rPr lang="en-US" altLang="en-US" sz="2000"/>
              <a:t>Distill the 1-2 Pager</a:t>
            </a:r>
          </a:p>
        </p:txBody>
      </p:sp>
      <p:sp>
        <p:nvSpPr>
          <p:cNvPr id="29699" name="Text Box 5"/>
          <p:cNvSpPr txBox="1">
            <a:spLocks noChangeArrowheads="1"/>
          </p:cNvSpPr>
          <p:nvPr/>
        </p:nvSpPr>
        <p:spPr bwMode="auto">
          <a:xfrm>
            <a:off x="882650" y="1255713"/>
            <a:ext cx="277177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400">
                <a:solidFill>
                  <a:schemeClr val="tx2"/>
                </a:solidFill>
              </a:rPr>
              <a:t>Transcribe and simplify.</a:t>
            </a:r>
          </a:p>
        </p:txBody>
      </p:sp>
      <p:sp>
        <p:nvSpPr>
          <p:cNvPr id="29700" name="Text Box 6"/>
          <p:cNvSpPr txBox="1">
            <a:spLocks noChangeArrowheads="1"/>
          </p:cNvSpPr>
          <p:nvPr/>
        </p:nvSpPr>
        <p:spPr bwMode="auto">
          <a:xfrm>
            <a:off x="247650" y="1306513"/>
            <a:ext cx="663575" cy="6508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3600">
                <a:solidFill>
                  <a:schemeClr val="tx2"/>
                </a:solidFill>
              </a:rPr>
              <a:t>4</a:t>
            </a:r>
          </a:p>
        </p:txBody>
      </p:sp>
      <p:pic>
        <p:nvPicPr>
          <p:cNvPr id="29701" name="Picture 24" descr="BD08388_">
            <a:hlinkClick r:id="rId3" action="ppaction://hlinkfile"/>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701088" y="6326188"/>
            <a:ext cx="290512" cy="29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2" name="Text Box 25"/>
          <p:cNvSpPr txBox="1">
            <a:spLocks noChangeArrowheads="1"/>
          </p:cNvSpPr>
          <p:nvPr/>
        </p:nvSpPr>
        <p:spPr bwMode="blackWhite">
          <a:xfrm>
            <a:off x="4097338" y="5926138"/>
            <a:ext cx="48450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Target = 1 page (max 2) simple guide</a:t>
            </a:r>
          </a:p>
        </p:txBody>
      </p:sp>
      <p:pic>
        <p:nvPicPr>
          <p:cNvPr id="29703" name="Picture 31" descr="C:\Documents and Settings\Administrator.DHOFFICE\My Documents\My Pictures\6siga\Letterhead logo 20050226.t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4" name="TextBox 48"/>
          <p:cNvSpPr txBox="1">
            <a:spLocks noChangeArrowheads="1"/>
          </p:cNvSpPr>
          <p:nvPr/>
        </p:nvSpPr>
        <p:spPr bwMode="auto">
          <a:xfrm>
            <a:off x="3790950" y="1438275"/>
            <a:ext cx="5054600" cy="41846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400" b="1">
                <a:solidFill>
                  <a:schemeClr val="tx1"/>
                </a:solidFill>
              </a:rPr>
              <a:t>Discussion Guide</a:t>
            </a:r>
          </a:p>
          <a:p>
            <a:pPr eaLnBrk="1" hangingPunct="1">
              <a:spcBef>
                <a:spcPct val="0"/>
              </a:spcBef>
            </a:pPr>
            <a:endParaRPr lang="en-US" altLang="en-US" sz="2400" b="1">
              <a:solidFill>
                <a:schemeClr val="tx1"/>
              </a:solidFill>
            </a:endParaRPr>
          </a:p>
          <a:p>
            <a:pPr eaLnBrk="1" hangingPunct="1">
              <a:spcBef>
                <a:spcPct val="0"/>
              </a:spcBef>
            </a:pPr>
            <a:r>
              <a:rPr lang="en-US" altLang="en-US" sz="2000" b="1">
                <a:solidFill>
                  <a:schemeClr val="tx1"/>
                </a:solidFill>
              </a:rPr>
              <a:t>What’s it like working with just battery power?</a:t>
            </a:r>
          </a:p>
          <a:p>
            <a:pPr lvl="1" eaLnBrk="1" hangingPunct="1">
              <a:spcBef>
                <a:spcPct val="0"/>
              </a:spcBef>
              <a:buFontTx/>
              <a:buChar char="•"/>
            </a:pPr>
            <a:r>
              <a:rPr lang="en-US" altLang="en-US" sz="2000" b="1">
                <a:solidFill>
                  <a:schemeClr val="tx1"/>
                </a:solidFill>
              </a:rPr>
              <a:t>Any special setup or use-habits?</a:t>
            </a:r>
          </a:p>
          <a:p>
            <a:pPr lvl="1" eaLnBrk="1" hangingPunct="1">
              <a:spcBef>
                <a:spcPct val="0"/>
              </a:spcBef>
              <a:buFontTx/>
              <a:buChar char="•"/>
            </a:pPr>
            <a:r>
              <a:rPr lang="en-US" altLang="en-US" sz="2000" b="1">
                <a:solidFill>
                  <a:schemeClr val="tx1"/>
                </a:solidFill>
              </a:rPr>
              <a:t>How do you conserve?</a:t>
            </a:r>
          </a:p>
          <a:p>
            <a:pPr eaLnBrk="1" hangingPunct="1">
              <a:spcBef>
                <a:spcPct val="0"/>
              </a:spcBef>
            </a:pPr>
            <a:r>
              <a:rPr lang="en-US" altLang="en-US" sz="2000" b="1">
                <a:solidFill>
                  <a:schemeClr val="tx1"/>
                </a:solidFill>
              </a:rPr>
              <a:t> </a:t>
            </a:r>
          </a:p>
          <a:p>
            <a:pPr eaLnBrk="1" hangingPunct="1">
              <a:spcBef>
                <a:spcPct val="0"/>
              </a:spcBef>
            </a:pPr>
            <a:r>
              <a:rPr lang="en-US" altLang="en-US" sz="2000" b="1">
                <a:solidFill>
                  <a:schemeClr val="tx1"/>
                </a:solidFill>
              </a:rPr>
              <a:t>What about peripherals?</a:t>
            </a:r>
          </a:p>
          <a:p>
            <a:pPr lvl="1" eaLnBrk="1" hangingPunct="1">
              <a:spcBef>
                <a:spcPct val="0"/>
              </a:spcBef>
              <a:buFontTx/>
              <a:buChar char="•"/>
            </a:pPr>
            <a:r>
              <a:rPr lang="en-US" altLang="en-US" sz="2000" b="1">
                <a:solidFill>
                  <a:schemeClr val="tx1"/>
                </a:solidFill>
              </a:rPr>
              <a:t>Any problems?</a:t>
            </a:r>
          </a:p>
          <a:p>
            <a:pPr lvl="1" eaLnBrk="1" hangingPunct="1">
              <a:spcBef>
                <a:spcPct val="0"/>
              </a:spcBef>
              <a:buFontTx/>
              <a:buChar char="•"/>
            </a:pPr>
            <a:r>
              <a:rPr lang="en-US" altLang="en-US" sz="2000" b="1">
                <a:solidFill>
                  <a:schemeClr val="tx1"/>
                </a:solidFill>
              </a:rPr>
              <a:t>Which ones to bring on the road?</a:t>
            </a:r>
          </a:p>
          <a:p>
            <a:pPr lvl="1" eaLnBrk="1" hangingPunct="1">
              <a:spcBef>
                <a:spcPct val="0"/>
              </a:spcBef>
              <a:buFontTx/>
              <a:buChar char="•"/>
            </a:pPr>
            <a:r>
              <a:rPr lang="en-US" altLang="en-US" sz="2000" b="1">
                <a:solidFill>
                  <a:schemeClr val="tx1"/>
                </a:solidFill>
              </a:rPr>
              <a:t>Security problems or concerns?</a:t>
            </a:r>
          </a:p>
          <a:p>
            <a:pPr eaLnBrk="1" hangingPunct="1">
              <a:spcBef>
                <a:spcPct val="0"/>
              </a:spcBef>
            </a:pPr>
            <a:endParaRPr lang="en-US" altLang="en-US" sz="2000" b="1">
              <a:solidFill>
                <a:schemeClr val="tx1"/>
              </a:solidFill>
            </a:endParaRPr>
          </a:p>
          <a:p>
            <a:pPr eaLnBrk="1" hangingPunct="1">
              <a:spcBef>
                <a:spcPct val="0"/>
              </a:spcBef>
            </a:pPr>
            <a:endParaRPr lang="en-US" altLang="en-US" sz="2000" b="1">
              <a:solidFill>
                <a:schemeClr val="tx1"/>
              </a:solidFill>
            </a:endParaRPr>
          </a:p>
        </p:txBody>
      </p:sp>
      <p:sp>
        <p:nvSpPr>
          <p:cNvPr id="29705" name="TextBox 49"/>
          <p:cNvSpPr txBox="1">
            <a:spLocks noChangeArrowheads="1"/>
          </p:cNvSpPr>
          <p:nvPr/>
        </p:nvSpPr>
        <p:spPr bwMode="auto">
          <a:xfrm rot="5400000">
            <a:off x="3852068" y="5168107"/>
            <a:ext cx="5445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a:t>
            </a:r>
          </a:p>
        </p:txBody>
      </p:sp>
      <p:grpSp>
        <p:nvGrpSpPr>
          <p:cNvPr id="29706" name="Group 61"/>
          <p:cNvGrpSpPr>
            <a:grpSpLocks/>
          </p:cNvGrpSpPr>
          <p:nvPr/>
        </p:nvGrpSpPr>
        <p:grpSpPr bwMode="auto">
          <a:xfrm>
            <a:off x="112713" y="4183063"/>
            <a:ext cx="3525837" cy="1089025"/>
            <a:chOff x="122496" y="4223473"/>
            <a:chExt cx="3525624" cy="1089854"/>
          </a:xfrm>
        </p:grpSpPr>
        <p:cxnSp>
          <p:nvCxnSpPr>
            <p:cNvPr id="29718" name="Straight Connector 55"/>
            <p:cNvCxnSpPr>
              <a:cxnSpLocks noChangeShapeType="1"/>
            </p:cNvCxnSpPr>
            <p:nvPr/>
          </p:nvCxnSpPr>
          <p:spPr bwMode="auto">
            <a:xfrm rot="5400000">
              <a:off x="-421240" y="4767209"/>
              <a:ext cx="1089060" cy="1588"/>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29719" name="Straight Connector 57"/>
            <p:cNvCxnSpPr>
              <a:cxnSpLocks noChangeShapeType="1"/>
            </p:cNvCxnSpPr>
            <p:nvPr/>
          </p:nvCxnSpPr>
          <p:spPr bwMode="auto">
            <a:xfrm>
              <a:off x="123290" y="5311739"/>
              <a:ext cx="3524036" cy="1588"/>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29720" name="Straight Connector 59"/>
            <p:cNvCxnSpPr>
              <a:cxnSpLocks noChangeShapeType="1"/>
            </p:cNvCxnSpPr>
            <p:nvPr/>
          </p:nvCxnSpPr>
          <p:spPr bwMode="auto">
            <a:xfrm rot="5400000" flipH="1" flipV="1">
              <a:off x="3395609" y="5049748"/>
              <a:ext cx="503434" cy="1588"/>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grpSp>
      <p:sp>
        <p:nvSpPr>
          <p:cNvPr id="29707" name="Curved Right Arrow 62"/>
          <p:cNvSpPr>
            <a:spLocks noChangeArrowheads="1"/>
          </p:cNvSpPr>
          <p:nvPr/>
        </p:nvSpPr>
        <p:spPr bwMode="auto">
          <a:xfrm rot="-5400000">
            <a:off x="2060575" y="4356100"/>
            <a:ext cx="1412875" cy="3241675"/>
          </a:xfrm>
          <a:prstGeom prst="curvedRightArrow">
            <a:avLst>
              <a:gd name="adj1" fmla="val 24994"/>
              <a:gd name="adj2" fmla="val 49998"/>
              <a:gd name="adj3" fmla="val 25000"/>
            </a:avLst>
          </a:prstGeom>
          <a:solidFill>
            <a:schemeClr val="accent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29708" name="TextBox 53"/>
          <p:cNvSpPr txBox="1">
            <a:spLocks noChangeArrowheads="1"/>
          </p:cNvSpPr>
          <p:nvPr/>
        </p:nvSpPr>
        <p:spPr bwMode="auto">
          <a:xfrm>
            <a:off x="873125" y="5764213"/>
            <a:ext cx="1550988" cy="7080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Keywords and bullets</a:t>
            </a:r>
          </a:p>
        </p:txBody>
      </p:sp>
      <p:grpSp>
        <p:nvGrpSpPr>
          <p:cNvPr id="29709" name="Group 19"/>
          <p:cNvGrpSpPr>
            <a:grpSpLocks/>
          </p:cNvGrpSpPr>
          <p:nvPr/>
        </p:nvGrpSpPr>
        <p:grpSpPr bwMode="auto">
          <a:xfrm>
            <a:off x="123825" y="2152650"/>
            <a:ext cx="1804988" cy="1865313"/>
            <a:chOff x="2519" y="1900"/>
            <a:chExt cx="1181" cy="1175"/>
          </a:xfrm>
        </p:grpSpPr>
        <p:sp>
          <p:nvSpPr>
            <p:cNvPr id="29715" name="Text Box 36"/>
            <p:cNvSpPr txBox="1">
              <a:spLocks noChangeArrowheads="1"/>
            </p:cNvSpPr>
            <p:nvPr/>
          </p:nvSpPr>
          <p:spPr bwMode="auto">
            <a:xfrm>
              <a:off x="2526" y="2342"/>
              <a:ext cx="1173" cy="294"/>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200">
                  <a:solidFill>
                    <a:srgbClr val="000000"/>
                  </a:solidFill>
                </a:rPr>
                <a:t>How do you conserve battery power?</a:t>
              </a:r>
            </a:p>
          </p:txBody>
        </p:sp>
        <p:sp>
          <p:nvSpPr>
            <p:cNvPr id="29716" name="Text Box 38"/>
            <p:cNvSpPr txBox="1">
              <a:spLocks noChangeArrowheads="1"/>
            </p:cNvSpPr>
            <p:nvPr/>
          </p:nvSpPr>
          <p:spPr bwMode="auto">
            <a:xfrm>
              <a:off x="2531" y="2666"/>
              <a:ext cx="1169" cy="409"/>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200">
                  <a:solidFill>
                    <a:srgbClr val="000000"/>
                  </a:solidFill>
                </a:rPr>
                <a:t>Walk me through your setup and use of a laptop on a plane.</a:t>
              </a:r>
            </a:p>
          </p:txBody>
        </p:sp>
        <p:sp>
          <p:nvSpPr>
            <p:cNvPr id="29717" name="Text Box 6"/>
            <p:cNvSpPr txBox="1">
              <a:spLocks noChangeArrowheads="1"/>
            </p:cNvSpPr>
            <p:nvPr/>
          </p:nvSpPr>
          <p:spPr bwMode="auto">
            <a:xfrm>
              <a:off x="2519" y="1900"/>
              <a:ext cx="1165" cy="409"/>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200" b="1" i="1">
                  <a:solidFill>
                    <a:srgbClr val="FF0000"/>
                  </a:solidFill>
                </a:rPr>
                <a:t>How do you work differently when using battery power?</a:t>
              </a:r>
            </a:p>
          </p:txBody>
        </p:sp>
      </p:grpSp>
      <p:grpSp>
        <p:nvGrpSpPr>
          <p:cNvPr id="29710" name="Group 27"/>
          <p:cNvGrpSpPr>
            <a:grpSpLocks/>
          </p:cNvGrpSpPr>
          <p:nvPr/>
        </p:nvGrpSpPr>
        <p:grpSpPr bwMode="auto">
          <a:xfrm>
            <a:off x="1981200" y="2133600"/>
            <a:ext cx="1608138" cy="2786063"/>
            <a:chOff x="1317" y="1394"/>
            <a:chExt cx="1013" cy="1755"/>
          </a:xfrm>
        </p:grpSpPr>
        <p:sp>
          <p:nvSpPr>
            <p:cNvPr id="29711" name="Text Box 6"/>
            <p:cNvSpPr txBox="1">
              <a:spLocks noChangeArrowheads="1"/>
            </p:cNvSpPr>
            <p:nvPr/>
          </p:nvSpPr>
          <p:spPr bwMode="auto">
            <a:xfrm>
              <a:off x="1317" y="1394"/>
              <a:ext cx="986" cy="409"/>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200" b="1" i="1">
                  <a:solidFill>
                    <a:srgbClr val="FF0000"/>
                  </a:solidFill>
                </a:rPr>
                <a:t>How do you use peripherals with your laptop?</a:t>
              </a:r>
            </a:p>
          </p:txBody>
        </p:sp>
        <p:sp>
          <p:nvSpPr>
            <p:cNvPr id="29712" name="Text Box 31"/>
            <p:cNvSpPr txBox="1">
              <a:spLocks noChangeArrowheads="1"/>
            </p:cNvSpPr>
            <p:nvPr/>
          </p:nvSpPr>
          <p:spPr bwMode="auto">
            <a:xfrm>
              <a:off x="1320" y="1845"/>
              <a:ext cx="1005" cy="294"/>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200">
                  <a:solidFill>
                    <a:srgbClr val="000000"/>
                  </a:solidFill>
                </a:rPr>
                <a:t>Any problems with peripherals?</a:t>
              </a:r>
            </a:p>
          </p:txBody>
        </p:sp>
        <p:sp>
          <p:nvSpPr>
            <p:cNvPr id="29713" name="Text Box 33"/>
            <p:cNvSpPr txBox="1">
              <a:spLocks noChangeArrowheads="1"/>
            </p:cNvSpPr>
            <p:nvPr/>
          </p:nvSpPr>
          <p:spPr bwMode="auto">
            <a:xfrm>
              <a:off x="1336" y="2179"/>
              <a:ext cx="994" cy="409"/>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200">
                  <a:solidFill>
                    <a:srgbClr val="000000"/>
                  </a:solidFill>
                </a:rPr>
                <a:t>How do you decide which peripherals to use on the road?</a:t>
              </a:r>
            </a:p>
          </p:txBody>
        </p:sp>
        <p:sp>
          <p:nvSpPr>
            <p:cNvPr id="29714" name="Text Box 33"/>
            <p:cNvSpPr txBox="1">
              <a:spLocks noChangeArrowheads="1"/>
            </p:cNvSpPr>
            <p:nvPr/>
          </p:nvSpPr>
          <p:spPr bwMode="auto">
            <a:xfrm>
              <a:off x="1339" y="2740"/>
              <a:ext cx="990" cy="409"/>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200">
                  <a:solidFill>
                    <a:srgbClr val="000000"/>
                  </a:solidFill>
                </a:rPr>
                <a:t>Have you had security problems or concerns?</a:t>
              </a:r>
            </a:p>
          </p:txBody>
        </p:sp>
      </p:gr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182563" y="469900"/>
            <a:ext cx="7772400" cy="590550"/>
          </a:xfrm>
        </p:spPr>
        <p:txBody>
          <a:bodyPr/>
          <a:lstStyle/>
          <a:p>
            <a:pPr eaLnBrk="1" hangingPunct="1"/>
            <a:r>
              <a:rPr lang="en-US" altLang="en-US"/>
              <a:t>An Alternative Discussion Guide</a:t>
            </a:r>
            <a:br>
              <a:rPr lang="en-US" altLang="en-US"/>
            </a:br>
            <a:r>
              <a:rPr lang="en-US" altLang="en-US" sz="2000"/>
              <a:t>When chance encounters offer an ad-hoc VOC opportunity</a:t>
            </a:r>
          </a:p>
        </p:txBody>
      </p:sp>
      <p:sp>
        <p:nvSpPr>
          <p:cNvPr id="30723" name="Text Box 3"/>
          <p:cNvSpPr txBox="1">
            <a:spLocks noChangeArrowheads="1"/>
          </p:cNvSpPr>
          <p:nvPr/>
        </p:nvSpPr>
        <p:spPr bwMode="blackWhite">
          <a:xfrm>
            <a:off x="261938" y="1255713"/>
            <a:ext cx="8550275" cy="2014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chemeClr val="tx1"/>
                </a:solidFill>
              </a:rPr>
              <a:t>Recall or Generate</a:t>
            </a:r>
            <a:br>
              <a:rPr lang="en-US" altLang="en-US" sz="1800">
                <a:solidFill>
                  <a:schemeClr val="tx1"/>
                </a:solidFill>
              </a:rPr>
            </a:br>
            <a:r>
              <a:rPr lang="en-US" altLang="en-US" sz="1800">
                <a:solidFill>
                  <a:schemeClr val="tx1"/>
                </a:solidFill>
              </a:rPr>
              <a:t>Learning Objectives</a:t>
            </a:r>
          </a:p>
          <a:p>
            <a:pPr eaLnBrk="1" hangingPunct="1">
              <a:spcBef>
                <a:spcPct val="0"/>
              </a:spcBef>
            </a:pPr>
            <a:endParaRPr lang="en-US" altLang="en-US" sz="1800">
              <a:solidFill>
                <a:schemeClr val="tx1"/>
              </a:solidFill>
            </a:endParaRPr>
          </a:p>
          <a:p>
            <a:pPr eaLnBrk="1" hangingPunct="1">
              <a:spcBef>
                <a:spcPct val="0"/>
              </a:spcBef>
            </a:pPr>
            <a:endParaRPr lang="en-US" altLang="en-US" sz="1800">
              <a:solidFill>
                <a:schemeClr val="tx1"/>
              </a:solidFill>
            </a:endParaRPr>
          </a:p>
          <a:p>
            <a:pPr eaLnBrk="1" hangingPunct="1">
              <a:spcBef>
                <a:spcPct val="0"/>
              </a:spcBef>
            </a:pPr>
            <a:endParaRPr lang="en-US" altLang="en-US" sz="1800">
              <a:solidFill>
                <a:schemeClr val="tx1"/>
              </a:solidFill>
            </a:endParaRPr>
          </a:p>
          <a:p>
            <a:pPr eaLnBrk="1" hangingPunct="1">
              <a:spcBef>
                <a:spcPct val="0"/>
              </a:spcBef>
            </a:pPr>
            <a:endParaRPr lang="en-US" altLang="en-US" sz="1800">
              <a:solidFill>
                <a:schemeClr val="tx1"/>
              </a:solidFill>
            </a:endParaRPr>
          </a:p>
          <a:p>
            <a:pPr eaLnBrk="1" hangingPunct="1">
              <a:spcBef>
                <a:spcPct val="0"/>
              </a:spcBef>
            </a:pPr>
            <a:r>
              <a:rPr lang="en-US" altLang="en-US" sz="1800">
                <a:solidFill>
                  <a:schemeClr val="tx1"/>
                </a:solidFill>
              </a:rPr>
              <a:t> </a:t>
            </a:r>
          </a:p>
        </p:txBody>
      </p:sp>
      <p:sp>
        <p:nvSpPr>
          <p:cNvPr id="30724" name="Text Box 4"/>
          <p:cNvSpPr txBox="1">
            <a:spLocks noChangeArrowheads="1"/>
          </p:cNvSpPr>
          <p:nvPr/>
        </p:nvSpPr>
        <p:spPr bwMode="blackWhite">
          <a:xfrm>
            <a:off x="301625" y="4535488"/>
            <a:ext cx="26543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i="1">
                <a:solidFill>
                  <a:schemeClr val="tx1"/>
                </a:solidFill>
              </a:rPr>
              <a:t>Gaps in past performance often have clues about future value.</a:t>
            </a:r>
          </a:p>
        </p:txBody>
      </p:sp>
      <p:sp>
        <p:nvSpPr>
          <p:cNvPr id="30725" name="Text Box 5"/>
          <p:cNvSpPr txBox="1">
            <a:spLocks noChangeArrowheads="1"/>
          </p:cNvSpPr>
          <p:nvPr/>
        </p:nvSpPr>
        <p:spPr bwMode="blackWhite">
          <a:xfrm>
            <a:off x="3263900" y="4343400"/>
            <a:ext cx="2746375"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i="1">
                <a:solidFill>
                  <a:schemeClr val="tx1"/>
                </a:solidFill>
              </a:rPr>
              <a:t>How they “do” things</a:t>
            </a:r>
            <a:br>
              <a:rPr lang="en-US" altLang="en-US" sz="1800" i="1">
                <a:solidFill>
                  <a:schemeClr val="tx1"/>
                </a:solidFill>
              </a:rPr>
            </a:br>
            <a:r>
              <a:rPr lang="en-US" altLang="en-US" sz="1800" i="1">
                <a:solidFill>
                  <a:schemeClr val="tx1"/>
                </a:solidFill>
              </a:rPr>
              <a:t>can reveal compensatory behavior, waste, etc. – also sources of future potential value.</a:t>
            </a:r>
          </a:p>
        </p:txBody>
      </p:sp>
      <p:sp>
        <p:nvSpPr>
          <p:cNvPr id="30726" name="Text Box 6"/>
          <p:cNvSpPr txBox="1">
            <a:spLocks noChangeArrowheads="1"/>
          </p:cNvSpPr>
          <p:nvPr/>
        </p:nvSpPr>
        <p:spPr bwMode="blackWhite">
          <a:xfrm>
            <a:off x="6278563" y="4340225"/>
            <a:ext cx="2619375"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i="1">
                <a:solidFill>
                  <a:schemeClr val="tx1"/>
                </a:solidFill>
              </a:rPr>
              <a:t>Where they see things going may hold clues about future value, and tips about robust design or “future-proofing” a solution.</a:t>
            </a:r>
          </a:p>
        </p:txBody>
      </p:sp>
      <p:sp>
        <p:nvSpPr>
          <p:cNvPr id="30727" name="Rectangle 7"/>
          <p:cNvSpPr>
            <a:spLocks noChangeArrowheads="1"/>
          </p:cNvSpPr>
          <p:nvPr/>
        </p:nvSpPr>
        <p:spPr bwMode="blackWhite">
          <a:xfrm>
            <a:off x="4551363" y="1700213"/>
            <a:ext cx="47879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i="1">
                <a:solidFill>
                  <a:schemeClr val="tx1"/>
                </a:solidFill>
              </a:rPr>
              <a:t>Use these three generic avenues of discussion to start conversations, </a:t>
            </a:r>
            <a:br>
              <a:rPr lang="en-US" altLang="en-US" sz="1800" i="1">
                <a:solidFill>
                  <a:schemeClr val="tx1"/>
                </a:solidFill>
              </a:rPr>
            </a:br>
            <a:r>
              <a:rPr lang="en-US" altLang="en-US" sz="1800" i="1">
                <a:solidFill>
                  <a:schemeClr val="tx1"/>
                </a:solidFill>
              </a:rPr>
              <a:t>    then probe and follow intuition </a:t>
            </a:r>
            <a:br>
              <a:rPr lang="en-US" altLang="en-US" sz="1800" i="1">
                <a:solidFill>
                  <a:schemeClr val="tx1"/>
                </a:solidFill>
              </a:rPr>
            </a:br>
            <a:r>
              <a:rPr lang="en-US" altLang="en-US" sz="1800" i="1">
                <a:solidFill>
                  <a:schemeClr val="tx1"/>
                </a:solidFill>
              </a:rPr>
              <a:t>              to learn in real time.</a:t>
            </a:r>
          </a:p>
        </p:txBody>
      </p:sp>
      <p:sp>
        <p:nvSpPr>
          <p:cNvPr id="30728" name="Rectangle 8"/>
          <p:cNvSpPr>
            <a:spLocks noChangeArrowheads="1"/>
          </p:cNvSpPr>
          <p:nvPr/>
        </p:nvSpPr>
        <p:spPr bwMode="blackWhite">
          <a:xfrm>
            <a:off x="361950" y="3827463"/>
            <a:ext cx="8383588" cy="442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300" b="1">
                <a:solidFill>
                  <a:schemeClr val="tx1"/>
                </a:solidFill>
              </a:rPr>
              <a:t>Past Problems           Current Practice             Future Trends</a:t>
            </a:r>
          </a:p>
        </p:txBody>
      </p:sp>
      <p:sp>
        <p:nvSpPr>
          <p:cNvPr id="30729" name="Freeform 9"/>
          <p:cNvSpPr>
            <a:spLocks/>
          </p:cNvSpPr>
          <p:nvPr/>
        </p:nvSpPr>
        <p:spPr bwMode="blackWhite">
          <a:xfrm>
            <a:off x="1343025" y="2152650"/>
            <a:ext cx="276225" cy="1666875"/>
          </a:xfrm>
          <a:custGeom>
            <a:avLst/>
            <a:gdLst>
              <a:gd name="T0" fmla="*/ 2147483647 w 174"/>
              <a:gd name="T1" fmla="*/ 0 h 1050"/>
              <a:gd name="T2" fmla="*/ 0 w 174"/>
              <a:gd name="T3" fmla="*/ 2147483647 h 1050"/>
              <a:gd name="T4" fmla="*/ 0 60000 65536"/>
              <a:gd name="T5" fmla="*/ 0 60000 65536"/>
              <a:gd name="T6" fmla="*/ 0 w 174"/>
              <a:gd name="T7" fmla="*/ 0 h 1050"/>
              <a:gd name="T8" fmla="*/ 174 w 174"/>
              <a:gd name="T9" fmla="*/ 1050 h 1050"/>
            </a:gdLst>
            <a:ahLst/>
            <a:cxnLst>
              <a:cxn ang="T4">
                <a:pos x="T0" y="T1"/>
              </a:cxn>
              <a:cxn ang="T5">
                <a:pos x="T2" y="T3"/>
              </a:cxn>
            </a:cxnLst>
            <a:rect l="T6" t="T7" r="T8" b="T9"/>
            <a:pathLst>
              <a:path w="174" h="1050">
                <a:moveTo>
                  <a:pt x="174" y="0"/>
                </a:moveTo>
                <a:cubicBezTo>
                  <a:pt x="101" y="438"/>
                  <a:pt x="29" y="876"/>
                  <a:pt x="0" y="1050"/>
                </a:cubicBezTo>
              </a:path>
            </a:pathLst>
          </a:custGeom>
          <a:noFill/>
          <a:ln w="28575">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30730" name="Freeform 10"/>
          <p:cNvSpPr>
            <a:spLocks/>
          </p:cNvSpPr>
          <p:nvPr/>
        </p:nvSpPr>
        <p:spPr bwMode="blackWhite">
          <a:xfrm>
            <a:off x="2990850" y="2095500"/>
            <a:ext cx="1257300" cy="1733550"/>
          </a:xfrm>
          <a:custGeom>
            <a:avLst/>
            <a:gdLst>
              <a:gd name="T0" fmla="*/ 0 w 792"/>
              <a:gd name="T1" fmla="*/ 0 h 1092"/>
              <a:gd name="T2" fmla="*/ 2147483647 w 792"/>
              <a:gd name="T3" fmla="*/ 2147483647 h 1092"/>
              <a:gd name="T4" fmla="*/ 2147483647 w 792"/>
              <a:gd name="T5" fmla="*/ 2147483647 h 1092"/>
              <a:gd name="T6" fmla="*/ 0 60000 65536"/>
              <a:gd name="T7" fmla="*/ 0 60000 65536"/>
              <a:gd name="T8" fmla="*/ 0 60000 65536"/>
              <a:gd name="T9" fmla="*/ 0 w 792"/>
              <a:gd name="T10" fmla="*/ 0 h 1092"/>
              <a:gd name="T11" fmla="*/ 792 w 792"/>
              <a:gd name="T12" fmla="*/ 1092 h 1092"/>
            </a:gdLst>
            <a:ahLst/>
            <a:cxnLst>
              <a:cxn ang="T6">
                <a:pos x="T0" y="T1"/>
              </a:cxn>
              <a:cxn ang="T7">
                <a:pos x="T2" y="T3"/>
              </a:cxn>
              <a:cxn ang="T8">
                <a:pos x="T4" y="T5"/>
              </a:cxn>
            </a:cxnLst>
            <a:rect l="T9" t="T10" r="T11" b="T12"/>
            <a:pathLst>
              <a:path w="792" h="1092">
                <a:moveTo>
                  <a:pt x="0" y="0"/>
                </a:moveTo>
                <a:cubicBezTo>
                  <a:pt x="231" y="182"/>
                  <a:pt x="462" y="364"/>
                  <a:pt x="594" y="546"/>
                </a:cubicBezTo>
                <a:cubicBezTo>
                  <a:pt x="726" y="728"/>
                  <a:pt x="759" y="910"/>
                  <a:pt x="792" y="1092"/>
                </a:cubicBezTo>
              </a:path>
            </a:pathLst>
          </a:custGeom>
          <a:noFill/>
          <a:ln w="28575">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30731" name="Text Box 12"/>
          <p:cNvSpPr txBox="1">
            <a:spLocks noChangeArrowheads="1"/>
          </p:cNvSpPr>
          <p:nvPr/>
        </p:nvSpPr>
        <p:spPr bwMode="blackWhite">
          <a:xfrm>
            <a:off x="1743075" y="2752725"/>
            <a:ext cx="20383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chemeClr val="tx1"/>
                </a:solidFill>
              </a:rPr>
              <a:t>Good Avenues </a:t>
            </a:r>
            <a:br>
              <a:rPr lang="en-US" altLang="en-US" sz="1800">
                <a:solidFill>
                  <a:schemeClr val="tx1"/>
                </a:solidFill>
              </a:rPr>
            </a:br>
            <a:r>
              <a:rPr lang="en-US" altLang="en-US" sz="1800">
                <a:solidFill>
                  <a:schemeClr val="tx1"/>
                </a:solidFill>
              </a:rPr>
              <a:t>for Discussion</a:t>
            </a:r>
          </a:p>
        </p:txBody>
      </p:sp>
      <p:pic>
        <p:nvPicPr>
          <p:cNvPr id="30732"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33" name="Freeform 14"/>
          <p:cNvSpPr>
            <a:spLocks noChangeArrowheads="1"/>
          </p:cNvSpPr>
          <p:nvPr/>
        </p:nvSpPr>
        <p:spPr bwMode="auto">
          <a:xfrm>
            <a:off x="3600450" y="2008188"/>
            <a:ext cx="2867025" cy="1920875"/>
          </a:xfrm>
          <a:custGeom>
            <a:avLst/>
            <a:gdLst>
              <a:gd name="T0" fmla="*/ 0 w 3287730"/>
              <a:gd name="T1" fmla="*/ 0 h 2137025"/>
              <a:gd name="T2" fmla="*/ 611272 w 3287730"/>
              <a:gd name="T3" fmla="*/ 456374 h 2137025"/>
              <a:gd name="T4" fmla="*/ 835928 w 3287730"/>
              <a:gd name="T5" fmla="*/ 735859 h 2137025"/>
              <a:gd name="T6" fmla="*/ 0 60000 65536"/>
              <a:gd name="T7" fmla="*/ 0 60000 65536"/>
              <a:gd name="T8" fmla="*/ 0 60000 65536"/>
              <a:gd name="T9" fmla="*/ 0 w 3287730"/>
              <a:gd name="T10" fmla="*/ 0 h 2137025"/>
              <a:gd name="T11" fmla="*/ 3287730 w 3287730"/>
              <a:gd name="T12" fmla="*/ 2137025 h 2137025"/>
            </a:gdLst>
            <a:ahLst/>
            <a:cxnLst>
              <a:cxn ang="T6">
                <a:pos x="T0" y="T1"/>
              </a:cxn>
              <a:cxn ang="T7">
                <a:pos x="T2" y="T3"/>
              </a:cxn>
              <a:cxn ang="T8">
                <a:pos x="T4" y="T5"/>
              </a:cxn>
            </a:cxnLst>
            <a:rect l="T9" t="T10" r="T11" b="T12"/>
            <a:pathLst>
              <a:path w="3287730" h="2137025">
                <a:moveTo>
                  <a:pt x="0" y="0"/>
                </a:moveTo>
                <a:cubicBezTo>
                  <a:pt x="928099" y="484597"/>
                  <a:pt x="1856198" y="969195"/>
                  <a:pt x="2404153" y="1325366"/>
                </a:cubicBezTo>
                <a:cubicBezTo>
                  <a:pt x="2952108" y="1681537"/>
                  <a:pt x="3119919" y="1909281"/>
                  <a:pt x="3287730" y="2137025"/>
                </a:cubicBezTo>
              </a:path>
            </a:pathLst>
          </a:custGeom>
          <a:noFill/>
          <a:ln w="28575">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30734" name="TextBox 15"/>
          <p:cNvSpPr txBox="1">
            <a:spLocks noChangeArrowheads="1"/>
          </p:cNvSpPr>
          <p:nvPr/>
        </p:nvSpPr>
        <p:spPr bwMode="auto">
          <a:xfrm>
            <a:off x="88900" y="6100763"/>
            <a:ext cx="315436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chemeClr val="tx1"/>
                </a:solidFill>
              </a:rPr>
              <a:t>“Any problems with …?”</a:t>
            </a:r>
          </a:p>
        </p:txBody>
      </p:sp>
      <p:sp>
        <p:nvSpPr>
          <p:cNvPr id="30735" name="TextBox 16"/>
          <p:cNvSpPr txBox="1">
            <a:spLocks noChangeArrowheads="1"/>
          </p:cNvSpPr>
          <p:nvPr/>
        </p:nvSpPr>
        <p:spPr bwMode="auto">
          <a:xfrm>
            <a:off x="3440113" y="6110288"/>
            <a:ext cx="24257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chemeClr val="tx1"/>
                </a:solidFill>
              </a:rPr>
              <a:t>“How do you …?”</a:t>
            </a:r>
          </a:p>
        </p:txBody>
      </p:sp>
      <p:sp>
        <p:nvSpPr>
          <p:cNvPr id="30736" name="TextBox 17"/>
          <p:cNvSpPr txBox="1">
            <a:spLocks noChangeArrowheads="1"/>
          </p:cNvSpPr>
          <p:nvPr/>
        </p:nvSpPr>
        <p:spPr bwMode="auto">
          <a:xfrm>
            <a:off x="6448425" y="6086475"/>
            <a:ext cx="24272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chemeClr val="tx1"/>
                </a:solidFill>
              </a:rPr>
              <a:t>“Looking ahead…?”</a:t>
            </a:r>
          </a:p>
        </p:txBody>
      </p:sp>
      <p:cxnSp>
        <p:nvCxnSpPr>
          <p:cNvPr id="30737" name="Straight Connector 19"/>
          <p:cNvCxnSpPr>
            <a:cxnSpLocks noChangeShapeType="1"/>
          </p:cNvCxnSpPr>
          <p:nvPr/>
        </p:nvCxnSpPr>
        <p:spPr bwMode="auto">
          <a:xfrm rot="5400000">
            <a:off x="1720851" y="5162550"/>
            <a:ext cx="2640012" cy="1587"/>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30738" name="Straight Connector 20"/>
          <p:cNvCxnSpPr>
            <a:cxnSpLocks noChangeShapeType="1"/>
          </p:cNvCxnSpPr>
          <p:nvPr/>
        </p:nvCxnSpPr>
        <p:spPr bwMode="auto">
          <a:xfrm rot="5400000">
            <a:off x="4832350" y="5160963"/>
            <a:ext cx="2640013" cy="1587"/>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30739" name="Straight Connector 22"/>
          <p:cNvCxnSpPr>
            <a:cxnSpLocks noChangeShapeType="1"/>
          </p:cNvCxnSpPr>
          <p:nvPr/>
        </p:nvCxnSpPr>
        <p:spPr bwMode="auto">
          <a:xfrm>
            <a:off x="0" y="4294188"/>
            <a:ext cx="8959850" cy="1587"/>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3"/>
          <p:cNvSpPr>
            <a:spLocks noChangeArrowheads="1"/>
          </p:cNvSpPr>
          <p:nvPr/>
        </p:nvSpPr>
        <p:spPr bwMode="auto">
          <a:xfrm>
            <a:off x="257175" y="546100"/>
            <a:ext cx="8031163"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80000"/>
              </a:lnSpc>
              <a:spcBef>
                <a:spcPct val="0"/>
              </a:spcBef>
            </a:pPr>
            <a:r>
              <a:rPr lang="en-US" altLang="en-US" sz="2800" b="1">
                <a:solidFill>
                  <a:schemeClr val="tx1"/>
                </a:solidFill>
              </a:rPr>
              <a:t>Course Agenda</a:t>
            </a:r>
          </a:p>
        </p:txBody>
      </p:sp>
      <p:sp>
        <p:nvSpPr>
          <p:cNvPr id="5123" name="Rectangle 24"/>
          <p:cNvSpPr>
            <a:spLocks noChangeArrowheads="1"/>
          </p:cNvSpPr>
          <p:nvPr/>
        </p:nvSpPr>
        <p:spPr bwMode="auto">
          <a:xfrm>
            <a:off x="485775" y="3635375"/>
            <a:ext cx="7999413" cy="2212975"/>
          </a:xfrm>
          <a:prstGeom prst="rect">
            <a:avLst/>
          </a:prstGeom>
          <a:gradFill rotWithShape="0">
            <a:gsLst>
              <a:gs pos="0">
                <a:srgbClr val="5E9EFF"/>
              </a:gs>
              <a:gs pos="39999">
                <a:srgbClr val="85C2FF"/>
              </a:gs>
              <a:gs pos="70000">
                <a:srgbClr val="C4D6EB"/>
              </a:gs>
              <a:gs pos="100000">
                <a:srgbClr val="FFEBF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algn="ctr" eaLnBrk="1" hangingPunct="1">
              <a:spcBef>
                <a:spcPct val="30000"/>
              </a:spcBef>
            </a:pPr>
            <a:endParaRPr lang="en-US" altLang="en-US" sz="1000">
              <a:solidFill>
                <a:schemeClr val="tx1"/>
              </a:solidFill>
              <a:ea typeface="ＭＳ Ｐゴシック" panose="020B0600070205080204" pitchFamily="34" charset="-128"/>
            </a:endParaRPr>
          </a:p>
        </p:txBody>
      </p:sp>
      <p:sp>
        <p:nvSpPr>
          <p:cNvPr id="5124" name="Rectangle 25"/>
          <p:cNvSpPr>
            <a:spLocks noChangeArrowheads="1"/>
          </p:cNvSpPr>
          <p:nvPr/>
        </p:nvSpPr>
        <p:spPr bwMode="auto">
          <a:xfrm>
            <a:off x="228600" y="1295400"/>
            <a:ext cx="8763000" cy="4978400"/>
          </a:xfrm>
          <a:prstGeom prst="rect">
            <a:avLst/>
          </a:prstGeom>
          <a:gradFill rotWithShape="0">
            <a:gsLst>
              <a:gs pos="0">
                <a:srgbClr val="5E9EFF"/>
              </a:gs>
              <a:gs pos="39999">
                <a:srgbClr val="85C2FF"/>
              </a:gs>
              <a:gs pos="70000">
                <a:srgbClr val="C4D6EB"/>
              </a:gs>
              <a:gs pos="100000">
                <a:srgbClr val="FFEBF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algn="ctr" eaLnBrk="1" hangingPunct="1">
              <a:spcBef>
                <a:spcPct val="30000"/>
              </a:spcBef>
            </a:pPr>
            <a:endParaRPr lang="en-US" altLang="en-US" sz="1000">
              <a:solidFill>
                <a:schemeClr val="tx1"/>
              </a:solidFill>
              <a:ea typeface="ＭＳ Ｐゴシック" panose="020B0600070205080204" pitchFamily="34" charset="-128"/>
            </a:endParaRPr>
          </a:p>
        </p:txBody>
      </p:sp>
      <p:sp>
        <p:nvSpPr>
          <p:cNvPr id="5125" name="Rectangle 26"/>
          <p:cNvSpPr>
            <a:spLocks noChangeArrowheads="1"/>
          </p:cNvSpPr>
          <p:nvPr/>
        </p:nvSpPr>
        <p:spPr bwMode="auto">
          <a:xfrm>
            <a:off x="404813" y="1403350"/>
            <a:ext cx="817562"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4048" tIns="22255" rIns="54048" bIns="22255">
            <a:spAutoFit/>
          </a:bodyPr>
          <a:lstStyle>
            <a:lvl1pPr defTabSz="785813" eaLnBrk="0" hangingPunct="0">
              <a:defRPr sz="1600">
                <a:solidFill>
                  <a:srgbClr val="FFFF99"/>
                </a:solidFill>
                <a:latin typeface="Arial" panose="020B0604020202020204" pitchFamily="34" charset="0"/>
              </a:defRPr>
            </a:lvl1pPr>
            <a:lvl2pPr marL="742950" indent="-285750" defTabSz="785813" eaLnBrk="0" hangingPunct="0">
              <a:defRPr sz="1600">
                <a:solidFill>
                  <a:srgbClr val="FFFF99"/>
                </a:solidFill>
                <a:latin typeface="Arial" panose="020B0604020202020204" pitchFamily="34" charset="0"/>
              </a:defRPr>
            </a:lvl2pPr>
            <a:lvl3pPr marL="1143000" indent="-228600" defTabSz="785813" eaLnBrk="0" hangingPunct="0">
              <a:defRPr sz="1600">
                <a:solidFill>
                  <a:srgbClr val="FFFF99"/>
                </a:solidFill>
                <a:latin typeface="Arial" panose="020B0604020202020204" pitchFamily="34" charset="0"/>
              </a:defRPr>
            </a:lvl3pPr>
            <a:lvl4pPr marL="1600200" indent="-228600" defTabSz="785813" eaLnBrk="0" hangingPunct="0">
              <a:defRPr sz="1600">
                <a:solidFill>
                  <a:srgbClr val="FFFF99"/>
                </a:solidFill>
                <a:latin typeface="Arial" panose="020B0604020202020204" pitchFamily="34" charset="0"/>
              </a:defRPr>
            </a:lvl4pPr>
            <a:lvl5pPr marL="2057400" indent="-228600" defTabSz="785813" eaLnBrk="0" hangingPunct="0">
              <a:defRPr sz="1600">
                <a:solidFill>
                  <a:srgbClr val="FFFF99"/>
                </a:solidFill>
                <a:latin typeface="Arial" panose="020B0604020202020204" pitchFamily="34" charset="0"/>
              </a:defRPr>
            </a:lvl5pPr>
            <a:lvl6pPr marL="2514600" indent="-228600" defTabSz="78581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78581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78581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785813" eaLnBrk="0" fontAlgn="base" hangingPunct="0">
              <a:spcBef>
                <a:spcPct val="50000"/>
              </a:spcBef>
              <a:spcAft>
                <a:spcPct val="0"/>
              </a:spcAft>
              <a:defRPr sz="1600">
                <a:solidFill>
                  <a:srgbClr val="FFFF99"/>
                </a:solidFill>
                <a:latin typeface="Arial" panose="020B0604020202020204" pitchFamily="34" charset="0"/>
              </a:defRPr>
            </a:lvl9pPr>
          </a:lstStyle>
          <a:p>
            <a:pPr>
              <a:lnSpc>
                <a:spcPct val="87000"/>
              </a:lnSpc>
              <a:spcBef>
                <a:spcPct val="0"/>
              </a:spcBef>
            </a:pPr>
            <a:r>
              <a:rPr lang="en-US" altLang="en-US" sz="2100" b="1">
                <a:solidFill>
                  <a:schemeClr val="tx1"/>
                </a:solidFill>
                <a:ea typeface="ＭＳ Ｐゴシック" panose="020B0600070205080204" pitchFamily="34" charset="-128"/>
              </a:rPr>
              <a:t>Day 1</a:t>
            </a:r>
          </a:p>
        </p:txBody>
      </p:sp>
      <p:sp>
        <p:nvSpPr>
          <p:cNvPr id="5126" name="Rectangle 27"/>
          <p:cNvSpPr>
            <a:spLocks noChangeArrowheads="1"/>
          </p:cNvSpPr>
          <p:nvPr/>
        </p:nvSpPr>
        <p:spPr bwMode="auto">
          <a:xfrm>
            <a:off x="2990850" y="1801813"/>
            <a:ext cx="1898650" cy="50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4048" tIns="22255" rIns="54048" bIns="22255">
            <a:spAutoFit/>
          </a:bodyPr>
          <a:lstStyle>
            <a:lvl1pPr defTabSz="785813" eaLnBrk="0" hangingPunct="0">
              <a:defRPr sz="1600">
                <a:solidFill>
                  <a:srgbClr val="FFFF99"/>
                </a:solidFill>
                <a:latin typeface="Arial" panose="020B0604020202020204" pitchFamily="34" charset="0"/>
              </a:defRPr>
            </a:lvl1pPr>
            <a:lvl2pPr marL="742950" indent="-285750" defTabSz="785813" eaLnBrk="0" hangingPunct="0">
              <a:defRPr sz="1600">
                <a:solidFill>
                  <a:srgbClr val="FFFF99"/>
                </a:solidFill>
                <a:latin typeface="Arial" panose="020B0604020202020204" pitchFamily="34" charset="0"/>
              </a:defRPr>
            </a:lvl2pPr>
            <a:lvl3pPr marL="1143000" indent="-228600" defTabSz="785813" eaLnBrk="0" hangingPunct="0">
              <a:defRPr sz="1600">
                <a:solidFill>
                  <a:srgbClr val="FFFF99"/>
                </a:solidFill>
                <a:latin typeface="Arial" panose="020B0604020202020204" pitchFamily="34" charset="0"/>
              </a:defRPr>
            </a:lvl3pPr>
            <a:lvl4pPr marL="1600200" indent="-228600" defTabSz="785813" eaLnBrk="0" hangingPunct="0">
              <a:defRPr sz="1600">
                <a:solidFill>
                  <a:srgbClr val="FFFF99"/>
                </a:solidFill>
                <a:latin typeface="Arial" panose="020B0604020202020204" pitchFamily="34" charset="0"/>
              </a:defRPr>
            </a:lvl4pPr>
            <a:lvl5pPr marL="2057400" indent="-228600" defTabSz="785813" eaLnBrk="0" hangingPunct="0">
              <a:defRPr sz="1600">
                <a:solidFill>
                  <a:srgbClr val="FFFF99"/>
                </a:solidFill>
                <a:latin typeface="Arial" panose="020B0604020202020204" pitchFamily="34" charset="0"/>
              </a:defRPr>
            </a:lvl5pPr>
            <a:lvl6pPr marL="2514600" indent="-228600" defTabSz="78581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78581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78581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785813" eaLnBrk="0" fontAlgn="base" hangingPunct="0">
              <a:spcBef>
                <a:spcPct val="50000"/>
              </a:spcBef>
              <a:spcAft>
                <a:spcPct val="0"/>
              </a:spcAft>
              <a:defRPr sz="1600">
                <a:solidFill>
                  <a:srgbClr val="FFFF99"/>
                </a:solidFill>
                <a:latin typeface="Arial" panose="020B0604020202020204" pitchFamily="34" charset="0"/>
              </a:defRPr>
            </a:lvl9pPr>
          </a:lstStyle>
          <a:p>
            <a:pPr>
              <a:lnSpc>
                <a:spcPct val="85000"/>
              </a:lnSpc>
              <a:spcBef>
                <a:spcPct val="0"/>
              </a:spcBef>
            </a:pPr>
            <a:endParaRPr lang="en-US" altLang="en-US" sz="1800" b="1">
              <a:solidFill>
                <a:schemeClr val="tx1"/>
              </a:solidFill>
              <a:ea typeface="ＭＳ Ｐゴシック" panose="020B0600070205080204" pitchFamily="34" charset="-128"/>
            </a:endParaRPr>
          </a:p>
          <a:p>
            <a:pPr>
              <a:lnSpc>
                <a:spcPct val="85000"/>
              </a:lnSpc>
              <a:spcBef>
                <a:spcPct val="0"/>
              </a:spcBef>
            </a:pPr>
            <a:endParaRPr lang="en-US" altLang="en-US" sz="1800" b="1">
              <a:solidFill>
                <a:schemeClr val="tx1"/>
              </a:solidFill>
              <a:ea typeface="ＭＳ Ｐゴシック" panose="020B0600070205080204" pitchFamily="34" charset="-128"/>
            </a:endParaRPr>
          </a:p>
        </p:txBody>
      </p:sp>
      <p:sp>
        <p:nvSpPr>
          <p:cNvPr id="5127" name="Rectangle 28"/>
          <p:cNvSpPr>
            <a:spLocks noChangeArrowheads="1"/>
          </p:cNvSpPr>
          <p:nvPr/>
        </p:nvSpPr>
        <p:spPr bwMode="auto">
          <a:xfrm>
            <a:off x="3816350" y="1398588"/>
            <a:ext cx="1173163"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4048" tIns="22255" rIns="54048" bIns="22255">
            <a:spAutoFit/>
          </a:bodyPr>
          <a:lstStyle>
            <a:lvl1pPr defTabSz="785813" eaLnBrk="0" hangingPunct="0">
              <a:defRPr sz="1600">
                <a:solidFill>
                  <a:srgbClr val="FFFF99"/>
                </a:solidFill>
                <a:latin typeface="Arial" panose="020B0604020202020204" pitchFamily="34" charset="0"/>
              </a:defRPr>
            </a:lvl1pPr>
            <a:lvl2pPr marL="742950" indent="-285750" defTabSz="785813" eaLnBrk="0" hangingPunct="0">
              <a:defRPr sz="1600">
                <a:solidFill>
                  <a:srgbClr val="FFFF99"/>
                </a:solidFill>
                <a:latin typeface="Arial" panose="020B0604020202020204" pitchFamily="34" charset="0"/>
              </a:defRPr>
            </a:lvl2pPr>
            <a:lvl3pPr marL="1143000" indent="-228600" defTabSz="785813" eaLnBrk="0" hangingPunct="0">
              <a:defRPr sz="1600">
                <a:solidFill>
                  <a:srgbClr val="FFFF99"/>
                </a:solidFill>
                <a:latin typeface="Arial" panose="020B0604020202020204" pitchFamily="34" charset="0"/>
              </a:defRPr>
            </a:lvl3pPr>
            <a:lvl4pPr marL="1600200" indent="-228600" defTabSz="785813" eaLnBrk="0" hangingPunct="0">
              <a:defRPr sz="1600">
                <a:solidFill>
                  <a:srgbClr val="FFFF99"/>
                </a:solidFill>
                <a:latin typeface="Arial" panose="020B0604020202020204" pitchFamily="34" charset="0"/>
              </a:defRPr>
            </a:lvl4pPr>
            <a:lvl5pPr marL="2057400" indent="-228600" defTabSz="785813" eaLnBrk="0" hangingPunct="0">
              <a:defRPr sz="1600">
                <a:solidFill>
                  <a:srgbClr val="FFFF99"/>
                </a:solidFill>
                <a:latin typeface="Arial" panose="020B0604020202020204" pitchFamily="34" charset="0"/>
              </a:defRPr>
            </a:lvl5pPr>
            <a:lvl6pPr marL="2514600" indent="-228600" defTabSz="78581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78581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78581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785813" eaLnBrk="0" fontAlgn="base" hangingPunct="0">
              <a:spcBef>
                <a:spcPct val="50000"/>
              </a:spcBef>
              <a:spcAft>
                <a:spcPct val="0"/>
              </a:spcAft>
              <a:defRPr sz="1600">
                <a:solidFill>
                  <a:srgbClr val="FFFF99"/>
                </a:solidFill>
                <a:latin typeface="Arial" panose="020B0604020202020204" pitchFamily="34" charset="0"/>
              </a:defRPr>
            </a:lvl9pPr>
          </a:lstStyle>
          <a:p>
            <a:pPr>
              <a:lnSpc>
                <a:spcPct val="87000"/>
              </a:lnSpc>
              <a:spcBef>
                <a:spcPct val="0"/>
              </a:spcBef>
            </a:pPr>
            <a:r>
              <a:rPr lang="en-US" altLang="en-US" sz="2100" b="1">
                <a:solidFill>
                  <a:schemeClr val="tx1"/>
                </a:solidFill>
                <a:ea typeface="ＭＳ Ｐゴシック" panose="020B0600070205080204" pitchFamily="34" charset="-128"/>
              </a:rPr>
              <a:t>Day 3</a:t>
            </a:r>
          </a:p>
        </p:txBody>
      </p:sp>
      <p:sp>
        <p:nvSpPr>
          <p:cNvPr id="5128" name="Rectangle 29"/>
          <p:cNvSpPr>
            <a:spLocks noChangeArrowheads="1"/>
          </p:cNvSpPr>
          <p:nvPr/>
        </p:nvSpPr>
        <p:spPr bwMode="auto">
          <a:xfrm>
            <a:off x="2135188" y="1403350"/>
            <a:ext cx="1154112"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4048" tIns="22255" rIns="54048" bIns="22255">
            <a:spAutoFit/>
          </a:bodyPr>
          <a:lstStyle>
            <a:lvl1pPr defTabSz="785813" eaLnBrk="0" hangingPunct="0">
              <a:defRPr sz="1600">
                <a:solidFill>
                  <a:srgbClr val="FFFF99"/>
                </a:solidFill>
                <a:latin typeface="Arial" panose="020B0604020202020204" pitchFamily="34" charset="0"/>
              </a:defRPr>
            </a:lvl1pPr>
            <a:lvl2pPr marL="742950" indent="-285750" defTabSz="785813" eaLnBrk="0" hangingPunct="0">
              <a:defRPr sz="1600">
                <a:solidFill>
                  <a:srgbClr val="FFFF99"/>
                </a:solidFill>
                <a:latin typeface="Arial" panose="020B0604020202020204" pitchFamily="34" charset="0"/>
              </a:defRPr>
            </a:lvl2pPr>
            <a:lvl3pPr marL="1143000" indent="-228600" defTabSz="785813" eaLnBrk="0" hangingPunct="0">
              <a:defRPr sz="1600">
                <a:solidFill>
                  <a:srgbClr val="FFFF99"/>
                </a:solidFill>
                <a:latin typeface="Arial" panose="020B0604020202020204" pitchFamily="34" charset="0"/>
              </a:defRPr>
            </a:lvl3pPr>
            <a:lvl4pPr marL="1600200" indent="-228600" defTabSz="785813" eaLnBrk="0" hangingPunct="0">
              <a:defRPr sz="1600">
                <a:solidFill>
                  <a:srgbClr val="FFFF99"/>
                </a:solidFill>
                <a:latin typeface="Arial" panose="020B0604020202020204" pitchFamily="34" charset="0"/>
              </a:defRPr>
            </a:lvl4pPr>
            <a:lvl5pPr marL="2057400" indent="-228600" defTabSz="785813" eaLnBrk="0" hangingPunct="0">
              <a:defRPr sz="1600">
                <a:solidFill>
                  <a:srgbClr val="FFFF99"/>
                </a:solidFill>
                <a:latin typeface="Arial" panose="020B0604020202020204" pitchFamily="34" charset="0"/>
              </a:defRPr>
            </a:lvl5pPr>
            <a:lvl6pPr marL="2514600" indent="-228600" defTabSz="78581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78581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78581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785813" eaLnBrk="0" fontAlgn="base" hangingPunct="0">
              <a:spcBef>
                <a:spcPct val="50000"/>
              </a:spcBef>
              <a:spcAft>
                <a:spcPct val="0"/>
              </a:spcAft>
              <a:defRPr sz="1600">
                <a:solidFill>
                  <a:srgbClr val="FFFF99"/>
                </a:solidFill>
                <a:latin typeface="Arial" panose="020B0604020202020204" pitchFamily="34" charset="0"/>
              </a:defRPr>
            </a:lvl9pPr>
          </a:lstStyle>
          <a:p>
            <a:pPr>
              <a:lnSpc>
                <a:spcPct val="87000"/>
              </a:lnSpc>
              <a:spcBef>
                <a:spcPct val="0"/>
              </a:spcBef>
            </a:pPr>
            <a:r>
              <a:rPr lang="en-US" altLang="en-US" sz="2100" b="1">
                <a:solidFill>
                  <a:schemeClr val="tx1"/>
                </a:solidFill>
                <a:ea typeface="ＭＳ Ｐゴシック" panose="020B0600070205080204" pitchFamily="34" charset="-128"/>
              </a:rPr>
              <a:t>Day 2</a:t>
            </a:r>
          </a:p>
        </p:txBody>
      </p:sp>
      <p:sp>
        <p:nvSpPr>
          <p:cNvPr id="5129" name="Line 30"/>
          <p:cNvSpPr>
            <a:spLocks noChangeShapeType="1"/>
          </p:cNvSpPr>
          <p:nvPr/>
        </p:nvSpPr>
        <p:spPr bwMode="auto">
          <a:xfrm flipV="1">
            <a:off x="228600" y="1752600"/>
            <a:ext cx="8763000"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130" name="Line 31"/>
          <p:cNvSpPr>
            <a:spLocks noChangeShapeType="1"/>
          </p:cNvSpPr>
          <p:nvPr/>
        </p:nvSpPr>
        <p:spPr bwMode="auto">
          <a:xfrm flipH="1">
            <a:off x="1828800" y="1295400"/>
            <a:ext cx="7938" cy="480695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131" name="Rectangle 32"/>
          <p:cNvSpPr>
            <a:spLocks noChangeArrowheads="1"/>
          </p:cNvSpPr>
          <p:nvPr/>
        </p:nvSpPr>
        <p:spPr bwMode="auto">
          <a:xfrm>
            <a:off x="5627688" y="1400175"/>
            <a:ext cx="1290637"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4048" tIns="22255" rIns="54048" bIns="22255">
            <a:spAutoFit/>
          </a:bodyPr>
          <a:lstStyle>
            <a:lvl1pPr defTabSz="785813" eaLnBrk="0" hangingPunct="0">
              <a:defRPr sz="1600">
                <a:solidFill>
                  <a:srgbClr val="FFFF99"/>
                </a:solidFill>
                <a:latin typeface="Arial" panose="020B0604020202020204" pitchFamily="34" charset="0"/>
              </a:defRPr>
            </a:lvl1pPr>
            <a:lvl2pPr marL="742950" indent="-285750" defTabSz="785813" eaLnBrk="0" hangingPunct="0">
              <a:defRPr sz="1600">
                <a:solidFill>
                  <a:srgbClr val="FFFF99"/>
                </a:solidFill>
                <a:latin typeface="Arial" panose="020B0604020202020204" pitchFamily="34" charset="0"/>
              </a:defRPr>
            </a:lvl2pPr>
            <a:lvl3pPr marL="1143000" indent="-228600" defTabSz="785813" eaLnBrk="0" hangingPunct="0">
              <a:defRPr sz="1600">
                <a:solidFill>
                  <a:srgbClr val="FFFF99"/>
                </a:solidFill>
                <a:latin typeface="Arial" panose="020B0604020202020204" pitchFamily="34" charset="0"/>
              </a:defRPr>
            </a:lvl3pPr>
            <a:lvl4pPr marL="1600200" indent="-228600" defTabSz="785813" eaLnBrk="0" hangingPunct="0">
              <a:defRPr sz="1600">
                <a:solidFill>
                  <a:srgbClr val="FFFF99"/>
                </a:solidFill>
                <a:latin typeface="Arial" panose="020B0604020202020204" pitchFamily="34" charset="0"/>
              </a:defRPr>
            </a:lvl4pPr>
            <a:lvl5pPr marL="2057400" indent="-228600" defTabSz="785813" eaLnBrk="0" hangingPunct="0">
              <a:defRPr sz="1600">
                <a:solidFill>
                  <a:srgbClr val="FFFF99"/>
                </a:solidFill>
                <a:latin typeface="Arial" panose="020B0604020202020204" pitchFamily="34" charset="0"/>
              </a:defRPr>
            </a:lvl5pPr>
            <a:lvl6pPr marL="2514600" indent="-228600" defTabSz="78581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78581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78581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785813" eaLnBrk="0" fontAlgn="base" hangingPunct="0">
              <a:spcBef>
                <a:spcPct val="50000"/>
              </a:spcBef>
              <a:spcAft>
                <a:spcPct val="0"/>
              </a:spcAft>
              <a:defRPr sz="1600">
                <a:solidFill>
                  <a:srgbClr val="FFFF99"/>
                </a:solidFill>
                <a:latin typeface="Arial" panose="020B0604020202020204" pitchFamily="34" charset="0"/>
              </a:defRPr>
            </a:lvl9pPr>
          </a:lstStyle>
          <a:p>
            <a:pPr>
              <a:lnSpc>
                <a:spcPct val="87000"/>
              </a:lnSpc>
              <a:spcBef>
                <a:spcPct val="0"/>
              </a:spcBef>
            </a:pPr>
            <a:r>
              <a:rPr lang="en-US" altLang="en-US" sz="2100" b="1">
                <a:solidFill>
                  <a:schemeClr val="tx1"/>
                </a:solidFill>
                <a:ea typeface="ＭＳ Ｐゴシック" panose="020B0600070205080204" pitchFamily="34" charset="-128"/>
              </a:rPr>
              <a:t>Day 4</a:t>
            </a:r>
          </a:p>
        </p:txBody>
      </p:sp>
      <p:sp>
        <p:nvSpPr>
          <p:cNvPr id="5132" name="Text Box 33"/>
          <p:cNvSpPr txBox="1">
            <a:spLocks noChangeArrowheads="1"/>
          </p:cNvSpPr>
          <p:nvPr/>
        </p:nvSpPr>
        <p:spPr bwMode="auto">
          <a:xfrm>
            <a:off x="304800" y="1814513"/>
            <a:ext cx="1600200" cy="395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1566" tIns="45782" rIns="91566" bIns="45782">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85000"/>
              </a:lnSpc>
            </a:pPr>
            <a:r>
              <a:rPr lang="en-US" altLang="en-US" sz="1800" b="1">
                <a:solidFill>
                  <a:schemeClr val="tx1"/>
                </a:solidFill>
                <a:ea typeface="ＭＳ Ｐゴシック" panose="020B0600070205080204" pitchFamily="34" charset="-128"/>
              </a:rPr>
              <a:t>Introduction</a:t>
            </a:r>
          </a:p>
          <a:p>
            <a:pPr>
              <a:lnSpc>
                <a:spcPct val="85000"/>
              </a:lnSpc>
            </a:pPr>
            <a:r>
              <a:rPr lang="en-US" altLang="en-US" sz="1800" b="1">
                <a:solidFill>
                  <a:schemeClr val="tx1"/>
                </a:solidFill>
                <a:ea typeface="ＭＳ Ｐゴシック" panose="020B0600070205080204" pitchFamily="34" charset="-128"/>
              </a:rPr>
              <a:t>Voice of the Customer</a:t>
            </a:r>
          </a:p>
          <a:p>
            <a:pPr>
              <a:lnSpc>
                <a:spcPct val="85000"/>
              </a:lnSpc>
            </a:pPr>
            <a:r>
              <a:rPr lang="en-US" altLang="en-US" sz="1800" b="1">
                <a:solidFill>
                  <a:schemeClr val="tx1"/>
                </a:solidFill>
                <a:ea typeface="ＭＳ Ｐゴシック" panose="020B0600070205080204" pitchFamily="34" charset="-128"/>
              </a:rPr>
              <a:t>KJ Analysis</a:t>
            </a:r>
          </a:p>
          <a:p>
            <a:pPr>
              <a:lnSpc>
                <a:spcPct val="85000"/>
              </a:lnSpc>
            </a:pPr>
            <a:r>
              <a:rPr lang="en-US" altLang="en-US" sz="1800" b="1">
                <a:solidFill>
                  <a:schemeClr val="tx1"/>
                </a:solidFill>
                <a:ea typeface="ＭＳ Ｐゴシック" panose="020B0600070205080204" pitchFamily="34" charset="-128"/>
              </a:rPr>
              <a:t>User Stories and Measures</a:t>
            </a:r>
          </a:p>
          <a:p>
            <a:pPr>
              <a:lnSpc>
                <a:spcPct val="85000"/>
              </a:lnSpc>
            </a:pPr>
            <a:r>
              <a:rPr lang="en-US" altLang="en-US" sz="1800" b="1">
                <a:solidFill>
                  <a:schemeClr val="tx1"/>
                </a:solidFill>
                <a:ea typeface="ＭＳ Ｐゴシック" panose="020B0600070205080204" pitchFamily="34" charset="-128"/>
              </a:rPr>
              <a:t>Analytic Hierarchy Process</a:t>
            </a:r>
          </a:p>
          <a:p>
            <a:pPr>
              <a:lnSpc>
                <a:spcPct val="85000"/>
              </a:lnSpc>
            </a:pPr>
            <a:r>
              <a:rPr lang="en-US" altLang="en-US" sz="1800" b="1">
                <a:solidFill>
                  <a:schemeClr val="tx1"/>
                </a:solidFill>
                <a:ea typeface="ＭＳ Ｐゴシック" panose="020B0600070205080204" pitchFamily="34" charset="-128"/>
              </a:rPr>
              <a:t>KANO Analysis</a:t>
            </a:r>
          </a:p>
          <a:p>
            <a:pPr>
              <a:lnSpc>
                <a:spcPct val="85000"/>
              </a:lnSpc>
            </a:pPr>
            <a:r>
              <a:rPr lang="en-US" altLang="en-US" sz="1800" b="1">
                <a:solidFill>
                  <a:schemeClr val="tx1"/>
                </a:solidFill>
                <a:ea typeface="ＭＳ Ｐゴシック" panose="020B0600070205080204" pitchFamily="34" charset="-128"/>
              </a:rPr>
              <a:t>Y-x trees</a:t>
            </a:r>
          </a:p>
        </p:txBody>
      </p:sp>
      <p:sp>
        <p:nvSpPr>
          <p:cNvPr id="5133" name="Text Box 34"/>
          <p:cNvSpPr txBox="1">
            <a:spLocks noChangeArrowheads="1"/>
          </p:cNvSpPr>
          <p:nvPr/>
        </p:nvSpPr>
        <p:spPr bwMode="auto">
          <a:xfrm>
            <a:off x="1905000" y="1830388"/>
            <a:ext cx="1844675" cy="4281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1566" tIns="45782" rIns="91566" bIns="45782">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85000"/>
              </a:lnSpc>
            </a:pPr>
            <a:r>
              <a:rPr lang="en-US" altLang="en-US" sz="1800" b="1">
                <a:solidFill>
                  <a:schemeClr val="tx1"/>
                </a:solidFill>
                <a:ea typeface="ＭＳ Ｐゴシック" panose="020B0600070205080204" pitchFamily="34" charset="-128"/>
              </a:rPr>
              <a:t>QFD</a:t>
            </a:r>
          </a:p>
          <a:p>
            <a:pPr>
              <a:lnSpc>
                <a:spcPct val="85000"/>
              </a:lnSpc>
            </a:pPr>
            <a:r>
              <a:rPr lang="en-US" altLang="en-US" sz="1800" b="1">
                <a:solidFill>
                  <a:schemeClr val="tx1"/>
                </a:solidFill>
                <a:ea typeface="ＭＳ Ｐゴシック" panose="020B0600070205080204" pitchFamily="34" charset="-128"/>
              </a:rPr>
              <a:t>Requirements and Features</a:t>
            </a:r>
          </a:p>
          <a:p>
            <a:pPr>
              <a:lnSpc>
                <a:spcPct val="85000"/>
              </a:lnSpc>
            </a:pPr>
            <a:r>
              <a:rPr lang="en-US" altLang="en-US" sz="1800" b="1">
                <a:solidFill>
                  <a:schemeClr val="tx1"/>
                </a:solidFill>
                <a:ea typeface="ＭＳ Ｐゴシック" panose="020B0600070205080204" pitchFamily="34" charset="-128"/>
              </a:rPr>
              <a:t>Process Capability Revisited</a:t>
            </a:r>
          </a:p>
          <a:p>
            <a:pPr>
              <a:lnSpc>
                <a:spcPct val="85000"/>
              </a:lnSpc>
            </a:pPr>
            <a:r>
              <a:rPr lang="en-US" altLang="en-US" b="1">
                <a:solidFill>
                  <a:schemeClr val="tx1"/>
                </a:solidFill>
                <a:ea typeface="ＭＳ Ｐゴシック" panose="020B0600070205080204" pitchFamily="34" charset="-128"/>
              </a:rPr>
              <a:t>(Chi-Square,  Logistic Regression, Dummy Variable Regression)</a:t>
            </a:r>
          </a:p>
          <a:p>
            <a:pPr>
              <a:lnSpc>
                <a:spcPct val="85000"/>
              </a:lnSpc>
            </a:pPr>
            <a:r>
              <a:rPr lang="en-US" altLang="en-US" sz="1800" b="1">
                <a:solidFill>
                  <a:schemeClr val="tx1"/>
                </a:solidFill>
                <a:ea typeface="ＭＳ Ｐゴシック" panose="020B0600070205080204" pitchFamily="34" charset="-128"/>
              </a:rPr>
              <a:t>Process Optimization </a:t>
            </a:r>
          </a:p>
          <a:p>
            <a:pPr>
              <a:lnSpc>
                <a:spcPct val="85000"/>
              </a:lnSpc>
            </a:pPr>
            <a:r>
              <a:rPr lang="en-US" altLang="en-US" b="1">
                <a:solidFill>
                  <a:schemeClr val="tx1"/>
                </a:solidFill>
                <a:ea typeface="ＭＳ Ｐゴシック" panose="020B0600070205080204" pitchFamily="34" charset="-128"/>
              </a:rPr>
              <a:t>(Monte Carlo simulation and optimization)</a:t>
            </a:r>
          </a:p>
        </p:txBody>
      </p:sp>
      <p:sp>
        <p:nvSpPr>
          <p:cNvPr id="5134" name="Text Box 35"/>
          <p:cNvSpPr txBox="1">
            <a:spLocks noChangeArrowheads="1"/>
          </p:cNvSpPr>
          <p:nvPr/>
        </p:nvSpPr>
        <p:spPr bwMode="auto">
          <a:xfrm>
            <a:off x="3657600" y="1885950"/>
            <a:ext cx="1804988" cy="151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1566" tIns="45782" rIns="91566" bIns="45782">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85000"/>
              </a:lnSpc>
            </a:pPr>
            <a:r>
              <a:rPr lang="en-US" altLang="en-US" sz="1800" b="1">
                <a:solidFill>
                  <a:schemeClr val="tx1"/>
                </a:solidFill>
                <a:ea typeface="ＭＳ Ｐゴシック" panose="020B0600070205080204" pitchFamily="34" charset="-128"/>
              </a:rPr>
              <a:t>Process Optimization </a:t>
            </a:r>
          </a:p>
          <a:p>
            <a:pPr>
              <a:lnSpc>
                <a:spcPct val="85000"/>
              </a:lnSpc>
            </a:pPr>
            <a:r>
              <a:rPr lang="en-US" altLang="en-US" b="1">
                <a:solidFill>
                  <a:schemeClr val="tx1"/>
                </a:solidFill>
                <a:ea typeface="ＭＳ Ｐゴシック" panose="020B0600070205080204" pitchFamily="34" charset="-128"/>
              </a:rPr>
              <a:t>(Discrete Event Process Modeling &amp; Simulation)</a:t>
            </a:r>
          </a:p>
        </p:txBody>
      </p:sp>
      <p:sp>
        <p:nvSpPr>
          <p:cNvPr id="5135" name="Text Box 36"/>
          <p:cNvSpPr txBox="1">
            <a:spLocks noChangeArrowheads="1"/>
          </p:cNvSpPr>
          <p:nvPr/>
        </p:nvSpPr>
        <p:spPr bwMode="auto">
          <a:xfrm>
            <a:off x="5486400" y="1812925"/>
            <a:ext cx="1768475" cy="218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1566" tIns="45782" rIns="91566" bIns="45782">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85000"/>
              </a:lnSpc>
            </a:pPr>
            <a:r>
              <a:rPr lang="en-US" altLang="en-US" sz="1800" b="1">
                <a:solidFill>
                  <a:schemeClr val="tx1"/>
                </a:solidFill>
                <a:ea typeface="ＭＳ Ｐゴシック" panose="020B0600070205080204" pitchFamily="34" charset="-128"/>
              </a:rPr>
              <a:t>Robust and Optimized Product Design </a:t>
            </a:r>
          </a:p>
          <a:p>
            <a:pPr>
              <a:lnSpc>
                <a:spcPct val="85000"/>
              </a:lnSpc>
            </a:pPr>
            <a:r>
              <a:rPr lang="en-US" altLang="en-US" b="1">
                <a:solidFill>
                  <a:schemeClr val="tx1"/>
                </a:solidFill>
                <a:ea typeface="ＭＳ Ｐゴシック" panose="020B0600070205080204" pitchFamily="34" charset="-128"/>
              </a:rPr>
              <a:t>(Design of Experiments &amp; Response Surface Methodology)</a:t>
            </a:r>
          </a:p>
        </p:txBody>
      </p:sp>
      <p:sp>
        <p:nvSpPr>
          <p:cNvPr id="5136" name="Line 37"/>
          <p:cNvSpPr>
            <a:spLocks noChangeShapeType="1"/>
          </p:cNvSpPr>
          <p:nvPr/>
        </p:nvSpPr>
        <p:spPr bwMode="auto">
          <a:xfrm flipH="1">
            <a:off x="3657600" y="1300163"/>
            <a:ext cx="6350" cy="480695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137" name="Line 38"/>
          <p:cNvSpPr>
            <a:spLocks noChangeShapeType="1"/>
          </p:cNvSpPr>
          <p:nvPr/>
        </p:nvSpPr>
        <p:spPr bwMode="auto">
          <a:xfrm flipH="1">
            <a:off x="5410200" y="1300163"/>
            <a:ext cx="7938" cy="480695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138" name="Line 39"/>
          <p:cNvSpPr>
            <a:spLocks noChangeShapeType="1"/>
          </p:cNvSpPr>
          <p:nvPr/>
        </p:nvSpPr>
        <p:spPr bwMode="auto">
          <a:xfrm flipH="1">
            <a:off x="7162800" y="1295400"/>
            <a:ext cx="7938" cy="480695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139" name="Rectangle 40"/>
          <p:cNvSpPr>
            <a:spLocks noChangeArrowheads="1"/>
          </p:cNvSpPr>
          <p:nvPr/>
        </p:nvSpPr>
        <p:spPr bwMode="auto">
          <a:xfrm>
            <a:off x="7364413" y="1371600"/>
            <a:ext cx="1290637"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4048" tIns="22255" rIns="54048" bIns="22255">
            <a:spAutoFit/>
          </a:bodyPr>
          <a:lstStyle>
            <a:lvl1pPr defTabSz="785813" eaLnBrk="0" hangingPunct="0">
              <a:defRPr sz="1600">
                <a:solidFill>
                  <a:srgbClr val="FFFF99"/>
                </a:solidFill>
                <a:latin typeface="Arial" panose="020B0604020202020204" pitchFamily="34" charset="0"/>
              </a:defRPr>
            </a:lvl1pPr>
            <a:lvl2pPr marL="742950" indent="-285750" defTabSz="785813" eaLnBrk="0" hangingPunct="0">
              <a:defRPr sz="1600">
                <a:solidFill>
                  <a:srgbClr val="FFFF99"/>
                </a:solidFill>
                <a:latin typeface="Arial" panose="020B0604020202020204" pitchFamily="34" charset="0"/>
              </a:defRPr>
            </a:lvl2pPr>
            <a:lvl3pPr marL="1143000" indent="-228600" defTabSz="785813" eaLnBrk="0" hangingPunct="0">
              <a:defRPr sz="1600">
                <a:solidFill>
                  <a:srgbClr val="FFFF99"/>
                </a:solidFill>
                <a:latin typeface="Arial" panose="020B0604020202020204" pitchFamily="34" charset="0"/>
              </a:defRPr>
            </a:lvl3pPr>
            <a:lvl4pPr marL="1600200" indent="-228600" defTabSz="785813" eaLnBrk="0" hangingPunct="0">
              <a:defRPr sz="1600">
                <a:solidFill>
                  <a:srgbClr val="FFFF99"/>
                </a:solidFill>
                <a:latin typeface="Arial" panose="020B0604020202020204" pitchFamily="34" charset="0"/>
              </a:defRPr>
            </a:lvl4pPr>
            <a:lvl5pPr marL="2057400" indent="-228600" defTabSz="785813" eaLnBrk="0" hangingPunct="0">
              <a:defRPr sz="1600">
                <a:solidFill>
                  <a:srgbClr val="FFFF99"/>
                </a:solidFill>
                <a:latin typeface="Arial" panose="020B0604020202020204" pitchFamily="34" charset="0"/>
              </a:defRPr>
            </a:lvl5pPr>
            <a:lvl6pPr marL="2514600" indent="-228600" defTabSz="785813"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785813"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785813"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785813" eaLnBrk="0" fontAlgn="base" hangingPunct="0">
              <a:spcBef>
                <a:spcPct val="50000"/>
              </a:spcBef>
              <a:spcAft>
                <a:spcPct val="0"/>
              </a:spcAft>
              <a:defRPr sz="1600">
                <a:solidFill>
                  <a:srgbClr val="FFFF99"/>
                </a:solidFill>
                <a:latin typeface="Arial" panose="020B0604020202020204" pitchFamily="34" charset="0"/>
              </a:defRPr>
            </a:lvl9pPr>
          </a:lstStyle>
          <a:p>
            <a:pPr>
              <a:lnSpc>
                <a:spcPct val="87000"/>
              </a:lnSpc>
              <a:spcBef>
                <a:spcPct val="0"/>
              </a:spcBef>
            </a:pPr>
            <a:r>
              <a:rPr lang="en-US" altLang="en-US" sz="2100" b="1">
                <a:solidFill>
                  <a:schemeClr val="tx1"/>
                </a:solidFill>
                <a:ea typeface="ＭＳ Ｐゴシック" panose="020B0600070205080204" pitchFamily="34" charset="-128"/>
              </a:rPr>
              <a:t>Day 5</a:t>
            </a:r>
          </a:p>
        </p:txBody>
      </p:sp>
      <p:sp>
        <p:nvSpPr>
          <p:cNvPr id="5140" name="Text Box 41"/>
          <p:cNvSpPr txBox="1">
            <a:spLocks noChangeArrowheads="1"/>
          </p:cNvSpPr>
          <p:nvPr/>
        </p:nvSpPr>
        <p:spPr bwMode="auto">
          <a:xfrm>
            <a:off x="7223125" y="1784350"/>
            <a:ext cx="1768475" cy="1163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1566" tIns="45782" rIns="91566" bIns="45782">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85000"/>
              </a:lnSpc>
            </a:pPr>
            <a:r>
              <a:rPr lang="en-US" altLang="en-US" sz="1800" b="1">
                <a:solidFill>
                  <a:schemeClr val="tx1"/>
                </a:solidFill>
                <a:ea typeface="ＭＳ Ｐゴシック" panose="020B0600070205080204" pitchFamily="34" charset="-128"/>
              </a:rPr>
              <a:t>Reliability Growth Test and Modeling</a:t>
            </a:r>
          </a:p>
          <a:p>
            <a:pPr>
              <a:lnSpc>
                <a:spcPct val="85000"/>
              </a:lnSpc>
            </a:pPr>
            <a:r>
              <a:rPr lang="en-US" altLang="en-US" sz="1800" b="1">
                <a:solidFill>
                  <a:schemeClr val="tx1"/>
                </a:solidFill>
                <a:ea typeface="ＭＳ Ｐゴシック" panose="020B0600070205080204" pitchFamily="34" charset="-128"/>
              </a:rPr>
              <a:t>Wrap-up</a:t>
            </a:r>
          </a:p>
        </p:txBody>
      </p:sp>
      <p:sp>
        <p:nvSpPr>
          <p:cNvPr id="5141" name="Oval 42"/>
          <p:cNvSpPr>
            <a:spLocks noChangeArrowheads="1"/>
          </p:cNvSpPr>
          <p:nvPr/>
        </p:nvSpPr>
        <p:spPr bwMode="auto">
          <a:xfrm>
            <a:off x="76200" y="1143000"/>
            <a:ext cx="1941513" cy="5118100"/>
          </a:xfrm>
          <a:prstGeom prst="ellipse">
            <a:avLst/>
          </a:prstGeom>
          <a:noFill/>
          <a:ln w="25400">
            <a:solidFill>
              <a:srgbClr val="800000"/>
            </a:solidFill>
            <a:round/>
            <a:headEnd/>
            <a:tailEnd/>
          </a:ln>
          <a:extLst>
            <a:ext uri="{909E8E84-426E-40DD-AFC4-6F175D3DCCD1}">
              <a14:hiddenFill xmlns:a14="http://schemas.microsoft.com/office/drawing/2010/main">
                <a:solidFill>
                  <a:srgbClr val="FFFFFF"/>
                </a:solidFill>
              </a14:hiddenFill>
            </a:ext>
          </a:extLst>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idx="4294967295"/>
          </p:nvPr>
        </p:nvSpPr>
        <p:spPr>
          <a:xfrm>
            <a:off x="209550" y="455613"/>
            <a:ext cx="7651750" cy="701675"/>
          </a:xfrm>
        </p:spPr>
        <p:txBody>
          <a:bodyPr lIns="91440" tIns="45720" rIns="91440" bIns="45720" anchor="ctr"/>
          <a:lstStyle/>
          <a:p>
            <a:pPr eaLnBrk="1" hangingPunct="1"/>
            <a:r>
              <a:rPr lang="en-US" altLang="en-US" sz="3000"/>
              <a:t>Gathering Better Language Data </a:t>
            </a:r>
            <a:br>
              <a:rPr lang="en-US" altLang="en-US" sz="3000"/>
            </a:br>
            <a:r>
              <a:rPr lang="en-US" altLang="en-US" sz="2000"/>
              <a:t>Sharpening interview and discussion skills</a:t>
            </a:r>
          </a:p>
        </p:txBody>
      </p:sp>
      <p:grpSp>
        <p:nvGrpSpPr>
          <p:cNvPr id="31747" name="Group 3"/>
          <p:cNvGrpSpPr>
            <a:grpSpLocks/>
          </p:cNvGrpSpPr>
          <p:nvPr/>
        </p:nvGrpSpPr>
        <p:grpSpPr bwMode="auto">
          <a:xfrm>
            <a:off x="3595688" y="1790700"/>
            <a:ext cx="3744912" cy="1531938"/>
            <a:chOff x="2394" y="999"/>
            <a:chExt cx="2359" cy="965"/>
          </a:xfrm>
        </p:grpSpPr>
        <p:sp>
          <p:nvSpPr>
            <p:cNvPr id="31796" name="Text Box 4"/>
            <p:cNvSpPr txBox="1">
              <a:spLocks noChangeArrowheads="1"/>
            </p:cNvSpPr>
            <p:nvPr/>
          </p:nvSpPr>
          <p:spPr bwMode="auto">
            <a:xfrm>
              <a:off x="2394" y="1214"/>
              <a:ext cx="1074" cy="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r>
                <a:rPr lang="en-US" altLang="en-US" sz="1800">
                  <a:solidFill>
                    <a:schemeClr val="tx1"/>
                  </a:solidFill>
                </a:rPr>
                <a:t>  - complaints </a:t>
              </a:r>
              <a:br>
                <a:rPr lang="en-US" altLang="en-US" sz="1800">
                  <a:solidFill>
                    <a:schemeClr val="tx1"/>
                  </a:solidFill>
                </a:rPr>
              </a:br>
              <a:r>
                <a:rPr lang="en-US" altLang="en-US" sz="1800">
                  <a:solidFill>
                    <a:schemeClr val="tx1"/>
                  </a:solidFill>
                </a:rPr>
                <a:t>  - problems   </a:t>
              </a:r>
              <a:br>
                <a:rPr lang="en-US" altLang="en-US" sz="1800">
                  <a:solidFill>
                    <a:schemeClr val="tx1"/>
                  </a:solidFill>
                </a:rPr>
              </a:br>
              <a:r>
                <a:rPr lang="en-US" altLang="en-US" sz="1800">
                  <a:solidFill>
                    <a:schemeClr val="tx1"/>
                  </a:solidFill>
                </a:rPr>
                <a:t>  - solutions</a:t>
              </a:r>
              <a:br>
                <a:rPr lang="en-US" altLang="en-US" sz="1800">
                  <a:solidFill>
                    <a:schemeClr val="tx1"/>
                  </a:solidFill>
                </a:rPr>
              </a:br>
              <a:r>
                <a:rPr lang="en-US" altLang="en-US" sz="1800">
                  <a:solidFill>
                    <a:schemeClr val="tx1"/>
                  </a:solidFill>
                </a:rPr>
                <a:t>  - constraints</a:t>
              </a:r>
            </a:p>
          </p:txBody>
        </p:sp>
        <p:sp>
          <p:nvSpPr>
            <p:cNvPr id="31797" name="Text Box 5"/>
            <p:cNvSpPr txBox="1">
              <a:spLocks noChangeArrowheads="1"/>
            </p:cNvSpPr>
            <p:nvPr/>
          </p:nvSpPr>
          <p:spPr bwMode="auto">
            <a:xfrm>
              <a:off x="2426" y="999"/>
              <a:ext cx="232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1600">
                  <a:solidFill>
                    <a:srgbClr val="FFFF99"/>
                  </a:solidFill>
                  <a:latin typeface="Arial" panose="020B0604020202020204" pitchFamily="34" charset="0"/>
                </a:defRPr>
              </a:lvl1pPr>
              <a:lvl2pPr marL="114300" indent="-112713"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lvl="1">
                <a:buFontTx/>
                <a:buChar char="•"/>
              </a:pPr>
              <a:r>
                <a:rPr lang="en-US" altLang="en-US" sz="1800" b="1">
                  <a:solidFill>
                    <a:schemeClr val="tx1"/>
                  </a:solidFill>
                </a:rPr>
                <a:t>Stated needs and facts</a:t>
              </a:r>
              <a:endParaRPr lang="en-US" altLang="en-US" sz="1800">
                <a:solidFill>
                  <a:schemeClr val="tx1"/>
                </a:solidFill>
              </a:endParaRPr>
            </a:p>
          </p:txBody>
        </p:sp>
      </p:grpSp>
      <p:pic>
        <p:nvPicPr>
          <p:cNvPr id="31748" name="Picture 7" descr="C:\Program Files\Microsoft Office\Clipart\Publisher\PE03258_.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7025" y="1473200"/>
            <a:ext cx="1809750" cy="191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9" name="Text Box 8"/>
          <p:cNvSpPr txBox="1">
            <a:spLocks noChangeArrowheads="1"/>
          </p:cNvSpPr>
          <p:nvPr/>
        </p:nvSpPr>
        <p:spPr bwMode="auto">
          <a:xfrm>
            <a:off x="2408238" y="1312863"/>
            <a:ext cx="673576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b="1">
                <a:solidFill>
                  <a:schemeClr val="tx1"/>
                </a:solidFill>
              </a:rPr>
              <a:t>A surface dialogue reveals</a:t>
            </a:r>
          </a:p>
        </p:txBody>
      </p:sp>
      <p:sp>
        <p:nvSpPr>
          <p:cNvPr id="31750" name="Line 9"/>
          <p:cNvSpPr>
            <a:spLocks noChangeShapeType="1"/>
          </p:cNvSpPr>
          <p:nvPr/>
        </p:nvSpPr>
        <p:spPr bwMode="auto">
          <a:xfrm>
            <a:off x="3524250" y="1690688"/>
            <a:ext cx="0" cy="193675"/>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51" name="Line 10"/>
          <p:cNvSpPr>
            <a:spLocks noChangeShapeType="1"/>
          </p:cNvSpPr>
          <p:nvPr/>
        </p:nvSpPr>
        <p:spPr bwMode="auto">
          <a:xfrm flipH="1">
            <a:off x="2387600" y="1879600"/>
            <a:ext cx="1149350" cy="0"/>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3" name="Group 11"/>
          <p:cNvGrpSpPr>
            <a:grpSpLocks/>
          </p:cNvGrpSpPr>
          <p:nvPr/>
        </p:nvGrpSpPr>
        <p:grpSpPr bwMode="auto">
          <a:xfrm>
            <a:off x="117475" y="3954463"/>
            <a:ext cx="9026525" cy="2625725"/>
            <a:chOff x="74" y="2491"/>
            <a:chExt cx="5686" cy="1654"/>
          </a:xfrm>
        </p:grpSpPr>
        <p:grpSp>
          <p:nvGrpSpPr>
            <p:cNvPr id="31786" name="Group 12"/>
            <p:cNvGrpSpPr>
              <a:grpSpLocks/>
            </p:cNvGrpSpPr>
            <p:nvPr/>
          </p:nvGrpSpPr>
          <p:grpSpPr bwMode="auto">
            <a:xfrm>
              <a:off x="74" y="2491"/>
              <a:ext cx="5686" cy="811"/>
              <a:chOff x="74" y="2491"/>
              <a:chExt cx="5686" cy="811"/>
            </a:xfrm>
          </p:grpSpPr>
          <p:sp>
            <p:nvSpPr>
              <p:cNvPr id="31788" name="Text Box 13"/>
              <p:cNvSpPr txBox="1">
                <a:spLocks noChangeArrowheads="1"/>
              </p:cNvSpPr>
              <p:nvPr/>
            </p:nvSpPr>
            <p:spPr bwMode="auto">
              <a:xfrm>
                <a:off x="2166" y="2552"/>
                <a:ext cx="3594" cy="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buFontTx/>
                  <a:buChar char="•"/>
                </a:pPr>
                <a:r>
                  <a:rPr lang="en-US" altLang="en-US" sz="1800" b="1">
                    <a:solidFill>
                      <a:schemeClr val="tx1"/>
                    </a:solidFill>
                  </a:rPr>
                  <a:t> What’s it like in the environment? (context data)</a:t>
                </a:r>
                <a:br>
                  <a:rPr lang="en-US" altLang="en-US" sz="1800">
                    <a:solidFill>
                      <a:schemeClr val="tx1"/>
                    </a:solidFill>
                  </a:rPr>
                </a:br>
                <a:r>
                  <a:rPr lang="en-US" altLang="en-US" sz="1800">
                    <a:solidFill>
                      <a:schemeClr val="tx1"/>
                    </a:solidFill>
                  </a:rPr>
                  <a:t>   - Use-scenarios</a:t>
                </a:r>
                <a:br>
                  <a:rPr lang="en-US" altLang="en-US" sz="1800">
                    <a:solidFill>
                      <a:schemeClr val="tx1"/>
                    </a:solidFill>
                  </a:rPr>
                </a:br>
                <a:r>
                  <a:rPr lang="en-US" altLang="en-US" sz="1800">
                    <a:solidFill>
                      <a:schemeClr val="tx1"/>
                    </a:solidFill>
                  </a:rPr>
                  <a:t>   - Observations</a:t>
                </a:r>
                <a:br>
                  <a:rPr lang="en-US" altLang="en-US" sz="1800">
                    <a:solidFill>
                      <a:schemeClr val="tx1"/>
                    </a:solidFill>
                  </a:rPr>
                </a:br>
                <a:r>
                  <a:rPr lang="en-US" altLang="en-US" sz="1800">
                    <a:solidFill>
                      <a:schemeClr val="tx1"/>
                    </a:solidFill>
                  </a:rPr>
                  <a:t>   - Process Maps</a:t>
                </a:r>
              </a:p>
            </p:txBody>
          </p:sp>
          <p:grpSp>
            <p:nvGrpSpPr>
              <p:cNvPr id="31789" name="Group 14"/>
              <p:cNvGrpSpPr>
                <a:grpSpLocks/>
              </p:cNvGrpSpPr>
              <p:nvPr/>
            </p:nvGrpSpPr>
            <p:grpSpPr bwMode="auto">
              <a:xfrm>
                <a:off x="74" y="2491"/>
                <a:ext cx="1874" cy="385"/>
                <a:chOff x="299" y="3637"/>
                <a:chExt cx="1874" cy="385"/>
              </a:xfrm>
            </p:grpSpPr>
            <p:sp>
              <p:nvSpPr>
                <p:cNvPr id="31791" name="Text Box 15"/>
                <p:cNvSpPr txBox="1">
                  <a:spLocks noChangeArrowheads="1"/>
                </p:cNvSpPr>
                <p:nvPr/>
              </p:nvSpPr>
              <p:spPr bwMode="auto">
                <a:xfrm rot="-856386">
                  <a:off x="1645" y="3637"/>
                  <a:ext cx="52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r>
                    <a:rPr lang="en-US" altLang="en-US" sz="1400" b="1">
                      <a:solidFill>
                        <a:schemeClr val="tx1"/>
                      </a:solidFill>
                    </a:rPr>
                    <a:t>Where </a:t>
                  </a:r>
                </a:p>
              </p:txBody>
            </p:sp>
            <p:sp>
              <p:nvSpPr>
                <p:cNvPr id="31792" name="Text Box 16"/>
                <p:cNvSpPr txBox="1">
                  <a:spLocks noChangeArrowheads="1"/>
                </p:cNvSpPr>
                <p:nvPr/>
              </p:nvSpPr>
              <p:spPr bwMode="auto">
                <a:xfrm rot="-329340">
                  <a:off x="698" y="3770"/>
                  <a:ext cx="52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r>
                    <a:rPr lang="en-US" altLang="en-US" sz="1400" b="1">
                      <a:solidFill>
                        <a:schemeClr val="tx1"/>
                      </a:solidFill>
                    </a:rPr>
                    <a:t>Who </a:t>
                  </a:r>
                </a:p>
              </p:txBody>
            </p:sp>
            <p:sp>
              <p:nvSpPr>
                <p:cNvPr id="31793" name="Text Box 17"/>
                <p:cNvSpPr txBox="1">
                  <a:spLocks noChangeArrowheads="1"/>
                </p:cNvSpPr>
                <p:nvPr/>
              </p:nvSpPr>
              <p:spPr bwMode="auto">
                <a:xfrm rot="1153195">
                  <a:off x="1010" y="3656"/>
                  <a:ext cx="52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r>
                    <a:rPr lang="en-US" altLang="en-US" sz="1400" b="1">
                      <a:solidFill>
                        <a:schemeClr val="tx1"/>
                      </a:solidFill>
                    </a:rPr>
                    <a:t>When </a:t>
                  </a:r>
                </a:p>
              </p:txBody>
            </p:sp>
            <p:sp>
              <p:nvSpPr>
                <p:cNvPr id="31794" name="Text Box 18"/>
                <p:cNvSpPr txBox="1">
                  <a:spLocks noChangeArrowheads="1"/>
                </p:cNvSpPr>
                <p:nvPr/>
              </p:nvSpPr>
              <p:spPr bwMode="auto">
                <a:xfrm rot="-1183667">
                  <a:off x="299" y="3703"/>
                  <a:ext cx="52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r>
                    <a:rPr lang="en-US" altLang="en-US" sz="1400" b="1">
                      <a:solidFill>
                        <a:schemeClr val="tx1"/>
                      </a:solidFill>
                    </a:rPr>
                    <a:t>Why </a:t>
                  </a:r>
                </a:p>
              </p:txBody>
            </p:sp>
            <p:sp>
              <p:nvSpPr>
                <p:cNvPr id="31795" name="Text Box 19"/>
                <p:cNvSpPr txBox="1">
                  <a:spLocks noChangeArrowheads="1"/>
                </p:cNvSpPr>
                <p:nvPr/>
              </p:nvSpPr>
              <p:spPr bwMode="auto">
                <a:xfrm rot="621190">
                  <a:off x="1448" y="3830"/>
                  <a:ext cx="52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r>
                    <a:rPr lang="en-US" altLang="en-US" sz="1400" b="1">
                      <a:solidFill>
                        <a:schemeClr val="tx1"/>
                      </a:solidFill>
                    </a:rPr>
                    <a:t>How </a:t>
                  </a:r>
                </a:p>
              </p:txBody>
            </p:sp>
          </p:grpSp>
          <p:sp>
            <p:nvSpPr>
              <p:cNvPr id="31790" name="Line 20"/>
              <p:cNvSpPr>
                <a:spLocks noChangeShapeType="1"/>
              </p:cNvSpPr>
              <p:nvPr/>
            </p:nvSpPr>
            <p:spPr bwMode="auto">
              <a:xfrm flipH="1">
                <a:off x="1766" y="2740"/>
                <a:ext cx="418"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pic>
          <p:nvPicPr>
            <p:cNvPr id="31787" name="Picture 21" descr="C:\WINDOWS\Application Data\Microsoft\Media Catalog\Downloaded Clips\cl4f\j0198188.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2" y="2818"/>
              <a:ext cx="1530" cy="1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 name="Group 22"/>
          <p:cNvGrpSpPr>
            <a:grpSpLocks/>
          </p:cNvGrpSpPr>
          <p:nvPr/>
        </p:nvGrpSpPr>
        <p:grpSpPr bwMode="auto">
          <a:xfrm>
            <a:off x="0" y="2274888"/>
            <a:ext cx="9144000" cy="1746250"/>
            <a:chOff x="161" y="1433"/>
            <a:chExt cx="5599" cy="1085"/>
          </a:xfrm>
        </p:grpSpPr>
        <p:grpSp>
          <p:nvGrpSpPr>
            <p:cNvPr id="31760" name="Group 23"/>
            <p:cNvGrpSpPr>
              <a:grpSpLocks/>
            </p:cNvGrpSpPr>
            <p:nvPr/>
          </p:nvGrpSpPr>
          <p:grpSpPr bwMode="auto">
            <a:xfrm>
              <a:off x="3356" y="1433"/>
              <a:ext cx="2087" cy="1085"/>
              <a:chOff x="3356" y="1433"/>
              <a:chExt cx="2087" cy="1085"/>
            </a:xfrm>
          </p:grpSpPr>
          <p:sp>
            <p:nvSpPr>
              <p:cNvPr id="31783" name="Text Box 24"/>
              <p:cNvSpPr txBox="1">
                <a:spLocks noChangeArrowheads="1"/>
              </p:cNvSpPr>
              <p:nvPr/>
            </p:nvSpPr>
            <p:spPr bwMode="auto">
              <a:xfrm>
                <a:off x="3420" y="1786"/>
                <a:ext cx="2023" cy="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r>
                  <a:rPr lang="en-US" altLang="en-US" sz="1800" b="1">
                    <a:solidFill>
                      <a:schemeClr val="tx1"/>
                    </a:solidFill>
                  </a:rPr>
                  <a:t>Refined data gathering and probing can reveal…</a:t>
                </a:r>
              </a:p>
            </p:txBody>
          </p:sp>
          <p:sp>
            <p:nvSpPr>
              <p:cNvPr id="31784" name="Freeform 25"/>
              <p:cNvSpPr>
                <a:spLocks/>
              </p:cNvSpPr>
              <p:nvPr/>
            </p:nvSpPr>
            <p:spPr bwMode="auto">
              <a:xfrm>
                <a:off x="3356" y="1433"/>
                <a:ext cx="959" cy="346"/>
              </a:xfrm>
              <a:custGeom>
                <a:avLst/>
                <a:gdLst>
                  <a:gd name="T0" fmla="*/ 0 w 959"/>
                  <a:gd name="T1" fmla="*/ 0 h 400"/>
                  <a:gd name="T2" fmla="*/ 623 w 959"/>
                  <a:gd name="T3" fmla="*/ 10 h 400"/>
                  <a:gd name="T4" fmla="*/ 911 w 959"/>
                  <a:gd name="T5" fmla="*/ 17 h 400"/>
                  <a:gd name="T6" fmla="*/ 911 w 959"/>
                  <a:gd name="T7" fmla="*/ 25 h 400"/>
                  <a:gd name="T8" fmla="*/ 0 60000 65536"/>
                  <a:gd name="T9" fmla="*/ 0 60000 65536"/>
                  <a:gd name="T10" fmla="*/ 0 60000 65536"/>
                  <a:gd name="T11" fmla="*/ 0 60000 65536"/>
                  <a:gd name="T12" fmla="*/ 0 w 959"/>
                  <a:gd name="T13" fmla="*/ 0 h 400"/>
                  <a:gd name="T14" fmla="*/ 959 w 959"/>
                  <a:gd name="T15" fmla="*/ 400 h 400"/>
                </a:gdLst>
                <a:ahLst/>
                <a:cxnLst>
                  <a:cxn ang="T8">
                    <a:pos x="T0" y="T1"/>
                  </a:cxn>
                  <a:cxn ang="T9">
                    <a:pos x="T2" y="T3"/>
                  </a:cxn>
                  <a:cxn ang="T10">
                    <a:pos x="T4" y="T5"/>
                  </a:cxn>
                  <a:cxn ang="T11">
                    <a:pos x="T6" y="T7"/>
                  </a:cxn>
                </a:cxnLst>
                <a:rect l="T12" t="T13" r="T14" b="T15"/>
                <a:pathLst>
                  <a:path w="959" h="400">
                    <a:moveTo>
                      <a:pt x="0" y="0"/>
                    </a:moveTo>
                    <a:cubicBezTo>
                      <a:pt x="235" y="57"/>
                      <a:pt x="471" y="114"/>
                      <a:pt x="623" y="159"/>
                    </a:cubicBezTo>
                    <a:cubicBezTo>
                      <a:pt x="775" y="204"/>
                      <a:pt x="863" y="230"/>
                      <a:pt x="911" y="270"/>
                    </a:cubicBezTo>
                    <a:cubicBezTo>
                      <a:pt x="959" y="310"/>
                      <a:pt x="935" y="355"/>
                      <a:pt x="911" y="400"/>
                    </a:cubicBezTo>
                  </a:path>
                </a:pathLst>
              </a:custGeom>
              <a:noFill/>
              <a:ln w="9525">
                <a:solidFill>
                  <a:schemeClr val="tx2"/>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31785" name="Line 26"/>
              <p:cNvSpPr>
                <a:spLocks noChangeShapeType="1"/>
              </p:cNvSpPr>
              <p:nvPr/>
            </p:nvSpPr>
            <p:spPr bwMode="auto">
              <a:xfrm flipH="1">
                <a:off x="3985" y="2238"/>
                <a:ext cx="147" cy="280"/>
              </a:xfrm>
              <a:prstGeom prst="line">
                <a:avLst/>
              </a:prstGeom>
              <a:noFill/>
              <a:ln w="9525">
                <a:solidFill>
                  <a:schemeClr val="tx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31761" name="Group 27"/>
            <p:cNvGrpSpPr>
              <a:grpSpLocks/>
            </p:cNvGrpSpPr>
            <p:nvPr/>
          </p:nvGrpSpPr>
          <p:grpSpPr bwMode="auto">
            <a:xfrm flipH="1">
              <a:off x="161" y="2289"/>
              <a:ext cx="5599" cy="83"/>
              <a:chOff x="0" y="2270"/>
              <a:chExt cx="5760" cy="60"/>
            </a:xfrm>
          </p:grpSpPr>
          <p:sp>
            <p:nvSpPr>
              <p:cNvPr id="31762" name="Freeform 28"/>
              <p:cNvSpPr>
                <a:spLocks/>
              </p:cNvSpPr>
              <p:nvPr/>
            </p:nvSpPr>
            <p:spPr bwMode="blackWhite">
              <a:xfrm>
                <a:off x="0" y="2270"/>
                <a:ext cx="270" cy="60"/>
              </a:xfrm>
              <a:custGeom>
                <a:avLst/>
                <a:gdLst>
                  <a:gd name="T0" fmla="*/ 0 w 279"/>
                  <a:gd name="T1" fmla="*/ 2 h 77"/>
                  <a:gd name="T2" fmla="*/ 28 w 279"/>
                  <a:gd name="T3" fmla="*/ 2 h 77"/>
                  <a:gd name="T4" fmla="*/ 44 w 279"/>
                  <a:gd name="T5" fmla="*/ 2 h 77"/>
                  <a:gd name="T6" fmla="*/ 55 w 279"/>
                  <a:gd name="T7" fmla="*/ 2 h 77"/>
                  <a:gd name="T8" fmla="*/ 73 w 279"/>
                  <a:gd name="T9" fmla="*/ 0 h 77"/>
                  <a:gd name="T10" fmla="*/ 83 w 279"/>
                  <a:gd name="T11" fmla="*/ 2 h 77"/>
                  <a:gd name="T12" fmla="*/ 87 w 279"/>
                  <a:gd name="T13" fmla="*/ 2 h 77"/>
                  <a:gd name="T14" fmla="*/ 125 w 279"/>
                  <a:gd name="T15" fmla="*/ 2 h 77"/>
                  <a:gd name="T16" fmla="*/ 150 w 279"/>
                  <a:gd name="T17" fmla="*/ 2 h 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9"/>
                  <a:gd name="T28" fmla="*/ 0 h 77"/>
                  <a:gd name="T29" fmla="*/ 279 w 279"/>
                  <a:gd name="T30" fmla="*/ 77 h 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9" h="77">
                    <a:moveTo>
                      <a:pt x="0" y="77"/>
                    </a:moveTo>
                    <a:cubicBezTo>
                      <a:pt x="16" y="75"/>
                      <a:pt x="32" y="75"/>
                      <a:pt x="48" y="72"/>
                    </a:cubicBezTo>
                    <a:cubicBezTo>
                      <a:pt x="60" y="69"/>
                      <a:pt x="72" y="64"/>
                      <a:pt x="84" y="60"/>
                    </a:cubicBezTo>
                    <a:cubicBezTo>
                      <a:pt x="90" y="58"/>
                      <a:pt x="101" y="54"/>
                      <a:pt x="101" y="54"/>
                    </a:cubicBezTo>
                    <a:cubicBezTo>
                      <a:pt x="119" y="36"/>
                      <a:pt x="129" y="24"/>
                      <a:pt x="137" y="0"/>
                    </a:cubicBezTo>
                    <a:cubicBezTo>
                      <a:pt x="143" y="2"/>
                      <a:pt x="151" y="2"/>
                      <a:pt x="155" y="6"/>
                    </a:cubicBezTo>
                    <a:cubicBezTo>
                      <a:pt x="159" y="10"/>
                      <a:pt x="156" y="20"/>
                      <a:pt x="161" y="24"/>
                    </a:cubicBezTo>
                    <a:cubicBezTo>
                      <a:pt x="165" y="27"/>
                      <a:pt x="219" y="47"/>
                      <a:pt x="232" y="54"/>
                    </a:cubicBezTo>
                    <a:cubicBezTo>
                      <a:pt x="246" y="61"/>
                      <a:pt x="279" y="66"/>
                      <a:pt x="279" y="66"/>
                    </a:cubicBezTo>
                  </a:path>
                </a:pathLst>
              </a:custGeom>
              <a:noFill/>
              <a:ln w="19050">
                <a:solidFill>
                  <a:srgbClr val="33CCCC"/>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31763" name="Freeform 29"/>
              <p:cNvSpPr>
                <a:spLocks/>
              </p:cNvSpPr>
              <p:nvPr/>
            </p:nvSpPr>
            <p:spPr bwMode="blackWhite">
              <a:xfrm>
                <a:off x="278" y="2270"/>
                <a:ext cx="270" cy="60"/>
              </a:xfrm>
              <a:custGeom>
                <a:avLst/>
                <a:gdLst>
                  <a:gd name="T0" fmla="*/ 0 w 279"/>
                  <a:gd name="T1" fmla="*/ 2 h 77"/>
                  <a:gd name="T2" fmla="*/ 28 w 279"/>
                  <a:gd name="T3" fmla="*/ 2 h 77"/>
                  <a:gd name="T4" fmla="*/ 44 w 279"/>
                  <a:gd name="T5" fmla="*/ 2 h 77"/>
                  <a:gd name="T6" fmla="*/ 55 w 279"/>
                  <a:gd name="T7" fmla="*/ 2 h 77"/>
                  <a:gd name="T8" fmla="*/ 73 w 279"/>
                  <a:gd name="T9" fmla="*/ 0 h 77"/>
                  <a:gd name="T10" fmla="*/ 83 w 279"/>
                  <a:gd name="T11" fmla="*/ 2 h 77"/>
                  <a:gd name="T12" fmla="*/ 87 w 279"/>
                  <a:gd name="T13" fmla="*/ 2 h 77"/>
                  <a:gd name="T14" fmla="*/ 125 w 279"/>
                  <a:gd name="T15" fmla="*/ 2 h 77"/>
                  <a:gd name="T16" fmla="*/ 150 w 279"/>
                  <a:gd name="T17" fmla="*/ 2 h 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9"/>
                  <a:gd name="T28" fmla="*/ 0 h 77"/>
                  <a:gd name="T29" fmla="*/ 279 w 279"/>
                  <a:gd name="T30" fmla="*/ 77 h 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9" h="77">
                    <a:moveTo>
                      <a:pt x="0" y="77"/>
                    </a:moveTo>
                    <a:cubicBezTo>
                      <a:pt x="16" y="75"/>
                      <a:pt x="32" y="75"/>
                      <a:pt x="48" y="72"/>
                    </a:cubicBezTo>
                    <a:cubicBezTo>
                      <a:pt x="60" y="69"/>
                      <a:pt x="72" y="64"/>
                      <a:pt x="84" y="60"/>
                    </a:cubicBezTo>
                    <a:cubicBezTo>
                      <a:pt x="90" y="58"/>
                      <a:pt x="101" y="54"/>
                      <a:pt x="101" y="54"/>
                    </a:cubicBezTo>
                    <a:cubicBezTo>
                      <a:pt x="119" y="36"/>
                      <a:pt x="129" y="24"/>
                      <a:pt x="137" y="0"/>
                    </a:cubicBezTo>
                    <a:cubicBezTo>
                      <a:pt x="143" y="2"/>
                      <a:pt x="151" y="2"/>
                      <a:pt x="155" y="6"/>
                    </a:cubicBezTo>
                    <a:cubicBezTo>
                      <a:pt x="159" y="10"/>
                      <a:pt x="156" y="20"/>
                      <a:pt x="161" y="24"/>
                    </a:cubicBezTo>
                    <a:cubicBezTo>
                      <a:pt x="165" y="27"/>
                      <a:pt x="219" y="47"/>
                      <a:pt x="232" y="54"/>
                    </a:cubicBezTo>
                    <a:cubicBezTo>
                      <a:pt x="246" y="61"/>
                      <a:pt x="279" y="66"/>
                      <a:pt x="279" y="66"/>
                    </a:cubicBezTo>
                  </a:path>
                </a:pathLst>
              </a:custGeom>
              <a:noFill/>
              <a:ln w="19050">
                <a:solidFill>
                  <a:srgbClr val="33CCCC"/>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31764" name="Freeform 30"/>
              <p:cNvSpPr>
                <a:spLocks/>
              </p:cNvSpPr>
              <p:nvPr/>
            </p:nvSpPr>
            <p:spPr bwMode="blackWhite">
              <a:xfrm>
                <a:off x="545" y="2270"/>
                <a:ext cx="270" cy="60"/>
              </a:xfrm>
              <a:custGeom>
                <a:avLst/>
                <a:gdLst>
                  <a:gd name="T0" fmla="*/ 0 w 279"/>
                  <a:gd name="T1" fmla="*/ 2 h 77"/>
                  <a:gd name="T2" fmla="*/ 28 w 279"/>
                  <a:gd name="T3" fmla="*/ 2 h 77"/>
                  <a:gd name="T4" fmla="*/ 44 w 279"/>
                  <a:gd name="T5" fmla="*/ 2 h 77"/>
                  <a:gd name="T6" fmla="*/ 55 w 279"/>
                  <a:gd name="T7" fmla="*/ 2 h 77"/>
                  <a:gd name="T8" fmla="*/ 73 w 279"/>
                  <a:gd name="T9" fmla="*/ 0 h 77"/>
                  <a:gd name="T10" fmla="*/ 83 w 279"/>
                  <a:gd name="T11" fmla="*/ 2 h 77"/>
                  <a:gd name="T12" fmla="*/ 87 w 279"/>
                  <a:gd name="T13" fmla="*/ 2 h 77"/>
                  <a:gd name="T14" fmla="*/ 125 w 279"/>
                  <a:gd name="T15" fmla="*/ 2 h 77"/>
                  <a:gd name="T16" fmla="*/ 150 w 279"/>
                  <a:gd name="T17" fmla="*/ 2 h 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9"/>
                  <a:gd name="T28" fmla="*/ 0 h 77"/>
                  <a:gd name="T29" fmla="*/ 279 w 279"/>
                  <a:gd name="T30" fmla="*/ 77 h 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9" h="77">
                    <a:moveTo>
                      <a:pt x="0" y="77"/>
                    </a:moveTo>
                    <a:cubicBezTo>
                      <a:pt x="16" y="75"/>
                      <a:pt x="32" y="75"/>
                      <a:pt x="48" y="72"/>
                    </a:cubicBezTo>
                    <a:cubicBezTo>
                      <a:pt x="60" y="69"/>
                      <a:pt x="72" y="64"/>
                      <a:pt x="84" y="60"/>
                    </a:cubicBezTo>
                    <a:cubicBezTo>
                      <a:pt x="90" y="58"/>
                      <a:pt x="101" y="54"/>
                      <a:pt x="101" y="54"/>
                    </a:cubicBezTo>
                    <a:cubicBezTo>
                      <a:pt x="119" y="36"/>
                      <a:pt x="129" y="24"/>
                      <a:pt x="137" y="0"/>
                    </a:cubicBezTo>
                    <a:cubicBezTo>
                      <a:pt x="143" y="2"/>
                      <a:pt x="151" y="2"/>
                      <a:pt x="155" y="6"/>
                    </a:cubicBezTo>
                    <a:cubicBezTo>
                      <a:pt x="159" y="10"/>
                      <a:pt x="156" y="20"/>
                      <a:pt x="161" y="24"/>
                    </a:cubicBezTo>
                    <a:cubicBezTo>
                      <a:pt x="165" y="27"/>
                      <a:pt x="219" y="47"/>
                      <a:pt x="232" y="54"/>
                    </a:cubicBezTo>
                    <a:cubicBezTo>
                      <a:pt x="246" y="61"/>
                      <a:pt x="279" y="66"/>
                      <a:pt x="279" y="66"/>
                    </a:cubicBezTo>
                  </a:path>
                </a:pathLst>
              </a:custGeom>
              <a:noFill/>
              <a:ln w="19050">
                <a:solidFill>
                  <a:srgbClr val="33CCCC"/>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31765" name="Freeform 31"/>
              <p:cNvSpPr>
                <a:spLocks/>
              </p:cNvSpPr>
              <p:nvPr/>
            </p:nvSpPr>
            <p:spPr bwMode="blackWhite">
              <a:xfrm>
                <a:off x="821" y="2270"/>
                <a:ext cx="271" cy="60"/>
              </a:xfrm>
              <a:custGeom>
                <a:avLst/>
                <a:gdLst>
                  <a:gd name="T0" fmla="*/ 0 w 279"/>
                  <a:gd name="T1" fmla="*/ 2 h 77"/>
                  <a:gd name="T2" fmla="*/ 29 w 279"/>
                  <a:gd name="T3" fmla="*/ 2 h 77"/>
                  <a:gd name="T4" fmla="*/ 49 w 279"/>
                  <a:gd name="T5" fmla="*/ 2 h 77"/>
                  <a:gd name="T6" fmla="*/ 58 w 279"/>
                  <a:gd name="T7" fmla="*/ 2 h 77"/>
                  <a:gd name="T8" fmla="*/ 79 w 279"/>
                  <a:gd name="T9" fmla="*/ 0 h 77"/>
                  <a:gd name="T10" fmla="*/ 89 w 279"/>
                  <a:gd name="T11" fmla="*/ 2 h 77"/>
                  <a:gd name="T12" fmla="*/ 93 w 279"/>
                  <a:gd name="T13" fmla="*/ 2 h 77"/>
                  <a:gd name="T14" fmla="*/ 134 w 279"/>
                  <a:gd name="T15" fmla="*/ 2 h 77"/>
                  <a:gd name="T16" fmla="*/ 160 w 279"/>
                  <a:gd name="T17" fmla="*/ 2 h 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9"/>
                  <a:gd name="T28" fmla="*/ 0 h 77"/>
                  <a:gd name="T29" fmla="*/ 279 w 279"/>
                  <a:gd name="T30" fmla="*/ 77 h 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9" h="77">
                    <a:moveTo>
                      <a:pt x="0" y="77"/>
                    </a:moveTo>
                    <a:cubicBezTo>
                      <a:pt x="16" y="75"/>
                      <a:pt x="32" y="75"/>
                      <a:pt x="48" y="72"/>
                    </a:cubicBezTo>
                    <a:cubicBezTo>
                      <a:pt x="60" y="69"/>
                      <a:pt x="72" y="64"/>
                      <a:pt x="84" y="60"/>
                    </a:cubicBezTo>
                    <a:cubicBezTo>
                      <a:pt x="90" y="58"/>
                      <a:pt x="101" y="54"/>
                      <a:pt x="101" y="54"/>
                    </a:cubicBezTo>
                    <a:cubicBezTo>
                      <a:pt x="119" y="36"/>
                      <a:pt x="129" y="24"/>
                      <a:pt x="137" y="0"/>
                    </a:cubicBezTo>
                    <a:cubicBezTo>
                      <a:pt x="143" y="2"/>
                      <a:pt x="151" y="2"/>
                      <a:pt x="155" y="6"/>
                    </a:cubicBezTo>
                    <a:cubicBezTo>
                      <a:pt x="159" y="10"/>
                      <a:pt x="156" y="20"/>
                      <a:pt x="161" y="24"/>
                    </a:cubicBezTo>
                    <a:cubicBezTo>
                      <a:pt x="165" y="27"/>
                      <a:pt x="219" y="47"/>
                      <a:pt x="232" y="54"/>
                    </a:cubicBezTo>
                    <a:cubicBezTo>
                      <a:pt x="246" y="61"/>
                      <a:pt x="279" y="66"/>
                      <a:pt x="279" y="66"/>
                    </a:cubicBezTo>
                  </a:path>
                </a:pathLst>
              </a:custGeom>
              <a:noFill/>
              <a:ln w="19050">
                <a:solidFill>
                  <a:srgbClr val="33CCCC"/>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31766" name="Freeform 32"/>
              <p:cNvSpPr>
                <a:spLocks/>
              </p:cNvSpPr>
              <p:nvPr/>
            </p:nvSpPr>
            <p:spPr bwMode="blackWhite">
              <a:xfrm>
                <a:off x="1099" y="2270"/>
                <a:ext cx="271" cy="60"/>
              </a:xfrm>
              <a:custGeom>
                <a:avLst/>
                <a:gdLst>
                  <a:gd name="T0" fmla="*/ 0 w 279"/>
                  <a:gd name="T1" fmla="*/ 2 h 77"/>
                  <a:gd name="T2" fmla="*/ 29 w 279"/>
                  <a:gd name="T3" fmla="*/ 2 h 77"/>
                  <a:gd name="T4" fmla="*/ 49 w 279"/>
                  <a:gd name="T5" fmla="*/ 2 h 77"/>
                  <a:gd name="T6" fmla="*/ 58 w 279"/>
                  <a:gd name="T7" fmla="*/ 2 h 77"/>
                  <a:gd name="T8" fmla="*/ 79 w 279"/>
                  <a:gd name="T9" fmla="*/ 0 h 77"/>
                  <a:gd name="T10" fmla="*/ 89 w 279"/>
                  <a:gd name="T11" fmla="*/ 2 h 77"/>
                  <a:gd name="T12" fmla="*/ 93 w 279"/>
                  <a:gd name="T13" fmla="*/ 2 h 77"/>
                  <a:gd name="T14" fmla="*/ 134 w 279"/>
                  <a:gd name="T15" fmla="*/ 2 h 77"/>
                  <a:gd name="T16" fmla="*/ 160 w 279"/>
                  <a:gd name="T17" fmla="*/ 2 h 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9"/>
                  <a:gd name="T28" fmla="*/ 0 h 77"/>
                  <a:gd name="T29" fmla="*/ 279 w 279"/>
                  <a:gd name="T30" fmla="*/ 77 h 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9" h="77">
                    <a:moveTo>
                      <a:pt x="0" y="77"/>
                    </a:moveTo>
                    <a:cubicBezTo>
                      <a:pt x="16" y="75"/>
                      <a:pt x="32" y="75"/>
                      <a:pt x="48" y="72"/>
                    </a:cubicBezTo>
                    <a:cubicBezTo>
                      <a:pt x="60" y="69"/>
                      <a:pt x="72" y="64"/>
                      <a:pt x="84" y="60"/>
                    </a:cubicBezTo>
                    <a:cubicBezTo>
                      <a:pt x="90" y="58"/>
                      <a:pt x="101" y="54"/>
                      <a:pt x="101" y="54"/>
                    </a:cubicBezTo>
                    <a:cubicBezTo>
                      <a:pt x="119" y="36"/>
                      <a:pt x="129" y="24"/>
                      <a:pt x="137" y="0"/>
                    </a:cubicBezTo>
                    <a:cubicBezTo>
                      <a:pt x="143" y="2"/>
                      <a:pt x="151" y="2"/>
                      <a:pt x="155" y="6"/>
                    </a:cubicBezTo>
                    <a:cubicBezTo>
                      <a:pt x="159" y="10"/>
                      <a:pt x="156" y="20"/>
                      <a:pt x="161" y="24"/>
                    </a:cubicBezTo>
                    <a:cubicBezTo>
                      <a:pt x="165" y="27"/>
                      <a:pt x="219" y="47"/>
                      <a:pt x="232" y="54"/>
                    </a:cubicBezTo>
                    <a:cubicBezTo>
                      <a:pt x="246" y="61"/>
                      <a:pt x="279" y="66"/>
                      <a:pt x="279" y="66"/>
                    </a:cubicBezTo>
                  </a:path>
                </a:pathLst>
              </a:custGeom>
              <a:noFill/>
              <a:ln w="19050">
                <a:solidFill>
                  <a:srgbClr val="33CCCC"/>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31767" name="Freeform 33"/>
              <p:cNvSpPr>
                <a:spLocks/>
              </p:cNvSpPr>
              <p:nvPr/>
            </p:nvSpPr>
            <p:spPr bwMode="blackWhite">
              <a:xfrm>
                <a:off x="1367" y="2270"/>
                <a:ext cx="270" cy="60"/>
              </a:xfrm>
              <a:custGeom>
                <a:avLst/>
                <a:gdLst>
                  <a:gd name="T0" fmla="*/ 0 w 279"/>
                  <a:gd name="T1" fmla="*/ 2 h 77"/>
                  <a:gd name="T2" fmla="*/ 28 w 279"/>
                  <a:gd name="T3" fmla="*/ 2 h 77"/>
                  <a:gd name="T4" fmla="*/ 44 w 279"/>
                  <a:gd name="T5" fmla="*/ 2 h 77"/>
                  <a:gd name="T6" fmla="*/ 55 w 279"/>
                  <a:gd name="T7" fmla="*/ 2 h 77"/>
                  <a:gd name="T8" fmla="*/ 73 w 279"/>
                  <a:gd name="T9" fmla="*/ 0 h 77"/>
                  <a:gd name="T10" fmla="*/ 83 w 279"/>
                  <a:gd name="T11" fmla="*/ 2 h 77"/>
                  <a:gd name="T12" fmla="*/ 87 w 279"/>
                  <a:gd name="T13" fmla="*/ 2 h 77"/>
                  <a:gd name="T14" fmla="*/ 125 w 279"/>
                  <a:gd name="T15" fmla="*/ 2 h 77"/>
                  <a:gd name="T16" fmla="*/ 150 w 279"/>
                  <a:gd name="T17" fmla="*/ 2 h 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9"/>
                  <a:gd name="T28" fmla="*/ 0 h 77"/>
                  <a:gd name="T29" fmla="*/ 279 w 279"/>
                  <a:gd name="T30" fmla="*/ 77 h 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9" h="77">
                    <a:moveTo>
                      <a:pt x="0" y="77"/>
                    </a:moveTo>
                    <a:cubicBezTo>
                      <a:pt x="16" y="75"/>
                      <a:pt x="32" y="75"/>
                      <a:pt x="48" y="72"/>
                    </a:cubicBezTo>
                    <a:cubicBezTo>
                      <a:pt x="60" y="69"/>
                      <a:pt x="72" y="64"/>
                      <a:pt x="84" y="60"/>
                    </a:cubicBezTo>
                    <a:cubicBezTo>
                      <a:pt x="90" y="58"/>
                      <a:pt x="101" y="54"/>
                      <a:pt x="101" y="54"/>
                    </a:cubicBezTo>
                    <a:cubicBezTo>
                      <a:pt x="119" y="36"/>
                      <a:pt x="129" y="24"/>
                      <a:pt x="137" y="0"/>
                    </a:cubicBezTo>
                    <a:cubicBezTo>
                      <a:pt x="143" y="2"/>
                      <a:pt x="151" y="2"/>
                      <a:pt x="155" y="6"/>
                    </a:cubicBezTo>
                    <a:cubicBezTo>
                      <a:pt x="159" y="10"/>
                      <a:pt x="156" y="20"/>
                      <a:pt x="161" y="24"/>
                    </a:cubicBezTo>
                    <a:cubicBezTo>
                      <a:pt x="165" y="27"/>
                      <a:pt x="219" y="47"/>
                      <a:pt x="232" y="54"/>
                    </a:cubicBezTo>
                    <a:cubicBezTo>
                      <a:pt x="246" y="61"/>
                      <a:pt x="279" y="66"/>
                      <a:pt x="279" y="66"/>
                    </a:cubicBezTo>
                  </a:path>
                </a:pathLst>
              </a:custGeom>
              <a:noFill/>
              <a:ln w="19050">
                <a:solidFill>
                  <a:srgbClr val="33CCCC"/>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31768" name="Freeform 34"/>
              <p:cNvSpPr>
                <a:spLocks/>
              </p:cNvSpPr>
              <p:nvPr/>
            </p:nvSpPr>
            <p:spPr bwMode="blackWhite">
              <a:xfrm>
                <a:off x="1657" y="2270"/>
                <a:ext cx="270" cy="60"/>
              </a:xfrm>
              <a:custGeom>
                <a:avLst/>
                <a:gdLst>
                  <a:gd name="T0" fmla="*/ 0 w 279"/>
                  <a:gd name="T1" fmla="*/ 2 h 77"/>
                  <a:gd name="T2" fmla="*/ 28 w 279"/>
                  <a:gd name="T3" fmla="*/ 2 h 77"/>
                  <a:gd name="T4" fmla="*/ 44 w 279"/>
                  <a:gd name="T5" fmla="*/ 2 h 77"/>
                  <a:gd name="T6" fmla="*/ 55 w 279"/>
                  <a:gd name="T7" fmla="*/ 2 h 77"/>
                  <a:gd name="T8" fmla="*/ 73 w 279"/>
                  <a:gd name="T9" fmla="*/ 0 h 77"/>
                  <a:gd name="T10" fmla="*/ 83 w 279"/>
                  <a:gd name="T11" fmla="*/ 2 h 77"/>
                  <a:gd name="T12" fmla="*/ 87 w 279"/>
                  <a:gd name="T13" fmla="*/ 2 h 77"/>
                  <a:gd name="T14" fmla="*/ 125 w 279"/>
                  <a:gd name="T15" fmla="*/ 2 h 77"/>
                  <a:gd name="T16" fmla="*/ 150 w 279"/>
                  <a:gd name="T17" fmla="*/ 2 h 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9"/>
                  <a:gd name="T28" fmla="*/ 0 h 77"/>
                  <a:gd name="T29" fmla="*/ 279 w 279"/>
                  <a:gd name="T30" fmla="*/ 77 h 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9" h="77">
                    <a:moveTo>
                      <a:pt x="0" y="77"/>
                    </a:moveTo>
                    <a:cubicBezTo>
                      <a:pt x="16" y="75"/>
                      <a:pt x="32" y="75"/>
                      <a:pt x="48" y="72"/>
                    </a:cubicBezTo>
                    <a:cubicBezTo>
                      <a:pt x="60" y="69"/>
                      <a:pt x="72" y="64"/>
                      <a:pt x="84" y="60"/>
                    </a:cubicBezTo>
                    <a:cubicBezTo>
                      <a:pt x="90" y="58"/>
                      <a:pt x="101" y="54"/>
                      <a:pt x="101" y="54"/>
                    </a:cubicBezTo>
                    <a:cubicBezTo>
                      <a:pt x="119" y="36"/>
                      <a:pt x="129" y="24"/>
                      <a:pt x="137" y="0"/>
                    </a:cubicBezTo>
                    <a:cubicBezTo>
                      <a:pt x="143" y="2"/>
                      <a:pt x="151" y="2"/>
                      <a:pt x="155" y="6"/>
                    </a:cubicBezTo>
                    <a:cubicBezTo>
                      <a:pt x="159" y="10"/>
                      <a:pt x="156" y="20"/>
                      <a:pt x="161" y="24"/>
                    </a:cubicBezTo>
                    <a:cubicBezTo>
                      <a:pt x="165" y="27"/>
                      <a:pt x="219" y="47"/>
                      <a:pt x="232" y="54"/>
                    </a:cubicBezTo>
                    <a:cubicBezTo>
                      <a:pt x="246" y="61"/>
                      <a:pt x="279" y="66"/>
                      <a:pt x="279" y="66"/>
                    </a:cubicBezTo>
                  </a:path>
                </a:pathLst>
              </a:custGeom>
              <a:noFill/>
              <a:ln w="19050">
                <a:solidFill>
                  <a:srgbClr val="33CCCC"/>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31769" name="Freeform 35"/>
              <p:cNvSpPr>
                <a:spLocks/>
              </p:cNvSpPr>
              <p:nvPr/>
            </p:nvSpPr>
            <p:spPr bwMode="blackWhite">
              <a:xfrm>
                <a:off x="1935" y="2270"/>
                <a:ext cx="270" cy="60"/>
              </a:xfrm>
              <a:custGeom>
                <a:avLst/>
                <a:gdLst>
                  <a:gd name="T0" fmla="*/ 0 w 279"/>
                  <a:gd name="T1" fmla="*/ 2 h 77"/>
                  <a:gd name="T2" fmla="*/ 28 w 279"/>
                  <a:gd name="T3" fmla="*/ 2 h 77"/>
                  <a:gd name="T4" fmla="*/ 44 w 279"/>
                  <a:gd name="T5" fmla="*/ 2 h 77"/>
                  <a:gd name="T6" fmla="*/ 55 w 279"/>
                  <a:gd name="T7" fmla="*/ 2 h 77"/>
                  <a:gd name="T8" fmla="*/ 73 w 279"/>
                  <a:gd name="T9" fmla="*/ 0 h 77"/>
                  <a:gd name="T10" fmla="*/ 83 w 279"/>
                  <a:gd name="T11" fmla="*/ 2 h 77"/>
                  <a:gd name="T12" fmla="*/ 87 w 279"/>
                  <a:gd name="T13" fmla="*/ 2 h 77"/>
                  <a:gd name="T14" fmla="*/ 125 w 279"/>
                  <a:gd name="T15" fmla="*/ 2 h 77"/>
                  <a:gd name="T16" fmla="*/ 150 w 279"/>
                  <a:gd name="T17" fmla="*/ 2 h 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9"/>
                  <a:gd name="T28" fmla="*/ 0 h 77"/>
                  <a:gd name="T29" fmla="*/ 279 w 279"/>
                  <a:gd name="T30" fmla="*/ 77 h 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9" h="77">
                    <a:moveTo>
                      <a:pt x="0" y="77"/>
                    </a:moveTo>
                    <a:cubicBezTo>
                      <a:pt x="16" y="75"/>
                      <a:pt x="32" y="75"/>
                      <a:pt x="48" y="72"/>
                    </a:cubicBezTo>
                    <a:cubicBezTo>
                      <a:pt x="60" y="69"/>
                      <a:pt x="72" y="64"/>
                      <a:pt x="84" y="60"/>
                    </a:cubicBezTo>
                    <a:cubicBezTo>
                      <a:pt x="90" y="58"/>
                      <a:pt x="101" y="54"/>
                      <a:pt x="101" y="54"/>
                    </a:cubicBezTo>
                    <a:cubicBezTo>
                      <a:pt x="119" y="36"/>
                      <a:pt x="129" y="24"/>
                      <a:pt x="137" y="0"/>
                    </a:cubicBezTo>
                    <a:cubicBezTo>
                      <a:pt x="143" y="2"/>
                      <a:pt x="151" y="2"/>
                      <a:pt x="155" y="6"/>
                    </a:cubicBezTo>
                    <a:cubicBezTo>
                      <a:pt x="159" y="10"/>
                      <a:pt x="156" y="20"/>
                      <a:pt x="161" y="24"/>
                    </a:cubicBezTo>
                    <a:cubicBezTo>
                      <a:pt x="165" y="27"/>
                      <a:pt x="219" y="47"/>
                      <a:pt x="232" y="54"/>
                    </a:cubicBezTo>
                    <a:cubicBezTo>
                      <a:pt x="246" y="61"/>
                      <a:pt x="279" y="66"/>
                      <a:pt x="279" y="66"/>
                    </a:cubicBezTo>
                  </a:path>
                </a:pathLst>
              </a:custGeom>
              <a:noFill/>
              <a:ln w="19050">
                <a:solidFill>
                  <a:srgbClr val="33CCCC"/>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31770" name="Freeform 36"/>
              <p:cNvSpPr>
                <a:spLocks/>
              </p:cNvSpPr>
              <p:nvPr/>
            </p:nvSpPr>
            <p:spPr bwMode="blackWhite">
              <a:xfrm>
                <a:off x="2203" y="2270"/>
                <a:ext cx="270" cy="60"/>
              </a:xfrm>
              <a:custGeom>
                <a:avLst/>
                <a:gdLst>
                  <a:gd name="T0" fmla="*/ 0 w 279"/>
                  <a:gd name="T1" fmla="*/ 2 h 77"/>
                  <a:gd name="T2" fmla="*/ 28 w 279"/>
                  <a:gd name="T3" fmla="*/ 2 h 77"/>
                  <a:gd name="T4" fmla="*/ 44 w 279"/>
                  <a:gd name="T5" fmla="*/ 2 h 77"/>
                  <a:gd name="T6" fmla="*/ 55 w 279"/>
                  <a:gd name="T7" fmla="*/ 2 h 77"/>
                  <a:gd name="T8" fmla="*/ 73 w 279"/>
                  <a:gd name="T9" fmla="*/ 0 h 77"/>
                  <a:gd name="T10" fmla="*/ 83 w 279"/>
                  <a:gd name="T11" fmla="*/ 2 h 77"/>
                  <a:gd name="T12" fmla="*/ 87 w 279"/>
                  <a:gd name="T13" fmla="*/ 2 h 77"/>
                  <a:gd name="T14" fmla="*/ 125 w 279"/>
                  <a:gd name="T15" fmla="*/ 2 h 77"/>
                  <a:gd name="T16" fmla="*/ 150 w 279"/>
                  <a:gd name="T17" fmla="*/ 2 h 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9"/>
                  <a:gd name="T28" fmla="*/ 0 h 77"/>
                  <a:gd name="T29" fmla="*/ 279 w 279"/>
                  <a:gd name="T30" fmla="*/ 77 h 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9" h="77">
                    <a:moveTo>
                      <a:pt x="0" y="77"/>
                    </a:moveTo>
                    <a:cubicBezTo>
                      <a:pt x="16" y="75"/>
                      <a:pt x="32" y="75"/>
                      <a:pt x="48" y="72"/>
                    </a:cubicBezTo>
                    <a:cubicBezTo>
                      <a:pt x="60" y="69"/>
                      <a:pt x="72" y="64"/>
                      <a:pt x="84" y="60"/>
                    </a:cubicBezTo>
                    <a:cubicBezTo>
                      <a:pt x="90" y="58"/>
                      <a:pt x="101" y="54"/>
                      <a:pt x="101" y="54"/>
                    </a:cubicBezTo>
                    <a:cubicBezTo>
                      <a:pt x="119" y="36"/>
                      <a:pt x="129" y="24"/>
                      <a:pt x="137" y="0"/>
                    </a:cubicBezTo>
                    <a:cubicBezTo>
                      <a:pt x="143" y="2"/>
                      <a:pt x="151" y="2"/>
                      <a:pt x="155" y="6"/>
                    </a:cubicBezTo>
                    <a:cubicBezTo>
                      <a:pt x="159" y="10"/>
                      <a:pt x="156" y="20"/>
                      <a:pt x="161" y="24"/>
                    </a:cubicBezTo>
                    <a:cubicBezTo>
                      <a:pt x="165" y="27"/>
                      <a:pt x="219" y="47"/>
                      <a:pt x="232" y="54"/>
                    </a:cubicBezTo>
                    <a:cubicBezTo>
                      <a:pt x="246" y="61"/>
                      <a:pt x="279" y="66"/>
                      <a:pt x="279" y="66"/>
                    </a:cubicBezTo>
                  </a:path>
                </a:pathLst>
              </a:custGeom>
              <a:noFill/>
              <a:ln w="19050">
                <a:solidFill>
                  <a:srgbClr val="33CCCC"/>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31771" name="Freeform 37"/>
              <p:cNvSpPr>
                <a:spLocks/>
              </p:cNvSpPr>
              <p:nvPr/>
            </p:nvSpPr>
            <p:spPr bwMode="blackWhite">
              <a:xfrm>
                <a:off x="2479" y="2270"/>
                <a:ext cx="270" cy="60"/>
              </a:xfrm>
              <a:custGeom>
                <a:avLst/>
                <a:gdLst>
                  <a:gd name="T0" fmla="*/ 0 w 279"/>
                  <a:gd name="T1" fmla="*/ 2 h 77"/>
                  <a:gd name="T2" fmla="*/ 28 w 279"/>
                  <a:gd name="T3" fmla="*/ 2 h 77"/>
                  <a:gd name="T4" fmla="*/ 44 w 279"/>
                  <a:gd name="T5" fmla="*/ 2 h 77"/>
                  <a:gd name="T6" fmla="*/ 55 w 279"/>
                  <a:gd name="T7" fmla="*/ 2 h 77"/>
                  <a:gd name="T8" fmla="*/ 73 w 279"/>
                  <a:gd name="T9" fmla="*/ 0 h 77"/>
                  <a:gd name="T10" fmla="*/ 83 w 279"/>
                  <a:gd name="T11" fmla="*/ 2 h 77"/>
                  <a:gd name="T12" fmla="*/ 87 w 279"/>
                  <a:gd name="T13" fmla="*/ 2 h 77"/>
                  <a:gd name="T14" fmla="*/ 125 w 279"/>
                  <a:gd name="T15" fmla="*/ 2 h 77"/>
                  <a:gd name="T16" fmla="*/ 150 w 279"/>
                  <a:gd name="T17" fmla="*/ 2 h 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9"/>
                  <a:gd name="T28" fmla="*/ 0 h 77"/>
                  <a:gd name="T29" fmla="*/ 279 w 279"/>
                  <a:gd name="T30" fmla="*/ 77 h 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9" h="77">
                    <a:moveTo>
                      <a:pt x="0" y="77"/>
                    </a:moveTo>
                    <a:cubicBezTo>
                      <a:pt x="16" y="75"/>
                      <a:pt x="32" y="75"/>
                      <a:pt x="48" y="72"/>
                    </a:cubicBezTo>
                    <a:cubicBezTo>
                      <a:pt x="60" y="69"/>
                      <a:pt x="72" y="64"/>
                      <a:pt x="84" y="60"/>
                    </a:cubicBezTo>
                    <a:cubicBezTo>
                      <a:pt x="90" y="58"/>
                      <a:pt x="101" y="54"/>
                      <a:pt x="101" y="54"/>
                    </a:cubicBezTo>
                    <a:cubicBezTo>
                      <a:pt x="119" y="36"/>
                      <a:pt x="129" y="24"/>
                      <a:pt x="137" y="0"/>
                    </a:cubicBezTo>
                    <a:cubicBezTo>
                      <a:pt x="143" y="2"/>
                      <a:pt x="151" y="2"/>
                      <a:pt x="155" y="6"/>
                    </a:cubicBezTo>
                    <a:cubicBezTo>
                      <a:pt x="159" y="10"/>
                      <a:pt x="156" y="20"/>
                      <a:pt x="161" y="24"/>
                    </a:cubicBezTo>
                    <a:cubicBezTo>
                      <a:pt x="165" y="27"/>
                      <a:pt x="219" y="47"/>
                      <a:pt x="232" y="54"/>
                    </a:cubicBezTo>
                    <a:cubicBezTo>
                      <a:pt x="246" y="61"/>
                      <a:pt x="279" y="66"/>
                      <a:pt x="279" y="66"/>
                    </a:cubicBezTo>
                  </a:path>
                </a:pathLst>
              </a:custGeom>
              <a:noFill/>
              <a:ln w="19050">
                <a:solidFill>
                  <a:srgbClr val="33CCCC"/>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31772" name="Freeform 38"/>
              <p:cNvSpPr>
                <a:spLocks/>
              </p:cNvSpPr>
              <p:nvPr/>
            </p:nvSpPr>
            <p:spPr bwMode="blackWhite">
              <a:xfrm>
                <a:off x="2757" y="2270"/>
                <a:ext cx="270" cy="60"/>
              </a:xfrm>
              <a:custGeom>
                <a:avLst/>
                <a:gdLst>
                  <a:gd name="T0" fmla="*/ 0 w 279"/>
                  <a:gd name="T1" fmla="*/ 2 h 77"/>
                  <a:gd name="T2" fmla="*/ 28 w 279"/>
                  <a:gd name="T3" fmla="*/ 2 h 77"/>
                  <a:gd name="T4" fmla="*/ 44 w 279"/>
                  <a:gd name="T5" fmla="*/ 2 h 77"/>
                  <a:gd name="T6" fmla="*/ 55 w 279"/>
                  <a:gd name="T7" fmla="*/ 2 h 77"/>
                  <a:gd name="T8" fmla="*/ 73 w 279"/>
                  <a:gd name="T9" fmla="*/ 0 h 77"/>
                  <a:gd name="T10" fmla="*/ 83 w 279"/>
                  <a:gd name="T11" fmla="*/ 2 h 77"/>
                  <a:gd name="T12" fmla="*/ 87 w 279"/>
                  <a:gd name="T13" fmla="*/ 2 h 77"/>
                  <a:gd name="T14" fmla="*/ 125 w 279"/>
                  <a:gd name="T15" fmla="*/ 2 h 77"/>
                  <a:gd name="T16" fmla="*/ 150 w 279"/>
                  <a:gd name="T17" fmla="*/ 2 h 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9"/>
                  <a:gd name="T28" fmla="*/ 0 h 77"/>
                  <a:gd name="T29" fmla="*/ 279 w 279"/>
                  <a:gd name="T30" fmla="*/ 77 h 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9" h="77">
                    <a:moveTo>
                      <a:pt x="0" y="77"/>
                    </a:moveTo>
                    <a:cubicBezTo>
                      <a:pt x="16" y="75"/>
                      <a:pt x="32" y="75"/>
                      <a:pt x="48" y="72"/>
                    </a:cubicBezTo>
                    <a:cubicBezTo>
                      <a:pt x="60" y="69"/>
                      <a:pt x="72" y="64"/>
                      <a:pt x="84" y="60"/>
                    </a:cubicBezTo>
                    <a:cubicBezTo>
                      <a:pt x="90" y="58"/>
                      <a:pt x="101" y="54"/>
                      <a:pt x="101" y="54"/>
                    </a:cubicBezTo>
                    <a:cubicBezTo>
                      <a:pt x="119" y="36"/>
                      <a:pt x="129" y="24"/>
                      <a:pt x="137" y="0"/>
                    </a:cubicBezTo>
                    <a:cubicBezTo>
                      <a:pt x="143" y="2"/>
                      <a:pt x="151" y="2"/>
                      <a:pt x="155" y="6"/>
                    </a:cubicBezTo>
                    <a:cubicBezTo>
                      <a:pt x="159" y="10"/>
                      <a:pt x="156" y="20"/>
                      <a:pt x="161" y="24"/>
                    </a:cubicBezTo>
                    <a:cubicBezTo>
                      <a:pt x="165" y="27"/>
                      <a:pt x="219" y="47"/>
                      <a:pt x="232" y="54"/>
                    </a:cubicBezTo>
                    <a:cubicBezTo>
                      <a:pt x="246" y="61"/>
                      <a:pt x="279" y="66"/>
                      <a:pt x="279" y="66"/>
                    </a:cubicBezTo>
                  </a:path>
                </a:pathLst>
              </a:custGeom>
              <a:noFill/>
              <a:ln w="19050">
                <a:solidFill>
                  <a:srgbClr val="33CCCC"/>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31773" name="Freeform 39"/>
              <p:cNvSpPr>
                <a:spLocks/>
              </p:cNvSpPr>
              <p:nvPr/>
            </p:nvSpPr>
            <p:spPr bwMode="blackWhite">
              <a:xfrm>
                <a:off x="3024" y="2270"/>
                <a:ext cx="270" cy="60"/>
              </a:xfrm>
              <a:custGeom>
                <a:avLst/>
                <a:gdLst>
                  <a:gd name="T0" fmla="*/ 0 w 279"/>
                  <a:gd name="T1" fmla="*/ 2 h 77"/>
                  <a:gd name="T2" fmla="*/ 28 w 279"/>
                  <a:gd name="T3" fmla="*/ 2 h 77"/>
                  <a:gd name="T4" fmla="*/ 44 w 279"/>
                  <a:gd name="T5" fmla="*/ 2 h 77"/>
                  <a:gd name="T6" fmla="*/ 55 w 279"/>
                  <a:gd name="T7" fmla="*/ 2 h 77"/>
                  <a:gd name="T8" fmla="*/ 73 w 279"/>
                  <a:gd name="T9" fmla="*/ 0 h 77"/>
                  <a:gd name="T10" fmla="*/ 83 w 279"/>
                  <a:gd name="T11" fmla="*/ 2 h 77"/>
                  <a:gd name="T12" fmla="*/ 87 w 279"/>
                  <a:gd name="T13" fmla="*/ 2 h 77"/>
                  <a:gd name="T14" fmla="*/ 125 w 279"/>
                  <a:gd name="T15" fmla="*/ 2 h 77"/>
                  <a:gd name="T16" fmla="*/ 150 w 279"/>
                  <a:gd name="T17" fmla="*/ 2 h 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9"/>
                  <a:gd name="T28" fmla="*/ 0 h 77"/>
                  <a:gd name="T29" fmla="*/ 279 w 279"/>
                  <a:gd name="T30" fmla="*/ 77 h 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9" h="77">
                    <a:moveTo>
                      <a:pt x="0" y="77"/>
                    </a:moveTo>
                    <a:cubicBezTo>
                      <a:pt x="16" y="75"/>
                      <a:pt x="32" y="75"/>
                      <a:pt x="48" y="72"/>
                    </a:cubicBezTo>
                    <a:cubicBezTo>
                      <a:pt x="60" y="69"/>
                      <a:pt x="72" y="64"/>
                      <a:pt x="84" y="60"/>
                    </a:cubicBezTo>
                    <a:cubicBezTo>
                      <a:pt x="90" y="58"/>
                      <a:pt x="101" y="54"/>
                      <a:pt x="101" y="54"/>
                    </a:cubicBezTo>
                    <a:cubicBezTo>
                      <a:pt x="119" y="36"/>
                      <a:pt x="129" y="24"/>
                      <a:pt x="137" y="0"/>
                    </a:cubicBezTo>
                    <a:cubicBezTo>
                      <a:pt x="143" y="2"/>
                      <a:pt x="151" y="2"/>
                      <a:pt x="155" y="6"/>
                    </a:cubicBezTo>
                    <a:cubicBezTo>
                      <a:pt x="159" y="10"/>
                      <a:pt x="156" y="20"/>
                      <a:pt x="161" y="24"/>
                    </a:cubicBezTo>
                    <a:cubicBezTo>
                      <a:pt x="165" y="27"/>
                      <a:pt x="219" y="47"/>
                      <a:pt x="232" y="54"/>
                    </a:cubicBezTo>
                    <a:cubicBezTo>
                      <a:pt x="246" y="61"/>
                      <a:pt x="279" y="66"/>
                      <a:pt x="279" y="66"/>
                    </a:cubicBezTo>
                  </a:path>
                </a:pathLst>
              </a:custGeom>
              <a:noFill/>
              <a:ln w="19050">
                <a:solidFill>
                  <a:srgbClr val="33CCCC"/>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31774" name="Freeform 40"/>
              <p:cNvSpPr>
                <a:spLocks/>
              </p:cNvSpPr>
              <p:nvPr/>
            </p:nvSpPr>
            <p:spPr bwMode="blackWhite">
              <a:xfrm>
                <a:off x="3303" y="2270"/>
                <a:ext cx="270" cy="60"/>
              </a:xfrm>
              <a:custGeom>
                <a:avLst/>
                <a:gdLst>
                  <a:gd name="T0" fmla="*/ 0 w 279"/>
                  <a:gd name="T1" fmla="*/ 2 h 77"/>
                  <a:gd name="T2" fmla="*/ 28 w 279"/>
                  <a:gd name="T3" fmla="*/ 2 h 77"/>
                  <a:gd name="T4" fmla="*/ 44 w 279"/>
                  <a:gd name="T5" fmla="*/ 2 h 77"/>
                  <a:gd name="T6" fmla="*/ 55 w 279"/>
                  <a:gd name="T7" fmla="*/ 2 h 77"/>
                  <a:gd name="T8" fmla="*/ 73 w 279"/>
                  <a:gd name="T9" fmla="*/ 0 h 77"/>
                  <a:gd name="T10" fmla="*/ 83 w 279"/>
                  <a:gd name="T11" fmla="*/ 2 h 77"/>
                  <a:gd name="T12" fmla="*/ 87 w 279"/>
                  <a:gd name="T13" fmla="*/ 2 h 77"/>
                  <a:gd name="T14" fmla="*/ 125 w 279"/>
                  <a:gd name="T15" fmla="*/ 2 h 77"/>
                  <a:gd name="T16" fmla="*/ 150 w 279"/>
                  <a:gd name="T17" fmla="*/ 2 h 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9"/>
                  <a:gd name="T28" fmla="*/ 0 h 77"/>
                  <a:gd name="T29" fmla="*/ 279 w 279"/>
                  <a:gd name="T30" fmla="*/ 77 h 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9" h="77">
                    <a:moveTo>
                      <a:pt x="0" y="77"/>
                    </a:moveTo>
                    <a:cubicBezTo>
                      <a:pt x="16" y="75"/>
                      <a:pt x="32" y="75"/>
                      <a:pt x="48" y="72"/>
                    </a:cubicBezTo>
                    <a:cubicBezTo>
                      <a:pt x="60" y="69"/>
                      <a:pt x="72" y="64"/>
                      <a:pt x="84" y="60"/>
                    </a:cubicBezTo>
                    <a:cubicBezTo>
                      <a:pt x="90" y="58"/>
                      <a:pt x="101" y="54"/>
                      <a:pt x="101" y="54"/>
                    </a:cubicBezTo>
                    <a:cubicBezTo>
                      <a:pt x="119" y="36"/>
                      <a:pt x="129" y="24"/>
                      <a:pt x="137" y="0"/>
                    </a:cubicBezTo>
                    <a:cubicBezTo>
                      <a:pt x="143" y="2"/>
                      <a:pt x="151" y="2"/>
                      <a:pt x="155" y="6"/>
                    </a:cubicBezTo>
                    <a:cubicBezTo>
                      <a:pt x="159" y="10"/>
                      <a:pt x="156" y="20"/>
                      <a:pt x="161" y="24"/>
                    </a:cubicBezTo>
                    <a:cubicBezTo>
                      <a:pt x="165" y="27"/>
                      <a:pt x="219" y="47"/>
                      <a:pt x="232" y="54"/>
                    </a:cubicBezTo>
                    <a:cubicBezTo>
                      <a:pt x="246" y="61"/>
                      <a:pt x="279" y="66"/>
                      <a:pt x="279" y="66"/>
                    </a:cubicBezTo>
                  </a:path>
                </a:pathLst>
              </a:custGeom>
              <a:noFill/>
              <a:ln w="19050">
                <a:solidFill>
                  <a:srgbClr val="33CCCC"/>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31775" name="Freeform 41"/>
              <p:cNvSpPr>
                <a:spLocks/>
              </p:cNvSpPr>
              <p:nvPr/>
            </p:nvSpPr>
            <p:spPr bwMode="blackWhite">
              <a:xfrm>
                <a:off x="3581" y="2270"/>
                <a:ext cx="270" cy="60"/>
              </a:xfrm>
              <a:custGeom>
                <a:avLst/>
                <a:gdLst>
                  <a:gd name="T0" fmla="*/ 0 w 279"/>
                  <a:gd name="T1" fmla="*/ 2 h 77"/>
                  <a:gd name="T2" fmla="*/ 28 w 279"/>
                  <a:gd name="T3" fmla="*/ 2 h 77"/>
                  <a:gd name="T4" fmla="*/ 44 w 279"/>
                  <a:gd name="T5" fmla="*/ 2 h 77"/>
                  <a:gd name="T6" fmla="*/ 55 w 279"/>
                  <a:gd name="T7" fmla="*/ 2 h 77"/>
                  <a:gd name="T8" fmla="*/ 73 w 279"/>
                  <a:gd name="T9" fmla="*/ 0 h 77"/>
                  <a:gd name="T10" fmla="*/ 83 w 279"/>
                  <a:gd name="T11" fmla="*/ 2 h 77"/>
                  <a:gd name="T12" fmla="*/ 87 w 279"/>
                  <a:gd name="T13" fmla="*/ 2 h 77"/>
                  <a:gd name="T14" fmla="*/ 125 w 279"/>
                  <a:gd name="T15" fmla="*/ 2 h 77"/>
                  <a:gd name="T16" fmla="*/ 150 w 279"/>
                  <a:gd name="T17" fmla="*/ 2 h 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9"/>
                  <a:gd name="T28" fmla="*/ 0 h 77"/>
                  <a:gd name="T29" fmla="*/ 279 w 279"/>
                  <a:gd name="T30" fmla="*/ 77 h 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9" h="77">
                    <a:moveTo>
                      <a:pt x="0" y="77"/>
                    </a:moveTo>
                    <a:cubicBezTo>
                      <a:pt x="16" y="75"/>
                      <a:pt x="32" y="75"/>
                      <a:pt x="48" y="72"/>
                    </a:cubicBezTo>
                    <a:cubicBezTo>
                      <a:pt x="60" y="69"/>
                      <a:pt x="72" y="64"/>
                      <a:pt x="84" y="60"/>
                    </a:cubicBezTo>
                    <a:cubicBezTo>
                      <a:pt x="90" y="58"/>
                      <a:pt x="101" y="54"/>
                      <a:pt x="101" y="54"/>
                    </a:cubicBezTo>
                    <a:cubicBezTo>
                      <a:pt x="119" y="36"/>
                      <a:pt x="129" y="24"/>
                      <a:pt x="137" y="0"/>
                    </a:cubicBezTo>
                    <a:cubicBezTo>
                      <a:pt x="143" y="2"/>
                      <a:pt x="151" y="2"/>
                      <a:pt x="155" y="6"/>
                    </a:cubicBezTo>
                    <a:cubicBezTo>
                      <a:pt x="159" y="10"/>
                      <a:pt x="156" y="20"/>
                      <a:pt x="161" y="24"/>
                    </a:cubicBezTo>
                    <a:cubicBezTo>
                      <a:pt x="165" y="27"/>
                      <a:pt x="219" y="47"/>
                      <a:pt x="232" y="54"/>
                    </a:cubicBezTo>
                    <a:cubicBezTo>
                      <a:pt x="246" y="61"/>
                      <a:pt x="279" y="66"/>
                      <a:pt x="279" y="66"/>
                    </a:cubicBezTo>
                  </a:path>
                </a:pathLst>
              </a:custGeom>
              <a:noFill/>
              <a:ln w="19050">
                <a:solidFill>
                  <a:srgbClr val="33CCCC"/>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31776" name="Freeform 42"/>
              <p:cNvSpPr>
                <a:spLocks/>
              </p:cNvSpPr>
              <p:nvPr/>
            </p:nvSpPr>
            <p:spPr bwMode="blackWhite">
              <a:xfrm>
                <a:off x="3848" y="2270"/>
                <a:ext cx="270" cy="60"/>
              </a:xfrm>
              <a:custGeom>
                <a:avLst/>
                <a:gdLst>
                  <a:gd name="T0" fmla="*/ 0 w 279"/>
                  <a:gd name="T1" fmla="*/ 2 h 77"/>
                  <a:gd name="T2" fmla="*/ 28 w 279"/>
                  <a:gd name="T3" fmla="*/ 2 h 77"/>
                  <a:gd name="T4" fmla="*/ 44 w 279"/>
                  <a:gd name="T5" fmla="*/ 2 h 77"/>
                  <a:gd name="T6" fmla="*/ 55 w 279"/>
                  <a:gd name="T7" fmla="*/ 2 h 77"/>
                  <a:gd name="T8" fmla="*/ 73 w 279"/>
                  <a:gd name="T9" fmla="*/ 0 h 77"/>
                  <a:gd name="T10" fmla="*/ 83 w 279"/>
                  <a:gd name="T11" fmla="*/ 2 h 77"/>
                  <a:gd name="T12" fmla="*/ 87 w 279"/>
                  <a:gd name="T13" fmla="*/ 2 h 77"/>
                  <a:gd name="T14" fmla="*/ 125 w 279"/>
                  <a:gd name="T15" fmla="*/ 2 h 77"/>
                  <a:gd name="T16" fmla="*/ 150 w 279"/>
                  <a:gd name="T17" fmla="*/ 2 h 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9"/>
                  <a:gd name="T28" fmla="*/ 0 h 77"/>
                  <a:gd name="T29" fmla="*/ 279 w 279"/>
                  <a:gd name="T30" fmla="*/ 77 h 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9" h="77">
                    <a:moveTo>
                      <a:pt x="0" y="77"/>
                    </a:moveTo>
                    <a:cubicBezTo>
                      <a:pt x="16" y="75"/>
                      <a:pt x="32" y="75"/>
                      <a:pt x="48" y="72"/>
                    </a:cubicBezTo>
                    <a:cubicBezTo>
                      <a:pt x="60" y="69"/>
                      <a:pt x="72" y="64"/>
                      <a:pt x="84" y="60"/>
                    </a:cubicBezTo>
                    <a:cubicBezTo>
                      <a:pt x="90" y="58"/>
                      <a:pt x="101" y="54"/>
                      <a:pt x="101" y="54"/>
                    </a:cubicBezTo>
                    <a:cubicBezTo>
                      <a:pt x="119" y="36"/>
                      <a:pt x="129" y="24"/>
                      <a:pt x="137" y="0"/>
                    </a:cubicBezTo>
                    <a:cubicBezTo>
                      <a:pt x="143" y="2"/>
                      <a:pt x="151" y="2"/>
                      <a:pt x="155" y="6"/>
                    </a:cubicBezTo>
                    <a:cubicBezTo>
                      <a:pt x="159" y="10"/>
                      <a:pt x="156" y="20"/>
                      <a:pt x="161" y="24"/>
                    </a:cubicBezTo>
                    <a:cubicBezTo>
                      <a:pt x="165" y="27"/>
                      <a:pt x="219" y="47"/>
                      <a:pt x="232" y="54"/>
                    </a:cubicBezTo>
                    <a:cubicBezTo>
                      <a:pt x="246" y="61"/>
                      <a:pt x="279" y="66"/>
                      <a:pt x="279" y="66"/>
                    </a:cubicBezTo>
                  </a:path>
                </a:pathLst>
              </a:custGeom>
              <a:noFill/>
              <a:ln w="19050">
                <a:solidFill>
                  <a:srgbClr val="33CCCC"/>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31777" name="Freeform 43"/>
              <p:cNvSpPr>
                <a:spLocks/>
              </p:cNvSpPr>
              <p:nvPr/>
            </p:nvSpPr>
            <p:spPr bwMode="blackWhite">
              <a:xfrm>
                <a:off x="4124" y="2270"/>
                <a:ext cx="270" cy="60"/>
              </a:xfrm>
              <a:custGeom>
                <a:avLst/>
                <a:gdLst>
                  <a:gd name="T0" fmla="*/ 0 w 279"/>
                  <a:gd name="T1" fmla="*/ 2 h 77"/>
                  <a:gd name="T2" fmla="*/ 28 w 279"/>
                  <a:gd name="T3" fmla="*/ 2 h 77"/>
                  <a:gd name="T4" fmla="*/ 44 w 279"/>
                  <a:gd name="T5" fmla="*/ 2 h 77"/>
                  <a:gd name="T6" fmla="*/ 55 w 279"/>
                  <a:gd name="T7" fmla="*/ 2 h 77"/>
                  <a:gd name="T8" fmla="*/ 73 w 279"/>
                  <a:gd name="T9" fmla="*/ 0 h 77"/>
                  <a:gd name="T10" fmla="*/ 83 w 279"/>
                  <a:gd name="T11" fmla="*/ 2 h 77"/>
                  <a:gd name="T12" fmla="*/ 87 w 279"/>
                  <a:gd name="T13" fmla="*/ 2 h 77"/>
                  <a:gd name="T14" fmla="*/ 125 w 279"/>
                  <a:gd name="T15" fmla="*/ 2 h 77"/>
                  <a:gd name="T16" fmla="*/ 150 w 279"/>
                  <a:gd name="T17" fmla="*/ 2 h 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9"/>
                  <a:gd name="T28" fmla="*/ 0 h 77"/>
                  <a:gd name="T29" fmla="*/ 279 w 279"/>
                  <a:gd name="T30" fmla="*/ 77 h 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9" h="77">
                    <a:moveTo>
                      <a:pt x="0" y="77"/>
                    </a:moveTo>
                    <a:cubicBezTo>
                      <a:pt x="16" y="75"/>
                      <a:pt x="32" y="75"/>
                      <a:pt x="48" y="72"/>
                    </a:cubicBezTo>
                    <a:cubicBezTo>
                      <a:pt x="60" y="69"/>
                      <a:pt x="72" y="64"/>
                      <a:pt x="84" y="60"/>
                    </a:cubicBezTo>
                    <a:cubicBezTo>
                      <a:pt x="90" y="58"/>
                      <a:pt x="101" y="54"/>
                      <a:pt x="101" y="54"/>
                    </a:cubicBezTo>
                    <a:cubicBezTo>
                      <a:pt x="119" y="36"/>
                      <a:pt x="129" y="24"/>
                      <a:pt x="137" y="0"/>
                    </a:cubicBezTo>
                    <a:cubicBezTo>
                      <a:pt x="143" y="2"/>
                      <a:pt x="151" y="2"/>
                      <a:pt x="155" y="6"/>
                    </a:cubicBezTo>
                    <a:cubicBezTo>
                      <a:pt x="159" y="10"/>
                      <a:pt x="156" y="20"/>
                      <a:pt x="161" y="24"/>
                    </a:cubicBezTo>
                    <a:cubicBezTo>
                      <a:pt x="165" y="27"/>
                      <a:pt x="219" y="47"/>
                      <a:pt x="232" y="54"/>
                    </a:cubicBezTo>
                    <a:cubicBezTo>
                      <a:pt x="246" y="61"/>
                      <a:pt x="279" y="66"/>
                      <a:pt x="279" y="66"/>
                    </a:cubicBezTo>
                  </a:path>
                </a:pathLst>
              </a:custGeom>
              <a:noFill/>
              <a:ln w="19050">
                <a:solidFill>
                  <a:srgbClr val="33CCCC"/>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31778" name="Freeform 44"/>
              <p:cNvSpPr>
                <a:spLocks/>
              </p:cNvSpPr>
              <p:nvPr/>
            </p:nvSpPr>
            <p:spPr bwMode="blackWhite">
              <a:xfrm>
                <a:off x="4402" y="2270"/>
                <a:ext cx="270" cy="60"/>
              </a:xfrm>
              <a:custGeom>
                <a:avLst/>
                <a:gdLst>
                  <a:gd name="T0" fmla="*/ 0 w 279"/>
                  <a:gd name="T1" fmla="*/ 2 h 77"/>
                  <a:gd name="T2" fmla="*/ 28 w 279"/>
                  <a:gd name="T3" fmla="*/ 2 h 77"/>
                  <a:gd name="T4" fmla="*/ 44 w 279"/>
                  <a:gd name="T5" fmla="*/ 2 h 77"/>
                  <a:gd name="T6" fmla="*/ 55 w 279"/>
                  <a:gd name="T7" fmla="*/ 2 h 77"/>
                  <a:gd name="T8" fmla="*/ 73 w 279"/>
                  <a:gd name="T9" fmla="*/ 0 h 77"/>
                  <a:gd name="T10" fmla="*/ 83 w 279"/>
                  <a:gd name="T11" fmla="*/ 2 h 77"/>
                  <a:gd name="T12" fmla="*/ 87 w 279"/>
                  <a:gd name="T13" fmla="*/ 2 h 77"/>
                  <a:gd name="T14" fmla="*/ 125 w 279"/>
                  <a:gd name="T15" fmla="*/ 2 h 77"/>
                  <a:gd name="T16" fmla="*/ 150 w 279"/>
                  <a:gd name="T17" fmla="*/ 2 h 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9"/>
                  <a:gd name="T28" fmla="*/ 0 h 77"/>
                  <a:gd name="T29" fmla="*/ 279 w 279"/>
                  <a:gd name="T30" fmla="*/ 77 h 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9" h="77">
                    <a:moveTo>
                      <a:pt x="0" y="77"/>
                    </a:moveTo>
                    <a:cubicBezTo>
                      <a:pt x="16" y="75"/>
                      <a:pt x="32" y="75"/>
                      <a:pt x="48" y="72"/>
                    </a:cubicBezTo>
                    <a:cubicBezTo>
                      <a:pt x="60" y="69"/>
                      <a:pt x="72" y="64"/>
                      <a:pt x="84" y="60"/>
                    </a:cubicBezTo>
                    <a:cubicBezTo>
                      <a:pt x="90" y="58"/>
                      <a:pt x="101" y="54"/>
                      <a:pt x="101" y="54"/>
                    </a:cubicBezTo>
                    <a:cubicBezTo>
                      <a:pt x="119" y="36"/>
                      <a:pt x="129" y="24"/>
                      <a:pt x="137" y="0"/>
                    </a:cubicBezTo>
                    <a:cubicBezTo>
                      <a:pt x="143" y="2"/>
                      <a:pt x="151" y="2"/>
                      <a:pt x="155" y="6"/>
                    </a:cubicBezTo>
                    <a:cubicBezTo>
                      <a:pt x="159" y="10"/>
                      <a:pt x="156" y="20"/>
                      <a:pt x="161" y="24"/>
                    </a:cubicBezTo>
                    <a:cubicBezTo>
                      <a:pt x="165" y="27"/>
                      <a:pt x="219" y="47"/>
                      <a:pt x="232" y="54"/>
                    </a:cubicBezTo>
                    <a:cubicBezTo>
                      <a:pt x="246" y="61"/>
                      <a:pt x="279" y="66"/>
                      <a:pt x="279" y="66"/>
                    </a:cubicBezTo>
                  </a:path>
                </a:pathLst>
              </a:custGeom>
              <a:noFill/>
              <a:ln w="19050">
                <a:solidFill>
                  <a:srgbClr val="33CCCC"/>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31779" name="Freeform 45"/>
              <p:cNvSpPr>
                <a:spLocks/>
              </p:cNvSpPr>
              <p:nvPr/>
            </p:nvSpPr>
            <p:spPr bwMode="blackWhite">
              <a:xfrm>
                <a:off x="4669" y="2270"/>
                <a:ext cx="271" cy="60"/>
              </a:xfrm>
              <a:custGeom>
                <a:avLst/>
                <a:gdLst>
                  <a:gd name="T0" fmla="*/ 0 w 279"/>
                  <a:gd name="T1" fmla="*/ 2 h 77"/>
                  <a:gd name="T2" fmla="*/ 29 w 279"/>
                  <a:gd name="T3" fmla="*/ 2 h 77"/>
                  <a:gd name="T4" fmla="*/ 49 w 279"/>
                  <a:gd name="T5" fmla="*/ 2 h 77"/>
                  <a:gd name="T6" fmla="*/ 58 w 279"/>
                  <a:gd name="T7" fmla="*/ 2 h 77"/>
                  <a:gd name="T8" fmla="*/ 79 w 279"/>
                  <a:gd name="T9" fmla="*/ 0 h 77"/>
                  <a:gd name="T10" fmla="*/ 89 w 279"/>
                  <a:gd name="T11" fmla="*/ 2 h 77"/>
                  <a:gd name="T12" fmla="*/ 93 w 279"/>
                  <a:gd name="T13" fmla="*/ 2 h 77"/>
                  <a:gd name="T14" fmla="*/ 134 w 279"/>
                  <a:gd name="T15" fmla="*/ 2 h 77"/>
                  <a:gd name="T16" fmla="*/ 160 w 279"/>
                  <a:gd name="T17" fmla="*/ 2 h 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9"/>
                  <a:gd name="T28" fmla="*/ 0 h 77"/>
                  <a:gd name="T29" fmla="*/ 279 w 279"/>
                  <a:gd name="T30" fmla="*/ 77 h 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9" h="77">
                    <a:moveTo>
                      <a:pt x="0" y="77"/>
                    </a:moveTo>
                    <a:cubicBezTo>
                      <a:pt x="16" y="75"/>
                      <a:pt x="32" y="75"/>
                      <a:pt x="48" y="72"/>
                    </a:cubicBezTo>
                    <a:cubicBezTo>
                      <a:pt x="60" y="69"/>
                      <a:pt x="72" y="64"/>
                      <a:pt x="84" y="60"/>
                    </a:cubicBezTo>
                    <a:cubicBezTo>
                      <a:pt x="90" y="58"/>
                      <a:pt x="101" y="54"/>
                      <a:pt x="101" y="54"/>
                    </a:cubicBezTo>
                    <a:cubicBezTo>
                      <a:pt x="119" y="36"/>
                      <a:pt x="129" y="24"/>
                      <a:pt x="137" y="0"/>
                    </a:cubicBezTo>
                    <a:cubicBezTo>
                      <a:pt x="143" y="2"/>
                      <a:pt x="151" y="2"/>
                      <a:pt x="155" y="6"/>
                    </a:cubicBezTo>
                    <a:cubicBezTo>
                      <a:pt x="159" y="10"/>
                      <a:pt x="156" y="20"/>
                      <a:pt x="161" y="24"/>
                    </a:cubicBezTo>
                    <a:cubicBezTo>
                      <a:pt x="165" y="27"/>
                      <a:pt x="219" y="47"/>
                      <a:pt x="232" y="54"/>
                    </a:cubicBezTo>
                    <a:cubicBezTo>
                      <a:pt x="246" y="61"/>
                      <a:pt x="279" y="66"/>
                      <a:pt x="279" y="66"/>
                    </a:cubicBezTo>
                  </a:path>
                </a:pathLst>
              </a:custGeom>
              <a:noFill/>
              <a:ln w="19050">
                <a:solidFill>
                  <a:srgbClr val="33CCCC"/>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31780" name="Freeform 46"/>
              <p:cNvSpPr>
                <a:spLocks/>
              </p:cNvSpPr>
              <p:nvPr/>
            </p:nvSpPr>
            <p:spPr bwMode="blackWhite">
              <a:xfrm>
                <a:off x="4945" y="2270"/>
                <a:ext cx="270" cy="60"/>
              </a:xfrm>
              <a:custGeom>
                <a:avLst/>
                <a:gdLst>
                  <a:gd name="T0" fmla="*/ 0 w 279"/>
                  <a:gd name="T1" fmla="*/ 2 h 77"/>
                  <a:gd name="T2" fmla="*/ 28 w 279"/>
                  <a:gd name="T3" fmla="*/ 2 h 77"/>
                  <a:gd name="T4" fmla="*/ 44 w 279"/>
                  <a:gd name="T5" fmla="*/ 2 h 77"/>
                  <a:gd name="T6" fmla="*/ 55 w 279"/>
                  <a:gd name="T7" fmla="*/ 2 h 77"/>
                  <a:gd name="T8" fmla="*/ 73 w 279"/>
                  <a:gd name="T9" fmla="*/ 0 h 77"/>
                  <a:gd name="T10" fmla="*/ 83 w 279"/>
                  <a:gd name="T11" fmla="*/ 2 h 77"/>
                  <a:gd name="T12" fmla="*/ 87 w 279"/>
                  <a:gd name="T13" fmla="*/ 2 h 77"/>
                  <a:gd name="T14" fmla="*/ 125 w 279"/>
                  <a:gd name="T15" fmla="*/ 2 h 77"/>
                  <a:gd name="T16" fmla="*/ 150 w 279"/>
                  <a:gd name="T17" fmla="*/ 2 h 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9"/>
                  <a:gd name="T28" fmla="*/ 0 h 77"/>
                  <a:gd name="T29" fmla="*/ 279 w 279"/>
                  <a:gd name="T30" fmla="*/ 77 h 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9" h="77">
                    <a:moveTo>
                      <a:pt x="0" y="77"/>
                    </a:moveTo>
                    <a:cubicBezTo>
                      <a:pt x="16" y="75"/>
                      <a:pt x="32" y="75"/>
                      <a:pt x="48" y="72"/>
                    </a:cubicBezTo>
                    <a:cubicBezTo>
                      <a:pt x="60" y="69"/>
                      <a:pt x="72" y="64"/>
                      <a:pt x="84" y="60"/>
                    </a:cubicBezTo>
                    <a:cubicBezTo>
                      <a:pt x="90" y="58"/>
                      <a:pt x="101" y="54"/>
                      <a:pt x="101" y="54"/>
                    </a:cubicBezTo>
                    <a:cubicBezTo>
                      <a:pt x="119" y="36"/>
                      <a:pt x="129" y="24"/>
                      <a:pt x="137" y="0"/>
                    </a:cubicBezTo>
                    <a:cubicBezTo>
                      <a:pt x="143" y="2"/>
                      <a:pt x="151" y="2"/>
                      <a:pt x="155" y="6"/>
                    </a:cubicBezTo>
                    <a:cubicBezTo>
                      <a:pt x="159" y="10"/>
                      <a:pt x="156" y="20"/>
                      <a:pt x="161" y="24"/>
                    </a:cubicBezTo>
                    <a:cubicBezTo>
                      <a:pt x="165" y="27"/>
                      <a:pt x="219" y="47"/>
                      <a:pt x="232" y="54"/>
                    </a:cubicBezTo>
                    <a:cubicBezTo>
                      <a:pt x="246" y="61"/>
                      <a:pt x="279" y="66"/>
                      <a:pt x="279" y="66"/>
                    </a:cubicBezTo>
                  </a:path>
                </a:pathLst>
              </a:custGeom>
              <a:noFill/>
              <a:ln w="19050">
                <a:solidFill>
                  <a:srgbClr val="33CCCC"/>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31781" name="Freeform 47"/>
              <p:cNvSpPr>
                <a:spLocks/>
              </p:cNvSpPr>
              <p:nvPr/>
            </p:nvSpPr>
            <p:spPr bwMode="blackWhite">
              <a:xfrm>
                <a:off x="5223" y="2270"/>
                <a:ext cx="270" cy="60"/>
              </a:xfrm>
              <a:custGeom>
                <a:avLst/>
                <a:gdLst>
                  <a:gd name="T0" fmla="*/ 0 w 279"/>
                  <a:gd name="T1" fmla="*/ 2 h 77"/>
                  <a:gd name="T2" fmla="*/ 28 w 279"/>
                  <a:gd name="T3" fmla="*/ 2 h 77"/>
                  <a:gd name="T4" fmla="*/ 44 w 279"/>
                  <a:gd name="T5" fmla="*/ 2 h 77"/>
                  <a:gd name="T6" fmla="*/ 55 w 279"/>
                  <a:gd name="T7" fmla="*/ 2 h 77"/>
                  <a:gd name="T8" fmla="*/ 73 w 279"/>
                  <a:gd name="T9" fmla="*/ 0 h 77"/>
                  <a:gd name="T10" fmla="*/ 83 w 279"/>
                  <a:gd name="T11" fmla="*/ 2 h 77"/>
                  <a:gd name="T12" fmla="*/ 87 w 279"/>
                  <a:gd name="T13" fmla="*/ 2 h 77"/>
                  <a:gd name="T14" fmla="*/ 125 w 279"/>
                  <a:gd name="T15" fmla="*/ 2 h 77"/>
                  <a:gd name="T16" fmla="*/ 150 w 279"/>
                  <a:gd name="T17" fmla="*/ 2 h 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9"/>
                  <a:gd name="T28" fmla="*/ 0 h 77"/>
                  <a:gd name="T29" fmla="*/ 279 w 279"/>
                  <a:gd name="T30" fmla="*/ 77 h 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9" h="77">
                    <a:moveTo>
                      <a:pt x="0" y="77"/>
                    </a:moveTo>
                    <a:cubicBezTo>
                      <a:pt x="16" y="75"/>
                      <a:pt x="32" y="75"/>
                      <a:pt x="48" y="72"/>
                    </a:cubicBezTo>
                    <a:cubicBezTo>
                      <a:pt x="60" y="69"/>
                      <a:pt x="72" y="64"/>
                      <a:pt x="84" y="60"/>
                    </a:cubicBezTo>
                    <a:cubicBezTo>
                      <a:pt x="90" y="58"/>
                      <a:pt x="101" y="54"/>
                      <a:pt x="101" y="54"/>
                    </a:cubicBezTo>
                    <a:cubicBezTo>
                      <a:pt x="119" y="36"/>
                      <a:pt x="129" y="24"/>
                      <a:pt x="137" y="0"/>
                    </a:cubicBezTo>
                    <a:cubicBezTo>
                      <a:pt x="143" y="2"/>
                      <a:pt x="151" y="2"/>
                      <a:pt x="155" y="6"/>
                    </a:cubicBezTo>
                    <a:cubicBezTo>
                      <a:pt x="159" y="10"/>
                      <a:pt x="156" y="20"/>
                      <a:pt x="161" y="24"/>
                    </a:cubicBezTo>
                    <a:cubicBezTo>
                      <a:pt x="165" y="27"/>
                      <a:pt x="219" y="47"/>
                      <a:pt x="232" y="54"/>
                    </a:cubicBezTo>
                    <a:cubicBezTo>
                      <a:pt x="246" y="61"/>
                      <a:pt x="279" y="66"/>
                      <a:pt x="279" y="66"/>
                    </a:cubicBezTo>
                  </a:path>
                </a:pathLst>
              </a:custGeom>
              <a:noFill/>
              <a:ln w="19050">
                <a:solidFill>
                  <a:srgbClr val="33CCCC"/>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31782" name="Freeform 48"/>
              <p:cNvSpPr>
                <a:spLocks/>
              </p:cNvSpPr>
              <p:nvPr/>
            </p:nvSpPr>
            <p:spPr bwMode="blackWhite">
              <a:xfrm>
                <a:off x="5490" y="2270"/>
                <a:ext cx="270" cy="60"/>
              </a:xfrm>
              <a:custGeom>
                <a:avLst/>
                <a:gdLst>
                  <a:gd name="T0" fmla="*/ 0 w 279"/>
                  <a:gd name="T1" fmla="*/ 2 h 77"/>
                  <a:gd name="T2" fmla="*/ 28 w 279"/>
                  <a:gd name="T3" fmla="*/ 2 h 77"/>
                  <a:gd name="T4" fmla="*/ 44 w 279"/>
                  <a:gd name="T5" fmla="*/ 2 h 77"/>
                  <a:gd name="T6" fmla="*/ 55 w 279"/>
                  <a:gd name="T7" fmla="*/ 2 h 77"/>
                  <a:gd name="T8" fmla="*/ 73 w 279"/>
                  <a:gd name="T9" fmla="*/ 0 h 77"/>
                  <a:gd name="T10" fmla="*/ 83 w 279"/>
                  <a:gd name="T11" fmla="*/ 2 h 77"/>
                  <a:gd name="T12" fmla="*/ 87 w 279"/>
                  <a:gd name="T13" fmla="*/ 2 h 77"/>
                  <a:gd name="T14" fmla="*/ 125 w 279"/>
                  <a:gd name="T15" fmla="*/ 2 h 77"/>
                  <a:gd name="T16" fmla="*/ 150 w 279"/>
                  <a:gd name="T17" fmla="*/ 2 h 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9"/>
                  <a:gd name="T28" fmla="*/ 0 h 77"/>
                  <a:gd name="T29" fmla="*/ 279 w 279"/>
                  <a:gd name="T30" fmla="*/ 77 h 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9" h="77">
                    <a:moveTo>
                      <a:pt x="0" y="77"/>
                    </a:moveTo>
                    <a:cubicBezTo>
                      <a:pt x="16" y="75"/>
                      <a:pt x="32" y="75"/>
                      <a:pt x="48" y="72"/>
                    </a:cubicBezTo>
                    <a:cubicBezTo>
                      <a:pt x="60" y="69"/>
                      <a:pt x="72" y="64"/>
                      <a:pt x="84" y="60"/>
                    </a:cubicBezTo>
                    <a:cubicBezTo>
                      <a:pt x="90" y="58"/>
                      <a:pt x="101" y="54"/>
                      <a:pt x="101" y="54"/>
                    </a:cubicBezTo>
                    <a:cubicBezTo>
                      <a:pt x="119" y="36"/>
                      <a:pt x="129" y="24"/>
                      <a:pt x="137" y="0"/>
                    </a:cubicBezTo>
                    <a:cubicBezTo>
                      <a:pt x="143" y="2"/>
                      <a:pt x="151" y="2"/>
                      <a:pt x="155" y="6"/>
                    </a:cubicBezTo>
                    <a:cubicBezTo>
                      <a:pt x="159" y="10"/>
                      <a:pt x="156" y="20"/>
                      <a:pt x="161" y="24"/>
                    </a:cubicBezTo>
                    <a:cubicBezTo>
                      <a:pt x="165" y="27"/>
                      <a:pt x="219" y="47"/>
                      <a:pt x="232" y="54"/>
                    </a:cubicBezTo>
                    <a:cubicBezTo>
                      <a:pt x="246" y="61"/>
                      <a:pt x="279" y="66"/>
                      <a:pt x="279" y="66"/>
                    </a:cubicBezTo>
                  </a:path>
                </a:pathLst>
              </a:custGeom>
              <a:noFill/>
              <a:ln w="19050">
                <a:solidFill>
                  <a:srgbClr val="33CCCC"/>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grpSp>
      <p:grpSp>
        <p:nvGrpSpPr>
          <p:cNvPr id="9" name="Group 49"/>
          <p:cNvGrpSpPr>
            <a:grpSpLocks/>
          </p:cNvGrpSpPr>
          <p:nvPr/>
        </p:nvGrpSpPr>
        <p:grpSpPr bwMode="auto">
          <a:xfrm>
            <a:off x="2947988" y="4630738"/>
            <a:ext cx="6219825" cy="1817687"/>
            <a:chOff x="1857" y="3049"/>
            <a:chExt cx="3918" cy="1145"/>
          </a:xfrm>
        </p:grpSpPr>
        <p:grpSp>
          <p:nvGrpSpPr>
            <p:cNvPr id="31756" name="Group 50"/>
            <p:cNvGrpSpPr>
              <a:grpSpLocks/>
            </p:cNvGrpSpPr>
            <p:nvPr/>
          </p:nvGrpSpPr>
          <p:grpSpPr bwMode="auto">
            <a:xfrm>
              <a:off x="1857" y="3617"/>
              <a:ext cx="3466" cy="577"/>
              <a:chOff x="1923" y="3662"/>
              <a:chExt cx="3466" cy="577"/>
            </a:xfrm>
          </p:grpSpPr>
          <p:sp>
            <p:nvSpPr>
              <p:cNvPr id="31758" name="Text Box 51"/>
              <p:cNvSpPr txBox="1">
                <a:spLocks noChangeArrowheads="1"/>
              </p:cNvSpPr>
              <p:nvPr/>
            </p:nvSpPr>
            <p:spPr bwMode="auto">
              <a:xfrm>
                <a:off x="2341" y="3662"/>
                <a:ext cx="3048" cy="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buFontTx/>
                  <a:buChar char="•"/>
                </a:pPr>
                <a:r>
                  <a:rPr lang="en-US" altLang="en-US" sz="1800" b="1">
                    <a:solidFill>
                      <a:schemeClr val="tx1"/>
                    </a:solidFill>
                  </a:rPr>
                  <a:t> Underlying functionality (needs data)</a:t>
                </a:r>
                <a:r>
                  <a:rPr lang="en-US" altLang="en-US" sz="1800" b="1" u="sng">
                    <a:solidFill>
                      <a:schemeClr val="tx1"/>
                    </a:solidFill>
                  </a:rPr>
                  <a:t>   </a:t>
                </a:r>
                <a:br>
                  <a:rPr lang="en-US" altLang="en-US" sz="1800" b="1" u="sng">
                    <a:solidFill>
                      <a:schemeClr val="tx1"/>
                    </a:solidFill>
                  </a:rPr>
                </a:br>
                <a:r>
                  <a:rPr lang="en-US" altLang="en-US" sz="1800" b="1">
                    <a:solidFill>
                      <a:schemeClr val="tx1"/>
                    </a:solidFill>
                  </a:rPr>
                  <a:t>  </a:t>
                </a:r>
                <a:r>
                  <a:rPr lang="en-US" altLang="en-US" sz="1800" i="1">
                    <a:solidFill>
                      <a:schemeClr val="tx1"/>
                    </a:solidFill>
                  </a:rPr>
                  <a:t>“What does that </a:t>
                </a:r>
                <a:r>
                  <a:rPr lang="en-US" altLang="en-US" sz="1800" b="1" i="1">
                    <a:solidFill>
                      <a:srgbClr val="6699CC"/>
                    </a:solidFill>
                  </a:rPr>
                  <a:t>do</a:t>
                </a:r>
                <a:r>
                  <a:rPr lang="en-US" altLang="en-US" sz="1800" i="1">
                    <a:solidFill>
                      <a:schemeClr val="tx1"/>
                    </a:solidFill>
                  </a:rPr>
                  <a:t> for you?”</a:t>
                </a:r>
                <a:br>
                  <a:rPr lang="en-US" altLang="en-US" sz="1800" i="1">
                    <a:solidFill>
                      <a:schemeClr val="tx1"/>
                    </a:solidFill>
                  </a:rPr>
                </a:br>
                <a:r>
                  <a:rPr lang="en-US" altLang="en-US" sz="1800" i="1">
                    <a:solidFill>
                      <a:schemeClr val="tx1"/>
                    </a:solidFill>
                  </a:rPr>
                  <a:t>  “How and why is it important?”</a:t>
                </a:r>
                <a:endParaRPr lang="en-US" altLang="en-US" sz="1800">
                  <a:solidFill>
                    <a:schemeClr val="tx1"/>
                  </a:solidFill>
                </a:endParaRPr>
              </a:p>
            </p:txBody>
          </p:sp>
          <p:sp>
            <p:nvSpPr>
              <p:cNvPr id="31759" name="Line 52"/>
              <p:cNvSpPr>
                <a:spLocks noChangeShapeType="1"/>
              </p:cNvSpPr>
              <p:nvPr/>
            </p:nvSpPr>
            <p:spPr bwMode="auto">
              <a:xfrm flipH="1">
                <a:off x="1923" y="3849"/>
                <a:ext cx="418"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sp>
          <p:nvSpPr>
            <p:cNvPr id="31757" name="Text Box 53"/>
            <p:cNvSpPr txBox="1">
              <a:spLocks noChangeArrowheads="1"/>
            </p:cNvSpPr>
            <p:nvPr/>
          </p:nvSpPr>
          <p:spPr bwMode="blackWhite">
            <a:xfrm rot="-504809">
              <a:off x="4107" y="3049"/>
              <a:ext cx="1668"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b="1">
                  <a:solidFill>
                    <a:schemeClr val="tx1"/>
                  </a:solidFill>
                </a:rPr>
                <a:t>In the </a:t>
              </a:r>
              <a:r>
                <a:rPr lang="en-US" altLang="en-US" sz="1800" b="1" i="1">
                  <a:solidFill>
                    <a:schemeClr val="tx1"/>
                  </a:solidFill>
                </a:rPr>
                <a:t>customer’s </a:t>
              </a:r>
              <a:r>
                <a:rPr lang="en-US" altLang="en-US" sz="1800" b="1">
                  <a:solidFill>
                    <a:schemeClr val="tx1"/>
                  </a:solidFill>
                </a:rPr>
                <a:t>process</a:t>
              </a:r>
            </a:p>
          </p:txBody>
        </p:sp>
      </p:grpSp>
      <p:pic>
        <p:nvPicPr>
          <p:cNvPr id="31755" name="Picture 31" descr="C:\Documents and Settings\Administrator.DHOFFICE\My Documents\My Pictures\6siga\Letterhead logo 20050226.t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257175" y="690563"/>
            <a:ext cx="8505825" cy="344487"/>
          </a:xfrm>
        </p:spPr>
        <p:txBody>
          <a:bodyPr/>
          <a:lstStyle/>
          <a:p>
            <a:r>
              <a:rPr lang="en-US" altLang="en-US"/>
              <a:t>Understanding Context and Needs Data</a:t>
            </a:r>
          </a:p>
        </p:txBody>
      </p:sp>
      <p:pic>
        <p:nvPicPr>
          <p:cNvPr id="32771" name="Picture 3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3525" y="1089025"/>
            <a:ext cx="8528050" cy="549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2"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257175" y="546100"/>
            <a:ext cx="8505825" cy="560388"/>
          </a:xfrm>
        </p:spPr>
        <p:txBody>
          <a:bodyPr/>
          <a:lstStyle/>
          <a:p>
            <a:r>
              <a:rPr lang="en-US" altLang="en-US"/>
              <a:t>Gathering Better Language Data </a:t>
            </a:r>
            <a:br>
              <a:rPr lang="en-US" altLang="en-US"/>
            </a:br>
            <a:r>
              <a:rPr lang="en-US" altLang="en-US" sz="1800"/>
              <a:t>Interview and Discussion Skills</a:t>
            </a:r>
          </a:p>
        </p:txBody>
      </p:sp>
      <p:sp>
        <p:nvSpPr>
          <p:cNvPr id="33795" name="Rectangle 3"/>
          <p:cNvSpPr>
            <a:spLocks noGrp="1" noChangeArrowheads="1"/>
          </p:cNvSpPr>
          <p:nvPr>
            <p:ph type="body" idx="1"/>
          </p:nvPr>
        </p:nvSpPr>
        <p:spPr/>
        <p:txBody>
          <a:bodyPr/>
          <a:lstStyle/>
          <a:p>
            <a:pPr>
              <a:lnSpc>
                <a:spcPct val="95000"/>
              </a:lnSpc>
              <a:spcAft>
                <a:spcPct val="30000"/>
              </a:spcAft>
              <a:buFontTx/>
              <a:buNone/>
            </a:pPr>
            <a:r>
              <a:rPr lang="en-US" altLang="en-US" sz="1800" b="1"/>
              <a:t>Passive listening</a:t>
            </a:r>
          </a:p>
          <a:p>
            <a:pPr lvl="1">
              <a:lnSpc>
                <a:spcPct val="95000"/>
              </a:lnSpc>
            </a:pPr>
            <a:r>
              <a:rPr lang="en-US" altLang="en-US" sz="1800"/>
              <a:t>body language</a:t>
            </a:r>
          </a:p>
          <a:p>
            <a:pPr lvl="1">
              <a:lnSpc>
                <a:spcPct val="95000"/>
              </a:lnSpc>
            </a:pPr>
            <a:r>
              <a:rPr lang="en-US" altLang="en-US" sz="1800"/>
              <a:t>eye contact</a:t>
            </a:r>
            <a:endParaRPr lang="en-US" altLang="en-US" sz="1800" b="1"/>
          </a:p>
          <a:p>
            <a:pPr>
              <a:lnSpc>
                <a:spcPct val="95000"/>
              </a:lnSpc>
              <a:spcBef>
                <a:spcPct val="30000"/>
              </a:spcBef>
              <a:spcAft>
                <a:spcPct val="30000"/>
              </a:spcAft>
              <a:buFontTx/>
              <a:buNone/>
            </a:pPr>
            <a:r>
              <a:rPr lang="en-US" altLang="en-US" sz="1800" b="1">
                <a:solidFill>
                  <a:schemeClr val="tx2"/>
                </a:solidFill>
              </a:rPr>
              <a:t>Active Listening</a:t>
            </a:r>
          </a:p>
          <a:p>
            <a:pPr lvl="1">
              <a:lnSpc>
                <a:spcPct val="95000"/>
              </a:lnSpc>
              <a:spcAft>
                <a:spcPct val="25000"/>
              </a:spcAft>
            </a:pPr>
            <a:r>
              <a:rPr lang="en-US" altLang="en-US" sz="1800"/>
              <a:t>paraphrasing content </a:t>
            </a:r>
            <a:br>
              <a:rPr lang="en-US" altLang="en-US" sz="1800"/>
            </a:br>
            <a:r>
              <a:rPr lang="en-US" altLang="en-US" sz="1800"/>
              <a:t> “ So, you’re saying that …”</a:t>
            </a:r>
          </a:p>
          <a:p>
            <a:pPr lvl="1">
              <a:lnSpc>
                <a:spcPct val="95000"/>
              </a:lnSpc>
              <a:spcAft>
                <a:spcPct val="25000"/>
              </a:spcAft>
            </a:pPr>
            <a:r>
              <a:rPr lang="en-US" altLang="en-US" sz="1800"/>
              <a:t>tracking with emotion</a:t>
            </a:r>
            <a:br>
              <a:rPr lang="en-US" altLang="en-US" sz="1800"/>
            </a:br>
            <a:r>
              <a:rPr lang="en-US" altLang="en-US" sz="1800"/>
              <a:t>“That had to be frustrating.”</a:t>
            </a:r>
            <a:endParaRPr lang="en-US" altLang="en-US" sz="1800">
              <a:solidFill>
                <a:schemeClr val="tx2"/>
              </a:solidFill>
            </a:endParaRPr>
          </a:p>
          <a:p>
            <a:pPr>
              <a:lnSpc>
                <a:spcPct val="95000"/>
              </a:lnSpc>
              <a:spcBef>
                <a:spcPct val="30000"/>
              </a:spcBef>
              <a:spcAft>
                <a:spcPct val="30000"/>
              </a:spcAft>
              <a:buFontTx/>
              <a:buNone/>
            </a:pPr>
            <a:r>
              <a:rPr lang="en-US" altLang="en-US" sz="1800" b="1">
                <a:solidFill>
                  <a:schemeClr val="tx2"/>
                </a:solidFill>
              </a:rPr>
              <a:t>Probing</a:t>
            </a:r>
            <a:endParaRPr lang="en-US" altLang="en-US" sz="1800" b="1"/>
          </a:p>
          <a:p>
            <a:pPr>
              <a:lnSpc>
                <a:spcPct val="95000"/>
              </a:lnSpc>
              <a:buFontTx/>
              <a:buNone/>
            </a:pPr>
            <a:r>
              <a:rPr lang="en-US" altLang="en-US" sz="1800"/>
              <a:t>The right follow-up questions</a:t>
            </a:r>
          </a:p>
          <a:p>
            <a:pPr lvl="1">
              <a:lnSpc>
                <a:spcPct val="95000"/>
              </a:lnSpc>
              <a:spcAft>
                <a:spcPct val="25000"/>
              </a:spcAft>
            </a:pPr>
            <a:r>
              <a:rPr lang="en-US" altLang="en-US" sz="1800" b="1"/>
              <a:t> </a:t>
            </a:r>
            <a:r>
              <a:rPr lang="en-US" altLang="en-US" sz="1800"/>
              <a:t>moving from opinion and emotion to underlying facts</a:t>
            </a:r>
          </a:p>
          <a:p>
            <a:pPr lvl="1">
              <a:lnSpc>
                <a:spcPct val="95000"/>
              </a:lnSpc>
              <a:spcAft>
                <a:spcPct val="25000"/>
              </a:spcAft>
            </a:pPr>
            <a:r>
              <a:rPr lang="en-US" altLang="en-US" sz="1800"/>
              <a:t> from their “solutions” to the underlying needs</a:t>
            </a:r>
          </a:p>
          <a:p>
            <a:pPr lvl="1">
              <a:lnSpc>
                <a:spcPct val="95000"/>
              </a:lnSpc>
              <a:spcAft>
                <a:spcPct val="25000"/>
              </a:spcAft>
            </a:pPr>
            <a:r>
              <a:rPr lang="en-US" altLang="en-US" sz="1800"/>
              <a:t> finding the right level of abstraction</a:t>
            </a:r>
          </a:p>
          <a:p>
            <a:pPr lvl="1">
              <a:lnSpc>
                <a:spcPct val="95000"/>
              </a:lnSpc>
              <a:spcAft>
                <a:spcPct val="25000"/>
              </a:spcAft>
            </a:pPr>
            <a:r>
              <a:rPr lang="en-US" altLang="en-US" sz="1800"/>
              <a:t> getting to </a:t>
            </a:r>
            <a:r>
              <a:rPr lang="en-US" altLang="en-US" sz="1800" b="1" i="1">
                <a:solidFill>
                  <a:srgbClr val="6699CC"/>
                </a:solidFill>
              </a:rPr>
              <a:t>why</a:t>
            </a:r>
            <a:r>
              <a:rPr lang="en-US" altLang="en-US" sz="1800"/>
              <a:t> they said that</a:t>
            </a:r>
          </a:p>
          <a:p>
            <a:pPr lvl="1">
              <a:lnSpc>
                <a:spcPct val="80000"/>
              </a:lnSpc>
            </a:pPr>
            <a:endParaRPr lang="en-US" altLang="en-US" sz="1800"/>
          </a:p>
          <a:p>
            <a:pPr>
              <a:lnSpc>
                <a:spcPct val="80000"/>
              </a:lnSpc>
              <a:buFontTx/>
              <a:buNone/>
            </a:pPr>
            <a:endParaRPr lang="en-US" altLang="en-US" sz="1500"/>
          </a:p>
        </p:txBody>
      </p:sp>
      <p:pic>
        <p:nvPicPr>
          <p:cNvPr id="33796"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idx="4294967295"/>
          </p:nvPr>
        </p:nvSpPr>
        <p:spPr>
          <a:xfrm>
            <a:off x="225425" y="514350"/>
            <a:ext cx="8918575" cy="731838"/>
          </a:xfrm>
        </p:spPr>
        <p:txBody>
          <a:bodyPr lIns="91440" tIns="45720" rIns="91440" bIns="45720" anchor="ctr"/>
          <a:lstStyle/>
          <a:p>
            <a:pPr eaLnBrk="1" hangingPunct="1"/>
            <a:r>
              <a:rPr lang="en-US" altLang="en-US"/>
              <a:t>Gathering Better Language Data  </a:t>
            </a:r>
            <a:br>
              <a:rPr lang="en-US" altLang="en-US"/>
            </a:br>
            <a:r>
              <a:rPr lang="en-US" altLang="en-US" sz="2400"/>
              <a:t>Probing</a:t>
            </a:r>
            <a:endParaRPr lang="en-US" altLang="en-US"/>
          </a:p>
        </p:txBody>
      </p:sp>
      <p:sp>
        <p:nvSpPr>
          <p:cNvPr id="34819" name="Text Box 3"/>
          <p:cNvSpPr txBox="1">
            <a:spLocks noChangeArrowheads="1"/>
          </p:cNvSpPr>
          <p:nvPr/>
        </p:nvSpPr>
        <p:spPr bwMode="blackWhite">
          <a:xfrm>
            <a:off x="357188" y="1417638"/>
            <a:ext cx="791368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1"/>
                </a:solidFill>
              </a:rPr>
              <a:t>Language </a:t>
            </a:r>
            <a:r>
              <a:rPr lang="en-US" altLang="en-US" sz="1800" b="1" i="1">
                <a:solidFill>
                  <a:srgbClr val="6699CC"/>
                </a:solidFill>
              </a:rPr>
              <a:t>as we find it</a:t>
            </a:r>
            <a:r>
              <a:rPr lang="en-US" altLang="en-US" sz="1800">
                <a:solidFill>
                  <a:schemeClr val="tx1"/>
                </a:solidFill>
              </a:rPr>
              <a:t> often is the least usable – it may contain…</a:t>
            </a:r>
          </a:p>
        </p:txBody>
      </p:sp>
      <p:sp>
        <p:nvSpPr>
          <p:cNvPr id="34820" name="Text Box 4"/>
          <p:cNvSpPr txBox="1">
            <a:spLocks noChangeArrowheads="1"/>
          </p:cNvSpPr>
          <p:nvPr/>
        </p:nvSpPr>
        <p:spPr bwMode="blackWhite">
          <a:xfrm>
            <a:off x="1844675" y="1830388"/>
            <a:ext cx="1046163" cy="34925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a:solidFill>
                  <a:schemeClr val="tx1"/>
                </a:solidFill>
              </a:rPr>
              <a:t>Emotion</a:t>
            </a:r>
          </a:p>
        </p:txBody>
      </p:sp>
      <p:sp>
        <p:nvSpPr>
          <p:cNvPr id="34821" name="Text Box 5"/>
          <p:cNvSpPr txBox="1">
            <a:spLocks noChangeArrowheads="1"/>
          </p:cNvSpPr>
          <p:nvPr/>
        </p:nvSpPr>
        <p:spPr bwMode="blackWhite">
          <a:xfrm>
            <a:off x="1881188" y="2255838"/>
            <a:ext cx="973137" cy="646112"/>
          </a:xfrm>
          <a:prstGeom prst="rect">
            <a:avLst/>
          </a:prstGeom>
          <a:solidFill>
            <a:srgbClr val="FFFF99"/>
          </a:solidFill>
          <a:ln w="12700">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chemeClr val="tx1"/>
                </a:solidFill>
              </a:rPr>
              <a:t>“I hate the keyboard mouse.”</a:t>
            </a:r>
          </a:p>
        </p:txBody>
      </p:sp>
      <p:grpSp>
        <p:nvGrpSpPr>
          <p:cNvPr id="2" name="Group 6"/>
          <p:cNvGrpSpPr>
            <a:grpSpLocks/>
          </p:cNvGrpSpPr>
          <p:nvPr/>
        </p:nvGrpSpPr>
        <p:grpSpPr bwMode="auto">
          <a:xfrm>
            <a:off x="3609975" y="1830388"/>
            <a:ext cx="1306513" cy="1255712"/>
            <a:chOff x="2274" y="1033"/>
            <a:chExt cx="823" cy="791"/>
          </a:xfrm>
        </p:grpSpPr>
        <p:sp>
          <p:nvSpPr>
            <p:cNvPr id="34864" name="Text Box 7"/>
            <p:cNvSpPr txBox="1">
              <a:spLocks noChangeArrowheads="1"/>
            </p:cNvSpPr>
            <p:nvPr/>
          </p:nvSpPr>
          <p:spPr bwMode="blackWhite">
            <a:xfrm>
              <a:off x="2300" y="1033"/>
              <a:ext cx="770" cy="22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a:solidFill>
                    <a:schemeClr val="tx1"/>
                  </a:solidFill>
                </a:rPr>
                <a:t>Judgment</a:t>
              </a:r>
            </a:p>
          </p:txBody>
        </p:sp>
        <p:sp>
          <p:nvSpPr>
            <p:cNvPr id="34865" name="Text Box 8"/>
            <p:cNvSpPr txBox="1">
              <a:spLocks noChangeArrowheads="1"/>
            </p:cNvSpPr>
            <p:nvPr/>
          </p:nvSpPr>
          <p:spPr bwMode="blackWhite">
            <a:xfrm>
              <a:off x="2274" y="1301"/>
              <a:ext cx="823" cy="523"/>
            </a:xfrm>
            <a:prstGeom prst="rect">
              <a:avLst/>
            </a:prstGeom>
            <a:solidFill>
              <a:srgbClr val="FFFF99"/>
            </a:solidFill>
            <a:ln w="12700">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chemeClr val="tx1"/>
                  </a:solidFill>
                </a:rPr>
                <a:t>“This thing stinks when relying on battery power”</a:t>
              </a:r>
            </a:p>
          </p:txBody>
        </p:sp>
      </p:grpSp>
      <p:sp>
        <p:nvSpPr>
          <p:cNvPr id="34823" name="Text Box 9"/>
          <p:cNvSpPr txBox="1">
            <a:spLocks noChangeArrowheads="1"/>
          </p:cNvSpPr>
          <p:nvPr/>
        </p:nvSpPr>
        <p:spPr bwMode="blackWhite">
          <a:xfrm>
            <a:off x="0" y="3316288"/>
            <a:ext cx="19954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grpSp>
        <p:nvGrpSpPr>
          <p:cNvPr id="3" name="Group 10"/>
          <p:cNvGrpSpPr>
            <a:grpSpLocks/>
          </p:cNvGrpSpPr>
          <p:nvPr/>
        </p:nvGrpSpPr>
        <p:grpSpPr bwMode="auto">
          <a:xfrm>
            <a:off x="5472113" y="1830388"/>
            <a:ext cx="1458912" cy="1441450"/>
            <a:chOff x="3447" y="1033"/>
            <a:chExt cx="919" cy="908"/>
          </a:xfrm>
        </p:grpSpPr>
        <p:sp>
          <p:nvSpPr>
            <p:cNvPr id="34862" name="Text Box 11"/>
            <p:cNvSpPr txBox="1">
              <a:spLocks noChangeArrowheads="1"/>
            </p:cNvSpPr>
            <p:nvPr/>
          </p:nvSpPr>
          <p:spPr bwMode="blackWhite">
            <a:xfrm>
              <a:off x="3536" y="1033"/>
              <a:ext cx="659" cy="22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a:solidFill>
                    <a:schemeClr val="tx1"/>
                  </a:solidFill>
                </a:rPr>
                <a:t>Inference</a:t>
              </a:r>
            </a:p>
          </p:txBody>
        </p:sp>
        <p:sp>
          <p:nvSpPr>
            <p:cNvPr id="34863" name="Text Box 12"/>
            <p:cNvSpPr txBox="1">
              <a:spLocks noChangeArrowheads="1"/>
            </p:cNvSpPr>
            <p:nvPr/>
          </p:nvSpPr>
          <p:spPr bwMode="blackWhite">
            <a:xfrm>
              <a:off x="3447" y="1301"/>
              <a:ext cx="919" cy="640"/>
            </a:xfrm>
            <a:prstGeom prst="rect">
              <a:avLst/>
            </a:prstGeom>
            <a:solidFill>
              <a:srgbClr val="FFFF99"/>
            </a:solidFill>
            <a:ln w="12700">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chemeClr val="tx1"/>
                  </a:solidFill>
                </a:rPr>
                <a:t>“I need to have to have my system restore disk set with me on the road.”</a:t>
              </a:r>
            </a:p>
          </p:txBody>
        </p:sp>
      </p:grpSp>
      <p:grpSp>
        <p:nvGrpSpPr>
          <p:cNvPr id="4" name="Group 13"/>
          <p:cNvGrpSpPr>
            <a:grpSpLocks/>
          </p:cNvGrpSpPr>
          <p:nvPr/>
        </p:nvGrpSpPr>
        <p:grpSpPr bwMode="auto">
          <a:xfrm>
            <a:off x="5346700" y="3179763"/>
            <a:ext cx="1579563" cy="2335212"/>
            <a:chOff x="3368" y="2003"/>
            <a:chExt cx="995" cy="1471"/>
          </a:xfrm>
        </p:grpSpPr>
        <p:sp>
          <p:nvSpPr>
            <p:cNvPr id="34857" name="Text Box 14"/>
            <p:cNvSpPr txBox="1">
              <a:spLocks noChangeArrowheads="1"/>
            </p:cNvSpPr>
            <p:nvPr/>
          </p:nvSpPr>
          <p:spPr bwMode="blackWhite">
            <a:xfrm>
              <a:off x="3368" y="2485"/>
              <a:ext cx="995" cy="989"/>
            </a:xfrm>
            <a:prstGeom prst="rect">
              <a:avLst/>
            </a:prstGeom>
            <a:solidFill>
              <a:srgbClr val="FFFF99"/>
            </a:solidFill>
            <a:ln w="12700">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chemeClr val="tx1"/>
                  </a:solidFill>
                </a:rPr>
                <a:t>“I can’t take any chance of losing my system during long Asia trips. I need to be able to restore the OS quickly from any location”</a:t>
              </a:r>
            </a:p>
          </p:txBody>
        </p:sp>
        <p:grpSp>
          <p:nvGrpSpPr>
            <p:cNvPr id="34858" name="Group 15"/>
            <p:cNvGrpSpPr>
              <a:grpSpLocks/>
            </p:cNvGrpSpPr>
            <p:nvPr/>
          </p:nvGrpSpPr>
          <p:grpSpPr bwMode="auto">
            <a:xfrm>
              <a:off x="3649" y="2003"/>
              <a:ext cx="432" cy="404"/>
              <a:chOff x="1185" y="1789"/>
              <a:chExt cx="432" cy="404"/>
            </a:xfrm>
          </p:grpSpPr>
          <p:sp>
            <p:nvSpPr>
              <p:cNvPr id="34859" name="Line 16"/>
              <p:cNvSpPr>
                <a:spLocks noChangeShapeType="1"/>
              </p:cNvSpPr>
              <p:nvPr/>
            </p:nvSpPr>
            <p:spPr bwMode="blackWhite">
              <a:xfrm>
                <a:off x="1401" y="1789"/>
                <a:ext cx="0" cy="12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60" name="Line 17"/>
              <p:cNvSpPr>
                <a:spLocks noChangeShapeType="1"/>
              </p:cNvSpPr>
              <p:nvPr/>
            </p:nvSpPr>
            <p:spPr bwMode="blackWhite">
              <a:xfrm>
                <a:off x="1401" y="2044"/>
                <a:ext cx="0" cy="149"/>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4861" name="Text Box 18"/>
              <p:cNvSpPr txBox="1">
                <a:spLocks noChangeArrowheads="1"/>
              </p:cNvSpPr>
              <p:nvPr/>
            </p:nvSpPr>
            <p:spPr bwMode="blackWhite">
              <a:xfrm>
                <a:off x="1185" y="1895"/>
                <a:ext cx="432" cy="181"/>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200" b="1" i="1">
                    <a:solidFill>
                      <a:schemeClr val="tx1"/>
                    </a:solidFill>
                  </a:rPr>
                  <a:t>better</a:t>
                </a:r>
              </a:p>
            </p:txBody>
          </p:sp>
        </p:grpSp>
      </p:grpSp>
      <p:grpSp>
        <p:nvGrpSpPr>
          <p:cNvPr id="6" name="Group 19"/>
          <p:cNvGrpSpPr>
            <a:grpSpLocks/>
          </p:cNvGrpSpPr>
          <p:nvPr/>
        </p:nvGrpSpPr>
        <p:grpSpPr bwMode="auto">
          <a:xfrm>
            <a:off x="7048500" y="1830388"/>
            <a:ext cx="1912938" cy="1260475"/>
            <a:chOff x="4440" y="1033"/>
            <a:chExt cx="1205" cy="794"/>
          </a:xfrm>
        </p:grpSpPr>
        <p:sp>
          <p:nvSpPr>
            <p:cNvPr id="34855" name="Text Box 20"/>
            <p:cNvSpPr txBox="1">
              <a:spLocks noChangeArrowheads="1"/>
            </p:cNvSpPr>
            <p:nvPr/>
          </p:nvSpPr>
          <p:spPr bwMode="blackWhite">
            <a:xfrm>
              <a:off x="4440" y="1033"/>
              <a:ext cx="1205" cy="22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a:solidFill>
                    <a:schemeClr val="tx1"/>
                  </a:solidFill>
                </a:rPr>
                <a:t>Unclear Measures</a:t>
              </a:r>
            </a:p>
          </p:txBody>
        </p:sp>
        <p:sp>
          <p:nvSpPr>
            <p:cNvPr id="34856" name="Text Box 21"/>
            <p:cNvSpPr txBox="1">
              <a:spLocks noChangeArrowheads="1"/>
            </p:cNvSpPr>
            <p:nvPr/>
          </p:nvSpPr>
          <p:spPr bwMode="blackWhite">
            <a:xfrm>
              <a:off x="4456" y="1301"/>
              <a:ext cx="1172" cy="526"/>
            </a:xfrm>
            <a:prstGeom prst="rect">
              <a:avLst/>
            </a:prstGeom>
            <a:solidFill>
              <a:srgbClr val="FFFF99"/>
            </a:solidFill>
            <a:ln w="12700">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chemeClr val="tx1"/>
                  </a:solidFill>
                </a:rPr>
                <a:t>“We have a lot of new people that need to come up to speed on laptops soon.”</a:t>
              </a:r>
            </a:p>
          </p:txBody>
        </p:sp>
      </p:grpSp>
      <p:grpSp>
        <p:nvGrpSpPr>
          <p:cNvPr id="7" name="Group 22"/>
          <p:cNvGrpSpPr>
            <a:grpSpLocks/>
          </p:cNvGrpSpPr>
          <p:nvPr/>
        </p:nvGrpSpPr>
        <p:grpSpPr bwMode="auto">
          <a:xfrm>
            <a:off x="1520825" y="3179763"/>
            <a:ext cx="7491413" cy="3182937"/>
            <a:chOff x="958" y="2003"/>
            <a:chExt cx="4719" cy="2005"/>
          </a:xfrm>
        </p:grpSpPr>
        <p:grpSp>
          <p:nvGrpSpPr>
            <p:cNvPr id="34846" name="Group 23"/>
            <p:cNvGrpSpPr>
              <a:grpSpLocks/>
            </p:cNvGrpSpPr>
            <p:nvPr/>
          </p:nvGrpSpPr>
          <p:grpSpPr bwMode="auto">
            <a:xfrm>
              <a:off x="4545" y="2003"/>
              <a:ext cx="995" cy="1521"/>
              <a:chOff x="4545" y="2003"/>
              <a:chExt cx="995" cy="1521"/>
            </a:xfrm>
          </p:grpSpPr>
          <p:sp>
            <p:nvSpPr>
              <p:cNvPr id="34850" name="Text Box 24"/>
              <p:cNvSpPr txBox="1">
                <a:spLocks noChangeArrowheads="1"/>
              </p:cNvSpPr>
              <p:nvPr/>
            </p:nvSpPr>
            <p:spPr bwMode="blackWhite">
              <a:xfrm>
                <a:off x="4545" y="2419"/>
                <a:ext cx="995" cy="1105"/>
              </a:xfrm>
              <a:prstGeom prst="rect">
                <a:avLst/>
              </a:prstGeom>
              <a:solidFill>
                <a:srgbClr val="FFFF99"/>
              </a:solidFill>
              <a:ln w="12700">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chemeClr val="tx1"/>
                    </a:solidFill>
                  </a:rPr>
                  <a:t>“We have 40 new account reps that need to be able to create and manage customer orders and deliveries on their laptops by the start of next quarter.”</a:t>
                </a:r>
              </a:p>
            </p:txBody>
          </p:sp>
          <p:grpSp>
            <p:nvGrpSpPr>
              <p:cNvPr id="34851" name="Group 25"/>
              <p:cNvGrpSpPr>
                <a:grpSpLocks/>
              </p:cNvGrpSpPr>
              <p:nvPr/>
            </p:nvGrpSpPr>
            <p:grpSpPr bwMode="auto">
              <a:xfrm>
                <a:off x="4826" y="2003"/>
                <a:ext cx="432" cy="404"/>
                <a:chOff x="1185" y="1789"/>
                <a:chExt cx="432" cy="404"/>
              </a:xfrm>
            </p:grpSpPr>
            <p:sp>
              <p:nvSpPr>
                <p:cNvPr id="34852" name="Line 26"/>
                <p:cNvSpPr>
                  <a:spLocks noChangeShapeType="1"/>
                </p:cNvSpPr>
                <p:nvPr/>
              </p:nvSpPr>
              <p:spPr bwMode="blackWhite">
                <a:xfrm>
                  <a:off x="1401" y="1789"/>
                  <a:ext cx="0" cy="12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53" name="Line 27"/>
                <p:cNvSpPr>
                  <a:spLocks noChangeShapeType="1"/>
                </p:cNvSpPr>
                <p:nvPr/>
              </p:nvSpPr>
              <p:spPr bwMode="blackWhite">
                <a:xfrm>
                  <a:off x="1401" y="2044"/>
                  <a:ext cx="0" cy="149"/>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4854" name="Text Box 28"/>
                <p:cNvSpPr txBox="1">
                  <a:spLocks noChangeArrowheads="1"/>
                </p:cNvSpPr>
                <p:nvPr/>
              </p:nvSpPr>
              <p:spPr bwMode="blackWhite">
                <a:xfrm>
                  <a:off x="1185" y="1895"/>
                  <a:ext cx="432" cy="181"/>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200" b="1" i="1">
                      <a:solidFill>
                        <a:schemeClr val="tx1"/>
                      </a:solidFill>
                    </a:rPr>
                    <a:t>better</a:t>
                  </a:r>
                </a:p>
              </p:txBody>
            </p:sp>
          </p:grpSp>
        </p:grpSp>
        <p:grpSp>
          <p:nvGrpSpPr>
            <p:cNvPr id="34847" name="Group 29"/>
            <p:cNvGrpSpPr>
              <a:grpSpLocks/>
            </p:cNvGrpSpPr>
            <p:nvPr/>
          </p:nvGrpSpPr>
          <p:grpSpPr bwMode="auto">
            <a:xfrm>
              <a:off x="958" y="2407"/>
              <a:ext cx="4719" cy="1601"/>
              <a:chOff x="958" y="2287"/>
              <a:chExt cx="4719" cy="1601"/>
            </a:xfrm>
          </p:grpSpPr>
          <p:sp>
            <p:nvSpPr>
              <p:cNvPr id="34848" name="Text Box 30"/>
              <p:cNvSpPr txBox="1">
                <a:spLocks noChangeArrowheads="1"/>
              </p:cNvSpPr>
              <p:nvPr/>
            </p:nvSpPr>
            <p:spPr bwMode="blackWhite">
              <a:xfrm>
                <a:off x="1296" y="3649"/>
                <a:ext cx="399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1"/>
                    </a:solidFill>
                  </a:rPr>
                  <a:t>Language </a:t>
                </a:r>
                <a:r>
                  <a:rPr lang="en-US" altLang="en-US" sz="1800" b="1" i="1">
                    <a:solidFill>
                      <a:srgbClr val="6699CC"/>
                    </a:solidFill>
                  </a:rPr>
                  <a:t>as we need it</a:t>
                </a:r>
                <a:r>
                  <a:rPr lang="en-US" altLang="en-US" sz="1800" b="1" i="1">
                    <a:solidFill>
                      <a:schemeClr val="tx1"/>
                    </a:solidFill>
                  </a:rPr>
                  <a:t>,</a:t>
                </a:r>
                <a:r>
                  <a:rPr lang="en-US" altLang="en-US" sz="1800">
                    <a:solidFill>
                      <a:schemeClr val="tx1"/>
                    </a:solidFill>
                  </a:rPr>
                  <a:t> scrubbed to “report language”</a:t>
                </a:r>
              </a:p>
            </p:txBody>
          </p:sp>
          <p:sp>
            <p:nvSpPr>
              <p:cNvPr id="34849" name="Rectangle 31"/>
              <p:cNvSpPr>
                <a:spLocks noChangeArrowheads="1"/>
              </p:cNvSpPr>
              <p:nvPr/>
            </p:nvSpPr>
            <p:spPr bwMode="blackWhite">
              <a:xfrm>
                <a:off x="958" y="2287"/>
                <a:ext cx="4719" cy="1601"/>
              </a:xfrm>
              <a:prstGeom prst="rect">
                <a:avLst/>
              </a:prstGeom>
              <a:noFill/>
              <a:ln w="12700">
                <a:solidFill>
                  <a:srgbClr val="004C4A"/>
                </a:solidFill>
                <a:prstDash val="dash"/>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grpSp>
      <p:grpSp>
        <p:nvGrpSpPr>
          <p:cNvPr id="11" name="Group 32"/>
          <p:cNvGrpSpPr>
            <a:grpSpLocks/>
          </p:cNvGrpSpPr>
          <p:nvPr/>
        </p:nvGrpSpPr>
        <p:grpSpPr bwMode="auto">
          <a:xfrm>
            <a:off x="3360738" y="3140075"/>
            <a:ext cx="1803400" cy="2746375"/>
            <a:chOff x="2117" y="2003"/>
            <a:chExt cx="1136" cy="1622"/>
          </a:xfrm>
        </p:grpSpPr>
        <p:sp>
          <p:nvSpPr>
            <p:cNvPr id="34841" name="Text Box 33"/>
            <p:cNvSpPr txBox="1">
              <a:spLocks noChangeArrowheads="1"/>
            </p:cNvSpPr>
            <p:nvPr/>
          </p:nvSpPr>
          <p:spPr bwMode="blackWhite">
            <a:xfrm>
              <a:off x="2117" y="2485"/>
              <a:ext cx="1136" cy="1140"/>
            </a:xfrm>
            <a:prstGeom prst="rect">
              <a:avLst/>
            </a:prstGeom>
            <a:solidFill>
              <a:srgbClr val="FFFF99"/>
            </a:solidFill>
            <a:ln w="12700">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chemeClr val="tx1"/>
                  </a:solidFill>
                </a:rPr>
                <a:t>“There’s a ‘remaining power’ indicator that moves real slow from full to about quarter – then it quickly dives to ‘low power’ warnings and shuts down before you have a chance to respond.”</a:t>
              </a:r>
            </a:p>
          </p:txBody>
        </p:sp>
        <p:grpSp>
          <p:nvGrpSpPr>
            <p:cNvPr id="34842" name="Group 34"/>
            <p:cNvGrpSpPr>
              <a:grpSpLocks/>
            </p:cNvGrpSpPr>
            <p:nvPr/>
          </p:nvGrpSpPr>
          <p:grpSpPr bwMode="auto">
            <a:xfrm>
              <a:off x="2469" y="2003"/>
              <a:ext cx="432" cy="404"/>
              <a:chOff x="1185" y="1789"/>
              <a:chExt cx="432" cy="404"/>
            </a:xfrm>
          </p:grpSpPr>
          <p:sp>
            <p:nvSpPr>
              <p:cNvPr id="34843" name="Line 35"/>
              <p:cNvSpPr>
                <a:spLocks noChangeShapeType="1"/>
              </p:cNvSpPr>
              <p:nvPr/>
            </p:nvSpPr>
            <p:spPr bwMode="blackWhite">
              <a:xfrm>
                <a:off x="1401" y="1789"/>
                <a:ext cx="0" cy="12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44" name="Line 36"/>
              <p:cNvSpPr>
                <a:spLocks noChangeShapeType="1"/>
              </p:cNvSpPr>
              <p:nvPr/>
            </p:nvSpPr>
            <p:spPr bwMode="blackWhite">
              <a:xfrm>
                <a:off x="1401" y="2044"/>
                <a:ext cx="0" cy="149"/>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4845" name="Text Box 37"/>
              <p:cNvSpPr txBox="1">
                <a:spLocks noChangeArrowheads="1"/>
              </p:cNvSpPr>
              <p:nvPr/>
            </p:nvSpPr>
            <p:spPr bwMode="blackWhite">
              <a:xfrm>
                <a:off x="1185" y="1895"/>
                <a:ext cx="432" cy="17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200" b="1" i="1">
                    <a:solidFill>
                      <a:schemeClr val="tx1"/>
                    </a:solidFill>
                  </a:rPr>
                  <a:t>better</a:t>
                </a:r>
              </a:p>
            </p:txBody>
          </p:sp>
        </p:grpSp>
      </p:grpSp>
      <p:grpSp>
        <p:nvGrpSpPr>
          <p:cNvPr id="13" name="Group 38"/>
          <p:cNvGrpSpPr>
            <a:grpSpLocks/>
          </p:cNvGrpSpPr>
          <p:nvPr/>
        </p:nvGrpSpPr>
        <p:grpSpPr bwMode="auto">
          <a:xfrm>
            <a:off x="0" y="2773363"/>
            <a:ext cx="3122613" cy="3295650"/>
            <a:chOff x="0" y="1747"/>
            <a:chExt cx="1967" cy="2076"/>
          </a:xfrm>
        </p:grpSpPr>
        <p:grpSp>
          <p:nvGrpSpPr>
            <p:cNvPr id="34831" name="Group 39"/>
            <p:cNvGrpSpPr>
              <a:grpSpLocks/>
            </p:cNvGrpSpPr>
            <p:nvPr/>
          </p:nvGrpSpPr>
          <p:grpSpPr bwMode="auto">
            <a:xfrm>
              <a:off x="1015" y="2003"/>
              <a:ext cx="952" cy="1820"/>
              <a:chOff x="1015" y="2003"/>
              <a:chExt cx="952" cy="1820"/>
            </a:xfrm>
          </p:grpSpPr>
          <p:sp>
            <p:nvSpPr>
              <p:cNvPr id="34836" name="Text Box 40"/>
              <p:cNvSpPr txBox="1">
                <a:spLocks noChangeArrowheads="1"/>
              </p:cNvSpPr>
              <p:nvPr/>
            </p:nvSpPr>
            <p:spPr bwMode="blackWhite">
              <a:xfrm>
                <a:off x="1015" y="2485"/>
                <a:ext cx="952" cy="1338"/>
              </a:xfrm>
              <a:prstGeom prst="rect">
                <a:avLst/>
              </a:prstGeom>
              <a:solidFill>
                <a:srgbClr val="FFFF99"/>
              </a:solidFill>
              <a:ln w="12700">
                <a:solidFill>
                  <a:schemeClr val="accent2"/>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chemeClr val="tx1"/>
                    </a:solidFill>
                  </a:rPr>
                  <a:t>“While I’m typing, my thumb accidentally brushes the mouse sensor, throwing my cursor into limbo.  This is even worse when I’m working in a tight place”</a:t>
                </a:r>
              </a:p>
            </p:txBody>
          </p:sp>
          <p:grpSp>
            <p:nvGrpSpPr>
              <p:cNvPr id="34837" name="Group 41"/>
              <p:cNvGrpSpPr>
                <a:grpSpLocks/>
              </p:cNvGrpSpPr>
              <p:nvPr/>
            </p:nvGrpSpPr>
            <p:grpSpPr bwMode="auto">
              <a:xfrm>
                <a:off x="1275" y="2003"/>
                <a:ext cx="432" cy="404"/>
                <a:chOff x="1185" y="1789"/>
                <a:chExt cx="432" cy="404"/>
              </a:xfrm>
            </p:grpSpPr>
            <p:sp>
              <p:nvSpPr>
                <p:cNvPr id="34838" name="Line 42"/>
                <p:cNvSpPr>
                  <a:spLocks noChangeShapeType="1"/>
                </p:cNvSpPr>
                <p:nvPr/>
              </p:nvSpPr>
              <p:spPr bwMode="blackWhite">
                <a:xfrm>
                  <a:off x="1401" y="1789"/>
                  <a:ext cx="0" cy="12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39" name="Line 43"/>
                <p:cNvSpPr>
                  <a:spLocks noChangeShapeType="1"/>
                </p:cNvSpPr>
                <p:nvPr/>
              </p:nvSpPr>
              <p:spPr bwMode="blackWhite">
                <a:xfrm>
                  <a:off x="1401" y="2044"/>
                  <a:ext cx="0" cy="149"/>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4840" name="Text Box 44"/>
                <p:cNvSpPr txBox="1">
                  <a:spLocks noChangeArrowheads="1"/>
                </p:cNvSpPr>
                <p:nvPr/>
              </p:nvSpPr>
              <p:spPr bwMode="blackWhite">
                <a:xfrm>
                  <a:off x="1185" y="1895"/>
                  <a:ext cx="432" cy="181"/>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200" b="1" i="1">
                      <a:solidFill>
                        <a:schemeClr val="tx1"/>
                      </a:solidFill>
                    </a:rPr>
                    <a:t>better</a:t>
                  </a:r>
                </a:p>
              </p:txBody>
            </p:sp>
          </p:grpSp>
        </p:grpSp>
        <p:grpSp>
          <p:nvGrpSpPr>
            <p:cNvPr id="34832" name="Group 45"/>
            <p:cNvGrpSpPr>
              <a:grpSpLocks/>
            </p:cNvGrpSpPr>
            <p:nvPr/>
          </p:nvGrpSpPr>
          <p:grpSpPr bwMode="auto">
            <a:xfrm>
              <a:off x="0" y="1747"/>
              <a:ext cx="1038" cy="1358"/>
              <a:chOff x="0" y="1747"/>
              <a:chExt cx="1038" cy="1358"/>
            </a:xfrm>
          </p:grpSpPr>
          <p:sp>
            <p:nvSpPr>
              <p:cNvPr id="34833" name="Text Box 46"/>
              <p:cNvSpPr txBox="1">
                <a:spLocks noChangeArrowheads="1"/>
              </p:cNvSpPr>
              <p:nvPr/>
            </p:nvSpPr>
            <p:spPr bwMode="blackWhite">
              <a:xfrm>
                <a:off x="0" y="1747"/>
                <a:ext cx="820"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i="1">
                    <a:solidFill>
                      <a:schemeClr val="tx1"/>
                    </a:solidFill>
                  </a:rPr>
                  <a:t>Probing </a:t>
                </a:r>
              </a:p>
            </p:txBody>
          </p:sp>
          <p:sp>
            <p:nvSpPr>
              <p:cNvPr id="34834" name="Text Box 47"/>
              <p:cNvSpPr txBox="1">
                <a:spLocks noChangeArrowheads="1"/>
              </p:cNvSpPr>
              <p:nvPr/>
            </p:nvSpPr>
            <p:spPr bwMode="blackWhite">
              <a:xfrm>
                <a:off x="0" y="1975"/>
                <a:ext cx="892" cy="1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a:solidFill>
                      <a:schemeClr val="tx1"/>
                    </a:solidFill>
                  </a:rPr>
                  <a:t>  “Can you give    </a:t>
                </a:r>
                <a:br>
                  <a:rPr lang="en-US" altLang="en-US" sz="1400">
                    <a:solidFill>
                      <a:schemeClr val="tx1"/>
                    </a:solidFill>
                  </a:rPr>
                </a:br>
                <a:r>
                  <a:rPr lang="en-US" altLang="en-US" sz="1400">
                    <a:solidFill>
                      <a:schemeClr val="tx1"/>
                    </a:solidFill>
                  </a:rPr>
                  <a:t>    me an </a:t>
                </a:r>
                <a:br>
                  <a:rPr lang="en-US" altLang="en-US" sz="1400">
                    <a:solidFill>
                      <a:schemeClr val="tx1"/>
                    </a:solidFill>
                  </a:rPr>
                </a:br>
                <a:r>
                  <a:rPr lang="en-US" altLang="en-US" sz="1400">
                    <a:solidFill>
                      <a:schemeClr val="tx1"/>
                    </a:solidFill>
                  </a:rPr>
                  <a:t>    example?”</a:t>
                </a:r>
              </a:p>
              <a:p>
                <a:pPr eaLnBrk="1" hangingPunct="1"/>
                <a:r>
                  <a:rPr lang="en-US" altLang="en-US" sz="1400">
                    <a:solidFill>
                      <a:schemeClr val="tx1"/>
                    </a:solidFill>
                  </a:rPr>
                  <a:t>   “How did that </a:t>
                </a:r>
                <a:br>
                  <a:rPr lang="en-US" altLang="en-US" sz="1400">
                    <a:solidFill>
                      <a:schemeClr val="tx1"/>
                    </a:solidFill>
                  </a:rPr>
                </a:br>
                <a:r>
                  <a:rPr lang="en-US" altLang="en-US" sz="1400">
                    <a:solidFill>
                      <a:schemeClr val="tx1"/>
                    </a:solidFill>
                  </a:rPr>
                  <a:t>    happen?”</a:t>
                </a:r>
              </a:p>
              <a:p>
                <a:pPr eaLnBrk="1" hangingPunct="1"/>
                <a:r>
                  <a:rPr lang="en-US" altLang="en-US" sz="1400">
                    <a:solidFill>
                      <a:schemeClr val="tx1"/>
                    </a:solidFill>
                  </a:rPr>
                  <a:t>    “Why do you  </a:t>
                </a:r>
                <a:br>
                  <a:rPr lang="en-US" altLang="en-US" sz="1400">
                    <a:solidFill>
                      <a:schemeClr val="tx1"/>
                    </a:solidFill>
                  </a:rPr>
                </a:br>
                <a:r>
                  <a:rPr lang="en-US" altLang="en-US" sz="1400">
                    <a:solidFill>
                      <a:schemeClr val="tx1"/>
                    </a:solidFill>
                  </a:rPr>
                  <a:t>    say that?”</a:t>
                </a:r>
              </a:p>
            </p:txBody>
          </p:sp>
          <p:sp>
            <p:nvSpPr>
              <p:cNvPr id="34835" name="Freeform 48"/>
              <p:cNvSpPr>
                <a:spLocks/>
              </p:cNvSpPr>
              <p:nvPr/>
            </p:nvSpPr>
            <p:spPr bwMode="blackWhite">
              <a:xfrm>
                <a:off x="703" y="1876"/>
                <a:ext cx="335" cy="587"/>
              </a:xfrm>
              <a:custGeom>
                <a:avLst/>
                <a:gdLst>
                  <a:gd name="T0" fmla="*/ 0 w 335"/>
                  <a:gd name="T1" fmla="*/ 0 h 587"/>
                  <a:gd name="T2" fmla="*/ 294 w 335"/>
                  <a:gd name="T3" fmla="*/ 205 h 587"/>
                  <a:gd name="T4" fmla="*/ 244 w 335"/>
                  <a:gd name="T5" fmla="*/ 587 h 587"/>
                  <a:gd name="T6" fmla="*/ 0 60000 65536"/>
                  <a:gd name="T7" fmla="*/ 0 60000 65536"/>
                  <a:gd name="T8" fmla="*/ 0 60000 65536"/>
                  <a:gd name="T9" fmla="*/ 0 w 335"/>
                  <a:gd name="T10" fmla="*/ 0 h 587"/>
                  <a:gd name="T11" fmla="*/ 335 w 335"/>
                  <a:gd name="T12" fmla="*/ 587 h 587"/>
                </a:gdLst>
                <a:ahLst/>
                <a:cxnLst>
                  <a:cxn ang="T6">
                    <a:pos x="T0" y="T1"/>
                  </a:cxn>
                  <a:cxn ang="T7">
                    <a:pos x="T2" y="T3"/>
                  </a:cxn>
                  <a:cxn ang="T8">
                    <a:pos x="T4" y="T5"/>
                  </a:cxn>
                </a:cxnLst>
                <a:rect l="T9" t="T10" r="T11" b="T12"/>
                <a:pathLst>
                  <a:path w="335" h="587">
                    <a:moveTo>
                      <a:pt x="0" y="0"/>
                    </a:moveTo>
                    <a:cubicBezTo>
                      <a:pt x="126" y="53"/>
                      <a:pt x="253" y="107"/>
                      <a:pt x="294" y="205"/>
                    </a:cubicBezTo>
                    <a:cubicBezTo>
                      <a:pt x="335" y="303"/>
                      <a:pt x="289" y="445"/>
                      <a:pt x="244" y="587"/>
                    </a:cubicBezTo>
                  </a:path>
                </a:pathLst>
              </a:custGeom>
              <a:noFill/>
              <a:ln w="38100">
                <a:solidFill>
                  <a:schemeClr val="accent2"/>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grpSp>
      <p:pic>
        <p:nvPicPr>
          <p:cNvPr id="34830"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1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11"/>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499"/>
                                          </p:stCondLst>
                                        </p:cTn>
                                        <p:tgtEl>
                                          <p:spTgt spid="3"/>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499"/>
                                          </p:stCondLst>
                                        </p:cTn>
                                        <p:tgtEl>
                                          <p:spTgt spid="4"/>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499"/>
                                          </p:stCondLst>
                                        </p:cTn>
                                        <p:tgtEl>
                                          <p:spTgt spid="6"/>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499"/>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165100" y="514350"/>
            <a:ext cx="9144000" cy="688975"/>
          </a:xfrm>
        </p:spPr>
        <p:txBody>
          <a:bodyPr/>
          <a:lstStyle/>
          <a:p>
            <a:pPr eaLnBrk="1" hangingPunct="1"/>
            <a:r>
              <a:rPr lang="en-US" altLang="en-US"/>
              <a:t>Gathering Better Language Data: </a:t>
            </a:r>
            <a:br>
              <a:rPr lang="en-US" altLang="en-US"/>
            </a:br>
            <a:r>
              <a:rPr lang="en-US" altLang="en-US"/>
              <a:t>Right Level of Abstraction</a:t>
            </a:r>
          </a:p>
        </p:txBody>
      </p:sp>
      <p:grpSp>
        <p:nvGrpSpPr>
          <p:cNvPr id="35843" name="Group 3"/>
          <p:cNvGrpSpPr>
            <a:grpSpLocks/>
          </p:cNvGrpSpPr>
          <p:nvPr/>
        </p:nvGrpSpPr>
        <p:grpSpPr bwMode="auto">
          <a:xfrm>
            <a:off x="6670675" y="2149475"/>
            <a:ext cx="2473325" cy="3621088"/>
            <a:chOff x="3653" y="1698"/>
            <a:chExt cx="1394" cy="2085"/>
          </a:xfrm>
        </p:grpSpPr>
        <p:sp>
          <p:nvSpPr>
            <p:cNvPr id="35868" name="Text Box 4"/>
            <p:cNvSpPr txBox="1">
              <a:spLocks noChangeArrowheads="1"/>
            </p:cNvSpPr>
            <p:nvPr/>
          </p:nvSpPr>
          <p:spPr bwMode="auto">
            <a:xfrm>
              <a:off x="3714" y="1698"/>
              <a:ext cx="1333" cy="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chemeClr val="accent2"/>
                  </a:solidFill>
                </a:rPr>
                <a:t>Concepts, Themes</a:t>
              </a:r>
            </a:p>
          </p:txBody>
        </p:sp>
        <p:sp>
          <p:nvSpPr>
            <p:cNvPr id="35869" name="Text Box 5"/>
            <p:cNvSpPr txBox="1">
              <a:spLocks noChangeArrowheads="1"/>
            </p:cNvSpPr>
            <p:nvPr/>
          </p:nvSpPr>
          <p:spPr bwMode="auto">
            <a:xfrm>
              <a:off x="3653" y="3414"/>
              <a:ext cx="1333" cy="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chemeClr val="tx1"/>
                  </a:solidFill>
                </a:rPr>
                <a:t>Examples, Illustrations</a:t>
              </a:r>
            </a:p>
          </p:txBody>
        </p:sp>
        <p:grpSp>
          <p:nvGrpSpPr>
            <p:cNvPr id="35870" name="Group 6"/>
            <p:cNvGrpSpPr>
              <a:grpSpLocks/>
            </p:cNvGrpSpPr>
            <p:nvPr/>
          </p:nvGrpSpPr>
          <p:grpSpPr bwMode="auto">
            <a:xfrm>
              <a:off x="4083" y="1928"/>
              <a:ext cx="230" cy="1360"/>
              <a:chOff x="382" y="1282"/>
              <a:chExt cx="230" cy="2073"/>
            </a:xfrm>
          </p:grpSpPr>
          <p:sp>
            <p:nvSpPr>
              <p:cNvPr id="35871" name="Line 7"/>
              <p:cNvSpPr>
                <a:spLocks noChangeShapeType="1"/>
              </p:cNvSpPr>
              <p:nvPr/>
            </p:nvSpPr>
            <p:spPr bwMode="auto">
              <a:xfrm>
                <a:off x="382" y="1282"/>
                <a:ext cx="0" cy="2037"/>
              </a:xfrm>
              <a:prstGeom prst="line">
                <a:avLst/>
              </a:prstGeom>
              <a:noFill/>
              <a:ln w="9525">
                <a:solidFill>
                  <a:schemeClr val="tx1"/>
                </a:solidFill>
                <a:round/>
                <a:headEnd type="triangle" w="med" len="med"/>
                <a:tailEnd/>
              </a:ln>
              <a:extLst>
                <a:ext uri="{909E8E84-426E-40DD-AFC4-6F175D3DCCD1}">
                  <a14:hiddenFill xmlns:a14="http://schemas.microsoft.com/office/drawing/2010/main">
                    <a:noFill/>
                  </a14:hiddenFill>
                </a:ext>
              </a:extLst>
            </p:spPr>
            <p:txBody>
              <a:bodyPr/>
              <a:lstStyle/>
              <a:p>
                <a:endParaRPr lang="en-US"/>
              </a:p>
            </p:txBody>
          </p:sp>
          <p:sp>
            <p:nvSpPr>
              <p:cNvPr id="35872" name="Line 8"/>
              <p:cNvSpPr>
                <a:spLocks noChangeShapeType="1"/>
              </p:cNvSpPr>
              <p:nvPr/>
            </p:nvSpPr>
            <p:spPr bwMode="auto">
              <a:xfrm>
                <a:off x="612" y="1318"/>
                <a:ext cx="0" cy="203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grpSp>
        <p:nvGrpSpPr>
          <p:cNvPr id="35844" name="Group 9"/>
          <p:cNvGrpSpPr>
            <a:grpSpLocks/>
          </p:cNvGrpSpPr>
          <p:nvPr/>
        </p:nvGrpSpPr>
        <p:grpSpPr bwMode="auto">
          <a:xfrm>
            <a:off x="4243388" y="1893888"/>
            <a:ext cx="2562225" cy="3748087"/>
            <a:chOff x="1406" y="1653"/>
            <a:chExt cx="1395" cy="1915"/>
          </a:xfrm>
        </p:grpSpPr>
        <p:sp>
          <p:nvSpPr>
            <p:cNvPr id="35861" name="Line 10"/>
            <p:cNvSpPr>
              <a:spLocks noChangeShapeType="1"/>
            </p:cNvSpPr>
            <p:nvPr/>
          </p:nvSpPr>
          <p:spPr bwMode="auto">
            <a:xfrm flipH="1">
              <a:off x="1406" y="1653"/>
              <a:ext cx="940" cy="1915"/>
            </a:xfrm>
            <a:prstGeom prst="line">
              <a:avLst/>
            </a:prstGeom>
            <a:noFill/>
            <a:ln w="76200">
              <a:solidFill>
                <a:srgbClr val="8787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62" name="Line 11"/>
            <p:cNvSpPr>
              <a:spLocks noChangeShapeType="1"/>
            </p:cNvSpPr>
            <p:nvPr/>
          </p:nvSpPr>
          <p:spPr bwMode="auto">
            <a:xfrm>
              <a:off x="1505" y="3366"/>
              <a:ext cx="454" cy="0"/>
            </a:xfrm>
            <a:prstGeom prst="line">
              <a:avLst/>
            </a:prstGeom>
            <a:noFill/>
            <a:ln w="57150">
              <a:solidFill>
                <a:srgbClr val="8787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63" name="Line 12"/>
            <p:cNvSpPr>
              <a:spLocks noChangeShapeType="1"/>
            </p:cNvSpPr>
            <p:nvPr/>
          </p:nvSpPr>
          <p:spPr bwMode="auto">
            <a:xfrm>
              <a:off x="1687" y="2996"/>
              <a:ext cx="454" cy="0"/>
            </a:xfrm>
            <a:prstGeom prst="line">
              <a:avLst/>
            </a:prstGeom>
            <a:noFill/>
            <a:ln w="57150">
              <a:solidFill>
                <a:srgbClr val="8787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64" name="Line 13"/>
            <p:cNvSpPr>
              <a:spLocks noChangeShapeType="1"/>
            </p:cNvSpPr>
            <p:nvPr/>
          </p:nvSpPr>
          <p:spPr bwMode="auto">
            <a:xfrm>
              <a:off x="1858" y="2626"/>
              <a:ext cx="454" cy="0"/>
            </a:xfrm>
            <a:prstGeom prst="line">
              <a:avLst/>
            </a:prstGeom>
            <a:noFill/>
            <a:ln w="57150">
              <a:solidFill>
                <a:srgbClr val="8787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65" name="Line 14"/>
            <p:cNvSpPr>
              <a:spLocks noChangeShapeType="1"/>
            </p:cNvSpPr>
            <p:nvPr/>
          </p:nvSpPr>
          <p:spPr bwMode="auto">
            <a:xfrm>
              <a:off x="2052" y="2257"/>
              <a:ext cx="454" cy="0"/>
            </a:xfrm>
            <a:prstGeom prst="line">
              <a:avLst/>
            </a:prstGeom>
            <a:noFill/>
            <a:ln w="57150">
              <a:solidFill>
                <a:srgbClr val="8787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66" name="Line 15"/>
            <p:cNvSpPr>
              <a:spLocks noChangeShapeType="1"/>
            </p:cNvSpPr>
            <p:nvPr/>
          </p:nvSpPr>
          <p:spPr bwMode="auto">
            <a:xfrm>
              <a:off x="2227" y="1887"/>
              <a:ext cx="454" cy="0"/>
            </a:xfrm>
            <a:prstGeom prst="line">
              <a:avLst/>
            </a:prstGeom>
            <a:noFill/>
            <a:ln w="57150">
              <a:solidFill>
                <a:srgbClr val="8787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67" name="Line 16"/>
            <p:cNvSpPr>
              <a:spLocks noChangeShapeType="1"/>
            </p:cNvSpPr>
            <p:nvPr/>
          </p:nvSpPr>
          <p:spPr bwMode="auto">
            <a:xfrm flipH="1">
              <a:off x="1861" y="1653"/>
              <a:ext cx="940" cy="1915"/>
            </a:xfrm>
            <a:prstGeom prst="line">
              <a:avLst/>
            </a:prstGeom>
            <a:noFill/>
            <a:ln w="76200">
              <a:solidFill>
                <a:srgbClr val="878787"/>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35845" name="Text Box 17"/>
          <p:cNvSpPr txBox="1">
            <a:spLocks noChangeArrowheads="1"/>
          </p:cNvSpPr>
          <p:nvPr/>
        </p:nvSpPr>
        <p:spPr bwMode="blackWhite">
          <a:xfrm>
            <a:off x="2778125" y="4881563"/>
            <a:ext cx="8509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000" b="1">
                <a:solidFill>
                  <a:schemeClr val="tx1"/>
                </a:solidFill>
              </a:rPr>
              <a:t>Beer</a:t>
            </a:r>
          </a:p>
        </p:txBody>
      </p:sp>
      <p:sp>
        <p:nvSpPr>
          <p:cNvPr id="35846" name="Text Box 18"/>
          <p:cNvSpPr txBox="1">
            <a:spLocks noChangeArrowheads="1"/>
          </p:cNvSpPr>
          <p:nvPr/>
        </p:nvSpPr>
        <p:spPr bwMode="blackWhite">
          <a:xfrm>
            <a:off x="2806700" y="3502025"/>
            <a:ext cx="192405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000" b="1">
                <a:solidFill>
                  <a:schemeClr val="tx1"/>
                </a:solidFill>
              </a:rPr>
              <a:t>Alcoholic</a:t>
            </a:r>
            <a:br>
              <a:rPr lang="en-US" altLang="en-US" sz="2000" b="1">
                <a:solidFill>
                  <a:schemeClr val="tx1"/>
                </a:solidFill>
              </a:rPr>
            </a:br>
            <a:r>
              <a:rPr lang="en-US" altLang="en-US" sz="2000" b="1">
                <a:solidFill>
                  <a:schemeClr val="tx1"/>
                </a:solidFill>
              </a:rPr>
              <a:t>Beverage </a:t>
            </a:r>
          </a:p>
        </p:txBody>
      </p:sp>
      <p:sp>
        <p:nvSpPr>
          <p:cNvPr id="35847" name="Text Box 19"/>
          <p:cNvSpPr txBox="1">
            <a:spLocks noChangeArrowheads="1"/>
          </p:cNvSpPr>
          <p:nvPr/>
        </p:nvSpPr>
        <p:spPr bwMode="blackWhite">
          <a:xfrm>
            <a:off x="3352800" y="2541588"/>
            <a:ext cx="19240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000" b="1">
                <a:solidFill>
                  <a:schemeClr val="tx1"/>
                </a:solidFill>
              </a:rPr>
              <a:t>Beverage</a:t>
            </a:r>
          </a:p>
        </p:txBody>
      </p:sp>
      <p:sp>
        <p:nvSpPr>
          <p:cNvPr id="35848" name="Text Box 20"/>
          <p:cNvSpPr txBox="1">
            <a:spLocks noChangeArrowheads="1"/>
          </p:cNvSpPr>
          <p:nvPr/>
        </p:nvSpPr>
        <p:spPr bwMode="blackWhite">
          <a:xfrm>
            <a:off x="4022725" y="1646238"/>
            <a:ext cx="19240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000" b="1">
                <a:solidFill>
                  <a:schemeClr val="tx1"/>
                </a:solidFill>
              </a:rPr>
              <a:t>Liquid</a:t>
            </a:r>
          </a:p>
        </p:txBody>
      </p:sp>
      <p:grpSp>
        <p:nvGrpSpPr>
          <p:cNvPr id="35849" name="Group 21"/>
          <p:cNvGrpSpPr>
            <a:grpSpLocks/>
          </p:cNvGrpSpPr>
          <p:nvPr/>
        </p:nvGrpSpPr>
        <p:grpSpPr bwMode="auto">
          <a:xfrm>
            <a:off x="2847975" y="4271963"/>
            <a:ext cx="941388" cy="492125"/>
            <a:chOff x="864" y="2441"/>
            <a:chExt cx="593" cy="310"/>
          </a:xfrm>
        </p:grpSpPr>
        <p:sp>
          <p:nvSpPr>
            <p:cNvPr id="35859" name="Text Box 22"/>
            <p:cNvSpPr txBox="1">
              <a:spLocks noChangeArrowheads="1"/>
            </p:cNvSpPr>
            <p:nvPr/>
          </p:nvSpPr>
          <p:spPr bwMode="blackWhite">
            <a:xfrm>
              <a:off x="864" y="2471"/>
              <a:ext cx="593"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chemeClr val="tx1"/>
                  </a:solidFill>
                </a:rPr>
                <a:t>is-a</a:t>
              </a:r>
            </a:p>
          </p:txBody>
        </p:sp>
        <p:sp>
          <p:nvSpPr>
            <p:cNvPr id="35860" name="Line 23"/>
            <p:cNvSpPr>
              <a:spLocks noChangeShapeType="1"/>
            </p:cNvSpPr>
            <p:nvPr/>
          </p:nvSpPr>
          <p:spPr bwMode="blackWhite">
            <a:xfrm flipV="1">
              <a:off x="1147" y="2441"/>
              <a:ext cx="144" cy="31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35850" name="Group 24"/>
          <p:cNvGrpSpPr>
            <a:grpSpLocks/>
          </p:cNvGrpSpPr>
          <p:nvPr/>
        </p:nvGrpSpPr>
        <p:grpSpPr bwMode="auto">
          <a:xfrm>
            <a:off x="3448050" y="2990850"/>
            <a:ext cx="941388" cy="492125"/>
            <a:chOff x="864" y="2441"/>
            <a:chExt cx="593" cy="310"/>
          </a:xfrm>
        </p:grpSpPr>
        <p:sp>
          <p:nvSpPr>
            <p:cNvPr id="35857" name="Text Box 25"/>
            <p:cNvSpPr txBox="1">
              <a:spLocks noChangeArrowheads="1"/>
            </p:cNvSpPr>
            <p:nvPr/>
          </p:nvSpPr>
          <p:spPr bwMode="blackWhite">
            <a:xfrm>
              <a:off x="864" y="2471"/>
              <a:ext cx="593"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chemeClr val="tx1"/>
                  </a:solidFill>
                </a:rPr>
                <a:t>is-a</a:t>
              </a:r>
            </a:p>
          </p:txBody>
        </p:sp>
        <p:sp>
          <p:nvSpPr>
            <p:cNvPr id="35858" name="Line 26"/>
            <p:cNvSpPr>
              <a:spLocks noChangeShapeType="1"/>
            </p:cNvSpPr>
            <p:nvPr/>
          </p:nvSpPr>
          <p:spPr bwMode="blackWhite">
            <a:xfrm flipV="1">
              <a:off x="1147" y="2441"/>
              <a:ext cx="144" cy="31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35851" name="Group 27"/>
          <p:cNvGrpSpPr>
            <a:grpSpLocks/>
          </p:cNvGrpSpPr>
          <p:nvPr/>
        </p:nvGrpSpPr>
        <p:grpSpPr bwMode="auto">
          <a:xfrm>
            <a:off x="3983038" y="2022475"/>
            <a:ext cx="941387" cy="492125"/>
            <a:chOff x="864" y="2441"/>
            <a:chExt cx="593" cy="310"/>
          </a:xfrm>
        </p:grpSpPr>
        <p:sp>
          <p:nvSpPr>
            <p:cNvPr id="35855" name="Text Box 28"/>
            <p:cNvSpPr txBox="1">
              <a:spLocks noChangeArrowheads="1"/>
            </p:cNvSpPr>
            <p:nvPr/>
          </p:nvSpPr>
          <p:spPr bwMode="blackWhite">
            <a:xfrm>
              <a:off x="864" y="2471"/>
              <a:ext cx="593"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chemeClr val="tx1"/>
                  </a:solidFill>
                </a:rPr>
                <a:t>is-a</a:t>
              </a:r>
            </a:p>
          </p:txBody>
        </p:sp>
        <p:sp>
          <p:nvSpPr>
            <p:cNvPr id="35856" name="Line 29"/>
            <p:cNvSpPr>
              <a:spLocks noChangeShapeType="1"/>
            </p:cNvSpPr>
            <p:nvPr/>
          </p:nvSpPr>
          <p:spPr bwMode="blackWhite">
            <a:xfrm flipV="1">
              <a:off x="1147" y="2441"/>
              <a:ext cx="144" cy="31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35852" name="Text Box 30"/>
          <p:cNvSpPr txBox="1">
            <a:spLocks noChangeArrowheads="1"/>
          </p:cNvSpPr>
          <p:nvPr/>
        </p:nvSpPr>
        <p:spPr bwMode="blackWhite">
          <a:xfrm>
            <a:off x="179388" y="2217738"/>
            <a:ext cx="3411537" cy="161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The test of an abstraction hierarchy is that each object below “is-a” </a:t>
            </a:r>
            <a:br>
              <a:rPr lang="en-US" altLang="en-US" sz="2000" b="1">
                <a:solidFill>
                  <a:schemeClr val="tx1"/>
                </a:solidFill>
              </a:rPr>
            </a:br>
            <a:r>
              <a:rPr lang="en-US" altLang="en-US" sz="2000" b="1" i="1">
                <a:solidFill>
                  <a:srgbClr val="6699CC"/>
                </a:solidFill>
              </a:rPr>
              <a:t>reasonable substitute</a:t>
            </a:r>
            <a:r>
              <a:rPr lang="en-US" altLang="en-US" sz="2000" b="1">
                <a:solidFill>
                  <a:schemeClr val="tx1"/>
                </a:solidFill>
              </a:rPr>
              <a:t> </a:t>
            </a:r>
            <a:br>
              <a:rPr lang="en-US" altLang="en-US" sz="2000" b="1">
                <a:solidFill>
                  <a:schemeClr val="tx1"/>
                </a:solidFill>
              </a:rPr>
            </a:br>
            <a:r>
              <a:rPr lang="en-US" altLang="en-US" sz="2000" b="1">
                <a:solidFill>
                  <a:schemeClr val="tx1"/>
                </a:solidFill>
              </a:rPr>
              <a:t>for any above.</a:t>
            </a:r>
          </a:p>
        </p:txBody>
      </p:sp>
      <p:sp>
        <p:nvSpPr>
          <p:cNvPr id="35853" name="Rectangle 31"/>
          <p:cNvSpPr>
            <a:spLocks noChangeArrowheads="1"/>
          </p:cNvSpPr>
          <p:nvPr/>
        </p:nvSpPr>
        <p:spPr bwMode="blackWhite">
          <a:xfrm>
            <a:off x="185738" y="1273175"/>
            <a:ext cx="28035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Abstraction is a </a:t>
            </a:r>
            <a:br>
              <a:rPr lang="en-US" altLang="en-US" sz="2000" b="1">
                <a:solidFill>
                  <a:schemeClr val="tx1"/>
                </a:solidFill>
              </a:rPr>
            </a:br>
            <a:r>
              <a:rPr lang="en-US" altLang="en-US" sz="2000" b="1" i="1">
                <a:solidFill>
                  <a:srgbClr val="6699CC"/>
                </a:solidFill>
              </a:rPr>
              <a:t>useful generalization</a:t>
            </a:r>
            <a:r>
              <a:rPr lang="en-US" altLang="en-US" sz="2000" b="1" i="1">
                <a:solidFill>
                  <a:schemeClr val="tx1"/>
                </a:solidFill>
              </a:rPr>
              <a:t>.</a:t>
            </a:r>
          </a:p>
        </p:txBody>
      </p:sp>
      <p:pic>
        <p:nvPicPr>
          <p:cNvPr id="35854"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225425" y="514350"/>
            <a:ext cx="8353425" cy="688975"/>
          </a:xfrm>
        </p:spPr>
        <p:txBody>
          <a:bodyPr/>
          <a:lstStyle/>
          <a:p>
            <a:pPr eaLnBrk="1" hangingPunct="1"/>
            <a:r>
              <a:rPr lang="en-US" altLang="en-US" sz="3200"/>
              <a:t>Abstraction in VOC Data</a:t>
            </a:r>
            <a:br>
              <a:rPr lang="en-US" altLang="en-US" sz="3200"/>
            </a:br>
            <a:r>
              <a:rPr lang="en-US" altLang="en-US" sz="2400"/>
              <a:t>From Concrete Illustrations to Themes</a:t>
            </a:r>
            <a:endParaRPr lang="en-US" altLang="en-US" sz="2000"/>
          </a:p>
        </p:txBody>
      </p:sp>
      <p:sp>
        <p:nvSpPr>
          <p:cNvPr id="36867" name="AutoShape 3"/>
          <p:cNvSpPr>
            <a:spLocks noChangeArrowheads="1"/>
          </p:cNvSpPr>
          <p:nvPr/>
        </p:nvSpPr>
        <p:spPr bwMode="auto">
          <a:xfrm>
            <a:off x="2090738" y="1393825"/>
            <a:ext cx="3154362" cy="977900"/>
          </a:xfrm>
          <a:prstGeom prst="wedgeRectCallout">
            <a:avLst>
              <a:gd name="adj1" fmla="val 47333"/>
              <a:gd name="adj2" fmla="val 79384"/>
            </a:avLst>
          </a:prstGeom>
          <a:solidFill>
            <a:srgbClr val="FFFFAF"/>
          </a:solidFill>
          <a:ln w="9525">
            <a:solidFill>
              <a:srgbClr val="000000"/>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rgbClr val="0000BE"/>
                </a:solidFill>
              </a:rPr>
              <a:t>“On the road, I depend on my laptop more than I’d like.” [blue text]</a:t>
            </a:r>
          </a:p>
        </p:txBody>
      </p:sp>
      <p:sp>
        <p:nvSpPr>
          <p:cNvPr id="36868" name="AutoShape 4"/>
          <p:cNvSpPr>
            <a:spLocks noChangeArrowheads="1"/>
          </p:cNvSpPr>
          <p:nvPr/>
        </p:nvSpPr>
        <p:spPr bwMode="auto">
          <a:xfrm>
            <a:off x="642938" y="2525713"/>
            <a:ext cx="3868737" cy="1046162"/>
          </a:xfrm>
          <a:prstGeom prst="wedgeRectCallout">
            <a:avLst>
              <a:gd name="adj1" fmla="val 49755"/>
              <a:gd name="adj2" fmla="val 103565"/>
            </a:avLst>
          </a:prstGeom>
          <a:solidFill>
            <a:srgbClr val="FFFFAF"/>
          </a:solidFill>
          <a:ln w="9525">
            <a:solidFill>
              <a:srgbClr val="000000"/>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rgbClr val="FF0000"/>
                </a:solidFill>
              </a:rPr>
              <a:t>“On long flights, the battery still doesn’t make it – I have to leave work undone.” [red text]</a:t>
            </a:r>
          </a:p>
        </p:txBody>
      </p:sp>
      <p:grpSp>
        <p:nvGrpSpPr>
          <p:cNvPr id="36869" name="Group 5"/>
          <p:cNvGrpSpPr>
            <a:grpSpLocks/>
          </p:cNvGrpSpPr>
          <p:nvPr/>
        </p:nvGrpSpPr>
        <p:grpSpPr bwMode="auto">
          <a:xfrm>
            <a:off x="6330950" y="2155825"/>
            <a:ext cx="2435225" cy="4057650"/>
            <a:chOff x="3653" y="1485"/>
            <a:chExt cx="1534" cy="2336"/>
          </a:xfrm>
        </p:grpSpPr>
        <p:sp>
          <p:nvSpPr>
            <p:cNvPr id="36880" name="Text Box 6"/>
            <p:cNvSpPr txBox="1">
              <a:spLocks noChangeArrowheads="1"/>
            </p:cNvSpPr>
            <p:nvPr/>
          </p:nvSpPr>
          <p:spPr bwMode="auto">
            <a:xfrm>
              <a:off x="3740" y="1485"/>
              <a:ext cx="1333"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accent2"/>
                  </a:solidFill>
                </a:rPr>
                <a:t>Concepts, Themes</a:t>
              </a:r>
            </a:p>
          </p:txBody>
        </p:sp>
        <p:sp>
          <p:nvSpPr>
            <p:cNvPr id="36881" name="Text Box 7"/>
            <p:cNvSpPr txBox="1">
              <a:spLocks noChangeArrowheads="1"/>
            </p:cNvSpPr>
            <p:nvPr/>
          </p:nvSpPr>
          <p:spPr bwMode="auto">
            <a:xfrm>
              <a:off x="3653" y="3414"/>
              <a:ext cx="1534"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Examples, Illustrations</a:t>
              </a:r>
            </a:p>
          </p:txBody>
        </p:sp>
        <p:grpSp>
          <p:nvGrpSpPr>
            <p:cNvPr id="36882" name="Group 8"/>
            <p:cNvGrpSpPr>
              <a:grpSpLocks/>
            </p:cNvGrpSpPr>
            <p:nvPr/>
          </p:nvGrpSpPr>
          <p:grpSpPr bwMode="auto">
            <a:xfrm>
              <a:off x="4083" y="1928"/>
              <a:ext cx="230" cy="1360"/>
              <a:chOff x="382" y="1282"/>
              <a:chExt cx="230" cy="2073"/>
            </a:xfrm>
          </p:grpSpPr>
          <p:sp>
            <p:nvSpPr>
              <p:cNvPr id="36883" name="Line 9"/>
              <p:cNvSpPr>
                <a:spLocks noChangeShapeType="1"/>
              </p:cNvSpPr>
              <p:nvPr/>
            </p:nvSpPr>
            <p:spPr bwMode="auto">
              <a:xfrm>
                <a:off x="382" y="1282"/>
                <a:ext cx="0" cy="2037"/>
              </a:xfrm>
              <a:prstGeom prst="line">
                <a:avLst/>
              </a:prstGeom>
              <a:noFill/>
              <a:ln w="9525">
                <a:solidFill>
                  <a:schemeClr val="tx1"/>
                </a:solidFill>
                <a:round/>
                <a:headEnd type="triangle" w="med" len="med"/>
                <a:tailEnd/>
              </a:ln>
              <a:extLst>
                <a:ext uri="{909E8E84-426E-40DD-AFC4-6F175D3DCCD1}">
                  <a14:hiddenFill xmlns:a14="http://schemas.microsoft.com/office/drawing/2010/main">
                    <a:noFill/>
                  </a14:hiddenFill>
                </a:ext>
              </a:extLst>
            </p:spPr>
            <p:txBody>
              <a:bodyPr/>
              <a:lstStyle/>
              <a:p>
                <a:endParaRPr lang="en-US"/>
              </a:p>
            </p:txBody>
          </p:sp>
          <p:sp>
            <p:nvSpPr>
              <p:cNvPr id="36884" name="Line 10"/>
              <p:cNvSpPr>
                <a:spLocks noChangeShapeType="1"/>
              </p:cNvSpPr>
              <p:nvPr/>
            </p:nvSpPr>
            <p:spPr bwMode="auto">
              <a:xfrm>
                <a:off x="612" y="1318"/>
                <a:ext cx="0" cy="203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sp>
        <p:nvSpPr>
          <p:cNvPr id="36870" name="AutoShape 11"/>
          <p:cNvSpPr>
            <a:spLocks noChangeArrowheads="1"/>
          </p:cNvSpPr>
          <p:nvPr/>
        </p:nvSpPr>
        <p:spPr bwMode="auto">
          <a:xfrm>
            <a:off x="247650" y="3951288"/>
            <a:ext cx="3327400" cy="2655887"/>
          </a:xfrm>
          <a:prstGeom prst="wedgeRectCallout">
            <a:avLst>
              <a:gd name="adj1" fmla="val 56824"/>
              <a:gd name="adj2" fmla="val 7324"/>
            </a:avLst>
          </a:prstGeom>
          <a:solidFill>
            <a:srgbClr val="FFFFAF"/>
          </a:solidFill>
          <a:ln w="9525">
            <a:solidFill>
              <a:srgbClr val="000000"/>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rgbClr val="000000"/>
                </a:solidFill>
              </a:rPr>
              <a:t>“Last month on a Korea trip, my battery quickly went from 10% to nothing – giving me no time to back up an important file. I had to re-do about 30 minutes of edits after midnight in my hotel.”</a:t>
            </a:r>
          </a:p>
        </p:txBody>
      </p:sp>
      <p:grpSp>
        <p:nvGrpSpPr>
          <p:cNvPr id="36871" name="Group 12"/>
          <p:cNvGrpSpPr>
            <a:grpSpLocks/>
          </p:cNvGrpSpPr>
          <p:nvPr/>
        </p:nvGrpSpPr>
        <p:grpSpPr bwMode="auto">
          <a:xfrm>
            <a:off x="3792538" y="2247900"/>
            <a:ext cx="2562225" cy="3748088"/>
            <a:chOff x="1406" y="1653"/>
            <a:chExt cx="1395" cy="1915"/>
          </a:xfrm>
        </p:grpSpPr>
        <p:sp>
          <p:nvSpPr>
            <p:cNvPr id="36873" name="Line 13"/>
            <p:cNvSpPr>
              <a:spLocks noChangeShapeType="1"/>
            </p:cNvSpPr>
            <p:nvPr/>
          </p:nvSpPr>
          <p:spPr bwMode="auto">
            <a:xfrm flipH="1">
              <a:off x="1406" y="1653"/>
              <a:ext cx="940" cy="1915"/>
            </a:xfrm>
            <a:prstGeom prst="line">
              <a:avLst/>
            </a:prstGeom>
            <a:noFill/>
            <a:ln w="76200">
              <a:solidFill>
                <a:srgbClr val="8787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874" name="Line 14"/>
            <p:cNvSpPr>
              <a:spLocks noChangeShapeType="1"/>
            </p:cNvSpPr>
            <p:nvPr/>
          </p:nvSpPr>
          <p:spPr bwMode="auto">
            <a:xfrm>
              <a:off x="1505" y="3366"/>
              <a:ext cx="454" cy="0"/>
            </a:xfrm>
            <a:prstGeom prst="line">
              <a:avLst/>
            </a:prstGeom>
            <a:noFill/>
            <a:ln w="57150">
              <a:solidFill>
                <a:srgbClr val="8787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875" name="Line 15"/>
            <p:cNvSpPr>
              <a:spLocks noChangeShapeType="1"/>
            </p:cNvSpPr>
            <p:nvPr/>
          </p:nvSpPr>
          <p:spPr bwMode="auto">
            <a:xfrm>
              <a:off x="1687" y="2996"/>
              <a:ext cx="454" cy="0"/>
            </a:xfrm>
            <a:prstGeom prst="line">
              <a:avLst/>
            </a:prstGeom>
            <a:noFill/>
            <a:ln w="57150">
              <a:solidFill>
                <a:srgbClr val="8787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876" name="Line 16"/>
            <p:cNvSpPr>
              <a:spLocks noChangeShapeType="1"/>
            </p:cNvSpPr>
            <p:nvPr/>
          </p:nvSpPr>
          <p:spPr bwMode="auto">
            <a:xfrm>
              <a:off x="1858" y="2626"/>
              <a:ext cx="454" cy="0"/>
            </a:xfrm>
            <a:prstGeom prst="line">
              <a:avLst/>
            </a:prstGeom>
            <a:noFill/>
            <a:ln w="57150">
              <a:solidFill>
                <a:srgbClr val="8787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877" name="Line 17"/>
            <p:cNvSpPr>
              <a:spLocks noChangeShapeType="1"/>
            </p:cNvSpPr>
            <p:nvPr/>
          </p:nvSpPr>
          <p:spPr bwMode="auto">
            <a:xfrm>
              <a:off x="2052" y="2257"/>
              <a:ext cx="454" cy="0"/>
            </a:xfrm>
            <a:prstGeom prst="line">
              <a:avLst/>
            </a:prstGeom>
            <a:noFill/>
            <a:ln w="57150">
              <a:solidFill>
                <a:srgbClr val="8787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878" name="Line 18"/>
            <p:cNvSpPr>
              <a:spLocks noChangeShapeType="1"/>
            </p:cNvSpPr>
            <p:nvPr/>
          </p:nvSpPr>
          <p:spPr bwMode="auto">
            <a:xfrm>
              <a:off x="2227" y="1887"/>
              <a:ext cx="454" cy="0"/>
            </a:xfrm>
            <a:prstGeom prst="line">
              <a:avLst/>
            </a:prstGeom>
            <a:noFill/>
            <a:ln w="57150">
              <a:solidFill>
                <a:srgbClr val="87878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879" name="Line 19"/>
            <p:cNvSpPr>
              <a:spLocks noChangeShapeType="1"/>
            </p:cNvSpPr>
            <p:nvPr/>
          </p:nvSpPr>
          <p:spPr bwMode="auto">
            <a:xfrm flipH="1">
              <a:off x="1861" y="1653"/>
              <a:ext cx="940" cy="1915"/>
            </a:xfrm>
            <a:prstGeom prst="line">
              <a:avLst/>
            </a:prstGeom>
            <a:noFill/>
            <a:ln w="76200">
              <a:solidFill>
                <a:srgbClr val="878787"/>
              </a:solidFill>
              <a:round/>
              <a:headEnd/>
              <a:tailEnd/>
            </a:ln>
            <a:extLst>
              <a:ext uri="{909E8E84-426E-40DD-AFC4-6F175D3DCCD1}">
                <a14:hiddenFill xmlns:a14="http://schemas.microsoft.com/office/drawing/2010/main">
                  <a:noFill/>
                </a14:hiddenFill>
              </a:ext>
            </a:extLst>
          </p:spPr>
          <p:txBody>
            <a:bodyPr/>
            <a:lstStyle/>
            <a:p>
              <a:endParaRPr lang="en-US"/>
            </a:p>
          </p:txBody>
        </p:sp>
      </p:grpSp>
      <p:pic>
        <p:nvPicPr>
          <p:cNvPr id="36872"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idx="4294967295"/>
          </p:nvPr>
        </p:nvSpPr>
        <p:spPr>
          <a:xfrm>
            <a:off x="227013" y="430213"/>
            <a:ext cx="7772400" cy="433387"/>
          </a:xfrm>
        </p:spPr>
        <p:txBody>
          <a:bodyPr lIns="91440" tIns="45720" rIns="91440" bIns="45720" anchor="ctr"/>
          <a:lstStyle/>
          <a:p>
            <a:pPr eaLnBrk="1" hangingPunct="1"/>
            <a:r>
              <a:rPr lang="en-US" altLang="en-US"/>
              <a:t>Semantics Exercise (Optional)</a:t>
            </a:r>
          </a:p>
        </p:txBody>
      </p:sp>
      <p:sp>
        <p:nvSpPr>
          <p:cNvPr id="37891" name="Text Box 3"/>
          <p:cNvSpPr txBox="1">
            <a:spLocks noChangeArrowheads="1"/>
          </p:cNvSpPr>
          <p:nvPr/>
        </p:nvSpPr>
        <p:spPr bwMode="blackWhite">
          <a:xfrm>
            <a:off x="542925" y="2979738"/>
            <a:ext cx="14652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a:solidFill>
                  <a:srgbClr val="3A4E84"/>
                </a:solidFill>
              </a:rPr>
              <a:t>Emotion</a:t>
            </a:r>
          </a:p>
        </p:txBody>
      </p:sp>
      <p:sp>
        <p:nvSpPr>
          <p:cNvPr id="37892" name="Text Box 4"/>
          <p:cNvSpPr txBox="1">
            <a:spLocks noChangeArrowheads="1"/>
          </p:cNvSpPr>
          <p:nvPr/>
        </p:nvSpPr>
        <p:spPr bwMode="blackWhite">
          <a:xfrm>
            <a:off x="5553075" y="2162175"/>
            <a:ext cx="1525588"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lnSpc>
                <a:spcPct val="80000"/>
              </a:lnSpc>
            </a:pPr>
            <a:r>
              <a:rPr lang="en-US" altLang="en-US" sz="2000">
                <a:solidFill>
                  <a:srgbClr val="3A4E84"/>
                </a:solidFill>
              </a:rPr>
              <a:t>Report Language</a:t>
            </a:r>
          </a:p>
        </p:txBody>
      </p:sp>
      <p:sp>
        <p:nvSpPr>
          <p:cNvPr id="37893" name="Text Box 5"/>
          <p:cNvSpPr txBox="1">
            <a:spLocks noChangeArrowheads="1"/>
          </p:cNvSpPr>
          <p:nvPr/>
        </p:nvSpPr>
        <p:spPr bwMode="blackWhite">
          <a:xfrm>
            <a:off x="566738" y="3827463"/>
            <a:ext cx="146526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a:solidFill>
                  <a:srgbClr val="3A4E84"/>
                </a:solidFill>
              </a:rPr>
              <a:t>Judgment</a:t>
            </a:r>
          </a:p>
        </p:txBody>
      </p:sp>
      <p:sp>
        <p:nvSpPr>
          <p:cNvPr id="37894" name="Text Box 6"/>
          <p:cNvSpPr txBox="1">
            <a:spLocks noChangeArrowheads="1"/>
          </p:cNvSpPr>
          <p:nvPr/>
        </p:nvSpPr>
        <p:spPr bwMode="blackWhite">
          <a:xfrm>
            <a:off x="555625" y="4767263"/>
            <a:ext cx="14652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a:solidFill>
                  <a:srgbClr val="3A4E84"/>
                </a:solidFill>
              </a:rPr>
              <a:t>Inference</a:t>
            </a:r>
          </a:p>
        </p:txBody>
      </p:sp>
      <p:sp>
        <p:nvSpPr>
          <p:cNvPr id="37895" name="Text Box 7"/>
          <p:cNvSpPr txBox="1">
            <a:spLocks noChangeArrowheads="1"/>
          </p:cNvSpPr>
          <p:nvPr/>
        </p:nvSpPr>
        <p:spPr bwMode="blackWhite">
          <a:xfrm>
            <a:off x="500063" y="5478463"/>
            <a:ext cx="1465262" cy="128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a:solidFill>
                  <a:srgbClr val="3A4E84"/>
                </a:solidFill>
              </a:rPr>
              <a:t>Abstraction</a:t>
            </a:r>
            <a:r>
              <a:rPr lang="en-US" altLang="en-US" sz="2000">
                <a:solidFill>
                  <a:schemeClr val="tx1"/>
                </a:solidFill>
              </a:rPr>
              <a:t> </a:t>
            </a:r>
            <a:r>
              <a:rPr lang="en-US" altLang="en-US" sz="2000" i="1">
                <a:solidFill>
                  <a:srgbClr val="3A4E84"/>
                </a:solidFill>
              </a:rPr>
              <a:t>(Report Language)</a:t>
            </a:r>
            <a:br>
              <a:rPr lang="en-US" altLang="en-US" sz="1800" i="1">
                <a:solidFill>
                  <a:srgbClr val="3A4E84"/>
                </a:solidFill>
              </a:rPr>
            </a:br>
            <a:endParaRPr lang="en-US" altLang="en-US" sz="1800" i="1">
              <a:solidFill>
                <a:srgbClr val="3A4E84"/>
              </a:solidFill>
            </a:endParaRPr>
          </a:p>
        </p:txBody>
      </p:sp>
      <p:sp>
        <p:nvSpPr>
          <p:cNvPr id="37896" name="Text Box 8"/>
          <p:cNvSpPr txBox="1">
            <a:spLocks noChangeArrowheads="1"/>
          </p:cNvSpPr>
          <p:nvPr/>
        </p:nvSpPr>
        <p:spPr bwMode="blackWhite">
          <a:xfrm>
            <a:off x="2068513" y="2151063"/>
            <a:ext cx="276225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lnSpc>
                <a:spcPct val="80000"/>
              </a:lnSpc>
            </a:pPr>
            <a:r>
              <a:rPr lang="en-US" altLang="en-US" sz="2000" i="1">
                <a:solidFill>
                  <a:srgbClr val="3A4E84"/>
                </a:solidFill>
              </a:rPr>
              <a:t>“As we might find it”</a:t>
            </a:r>
            <a:r>
              <a:rPr lang="en-US" altLang="en-US" sz="2000">
                <a:solidFill>
                  <a:srgbClr val="3A4E84"/>
                </a:solidFill>
              </a:rPr>
              <a:t> Language </a:t>
            </a:r>
          </a:p>
        </p:txBody>
      </p:sp>
      <p:sp>
        <p:nvSpPr>
          <p:cNvPr id="37897" name="Line 9"/>
          <p:cNvSpPr>
            <a:spLocks noChangeShapeType="1"/>
          </p:cNvSpPr>
          <p:nvPr/>
        </p:nvSpPr>
        <p:spPr bwMode="blackWhite">
          <a:xfrm>
            <a:off x="4933950" y="2235200"/>
            <a:ext cx="0" cy="32035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898" name="Line 10"/>
          <p:cNvSpPr>
            <a:spLocks noChangeShapeType="1"/>
          </p:cNvSpPr>
          <p:nvPr/>
        </p:nvSpPr>
        <p:spPr bwMode="blackWhite">
          <a:xfrm>
            <a:off x="481013" y="3606800"/>
            <a:ext cx="8428037"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899" name="Line 11"/>
          <p:cNvSpPr>
            <a:spLocks noChangeShapeType="1"/>
          </p:cNvSpPr>
          <p:nvPr/>
        </p:nvSpPr>
        <p:spPr bwMode="blackWhite">
          <a:xfrm>
            <a:off x="481013" y="2770188"/>
            <a:ext cx="8428037"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00" name="Line 12"/>
          <p:cNvSpPr>
            <a:spLocks noChangeShapeType="1"/>
          </p:cNvSpPr>
          <p:nvPr/>
        </p:nvSpPr>
        <p:spPr bwMode="blackWhite">
          <a:xfrm>
            <a:off x="481013" y="4543425"/>
            <a:ext cx="8428037"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01" name="Line 13"/>
          <p:cNvSpPr>
            <a:spLocks noChangeShapeType="1"/>
          </p:cNvSpPr>
          <p:nvPr/>
        </p:nvSpPr>
        <p:spPr bwMode="blackWhite">
          <a:xfrm>
            <a:off x="517525" y="5461000"/>
            <a:ext cx="842803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02" name="Line 14"/>
          <p:cNvSpPr>
            <a:spLocks noChangeShapeType="1"/>
          </p:cNvSpPr>
          <p:nvPr/>
        </p:nvSpPr>
        <p:spPr bwMode="blackWhite">
          <a:xfrm>
            <a:off x="2058988" y="2241550"/>
            <a:ext cx="0" cy="4214813"/>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03" name="Text Box 18"/>
          <p:cNvSpPr txBox="1">
            <a:spLocks noChangeArrowheads="1"/>
          </p:cNvSpPr>
          <p:nvPr/>
        </p:nvSpPr>
        <p:spPr bwMode="blackWhite">
          <a:xfrm>
            <a:off x="3182938" y="6149975"/>
            <a:ext cx="14335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a:solidFill>
                  <a:schemeClr val="tx1"/>
                </a:solidFill>
              </a:rPr>
              <a:t>Low</a:t>
            </a:r>
          </a:p>
        </p:txBody>
      </p:sp>
      <p:sp>
        <p:nvSpPr>
          <p:cNvPr id="37904" name="Text Box 19"/>
          <p:cNvSpPr txBox="1">
            <a:spLocks noChangeArrowheads="1"/>
          </p:cNvSpPr>
          <p:nvPr/>
        </p:nvSpPr>
        <p:spPr bwMode="blackWhite">
          <a:xfrm>
            <a:off x="4843463" y="5959475"/>
            <a:ext cx="14335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a:solidFill>
                  <a:schemeClr val="tx1"/>
                </a:solidFill>
              </a:rPr>
              <a:t>Medium</a:t>
            </a:r>
          </a:p>
        </p:txBody>
      </p:sp>
      <p:sp>
        <p:nvSpPr>
          <p:cNvPr id="37905" name="Text Box 20"/>
          <p:cNvSpPr txBox="1">
            <a:spLocks noChangeArrowheads="1"/>
          </p:cNvSpPr>
          <p:nvPr/>
        </p:nvSpPr>
        <p:spPr bwMode="blackWhite">
          <a:xfrm>
            <a:off x="6962775" y="5626100"/>
            <a:ext cx="14335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a:solidFill>
                  <a:schemeClr val="tx1"/>
                </a:solidFill>
              </a:rPr>
              <a:t>High</a:t>
            </a:r>
          </a:p>
        </p:txBody>
      </p:sp>
      <p:sp>
        <p:nvSpPr>
          <p:cNvPr id="37906" name="AutoShape 21"/>
          <p:cNvSpPr>
            <a:spLocks noChangeArrowheads="1"/>
          </p:cNvSpPr>
          <p:nvPr/>
        </p:nvSpPr>
        <p:spPr bwMode="blackWhite">
          <a:xfrm>
            <a:off x="2655888" y="6045200"/>
            <a:ext cx="528637" cy="484188"/>
          </a:xfrm>
          <a:prstGeom prst="foldedCorner">
            <a:avLst>
              <a:gd name="adj" fmla="val 12500"/>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37907" name="AutoShape 22"/>
          <p:cNvSpPr>
            <a:spLocks noChangeArrowheads="1"/>
          </p:cNvSpPr>
          <p:nvPr/>
        </p:nvSpPr>
        <p:spPr bwMode="blackWhite">
          <a:xfrm>
            <a:off x="4325938" y="5929313"/>
            <a:ext cx="528637" cy="484187"/>
          </a:xfrm>
          <a:prstGeom prst="foldedCorner">
            <a:avLst>
              <a:gd name="adj" fmla="val 12500"/>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37908" name="AutoShape 23"/>
          <p:cNvSpPr>
            <a:spLocks noChangeArrowheads="1"/>
          </p:cNvSpPr>
          <p:nvPr/>
        </p:nvSpPr>
        <p:spPr bwMode="blackWhite">
          <a:xfrm>
            <a:off x="6411913" y="5661025"/>
            <a:ext cx="528637" cy="484188"/>
          </a:xfrm>
          <a:prstGeom prst="foldedCorner">
            <a:avLst>
              <a:gd name="adj" fmla="val 12500"/>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37909" name="Text Box 24"/>
          <p:cNvSpPr txBox="1">
            <a:spLocks noChangeArrowheads="1"/>
          </p:cNvSpPr>
          <p:nvPr/>
        </p:nvSpPr>
        <p:spPr bwMode="blackWhite">
          <a:xfrm>
            <a:off x="2047875" y="5497513"/>
            <a:ext cx="437673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b="1" i="1">
                <a:solidFill>
                  <a:schemeClr val="tx1"/>
                </a:solidFill>
              </a:rPr>
              <a:t>Same “fact” at 3 levels of abstraction:</a:t>
            </a:r>
          </a:p>
        </p:txBody>
      </p:sp>
      <p:sp>
        <p:nvSpPr>
          <p:cNvPr id="37910" name="Text Box 25"/>
          <p:cNvSpPr txBox="1">
            <a:spLocks noChangeArrowheads="1"/>
          </p:cNvSpPr>
          <p:nvPr/>
        </p:nvSpPr>
        <p:spPr bwMode="auto">
          <a:xfrm>
            <a:off x="2233613" y="2908300"/>
            <a:ext cx="2243137"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b="1" i="1">
                <a:solidFill>
                  <a:schemeClr val="tx1"/>
                </a:solidFill>
              </a:rPr>
              <a:t>I </a:t>
            </a:r>
            <a:r>
              <a:rPr lang="en-US" altLang="en-US" b="1" i="1">
                <a:solidFill>
                  <a:srgbClr val="6699CC"/>
                </a:solidFill>
              </a:rPr>
              <a:t>can’t</a:t>
            </a:r>
            <a:r>
              <a:rPr lang="en-US" altLang="en-US" b="1">
                <a:solidFill>
                  <a:srgbClr val="6699CC"/>
                </a:solidFill>
              </a:rPr>
              <a:t> </a:t>
            </a:r>
            <a:r>
              <a:rPr lang="en-US" altLang="en-US" b="1" i="1">
                <a:solidFill>
                  <a:srgbClr val="6699CC"/>
                </a:solidFill>
              </a:rPr>
              <a:t>stand</a:t>
            </a:r>
            <a:r>
              <a:rPr lang="en-US" altLang="en-US" b="1">
                <a:solidFill>
                  <a:schemeClr val="tx1"/>
                </a:solidFill>
              </a:rPr>
              <a:t> the new HR system interface.</a:t>
            </a:r>
          </a:p>
        </p:txBody>
      </p:sp>
      <p:sp>
        <p:nvSpPr>
          <p:cNvPr id="37911" name="Text Box 26"/>
          <p:cNvSpPr txBox="1">
            <a:spLocks noChangeArrowheads="1"/>
          </p:cNvSpPr>
          <p:nvPr/>
        </p:nvSpPr>
        <p:spPr bwMode="auto">
          <a:xfrm>
            <a:off x="5083175" y="2771775"/>
            <a:ext cx="25273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b="1">
                <a:solidFill>
                  <a:schemeClr val="tx1"/>
                </a:solidFill>
              </a:rPr>
              <a:t>I now have to visit three pages to see what I used to in one.</a:t>
            </a:r>
          </a:p>
        </p:txBody>
      </p:sp>
      <p:sp>
        <p:nvSpPr>
          <p:cNvPr id="37912" name="Text Box 27"/>
          <p:cNvSpPr txBox="1">
            <a:spLocks noChangeArrowheads="1"/>
          </p:cNvSpPr>
          <p:nvPr/>
        </p:nvSpPr>
        <p:spPr bwMode="auto">
          <a:xfrm>
            <a:off x="2268538" y="3735388"/>
            <a:ext cx="2541587"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b="1">
                <a:solidFill>
                  <a:schemeClr val="tx1"/>
                </a:solidFill>
              </a:rPr>
              <a:t>Logging on takes way </a:t>
            </a:r>
            <a:r>
              <a:rPr lang="en-US" altLang="en-US" b="1" i="1">
                <a:solidFill>
                  <a:srgbClr val="6699CC"/>
                </a:solidFill>
              </a:rPr>
              <a:t>too long</a:t>
            </a:r>
            <a:r>
              <a:rPr lang="en-US" altLang="en-US" b="1" i="1">
                <a:solidFill>
                  <a:schemeClr val="tx1"/>
                </a:solidFill>
              </a:rPr>
              <a:t>.</a:t>
            </a:r>
            <a:r>
              <a:rPr lang="en-US" altLang="en-US" b="1">
                <a:solidFill>
                  <a:srgbClr val="6699CC"/>
                </a:solidFill>
              </a:rPr>
              <a:t> </a:t>
            </a:r>
          </a:p>
        </p:txBody>
      </p:sp>
      <p:sp>
        <p:nvSpPr>
          <p:cNvPr id="37913" name="Text Box 28"/>
          <p:cNvSpPr txBox="1">
            <a:spLocks noChangeArrowheads="1"/>
          </p:cNvSpPr>
          <p:nvPr/>
        </p:nvSpPr>
        <p:spPr bwMode="auto">
          <a:xfrm>
            <a:off x="5073650" y="3679825"/>
            <a:ext cx="3640138"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b="1">
                <a:solidFill>
                  <a:schemeClr val="tx1"/>
                </a:solidFill>
              </a:rPr>
              <a:t>Logging can take over 5 minutes on a remote line – the spec promised no more than 3 minutes.</a:t>
            </a:r>
          </a:p>
        </p:txBody>
      </p:sp>
      <p:sp>
        <p:nvSpPr>
          <p:cNvPr id="37914" name="Text Box 29"/>
          <p:cNvSpPr txBox="1">
            <a:spLocks noChangeArrowheads="1"/>
          </p:cNvSpPr>
          <p:nvPr/>
        </p:nvSpPr>
        <p:spPr bwMode="auto">
          <a:xfrm>
            <a:off x="2251075" y="4586288"/>
            <a:ext cx="3044825"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b="1">
                <a:solidFill>
                  <a:schemeClr val="tx1"/>
                </a:solidFill>
              </a:rPr>
              <a:t>Our sales lead </a:t>
            </a:r>
            <a:br>
              <a:rPr lang="en-US" altLang="en-US" b="1">
                <a:solidFill>
                  <a:schemeClr val="tx1"/>
                </a:solidFill>
              </a:rPr>
            </a:br>
            <a:r>
              <a:rPr lang="en-US" altLang="en-US" b="1" i="1">
                <a:solidFill>
                  <a:srgbClr val="6699CC"/>
                </a:solidFill>
              </a:rPr>
              <a:t>doesn’t understand</a:t>
            </a:r>
            <a:r>
              <a:rPr lang="en-US" altLang="en-US" b="1">
                <a:solidFill>
                  <a:srgbClr val="6699CC"/>
                </a:solidFill>
              </a:rPr>
              <a:t> </a:t>
            </a:r>
            <a:br>
              <a:rPr lang="en-US" altLang="en-US" b="1">
                <a:solidFill>
                  <a:srgbClr val="6699CC"/>
                </a:solidFill>
              </a:rPr>
            </a:br>
            <a:r>
              <a:rPr lang="en-US" altLang="en-US" b="1">
                <a:solidFill>
                  <a:schemeClr val="tx1"/>
                </a:solidFill>
              </a:rPr>
              <a:t>our new technology.</a:t>
            </a:r>
          </a:p>
        </p:txBody>
      </p:sp>
      <p:sp>
        <p:nvSpPr>
          <p:cNvPr id="37915" name="Text Box 30"/>
          <p:cNvSpPr txBox="1">
            <a:spLocks noChangeArrowheads="1"/>
          </p:cNvSpPr>
          <p:nvPr/>
        </p:nvSpPr>
        <p:spPr bwMode="auto">
          <a:xfrm>
            <a:off x="5094288" y="4610100"/>
            <a:ext cx="3863975"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b="1">
                <a:solidFill>
                  <a:schemeClr val="tx1"/>
                </a:solidFill>
              </a:rPr>
              <a:t>Our sales lead made storage system performance promises that can’t be met with new tiered system.</a:t>
            </a:r>
          </a:p>
        </p:txBody>
      </p:sp>
      <p:pic>
        <p:nvPicPr>
          <p:cNvPr id="37916"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917" name="AutoShape 32"/>
          <p:cNvSpPr>
            <a:spLocks noChangeArrowheads="1"/>
          </p:cNvSpPr>
          <p:nvPr/>
        </p:nvSpPr>
        <p:spPr bwMode="gray">
          <a:xfrm>
            <a:off x="3341688" y="1184275"/>
            <a:ext cx="2484437" cy="803275"/>
          </a:xfrm>
          <a:prstGeom prst="wedgeRoundRectCallout">
            <a:avLst>
              <a:gd name="adj1" fmla="val -41245"/>
              <a:gd name="adj2" fmla="val 64231"/>
              <a:gd name="adj3" fmla="val 16667"/>
            </a:avLst>
          </a:prstGeom>
          <a:solidFill>
            <a:srgbClr val="FFFFD5"/>
          </a:solidFill>
          <a:ln w="12700" algn="ctr">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lnSpc>
                <a:spcPct val="80000"/>
              </a:lnSpc>
              <a:spcBef>
                <a:spcPct val="0"/>
              </a:spcBef>
            </a:pPr>
            <a:r>
              <a:rPr lang="en-US" altLang="en-US" sz="1800">
                <a:solidFill>
                  <a:schemeClr val="tx1"/>
                </a:solidFill>
              </a:rPr>
              <a:t>First, illustrate language with “semantic pollution”.</a:t>
            </a:r>
          </a:p>
        </p:txBody>
      </p:sp>
      <p:sp>
        <p:nvSpPr>
          <p:cNvPr id="37918" name="AutoShape 33"/>
          <p:cNvSpPr>
            <a:spLocks noChangeArrowheads="1"/>
          </p:cNvSpPr>
          <p:nvPr/>
        </p:nvSpPr>
        <p:spPr bwMode="gray">
          <a:xfrm>
            <a:off x="6283325" y="930275"/>
            <a:ext cx="2597150" cy="1019175"/>
          </a:xfrm>
          <a:prstGeom prst="wedgeRoundRectCallout">
            <a:avLst>
              <a:gd name="adj1" fmla="val -46394"/>
              <a:gd name="adj2" fmla="val 67759"/>
              <a:gd name="adj3" fmla="val 16667"/>
            </a:avLst>
          </a:prstGeom>
          <a:solidFill>
            <a:srgbClr val="FFFFD5"/>
          </a:solidFill>
          <a:ln w="12700" algn="ctr">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lnSpc>
                <a:spcPct val="80000"/>
              </a:lnSpc>
              <a:spcBef>
                <a:spcPct val="0"/>
              </a:spcBef>
            </a:pPr>
            <a:r>
              <a:rPr lang="en-US" altLang="en-US" sz="1800">
                <a:solidFill>
                  <a:schemeClr val="tx1"/>
                </a:solidFill>
              </a:rPr>
              <a:t>Then create an improved counterpart in more useful </a:t>
            </a:r>
            <a:br>
              <a:rPr lang="en-US" altLang="en-US" sz="1800">
                <a:solidFill>
                  <a:schemeClr val="tx1"/>
                </a:solidFill>
              </a:rPr>
            </a:br>
            <a:r>
              <a:rPr lang="en-US" altLang="en-US" sz="1800" b="1">
                <a:solidFill>
                  <a:schemeClr val="tx1"/>
                </a:solidFill>
              </a:rPr>
              <a:t>report language.</a:t>
            </a:r>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idx="4294967295"/>
          </p:nvPr>
        </p:nvSpPr>
        <p:spPr>
          <a:xfrm>
            <a:off x="236538" y="479425"/>
            <a:ext cx="7772400" cy="433388"/>
          </a:xfrm>
        </p:spPr>
        <p:txBody>
          <a:bodyPr lIns="91440" tIns="45720" rIns="91440" bIns="45720" anchor="ctr"/>
          <a:lstStyle/>
          <a:p>
            <a:pPr eaLnBrk="1" hangingPunct="1"/>
            <a:r>
              <a:rPr lang="en-US" altLang="en-US"/>
              <a:t>Note-taking Tips for Teams</a:t>
            </a:r>
          </a:p>
        </p:txBody>
      </p:sp>
      <p:sp>
        <p:nvSpPr>
          <p:cNvPr id="38915" name="Text Box 3"/>
          <p:cNvSpPr txBox="1">
            <a:spLocks noChangeArrowheads="1"/>
          </p:cNvSpPr>
          <p:nvPr/>
        </p:nvSpPr>
        <p:spPr bwMode="blackWhite">
          <a:xfrm>
            <a:off x="554038" y="3084513"/>
            <a:ext cx="49133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a:solidFill>
                  <a:srgbClr val="800000"/>
                </a:solidFill>
              </a:rPr>
              <a:t>Question</a:t>
            </a:r>
            <a:r>
              <a:rPr lang="en-US" altLang="en-US" sz="2000" b="1">
                <a:solidFill>
                  <a:schemeClr val="tx1"/>
                </a:solidFill>
              </a:rPr>
              <a:t>	             Data</a:t>
            </a:r>
          </a:p>
        </p:txBody>
      </p:sp>
      <p:sp>
        <p:nvSpPr>
          <p:cNvPr id="38916" name="Text Box 6"/>
          <p:cNvSpPr txBox="1">
            <a:spLocks noChangeArrowheads="1"/>
          </p:cNvSpPr>
          <p:nvPr/>
        </p:nvSpPr>
        <p:spPr bwMode="blackWhite">
          <a:xfrm>
            <a:off x="498475" y="3825875"/>
            <a:ext cx="1577975"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b="1">
                <a:solidFill>
                  <a:srgbClr val="800000"/>
                </a:solidFill>
              </a:rPr>
              <a:t>“Any problems with reports?”</a:t>
            </a:r>
          </a:p>
        </p:txBody>
      </p:sp>
      <p:sp>
        <p:nvSpPr>
          <p:cNvPr id="38917" name="Line 8"/>
          <p:cNvSpPr>
            <a:spLocks noChangeShapeType="1"/>
          </p:cNvSpPr>
          <p:nvPr/>
        </p:nvSpPr>
        <p:spPr bwMode="blackWhite">
          <a:xfrm>
            <a:off x="439738" y="3046413"/>
            <a:ext cx="0" cy="327025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18" name="Freeform 10"/>
          <p:cNvSpPr>
            <a:spLocks/>
          </p:cNvSpPr>
          <p:nvPr/>
        </p:nvSpPr>
        <p:spPr bwMode="blackWhite">
          <a:xfrm>
            <a:off x="431800" y="6161088"/>
            <a:ext cx="5227638" cy="138112"/>
          </a:xfrm>
          <a:custGeom>
            <a:avLst/>
            <a:gdLst>
              <a:gd name="T0" fmla="*/ 0 w 3608"/>
              <a:gd name="T1" fmla="*/ 2147483647 h 95"/>
              <a:gd name="T2" fmla="*/ 2147483647 w 3608"/>
              <a:gd name="T3" fmla="*/ 2147483647 h 95"/>
              <a:gd name="T4" fmla="*/ 2147483647 w 3608"/>
              <a:gd name="T5" fmla="*/ 2147483647 h 95"/>
              <a:gd name="T6" fmla="*/ 2147483647 w 3608"/>
              <a:gd name="T7" fmla="*/ 2147483647 h 95"/>
              <a:gd name="T8" fmla="*/ 2147483647 w 3608"/>
              <a:gd name="T9" fmla="*/ 2147483647 h 95"/>
              <a:gd name="T10" fmla="*/ 0 60000 65536"/>
              <a:gd name="T11" fmla="*/ 0 60000 65536"/>
              <a:gd name="T12" fmla="*/ 0 60000 65536"/>
              <a:gd name="T13" fmla="*/ 0 60000 65536"/>
              <a:gd name="T14" fmla="*/ 0 60000 65536"/>
              <a:gd name="T15" fmla="*/ 0 w 3608"/>
              <a:gd name="T16" fmla="*/ 0 h 95"/>
              <a:gd name="T17" fmla="*/ 3608 w 3608"/>
              <a:gd name="T18" fmla="*/ 95 h 95"/>
            </a:gdLst>
            <a:ahLst/>
            <a:cxnLst>
              <a:cxn ang="T10">
                <a:pos x="T0" y="T1"/>
              </a:cxn>
              <a:cxn ang="T11">
                <a:pos x="T2" y="T3"/>
              </a:cxn>
              <a:cxn ang="T12">
                <a:pos x="T4" y="T5"/>
              </a:cxn>
              <a:cxn ang="T13">
                <a:pos x="T6" y="T7"/>
              </a:cxn>
              <a:cxn ang="T14">
                <a:pos x="T8" y="T9"/>
              </a:cxn>
            </a:cxnLst>
            <a:rect l="T15" t="T16" r="T17" b="T18"/>
            <a:pathLst>
              <a:path w="3608" h="95">
                <a:moveTo>
                  <a:pt x="0" y="66"/>
                </a:moveTo>
                <a:cubicBezTo>
                  <a:pt x="326" y="33"/>
                  <a:pt x="653" y="0"/>
                  <a:pt x="984" y="4"/>
                </a:cubicBezTo>
                <a:cubicBezTo>
                  <a:pt x="1315" y="8"/>
                  <a:pt x="1659" y="91"/>
                  <a:pt x="1985" y="93"/>
                </a:cubicBezTo>
                <a:cubicBezTo>
                  <a:pt x="2311" y="95"/>
                  <a:pt x="2673" y="26"/>
                  <a:pt x="2943" y="19"/>
                </a:cubicBezTo>
                <a:cubicBezTo>
                  <a:pt x="3213" y="12"/>
                  <a:pt x="3410" y="31"/>
                  <a:pt x="3608" y="51"/>
                </a:cubicBezTo>
              </a:path>
            </a:pathLst>
          </a:cu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nvGrpSpPr>
          <p:cNvPr id="38919" name="Group 20"/>
          <p:cNvGrpSpPr>
            <a:grpSpLocks/>
          </p:cNvGrpSpPr>
          <p:nvPr/>
        </p:nvGrpSpPr>
        <p:grpSpPr bwMode="auto">
          <a:xfrm>
            <a:off x="423863" y="3027363"/>
            <a:ext cx="5272087" cy="3325812"/>
            <a:chOff x="267" y="1713"/>
            <a:chExt cx="3629" cy="2289"/>
          </a:xfrm>
        </p:grpSpPr>
        <p:sp>
          <p:nvSpPr>
            <p:cNvPr id="38927" name="Line 4"/>
            <p:cNvSpPr>
              <a:spLocks noChangeShapeType="1"/>
            </p:cNvSpPr>
            <p:nvPr/>
          </p:nvSpPr>
          <p:spPr bwMode="blackWhite">
            <a:xfrm>
              <a:off x="1356" y="1732"/>
              <a:ext cx="0" cy="2147"/>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28" name="Line 7"/>
            <p:cNvSpPr>
              <a:spLocks noChangeShapeType="1"/>
            </p:cNvSpPr>
            <p:nvPr/>
          </p:nvSpPr>
          <p:spPr bwMode="blackWhite">
            <a:xfrm>
              <a:off x="267" y="1721"/>
              <a:ext cx="3623"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29" name="Line 9"/>
            <p:cNvSpPr>
              <a:spLocks noChangeShapeType="1"/>
            </p:cNvSpPr>
            <p:nvPr/>
          </p:nvSpPr>
          <p:spPr bwMode="blackWhite">
            <a:xfrm>
              <a:off x="3882" y="1713"/>
              <a:ext cx="0" cy="2236"/>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30" name="Freeform 11"/>
            <p:cNvSpPr>
              <a:spLocks/>
            </p:cNvSpPr>
            <p:nvPr/>
          </p:nvSpPr>
          <p:spPr bwMode="blackWhite">
            <a:xfrm>
              <a:off x="288" y="3907"/>
              <a:ext cx="3608" cy="95"/>
            </a:xfrm>
            <a:custGeom>
              <a:avLst/>
              <a:gdLst>
                <a:gd name="T0" fmla="*/ 0 w 3608"/>
                <a:gd name="T1" fmla="*/ 2147470158 h 95"/>
                <a:gd name="T2" fmla="*/ 2147470267 w 3608"/>
                <a:gd name="T3" fmla="*/ 2147470158 h 95"/>
                <a:gd name="T4" fmla="*/ 2147470267 w 3608"/>
                <a:gd name="T5" fmla="*/ 2147470158 h 95"/>
                <a:gd name="T6" fmla="*/ 2147470267 w 3608"/>
                <a:gd name="T7" fmla="*/ 2147470158 h 95"/>
                <a:gd name="T8" fmla="*/ 2147470267 w 3608"/>
                <a:gd name="T9" fmla="*/ 2147470158 h 95"/>
                <a:gd name="T10" fmla="*/ 0 60000 65536"/>
                <a:gd name="T11" fmla="*/ 0 60000 65536"/>
                <a:gd name="T12" fmla="*/ 0 60000 65536"/>
                <a:gd name="T13" fmla="*/ 0 60000 65536"/>
                <a:gd name="T14" fmla="*/ 0 60000 65536"/>
                <a:gd name="T15" fmla="*/ 0 w 3608"/>
                <a:gd name="T16" fmla="*/ 0 h 95"/>
                <a:gd name="T17" fmla="*/ 3608 w 3608"/>
                <a:gd name="T18" fmla="*/ 95 h 95"/>
              </a:gdLst>
              <a:ahLst/>
              <a:cxnLst>
                <a:cxn ang="T10">
                  <a:pos x="T0" y="T1"/>
                </a:cxn>
                <a:cxn ang="T11">
                  <a:pos x="T2" y="T3"/>
                </a:cxn>
                <a:cxn ang="T12">
                  <a:pos x="T4" y="T5"/>
                </a:cxn>
                <a:cxn ang="T13">
                  <a:pos x="T6" y="T7"/>
                </a:cxn>
                <a:cxn ang="T14">
                  <a:pos x="T8" y="T9"/>
                </a:cxn>
              </a:cxnLst>
              <a:rect l="T15" t="T16" r="T17" b="T18"/>
              <a:pathLst>
                <a:path w="3608" h="95">
                  <a:moveTo>
                    <a:pt x="0" y="66"/>
                  </a:moveTo>
                  <a:cubicBezTo>
                    <a:pt x="326" y="33"/>
                    <a:pt x="653" y="0"/>
                    <a:pt x="984" y="4"/>
                  </a:cubicBezTo>
                  <a:cubicBezTo>
                    <a:pt x="1315" y="8"/>
                    <a:pt x="1659" y="91"/>
                    <a:pt x="1985" y="93"/>
                  </a:cubicBezTo>
                  <a:cubicBezTo>
                    <a:pt x="2311" y="95"/>
                    <a:pt x="2673" y="26"/>
                    <a:pt x="2943" y="19"/>
                  </a:cubicBezTo>
                  <a:cubicBezTo>
                    <a:pt x="3213" y="12"/>
                    <a:pt x="3410" y="31"/>
                    <a:pt x="3608" y="51"/>
                  </a:cubicBezTo>
                </a:path>
              </a:pathLst>
            </a:cu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38931" name="Line 12"/>
            <p:cNvSpPr>
              <a:spLocks noChangeShapeType="1"/>
            </p:cNvSpPr>
            <p:nvPr/>
          </p:nvSpPr>
          <p:spPr bwMode="blackWhite">
            <a:xfrm>
              <a:off x="286" y="2083"/>
              <a:ext cx="3594"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38920" name="Line 14"/>
          <p:cNvSpPr>
            <a:spLocks noChangeShapeType="1"/>
          </p:cNvSpPr>
          <p:nvPr/>
        </p:nvSpPr>
        <p:spPr bwMode="blackWhite">
          <a:xfrm flipH="1">
            <a:off x="1204913" y="2543175"/>
            <a:ext cx="222250" cy="374650"/>
          </a:xfrm>
          <a:prstGeom prst="line">
            <a:avLst/>
          </a:prstGeom>
          <a:noFill/>
          <a:ln w="222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8921" name="Text Box 16"/>
          <p:cNvSpPr txBox="1">
            <a:spLocks noChangeArrowheads="1"/>
          </p:cNvSpPr>
          <p:nvPr/>
        </p:nvSpPr>
        <p:spPr bwMode="blackWhite">
          <a:xfrm>
            <a:off x="2327275" y="3629025"/>
            <a:ext cx="3038475" cy="320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tabLst>
                <a:tab pos="112713" algn="l"/>
              </a:tabLst>
              <a:defRPr sz="1600">
                <a:solidFill>
                  <a:srgbClr val="FFFF99"/>
                </a:solidFill>
                <a:latin typeface="Arial" panose="020B0604020202020204" pitchFamily="34" charset="0"/>
              </a:defRPr>
            </a:lvl1pPr>
            <a:lvl2pPr marL="742950" indent="-285750" eaLnBrk="0" hangingPunct="0">
              <a:tabLst>
                <a:tab pos="112713" algn="l"/>
              </a:tabLst>
              <a:defRPr sz="1600">
                <a:solidFill>
                  <a:srgbClr val="FFFF99"/>
                </a:solidFill>
                <a:latin typeface="Arial" panose="020B0604020202020204" pitchFamily="34" charset="0"/>
              </a:defRPr>
            </a:lvl2pPr>
            <a:lvl3pPr marL="1143000" indent="-228600" eaLnBrk="0" hangingPunct="0">
              <a:tabLst>
                <a:tab pos="112713" algn="l"/>
              </a:tabLst>
              <a:defRPr sz="1600">
                <a:solidFill>
                  <a:srgbClr val="FFFF99"/>
                </a:solidFill>
                <a:latin typeface="Arial" panose="020B0604020202020204" pitchFamily="34" charset="0"/>
              </a:defRPr>
            </a:lvl3pPr>
            <a:lvl4pPr marL="1600200" indent="-228600" eaLnBrk="0" hangingPunct="0">
              <a:tabLst>
                <a:tab pos="112713" algn="l"/>
              </a:tabLst>
              <a:defRPr sz="1600">
                <a:solidFill>
                  <a:srgbClr val="FFFF99"/>
                </a:solidFill>
                <a:latin typeface="Arial" panose="020B0604020202020204" pitchFamily="34" charset="0"/>
              </a:defRPr>
            </a:lvl4pPr>
            <a:lvl5pPr marL="2057400" indent="-228600" eaLnBrk="0" hangingPunct="0">
              <a:tabLst>
                <a:tab pos="112713"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112713"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112713"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112713"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112713" algn="l"/>
              </a:tabLst>
              <a:defRPr sz="1600">
                <a:solidFill>
                  <a:srgbClr val="FFFF99"/>
                </a:solidFill>
                <a:latin typeface="Arial" panose="020B0604020202020204" pitchFamily="34" charset="0"/>
              </a:defRPr>
            </a:lvl9pPr>
          </a:lstStyle>
          <a:p>
            <a:pPr eaLnBrk="1" hangingPunct="1"/>
            <a:r>
              <a:rPr lang="en-US" altLang="en-US" sz="1800" b="1">
                <a:solidFill>
                  <a:schemeClr val="tx1"/>
                </a:solidFill>
              </a:rPr>
              <a:t>People in three divisions—many variants for the same report—makes it hard to roll up</a:t>
            </a:r>
          </a:p>
          <a:p>
            <a:pPr lvl="1" eaLnBrk="1" hangingPunct="1">
              <a:buFontTx/>
              <a:buChar char="•"/>
            </a:pPr>
            <a:r>
              <a:rPr lang="en-US" altLang="en-US" sz="1800" b="1">
                <a:solidFill>
                  <a:schemeClr val="tx1"/>
                </a:solidFill>
              </a:rPr>
              <a:t>data in different places</a:t>
            </a:r>
          </a:p>
          <a:p>
            <a:pPr lvl="1" eaLnBrk="1" hangingPunct="1">
              <a:buFontTx/>
              <a:buChar char="•"/>
            </a:pPr>
            <a:r>
              <a:rPr lang="en-US" altLang="en-US" sz="1800" b="1">
                <a:solidFill>
                  <a:schemeClr val="tx1"/>
                </a:solidFill>
              </a:rPr>
              <a:t>different content – some missing</a:t>
            </a:r>
          </a:p>
          <a:p>
            <a:pPr eaLnBrk="1" hangingPunct="1"/>
            <a:r>
              <a:rPr lang="en-US" altLang="en-US" sz="1400" b="1">
                <a:solidFill>
                  <a:schemeClr val="tx1"/>
                </a:solidFill>
              </a:rPr>
              <a:t>	</a:t>
            </a:r>
          </a:p>
          <a:p>
            <a:pPr eaLnBrk="1" hangingPunct="1"/>
            <a:endParaRPr lang="en-US" altLang="en-US" sz="1400" b="1">
              <a:solidFill>
                <a:schemeClr val="tx1"/>
              </a:solidFill>
            </a:endParaRPr>
          </a:p>
        </p:txBody>
      </p:sp>
      <p:sp>
        <p:nvSpPr>
          <p:cNvPr id="38922" name="Text Box 17"/>
          <p:cNvSpPr txBox="1">
            <a:spLocks noChangeArrowheads="1"/>
          </p:cNvSpPr>
          <p:nvPr/>
        </p:nvSpPr>
        <p:spPr bwMode="blackWhite">
          <a:xfrm>
            <a:off x="6103938" y="3857625"/>
            <a:ext cx="2776537"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a:solidFill>
                  <a:schemeClr val="tx1"/>
                </a:solidFill>
              </a:rPr>
              <a:t>In your own shorthand, capture enough essentials to be able to reconstruct </a:t>
            </a:r>
            <a:r>
              <a:rPr lang="en-US" altLang="en-US" sz="2000" b="1" i="1">
                <a:solidFill>
                  <a:srgbClr val="6699CC"/>
                </a:solidFill>
              </a:rPr>
              <a:t>key quotes</a:t>
            </a:r>
            <a:r>
              <a:rPr lang="en-US" altLang="en-US" sz="2000">
                <a:solidFill>
                  <a:schemeClr val="tx1"/>
                </a:solidFill>
              </a:rPr>
              <a:t> when you review or debrief with the interviewer.</a:t>
            </a:r>
          </a:p>
        </p:txBody>
      </p:sp>
      <p:sp>
        <p:nvSpPr>
          <p:cNvPr id="38923" name="Line 18"/>
          <p:cNvSpPr>
            <a:spLocks noChangeShapeType="1"/>
          </p:cNvSpPr>
          <p:nvPr/>
        </p:nvSpPr>
        <p:spPr bwMode="blackWhite">
          <a:xfrm flipH="1" flipV="1">
            <a:off x="5935663" y="3963988"/>
            <a:ext cx="398462" cy="904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2700">
                <a:solidFill>
                  <a:srgbClr val="000000"/>
                </a:solidFill>
                <a:round/>
                <a:headEnd/>
                <a:tailEnd type="triangle" w="med" len="med"/>
              </a14:hiddenLine>
            </a:ext>
          </a:extLst>
        </p:spPr>
        <p:txBody>
          <a:bodyPr/>
          <a:lstStyle/>
          <a:p>
            <a:endParaRPr lang="en-US"/>
          </a:p>
        </p:txBody>
      </p:sp>
      <p:sp>
        <p:nvSpPr>
          <p:cNvPr id="38924" name="Text Box 19"/>
          <p:cNvSpPr txBox="1">
            <a:spLocks noChangeArrowheads="1"/>
          </p:cNvSpPr>
          <p:nvPr/>
        </p:nvSpPr>
        <p:spPr bwMode="auto">
          <a:xfrm>
            <a:off x="258763" y="1317625"/>
            <a:ext cx="5316537"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a:solidFill>
                  <a:srgbClr val="3A4E84"/>
                </a:solidFill>
              </a:rPr>
              <a:t>On a whiteboard or on paper,</a:t>
            </a:r>
            <a:r>
              <a:rPr lang="en-US" altLang="en-US" sz="2000" b="1">
                <a:solidFill>
                  <a:schemeClr val="tx1"/>
                </a:solidFill>
              </a:rPr>
              <a:t> </a:t>
            </a:r>
            <a:r>
              <a:rPr lang="en-US" altLang="en-US" sz="2000">
                <a:solidFill>
                  <a:schemeClr val="tx1"/>
                </a:solidFill>
              </a:rPr>
              <a:t>set aside space to paraphrase the interviewer’s question.</a:t>
            </a:r>
          </a:p>
        </p:txBody>
      </p:sp>
      <p:sp>
        <p:nvSpPr>
          <p:cNvPr id="38925" name="Line 14"/>
          <p:cNvSpPr>
            <a:spLocks noChangeShapeType="1"/>
          </p:cNvSpPr>
          <p:nvPr/>
        </p:nvSpPr>
        <p:spPr bwMode="blackWhite">
          <a:xfrm flipH="1" flipV="1">
            <a:off x="5691188" y="3984625"/>
            <a:ext cx="473075" cy="290513"/>
          </a:xfrm>
          <a:prstGeom prst="line">
            <a:avLst/>
          </a:prstGeom>
          <a:noFill/>
          <a:ln w="222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pic>
        <p:nvPicPr>
          <p:cNvPr id="38926"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257175" y="558800"/>
            <a:ext cx="8505825" cy="682625"/>
          </a:xfrm>
        </p:spPr>
        <p:txBody>
          <a:bodyPr/>
          <a:lstStyle/>
          <a:p>
            <a:r>
              <a:rPr lang="en-US" altLang="en-US"/>
              <a:t>Exercise: </a:t>
            </a:r>
            <a:br>
              <a:rPr lang="en-US" altLang="en-US"/>
            </a:br>
            <a:r>
              <a:rPr lang="en-US" altLang="en-US"/>
              <a:t>Highlighting Useful Needs and Context Data</a:t>
            </a:r>
          </a:p>
        </p:txBody>
      </p:sp>
      <p:sp>
        <p:nvSpPr>
          <p:cNvPr id="39939" name="TextBox 2"/>
          <p:cNvSpPr txBox="1">
            <a:spLocks noChangeArrowheads="1"/>
          </p:cNvSpPr>
          <p:nvPr/>
        </p:nvSpPr>
        <p:spPr bwMode="auto">
          <a:xfrm>
            <a:off x="431800" y="1285875"/>
            <a:ext cx="8712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1. Review the laptop customer interview transcripts that are provided.</a:t>
            </a:r>
          </a:p>
        </p:txBody>
      </p:sp>
      <p:sp>
        <p:nvSpPr>
          <p:cNvPr id="39940" name="TextBox 3"/>
          <p:cNvSpPr txBox="1">
            <a:spLocks noChangeArrowheads="1"/>
          </p:cNvSpPr>
          <p:nvPr/>
        </p:nvSpPr>
        <p:spPr bwMode="auto">
          <a:xfrm>
            <a:off x="1254125" y="1827213"/>
            <a:ext cx="7550150" cy="41862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81000" indent="-381000"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947738" indent="-3810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buFontTx/>
              <a:buAutoNum type="alphaLcPeriod"/>
            </a:pPr>
            <a:r>
              <a:rPr lang="en-US" altLang="en-US" sz="2000">
                <a:solidFill>
                  <a:schemeClr val="tx1"/>
                </a:solidFill>
              </a:rPr>
              <a:t>Working alone, identify </a:t>
            </a:r>
          </a:p>
          <a:p>
            <a:pPr lvl="3" eaLnBrk="1" hangingPunct="1">
              <a:spcBef>
                <a:spcPct val="0"/>
              </a:spcBef>
              <a:buFontTx/>
              <a:buChar char="•"/>
            </a:pPr>
            <a:r>
              <a:rPr lang="en-US" altLang="en-US" sz="2000" b="1" i="1">
                <a:solidFill>
                  <a:schemeClr val="tx1"/>
                </a:solidFill>
              </a:rPr>
              <a:t>context </a:t>
            </a:r>
            <a:r>
              <a:rPr lang="en-US" altLang="en-US" sz="2000" i="1">
                <a:solidFill>
                  <a:schemeClr val="tx1"/>
                </a:solidFill>
              </a:rPr>
              <a:t>data</a:t>
            </a:r>
          </a:p>
          <a:p>
            <a:pPr lvl="3" eaLnBrk="1" hangingPunct="1">
              <a:spcBef>
                <a:spcPct val="0"/>
              </a:spcBef>
              <a:buFontTx/>
              <a:buChar char="•"/>
            </a:pPr>
            <a:r>
              <a:rPr lang="en-US" altLang="en-US" sz="2000" b="1" i="1">
                <a:solidFill>
                  <a:schemeClr val="tx1"/>
                </a:solidFill>
              </a:rPr>
              <a:t>needs </a:t>
            </a:r>
            <a:r>
              <a:rPr lang="en-US" altLang="en-US" sz="2000" i="1">
                <a:solidFill>
                  <a:schemeClr val="tx1"/>
                </a:solidFill>
              </a:rPr>
              <a:t>data</a:t>
            </a:r>
          </a:p>
          <a:p>
            <a:pPr eaLnBrk="1" hangingPunct="1">
              <a:spcBef>
                <a:spcPct val="0"/>
              </a:spcBef>
            </a:pPr>
            <a:r>
              <a:rPr lang="en-US" altLang="en-US" sz="2000">
                <a:solidFill>
                  <a:schemeClr val="tx1"/>
                </a:solidFill>
              </a:rPr>
              <a:t>	that could provide useful insight to this project. Identify each separately by highlighting, underlining, or lassoing.</a:t>
            </a:r>
          </a:p>
          <a:p>
            <a:pPr eaLnBrk="1" hangingPunct="1">
              <a:spcBef>
                <a:spcPct val="0"/>
              </a:spcBef>
            </a:pPr>
            <a:endParaRPr lang="en-US" altLang="en-US" sz="2000">
              <a:solidFill>
                <a:schemeClr val="tx1"/>
              </a:solidFill>
            </a:endParaRPr>
          </a:p>
          <a:p>
            <a:pPr eaLnBrk="1" hangingPunct="1">
              <a:spcBef>
                <a:spcPct val="0"/>
              </a:spcBef>
            </a:pPr>
            <a:r>
              <a:rPr lang="en-US" altLang="en-US" sz="2000">
                <a:solidFill>
                  <a:schemeClr val="tx1"/>
                </a:solidFill>
              </a:rPr>
              <a:t>	Don’t belabor the distinction between “context” and “needs”.  </a:t>
            </a:r>
          </a:p>
          <a:p>
            <a:pPr eaLnBrk="1" hangingPunct="1">
              <a:spcBef>
                <a:spcPct val="0"/>
              </a:spcBef>
              <a:spcAft>
                <a:spcPct val="40000"/>
              </a:spcAft>
            </a:pPr>
            <a:r>
              <a:rPr lang="en-US" altLang="en-US" sz="2000">
                <a:solidFill>
                  <a:schemeClr val="tx1"/>
                </a:solidFill>
              </a:rPr>
              <a:t>	Remember, </a:t>
            </a:r>
            <a:r>
              <a:rPr lang="en-US" altLang="en-US" sz="2000" b="1" i="1">
                <a:solidFill>
                  <a:schemeClr val="tx1"/>
                </a:solidFill>
              </a:rPr>
              <a:t>context</a:t>
            </a:r>
            <a:r>
              <a:rPr lang="en-US" altLang="en-US" sz="2000">
                <a:solidFill>
                  <a:schemeClr val="tx1"/>
                </a:solidFill>
              </a:rPr>
              <a:t> describes what it’s like in the environment and what it’s like to “be them.” </a:t>
            </a:r>
            <a:r>
              <a:rPr lang="en-US" altLang="en-US" sz="2000" b="1" i="1">
                <a:solidFill>
                  <a:schemeClr val="tx1"/>
                </a:solidFill>
              </a:rPr>
              <a:t>Needs</a:t>
            </a:r>
            <a:r>
              <a:rPr lang="en-US" altLang="en-US" sz="2000">
                <a:solidFill>
                  <a:schemeClr val="tx1"/>
                </a:solidFill>
              </a:rPr>
              <a:t> data spells out explicitly, or with little mystery, something that they need.</a:t>
            </a:r>
          </a:p>
          <a:p>
            <a:pPr eaLnBrk="1" hangingPunct="1">
              <a:spcBef>
                <a:spcPct val="0"/>
              </a:spcBef>
            </a:pPr>
            <a:endParaRPr lang="en-US" altLang="en-US" sz="2000">
              <a:solidFill>
                <a:schemeClr val="tx1"/>
              </a:solidFill>
            </a:endParaRPr>
          </a:p>
          <a:p>
            <a:pPr eaLnBrk="1" hangingPunct="1">
              <a:spcBef>
                <a:spcPct val="0"/>
              </a:spcBef>
            </a:pPr>
            <a:r>
              <a:rPr lang="en-US" altLang="en-US" sz="2000">
                <a:solidFill>
                  <a:schemeClr val="tx1"/>
                </a:solidFill>
              </a:rPr>
              <a:t>	Some data may appear to be a mix of both. That’s OK – just indicate that and move on.</a:t>
            </a:r>
          </a:p>
        </p:txBody>
      </p:sp>
      <p:sp>
        <p:nvSpPr>
          <p:cNvPr id="39941" name="TextBox 5"/>
          <p:cNvSpPr txBox="1">
            <a:spLocks noChangeArrowheads="1"/>
          </p:cNvSpPr>
          <p:nvPr/>
        </p:nvSpPr>
        <p:spPr bwMode="auto">
          <a:xfrm>
            <a:off x="307975" y="3484563"/>
            <a:ext cx="82232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5-8 </a:t>
            </a:r>
            <a:br>
              <a:rPr lang="en-US" altLang="en-US" sz="2000">
                <a:solidFill>
                  <a:schemeClr val="tx1"/>
                </a:solidFill>
              </a:rPr>
            </a:br>
            <a:r>
              <a:rPr lang="en-US" altLang="en-US" sz="2000">
                <a:solidFill>
                  <a:schemeClr val="tx1"/>
                </a:solidFill>
              </a:rPr>
              <a:t>min.</a:t>
            </a:r>
          </a:p>
        </p:txBody>
      </p:sp>
      <p:pic>
        <p:nvPicPr>
          <p:cNvPr id="39942"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296863" y="506413"/>
            <a:ext cx="8505825" cy="688975"/>
          </a:xfrm>
        </p:spPr>
        <p:txBody>
          <a:bodyPr/>
          <a:lstStyle/>
          <a:p>
            <a:r>
              <a:rPr lang="en-US" altLang="en-US"/>
              <a:t>Exercise:</a:t>
            </a:r>
            <a:br>
              <a:rPr lang="en-US" altLang="en-US"/>
            </a:br>
            <a:r>
              <a:rPr lang="en-US" altLang="en-US"/>
              <a:t>  Highlighting Useful Needs and Context Data</a:t>
            </a:r>
          </a:p>
        </p:txBody>
      </p:sp>
      <p:sp>
        <p:nvSpPr>
          <p:cNvPr id="40963" name="TextBox 2"/>
          <p:cNvSpPr txBox="1">
            <a:spLocks noChangeArrowheads="1"/>
          </p:cNvSpPr>
          <p:nvPr/>
        </p:nvSpPr>
        <p:spPr bwMode="auto">
          <a:xfrm>
            <a:off x="977900" y="1803400"/>
            <a:ext cx="7950200" cy="22352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98463" indent="-398463" eaLnBrk="0" hangingPunct="0">
              <a:defRPr sz="1600">
                <a:solidFill>
                  <a:srgbClr val="FFFF99"/>
                </a:solidFill>
                <a:latin typeface="Arial" panose="020B0604020202020204" pitchFamily="34" charset="0"/>
              </a:defRPr>
            </a:lvl1pPr>
            <a:lvl2pPr marL="628650" indent="-22860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buFontTx/>
              <a:buAutoNum type="alphaLcPeriod"/>
            </a:pPr>
            <a:r>
              <a:rPr lang="en-US" altLang="en-US" sz="2000">
                <a:solidFill>
                  <a:schemeClr val="tx1"/>
                </a:solidFill>
              </a:rPr>
              <a:t>Elect a scribe </a:t>
            </a:r>
          </a:p>
          <a:p>
            <a:pPr eaLnBrk="1" hangingPunct="1">
              <a:spcBef>
                <a:spcPct val="0"/>
              </a:spcBef>
              <a:buFontTx/>
              <a:buAutoNum type="alphaLcPeriod"/>
            </a:pPr>
            <a:r>
              <a:rPr lang="en-US" altLang="en-US" sz="2000">
                <a:solidFill>
                  <a:schemeClr val="tx1"/>
                </a:solidFill>
              </a:rPr>
              <a:t>On a flip chart, build a list of key issues, capturing</a:t>
            </a:r>
          </a:p>
          <a:p>
            <a:pPr lvl="1" eaLnBrk="1" hangingPunct="1">
              <a:spcBef>
                <a:spcPct val="0"/>
              </a:spcBef>
              <a:buFontTx/>
              <a:buChar char="•"/>
            </a:pPr>
            <a:r>
              <a:rPr lang="en-US" altLang="en-US" sz="2000">
                <a:solidFill>
                  <a:schemeClr val="tx1"/>
                </a:solidFill>
              </a:rPr>
              <a:t>what could be important functionality</a:t>
            </a:r>
          </a:p>
          <a:p>
            <a:pPr lvl="1" eaLnBrk="1" hangingPunct="1">
              <a:spcBef>
                <a:spcPct val="0"/>
              </a:spcBef>
              <a:buFontTx/>
              <a:buChar char="•"/>
            </a:pPr>
            <a:r>
              <a:rPr lang="en-US" altLang="en-US" sz="2000">
                <a:solidFill>
                  <a:schemeClr val="tx1"/>
                </a:solidFill>
              </a:rPr>
              <a:t>performance to address</a:t>
            </a:r>
          </a:p>
          <a:p>
            <a:pPr lvl="1" eaLnBrk="1" hangingPunct="1">
              <a:spcBef>
                <a:spcPct val="0"/>
              </a:spcBef>
              <a:buFontTx/>
              <a:buChar char="•"/>
            </a:pPr>
            <a:r>
              <a:rPr lang="en-US" altLang="en-US" sz="2000">
                <a:solidFill>
                  <a:schemeClr val="tx1"/>
                </a:solidFill>
              </a:rPr>
              <a:t>new questions worth answering</a:t>
            </a:r>
          </a:p>
          <a:p>
            <a:pPr eaLnBrk="1" hangingPunct="1">
              <a:spcBef>
                <a:spcPct val="0"/>
              </a:spcBef>
              <a:buFontTx/>
              <a:buAutoNum type="alphaLcPeriod"/>
            </a:pPr>
            <a:r>
              <a:rPr lang="en-US" altLang="en-US" sz="2000">
                <a:solidFill>
                  <a:schemeClr val="tx1"/>
                </a:solidFill>
              </a:rPr>
              <a:t>Prepare to debrief (quick highlights – what you learned, where you got stuck, etc)</a:t>
            </a:r>
          </a:p>
        </p:txBody>
      </p:sp>
      <p:sp>
        <p:nvSpPr>
          <p:cNvPr id="40964" name="TextBox 3"/>
          <p:cNvSpPr txBox="1">
            <a:spLocks noChangeArrowheads="1"/>
          </p:cNvSpPr>
          <p:nvPr/>
        </p:nvSpPr>
        <p:spPr bwMode="auto">
          <a:xfrm>
            <a:off x="334963" y="2525713"/>
            <a:ext cx="82232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15 </a:t>
            </a:r>
            <a:br>
              <a:rPr lang="en-US" altLang="en-US" sz="2000">
                <a:solidFill>
                  <a:schemeClr val="tx1"/>
                </a:solidFill>
              </a:rPr>
            </a:br>
            <a:r>
              <a:rPr lang="en-US" altLang="en-US" sz="2000">
                <a:solidFill>
                  <a:schemeClr val="tx1"/>
                </a:solidFill>
              </a:rPr>
              <a:t>min.</a:t>
            </a:r>
          </a:p>
        </p:txBody>
      </p:sp>
      <p:pic>
        <p:nvPicPr>
          <p:cNvPr id="40965"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6" name="Rectangle 7"/>
          <p:cNvSpPr>
            <a:spLocks noChangeArrowheads="1"/>
          </p:cNvSpPr>
          <p:nvPr/>
        </p:nvSpPr>
        <p:spPr bwMode="auto">
          <a:xfrm>
            <a:off x="563563" y="1298575"/>
            <a:ext cx="56673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2. Compare notes with your breakout teammates</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altLang="en-US"/>
              <a:t>Learning Objectives</a:t>
            </a:r>
          </a:p>
        </p:txBody>
      </p:sp>
      <p:sp>
        <p:nvSpPr>
          <p:cNvPr id="6147" name="Rectangle 4"/>
          <p:cNvSpPr>
            <a:spLocks noGrp="1" noChangeArrowheads="1"/>
          </p:cNvSpPr>
          <p:nvPr>
            <p:ph type="body" idx="1"/>
          </p:nvPr>
        </p:nvSpPr>
        <p:spPr>
          <a:xfrm>
            <a:off x="315913" y="1325563"/>
            <a:ext cx="8455025" cy="5075237"/>
          </a:xfrm>
        </p:spPr>
        <p:txBody>
          <a:bodyPr/>
          <a:lstStyle/>
          <a:p>
            <a:pPr marL="0" indent="0">
              <a:buFontTx/>
              <a:buNone/>
            </a:pPr>
            <a:r>
              <a:rPr lang="en-US" altLang="en-US" sz="2000"/>
              <a:t>This module will help students to</a:t>
            </a:r>
            <a:endParaRPr lang="en-US" altLang="en-US" sz="2000" i="1" u="sng"/>
          </a:p>
          <a:p>
            <a:pPr lvl="1" eaLnBrk="1" hangingPunct="1"/>
            <a:r>
              <a:rPr lang="en-US" altLang="en-US" sz="2000"/>
              <a:t>use new skills and tools for VOC planning, gathering data, and distilling data to better understand customers and their product system environments</a:t>
            </a:r>
          </a:p>
          <a:p>
            <a:pPr lvl="1" eaLnBrk="1" hangingPunct="1"/>
            <a:r>
              <a:rPr lang="en-US" altLang="en-US" sz="2000"/>
              <a:t>discover stated and latent requirements and performance measures, speeding the quality and completeness of shared understanding  among customers, developers, and project sponsors</a:t>
            </a:r>
          </a:p>
          <a:p>
            <a:pPr lvl="1" eaLnBrk="1" hangingPunct="1"/>
            <a:r>
              <a:rPr lang="en-US" altLang="en-US" sz="2000"/>
              <a:t>prioritize and characterize requirements and performance measures, focusing on those most critical to driving system design and test</a:t>
            </a:r>
          </a:p>
          <a:p>
            <a:pPr lvl="1" eaLnBrk="1" hangingPunct="1"/>
            <a:r>
              <a:rPr lang="en-US" altLang="en-US" sz="2000"/>
              <a:t>identify factors that might influence system performance and development project results</a:t>
            </a:r>
          </a:p>
          <a:p>
            <a:pPr lvl="1" eaLnBrk="1" hangingPunct="1"/>
            <a:r>
              <a:rPr lang="en-US" altLang="en-US" sz="2000"/>
              <a:t>assess design dynamics with regard to critical requirements, design choices and interactions, development risk, and leverage</a:t>
            </a:r>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idx="4294967295"/>
          </p:nvPr>
        </p:nvSpPr>
        <p:spPr>
          <a:xfrm>
            <a:off x="257175" y="500063"/>
            <a:ext cx="8505825" cy="433387"/>
          </a:xfrm>
        </p:spPr>
        <p:txBody>
          <a:bodyPr lIns="91440" tIns="45720" rIns="91440" bIns="45720" anchor="ctr"/>
          <a:lstStyle/>
          <a:p>
            <a:pPr eaLnBrk="1" hangingPunct="1"/>
            <a:r>
              <a:rPr lang="en-US" altLang="en-US"/>
              <a:t>Exercise</a:t>
            </a:r>
          </a:p>
        </p:txBody>
      </p:sp>
      <p:sp>
        <p:nvSpPr>
          <p:cNvPr id="41987" name="TextBox 2"/>
          <p:cNvSpPr txBox="1">
            <a:spLocks noChangeArrowheads="1"/>
          </p:cNvSpPr>
          <p:nvPr/>
        </p:nvSpPr>
        <p:spPr bwMode="auto">
          <a:xfrm>
            <a:off x="573088" y="1446213"/>
            <a:ext cx="79248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3600" b="1">
                <a:solidFill>
                  <a:schemeClr val="tx1"/>
                </a:solidFill>
              </a:rPr>
              <a:t>Gathering Context and Needs Data</a:t>
            </a:r>
          </a:p>
        </p:txBody>
      </p:sp>
      <p:pic>
        <p:nvPicPr>
          <p:cNvPr id="41988"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9" name="Rectangle 392"/>
          <p:cNvSpPr>
            <a:spLocks noChangeArrowheads="1"/>
          </p:cNvSpPr>
          <p:nvPr/>
        </p:nvSpPr>
        <p:spPr bwMode="auto">
          <a:xfrm>
            <a:off x="571500" y="2405063"/>
            <a:ext cx="8140700"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688975" indent="-115888"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Your learning objective is to find out what you can about stated and latent requirements for a new laptop system that</a:t>
            </a:r>
          </a:p>
          <a:p>
            <a:pPr lvl="2" eaLnBrk="1" hangingPunct="1">
              <a:spcBef>
                <a:spcPct val="0"/>
              </a:spcBef>
              <a:buFontTx/>
              <a:buChar char="•"/>
            </a:pPr>
            <a:r>
              <a:rPr lang="en-US" altLang="en-US" sz="2000">
                <a:solidFill>
                  <a:schemeClr val="tx1"/>
                </a:solidFill>
              </a:rPr>
              <a:t>attracts new customers</a:t>
            </a:r>
          </a:p>
          <a:p>
            <a:pPr lvl="2" eaLnBrk="1" hangingPunct="1">
              <a:spcBef>
                <a:spcPct val="0"/>
              </a:spcBef>
              <a:buFontTx/>
              <a:buChar char="•"/>
            </a:pPr>
            <a:r>
              <a:rPr lang="en-US" altLang="en-US" sz="2000">
                <a:solidFill>
                  <a:schemeClr val="tx1"/>
                </a:solidFill>
              </a:rPr>
              <a:t>motivates existing customer loyalty as existing customers buy new systems</a:t>
            </a:r>
          </a:p>
          <a:p>
            <a:pPr lvl="2" eaLnBrk="1" hangingPunct="1">
              <a:spcBef>
                <a:spcPct val="0"/>
              </a:spcBef>
              <a:buFontTx/>
              <a:buChar char="•"/>
            </a:pPr>
            <a:r>
              <a:rPr lang="en-US" altLang="en-US" sz="2000">
                <a:solidFill>
                  <a:schemeClr val="tx1"/>
                </a:solidFill>
              </a:rPr>
              <a:t>removes risks and operational problems related to support problems and costs</a:t>
            </a:r>
          </a:p>
        </p:txBody>
      </p:sp>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174625" y="720725"/>
            <a:ext cx="8505825" cy="344488"/>
          </a:xfrm>
        </p:spPr>
        <p:txBody>
          <a:bodyPr/>
          <a:lstStyle/>
          <a:p>
            <a:r>
              <a:rPr lang="en-US" altLang="en-US"/>
              <a:t>Gathering Context and Needs Data</a:t>
            </a:r>
          </a:p>
        </p:txBody>
      </p:sp>
      <p:pic>
        <p:nvPicPr>
          <p:cNvPr id="43011" name="Picture 5" descr="C:\Documents and Settings\Administrator.DHOFFICE\Application Data\Microsoft\Media Catalog\Downloaded Clips\cl70\j0280662.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37225" y="3684588"/>
            <a:ext cx="2033588" cy="227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8"/>
          <p:cNvGrpSpPr>
            <a:grpSpLocks/>
          </p:cNvGrpSpPr>
          <p:nvPr/>
        </p:nvGrpSpPr>
        <p:grpSpPr bwMode="auto">
          <a:xfrm>
            <a:off x="257175" y="1524000"/>
            <a:ext cx="8712200" cy="2422525"/>
            <a:chOff x="162" y="960"/>
            <a:chExt cx="5488" cy="1526"/>
          </a:xfrm>
        </p:grpSpPr>
        <p:sp>
          <p:nvSpPr>
            <p:cNvPr id="43014" name="Text Box 3"/>
            <p:cNvSpPr txBox="1">
              <a:spLocks noChangeArrowheads="1"/>
            </p:cNvSpPr>
            <p:nvPr/>
          </p:nvSpPr>
          <p:spPr bwMode="blackWhite">
            <a:xfrm>
              <a:off x="571" y="960"/>
              <a:ext cx="5079" cy="1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515938" indent="-233363"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spcAft>
                  <a:spcPct val="35000"/>
                </a:spcAft>
                <a:buFontTx/>
                <a:buAutoNum type="arabicPeriod"/>
              </a:pPr>
              <a:r>
                <a:rPr lang="en-US" altLang="en-US" sz="2000">
                  <a:solidFill>
                    <a:schemeClr val="tx1"/>
                  </a:solidFill>
                </a:rPr>
                <a:t> Working in groups of 3-5, assign people to the following roles.  (Note that there will be an opportunity to change roles later.)</a:t>
              </a:r>
            </a:p>
            <a:p>
              <a:pPr lvl="2" eaLnBrk="1" hangingPunct="1">
                <a:spcBef>
                  <a:spcPct val="0"/>
                </a:spcBef>
                <a:spcAft>
                  <a:spcPct val="10000"/>
                </a:spcAft>
                <a:buFontTx/>
                <a:buChar char="•"/>
              </a:pPr>
              <a:r>
                <a:rPr lang="en-US" altLang="en-US" sz="2000">
                  <a:solidFill>
                    <a:schemeClr val="tx1"/>
                  </a:solidFill>
                </a:rPr>
                <a:t>customers (Identify a few people in your group with vivid memories of laptop-related experiences they can share.)</a:t>
              </a:r>
            </a:p>
            <a:p>
              <a:pPr lvl="2" eaLnBrk="1" hangingPunct="1">
                <a:spcBef>
                  <a:spcPct val="0"/>
                </a:spcBef>
                <a:spcAft>
                  <a:spcPct val="10000"/>
                </a:spcAft>
                <a:buFontTx/>
                <a:buChar char="•"/>
              </a:pPr>
              <a:r>
                <a:rPr lang="en-US" altLang="en-US" sz="2000">
                  <a:solidFill>
                    <a:schemeClr val="tx1"/>
                  </a:solidFill>
                </a:rPr>
                <a:t>interviewer</a:t>
              </a:r>
            </a:p>
            <a:p>
              <a:pPr lvl="2" eaLnBrk="1" hangingPunct="1">
                <a:spcBef>
                  <a:spcPct val="0"/>
                </a:spcBef>
                <a:spcAft>
                  <a:spcPct val="10000"/>
                </a:spcAft>
                <a:buFontTx/>
                <a:buChar char="•"/>
              </a:pPr>
              <a:r>
                <a:rPr lang="en-US" altLang="en-US" sz="2000">
                  <a:solidFill>
                    <a:schemeClr val="tx1"/>
                  </a:solidFill>
                </a:rPr>
                <a:t>note taker</a:t>
              </a:r>
            </a:p>
            <a:p>
              <a:pPr lvl="2" eaLnBrk="1" hangingPunct="1">
                <a:spcBef>
                  <a:spcPct val="0"/>
                </a:spcBef>
                <a:spcAft>
                  <a:spcPct val="10000"/>
                </a:spcAft>
                <a:buFontTx/>
                <a:buChar char="•"/>
              </a:pPr>
              <a:r>
                <a:rPr lang="en-US" altLang="en-US" sz="2000">
                  <a:solidFill>
                    <a:schemeClr val="tx1"/>
                  </a:solidFill>
                </a:rPr>
                <a:t>observers (all others)</a:t>
              </a:r>
            </a:p>
          </p:txBody>
        </p:sp>
        <p:sp>
          <p:nvSpPr>
            <p:cNvPr id="43015" name="TextBox 5"/>
            <p:cNvSpPr txBox="1">
              <a:spLocks noChangeArrowheads="1"/>
            </p:cNvSpPr>
            <p:nvPr/>
          </p:nvSpPr>
          <p:spPr bwMode="auto">
            <a:xfrm>
              <a:off x="162" y="1514"/>
              <a:ext cx="427" cy="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3 </a:t>
              </a:r>
              <a:br>
                <a:rPr lang="en-US" altLang="en-US" sz="2000">
                  <a:solidFill>
                    <a:schemeClr val="tx1"/>
                  </a:solidFill>
                </a:rPr>
              </a:br>
              <a:r>
                <a:rPr lang="en-US" altLang="en-US" sz="2000">
                  <a:solidFill>
                    <a:schemeClr val="tx1"/>
                  </a:solidFill>
                </a:rPr>
                <a:t>min.</a:t>
              </a:r>
            </a:p>
          </p:txBody>
        </p:sp>
      </p:grpSp>
      <p:pic>
        <p:nvPicPr>
          <p:cNvPr id="43013"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252413" y="458788"/>
            <a:ext cx="7772400" cy="688975"/>
          </a:xfrm>
        </p:spPr>
        <p:txBody>
          <a:bodyPr/>
          <a:lstStyle/>
          <a:p>
            <a:pPr eaLnBrk="1" hangingPunct="1"/>
            <a:r>
              <a:rPr lang="en-US" altLang="en-US"/>
              <a:t>Ad-Hoc Discussion Guide</a:t>
            </a:r>
            <a:br>
              <a:rPr lang="en-US" altLang="en-US"/>
            </a:br>
            <a:endParaRPr lang="en-US" altLang="en-US"/>
          </a:p>
        </p:txBody>
      </p:sp>
      <p:sp>
        <p:nvSpPr>
          <p:cNvPr id="44035" name="Line 4"/>
          <p:cNvSpPr>
            <a:spLocks noChangeShapeType="1"/>
          </p:cNvSpPr>
          <p:nvPr/>
        </p:nvSpPr>
        <p:spPr bwMode="blackWhite">
          <a:xfrm flipV="1">
            <a:off x="5770563" y="4202113"/>
            <a:ext cx="946150" cy="20796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036" name="Line 6"/>
          <p:cNvSpPr>
            <a:spLocks noChangeShapeType="1"/>
          </p:cNvSpPr>
          <p:nvPr/>
        </p:nvSpPr>
        <p:spPr bwMode="blackWhite">
          <a:xfrm>
            <a:off x="5953125" y="2947988"/>
            <a:ext cx="692150" cy="3714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037" name="Text Box 385"/>
          <p:cNvSpPr txBox="1">
            <a:spLocks noChangeArrowheads="1"/>
          </p:cNvSpPr>
          <p:nvPr/>
        </p:nvSpPr>
        <p:spPr bwMode="blackWhite">
          <a:xfrm>
            <a:off x="628650" y="5419725"/>
            <a:ext cx="85153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Use the launch-points and probing to move the conversation.</a:t>
            </a:r>
          </a:p>
        </p:txBody>
      </p:sp>
      <p:pic>
        <p:nvPicPr>
          <p:cNvPr id="44038"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9" name="Rectangle 390"/>
          <p:cNvSpPr>
            <a:spLocks noChangeArrowheads="1"/>
          </p:cNvSpPr>
          <p:nvPr/>
        </p:nvSpPr>
        <p:spPr bwMode="gray">
          <a:xfrm>
            <a:off x="227013" y="1319213"/>
            <a:ext cx="8532812" cy="323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282575" indent="-282575" eaLnBrk="0" hangingPunct="0">
              <a:tabLst>
                <a:tab pos="115888" algn="l"/>
              </a:tabLst>
              <a:defRPr sz="1600">
                <a:solidFill>
                  <a:srgbClr val="FFFF99"/>
                </a:solidFill>
                <a:latin typeface="Arial" panose="020B0604020202020204" pitchFamily="34" charset="0"/>
              </a:defRPr>
            </a:lvl1pPr>
            <a:lvl2pPr marL="284163" eaLnBrk="0" hangingPunct="0">
              <a:tabLst>
                <a:tab pos="115888" algn="l"/>
              </a:tabLst>
              <a:defRPr sz="1600">
                <a:solidFill>
                  <a:srgbClr val="FFFF99"/>
                </a:solidFill>
                <a:latin typeface="Arial" panose="020B0604020202020204" pitchFamily="34" charset="0"/>
              </a:defRPr>
            </a:lvl2pPr>
            <a:lvl3pPr marL="682625" indent="-284163" eaLnBrk="0" hangingPunct="0">
              <a:tabLst>
                <a:tab pos="115888" algn="l"/>
              </a:tabLst>
              <a:defRPr sz="1600">
                <a:solidFill>
                  <a:srgbClr val="FFFF99"/>
                </a:solidFill>
                <a:latin typeface="Arial" panose="020B0604020202020204" pitchFamily="34" charset="0"/>
              </a:defRPr>
            </a:lvl3pPr>
            <a:lvl4pPr marL="1600200" indent="-228600" eaLnBrk="0" hangingPunct="0">
              <a:tabLst>
                <a:tab pos="115888" algn="l"/>
              </a:tabLst>
              <a:defRPr sz="1600">
                <a:solidFill>
                  <a:srgbClr val="FFFF99"/>
                </a:solidFill>
                <a:latin typeface="Arial" panose="020B0604020202020204" pitchFamily="34" charset="0"/>
              </a:defRPr>
            </a:lvl4pPr>
            <a:lvl5pPr marL="2057400" indent="-228600" eaLnBrk="0" hangingPunct="0">
              <a:tabLst>
                <a:tab pos="115888"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115888"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115888"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115888"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115888" algn="l"/>
              </a:tabLst>
              <a:defRPr sz="1600">
                <a:solidFill>
                  <a:srgbClr val="FFFF99"/>
                </a:solidFill>
                <a:latin typeface="Arial" panose="020B0604020202020204" pitchFamily="34" charset="0"/>
              </a:defRPr>
            </a:lvl9pPr>
          </a:lstStyle>
          <a:p>
            <a:pPr>
              <a:spcBef>
                <a:spcPct val="0"/>
              </a:spcBef>
              <a:spcAft>
                <a:spcPct val="50000"/>
              </a:spcAft>
              <a:buFontTx/>
              <a:buAutoNum type="arabicPeriod" startAt="2"/>
            </a:pPr>
            <a:r>
              <a:rPr lang="en-US" altLang="en-US" sz="2000">
                <a:solidFill>
                  <a:schemeClr val="tx1"/>
                </a:solidFill>
              </a:rPr>
              <a:t>(Interviewer) Review the information on this slide.</a:t>
            </a:r>
          </a:p>
          <a:p>
            <a:pPr lvl="1">
              <a:lnSpc>
                <a:spcPct val="95000"/>
              </a:lnSpc>
              <a:spcBef>
                <a:spcPct val="0"/>
              </a:spcBef>
              <a:buSzPct val="90000"/>
              <a:buFont typeface="Times" panose="02020603050405020304" pitchFamily="18" charset="0"/>
              <a:buNone/>
            </a:pPr>
            <a:r>
              <a:rPr lang="en-US" altLang="en-US" sz="2000">
                <a:solidFill>
                  <a:schemeClr val="tx1"/>
                </a:solidFill>
              </a:rPr>
              <a:t>Start with the rule of thumb that good context data can spring from open-ended inquiry related to these </a:t>
            </a:r>
            <a:r>
              <a:rPr lang="en-US" altLang="en-US" sz="2000" u="sng">
                <a:solidFill>
                  <a:schemeClr val="tx1"/>
                </a:solidFill>
              </a:rPr>
              <a:t>three launch points</a:t>
            </a:r>
            <a:r>
              <a:rPr lang="en-US" altLang="en-US" sz="2000">
                <a:solidFill>
                  <a:schemeClr val="tx1"/>
                </a:solidFill>
              </a:rPr>
              <a:t>:</a:t>
            </a:r>
          </a:p>
          <a:p>
            <a:pPr lvl="2">
              <a:lnSpc>
                <a:spcPct val="95000"/>
              </a:lnSpc>
              <a:spcBef>
                <a:spcPct val="0"/>
              </a:spcBef>
              <a:buFontTx/>
              <a:buAutoNum type="alphaLcPeriod"/>
            </a:pPr>
            <a:r>
              <a:rPr lang="en-US" altLang="en-US" sz="2000" b="1">
                <a:solidFill>
                  <a:schemeClr val="tx1"/>
                </a:solidFill>
              </a:rPr>
              <a:t>the present</a:t>
            </a:r>
          </a:p>
          <a:p>
            <a:pPr lvl="2">
              <a:lnSpc>
                <a:spcPct val="95000"/>
              </a:lnSpc>
              <a:spcBef>
                <a:spcPct val="0"/>
              </a:spcBef>
            </a:pPr>
            <a:r>
              <a:rPr lang="en-US" altLang="en-US" sz="2000">
                <a:solidFill>
                  <a:schemeClr val="tx1"/>
                </a:solidFill>
              </a:rPr>
              <a:t>	how they do things (what steps are in their </a:t>
            </a:r>
            <a:br>
              <a:rPr lang="en-US" altLang="en-US" sz="2000">
                <a:solidFill>
                  <a:schemeClr val="tx1"/>
                </a:solidFill>
              </a:rPr>
            </a:br>
            <a:r>
              <a:rPr lang="en-US" altLang="en-US" sz="2000">
                <a:solidFill>
                  <a:schemeClr val="tx1"/>
                </a:solidFill>
              </a:rPr>
              <a:t>process; how they decide among options)</a:t>
            </a:r>
          </a:p>
          <a:p>
            <a:pPr lvl="2">
              <a:lnSpc>
                <a:spcPct val="95000"/>
              </a:lnSpc>
              <a:spcBef>
                <a:spcPct val="0"/>
              </a:spcBef>
              <a:buFont typeface="Times" panose="02020603050405020304" pitchFamily="18" charset="0"/>
              <a:buAutoNum type="alphaLcPeriod" startAt="2"/>
            </a:pPr>
            <a:r>
              <a:rPr lang="en-US" altLang="en-US" sz="2000" b="1">
                <a:solidFill>
                  <a:schemeClr val="tx1"/>
                </a:solidFill>
              </a:rPr>
              <a:t>past problems</a:t>
            </a:r>
          </a:p>
          <a:p>
            <a:pPr lvl="2">
              <a:lnSpc>
                <a:spcPct val="95000"/>
              </a:lnSpc>
              <a:spcBef>
                <a:spcPct val="0"/>
              </a:spcBef>
              <a:buFont typeface="Times" panose="02020603050405020304" pitchFamily="18" charset="0"/>
              <a:buNone/>
            </a:pPr>
            <a:r>
              <a:rPr lang="en-US" altLang="en-US" sz="2000">
                <a:solidFill>
                  <a:schemeClr val="tx1"/>
                </a:solidFill>
              </a:rPr>
              <a:t>	ask “Have things gone wrong?”  “Tell me </a:t>
            </a:r>
            <a:br>
              <a:rPr lang="en-US" altLang="en-US" sz="2000">
                <a:solidFill>
                  <a:schemeClr val="tx1"/>
                </a:solidFill>
              </a:rPr>
            </a:br>
            <a:r>
              <a:rPr lang="en-US" altLang="en-US" sz="2000">
                <a:solidFill>
                  <a:schemeClr val="tx1"/>
                </a:solidFill>
              </a:rPr>
              <a:t>about it”  “What are the implications?”</a:t>
            </a:r>
          </a:p>
          <a:p>
            <a:pPr lvl="2">
              <a:lnSpc>
                <a:spcPct val="95000"/>
              </a:lnSpc>
              <a:spcBef>
                <a:spcPct val="0"/>
              </a:spcBef>
              <a:buFont typeface="Times" panose="02020603050405020304" pitchFamily="18" charset="0"/>
              <a:buAutoNum type="alphaLcPeriod" startAt="3"/>
            </a:pPr>
            <a:r>
              <a:rPr lang="en-US" altLang="en-US" sz="2000" b="1">
                <a:solidFill>
                  <a:schemeClr val="tx1"/>
                </a:solidFill>
              </a:rPr>
              <a:t>future trends</a:t>
            </a:r>
          </a:p>
          <a:p>
            <a:pPr lvl="2">
              <a:lnSpc>
                <a:spcPct val="95000"/>
              </a:lnSpc>
              <a:spcBef>
                <a:spcPct val="0"/>
              </a:spcBef>
              <a:buSzPct val="70000"/>
              <a:buFont typeface="Times" panose="02020603050405020304" pitchFamily="18" charset="0"/>
              <a:buNone/>
            </a:pPr>
            <a:r>
              <a:rPr lang="en-US" altLang="en-US" sz="2000">
                <a:solidFill>
                  <a:schemeClr val="tx1"/>
                </a:solidFill>
              </a:rPr>
              <a:t>	ask “Where do you see things going?”</a:t>
            </a:r>
          </a:p>
          <a:p>
            <a:pPr lvl="2">
              <a:lnSpc>
                <a:spcPct val="95000"/>
              </a:lnSpc>
              <a:spcBef>
                <a:spcPct val="0"/>
              </a:spcBef>
              <a:buSzPct val="70000"/>
              <a:buFont typeface="Times" panose="02020603050405020304" pitchFamily="18" charset="0"/>
              <a:buNone/>
            </a:pPr>
            <a:endParaRPr lang="en-US" altLang="en-US" sz="2000">
              <a:solidFill>
                <a:schemeClr val="tx1"/>
              </a:solidFill>
            </a:endParaRPr>
          </a:p>
        </p:txBody>
      </p:sp>
      <p:sp>
        <p:nvSpPr>
          <p:cNvPr id="44040" name="Line 393"/>
          <p:cNvSpPr>
            <a:spLocks noChangeShapeType="1"/>
          </p:cNvSpPr>
          <p:nvPr/>
        </p:nvSpPr>
        <p:spPr bwMode="auto">
          <a:xfrm>
            <a:off x="5740400" y="3781425"/>
            <a:ext cx="87471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426" name="Document"/>
          <p:cNvSpPr>
            <a:spLocks noEditPoints="1" noChangeArrowheads="1"/>
          </p:cNvSpPr>
          <p:nvPr/>
        </p:nvSpPr>
        <p:spPr bwMode="auto">
          <a:xfrm>
            <a:off x="6896100" y="2706688"/>
            <a:ext cx="1468438" cy="1733550"/>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FFFFD5"/>
          </a:solidFill>
          <a:ln w="9525">
            <a:solidFill>
              <a:srgbClr val="000000"/>
            </a:solidFill>
            <a:miter lim="800000"/>
            <a:headEnd/>
            <a:tailEnd/>
          </a:ln>
          <a:effectLst>
            <a:outerShdw dist="107763" dir="2700000" algn="ctr" rotWithShape="0">
              <a:srgbClr val="808080"/>
            </a:outerShdw>
          </a:effectLst>
        </p:spPr>
        <p:txBody>
          <a:bodyPr/>
          <a:lstStyle/>
          <a:p>
            <a:pPr>
              <a:spcBef>
                <a:spcPct val="0"/>
              </a:spcBef>
              <a:defRPr/>
            </a:pPr>
            <a:endParaRPr lang="en-US" sz="2000">
              <a:solidFill>
                <a:schemeClr val="tx1"/>
              </a:solidFill>
              <a:latin typeface="Arial" charset="0"/>
            </a:endParaRPr>
          </a:p>
        </p:txBody>
      </p:sp>
      <p:sp>
        <p:nvSpPr>
          <p:cNvPr id="44042" name="Text Box 387"/>
          <p:cNvSpPr txBox="1">
            <a:spLocks noChangeArrowheads="1"/>
          </p:cNvSpPr>
          <p:nvPr/>
        </p:nvSpPr>
        <p:spPr bwMode="blackWhite">
          <a:xfrm>
            <a:off x="6913563" y="2984500"/>
            <a:ext cx="14382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Discussion Guide</a:t>
            </a:r>
          </a:p>
        </p:txBody>
      </p:sp>
      <p:sp>
        <p:nvSpPr>
          <p:cNvPr id="44043" name="Line 395"/>
          <p:cNvSpPr>
            <a:spLocks noChangeShapeType="1"/>
          </p:cNvSpPr>
          <p:nvPr/>
        </p:nvSpPr>
        <p:spPr bwMode="auto">
          <a:xfrm>
            <a:off x="681038" y="6375400"/>
            <a:ext cx="79724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US" altLang="en-US"/>
              <a:t>Practice Interviewing, Then Debrief</a:t>
            </a:r>
          </a:p>
        </p:txBody>
      </p:sp>
      <p:sp>
        <p:nvSpPr>
          <p:cNvPr id="45059" name="Rectangle 3"/>
          <p:cNvSpPr>
            <a:spLocks noChangeArrowheads="1"/>
          </p:cNvSpPr>
          <p:nvPr/>
        </p:nvSpPr>
        <p:spPr bwMode="blackWhite">
          <a:xfrm>
            <a:off x="457200" y="1425575"/>
            <a:ext cx="8513763" cy="3749675"/>
          </a:xfrm>
          <a:prstGeom prst="rect">
            <a:avLst/>
          </a:prstGeom>
          <a:noFill/>
          <a:ln w="12700">
            <a:noFill/>
            <a:miter lim="800000"/>
            <a:headEnd/>
            <a:tailEnd/>
          </a:ln>
        </p:spPr>
        <p:txBody>
          <a:bodyPr>
            <a:spAutoFit/>
          </a:bodyPr>
          <a:lstStyle/>
          <a:p>
            <a:pPr marL="381000" indent="-381000">
              <a:spcBef>
                <a:spcPct val="0"/>
              </a:spcBef>
              <a:buFontTx/>
              <a:buAutoNum type="arabicPeriod" startAt="3"/>
              <a:defRPr/>
            </a:pPr>
            <a:r>
              <a:rPr lang="en-US" sz="2000" dirty="0">
                <a:solidFill>
                  <a:schemeClr val="tx2"/>
                </a:solidFill>
                <a:latin typeface="Arial" charset="0"/>
              </a:rPr>
              <a:t>Conduct the interview</a:t>
            </a:r>
          </a:p>
          <a:p>
            <a:pPr marL="914400" lvl="1" indent="-457200">
              <a:spcBef>
                <a:spcPct val="0"/>
              </a:spcBef>
              <a:buFont typeface="+mj-lt"/>
              <a:buAutoNum type="alphaLcPeriod"/>
              <a:defRPr/>
            </a:pPr>
            <a:r>
              <a:rPr lang="en-US" sz="2000" dirty="0">
                <a:solidFill>
                  <a:schemeClr val="tx2"/>
                </a:solidFill>
                <a:latin typeface="Arial" charset="0"/>
              </a:rPr>
              <a:t>(Note taker) Attempt to capture verbatim quotes.</a:t>
            </a:r>
          </a:p>
          <a:p>
            <a:pPr marL="838200" lvl="1" indent="-381000">
              <a:spcBef>
                <a:spcPct val="0"/>
              </a:spcBef>
              <a:buFontTx/>
              <a:buAutoNum type="alphaLcPeriod"/>
              <a:defRPr/>
            </a:pPr>
            <a:r>
              <a:rPr lang="en-US" sz="2000" dirty="0">
                <a:solidFill>
                  <a:schemeClr val="tx2"/>
                </a:solidFill>
                <a:latin typeface="Arial" charset="0"/>
              </a:rPr>
              <a:t> (Everyone) Watch for passive and active listening, probing,   general navigation, and time spent against the learning objectives.</a:t>
            </a:r>
          </a:p>
          <a:p>
            <a:pPr marL="838200" lvl="1" indent="-381000">
              <a:spcBef>
                <a:spcPct val="0"/>
              </a:spcBef>
              <a:buFontTx/>
              <a:buAutoNum type="alphaLcPeriod"/>
              <a:defRPr/>
            </a:pPr>
            <a:endParaRPr lang="en-US" sz="2000" dirty="0">
              <a:solidFill>
                <a:schemeClr val="tx2"/>
              </a:solidFill>
              <a:latin typeface="Arial" charset="0"/>
            </a:endParaRPr>
          </a:p>
          <a:p>
            <a:pPr marL="381000" indent="-381000">
              <a:spcBef>
                <a:spcPct val="0"/>
              </a:spcBef>
              <a:buFontTx/>
              <a:buAutoNum type="arabicPeriod" startAt="4"/>
              <a:defRPr/>
            </a:pPr>
            <a:r>
              <a:rPr lang="en-US" sz="2000" dirty="0">
                <a:solidFill>
                  <a:schemeClr val="tx2"/>
                </a:solidFill>
                <a:latin typeface="Arial" charset="0"/>
              </a:rPr>
              <a:t>Debrief </a:t>
            </a:r>
          </a:p>
          <a:p>
            <a:pPr marL="838200" lvl="1" indent="-381000">
              <a:spcBef>
                <a:spcPct val="0"/>
              </a:spcBef>
              <a:buFontTx/>
              <a:buAutoNum type="alphaLcPeriod"/>
              <a:defRPr/>
            </a:pPr>
            <a:r>
              <a:rPr lang="en-US" sz="2000" dirty="0">
                <a:solidFill>
                  <a:schemeClr val="tx2"/>
                </a:solidFill>
                <a:latin typeface="Arial" charset="0"/>
              </a:rPr>
              <a:t>Interviewer and note-taker debrief and fill in details in notes. (3 min)</a:t>
            </a:r>
          </a:p>
          <a:p>
            <a:pPr marL="838200" lvl="1" indent="-381000">
              <a:spcBef>
                <a:spcPct val="0"/>
              </a:spcBef>
              <a:buFontTx/>
              <a:buAutoNum type="alphaLcPeriod"/>
              <a:defRPr/>
            </a:pPr>
            <a:r>
              <a:rPr lang="en-US" sz="2000" dirty="0">
                <a:solidFill>
                  <a:schemeClr val="tx2"/>
                </a:solidFill>
                <a:latin typeface="Arial" charset="0"/>
              </a:rPr>
              <a:t>Interviewees provide feedback and constructive tips for interviewer   (3 min)</a:t>
            </a:r>
          </a:p>
          <a:p>
            <a:pPr marL="838200" lvl="1" indent="-381000">
              <a:spcBef>
                <a:spcPct val="0"/>
              </a:spcBef>
              <a:buFontTx/>
              <a:buAutoNum type="alphaLcPeriod"/>
              <a:defRPr/>
            </a:pPr>
            <a:r>
              <a:rPr lang="en-US" sz="2000" dirty="0">
                <a:solidFill>
                  <a:schemeClr val="tx2"/>
                </a:solidFill>
                <a:latin typeface="Arial" charset="0"/>
              </a:rPr>
              <a:t>Note taker and observers provide feedback. (2 min)</a:t>
            </a:r>
          </a:p>
          <a:p>
            <a:pPr marL="838200" lvl="1" indent="-381000">
              <a:spcBef>
                <a:spcPct val="0"/>
              </a:spcBef>
              <a:buFontTx/>
              <a:buAutoNum type="alphaLcPeriod"/>
              <a:defRPr/>
            </a:pPr>
            <a:r>
              <a:rPr lang="en-US" sz="2000" dirty="0">
                <a:solidFill>
                  <a:schemeClr val="tx2"/>
                </a:solidFill>
                <a:latin typeface="Arial" charset="0"/>
              </a:rPr>
              <a:t>Interviewer conducts self-reflection and discussion (2 min)</a:t>
            </a:r>
          </a:p>
        </p:txBody>
      </p:sp>
      <p:grpSp>
        <p:nvGrpSpPr>
          <p:cNvPr id="2" name="Group 81"/>
          <p:cNvGrpSpPr>
            <a:grpSpLocks/>
          </p:cNvGrpSpPr>
          <p:nvPr/>
        </p:nvGrpSpPr>
        <p:grpSpPr bwMode="auto">
          <a:xfrm>
            <a:off x="1489075" y="5092700"/>
            <a:ext cx="7289800" cy="1101725"/>
            <a:chOff x="-20" y="2746"/>
            <a:chExt cx="4592" cy="694"/>
          </a:xfrm>
        </p:grpSpPr>
        <p:sp>
          <p:nvSpPr>
            <p:cNvPr id="45065" name="Rectangle 82"/>
            <p:cNvSpPr>
              <a:spLocks noChangeArrowheads="1"/>
            </p:cNvSpPr>
            <p:nvPr/>
          </p:nvSpPr>
          <p:spPr bwMode="blackWhite">
            <a:xfrm>
              <a:off x="-20" y="2908"/>
              <a:ext cx="3725"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800" i="1">
                  <a:solidFill>
                    <a:schemeClr val="accent2"/>
                  </a:solidFill>
                </a:rPr>
                <a:t>Change</a:t>
              </a:r>
              <a:r>
                <a:rPr lang="en-US" altLang="en-US" sz="1800" i="1">
                  <a:solidFill>
                    <a:schemeClr val="accent2"/>
                  </a:solidFill>
                </a:rPr>
                <a:t> </a:t>
              </a:r>
              <a:r>
                <a:rPr lang="en-US" altLang="en-US" sz="2800" i="1">
                  <a:solidFill>
                    <a:schemeClr val="accent2"/>
                  </a:solidFill>
                </a:rPr>
                <a:t>roles and do a second cycle</a:t>
              </a:r>
            </a:p>
          </p:txBody>
        </p:sp>
        <p:sp>
          <p:nvSpPr>
            <p:cNvPr id="45066" name="Freeform 83"/>
            <p:cNvSpPr>
              <a:spLocks/>
            </p:cNvSpPr>
            <p:nvPr/>
          </p:nvSpPr>
          <p:spPr bwMode="auto">
            <a:xfrm rot="-1654130">
              <a:off x="4088" y="3176"/>
              <a:ext cx="484" cy="264"/>
            </a:xfrm>
            <a:custGeom>
              <a:avLst/>
              <a:gdLst>
                <a:gd name="T0" fmla="*/ 0 w 970"/>
                <a:gd name="T1" fmla="*/ 0 h 529"/>
                <a:gd name="T2" fmla="*/ 0 w 970"/>
                <a:gd name="T3" fmla="*/ 0 h 529"/>
                <a:gd name="T4" fmla="*/ 0 w 970"/>
                <a:gd name="T5" fmla="*/ 0 h 529"/>
                <a:gd name="T6" fmla="*/ 0 w 970"/>
                <a:gd name="T7" fmla="*/ 0 h 529"/>
                <a:gd name="T8" fmla="*/ 0 w 970"/>
                <a:gd name="T9" fmla="*/ 0 h 529"/>
                <a:gd name="T10" fmla="*/ 0 w 970"/>
                <a:gd name="T11" fmla="*/ 0 h 529"/>
                <a:gd name="T12" fmla="*/ 0 w 970"/>
                <a:gd name="T13" fmla="*/ 0 h 529"/>
                <a:gd name="T14" fmla="*/ 0 w 970"/>
                <a:gd name="T15" fmla="*/ 0 h 529"/>
                <a:gd name="T16" fmla="*/ 0 w 970"/>
                <a:gd name="T17" fmla="*/ 0 h 529"/>
                <a:gd name="T18" fmla="*/ 0 w 970"/>
                <a:gd name="T19" fmla="*/ 0 h 529"/>
                <a:gd name="T20" fmla="*/ 0 w 970"/>
                <a:gd name="T21" fmla="*/ 0 h 529"/>
                <a:gd name="T22" fmla="*/ 0 w 970"/>
                <a:gd name="T23" fmla="*/ 0 h 529"/>
                <a:gd name="T24" fmla="*/ 0 w 970"/>
                <a:gd name="T25" fmla="*/ 0 h 529"/>
                <a:gd name="T26" fmla="*/ 0 w 970"/>
                <a:gd name="T27" fmla="*/ 0 h 529"/>
                <a:gd name="T28" fmla="*/ 0 w 970"/>
                <a:gd name="T29" fmla="*/ 0 h 529"/>
                <a:gd name="T30" fmla="*/ 0 w 970"/>
                <a:gd name="T31" fmla="*/ 0 h 529"/>
                <a:gd name="T32" fmla="*/ 0 w 970"/>
                <a:gd name="T33" fmla="*/ 0 h 529"/>
                <a:gd name="T34" fmla="*/ 0 w 970"/>
                <a:gd name="T35" fmla="*/ 0 h 529"/>
                <a:gd name="T36" fmla="*/ 0 w 970"/>
                <a:gd name="T37" fmla="*/ 0 h 529"/>
                <a:gd name="T38" fmla="*/ 0 w 970"/>
                <a:gd name="T39" fmla="*/ 0 h 529"/>
                <a:gd name="T40" fmla="*/ 0 w 970"/>
                <a:gd name="T41" fmla="*/ 0 h 529"/>
                <a:gd name="T42" fmla="*/ 0 w 970"/>
                <a:gd name="T43" fmla="*/ 0 h 529"/>
                <a:gd name="T44" fmla="*/ 0 w 970"/>
                <a:gd name="T45" fmla="*/ 0 h 529"/>
                <a:gd name="T46" fmla="*/ 0 w 970"/>
                <a:gd name="T47" fmla="*/ 0 h 529"/>
                <a:gd name="T48" fmla="*/ 0 w 970"/>
                <a:gd name="T49" fmla="*/ 0 h 529"/>
                <a:gd name="T50" fmla="*/ 0 w 970"/>
                <a:gd name="T51" fmla="*/ 0 h 529"/>
                <a:gd name="T52" fmla="*/ 0 w 970"/>
                <a:gd name="T53" fmla="*/ 0 h 529"/>
                <a:gd name="T54" fmla="*/ 0 w 970"/>
                <a:gd name="T55" fmla="*/ 0 h 529"/>
                <a:gd name="T56" fmla="*/ 0 w 970"/>
                <a:gd name="T57" fmla="*/ 0 h 529"/>
                <a:gd name="T58" fmla="*/ 0 w 970"/>
                <a:gd name="T59" fmla="*/ 0 h 529"/>
                <a:gd name="T60" fmla="*/ 0 w 970"/>
                <a:gd name="T61" fmla="*/ 0 h 529"/>
                <a:gd name="T62" fmla="*/ 0 w 970"/>
                <a:gd name="T63" fmla="*/ 0 h 529"/>
                <a:gd name="T64" fmla="*/ 0 w 970"/>
                <a:gd name="T65" fmla="*/ 0 h 529"/>
                <a:gd name="T66" fmla="*/ 0 w 970"/>
                <a:gd name="T67" fmla="*/ 0 h 529"/>
                <a:gd name="T68" fmla="*/ 0 w 970"/>
                <a:gd name="T69" fmla="*/ 0 h 529"/>
                <a:gd name="T70" fmla="*/ 0 w 970"/>
                <a:gd name="T71" fmla="*/ 0 h 529"/>
                <a:gd name="T72" fmla="*/ 0 w 970"/>
                <a:gd name="T73" fmla="*/ 0 h 529"/>
                <a:gd name="T74" fmla="*/ 0 w 970"/>
                <a:gd name="T75" fmla="*/ 0 h 529"/>
                <a:gd name="T76" fmla="*/ 0 w 970"/>
                <a:gd name="T77" fmla="*/ 0 h 529"/>
                <a:gd name="T78" fmla="*/ 0 w 970"/>
                <a:gd name="T79" fmla="*/ 0 h 529"/>
                <a:gd name="T80" fmla="*/ 0 w 970"/>
                <a:gd name="T81" fmla="*/ 0 h 529"/>
                <a:gd name="T82" fmla="*/ 0 w 970"/>
                <a:gd name="T83" fmla="*/ 0 h 529"/>
                <a:gd name="T84" fmla="*/ 0 w 970"/>
                <a:gd name="T85" fmla="*/ 0 h 529"/>
                <a:gd name="T86" fmla="*/ 0 w 970"/>
                <a:gd name="T87" fmla="*/ 0 h 529"/>
                <a:gd name="T88" fmla="*/ 0 w 970"/>
                <a:gd name="T89" fmla="*/ 0 h 529"/>
                <a:gd name="T90" fmla="*/ 0 w 970"/>
                <a:gd name="T91" fmla="*/ 0 h 529"/>
                <a:gd name="T92" fmla="*/ 0 w 970"/>
                <a:gd name="T93" fmla="*/ 0 h 529"/>
                <a:gd name="T94" fmla="*/ 0 w 970"/>
                <a:gd name="T95" fmla="*/ 0 h 529"/>
                <a:gd name="T96" fmla="*/ 0 w 970"/>
                <a:gd name="T97" fmla="*/ 0 h 529"/>
                <a:gd name="T98" fmla="*/ 0 w 970"/>
                <a:gd name="T99" fmla="*/ 0 h 52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970"/>
                <a:gd name="T151" fmla="*/ 0 h 529"/>
                <a:gd name="T152" fmla="*/ 970 w 970"/>
                <a:gd name="T153" fmla="*/ 529 h 52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970" h="529">
                  <a:moveTo>
                    <a:pt x="27" y="0"/>
                  </a:moveTo>
                  <a:lnTo>
                    <a:pt x="36" y="10"/>
                  </a:lnTo>
                  <a:lnTo>
                    <a:pt x="47" y="25"/>
                  </a:lnTo>
                  <a:lnTo>
                    <a:pt x="60" y="40"/>
                  </a:lnTo>
                  <a:lnTo>
                    <a:pt x="74" y="57"/>
                  </a:lnTo>
                  <a:lnTo>
                    <a:pt x="85" y="73"/>
                  </a:lnTo>
                  <a:lnTo>
                    <a:pt x="98" y="90"/>
                  </a:lnTo>
                  <a:lnTo>
                    <a:pt x="109" y="105"/>
                  </a:lnTo>
                  <a:lnTo>
                    <a:pt x="119" y="118"/>
                  </a:lnTo>
                  <a:lnTo>
                    <a:pt x="126" y="130"/>
                  </a:lnTo>
                  <a:lnTo>
                    <a:pt x="135" y="137"/>
                  </a:lnTo>
                  <a:lnTo>
                    <a:pt x="143" y="145"/>
                  </a:lnTo>
                  <a:lnTo>
                    <a:pt x="152" y="150"/>
                  </a:lnTo>
                  <a:lnTo>
                    <a:pt x="160" y="156"/>
                  </a:lnTo>
                  <a:lnTo>
                    <a:pt x="167" y="160"/>
                  </a:lnTo>
                  <a:lnTo>
                    <a:pt x="173" y="163"/>
                  </a:lnTo>
                  <a:lnTo>
                    <a:pt x="180" y="167"/>
                  </a:lnTo>
                  <a:lnTo>
                    <a:pt x="192" y="173"/>
                  </a:lnTo>
                  <a:lnTo>
                    <a:pt x="203" y="175"/>
                  </a:lnTo>
                  <a:lnTo>
                    <a:pt x="214" y="180"/>
                  </a:lnTo>
                  <a:lnTo>
                    <a:pt x="225" y="192"/>
                  </a:lnTo>
                  <a:lnTo>
                    <a:pt x="233" y="205"/>
                  </a:lnTo>
                  <a:lnTo>
                    <a:pt x="235" y="209"/>
                  </a:lnTo>
                  <a:lnTo>
                    <a:pt x="240" y="212"/>
                  </a:lnTo>
                  <a:lnTo>
                    <a:pt x="254" y="216"/>
                  </a:lnTo>
                  <a:lnTo>
                    <a:pt x="265" y="220"/>
                  </a:lnTo>
                  <a:lnTo>
                    <a:pt x="276" y="224"/>
                  </a:lnTo>
                  <a:lnTo>
                    <a:pt x="289" y="229"/>
                  </a:lnTo>
                  <a:lnTo>
                    <a:pt x="300" y="237"/>
                  </a:lnTo>
                  <a:lnTo>
                    <a:pt x="312" y="244"/>
                  </a:lnTo>
                  <a:lnTo>
                    <a:pt x="319" y="252"/>
                  </a:lnTo>
                  <a:lnTo>
                    <a:pt x="325" y="259"/>
                  </a:lnTo>
                  <a:lnTo>
                    <a:pt x="327" y="267"/>
                  </a:lnTo>
                  <a:lnTo>
                    <a:pt x="321" y="276"/>
                  </a:lnTo>
                  <a:lnTo>
                    <a:pt x="310" y="278"/>
                  </a:lnTo>
                  <a:lnTo>
                    <a:pt x="297" y="278"/>
                  </a:lnTo>
                  <a:lnTo>
                    <a:pt x="282" y="278"/>
                  </a:lnTo>
                  <a:lnTo>
                    <a:pt x="272" y="280"/>
                  </a:lnTo>
                  <a:lnTo>
                    <a:pt x="261" y="284"/>
                  </a:lnTo>
                  <a:lnTo>
                    <a:pt x="248" y="285"/>
                  </a:lnTo>
                  <a:lnTo>
                    <a:pt x="233" y="287"/>
                  </a:lnTo>
                  <a:lnTo>
                    <a:pt x="216" y="289"/>
                  </a:lnTo>
                  <a:lnTo>
                    <a:pt x="199" y="289"/>
                  </a:lnTo>
                  <a:lnTo>
                    <a:pt x="182" y="289"/>
                  </a:lnTo>
                  <a:lnTo>
                    <a:pt x="167" y="285"/>
                  </a:lnTo>
                  <a:lnTo>
                    <a:pt x="180" y="299"/>
                  </a:lnTo>
                  <a:lnTo>
                    <a:pt x="201" y="314"/>
                  </a:lnTo>
                  <a:lnTo>
                    <a:pt x="227" y="329"/>
                  </a:lnTo>
                  <a:lnTo>
                    <a:pt x="257" y="344"/>
                  </a:lnTo>
                  <a:lnTo>
                    <a:pt x="287" y="359"/>
                  </a:lnTo>
                  <a:lnTo>
                    <a:pt x="321" y="372"/>
                  </a:lnTo>
                  <a:lnTo>
                    <a:pt x="351" y="381"/>
                  </a:lnTo>
                  <a:lnTo>
                    <a:pt x="379" y="387"/>
                  </a:lnTo>
                  <a:lnTo>
                    <a:pt x="392" y="385"/>
                  </a:lnTo>
                  <a:lnTo>
                    <a:pt x="411" y="385"/>
                  </a:lnTo>
                  <a:lnTo>
                    <a:pt x="430" y="389"/>
                  </a:lnTo>
                  <a:lnTo>
                    <a:pt x="452" y="394"/>
                  </a:lnTo>
                  <a:lnTo>
                    <a:pt x="475" y="400"/>
                  </a:lnTo>
                  <a:lnTo>
                    <a:pt x="494" y="405"/>
                  </a:lnTo>
                  <a:lnTo>
                    <a:pt x="510" y="411"/>
                  </a:lnTo>
                  <a:lnTo>
                    <a:pt x="522" y="415"/>
                  </a:lnTo>
                  <a:lnTo>
                    <a:pt x="531" y="415"/>
                  </a:lnTo>
                  <a:lnTo>
                    <a:pt x="540" y="417"/>
                  </a:lnTo>
                  <a:lnTo>
                    <a:pt x="552" y="415"/>
                  </a:lnTo>
                  <a:lnTo>
                    <a:pt x="563" y="415"/>
                  </a:lnTo>
                  <a:lnTo>
                    <a:pt x="574" y="413"/>
                  </a:lnTo>
                  <a:lnTo>
                    <a:pt x="584" y="413"/>
                  </a:lnTo>
                  <a:lnTo>
                    <a:pt x="593" y="413"/>
                  </a:lnTo>
                  <a:lnTo>
                    <a:pt x="602" y="413"/>
                  </a:lnTo>
                  <a:lnTo>
                    <a:pt x="610" y="413"/>
                  </a:lnTo>
                  <a:lnTo>
                    <a:pt x="619" y="411"/>
                  </a:lnTo>
                  <a:lnTo>
                    <a:pt x="627" y="411"/>
                  </a:lnTo>
                  <a:lnTo>
                    <a:pt x="638" y="409"/>
                  </a:lnTo>
                  <a:lnTo>
                    <a:pt x="647" y="407"/>
                  </a:lnTo>
                  <a:lnTo>
                    <a:pt x="657" y="405"/>
                  </a:lnTo>
                  <a:lnTo>
                    <a:pt x="668" y="405"/>
                  </a:lnTo>
                  <a:lnTo>
                    <a:pt x="677" y="404"/>
                  </a:lnTo>
                  <a:lnTo>
                    <a:pt x="685" y="404"/>
                  </a:lnTo>
                  <a:lnTo>
                    <a:pt x="692" y="404"/>
                  </a:lnTo>
                  <a:lnTo>
                    <a:pt x="700" y="404"/>
                  </a:lnTo>
                  <a:lnTo>
                    <a:pt x="705" y="404"/>
                  </a:lnTo>
                  <a:lnTo>
                    <a:pt x="713" y="402"/>
                  </a:lnTo>
                  <a:lnTo>
                    <a:pt x="722" y="400"/>
                  </a:lnTo>
                  <a:lnTo>
                    <a:pt x="734" y="394"/>
                  </a:lnTo>
                  <a:lnTo>
                    <a:pt x="747" y="387"/>
                  </a:lnTo>
                  <a:lnTo>
                    <a:pt x="764" y="377"/>
                  </a:lnTo>
                  <a:lnTo>
                    <a:pt x="779" y="370"/>
                  </a:lnTo>
                  <a:lnTo>
                    <a:pt x="795" y="364"/>
                  </a:lnTo>
                  <a:lnTo>
                    <a:pt x="812" y="360"/>
                  </a:lnTo>
                  <a:lnTo>
                    <a:pt x="825" y="355"/>
                  </a:lnTo>
                  <a:lnTo>
                    <a:pt x="839" y="347"/>
                  </a:lnTo>
                  <a:lnTo>
                    <a:pt x="848" y="340"/>
                  </a:lnTo>
                  <a:lnTo>
                    <a:pt x="855" y="329"/>
                  </a:lnTo>
                  <a:lnTo>
                    <a:pt x="861" y="317"/>
                  </a:lnTo>
                  <a:lnTo>
                    <a:pt x="869" y="304"/>
                  </a:lnTo>
                  <a:lnTo>
                    <a:pt x="878" y="293"/>
                  </a:lnTo>
                  <a:lnTo>
                    <a:pt x="887" y="282"/>
                  </a:lnTo>
                  <a:lnTo>
                    <a:pt x="897" y="272"/>
                  </a:lnTo>
                  <a:lnTo>
                    <a:pt x="906" y="265"/>
                  </a:lnTo>
                  <a:lnTo>
                    <a:pt x="915" y="257"/>
                  </a:lnTo>
                  <a:lnTo>
                    <a:pt x="925" y="254"/>
                  </a:lnTo>
                  <a:lnTo>
                    <a:pt x="936" y="235"/>
                  </a:lnTo>
                  <a:lnTo>
                    <a:pt x="949" y="212"/>
                  </a:lnTo>
                  <a:lnTo>
                    <a:pt x="959" y="190"/>
                  </a:lnTo>
                  <a:lnTo>
                    <a:pt x="966" y="173"/>
                  </a:lnTo>
                  <a:lnTo>
                    <a:pt x="970" y="182"/>
                  </a:lnTo>
                  <a:lnTo>
                    <a:pt x="970" y="203"/>
                  </a:lnTo>
                  <a:lnTo>
                    <a:pt x="960" y="231"/>
                  </a:lnTo>
                  <a:lnTo>
                    <a:pt x="940" y="257"/>
                  </a:lnTo>
                  <a:lnTo>
                    <a:pt x="936" y="265"/>
                  </a:lnTo>
                  <a:lnTo>
                    <a:pt x="932" y="276"/>
                  </a:lnTo>
                  <a:lnTo>
                    <a:pt x="927" y="289"/>
                  </a:lnTo>
                  <a:lnTo>
                    <a:pt x="921" y="302"/>
                  </a:lnTo>
                  <a:lnTo>
                    <a:pt x="912" y="315"/>
                  </a:lnTo>
                  <a:lnTo>
                    <a:pt x="902" y="329"/>
                  </a:lnTo>
                  <a:lnTo>
                    <a:pt x="891" y="338"/>
                  </a:lnTo>
                  <a:lnTo>
                    <a:pt x="878" y="345"/>
                  </a:lnTo>
                  <a:lnTo>
                    <a:pt x="870" y="355"/>
                  </a:lnTo>
                  <a:lnTo>
                    <a:pt x="863" y="364"/>
                  </a:lnTo>
                  <a:lnTo>
                    <a:pt x="854" y="374"/>
                  </a:lnTo>
                  <a:lnTo>
                    <a:pt x="844" y="383"/>
                  </a:lnTo>
                  <a:lnTo>
                    <a:pt x="835" y="392"/>
                  </a:lnTo>
                  <a:lnTo>
                    <a:pt x="827" y="402"/>
                  </a:lnTo>
                  <a:lnTo>
                    <a:pt x="818" y="409"/>
                  </a:lnTo>
                  <a:lnTo>
                    <a:pt x="810" y="415"/>
                  </a:lnTo>
                  <a:lnTo>
                    <a:pt x="803" y="420"/>
                  </a:lnTo>
                  <a:lnTo>
                    <a:pt x="795" y="430"/>
                  </a:lnTo>
                  <a:lnTo>
                    <a:pt x="786" y="439"/>
                  </a:lnTo>
                  <a:lnTo>
                    <a:pt x="777" y="449"/>
                  </a:lnTo>
                  <a:lnTo>
                    <a:pt x="764" y="460"/>
                  </a:lnTo>
                  <a:lnTo>
                    <a:pt x="747" y="471"/>
                  </a:lnTo>
                  <a:lnTo>
                    <a:pt x="726" y="480"/>
                  </a:lnTo>
                  <a:lnTo>
                    <a:pt x="700" y="490"/>
                  </a:lnTo>
                  <a:lnTo>
                    <a:pt x="715" y="494"/>
                  </a:lnTo>
                  <a:lnTo>
                    <a:pt x="704" y="497"/>
                  </a:lnTo>
                  <a:lnTo>
                    <a:pt x="692" y="501"/>
                  </a:lnTo>
                  <a:lnTo>
                    <a:pt x="681" y="505"/>
                  </a:lnTo>
                  <a:lnTo>
                    <a:pt x="670" y="507"/>
                  </a:lnTo>
                  <a:lnTo>
                    <a:pt x="657" y="510"/>
                  </a:lnTo>
                  <a:lnTo>
                    <a:pt x="642" y="512"/>
                  </a:lnTo>
                  <a:lnTo>
                    <a:pt x="627" y="514"/>
                  </a:lnTo>
                  <a:lnTo>
                    <a:pt x="610" y="518"/>
                  </a:lnTo>
                  <a:lnTo>
                    <a:pt x="591" y="520"/>
                  </a:lnTo>
                  <a:lnTo>
                    <a:pt x="576" y="522"/>
                  </a:lnTo>
                  <a:lnTo>
                    <a:pt x="561" y="522"/>
                  </a:lnTo>
                  <a:lnTo>
                    <a:pt x="550" y="522"/>
                  </a:lnTo>
                  <a:lnTo>
                    <a:pt x="537" y="522"/>
                  </a:lnTo>
                  <a:lnTo>
                    <a:pt x="525" y="522"/>
                  </a:lnTo>
                  <a:lnTo>
                    <a:pt x="516" y="524"/>
                  </a:lnTo>
                  <a:lnTo>
                    <a:pt x="505" y="525"/>
                  </a:lnTo>
                  <a:lnTo>
                    <a:pt x="494" y="527"/>
                  </a:lnTo>
                  <a:lnTo>
                    <a:pt x="480" y="529"/>
                  </a:lnTo>
                  <a:lnTo>
                    <a:pt x="467" y="529"/>
                  </a:lnTo>
                  <a:lnTo>
                    <a:pt x="454" y="529"/>
                  </a:lnTo>
                  <a:lnTo>
                    <a:pt x="441" y="527"/>
                  </a:lnTo>
                  <a:lnTo>
                    <a:pt x="428" y="525"/>
                  </a:lnTo>
                  <a:lnTo>
                    <a:pt x="413" y="524"/>
                  </a:lnTo>
                  <a:lnTo>
                    <a:pt x="398" y="520"/>
                  </a:lnTo>
                  <a:lnTo>
                    <a:pt x="381" y="516"/>
                  </a:lnTo>
                  <a:lnTo>
                    <a:pt x="362" y="512"/>
                  </a:lnTo>
                  <a:lnTo>
                    <a:pt x="342" y="507"/>
                  </a:lnTo>
                  <a:lnTo>
                    <a:pt x="321" y="499"/>
                  </a:lnTo>
                  <a:lnTo>
                    <a:pt x="299" y="490"/>
                  </a:lnTo>
                  <a:lnTo>
                    <a:pt x="276" y="477"/>
                  </a:lnTo>
                  <a:lnTo>
                    <a:pt x="255" y="464"/>
                  </a:lnTo>
                  <a:lnTo>
                    <a:pt x="237" y="445"/>
                  </a:lnTo>
                  <a:lnTo>
                    <a:pt x="218" y="445"/>
                  </a:lnTo>
                  <a:lnTo>
                    <a:pt x="203" y="432"/>
                  </a:lnTo>
                  <a:lnTo>
                    <a:pt x="186" y="415"/>
                  </a:lnTo>
                  <a:lnTo>
                    <a:pt x="169" y="396"/>
                  </a:lnTo>
                  <a:lnTo>
                    <a:pt x="150" y="374"/>
                  </a:lnTo>
                  <a:lnTo>
                    <a:pt x="134" y="351"/>
                  </a:lnTo>
                  <a:lnTo>
                    <a:pt x="119" y="327"/>
                  </a:lnTo>
                  <a:lnTo>
                    <a:pt x="105" y="304"/>
                  </a:lnTo>
                  <a:lnTo>
                    <a:pt x="96" y="282"/>
                  </a:lnTo>
                  <a:lnTo>
                    <a:pt x="87" y="270"/>
                  </a:lnTo>
                  <a:lnTo>
                    <a:pt x="74" y="269"/>
                  </a:lnTo>
                  <a:lnTo>
                    <a:pt x="60" y="276"/>
                  </a:lnTo>
                  <a:lnTo>
                    <a:pt x="55" y="297"/>
                  </a:lnTo>
                  <a:lnTo>
                    <a:pt x="53" y="321"/>
                  </a:lnTo>
                  <a:lnTo>
                    <a:pt x="47" y="347"/>
                  </a:lnTo>
                  <a:lnTo>
                    <a:pt x="38" y="372"/>
                  </a:lnTo>
                  <a:lnTo>
                    <a:pt x="23" y="389"/>
                  </a:lnTo>
                  <a:lnTo>
                    <a:pt x="14" y="392"/>
                  </a:lnTo>
                  <a:lnTo>
                    <a:pt x="15" y="383"/>
                  </a:lnTo>
                  <a:lnTo>
                    <a:pt x="21" y="368"/>
                  </a:lnTo>
                  <a:lnTo>
                    <a:pt x="29" y="351"/>
                  </a:lnTo>
                  <a:lnTo>
                    <a:pt x="29" y="338"/>
                  </a:lnTo>
                  <a:lnTo>
                    <a:pt x="25" y="327"/>
                  </a:lnTo>
                  <a:lnTo>
                    <a:pt x="21" y="315"/>
                  </a:lnTo>
                  <a:lnTo>
                    <a:pt x="23" y="302"/>
                  </a:lnTo>
                  <a:lnTo>
                    <a:pt x="27" y="285"/>
                  </a:lnTo>
                  <a:lnTo>
                    <a:pt x="25" y="267"/>
                  </a:lnTo>
                  <a:lnTo>
                    <a:pt x="21" y="248"/>
                  </a:lnTo>
                  <a:lnTo>
                    <a:pt x="17" y="233"/>
                  </a:lnTo>
                  <a:lnTo>
                    <a:pt x="12" y="220"/>
                  </a:lnTo>
                  <a:lnTo>
                    <a:pt x="4" y="205"/>
                  </a:lnTo>
                  <a:lnTo>
                    <a:pt x="0" y="188"/>
                  </a:lnTo>
                  <a:lnTo>
                    <a:pt x="2" y="171"/>
                  </a:lnTo>
                  <a:lnTo>
                    <a:pt x="8" y="145"/>
                  </a:lnTo>
                  <a:lnTo>
                    <a:pt x="10" y="102"/>
                  </a:lnTo>
                  <a:lnTo>
                    <a:pt x="15" y="51"/>
                  </a:lnTo>
                  <a:lnTo>
                    <a:pt x="27" y="0"/>
                  </a:lnTo>
                  <a:close/>
                </a:path>
              </a:pathLst>
            </a:custGeom>
            <a:solidFill>
              <a:srgbClr val="EAEAEA"/>
            </a:solidFill>
            <a:ln w="9525">
              <a:solidFill>
                <a:srgbClr val="000000"/>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45067" name="Freeform 84"/>
            <p:cNvSpPr>
              <a:spLocks/>
            </p:cNvSpPr>
            <p:nvPr/>
          </p:nvSpPr>
          <p:spPr bwMode="auto">
            <a:xfrm>
              <a:off x="4030" y="2746"/>
              <a:ext cx="517" cy="283"/>
            </a:xfrm>
            <a:custGeom>
              <a:avLst/>
              <a:gdLst>
                <a:gd name="T0" fmla="*/ 0 w 1035"/>
                <a:gd name="T1" fmla="*/ 0 h 567"/>
                <a:gd name="T2" fmla="*/ 0 w 1035"/>
                <a:gd name="T3" fmla="*/ 0 h 567"/>
                <a:gd name="T4" fmla="*/ 0 w 1035"/>
                <a:gd name="T5" fmla="*/ 0 h 567"/>
                <a:gd name="T6" fmla="*/ 0 w 1035"/>
                <a:gd name="T7" fmla="*/ 0 h 567"/>
                <a:gd name="T8" fmla="*/ 0 w 1035"/>
                <a:gd name="T9" fmla="*/ 0 h 567"/>
                <a:gd name="T10" fmla="*/ 0 w 1035"/>
                <a:gd name="T11" fmla="*/ 0 h 567"/>
                <a:gd name="T12" fmla="*/ 0 w 1035"/>
                <a:gd name="T13" fmla="*/ 0 h 567"/>
                <a:gd name="T14" fmla="*/ 0 w 1035"/>
                <a:gd name="T15" fmla="*/ 0 h 567"/>
                <a:gd name="T16" fmla="*/ 0 w 1035"/>
                <a:gd name="T17" fmla="*/ 0 h 567"/>
                <a:gd name="T18" fmla="*/ 0 w 1035"/>
                <a:gd name="T19" fmla="*/ 0 h 567"/>
                <a:gd name="T20" fmla="*/ 0 w 1035"/>
                <a:gd name="T21" fmla="*/ 0 h 567"/>
                <a:gd name="T22" fmla="*/ 0 w 1035"/>
                <a:gd name="T23" fmla="*/ 0 h 567"/>
                <a:gd name="T24" fmla="*/ 0 w 1035"/>
                <a:gd name="T25" fmla="*/ 0 h 567"/>
                <a:gd name="T26" fmla="*/ 0 w 1035"/>
                <a:gd name="T27" fmla="*/ 0 h 567"/>
                <a:gd name="T28" fmla="*/ 0 w 1035"/>
                <a:gd name="T29" fmla="*/ 0 h 567"/>
                <a:gd name="T30" fmla="*/ 0 w 1035"/>
                <a:gd name="T31" fmla="*/ 0 h 567"/>
                <a:gd name="T32" fmla="*/ 0 w 1035"/>
                <a:gd name="T33" fmla="*/ 0 h 567"/>
                <a:gd name="T34" fmla="*/ 0 w 1035"/>
                <a:gd name="T35" fmla="*/ 0 h 567"/>
                <a:gd name="T36" fmla="*/ 0 w 1035"/>
                <a:gd name="T37" fmla="*/ 0 h 567"/>
                <a:gd name="T38" fmla="*/ 0 w 1035"/>
                <a:gd name="T39" fmla="*/ 0 h 567"/>
                <a:gd name="T40" fmla="*/ 0 w 1035"/>
                <a:gd name="T41" fmla="*/ 0 h 567"/>
                <a:gd name="T42" fmla="*/ 0 w 1035"/>
                <a:gd name="T43" fmla="*/ 0 h 567"/>
                <a:gd name="T44" fmla="*/ 0 w 1035"/>
                <a:gd name="T45" fmla="*/ 0 h 567"/>
                <a:gd name="T46" fmla="*/ 0 w 1035"/>
                <a:gd name="T47" fmla="*/ 0 h 567"/>
                <a:gd name="T48" fmla="*/ 0 w 1035"/>
                <a:gd name="T49" fmla="*/ 0 h 567"/>
                <a:gd name="T50" fmla="*/ 0 w 1035"/>
                <a:gd name="T51" fmla="*/ 0 h 567"/>
                <a:gd name="T52" fmla="*/ 1 w 1035"/>
                <a:gd name="T53" fmla="*/ 0 h 567"/>
                <a:gd name="T54" fmla="*/ 1 w 1035"/>
                <a:gd name="T55" fmla="*/ 0 h 567"/>
                <a:gd name="T56" fmla="*/ 1 w 1035"/>
                <a:gd name="T57" fmla="*/ 0 h 567"/>
                <a:gd name="T58" fmla="*/ 1 w 1035"/>
                <a:gd name="T59" fmla="*/ 0 h 567"/>
                <a:gd name="T60" fmla="*/ 0 w 1035"/>
                <a:gd name="T61" fmla="*/ 0 h 567"/>
                <a:gd name="T62" fmla="*/ 0 w 1035"/>
                <a:gd name="T63" fmla="*/ 0 h 567"/>
                <a:gd name="T64" fmla="*/ 0 w 1035"/>
                <a:gd name="T65" fmla="*/ 0 h 567"/>
                <a:gd name="T66" fmla="*/ 0 w 1035"/>
                <a:gd name="T67" fmla="*/ 0 h 567"/>
                <a:gd name="T68" fmla="*/ 0 w 1035"/>
                <a:gd name="T69" fmla="*/ 0 h 567"/>
                <a:gd name="T70" fmla="*/ 0 w 1035"/>
                <a:gd name="T71" fmla="*/ 0 h 567"/>
                <a:gd name="T72" fmla="*/ 0 w 1035"/>
                <a:gd name="T73" fmla="*/ 0 h 567"/>
                <a:gd name="T74" fmla="*/ 0 w 1035"/>
                <a:gd name="T75" fmla="*/ 0 h 567"/>
                <a:gd name="T76" fmla="*/ 0 w 1035"/>
                <a:gd name="T77" fmla="*/ 0 h 567"/>
                <a:gd name="T78" fmla="*/ 0 w 1035"/>
                <a:gd name="T79" fmla="*/ 0 h 567"/>
                <a:gd name="T80" fmla="*/ 0 w 1035"/>
                <a:gd name="T81" fmla="*/ 0 h 567"/>
                <a:gd name="T82" fmla="*/ 0 w 1035"/>
                <a:gd name="T83" fmla="*/ 0 h 567"/>
                <a:gd name="T84" fmla="*/ 0 w 1035"/>
                <a:gd name="T85" fmla="*/ 0 h 567"/>
                <a:gd name="T86" fmla="*/ 0 w 1035"/>
                <a:gd name="T87" fmla="*/ 0 h 567"/>
                <a:gd name="T88" fmla="*/ 0 w 1035"/>
                <a:gd name="T89" fmla="*/ 0 h 567"/>
                <a:gd name="T90" fmla="*/ 0 w 1035"/>
                <a:gd name="T91" fmla="*/ 0 h 567"/>
                <a:gd name="T92" fmla="*/ 0 w 1035"/>
                <a:gd name="T93" fmla="*/ 0 h 567"/>
                <a:gd name="T94" fmla="*/ 0 w 1035"/>
                <a:gd name="T95" fmla="*/ 0 h 567"/>
                <a:gd name="T96" fmla="*/ 0 w 1035"/>
                <a:gd name="T97" fmla="*/ 0 h 567"/>
                <a:gd name="T98" fmla="*/ 0 w 1035"/>
                <a:gd name="T99" fmla="*/ 0 h 567"/>
                <a:gd name="T100" fmla="*/ 0 w 1035"/>
                <a:gd name="T101" fmla="*/ 0 h 567"/>
                <a:gd name="T102" fmla="*/ 0 w 1035"/>
                <a:gd name="T103" fmla="*/ 0 h 567"/>
                <a:gd name="T104" fmla="*/ 0 w 1035"/>
                <a:gd name="T105" fmla="*/ 0 h 56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035"/>
                <a:gd name="T160" fmla="*/ 0 h 567"/>
                <a:gd name="T161" fmla="*/ 1035 w 1035"/>
                <a:gd name="T162" fmla="*/ 567 h 567"/>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035" h="567">
                  <a:moveTo>
                    <a:pt x="0" y="447"/>
                  </a:moveTo>
                  <a:lnTo>
                    <a:pt x="11" y="430"/>
                  </a:lnTo>
                  <a:lnTo>
                    <a:pt x="22" y="413"/>
                  </a:lnTo>
                  <a:lnTo>
                    <a:pt x="30" y="390"/>
                  </a:lnTo>
                  <a:lnTo>
                    <a:pt x="33" y="362"/>
                  </a:lnTo>
                  <a:lnTo>
                    <a:pt x="43" y="349"/>
                  </a:lnTo>
                  <a:lnTo>
                    <a:pt x="54" y="334"/>
                  </a:lnTo>
                  <a:lnTo>
                    <a:pt x="63" y="319"/>
                  </a:lnTo>
                  <a:lnTo>
                    <a:pt x="73" y="302"/>
                  </a:lnTo>
                  <a:lnTo>
                    <a:pt x="82" y="285"/>
                  </a:lnTo>
                  <a:lnTo>
                    <a:pt x="91" y="268"/>
                  </a:lnTo>
                  <a:lnTo>
                    <a:pt x="101" y="255"/>
                  </a:lnTo>
                  <a:lnTo>
                    <a:pt x="108" y="242"/>
                  </a:lnTo>
                  <a:lnTo>
                    <a:pt x="118" y="231"/>
                  </a:lnTo>
                  <a:lnTo>
                    <a:pt x="127" y="222"/>
                  </a:lnTo>
                  <a:lnTo>
                    <a:pt x="138" y="214"/>
                  </a:lnTo>
                  <a:lnTo>
                    <a:pt x="151" y="205"/>
                  </a:lnTo>
                  <a:lnTo>
                    <a:pt x="163" y="199"/>
                  </a:lnTo>
                  <a:lnTo>
                    <a:pt x="174" y="193"/>
                  </a:lnTo>
                  <a:lnTo>
                    <a:pt x="185" y="190"/>
                  </a:lnTo>
                  <a:lnTo>
                    <a:pt x="195" y="186"/>
                  </a:lnTo>
                  <a:lnTo>
                    <a:pt x="211" y="177"/>
                  </a:lnTo>
                  <a:lnTo>
                    <a:pt x="228" y="163"/>
                  </a:lnTo>
                  <a:lnTo>
                    <a:pt x="240" y="154"/>
                  </a:lnTo>
                  <a:lnTo>
                    <a:pt x="245" y="148"/>
                  </a:lnTo>
                  <a:lnTo>
                    <a:pt x="270" y="141"/>
                  </a:lnTo>
                  <a:lnTo>
                    <a:pt x="300" y="135"/>
                  </a:lnTo>
                  <a:lnTo>
                    <a:pt x="333" y="128"/>
                  </a:lnTo>
                  <a:lnTo>
                    <a:pt x="369" y="122"/>
                  </a:lnTo>
                  <a:lnTo>
                    <a:pt x="406" y="118"/>
                  </a:lnTo>
                  <a:lnTo>
                    <a:pt x="442" y="115"/>
                  </a:lnTo>
                  <a:lnTo>
                    <a:pt x="474" y="115"/>
                  </a:lnTo>
                  <a:lnTo>
                    <a:pt x="502" y="115"/>
                  </a:lnTo>
                  <a:lnTo>
                    <a:pt x="515" y="122"/>
                  </a:lnTo>
                  <a:lnTo>
                    <a:pt x="528" y="128"/>
                  </a:lnTo>
                  <a:lnTo>
                    <a:pt x="545" y="135"/>
                  </a:lnTo>
                  <a:lnTo>
                    <a:pt x="564" y="143"/>
                  </a:lnTo>
                  <a:lnTo>
                    <a:pt x="586" y="148"/>
                  </a:lnTo>
                  <a:lnTo>
                    <a:pt x="609" y="154"/>
                  </a:lnTo>
                  <a:lnTo>
                    <a:pt x="635" y="156"/>
                  </a:lnTo>
                  <a:lnTo>
                    <a:pt x="663" y="158"/>
                  </a:lnTo>
                  <a:lnTo>
                    <a:pt x="684" y="167"/>
                  </a:lnTo>
                  <a:lnTo>
                    <a:pt x="714" y="184"/>
                  </a:lnTo>
                  <a:lnTo>
                    <a:pt x="751" y="207"/>
                  </a:lnTo>
                  <a:lnTo>
                    <a:pt x="791" y="235"/>
                  </a:lnTo>
                  <a:lnTo>
                    <a:pt x="830" y="268"/>
                  </a:lnTo>
                  <a:lnTo>
                    <a:pt x="868" y="306"/>
                  </a:lnTo>
                  <a:lnTo>
                    <a:pt x="901" y="347"/>
                  </a:lnTo>
                  <a:lnTo>
                    <a:pt x="928" y="390"/>
                  </a:lnTo>
                  <a:lnTo>
                    <a:pt x="920" y="389"/>
                  </a:lnTo>
                  <a:lnTo>
                    <a:pt x="913" y="387"/>
                  </a:lnTo>
                  <a:lnTo>
                    <a:pt x="907" y="385"/>
                  </a:lnTo>
                  <a:lnTo>
                    <a:pt x="900" y="383"/>
                  </a:lnTo>
                  <a:lnTo>
                    <a:pt x="892" y="383"/>
                  </a:lnTo>
                  <a:lnTo>
                    <a:pt x="885" y="383"/>
                  </a:lnTo>
                  <a:lnTo>
                    <a:pt x="875" y="383"/>
                  </a:lnTo>
                  <a:lnTo>
                    <a:pt x="864" y="383"/>
                  </a:lnTo>
                  <a:lnTo>
                    <a:pt x="853" y="381"/>
                  </a:lnTo>
                  <a:lnTo>
                    <a:pt x="840" y="379"/>
                  </a:lnTo>
                  <a:lnTo>
                    <a:pt x="826" y="377"/>
                  </a:lnTo>
                  <a:lnTo>
                    <a:pt x="813" y="375"/>
                  </a:lnTo>
                  <a:lnTo>
                    <a:pt x="800" y="374"/>
                  </a:lnTo>
                  <a:lnTo>
                    <a:pt x="787" y="372"/>
                  </a:lnTo>
                  <a:lnTo>
                    <a:pt x="776" y="372"/>
                  </a:lnTo>
                  <a:lnTo>
                    <a:pt x="765" y="372"/>
                  </a:lnTo>
                  <a:lnTo>
                    <a:pt x="753" y="372"/>
                  </a:lnTo>
                  <a:lnTo>
                    <a:pt x="742" y="372"/>
                  </a:lnTo>
                  <a:lnTo>
                    <a:pt x="731" y="370"/>
                  </a:lnTo>
                  <a:lnTo>
                    <a:pt x="720" y="368"/>
                  </a:lnTo>
                  <a:lnTo>
                    <a:pt x="708" y="368"/>
                  </a:lnTo>
                  <a:lnTo>
                    <a:pt x="701" y="366"/>
                  </a:lnTo>
                  <a:lnTo>
                    <a:pt x="695" y="366"/>
                  </a:lnTo>
                  <a:lnTo>
                    <a:pt x="693" y="366"/>
                  </a:lnTo>
                  <a:lnTo>
                    <a:pt x="703" y="377"/>
                  </a:lnTo>
                  <a:lnTo>
                    <a:pt x="716" y="390"/>
                  </a:lnTo>
                  <a:lnTo>
                    <a:pt x="729" y="404"/>
                  </a:lnTo>
                  <a:lnTo>
                    <a:pt x="740" y="420"/>
                  </a:lnTo>
                  <a:lnTo>
                    <a:pt x="748" y="430"/>
                  </a:lnTo>
                  <a:lnTo>
                    <a:pt x="757" y="437"/>
                  </a:lnTo>
                  <a:lnTo>
                    <a:pt x="768" y="445"/>
                  </a:lnTo>
                  <a:lnTo>
                    <a:pt x="781" y="452"/>
                  </a:lnTo>
                  <a:lnTo>
                    <a:pt x="795" y="460"/>
                  </a:lnTo>
                  <a:lnTo>
                    <a:pt x="808" y="465"/>
                  </a:lnTo>
                  <a:lnTo>
                    <a:pt x="819" y="469"/>
                  </a:lnTo>
                  <a:lnTo>
                    <a:pt x="828" y="471"/>
                  </a:lnTo>
                  <a:lnTo>
                    <a:pt x="843" y="475"/>
                  </a:lnTo>
                  <a:lnTo>
                    <a:pt x="858" y="480"/>
                  </a:lnTo>
                  <a:lnTo>
                    <a:pt x="871" y="488"/>
                  </a:lnTo>
                  <a:lnTo>
                    <a:pt x="883" y="499"/>
                  </a:lnTo>
                  <a:lnTo>
                    <a:pt x="890" y="507"/>
                  </a:lnTo>
                  <a:lnTo>
                    <a:pt x="898" y="512"/>
                  </a:lnTo>
                  <a:lnTo>
                    <a:pt x="909" y="518"/>
                  </a:lnTo>
                  <a:lnTo>
                    <a:pt x="918" y="524"/>
                  </a:lnTo>
                  <a:lnTo>
                    <a:pt x="930" y="529"/>
                  </a:lnTo>
                  <a:lnTo>
                    <a:pt x="941" y="535"/>
                  </a:lnTo>
                  <a:lnTo>
                    <a:pt x="950" y="540"/>
                  </a:lnTo>
                  <a:lnTo>
                    <a:pt x="958" y="544"/>
                  </a:lnTo>
                  <a:lnTo>
                    <a:pt x="965" y="548"/>
                  </a:lnTo>
                  <a:lnTo>
                    <a:pt x="973" y="552"/>
                  </a:lnTo>
                  <a:lnTo>
                    <a:pt x="982" y="555"/>
                  </a:lnTo>
                  <a:lnTo>
                    <a:pt x="991" y="559"/>
                  </a:lnTo>
                  <a:lnTo>
                    <a:pt x="1001" y="563"/>
                  </a:lnTo>
                  <a:lnTo>
                    <a:pt x="1008" y="565"/>
                  </a:lnTo>
                  <a:lnTo>
                    <a:pt x="1012" y="567"/>
                  </a:lnTo>
                  <a:lnTo>
                    <a:pt x="1014" y="567"/>
                  </a:lnTo>
                  <a:lnTo>
                    <a:pt x="1025" y="537"/>
                  </a:lnTo>
                  <a:lnTo>
                    <a:pt x="1033" y="501"/>
                  </a:lnTo>
                  <a:lnTo>
                    <a:pt x="1035" y="469"/>
                  </a:lnTo>
                  <a:lnTo>
                    <a:pt x="1031" y="450"/>
                  </a:lnTo>
                  <a:lnTo>
                    <a:pt x="1029" y="432"/>
                  </a:lnTo>
                  <a:lnTo>
                    <a:pt x="1029" y="415"/>
                  </a:lnTo>
                  <a:lnTo>
                    <a:pt x="1027" y="400"/>
                  </a:lnTo>
                  <a:lnTo>
                    <a:pt x="1025" y="385"/>
                  </a:lnTo>
                  <a:lnTo>
                    <a:pt x="1021" y="372"/>
                  </a:lnTo>
                  <a:lnTo>
                    <a:pt x="1021" y="364"/>
                  </a:lnTo>
                  <a:lnTo>
                    <a:pt x="1025" y="357"/>
                  </a:lnTo>
                  <a:lnTo>
                    <a:pt x="1029" y="349"/>
                  </a:lnTo>
                  <a:lnTo>
                    <a:pt x="1031" y="340"/>
                  </a:lnTo>
                  <a:lnTo>
                    <a:pt x="1031" y="327"/>
                  </a:lnTo>
                  <a:lnTo>
                    <a:pt x="1027" y="312"/>
                  </a:lnTo>
                  <a:lnTo>
                    <a:pt x="1027" y="291"/>
                  </a:lnTo>
                  <a:lnTo>
                    <a:pt x="1027" y="276"/>
                  </a:lnTo>
                  <a:lnTo>
                    <a:pt x="1025" y="272"/>
                  </a:lnTo>
                  <a:lnTo>
                    <a:pt x="1021" y="278"/>
                  </a:lnTo>
                  <a:lnTo>
                    <a:pt x="1018" y="291"/>
                  </a:lnTo>
                  <a:lnTo>
                    <a:pt x="1012" y="306"/>
                  </a:lnTo>
                  <a:lnTo>
                    <a:pt x="1006" y="321"/>
                  </a:lnTo>
                  <a:lnTo>
                    <a:pt x="1001" y="336"/>
                  </a:lnTo>
                  <a:lnTo>
                    <a:pt x="997" y="351"/>
                  </a:lnTo>
                  <a:lnTo>
                    <a:pt x="991" y="362"/>
                  </a:lnTo>
                  <a:lnTo>
                    <a:pt x="982" y="370"/>
                  </a:lnTo>
                  <a:lnTo>
                    <a:pt x="973" y="387"/>
                  </a:lnTo>
                  <a:lnTo>
                    <a:pt x="963" y="419"/>
                  </a:lnTo>
                  <a:lnTo>
                    <a:pt x="958" y="377"/>
                  </a:lnTo>
                  <a:lnTo>
                    <a:pt x="948" y="344"/>
                  </a:lnTo>
                  <a:lnTo>
                    <a:pt x="937" y="313"/>
                  </a:lnTo>
                  <a:lnTo>
                    <a:pt x="928" y="285"/>
                  </a:lnTo>
                  <a:lnTo>
                    <a:pt x="922" y="270"/>
                  </a:lnTo>
                  <a:lnTo>
                    <a:pt x="916" y="252"/>
                  </a:lnTo>
                  <a:lnTo>
                    <a:pt x="909" y="233"/>
                  </a:lnTo>
                  <a:lnTo>
                    <a:pt x="900" y="212"/>
                  </a:lnTo>
                  <a:lnTo>
                    <a:pt x="890" y="193"/>
                  </a:lnTo>
                  <a:lnTo>
                    <a:pt x="877" y="173"/>
                  </a:lnTo>
                  <a:lnTo>
                    <a:pt x="862" y="156"/>
                  </a:lnTo>
                  <a:lnTo>
                    <a:pt x="847" y="139"/>
                  </a:lnTo>
                  <a:lnTo>
                    <a:pt x="832" y="126"/>
                  </a:lnTo>
                  <a:lnTo>
                    <a:pt x="819" y="117"/>
                  </a:lnTo>
                  <a:lnTo>
                    <a:pt x="806" y="107"/>
                  </a:lnTo>
                  <a:lnTo>
                    <a:pt x="795" y="102"/>
                  </a:lnTo>
                  <a:lnTo>
                    <a:pt x="783" y="94"/>
                  </a:lnTo>
                  <a:lnTo>
                    <a:pt x="772" y="88"/>
                  </a:lnTo>
                  <a:lnTo>
                    <a:pt x="759" y="79"/>
                  </a:lnTo>
                  <a:lnTo>
                    <a:pt x="746" y="70"/>
                  </a:lnTo>
                  <a:lnTo>
                    <a:pt x="731" y="58"/>
                  </a:lnTo>
                  <a:lnTo>
                    <a:pt x="712" y="49"/>
                  </a:lnTo>
                  <a:lnTo>
                    <a:pt x="695" y="42"/>
                  </a:lnTo>
                  <a:lnTo>
                    <a:pt x="676" y="34"/>
                  </a:lnTo>
                  <a:lnTo>
                    <a:pt x="658" y="28"/>
                  </a:lnTo>
                  <a:lnTo>
                    <a:pt x="641" y="23"/>
                  </a:lnTo>
                  <a:lnTo>
                    <a:pt x="624" y="19"/>
                  </a:lnTo>
                  <a:lnTo>
                    <a:pt x="611" y="17"/>
                  </a:lnTo>
                  <a:lnTo>
                    <a:pt x="600" y="15"/>
                  </a:lnTo>
                  <a:lnTo>
                    <a:pt x="590" y="12"/>
                  </a:lnTo>
                  <a:lnTo>
                    <a:pt x="579" y="8"/>
                  </a:lnTo>
                  <a:lnTo>
                    <a:pt x="568" y="4"/>
                  </a:lnTo>
                  <a:lnTo>
                    <a:pt x="556" y="2"/>
                  </a:lnTo>
                  <a:lnTo>
                    <a:pt x="541" y="0"/>
                  </a:lnTo>
                  <a:lnTo>
                    <a:pt x="525" y="2"/>
                  </a:lnTo>
                  <a:lnTo>
                    <a:pt x="502" y="8"/>
                  </a:lnTo>
                  <a:lnTo>
                    <a:pt x="487" y="6"/>
                  </a:lnTo>
                  <a:lnTo>
                    <a:pt x="474" y="6"/>
                  </a:lnTo>
                  <a:lnTo>
                    <a:pt x="463" y="4"/>
                  </a:lnTo>
                  <a:lnTo>
                    <a:pt x="453" y="4"/>
                  </a:lnTo>
                  <a:lnTo>
                    <a:pt x="444" y="4"/>
                  </a:lnTo>
                  <a:lnTo>
                    <a:pt x="435" y="4"/>
                  </a:lnTo>
                  <a:lnTo>
                    <a:pt x="423" y="6"/>
                  </a:lnTo>
                  <a:lnTo>
                    <a:pt x="412" y="10"/>
                  </a:lnTo>
                  <a:lnTo>
                    <a:pt x="399" y="12"/>
                  </a:lnTo>
                  <a:lnTo>
                    <a:pt x="382" y="12"/>
                  </a:lnTo>
                  <a:lnTo>
                    <a:pt x="363" y="13"/>
                  </a:lnTo>
                  <a:lnTo>
                    <a:pt x="343" y="13"/>
                  </a:lnTo>
                  <a:lnTo>
                    <a:pt x="322" y="15"/>
                  </a:lnTo>
                  <a:lnTo>
                    <a:pt x="303" y="21"/>
                  </a:lnTo>
                  <a:lnTo>
                    <a:pt x="285" y="28"/>
                  </a:lnTo>
                  <a:lnTo>
                    <a:pt x="270" y="40"/>
                  </a:lnTo>
                  <a:lnTo>
                    <a:pt x="281" y="49"/>
                  </a:lnTo>
                  <a:lnTo>
                    <a:pt x="271" y="53"/>
                  </a:lnTo>
                  <a:lnTo>
                    <a:pt x="260" y="58"/>
                  </a:lnTo>
                  <a:lnTo>
                    <a:pt x="251" y="62"/>
                  </a:lnTo>
                  <a:lnTo>
                    <a:pt x="240" y="68"/>
                  </a:lnTo>
                  <a:lnTo>
                    <a:pt x="230" y="73"/>
                  </a:lnTo>
                  <a:lnTo>
                    <a:pt x="219" y="81"/>
                  </a:lnTo>
                  <a:lnTo>
                    <a:pt x="208" y="92"/>
                  </a:lnTo>
                  <a:lnTo>
                    <a:pt x="196" y="103"/>
                  </a:lnTo>
                  <a:lnTo>
                    <a:pt x="185" y="117"/>
                  </a:lnTo>
                  <a:lnTo>
                    <a:pt x="174" y="128"/>
                  </a:lnTo>
                  <a:lnTo>
                    <a:pt x="163" y="137"/>
                  </a:lnTo>
                  <a:lnTo>
                    <a:pt x="151" y="147"/>
                  </a:lnTo>
                  <a:lnTo>
                    <a:pt x="138" y="154"/>
                  </a:lnTo>
                  <a:lnTo>
                    <a:pt x="127" y="162"/>
                  </a:lnTo>
                  <a:lnTo>
                    <a:pt x="116" y="169"/>
                  </a:lnTo>
                  <a:lnTo>
                    <a:pt x="105" y="178"/>
                  </a:lnTo>
                  <a:lnTo>
                    <a:pt x="91" y="195"/>
                  </a:lnTo>
                  <a:lnTo>
                    <a:pt x="90" y="207"/>
                  </a:lnTo>
                  <a:lnTo>
                    <a:pt x="90" y="218"/>
                  </a:lnTo>
                  <a:lnTo>
                    <a:pt x="86" y="231"/>
                  </a:lnTo>
                  <a:lnTo>
                    <a:pt x="71" y="250"/>
                  </a:lnTo>
                  <a:lnTo>
                    <a:pt x="56" y="272"/>
                  </a:lnTo>
                  <a:lnTo>
                    <a:pt x="41" y="295"/>
                  </a:lnTo>
                  <a:lnTo>
                    <a:pt x="35" y="315"/>
                  </a:lnTo>
                  <a:lnTo>
                    <a:pt x="28" y="338"/>
                  </a:lnTo>
                  <a:lnTo>
                    <a:pt x="15" y="370"/>
                  </a:lnTo>
                  <a:lnTo>
                    <a:pt x="1" y="407"/>
                  </a:lnTo>
                  <a:lnTo>
                    <a:pt x="0" y="447"/>
                  </a:lnTo>
                  <a:close/>
                </a:path>
              </a:pathLst>
            </a:custGeom>
            <a:solidFill>
              <a:srgbClr val="EAEAEA"/>
            </a:solidFill>
            <a:ln w="9525">
              <a:solidFill>
                <a:srgbClr val="000000"/>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grpSp>
      <p:sp>
        <p:nvSpPr>
          <p:cNvPr id="45061" name="TextBox 84"/>
          <p:cNvSpPr txBox="1">
            <a:spLocks noChangeArrowheads="1"/>
          </p:cNvSpPr>
          <p:nvPr/>
        </p:nvSpPr>
        <p:spPr bwMode="auto">
          <a:xfrm>
            <a:off x="1528763" y="5992813"/>
            <a:ext cx="21574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30 min. total </a:t>
            </a:r>
          </a:p>
        </p:txBody>
      </p:sp>
      <p:pic>
        <p:nvPicPr>
          <p:cNvPr id="45062"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63" name="TextBox 84"/>
          <p:cNvSpPr txBox="1">
            <a:spLocks noChangeArrowheads="1"/>
          </p:cNvSpPr>
          <p:nvPr/>
        </p:nvSpPr>
        <p:spPr bwMode="auto">
          <a:xfrm>
            <a:off x="76200" y="1817688"/>
            <a:ext cx="10239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5 min.</a:t>
            </a:r>
          </a:p>
        </p:txBody>
      </p:sp>
      <p:sp>
        <p:nvSpPr>
          <p:cNvPr id="45064" name="TextBox 84"/>
          <p:cNvSpPr txBox="1">
            <a:spLocks noChangeArrowheads="1"/>
          </p:cNvSpPr>
          <p:nvPr/>
        </p:nvSpPr>
        <p:spPr bwMode="auto">
          <a:xfrm>
            <a:off x="76200" y="3503613"/>
            <a:ext cx="128111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8-10 </a:t>
            </a:r>
          </a:p>
          <a:p>
            <a:pPr eaLnBrk="1" hangingPunct="1">
              <a:spcBef>
                <a:spcPct val="0"/>
              </a:spcBef>
            </a:pPr>
            <a:r>
              <a:rPr lang="en-US" altLang="en-US" sz="2000">
                <a:solidFill>
                  <a:schemeClr val="tx1"/>
                </a:solidFill>
              </a:rPr>
              <a:t>min.</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0" y="1054100"/>
            <a:ext cx="9144000" cy="4067175"/>
          </a:xfrm>
          <a:prstGeom prst="rect">
            <a:avLst/>
          </a:prstGeom>
          <a:solidFill>
            <a:srgbClr val="3C4F8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5760"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3200" b="1">
              <a:solidFill>
                <a:schemeClr val="bg1"/>
              </a:solidFill>
              <a:ea typeface="ＭＳ Ｐゴシック" panose="020B0600070205080204" pitchFamily="34" charset="-128"/>
            </a:endParaRPr>
          </a:p>
        </p:txBody>
      </p:sp>
      <p:grpSp>
        <p:nvGrpSpPr>
          <p:cNvPr id="46083" name="Group 3"/>
          <p:cNvGrpSpPr>
            <a:grpSpLocks/>
          </p:cNvGrpSpPr>
          <p:nvPr/>
        </p:nvGrpSpPr>
        <p:grpSpPr bwMode="auto">
          <a:xfrm>
            <a:off x="20638" y="1079500"/>
            <a:ext cx="2671762" cy="4014788"/>
            <a:chOff x="13" y="15"/>
            <a:chExt cx="2741" cy="3858"/>
          </a:xfrm>
        </p:grpSpPr>
        <p:sp>
          <p:nvSpPr>
            <p:cNvPr id="46085" name="Freeform 4"/>
            <p:cNvSpPr>
              <a:spLocks noChangeAspect="1"/>
            </p:cNvSpPr>
            <p:nvPr/>
          </p:nvSpPr>
          <p:spPr bwMode="auto">
            <a:xfrm>
              <a:off x="13" y="2190"/>
              <a:ext cx="1009" cy="98"/>
            </a:xfrm>
            <a:custGeom>
              <a:avLst/>
              <a:gdLst>
                <a:gd name="T0" fmla="*/ 1059 w 1004"/>
                <a:gd name="T1" fmla="*/ 0 h 98"/>
                <a:gd name="T2" fmla="*/ 0 w 1004"/>
                <a:gd name="T3" fmla="*/ 0 h 98"/>
                <a:gd name="T4" fmla="*/ 0 w 1004"/>
                <a:gd name="T5" fmla="*/ 98 h 98"/>
                <a:gd name="T6" fmla="*/ 961 w 1004"/>
                <a:gd name="T7" fmla="*/ 98 h 98"/>
                <a:gd name="T8" fmla="*/ 1059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1004" y="0"/>
                  </a:moveTo>
                  <a:lnTo>
                    <a:pt x="0" y="0"/>
                  </a:lnTo>
                  <a:lnTo>
                    <a:pt x="0" y="98"/>
                  </a:lnTo>
                  <a:lnTo>
                    <a:pt x="906" y="98"/>
                  </a:lnTo>
                  <a:lnTo>
                    <a:pt x="1004"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6086" name="Freeform 5"/>
            <p:cNvSpPr>
              <a:spLocks noChangeAspect="1"/>
            </p:cNvSpPr>
            <p:nvPr/>
          </p:nvSpPr>
          <p:spPr bwMode="auto">
            <a:xfrm>
              <a:off x="13" y="1016"/>
              <a:ext cx="411" cy="98"/>
            </a:xfrm>
            <a:custGeom>
              <a:avLst/>
              <a:gdLst>
                <a:gd name="T0" fmla="*/ 333 w 409"/>
                <a:gd name="T1" fmla="*/ 0 h 98"/>
                <a:gd name="T2" fmla="*/ 0 w 409"/>
                <a:gd name="T3" fmla="*/ 0 h 98"/>
                <a:gd name="T4" fmla="*/ 0 w 409"/>
                <a:gd name="T5" fmla="*/ 98 h 98"/>
                <a:gd name="T6" fmla="*/ 431 w 409"/>
                <a:gd name="T7" fmla="*/ 98 h 98"/>
                <a:gd name="T8" fmla="*/ 333 w 409"/>
                <a:gd name="T9" fmla="*/ 0 h 98"/>
                <a:gd name="T10" fmla="*/ 0 60000 65536"/>
                <a:gd name="T11" fmla="*/ 0 60000 65536"/>
                <a:gd name="T12" fmla="*/ 0 60000 65536"/>
                <a:gd name="T13" fmla="*/ 0 60000 65536"/>
                <a:gd name="T14" fmla="*/ 0 60000 65536"/>
                <a:gd name="T15" fmla="*/ 0 w 409"/>
                <a:gd name="T16" fmla="*/ 0 h 98"/>
                <a:gd name="T17" fmla="*/ 409 w 409"/>
                <a:gd name="T18" fmla="*/ 98 h 98"/>
              </a:gdLst>
              <a:ahLst/>
              <a:cxnLst>
                <a:cxn ang="T10">
                  <a:pos x="T0" y="T1"/>
                </a:cxn>
                <a:cxn ang="T11">
                  <a:pos x="T2" y="T3"/>
                </a:cxn>
                <a:cxn ang="T12">
                  <a:pos x="T4" y="T5"/>
                </a:cxn>
                <a:cxn ang="T13">
                  <a:pos x="T6" y="T7"/>
                </a:cxn>
                <a:cxn ang="T14">
                  <a:pos x="T8" y="T9"/>
                </a:cxn>
              </a:cxnLst>
              <a:rect l="T15" t="T16" r="T17" b="T18"/>
              <a:pathLst>
                <a:path w="409" h="98">
                  <a:moveTo>
                    <a:pt x="311" y="0"/>
                  </a:moveTo>
                  <a:lnTo>
                    <a:pt x="0" y="0"/>
                  </a:lnTo>
                  <a:lnTo>
                    <a:pt x="0" y="98"/>
                  </a:lnTo>
                  <a:lnTo>
                    <a:pt x="409" y="98"/>
                  </a:lnTo>
                  <a:lnTo>
                    <a:pt x="311"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6087" name="Freeform 6"/>
            <p:cNvSpPr>
              <a:spLocks noChangeAspect="1"/>
            </p:cNvSpPr>
            <p:nvPr/>
          </p:nvSpPr>
          <p:spPr bwMode="auto">
            <a:xfrm>
              <a:off x="13" y="2789"/>
              <a:ext cx="420" cy="107"/>
            </a:xfrm>
            <a:custGeom>
              <a:avLst/>
              <a:gdLst>
                <a:gd name="T0" fmla="*/ 440 w 418"/>
                <a:gd name="T1" fmla="*/ 0 h 107"/>
                <a:gd name="T2" fmla="*/ 0 w 418"/>
                <a:gd name="T3" fmla="*/ 0 h 107"/>
                <a:gd name="T4" fmla="*/ 0 w 418"/>
                <a:gd name="T5" fmla="*/ 107 h 107"/>
                <a:gd name="T6" fmla="*/ 330 w 418"/>
                <a:gd name="T7" fmla="*/ 107 h 107"/>
                <a:gd name="T8" fmla="*/ 440 w 418"/>
                <a:gd name="T9" fmla="*/ 0 h 107"/>
                <a:gd name="T10" fmla="*/ 0 60000 65536"/>
                <a:gd name="T11" fmla="*/ 0 60000 65536"/>
                <a:gd name="T12" fmla="*/ 0 60000 65536"/>
                <a:gd name="T13" fmla="*/ 0 60000 65536"/>
                <a:gd name="T14" fmla="*/ 0 60000 65536"/>
                <a:gd name="T15" fmla="*/ 0 w 418"/>
                <a:gd name="T16" fmla="*/ 0 h 107"/>
                <a:gd name="T17" fmla="*/ 418 w 418"/>
                <a:gd name="T18" fmla="*/ 107 h 107"/>
              </a:gdLst>
              <a:ahLst/>
              <a:cxnLst>
                <a:cxn ang="T10">
                  <a:pos x="T0" y="T1"/>
                </a:cxn>
                <a:cxn ang="T11">
                  <a:pos x="T2" y="T3"/>
                </a:cxn>
                <a:cxn ang="T12">
                  <a:pos x="T4" y="T5"/>
                </a:cxn>
                <a:cxn ang="T13">
                  <a:pos x="T6" y="T7"/>
                </a:cxn>
                <a:cxn ang="T14">
                  <a:pos x="T8" y="T9"/>
                </a:cxn>
              </a:cxnLst>
              <a:rect l="T15" t="T16" r="T17" b="T18"/>
              <a:pathLst>
                <a:path w="418" h="107">
                  <a:moveTo>
                    <a:pt x="418" y="0"/>
                  </a:moveTo>
                  <a:lnTo>
                    <a:pt x="0" y="0"/>
                  </a:lnTo>
                  <a:lnTo>
                    <a:pt x="0" y="107"/>
                  </a:lnTo>
                  <a:lnTo>
                    <a:pt x="311" y="107"/>
                  </a:lnTo>
                  <a:lnTo>
                    <a:pt x="418"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6088" name="Freeform 7"/>
            <p:cNvSpPr>
              <a:spLocks noChangeAspect="1"/>
            </p:cNvSpPr>
            <p:nvPr/>
          </p:nvSpPr>
          <p:spPr bwMode="auto">
            <a:xfrm>
              <a:off x="13" y="1599"/>
              <a:ext cx="1009" cy="98"/>
            </a:xfrm>
            <a:custGeom>
              <a:avLst/>
              <a:gdLst>
                <a:gd name="T0" fmla="*/ 961 w 1004"/>
                <a:gd name="T1" fmla="*/ 0 h 98"/>
                <a:gd name="T2" fmla="*/ 0 w 1004"/>
                <a:gd name="T3" fmla="*/ 0 h 98"/>
                <a:gd name="T4" fmla="*/ 0 w 1004"/>
                <a:gd name="T5" fmla="*/ 98 h 98"/>
                <a:gd name="T6" fmla="*/ 1059 w 1004"/>
                <a:gd name="T7" fmla="*/ 98 h 98"/>
                <a:gd name="T8" fmla="*/ 961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906" y="0"/>
                  </a:moveTo>
                  <a:lnTo>
                    <a:pt x="0" y="0"/>
                  </a:lnTo>
                  <a:lnTo>
                    <a:pt x="0" y="98"/>
                  </a:lnTo>
                  <a:lnTo>
                    <a:pt x="1004" y="98"/>
                  </a:lnTo>
                  <a:lnTo>
                    <a:pt x="90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6089" name="Freeform 8"/>
            <p:cNvSpPr>
              <a:spLocks noChangeAspect="1"/>
            </p:cNvSpPr>
            <p:nvPr/>
          </p:nvSpPr>
          <p:spPr bwMode="auto">
            <a:xfrm>
              <a:off x="13" y="1222"/>
              <a:ext cx="2277" cy="286"/>
            </a:xfrm>
            <a:custGeom>
              <a:avLst/>
              <a:gdLst>
                <a:gd name="T0" fmla="*/ 0 w 2266"/>
                <a:gd name="T1" fmla="*/ 296 h 285"/>
                <a:gd name="T2" fmla="*/ 2388 w 2266"/>
                <a:gd name="T3" fmla="*/ 296 h 285"/>
                <a:gd name="T4" fmla="*/ 2092 w 2266"/>
                <a:gd name="T5" fmla="*/ 0 h 285"/>
                <a:gd name="T6" fmla="*/ 0 w 2266"/>
                <a:gd name="T7" fmla="*/ 0 h 285"/>
                <a:gd name="T8" fmla="*/ 0 w 2266"/>
                <a:gd name="T9" fmla="*/ 296 h 285"/>
                <a:gd name="T10" fmla="*/ 0 60000 65536"/>
                <a:gd name="T11" fmla="*/ 0 60000 65536"/>
                <a:gd name="T12" fmla="*/ 0 60000 65536"/>
                <a:gd name="T13" fmla="*/ 0 60000 65536"/>
                <a:gd name="T14" fmla="*/ 0 60000 65536"/>
                <a:gd name="T15" fmla="*/ 0 w 2266"/>
                <a:gd name="T16" fmla="*/ 0 h 285"/>
                <a:gd name="T17" fmla="*/ 2266 w 2266"/>
                <a:gd name="T18" fmla="*/ 285 h 285"/>
              </a:gdLst>
              <a:ahLst/>
              <a:cxnLst>
                <a:cxn ang="T10">
                  <a:pos x="T0" y="T1"/>
                </a:cxn>
                <a:cxn ang="T11">
                  <a:pos x="T2" y="T3"/>
                </a:cxn>
                <a:cxn ang="T12">
                  <a:pos x="T4" y="T5"/>
                </a:cxn>
                <a:cxn ang="T13">
                  <a:pos x="T6" y="T7"/>
                </a:cxn>
                <a:cxn ang="T14">
                  <a:pos x="T8" y="T9"/>
                </a:cxn>
              </a:cxnLst>
              <a:rect l="T15" t="T16" r="T17" b="T18"/>
              <a:pathLst>
                <a:path w="2266" h="285">
                  <a:moveTo>
                    <a:pt x="0" y="285"/>
                  </a:moveTo>
                  <a:lnTo>
                    <a:pt x="2266" y="285"/>
                  </a:lnTo>
                  <a:lnTo>
                    <a:pt x="1982"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6090" name="Freeform 9"/>
            <p:cNvSpPr>
              <a:spLocks noChangeAspect="1"/>
            </p:cNvSpPr>
            <p:nvPr/>
          </p:nvSpPr>
          <p:spPr bwMode="auto">
            <a:xfrm>
              <a:off x="13" y="2395"/>
              <a:ext cx="2286" cy="286"/>
            </a:xfrm>
            <a:custGeom>
              <a:avLst/>
              <a:gdLst>
                <a:gd name="T0" fmla="*/ 0 w 2275"/>
                <a:gd name="T1" fmla="*/ 296 h 285"/>
                <a:gd name="T2" fmla="*/ 2101 w 2275"/>
                <a:gd name="T3" fmla="*/ 296 h 285"/>
                <a:gd name="T4" fmla="*/ 2397 w 2275"/>
                <a:gd name="T5" fmla="*/ 0 h 285"/>
                <a:gd name="T6" fmla="*/ 0 w 2275"/>
                <a:gd name="T7" fmla="*/ 0 h 285"/>
                <a:gd name="T8" fmla="*/ 0 w 2275"/>
                <a:gd name="T9" fmla="*/ 296 h 285"/>
                <a:gd name="T10" fmla="*/ 0 60000 65536"/>
                <a:gd name="T11" fmla="*/ 0 60000 65536"/>
                <a:gd name="T12" fmla="*/ 0 60000 65536"/>
                <a:gd name="T13" fmla="*/ 0 60000 65536"/>
                <a:gd name="T14" fmla="*/ 0 60000 65536"/>
                <a:gd name="T15" fmla="*/ 0 w 2275"/>
                <a:gd name="T16" fmla="*/ 0 h 285"/>
                <a:gd name="T17" fmla="*/ 2275 w 2275"/>
                <a:gd name="T18" fmla="*/ 285 h 285"/>
              </a:gdLst>
              <a:ahLst/>
              <a:cxnLst>
                <a:cxn ang="T10">
                  <a:pos x="T0" y="T1"/>
                </a:cxn>
                <a:cxn ang="T11">
                  <a:pos x="T2" y="T3"/>
                </a:cxn>
                <a:cxn ang="T12">
                  <a:pos x="T4" y="T5"/>
                </a:cxn>
                <a:cxn ang="T13">
                  <a:pos x="T6" y="T7"/>
                </a:cxn>
                <a:cxn ang="T14">
                  <a:pos x="T8" y="T9"/>
                </a:cxn>
              </a:cxnLst>
              <a:rect l="T15" t="T16" r="T17" b="T18"/>
              <a:pathLst>
                <a:path w="2275" h="285">
                  <a:moveTo>
                    <a:pt x="0" y="285"/>
                  </a:moveTo>
                  <a:lnTo>
                    <a:pt x="1991" y="285"/>
                  </a:lnTo>
                  <a:lnTo>
                    <a:pt x="227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6091" name="Freeform 10"/>
            <p:cNvSpPr>
              <a:spLocks noChangeAspect="1"/>
            </p:cNvSpPr>
            <p:nvPr/>
          </p:nvSpPr>
          <p:spPr bwMode="auto">
            <a:xfrm>
              <a:off x="13" y="1805"/>
              <a:ext cx="2741" cy="286"/>
            </a:xfrm>
            <a:custGeom>
              <a:avLst/>
              <a:gdLst>
                <a:gd name="T0" fmla="*/ 2725 w 2728"/>
                <a:gd name="T1" fmla="*/ 0 h 285"/>
                <a:gd name="T2" fmla="*/ 0 w 2728"/>
                <a:gd name="T3" fmla="*/ 0 h 285"/>
                <a:gd name="T4" fmla="*/ 0 w 2728"/>
                <a:gd name="T5" fmla="*/ 296 h 285"/>
                <a:gd name="T6" fmla="*/ 2725 w 2728"/>
                <a:gd name="T7" fmla="*/ 296 h 285"/>
                <a:gd name="T8" fmla="*/ 2873 w 2728"/>
                <a:gd name="T9" fmla="*/ 142 h 285"/>
                <a:gd name="T10" fmla="*/ 2725 w 2728"/>
                <a:gd name="T11" fmla="*/ 0 h 285"/>
                <a:gd name="T12" fmla="*/ 0 60000 65536"/>
                <a:gd name="T13" fmla="*/ 0 60000 65536"/>
                <a:gd name="T14" fmla="*/ 0 60000 65536"/>
                <a:gd name="T15" fmla="*/ 0 60000 65536"/>
                <a:gd name="T16" fmla="*/ 0 60000 65536"/>
                <a:gd name="T17" fmla="*/ 0 60000 65536"/>
                <a:gd name="T18" fmla="*/ 0 w 2728"/>
                <a:gd name="T19" fmla="*/ 0 h 285"/>
                <a:gd name="T20" fmla="*/ 2728 w 2728"/>
                <a:gd name="T21" fmla="*/ 285 h 285"/>
              </a:gdLst>
              <a:ahLst/>
              <a:cxnLst>
                <a:cxn ang="T12">
                  <a:pos x="T0" y="T1"/>
                </a:cxn>
                <a:cxn ang="T13">
                  <a:pos x="T2" y="T3"/>
                </a:cxn>
                <a:cxn ang="T14">
                  <a:pos x="T4" y="T5"/>
                </a:cxn>
                <a:cxn ang="T15">
                  <a:pos x="T6" y="T7"/>
                </a:cxn>
                <a:cxn ang="T16">
                  <a:pos x="T8" y="T9"/>
                </a:cxn>
                <a:cxn ang="T17">
                  <a:pos x="T10" y="T11"/>
                </a:cxn>
              </a:cxnLst>
              <a:rect l="T18" t="T19" r="T20" b="T21"/>
              <a:pathLst>
                <a:path w="2728" h="285">
                  <a:moveTo>
                    <a:pt x="2586" y="0"/>
                  </a:moveTo>
                  <a:lnTo>
                    <a:pt x="0" y="0"/>
                  </a:lnTo>
                  <a:lnTo>
                    <a:pt x="0" y="285"/>
                  </a:lnTo>
                  <a:lnTo>
                    <a:pt x="2586" y="285"/>
                  </a:lnTo>
                  <a:lnTo>
                    <a:pt x="2728" y="142"/>
                  </a:lnTo>
                  <a:lnTo>
                    <a:pt x="258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6092" name="Freeform 11"/>
            <p:cNvSpPr>
              <a:spLocks noChangeAspect="1"/>
            </p:cNvSpPr>
            <p:nvPr/>
          </p:nvSpPr>
          <p:spPr bwMode="auto">
            <a:xfrm>
              <a:off x="13" y="2994"/>
              <a:ext cx="1679" cy="286"/>
            </a:xfrm>
            <a:custGeom>
              <a:avLst/>
              <a:gdLst>
                <a:gd name="T0" fmla="*/ 0 w 1671"/>
                <a:gd name="T1" fmla="*/ 296 h 285"/>
                <a:gd name="T2" fmla="*/ 1463 w 1671"/>
                <a:gd name="T3" fmla="*/ 296 h 285"/>
                <a:gd name="T4" fmla="*/ 1759 w 1671"/>
                <a:gd name="T5" fmla="*/ 0 h 285"/>
                <a:gd name="T6" fmla="*/ 0 w 1671"/>
                <a:gd name="T7" fmla="*/ 0 h 285"/>
                <a:gd name="T8" fmla="*/ 0 w 1671"/>
                <a:gd name="T9" fmla="*/ 296 h 285"/>
                <a:gd name="T10" fmla="*/ 0 60000 65536"/>
                <a:gd name="T11" fmla="*/ 0 60000 65536"/>
                <a:gd name="T12" fmla="*/ 0 60000 65536"/>
                <a:gd name="T13" fmla="*/ 0 60000 65536"/>
                <a:gd name="T14" fmla="*/ 0 60000 65536"/>
                <a:gd name="T15" fmla="*/ 0 w 1671"/>
                <a:gd name="T16" fmla="*/ 0 h 285"/>
                <a:gd name="T17" fmla="*/ 1671 w 1671"/>
                <a:gd name="T18" fmla="*/ 285 h 285"/>
              </a:gdLst>
              <a:ahLst/>
              <a:cxnLst>
                <a:cxn ang="T10">
                  <a:pos x="T0" y="T1"/>
                </a:cxn>
                <a:cxn ang="T11">
                  <a:pos x="T2" y="T3"/>
                </a:cxn>
                <a:cxn ang="T12">
                  <a:pos x="T4" y="T5"/>
                </a:cxn>
                <a:cxn ang="T13">
                  <a:pos x="T6" y="T7"/>
                </a:cxn>
                <a:cxn ang="T14">
                  <a:pos x="T8" y="T9"/>
                </a:cxn>
              </a:cxnLst>
              <a:rect l="T15" t="T16" r="T17" b="T18"/>
              <a:pathLst>
                <a:path w="1671" h="285">
                  <a:moveTo>
                    <a:pt x="0" y="285"/>
                  </a:moveTo>
                  <a:lnTo>
                    <a:pt x="1386" y="285"/>
                  </a:lnTo>
                  <a:lnTo>
                    <a:pt x="1671"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6093" name="Freeform 12"/>
            <p:cNvSpPr>
              <a:spLocks noChangeAspect="1"/>
            </p:cNvSpPr>
            <p:nvPr/>
          </p:nvSpPr>
          <p:spPr bwMode="auto">
            <a:xfrm>
              <a:off x="13" y="3588"/>
              <a:ext cx="1071" cy="285"/>
            </a:xfrm>
            <a:custGeom>
              <a:avLst/>
              <a:gdLst>
                <a:gd name="T0" fmla="*/ 0 w 1066"/>
                <a:gd name="T1" fmla="*/ 295 h 284"/>
                <a:gd name="T2" fmla="*/ 826 w 1066"/>
                <a:gd name="T3" fmla="*/ 295 h 284"/>
                <a:gd name="T4" fmla="*/ 1121 w 1066"/>
                <a:gd name="T5" fmla="*/ 0 h 284"/>
                <a:gd name="T6" fmla="*/ 0 w 1066"/>
                <a:gd name="T7" fmla="*/ 0 h 284"/>
                <a:gd name="T8" fmla="*/ 0 w 1066"/>
                <a:gd name="T9" fmla="*/ 295 h 284"/>
                <a:gd name="T10" fmla="*/ 0 60000 65536"/>
                <a:gd name="T11" fmla="*/ 0 60000 65536"/>
                <a:gd name="T12" fmla="*/ 0 60000 65536"/>
                <a:gd name="T13" fmla="*/ 0 60000 65536"/>
                <a:gd name="T14" fmla="*/ 0 60000 65536"/>
                <a:gd name="T15" fmla="*/ 0 w 1066"/>
                <a:gd name="T16" fmla="*/ 0 h 284"/>
                <a:gd name="T17" fmla="*/ 1066 w 1066"/>
                <a:gd name="T18" fmla="*/ 284 h 284"/>
              </a:gdLst>
              <a:ahLst/>
              <a:cxnLst>
                <a:cxn ang="T10">
                  <a:pos x="T0" y="T1"/>
                </a:cxn>
                <a:cxn ang="T11">
                  <a:pos x="T2" y="T3"/>
                </a:cxn>
                <a:cxn ang="T12">
                  <a:pos x="T4" y="T5"/>
                </a:cxn>
                <a:cxn ang="T13">
                  <a:pos x="T6" y="T7"/>
                </a:cxn>
                <a:cxn ang="T14">
                  <a:pos x="T8" y="T9"/>
                </a:cxn>
              </a:cxnLst>
              <a:rect l="T15" t="T16" r="T17" b="T18"/>
              <a:pathLst>
                <a:path w="1066" h="284">
                  <a:moveTo>
                    <a:pt x="0" y="284"/>
                  </a:moveTo>
                  <a:lnTo>
                    <a:pt x="782" y="284"/>
                  </a:lnTo>
                  <a:lnTo>
                    <a:pt x="1066" y="0"/>
                  </a:lnTo>
                  <a:lnTo>
                    <a:pt x="0" y="0"/>
                  </a:lnTo>
                  <a:lnTo>
                    <a:pt x="0" y="284"/>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6094" name="Freeform 13"/>
            <p:cNvSpPr>
              <a:spLocks noChangeAspect="1"/>
            </p:cNvSpPr>
            <p:nvPr/>
          </p:nvSpPr>
          <p:spPr bwMode="auto">
            <a:xfrm>
              <a:off x="13" y="15"/>
              <a:ext cx="1089" cy="286"/>
            </a:xfrm>
            <a:custGeom>
              <a:avLst/>
              <a:gdLst>
                <a:gd name="T0" fmla="*/ 0 w 1084"/>
                <a:gd name="T1" fmla="*/ 296 h 285"/>
                <a:gd name="T2" fmla="*/ 1139 w 1084"/>
                <a:gd name="T3" fmla="*/ 296 h 285"/>
                <a:gd name="T4" fmla="*/ 844 w 1084"/>
                <a:gd name="T5" fmla="*/ 0 h 285"/>
                <a:gd name="T6" fmla="*/ 0 w 1084"/>
                <a:gd name="T7" fmla="*/ 0 h 285"/>
                <a:gd name="T8" fmla="*/ 0 w 1084"/>
                <a:gd name="T9" fmla="*/ 296 h 285"/>
                <a:gd name="T10" fmla="*/ 0 60000 65536"/>
                <a:gd name="T11" fmla="*/ 0 60000 65536"/>
                <a:gd name="T12" fmla="*/ 0 60000 65536"/>
                <a:gd name="T13" fmla="*/ 0 60000 65536"/>
                <a:gd name="T14" fmla="*/ 0 60000 65536"/>
                <a:gd name="T15" fmla="*/ 0 w 1084"/>
                <a:gd name="T16" fmla="*/ 0 h 285"/>
                <a:gd name="T17" fmla="*/ 1084 w 1084"/>
                <a:gd name="T18" fmla="*/ 285 h 285"/>
              </a:gdLst>
              <a:ahLst/>
              <a:cxnLst>
                <a:cxn ang="T10">
                  <a:pos x="T0" y="T1"/>
                </a:cxn>
                <a:cxn ang="T11">
                  <a:pos x="T2" y="T3"/>
                </a:cxn>
                <a:cxn ang="T12">
                  <a:pos x="T4" y="T5"/>
                </a:cxn>
                <a:cxn ang="T13">
                  <a:pos x="T6" y="T7"/>
                </a:cxn>
                <a:cxn ang="T14">
                  <a:pos x="T8" y="T9"/>
                </a:cxn>
              </a:cxnLst>
              <a:rect l="T15" t="T16" r="T17" b="T18"/>
              <a:pathLst>
                <a:path w="1084" h="285">
                  <a:moveTo>
                    <a:pt x="0" y="285"/>
                  </a:moveTo>
                  <a:lnTo>
                    <a:pt x="1084" y="285"/>
                  </a:lnTo>
                  <a:lnTo>
                    <a:pt x="800"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6095" name="Freeform 14"/>
            <p:cNvSpPr>
              <a:spLocks noChangeAspect="1"/>
            </p:cNvSpPr>
            <p:nvPr/>
          </p:nvSpPr>
          <p:spPr bwMode="auto">
            <a:xfrm>
              <a:off x="13" y="614"/>
              <a:ext cx="1688" cy="286"/>
            </a:xfrm>
            <a:custGeom>
              <a:avLst/>
              <a:gdLst>
                <a:gd name="T0" fmla="*/ 0 w 1680"/>
                <a:gd name="T1" fmla="*/ 296 h 285"/>
                <a:gd name="T2" fmla="*/ 1768 w 1680"/>
                <a:gd name="T3" fmla="*/ 296 h 285"/>
                <a:gd name="T4" fmla="*/ 1472 w 1680"/>
                <a:gd name="T5" fmla="*/ 0 h 285"/>
                <a:gd name="T6" fmla="*/ 0 w 1680"/>
                <a:gd name="T7" fmla="*/ 0 h 285"/>
                <a:gd name="T8" fmla="*/ 0 w 1680"/>
                <a:gd name="T9" fmla="*/ 296 h 285"/>
                <a:gd name="T10" fmla="*/ 0 60000 65536"/>
                <a:gd name="T11" fmla="*/ 0 60000 65536"/>
                <a:gd name="T12" fmla="*/ 0 60000 65536"/>
                <a:gd name="T13" fmla="*/ 0 60000 65536"/>
                <a:gd name="T14" fmla="*/ 0 60000 65536"/>
                <a:gd name="T15" fmla="*/ 0 w 1680"/>
                <a:gd name="T16" fmla="*/ 0 h 285"/>
                <a:gd name="T17" fmla="*/ 1680 w 1680"/>
                <a:gd name="T18" fmla="*/ 285 h 285"/>
              </a:gdLst>
              <a:ahLst/>
              <a:cxnLst>
                <a:cxn ang="T10">
                  <a:pos x="T0" y="T1"/>
                </a:cxn>
                <a:cxn ang="T11">
                  <a:pos x="T2" y="T3"/>
                </a:cxn>
                <a:cxn ang="T12">
                  <a:pos x="T4" y="T5"/>
                </a:cxn>
                <a:cxn ang="T13">
                  <a:pos x="T6" y="T7"/>
                </a:cxn>
                <a:cxn ang="T14">
                  <a:pos x="T8" y="T9"/>
                </a:cxn>
              </a:cxnLst>
              <a:rect l="T15" t="T16" r="T17" b="T18"/>
              <a:pathLst>
                <a:path w="1680" h="285">
                  <a:moveTo>
                    <a:pt x="0" y="285"/>
                  </a:moveTo>
                  <a:lnTo>
                    <a:pt x="1680" y="285"/>
                  </a:lnTo>
                  <a:lnTo>
                    <a:pt x="139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sp>
        <p:nvSpPr>
          <p:cNvPr id="46084" name="Text Box 15"/>
          <p:cNvSpPr txBox="1">
            <a:spLocks noChangeArrowheads="1"/>
          </p:cNvSpPr>
          <p:nvPr/>
        </p:nvSpPr>
        <p:spPr bwMode="white">
          <a:xfrm>
            <a:off x="2971800" y="2679700"/>
            <a:ext cx="5791200"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r>
              <a:rPr lang="en-US" altLang="en-US" sz="3200" b="1">
                <a:solidFill>
                  <a:schemeClr val="bg1"/>
                </a:solidFill>
                <a:ea typeface="ＭＳ Ｐゴシック" panose="020B0600070205080204" pitchFamily="34" charset="-128"/>
              </a:rPr>
              <a:t>KJ Analysis</a:t>
            </a:r>
          </a:p>
        </p:txBody>
      </p:sp>
    </p:spTree>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152400" y="609600"/>
            <a:ext cx="7772400" cy="682625"/>
          </a:xfrm>
        </p:spPr>
        <p:txBody>
          <a:bodyPr/>
          <a:lstStyle/>
          <a:p>
            <a:pPr eaLnBrk="1" hangingPunct="1"/>
            <a:r>
              <a:rPr lang="en-US" altLang="en-US" sz="3200">
                <a:solidFill>
                  <a:schemeClr val="tx2"/>
                </a:solidFill>
              </a:rPr>
              <a:t>Distilling Meaning in Language Data</a:t>
            </a:r>
            <a:br>
              <a:rPr lang="en-US" altLang="en-US" sz="3200">
                <a:solidFill>
                  <a:schemeClr val="tx2"/>
                </a:solidFill>
              </a:rPr>
            </a:br>
            <a:r>
              <a:rPr lang="en-US" altLang="en-US" sz="2400">
                <a:solidFill>
                  <a:schemeClr val="tx2"/>
                </a:solidFill>
              </a:rPr>
              <a:t>The KJ – Origins and Applications</a:t>
            </a:r>
          </a:p>
        </p:txBody>
      </p:sp>
      <p:sp>
        <p:nvSpPr>
          <p:cNvPr id="47107" name="Text Box 3"/>
          <p:cNvSpPr txBox="1">
            <a:spLocks noChangeArrowheads="1"/>
          </p:cNvSpPr>
          <p:nvPr/>
        </p:nvSpPr>
        <p:spPr bwMode="auto">
          <a:xfrm>
            <a:off x="238125" y="1501775"/>
            <a:ext cx="5767388"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a:solidFill>
                  <a:schemeClr val="tx2"/>
                </a:solidFill>
              </a:rPr>
              <a:t>Jiro Kawakita (KJ) developed a systematic way </a:t>
            </a:r>
            <a:br>
              <a:rPr lang="en-US" altLang="en-US" sz="2000">
                <a:solidFill>
                  <a:schemeClr val="tx2"/>
                </a:solidFill>
              </a:rPr>
            </a:br>
            <a:r>
              <a:rPr lang="en-US" altLang="en-US" sz="2000">
                <a:solidFill>
                  <a:schemeClr val="tx2"/>
                </a:solidFill>
              </a:rPr>
              <a:t>to find the messages in complex qualitative data.</a:t>
            </a:r>
          </a:p>
        </p:txBody>
      </p:sp>
      <p:sp>
        <p:nvSpPr>
          <p:cNvPr id="47108" name="Text Box 4"/>
          <p:cNvSpPr txBox="1">
            <a:spLocks noChangeArrowheads="1"/>
          </p:cNvSpPr>
          <p:nvPr/>
        </p:nvSpPr>
        <p:spPr bwMode="auto">
          <a:xfrm>
            <a:off x="425450" y="2416175"/>
            <a:ext cx="8293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endParaRPr lang="en-US" altLang="en-US" sz="2000">
              <a:solidFill>
                <a:schemeClr val="tx2"/>
              </a:solidFill>
              <a:latin typeface="Arial Rounded MT Bold" panose="020F0704030504030204" pitchFamily="34" charset="0"/>
            </a:endParaRPr>
          </a:p>
        </p:txBody>
      </p:sp>
      <p:sp>
        <p:nvSpPr>
          <p:cNvPr id="607237" name="Text Box 5"/>
          <p:cNvSpPr txBox="1">
            <a:spLocks noChangeArrowheads="1"/>
          </p:cNvSpPr>
          <p:nvPr/>
        </p:nvSpPr>
        <p:spPr bwMode="auto">
          <a:xfrm>
            <a:off x="407988" y="4357688"/>
            <a:ext cx="7494587"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buFontTx/>
              <a:buChar char="•"/>
            </a:pPr>
            <a:r>
              <a:rPr lang="en-US" altLang="en-US" sz="2000">
                <a:solidFill>
                  <a:schemeClr val="tx2"/>
                </a:solidFill>
              </a:rPr>
              <a:t> team would benefit by </a:t>
            </a:r>
            <a:r>
              <a:rPr lang="en-US" altLang="en-US" sz="2000" b="1" i="1">
                <a:solidFill>
                  <a:schemeClr val="tx2"/>
                </a:solidFill>
              </a:rPr>
              <a:t>learning together</a:t>
            </a:r>
            <a:r>
              <a:rPr lang="en-US" altLang="en-US" sz="2000">
                <a:solidFill>
                  <a:schemeClr val="tx2"/>
                </a:solidFill>
              </a:rPr>
              <a:t> </a:t>
            </a:r>
            <a:br>
              <a:rPr lang="en-US" altLang="en-US" sz="2000">
                <a:solidFill>
                  <a:schemeClr val="tx2"/>
                </a:solidFill>
              </a:rPr>
            </a:br>
            <a:r>
              <a:rPr lang="en-US" altLang="en-US" sz="2000">
                <a:solidFill>
                  <a:schemeClr val="tx2"/>
                </a:solidFill>
              </a:rPr>
              <a:t>    – based on facts</a:t>
            </a:r>
            <a:br>
              <a:rPr lang="en-US" altLang="en-US" sz="2000">
                <a:solidFill>
                  <a:schemeClr val="tx2"/>
                </a:solidFill>
              </a:rPr>
            </a:br>
            <a:r>
              <a:rPr lang="en-US" altLang="en-US" sz="2000">
                <a:solidFill>
                  <a:schemeClr val="tx2"/>
                </a:solidFill>
              </a:rPr>
              <a:t>    – developing common understanding, focus, and alignment</a:t>
            </a:r>
          </a:p>
        </p:txBody>
      </p:sp>
      <p:grpSp>
        <p:nvGrpSpPr>
          <p:cNvPr id="2" name="Group 6"/>
          <p:cNvGrpSpPr>
            <a:grpSpLocks/>
          </p:cNvGrpSpPr>
          <p:nvPr/>
        </p:nvGrpSpPr>
        <p:grpSpPr bwMode="auto">
          <a:xfrm>
            <a:off x="474663" y="5675313"/>
            <a:ext cx="7934325" cy="701675"/>
            <a:chOff x="299" y="3310"/>
            <a:chExt cx="4998" cy="442"/>
          </a:xfrm>
        </p:grpSpPr>
        <p:sp>
          <p:nvSpPr>
            <p:cNvPr id="47237" name="Text Box 7"/>
            <p:cNvSpPr txBox="1">
              <a:spLocks noChangeArrowheads="1"/>
            </p:cNvSpPr>
            <p:nvPr/>
          </p:nvSpPr>
          <p:spPr bwMode="auto">
            <a:xfrm>
              <a:off x="299" y="3310"/>
              <a:ext cx="4928" cy="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buFontTx/>
                <a:buChar char="•"/>
              </a:pPr>
              <a:r>
                <a:rPr lang="en-US" altLang="en-US" sz="2000" b="1" i="1">
                  <a:solidFill>
                    <a:schemeClr val="tx2"/>
                  </a:solidFill>
                </a:rPr>
                <a:t> communication and reuse of the information</a:t>
              </a:r>
              <a:r>
                <a:rPr lang="en-US" altLang="en-US" sz="2000">
                  <a:solidFill>
                    <a:schemeClr val="tx2"/>
                  </a:solidFill>
                </a:rPr>
                <a:t> is important</a:t>
              </a:r>
              <a:br>
                <a:rPr lang="en-US" altLang="en-US" sz="2000">
                  <a:solidFill>
                    <a:schemeClr val="tx2"/>
                  </a:solidFill>
                </a:rPr>
              </a:br>
              <a:r>
                <a:rPr lang="en-US" altLang="en-US" sz="2000">
                  <a:solidFill>
                    <a:schemeClr val="tx2"/>
                  </a:solidFill>
                </a:rPr>
                <a:t>   –KJ is a powerful way to store and transmit data</a:t>
              </a:r>
            </a:p>
          </p:txBody>
        </p:sp>
        <p:sp>
          <p:nvSpPr>
            <p:cNvPr id="47238" name="Text Box 8"/>
            <p:cNvSpPr txBox="1">
              <a:spLocks noChangeArrowheads="1"/>
            </p:cNvSpPr>
            <p:nvPr/>
          </p:nvSpPr>
          <p:spPr bwMode="auto">
            <a:xfrm>
              <a:off x="369" y="3480"/>
              <a:ext cx="4928"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endParaRPr lang="en-US" altLang="en-US" sz="2000">
                <a:solidFill>
                  <a:schemeClr val="tx2"/>
                </a:solidFill>
                <a:latin typeface="Arial Rounded MT Bold" panose="020F0704030504030204" pitchFamily="34" charset="0"/>
              </a:endParaRPr>
            </a:p>
          </p:txBody>
        </p:sp>
      </p:grpSp>
      <p:grpSp>
        <p:nvGrpSpPr>
          <p:cNvPr id="3" name="Group 9"/>
          <p:cNvGrpSpPr>
            <a:grpSpLocks/>
          </p:cNvGrpSpPr>
          <p:nvPr/>
        </p:nvGrpSpPr>
        <p:grpSpPr bwMode="auto">
          <a:xfrm>
            <a:off x="193675" y="1271588"/>
            <a:ext cx="8847138" cy="3624262"/>
            <a:chOff x="122" y="536"/>
            <a:chExt cx="5573" cy="2283"/>
          </a:xfrm>
        </p:grpSpPr>
        <p:sp>
          <p:nvSpPr>
            <p:cNvPr id="47113" name="Text Box 10"/>
            <p:cNvSpPr txBox="1">
              <a:spLocks noChangeArrowheads="1"/>
            </p:cNvSpPr>
            <p:nvPr/>
          </p:nvSpPr>
          <p:spPr bwMode="auto">
            <a:xfrm>
              <a:off x="122" y="1357"/>
              <a:ext cx="2386"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a:solidFill>
                    <a:schemeClr val="tx2"/>
                  </a:solidFill>
                </a:rPr>
                <a:t>A KJ can be helpful when</a:t>
              </a:r>
            </a:p>
          </p:txBody>
        </p:sp>
        <p:grpSp>
          <p:nvGrpSpPr>
            <p:cNvPr id="47114" name="Group 11"/>
            <p:cNvGrpSpPr>
              <a:grpSpLocks/>
            </p:cNvGrpSpPr>
            <p:nvPr/>
          </p:nvGrpSpPr>
          <p:grpSpPr bwMode="auto">
            <a:xfrm>
              <a:off x="323" y="536"/>
              <a:ext cx="5372" cy="2283"/>
              <a:chOff x="323" y="536"/>
              <a:chExt cx="5372" cy="2283"/>
            </a:xfrm>
          </p:grpSpPr>
          <p:sp>
            <p:nvSpPr>
              <p:cNvPr id="47115" name="Text Box 12"/>
              <p:cNvSpPr txBox="1">
                <a:spLocks noChangeArrowheads="1"/>
              </p:cNvSpPr>
              <p:nvPr/>
            </p:nvSpPr>
            <p:spPr bwMode="auto">
              <a:xfrm>
                <a:off x="323" y="1733"/>
                <a:ext cx="2968" cy="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buFontTx/>
                  <a:buChar char="•"/>
                </a:pPr>
                <a:r>
                  <a:rPr lang="en-US" altLang="en-US" sz="2000">
                    <a:solidFill>
                      <a:schemeClr val="tx2"/>
                    </a:solidFill>
                  </a:rPr>
                  <a:t> issues are </a:t>
                </a:r>
                <a:r>
                  <a:rPr lang="en-US" altLang="en-US" sz="2000" b="1" i="1">
                    <a:solidFill>
                      <a:schemeClr val="tx2"/>
                    </a:solidFill>
                  </a:rPr>
                  <a:t>complex </a:t>
                </a:r>
                <a:br>
                  <a:rPr lang="en-US" altLang="en-US" sz="2000" b="1" i="1">
                    <a:solidFill>
                      <a:schemeClr val="tx2"/>
                    </a:solidFill>
                  </a:rPr>
                </a:br>
                <a:r>
                  <a:rPr lang="en-US" altLang="en-US" sz="2000">
                    <a:solidFill>
                      <a:schemeClr val="tx2"/>
                    </a:solidFill>
                  </a:rPr>
                  <a:t>    – lots of information available, </a:t>
                </a:r>
                <a:br>
                  <a:rPr lang="en-US" altLang="en-US" sz="2000">
                    <a:solidFill>
                      <a:schemeClr val="tx2"/>
                    </a:solidFill>
                  </a:rPr>
                </a:br>
                <a:r>
                  <a:rPr lang="en-US" altLang="en-US" sz="2000">
                    <a:solidFill>
                      <a:schemeClr val="tx2"/>
                    </a:solidFill>
                  </a:rPr>
                  <a:t>       but many potential interpretations</a:t>
                </a:r>
              </a:p>
            </p:txBody>
          </p:sp>
          <p:grpSp>
            <p:nvGrpSpPr>
              <p:cNvPr id="47116" name="Group 13"/>
              <p:cNvGrpSpPr>
                <a:grpSpLocks/>
              </p:cNvGrpSpPr>
              <p:nvPr/>
            </p:nvGrpSpPr>
            <p:grpSpPr bwMode="auto">
              <a:xfrm>
                <a:off x="3749" y="536"/>
                <a:ext cx="1946" cy="2283"/>
                <a:chOff x="3749" y="536"/>
                <a:chExt cx="1946" cy="2283"/>
              </a:xfrm>
            </p:grpSpPr>
            <p:sp>
              <p:nvSpPr>
                <p:cNvPr id="47117" name="Oval 14"/>
                <p:cNvSpPr>
                  <a:spLocks noChangeArrowheads="1"/>
                </p:cNvSpPr>
                <p:nvPr/>
              </p:nvSpPr>
              <p:spPr bwMode="blackWhite">
                <a:xfrm>
                  <a:off x="3749" y="536"/>
                  <a:ext cx="1946" cy="2283"/>
                </a:xfrm>
                <a:prstGeom prst="ellipse">
                  <a:avLst/>
                </a:prstGeom>
                <a:solidFill>
                  <a:srgbClr val="6B6BFF"/>
                </a:soli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nvGrpSpPr>
                <p:cNvPr id="47118" name="Group 15"/>
                <p:cNvGrpSpPr>
                  <a:grpSpLocks/>
                </p:cNvGrpSpPr>
                <p:nvPr/>
              </p:nvGrpSpPr>
              <p:grpSpPr bwMode="auto">
                <a:xfrm>
                  <a:off x="3824" y="673"/>
                  <a:ext cx="1719" cy="1891"/>
                  <a:chOff x="3631" y="914"/>
                  <a:chExt cx="1719" cy="1891"/>
                </a:xfrm>
              </p:grpSpPr>
              <p:grpSp>
                <p:nvGrpSpPr>
                  <p:cNvPr id="47119" name="Group 16"/>
                  <p:cNvGrpSpPr>
                    <a:grpSpLocks/>
                  </p:cNvGrpSpPr>
                  <p:nvPr/>
                </p:nvGrpSpPr>
                <p:grpSpPr bwMode="auto">
                  <a:xfrm>
                    <a:off x="3631" y="914"/>
                    <a:ext cx="1719" cy="1891"/>
                    <a:chOff x="3908" y="1161"/>
                    <a:chExt cx="1406" cy="1547"/>
                  </a:xfrm>
                </p:grpSpPr>
                <p:sp>
                  <p:nvSpPr>
                    <p:cNvPr id="47121" name="Freeform 17"/>
                    <p:cNvSpPr>
                      <a:spLocks/>
                    </p:cNvSpPr>
                    <p:nvPr/>
                  </p:nvSpPr>
                  <p:spPr bwMode="auto">
                    <a:xfrm>
                      <a:off x="3909" y="1549"/>
                      <a:ext cx="421" cy="91"/>
                    </a:xfrm>
                    <a:custGeom>
                      <a:avLst/>
                      <a:gdLst>
                        <a:gd name="T0" fmla="*/ 0 w 844"/>
                        <a:gd name="T1" fmla="*/ 0 h 180"/>
                        <a:gd name="T2" fmla="*/ 0 w 844"/>
                        <a:gd name="T3" fmla="*/ 0 h 180"/>
                        <a:gd name="T4" fmla="*/ 0 w 844"/>
                        <a:gd name="T5" fmla="*/ 1 h 180"/>
                        <a:gd name="T6" fmla="*/ 0 w 844"/>
                        <a:gd name="T7" fmla="*/ 1 h 180"/>
                        <a:gd name="T8" fmla="*/ 0 w 844"/>
                        <a:gd name="T9" fmla="*/ 1 h 180"/>
                        <a:gd name="T10" fmla="*/ 0 w 844"/>
                        <a:gd name="T11" fmla="*/ 1 h 180"/>
                        <a:gd name="T12" fmla="*/ 1 w 844"/>
                        <a:gd name="T13" fmla="*/ 1 h 180"/>
                        <a:gd name="T14" fmla="*/ 1 w 844"/>
                        <a:gd name="T15" fmla="*/ 1 h 180"/>
                        <a:gd name="T16" fmla="*/ 1 w 844"/>
                        <a:gd name="T17" fmla="*/ 1 h 180"/>
                        <a:gd name="T18" fmla="*/ 1 w 844"/>
                        <a:gd name="T19" fmla="*/ 1 h 180"/>
                        <a:gd name="T20" fmla="*/ 1 w 844"/>
                        <a:gd name="T21" fmla="*/ 1 h 180"/>
                        <a:gd name="T22" fmla="*/ 1 w 844"/>
                        <a:gd name="T23" fmla="*/ 1 h 180"/>
                        <a:gd name="T24" fmla="*/ 2 w 844"/>
                        <a:gd name="T25" fmla="*/ 1 h 180"/>
                        <a:gd name="T26" fmla="*/ 2 w 844"/>
                        <a:gd name="T27" fmla="*/ 1 h 180"/>
                        <a:gd name="T28" fmla="*/ 2 w 844"/>
                        <a:gd name="T29" fmla="*/ 1 h 180"/>
                        <a:gd name="T30" fmla="*/ 2 w 844"/>
                        <a:gd name="T31" fmla="*/ 1 h 180"/>
                        <a:gd name="T32" fmla="*/ 2 w 844"/>
                        <a:gd name="T33" fmla="*/ 1 h 180"/>
                        <a:gd name="T34" fmla="*/ 3 w 844"/>
                        <a:gd name="T35" fmla="*/ 1 h 180"/>
                        <a:gd name="T36" fmla="*/ 3 w 844"/>
                        <a:gd name="T37" fmla="*/ 1 h 180"/>
                        <a:gd name="T38" fmla="*/ 3 w 844"/>
                        <a:gd name="T39" fmla="*/ 1 h 180"/>
                        <a:gd name="T40" fmla="*/ 3 w 844"/>
                        <a:gd name="T41" fmla="*/ 1 h 180"/>
                        <a:gd name="T42" fmla="*/ 4 w 844"/>
                        <a:gd name="T43" fmla="*/ 1 h 180"/>
                        <a:gd name="T44" fmla="*/ 4 w 844"/>
                        <a:gd name="T45" fmla="*/ 1 h 180"/>
                        <a:gd name="T46" fmla="*/ 4 w 844"/>
                        <a:gd name="T47" fmla="*/ 1 h 180"/>
                        <a:gd name="T48" fmla="*/ 5 w 844"/>
                        <a:gd name="T49" fmla="*/ 1 h 180"/>
                        <a:gd name="T50" fmla="*/ 5 w 844"/>
                        <a:gd name="T51" fmla="*/ 1 h 180"/>
                        <a:gd name="T52" fmla="*/ 5 w 844"/>
                        <a:gd name="T53" fmla="*/ 1 h 180"/>
                        <a:gd name="T54" fmla="*/ 5 w 844"/>
                        <a:gd name="T55" fmla="*/ 1 h 180"/>
                        <a:gd name="T56" fmla="*/ 6 w 844"/>
                        <a:gd name="T57" fmla="*/ 1 h 180"/>
                        <a:gd name="T58" fmla="*/ 6 w 844"/>
                        <a:gd name="T59" fmla="*/ 2 h 180"/>
                        <a:gd name="T60" fmla="*/ 0 w 844"/>
                        <a:gd name="T61" fmla="*/ 2 h 180"/>
                        <a:gd name="T62" fmla="*/ 0 w 844"/>
                        <a:gd name="T63" fmla="*/ 0 h 18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44"/>
                        <a:gd name="T97" fmla="*/ 0 h 180"/>
                        <a:gd name="T98" fmla="*/ 844 w 844"/>
                        <a:gd name="T99" fmla="*/ 180 h 18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44" h="180">
                          <a:moveTo>
                            <a:pt x="51" y="0"/>
                          </a:moveTo>
                          <a:lnTo>
                            <a:pt x="53" y="0"/>
                          </a:lnTo>
                          <a:lnTo>
                            <a:pt x="59" y="0"/>
                          </a:lnTo>
                          <a:lnTo>
                            <a:pt x="65" y="0"/>
                          </a:lnTo>
                          <a:lnTo>
                            <a:pt x="74" y="1"/>
                          </a:lnTo>
                          <a:lnTo>
                            <a:pt x="78" y="1"/>
                          </a:lnTo>
                          <a:lnTo>
                            <a:pt x="84" y="1"/>
                          </a:lnTo>
                          <a:lnTo>
                            <a:pt x="89" y="3"/>
                          </a:lnTo>
                          <a:lnTo>
                            <a:pt x="97" y="3"/>
                          </a:lnTo>
                          <a:lnTo>
                            <a:pt x="103" y="3"/>
                          </a:lnTo>
                          <a:lnTo>
                            <a:pt x="110" y="5"/>
                          </a:lnTo>
                          <a:lnTo>
                            <a:pt x="118" y="5"/>
                          </a:lnTo>
                          <a:lnTo>
                            <a:pt x="127" y="7"/>
                          </a:lnTo>
                          <a:lnTo>
                            <a:pt x="137" y="7"/>
                          </a:lnTo>
                          <a:lnTo>
                            <a:pt x="144" y="7"/>
                          </a:lnTo>
                          <a:lnTo>
                            <a:pt x="154" y="9"/>
                          </a:lnTo>
                          <a:lnTo>
                            <a:pt x="165" y="9"/>
                          </a:lnTo>
                          <a:lnTo>
                            <a:pt x="175" y="11"/>
                          </a:lnTo>
                          <a:lnTo>
                            <a:pt x="186" y="13"/>
                          </a:lnTo>
                          <a:lnTo>
                            <a:pt x="196" y="15"/>
                          </a:lnTo>
                          <a:lnTo>
                            <a:pt x="209" y="17"/>
                          </a:lnTo>
                          <a:lnTo>
                            <a:pt x="219" y="17"/>
                          </a:lnTo>
                          <a:lnTo>
                            <a:pt x="232" y="19"/>
                          </a:lnTo>
                          <a:lnTo>
                            <a:pt x="243" y="19"/>
                          </a:lnTo>
                          <a:lnTo>
                            <a:pt x="257" y="20"/>
                          </a:lnTo>
                          <a:lnTo>
                            <a:pt x="268" y="22"/>
                          </a:lnTo>
                          <a:lnTo>
                            <a:pt x="283" y="26"/>
                          </a:lnTo>
                          <a:lnTo>
                            <a:pt x="297" y="26"/>
                          </a:lnTo>
                          <a:lnTo>
                            <a:pt x="312" y="30"/>
                          </a:lnTo>
                          <a:lnTo>
                            <a:pt x="325" y="30"/>
                          </a:lnTo>
                          <a:lnTo>
                            <a:pt x="338" y="32"/>
                          </a:lnTo>
                          <a:lnTo>
                            <a:pt x="354" y="36"/>
                          </a:lnTo>
                          <a:lnTo>
                            <a:pt x="369" y="38"/>
                          </a:lnTo>
                          <a:lnTo>
                            <a:pt x="382" y="39"/>
                          </a:lnTo>
                          <a:lnTo>
                            <a:pt x="399" y="41"/>
                          </a:lnTo>
                          <a:lnTo>
                            <a:pt x="414" y="43"/>
                          </a:lnTo>
                          <a:lnTo>
                            <a:pt x="430" y="47"/>
                          </a:lnTo>
                          <a:lnTo>
                            <a:pt x="447" y="49"/>
                          </a:lnTo>
                          <a:lnTo>
                            <a:pt x="462" y="53"/>
                          </a:lnTo>
                          <a:lnTo>
                            <a:pt x="479" y="57"/>
                          </a:lnTo>
                          <a:lnTo>
                            <a:pt x="494" y="58"/>
                          </a:lnTo>
                          <a:lnTo>
                            <a:pt x="511" y="62"/>
                          </a:lnTo>
                          <a:lnTo>
                            <a:pt x="528" y="64"/>
                          </a:lnTo>
                          <a:lnTo>
                            <a:pt x="544" y="68"/>
                          </a:lnTo>
                          <a:lnTo>
                            <a:pt x="563" y="72"/>
                          </a:lnTo>
                          <a:lnTo>
                            <a:pt x="578" y="76"/>
                          </a:lnTo>
                          <a:lnTo>
                            <a:pt x="597" y="77"/>
                          </a:lnTo>
                          <a:lnTo>
                            <a:pt x="614" y="81"/>
                          </a:lnTo>
                          <a:lnTo>
                            <a:pt x="631" y="85"/>
                          </a:lnTo>
                          <a:lnTo>
                            <a:pt x="646" y="87"/>
                          </a:lnTo>
                          <a:lnTo>
                            <a:pt x="665" y="93"/>
                          </a:lnTo>
                          <a:lnTo>
                            <a:pt x="682" y="97"/>
                          </a:lnTo>
                          <a:lnTo>
                            <a:pt x="701" y="102"/>
                          </a:lnTo>
                          <a:lnTo>
                            <a:pt x="718" y="104"/>
                          </a:lnTo>
                          <a:lnTo>
                            <a:pt x="736" y="108"/>
                          </a:lnTo>
                          <a:lnTo>
                            <a:pt x="753" y="114"/>
                          </a:lnTo>
                          <a:lnTo>
                            <a:pt x="772" y="117"/>
                          </a:lnTo>
                          <a:lnTo>
                            <a:pt x="789" y="121"/>
                          </a:lnTo>
                          <a:lnTo>
                            <a:pt x="808" y="127"/>
                          </a:lnTo>
                          <a:lnTo>
                            <a:pt x="825" y="131"/>
                          </a:lnTo>
                          <a:lnTo>
                            <a:pt x="844" y="136"/>
                          </a:lnTo>
                          <a:lnTo>
                            <a:pt x="0" y="180"/>
                          </a:lnTo>
                          <a:lnTo>
                            <a:pt x="5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22" name="Freeform 18"/>
                    <p:cNvSpPr>
                      <a:spLocks/>
                    </p:cNvSpPr>
                    <p:nvPr/>
                  </p:nvSpPr>
                  <p:spPr bwMode="auto">
                    <a:xfrm>
                      <a:off x="4800" y="1355"/>
                      <a:ext cx="427" cy="93"/>
                    </a:xfrm>
                    <a:custGeom>
                      <a:avLst/>
                      <a:gdLst>
                        <a:gd name="T0" fmla="*/ 7 w 853"/>
                        <a:gd name="T1" fmla="*/ 1 h 186"/>
                        <a:gd name="T2" fmla="*/ 7 w 853"/>
                        <a:gd name="T3" fmla="*/ 0 h 186"/>
                        <a:gd name="T4" fmla="*/ 7 w 853"/>
                        <a:gd name="T5" fmla="*/ 0 h 186"/>
                        <a:gd name="T6" fmla="*/ 7 w 853"/>
                        <a:gd name="T7" fmla="*/ 0 h 186"/>
                        <a:gd name="T8" fmla="*/ 6 w 853"/>
                        <a:gd name="T9" fmla="*/ 0 h 186"/>
                        <a:gd name="T10" fmla="*/ 6 w 853"/>
                        <a:gd name="T11" fmla="*/ 0 h 186"/>
                        <a:gd name="T12" fmla="*/ 6 w 853"/>
                        <a:gd name="T13" fmla="*/ 0 h 186"/>
                        <a:gd name="T14" fmla="*/ 6 w 853"/>
                        <a:gd name="T15" fmla="*/ 0 h 186"/>
                        <a:gd name="T16" fmla="*/ 6 w 853"/>
                        <a:gd name="T17" fmla="*/ 1 h 186"/>
                        <a:gd name="T18" fmla="*/ 5 w 853"/>
                        <a:gd name="T19" fmla="*/ 1 h 186"/>
                        <a:gd name="T20" fmla="*/ 5 w 853"/>
                        <a:gd name="T21" fmla="*/ 1 h 186"/>
                        <a:gd name="T22" fmla="*/ 5 w 853"/>
                        <a:gd name="T23" fmla="*/ 1 h 186"/>
                        <a:gd name="T24" fmla="*/ 5 w 853"/>
                        <a:gd name="T25" fmla="*/ 1 h 186"/>
                        <a:gd name="T26" fmla="*/ 4 w 853"/>
                        <a:gd name="T27" fmla="*/ 1 h 186"/>
                        <a:gd name="T28" fmla="*/ 4 w 853"/>
                        <a:gd name="T29" fmla="*/ 1 h 186"/>
                        <a:gd name="T30" fmla="*/ 4 w 853"/>
                        <a:gd name="T31" fmla="*/ 1 h 186"/>
                        <a:gd name="T32" fmla="*/ 4 w 853"/>
                        <a:gd name="T33" fmla="*/ 1 h 186"/>
                        <a:gd name="T34" fmla="*/ 3 w 853"/>
                        <a:gd name="T35" fmla="*/ 1 h 186"/>
                        <a:gd name="T36" fmla="*/ 3 w 853"/>
                        <a:gd name="T37" fmla="*/ 1 h 186"/>
                        <a:gd name="T38" fmla="*/ 3 w 853"/>
                        <a:gd name="T39" fmla="*/ 1 h 186"/>
                        <a:gd name="T40" fmla="*/ 3 w 853"/>
                        <a:gd name="T41" fmla="*/ 1 h 186"/>
                        <a:gd name="T42" fmla="*/ 3 w 853"/>
                        <a:gd name="T43" fmla="*/ 1 h 186"/>
                        <a:gd name="T44" fmla="*/ 2 w 853"/>
                        <a:gd name="T45" fmla="*/ 1 h 186"/>
                        <a:gd name="T46" fmla="*/ 2 w 853"/>
                        <a:gd name="T47" fmla="*/ 1 h 186"/>
                        <a:gd name="T48" fmla="*/ 2 w 853"/>
                        <a:gd name="T49" fmla="*/ 1 h 186"/>
                        <a:gd name="T50" fmla="*/ 2 w 853"/>
                        <a:gd name="T51" fmla="*/ 1 h 186"/>
                        <a:gd name="T52" fmla="*/ 1 w 853"/>
                        <a:gd name="T53" fmla="*/ 1 h 186"/>
                        <a:gd name="T54" fmla="*/ 1 w 853"/>
                        <a:gd name="T55" fmla="*/ 1 h 186"/>
                        <a:gd name="T56" fmla="*/ 1 w 853"/>
                        <a:gd name="T57" fmla="*/ 1 h 186"/>
                        <a:gd name="T58" fmla="*/ 1 w 853"/>
                        <a:gd name="T59" fmla="*/ 1 h 186"/>
                        <a:gd name="T60" fmla="*/ 1 w 853"/>
                        <a:gd name="T61" fmla="*/ 1 h 186"/>
                        <a:gd name="T62" fmla="*/ 1 w 853"/>
                        <a:gd name="T63" fmla="*/ 1 h 186"/>
                        <a:gd name="T64" fmla="*/ 7 w 853"/>
                        <a:gd name="T65" fmla="*/ 1 h 186"/>
                        <a:gd name="T66" fmla="*/ 7 w 853"/>
                        <a:gd name="T67" fmla="*/ 1 h 18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853"/>
                        <a:gd name="T103" fmla="*/ 0 h 186"/>
                        <a:gd name="T104" fmla="*/ 853 w 853"/>
                        <a:gd name="T105" fmla="*/ 186 h 18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853" h="186">
                          <a:moveTo>
                            <a:pt x="853" y="2"/>
                          </a:moveTo>
                          <a:lnTo>
                            <a:pt x="842" y="2"/>
                          </a:lnTo>
                          <a:lnTo>
                            <a:pt x="834" y="0"/>
                          </a:lnTo>
                          <a:lnTo>
                            <a:pt x="823" y="0"/>
                          </a:lnTo>
                          <a:lnTo>
                            <a:pt x="813" y="0"/>
                          </a:lnTo>
                          <a:lnTo>
                            <a:pt x="802" y="0"/>
                          </a:lnTo>
                          <a:lnTo>
                            <a:pt x="790" y="0"/>
                          </a:lnTo>
                          <a:lnTo>
                            <a:pt x="779" y="0"/>
                          </a:lnTo>
                          <a:lnTo>
                            <a:pt x="768" y="0"/>
                          </a:lnTo>
                          <a:lnTo>
                            <a:pt x="756" y="0"/>
                          </a:lnTo>
                          <a:lnTo>
                            <a:pt x="743" y="0"/>
                          </a:lnTo>
                          <a:lnTo>
                            <a:pt x="732" y="0"/>
                          </a:lnTo>
                          <a:lnTo>
                            <a:pt x="718" y="0"/>
                          </a:lnTo>
                          <a:lnTo>
                            <a:pt x="705" y="0"/>
                          </a:lnTo>
                          <a:lnTo>
                            <a:pt x="692" y="0"/>
                          </a:lnTo>
                          <a:lnTo>
                            <a:pt x="678" y="0"/>
                          </a:lnTo>
                          <a:lnTo>
                            <a:pt x="667" y="2"/>
                          </a:lnTo>
                          <a:lnTo>
                            <a:pt x="652" y="2"/>
                          </a:lnTo>
                          <a:lnTo>
                            <a:pt x="636" y="2"/>
                          </a:lnTo>
                          <a:lnTo>
                            <a:pt x="623" y="2"/>
                          </a:lnTo>
                          <a:lnTo>
                            <a:pt x="610" y="3"/>
                          </a:lnTo>
                          <a:lnTo>
                            <a:pt x="595" y="3"/>
                          </a:lnTo>
                          <a:lnTo>
                            <a:pt x="579" y="3"/>
                          </a:lnTo>
                          <a:lnTo>
                            <a:pt x="564" y="5"/>
                          </a:lnTo>
                          <a:lnTo>
                            <a:pt x="551" y="7"/>
                          </a:lnTo>
                          <a:lnTo>
                            <a:pt x="536" y="7"/>
                          </a:lnTo>
                          <a:lnTo>
                            <a:pt x="521" y="9"/>
                          </a:lnTo>
                          <a:lnTo>
                            <a:pt x="505" y="11"/>
                          </a:lnTo>
                          <a:lnTo>
                            <a:pt x="490" y="13"/>
                          </a:lnTo>
                          <a:lnTo>
                            <a:pt x="475" y="13"/>
                          </a:lnTo>
                          <a:lnTo>
                            <a:pt x="460" y="15"/>
                          </a:lnTo>
                          <a:lnTo>
                            <a:pt x="445" y="17"/>
                          </a:lnTo>
                          <a:lnTo>
                            <a:pt x="429" y="21"/>
                          </a:lnTo>
                          <a:lnTo>
                            <a:pt x="414" y="21"/>
                          </a:lnTo>
                          <a:lnTo>
                            <a:pt x="399" y="22"/>
                          </a:lnTo>
                          <a:lnTo>
                            <a:pt x="384" y="24"/>
                          </a:lnTo>
                          <a:lnTo>
                            <a:pt x="368" y="26"/>
                          </a:lnTo>
                          <a:lnTo>
                            <a:pt x="351" y="28"/>
                          </a:lnTo>
                          <a:lnTo>
                            <a:pt x="336" y="30"/>
                          </a:lnTo>
                          <a:lnTo>
                            <a:pt x="323" y="32"/>
                          </a:lnTo>
                          <a:lnTo>
                            <a:pt x="308" y="36"/>
                          </a:lnTo>
                          <a:lnTo>
                            <a:pt x="292" y="38"/>
                          </a:lnTo>
                          <a:lnTo>
                            <a:pt x="277" y="40"/>
                          </a:lnTo>
                          <a:lnTo>
                            <a:pt x="262" y="41"/>
                          </a:lnTo>
                          <a:lnTo>
                            <a:pt x="247" y="45"/>
                          </a:lnTo>
                          <a:lnTo>
                            <a:pt x="232" y="47"/>
                          </a:lnTo>
                          <a:lnTo>
                            <a:pt x="218" y="51"/>
                          </a:lnTo>
                          <a:lnTo>
                            <a:pt x="203" y="55"/>
                          </a:lnTo>
                          <a:lnTo>
                            <a:pt x="192" y="57"/>
                          </a:lnTo>
                          <a:lnTo>
                            <a:pt x="177" y="59"/>
                          </a:lnTo>
                          <a:lnTo>
                            <a:pt x="163" y="62"/>
                          </a:lnTo>
                          <a:lnTo>
                            <a:pt x="150" y="66"/>
                          </a:lnTo>
                          <a:lnTo>
                            <a:pt x="137" y="68"/>
                          </a:lnTo>
                          <a:lnTo>
                            <a:pt x="123" y="72"/>
                          </a:lnTo>
                          <a:lnTo>
                            <a:pt x="110" y="76"/>
                          </a:lnTo>
                          <a:lnTo>
                            <a:pt x="99" y="78"/>
                          </a:lnTo>
                          <a:lnTo>
                            <a:pt x="85" y="81"/>
                          </a:lnTo>
                          <a:lnTo>
                            <a:pt x="74" y="85"/>
                          </a:lnTo>
                          <a:lnTo>
                            <a:pt x="61" y="89"/>
                          </a:lnTo>
                          <a:lnTo>
                            <a:pt x="49" y="93"/>
                          </a:lnTo>
                          <a:lnTo>
                            <a:pt x="40" y="99"/>
                          </a:lnTo>
                          <a:lnTo>
                            <a:pt x="28" y="100"/>
                          </a:lnTo>
                          <a:lnTo>
                            <a:pt x="19" y="104"/>
                          </a:lnTo>
                          <a:lnTo>
                            <a:pt x="9" y="110"/>
                          </a:lnTo>
                          <a:lnTo>
                            <a:pt x="0" y="114"/>
                          </a:lnTo>
                          <a:lnTo>
                            <a:pt x="808" y="186"/>
                          </a:lnTo>
                          <a:lnTo>
                            <a:pt x="853"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23" name="Freeform 19"/>
                    <p:cNvSpPr>
                      <a:spLocks/>
                    </p:cNvSpPr>
                    <p:nvPr/>
                  </p:nvSpPr>
                  <p:spPr bwMode="auto">
                    <a:xfrm>
                      <a:off x="4354" y="2447"/>
                      <a:ext cx="618" cy="116"/>
                    </a:xfrm>
                    <a:custGeom>
                      <a:avLst/>
                      <a:gdLst>
                        <a:gd name="T0" fmla="*/ 10 w 1236"/>
                        <a:gd name="T1" fmla="*/ 1 h 232"/>
                        <a:gd name="T2" fmla="*/ 10 w 1236"/>
                        <a:gd name="T3" fmla="*/ 1 h 232"/>
                        <a:gd name="T4" fmla="*/ 10 w 1236"/>
                        <a:gd name="T5" fmla="*/ 1 h 232"/>
                        <a:gd name="T6" fmla="*/ 10 w 1236"/>
                        <a:gd name="T7" fmla="*/ 1 h 232"/>
                        <a:gd name="T8" fmla="*/ 9 w 1236"/>
                        <a:gd name="T9" fmla="*/ 0 h 232"/>
                        <a:gd name="T10" fmla="*/ 9 w 1236"/>
                        <a:gd name="T11" fmla="*/ 0 h 232"/>
                        <a:gd name="T12" fmla="*/ 9 w 1236"/>
                        <a:gd name="T13" fmla="*/ 0 h 232"/>
                        <a:gd name="T14" fmla="*/ 7 w 1236"/>
                        <a:gd name="T15" fmla="*/ 1 h 232"/>
                        <a:gd name="T16" fmla="*/ 7 w 1236"/>
                        <a:gd name="T17" fmla="*/ 1 h 232"/>
                        <a:gd name="T18" fmla="*/ 7 w 1236"/>
                        <a:gd name="T19" fmla="*/ 1 h 232"/>
                        <a:gd name="T20" fmla="*/ 7 w 1236"/>
                        <a:gd name="T21" fmla="*/ 1 h 232"/>
                        <a:gd name="T22" fmla="*/ 6 w 1236"/>
                        <a:gd name="T23" fmla="*/ 1 h 232"/>
                        <a:gd name="T24" fmla="*/ 6 w 1236"/>
                        <a:gd name="T25" fmla="*/ 1 h 232"/>
                        <a:gd name="T26" fmla="*/ 6 w 1236"/>
                        <a:gd name="T27" fmla="*/ 1 h 232"/>
                        <a:gd name="T28" fmla="*/ 5 w 1236"/>
                        <a:gd name="T29" fmla="*/ 1 h 232"/>
                        <a:gd name="T30" fmla="*/ 5 w 1236"/>
                        <a:gd name="T31" fmla="*/ 1 h 232"/>
                        <a:gd name="T32" fmla="*/ 5 w 1236"/>
                        <a:gd name="T33" fmla="*/ 1 h 232"/>
                        <a:gd name="T34" fmla="*/ 5 w 1236"/>
                        <a:gd name="T35" fmla="*/ 1 h 232"/>
                        <a:gd name="T36" fmla="*/ 5 w 1236"/>
                        <a:gd name="T37" fmla="*/ 1 h 232"/>
                        <a:gd name="T38" fmla="*/ 3 w 1236"/>
                        <a:gd name="T39" fmla="*/ 1 h 232"/>
                        <a:gd name="T40" fmla="*/ 3 w 1236"/>
                        <a:gd name="T41" fmla="*/ 1 h 232"/>
                        <a:gd name="T42" fmla="*/ 3 w 1236"/>
                        <a:gd name="T43" fmla="*/ 1 h 232"/>
                        <a:gd name="T44" fmla="*/ 2 w 1236"/>
                        <a:gd name="T45" fmla="*/ 1 h 232"/>
                        <a:gd name="T46" fmla="*/ 2 w 1236"/>
                        <a:gd name="T47" fmla="*/ 1 h 232"/>
                        <a:gd name="T48" fmla="*/ 2 w 1236"/>
                        <a:gd name="T49" fmla="*/ 2 h 232"/>
                        <a:gd name="T50" fmla="*/ 1 w 1236"/>
                        <a:gd name="T51" fmla="*/ 2 h 232"/>
                        <a:gd name="T52" fmla="*/ 1 w 1236"/>
                        <a:gd name="T53" fmla="*/ 2 h 232"/>
                        <a:gd name="T54" fmla="*/ 1 w 1236"/>
                        <a:gd name="T55" fmla="*/ 2 h 232"/>
                        <a:gd name="T56" fmla="*/ 1 w 1236"/>
                        <a:gd name="T57" fmla="*/ 2 h 232"/>
                        <a:gd name="T58" fmla="*/ 1 w 1236"/>
                        <a:gd name="T59" fmla="*/ 2 h 232"/>
                        <a:gd name="T60" fmla="*/ 1 w 1236"/>
                        <a:gd name="T61" fmla="*/ 2 h 232"/>
                        <a:gd name="T62" fmla="*/ 1 w 1236"/>
                        <a:gd name="T63" fmla="*/ 2 h 232"/>
                        <a:gd name="T64" fmla="*/ 9 w 1236"/>
                        <a:gd name="T65" fmla="*/ 2 h 232"/>
                        <a:gd name="T66" fmla="*/ 10 w 1236"/>
                        <a:gd name="T67" fmla="*/ 1 h 23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236"/>
                        <a:gd name="T103" fmla="*/ 0 h 232"/>
                        <a:gd name="T104" fmla="*/ 1236 w 1236"/>
                        <a:gd name="T105" fmla="*/ 232 h 23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236" h="232">
                          <a:moveTo>
                            <a:pt x="1236" y="17"/>
                          </a:moveTo>
                          <a:lnTo>
                            <a:pt x="1226" y="13"/>
                          </a:lnTo>
                          <a:lnTo>
                            <a:pt x="1217" y="9"/>
                          </a:lnTo>
                          <a:lnTo>
                            <a:pt x="1205" y="7"/>
                          </a:lnTo>
                          <a:lnTo>
                            <a:pt x="1194" y="5"/>
                          </a:lnTo>
                          <a:lnTo>
                            <a:pt x="1183" y="3"/>
                          </a:lnTo>
                          <a:lnTo>
                            <a:pt x="1169" y="3"/>
                          </a:lnTo>
                          <a:lnTo>
                            <a:pt x="1156" y="1"/>
                          </a:lnTo>
                          <a:lnTo>
                            <a:pt x="1141" y="1"/>
                          </a:lnTo>
                          <a:lnTo>
                            <a:pt x="1126" y="0"/>
                          </a:lnTo>
                          <a:lnTo>
                            <a:pt x="1110" y="0"/>
                          </a:lnTo>
                          <a:lnTo>
                            <a:pt x="1093" y="0"/>
                          </a:lnTo>
                          <a:lnTo>
                            <a:pt x="1078" y="0"/>
                          </a:lnTo>
                          <a:lnTo>
                            <a:pt x="1059" y="0"/>
                          </a:lnTo>
                          <a:lnTo>
                            <a:pt x="1042" y="3"/>
                          </a:lnTo>
                          <a:lnTo>
                            <a:pt x="1023" y="3"/>
                          </a:lnTo>
                          <a:lnTo>
                            <a:pt x="1004" y="5"/>
                          </a:lnTo>
                          <a:lnTo>
                            <a:pt x="985" y="7"/>
                          </a:lnTo>
                          <a:lnTo>
                            <a:pt x="964" y="9"/>
                          </a:lnTo>
                          <a:lnTo>
                            <a:pt x="943" y="9"/>
                          </a:lnTo>
                          <a:lnTo>
                            <a:pt x="924" y="13"/>
                          </a:lnTo>
                          <a:lnTo>
                            <a:pt x="901" y="15"/>
                          </a:lnTo>
                          <a:lnTo>
                            <a:pt x="880" y="19"/>
                          </a:lnTo>
                          <a:lnTo>
                            <a:pt x="859" y="20"/>
                          </a:lnTo>
                          <a:lnTo>
                            <a:pt x="837" y="24"/>
                          </a:lnTo>
                          <a:lnTo>
                            <a:pt x="814" y="28"/>
                          </a:lnTo>
                          <a:lnTo>
                            <a:pt x="791" y="30"/>
                          </a:lnTo>
                          <a:lnTo>
                            <a:pt x="768" y="36"/>
                          </a:lnTo>
                          <a:lnTo>
                            <a:pt x="745" y="39"/>
                          </a:lnTo>
                          <a:lnTo>
                            <a:pt x="721" y="41"/>
                          </a:lnTo>
                          <a:lnTo>
                            <a:pt x="698" y="47"/>
                          </a:lnTo>
                          <a:lnTo>
                            <a:pt x="675" y="51"/>
                          </a:lnTo>
                          <a:lnTo>
                            <a:pt x="652" y="55"/>
                          </a:lnTo>
                          <a:lnTo>
                            <a:pt x="628" y="58"/>
                          </a:lnTo>
                          <a:lnTo>
                            <a:pt x="603" y="62"/>
                          </a:lnTo>
                          <a:lnTo>
                            <a:pt x="580" y="66"/>
                          </a:lnTo>
                          <a:lnTo>
                            <a:pt x="557" y="72"/>
                          </a:lnTo>
                          <a:lnTo>
                            <a:pt x="533" y="76"/>
                          </a:lnTo>
                          <a:lnTo>
                            <a:pt x="510" y="81"/>
                          </a:lnTo>
                          <a:lnTo>
                            <a:pt x="485" y="85"/>
                          </a:lnTo>
                          <a:lnTo>
                            <a:pt x="462" y="91"/>
                          </a:lnTo>
                          <a:lnTo>
                            <a:pt x="439" y="95"/>
                          </a:lnTo>
                          <a:lnTo>
                            <a:pt x="417" y="100"/>
                          </a:lnTo>
                          <a:lnTo>
                            <a:pt x="392" y="104"/>
                          </a:lnTo>
                          <a:lnTo>
                            <a:pt x="369" y="110"/>
                          </a:lnTo>
                          <a:lnTo>
                            <a:pt x="348" y="114"/>
                          </a:lnTo>
                          <a:lnTo>
                            <a:pt x="324" y="119"/>
                          </a:lnTo>
                          <a:lnTo>
                            <a:pt x="303" y="123"/>
                          </a:lnTo>
                          <a:lnTo>
                            <a:pt x="282" y="129"/>
                          </a:lnTo>
                          <a:lnTo>
                            <a:pt x="261" y="133"/>
                          </a:lnTo>
                          <a:lnTo>
                            <a:pt x="238" y="138"/>
                          </a:lnTo>
                          <a:lnTo>
                            <a:pt x="217" y="142"/>
                          </a:lnTo>
                          <a:lnTo>
                            <a:pt x="198" y="148"/>
                          </a:lnTo>
                          <a:lnTo>
                            <a:pt x="179" y="152"/>
                          </a:lnTo>
                          <a:lnTo>
                            <a:pt x="160" y="155"/>
                          </a:lnTo>
                          <a:lnTo>
                            <a:pt x="141" y="159"/>
                          </a:lnTo>
                          <a:lnTo>
                            <a:pt x="124" y="165"/>
                          </a:lnTo>
                          <a:lnTo>
                            <a:pt x="105" y="167"/>
                          </a:lnTo>
                          <a:lnTo>
                            <a:pt x="88" y="173"/>
                          </a:lnTo>
                          <a:lnTo>
                            <a:pt x="71" y="176"/>
                          </a:lnTo>
                          <a:lnTo>
                            <a:pt x="56" y="180"/>
                          </a:lnTo>
                          <a:lnTo>
                            <a:pt x="40" y="184"/>
                          </a:lnTo>
                          <a:lnTo>
                            <a:pt x="25" y="186"/>
                          </a:lnTo>
                          <a:lnTo>
                            <a:pt x="12" y="190"/>
                          </a:lnTo>
                          <a:lnTo>
                            <a:pt x="0" y="193"/>
                          </a:lnTo>
                          <a:lnTo>
                            <a:pt x="1095" y="232"/>
                          </a:lnTo>
                          <a:lnTo>
                            <a:pt x="1236"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24" name="Freeform 20"/>
                    <p:cNvSpPr>
                      <a:spLocks/>
                    </p:cNvSpPr>
                    <p:nvPr/>
                  </p:nvSpPr>
                  <p:spPr bwMode="auto">
                    <a:xfrm>
                      <a:off x="4655" y="1655"/>
                      <a:ext cx="527" cy="435"/>
                    </a:xfrm>
                    <a:custGeom>
                      <a:avLst/>
                      <a:gdLst>
                        <a:gd name="T0" fmla="*/ 7 w 1053"/>
                        <a:gd name="T1" fmla="*/ 5 h 870"/>
                        <a:gd name="T2" fmla="*/ 7 w 1053"/>
                        <a:gd name="T3" fmla="*/ 5 h 870"/>
                        <a:gd name="T4" fmla="*/ 7 w 1053"/>
                        <a:gd name="T5" fmla="*/ 5 h 870"/>
                        <a:gd name="T6" fmla="*/ 6 w 1053"/>
                        <a:gd name="T7" fmla="*/ 5 h 870"/>
                        <a:gd name="T8" fmla="*/ 6 w 1053"/>
                        <a:gd name="T9" fmla="*/ 5 h 870"/>
                        <a:gd name="T10" fmla="*/ 5 w 1053"/>
                        <a:gd name="T11" fmla="*/ 5 h 870"/>
                        <a:gd name="T12" fmla="*/ 5 w 1053"/>
                        <a:gd name="T13" fmla="*/ 5 h 870"/>
                        <a:gd name="T14" fmla="*/ 5 w 1053"/>
                        <a:gd name="T15" fmla="*/ 5 h 870"/>
                        <a:gd name="T16" fmla="*/ 3 w 1053"/>
                        <a:gd name="T17" fmla="*/ 5 h 870"/>
                        <a:gd name="T18" fmla="*/ 3 w 1053"/>
                        <a:gd name="T19" fmla="*/ 5 h 870"/>
                        <a:gd name="T20" fmla="*/ 3 w 1053"/>
                        <a:gd name="T21" fmla="*/ 6 h 870"/>
                        <a:gd name="T22" fmla="*/ 3 w 1053"/>
                        <a:gd name="T23" fmla="*/ 6 h 870"/>
                        <a:gd name="T24" fmla="*/ 3 w 1053"/>
                        <a:gd name="T25" fmla="*/ 6 h 870"/>
                        <a:gd name="T26" fmla="*/ 2 w 1053"/>
                        <a:gd name="T27" fmla="*/ 5 h 870"/>
                        <a:gd name="T28" fmla="*/ 3 w 1053"/>
                        <a:gd name="T29" fmla="*/ 3 h 870"/>
                        <a:gd name="T30" fmla="*/ 3 w 1053"/>
                        <a:gd name="T31" fmla="*/ 3 h 870"/>
                        <a:gd name="T32" fmla="*/ 3 w 1053"/>
                        <a:gd name="T33" fmla="*/ 3 h 870"/>
                        <a:gd name="T34" fmla="*/ 4 w 1053"/>
                        <a:gd name="T35" fmla="*/ 3 h 870"/>
                        <a:gd name="T36" fmla="*/ 3 w 1053"/>
                        <a:gd name="T37" fmla="*/ 3 h 870"/>
                        <a:gd name="T38" fmla="*/ 3 w 1053"/>
                        <a:gd name="T39" fmla="*/ 3 h 870"/>
                        <a:gd name="T40" fmla="*/ 3 w 1053"/>
                        <a:gd name="T41" fmla="*/ 3 h 870"/>
                        <a:gd name="T42" fmla="*/ 2 w 1053"/>
                        <a:gd name="T43" fmla="*/ 3 h 870"/>
                        <a:gd name="T44" fmla="*/ 2 w 1053"/>
                        <a:gd name="T45" fmla="*/ 3 h 870"/>
                        <a:gd name="T46" fmla="*/ 2 w 1053"/>
                        <a:gd name="T47" fmla="*/ 2 h 870"/>
                        <a:gd name="T48" fmla="*/ 1 w 1053"/>
                        <a:gd name="T49" fmla="*/ 2 h 870"/>
                        <a:gd name="T50" fmla="*/ 1 w 1053"/>
                        <a:gd name="T51" fmla="*/ 2 h 870"/>
                        <a:gd name="T52" fmla="*/ 1 w 1053"/>
                        <a:gd name="T53" fmla="*/ 2 h 870"/>
                        <a:gd name="T54" fmla="*/ 4 w 1053"/>
                        <a:gd name="T55" fmla="*/ 2 h 870"/>
                        <a:gd name="T56" fmla="*/ 4 w 1053"/>
                        <a:gd name="T57" fmla="*/ 2 h 870"/>
                        <a:gd name="T58" fmla="*/ 5 w 1053"/>
                        <a:gd name="T59" fmla="*/ 2 h 870"/>
                        <a:gd name="T60" fmla="*/ 5 w 1053"/>
                        <a:gd name="T61" fmla="*/ 3 h 870"/>
                        <a:gd name="T62" fmla="*/ 5 w 1053"/>
                        <a:gd name="T63" fmla="*/ 3 h 870"/>
                        <a:gd name="T64" fmla="*/ 6 w 1053"/>
                        <a:gd name="T65" fmla="*/ 3 h 870"/>
                        <a:gd name="T66" fmla="*/ 7 w 1053"/>
                        <a:gd name="T67" fmla="*/ 2 h 870"/>
                        <a:gd name="T68" fmla="*/ 6 w 1053"/>
                        <a:gd name="T69" fmla="*/ 2 h 870"/>
                        <a:gd name="T70" fmla="*/ 6 w 1053"/>
                        <a:gd name="T71" fmla="*/ 2 h 870"/>
                        <a:gd name="T72" fmla="*/ 6 w 1053"/>
                        <a:gd name="T73" fmla="*/ 1 h 870"/>
                        <a:gd name="T74" fmla="*/ 6 w 1053"/>
                        <a:gd name="T75" fmla="*/ 1 h 870"/>
                        <a:gd name="T76" fmla="*/ 6 w 1053"/>
                        <a:gd name="T77" fmla="*/ 1 h 870"/>
                        <a:gd name="T78" fmla="*/ 6 w 1053"/>
                        <a:gd name="T79" fmla="*/ 1 h 870"/>
                        <a:gd name="T80" fmla="*/ 7 w 1053"/>
                        <a:gd name="T81" fmla="*/ 2 h 870"/>
                        <a:gd name="T82" fmla="*/ 7 w 1053"/>
                        <a:gd name="T83" fmla="*/ 2 h 870"/>
                        <a:gd name="T84" fmla="*/ 8 w 1053"/>
                        <a:gd name="T85" fmla="*/ 2 h 870"/>
                        <a:gd name="T86" fmla="*/ 8 w 1053"/>
                        <a:gd name="T87" fmla="*/ 2 h 870"/>
                        <a:gd name="T88" fmla="*/ 8 w 1053"/>
                        <a:gd name="T89" fmla="*/ 2 h 870"/>
                        <a:gd name="T90" fmla="*/ 9 w 1053"/>
                        <a:gd name="T91" fmla="*/ 3 h 870"/>
                        <a:gd name="T92" fmla="*/ 9 w 1053"/>
                        <a:gd name="T93" fmla="*/ 3 h 870"/>
                        <a:gd name="T94" fmla="*/ 9 w 1053"/>
                        <a:gd name="T95" fmla="*/ 3 h 870"/>
                        <a:gd name="T96" fmla="*/ 9 w 1053"/>
                        <a:gd name="T97" fmla="*/ 3 h 870"/>
                        <a:gd name="T98" fmla="*/ 9 w 1053"/>
                        <a:gd name="T99" fmla="*/ 3 h 870"/>
                        <a:gd name="T100" fmla="*/ 9 w 1053"/>
                        <a:gd name="T101" fmla="*/ 3 h 870"/>
                        <a:gd name="T102" fmla="*/ 9 w 1053"/>
                        <a:gd name="T103" fmla="*/ 5 h 870"/>
                        <a:gd name="T104" fmla="*/ 8 w 1053"/>
                        <a:gd name="T105" fmla="*/ 5 h 870"/>
                        <a:gd name="T106" fmla="*/ 8 w 1053"/>
                        <a:gd name="T107" fmla="*/ 5 h 870"/>
                        <a:gd name="T108" fmla="*/ 8 w 1053"/>
                        <a:gd name="T109" fmla="*/ 6 h 870"/>
                        <a:gd name="T110" fmla="*/ 8 w 1053"/>
                        <a:gd name="T111" fmla="*/ 6 h 870"/>
                        <a:gd name="T112" fmla="*/ 7 w 1053"/>
                        <a:gd name="T113" fmla="*/ 7 h 870"/>
                        <a:gd name="T114" fmla="*/ 7 w 1053"/>
                        <a:gd name="T115" fmla="*/ 7 h 870"/>
                        <a:gd name="T116" fmla="*/ 7 w 1053"/>
                        <a:gd name="T117" fmla="*/ 7 h 87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053"/>
                        <a:gd name="T178" fmla="*/ 0 h 870"/>
                        <a:gd name="T179" fmla="*/ 1053 w 1053"/>
                        <a:gd name="T180" fmla="*/ 870 h 87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053" h="870">
                          <a:moveTo>
                            <a:pt x="773" y="870"/>
                          </a:moveTo>
                          <a:lnTo>
                            <a:pt x="882" y="667"/>
                          </a:lnTo>
                          <a:lnTo>
                            <a:pt x="903" y="523"/>
                          </a:lnTo>
                          <a:lnTo>
                            <a:pt x="901" y="523"/>
                          </a:lnTo>
                          <a:lnTo>
                            <a:pt x="895" y="524"/>
                          </a:lnTo>
                          <a:lnTo>
                            <a:pt x="887" y="526"/>
                          </a:lnTo>
                          <a:lnTo>
                            <a:pt x="878" y="530"/>
                          </a:lnTo>
                          <a:lnTo>
                            <a:pt x="872" y="530"/>
                          </a:lnTo>
                          <a:lnTo>
                            <a:pt x="865" y="532"/>
                          </a:lnTo>
                          <a:lnTo>
                            <a:pt x="857" y="534"/>
                          </a:lnTo>
                          <a:lnTo>
                            <a:pt x="851" y="538"/>
                          </a:lnTo>
                          <a:lnTo>
                            <a:pt x="844" y="540"/>
                          </a:lnTo>
                          <a:lnTo>
                            <a:pt x="836" y="542"/>
                          </a:lnTo>
                          <a:lnTo>
                            <a:pt x="827" y="543"/>
                          </a:lnTo>
                          <a:lnTo>
                            <a:pt x="819" y="547"/>
                          </a:lnTo>
                          <a:lnTo>
                            <a:pt x="808" y="547"/>
                          </a:lnTo>
                          <a:lnTo>
                            <a:pt x="798" y="551"/>
                          </a:lnTo>
                          <a:lnTo>
                            <a:pt x="789" y="551"/>
                          </a:lnTo>
                          <a:lnTo>
                            <a:pt x="779" y="555"/>
                          </a:lnTo>
                          <a:lnTo>
                            <a:pt x="768" y="557"/>
                          </a:lnTo>
                          <a:lnTo>
                            <a:pt x="758" y="559"/>
                          </a:lnTo>
                          <a:lnTo>
                            <a:pt x="747" y="561"/>
                          </a:lnTo>
                          <a:lnTo>
                            <a:pt x="737" y="562"/>
                          </a:lnTo>
                          <a:lnTo>
                            <a:pt x="726" y="564"/>
                          </a:lnTo>
                          <a:lnTo>
                            <a:pt x="716" y="564"/>
                          </a:lnTo>
                          <a:lnTo>
                            <a:pt x="705" y="566"/>
                          </a:lnTo>
                          <a:lnTo>
                            <a:pt x="694" y="566"/>
                          </a:lnTo>
                          <a:lnTo>
                            <a:pt x="682" y="566"/>
                          </a:lnTo>
                          <a:lnTo>
                            <a:pt x="673" y="566"/>
                          </a:lnTo>
                          <a:lnTo>
                            <a:pt x="661" y="566"/>
                          </a:lnTo>
                          <a:lnTo>
                            <a:pt x="652" y="566"/>
                          </a:lnTo>
                          <a:lnTo>
                            <a:pt x="642" y="564"/>
                          </a:lnTo>
                          <a:lnTo>
                            <a:pt x="633" y="564"/>
                          </a:lnTo>
                          <a:lnTo>
                            <a:pt x="623" y="562"/>
                          </a:lnTo>
                          <a:lnTo>
                            <a:pt x="616" y="561"/>
                          </a:lnTo>
                          <a:lnTo>
                            <a:pt x="606" y="559"/>
                          </a:lnTo>
                          <a:lnTo>
                            <a:pt x="599" y="557"/>
                          </a:lnTo>
                          <a:lnTo>
                            <a:pt x="591" y="555"/>
                          </a:lnTo>
                          <a:lnTo>
                            <a:pt x="583" y="553"/>
                          </a:lnTo>
                          <a:lnTo>
                            <a:pt x="578" y="549"/>
                          </a:lnTo>
                          <a:lnTo>
                            <a:pt x="570" y="547"/>
                          </a:lnTo>
                          <a:lnTo>
                            <a:pt x="564" y="545"/>
                          </a:lnTo>
                          <a:lnTo>
                            <a:pt x="559" y="543"/>
                          </a:lnTo>
                          <a:lnTo>
                            <a:pt x="549" y="538"/>
                          </a:lnTo>
                          <a:lnTo>
                            <a:pt x="542" y="534"/>
                          </a:lnTo>
                          <a:lnTo>
                            <a:pt x="534" y="526"/>
                          </a:lnTo>
                          <a:lnTo>
                            <a:pt x="526" y="523"/>
                          </a:lnTo>
                          <a:lnTo>
                            <a:pt x="523" y="517"/>
                          </a:lnTo>
                          <a:lnTo>
                            <a:pt x="519" y="513"/>
                          </a:lnTo>
                          <a:lnTo>
                            <a:pt x="513" y="509"/>
                          </a:lnTo>
                          <a:lnTo>
                            <a:pt x="513" y="505"/>
                          </a:lnTo>
                          <a:lnTo>
                            <a:pt x="332" y="547"/>
                          </a:lnTo>
                          <a:lnTo>
                            <a:pt x="331" y="553"/>
                          </a:lnTo>
                          <a:lnTo>
                            <a:pt x="331" y="559"/>
                          </a:lnTo>
                          <a:lnTo>
                            <a:pt x="329" y="566"/>
                          </a:lnTo>
                          <a:lnTo>
                            <a:pt x="329" y="572"/>
                          </a:lnTo>
                          <a:lnTo>
                            <a:pt x="329" y="580"/>
                          </a:lnTo>
                          <a:lnTo>
                            <a:pt x="327" y="587"/>
                          </a:lnTo>
                          <a:lnTo>
                            <a:pt x="327" y="595"/>
                          </a:lnTo>
                          <a:lnTo>
                            <a:pt x="327" y="604"/>
                          </a:lnTo>
                          <a:lnTo>
                            <a:pt x="325" y="612"/>
                          </a:lnTo>
                          <a:lnTo>
                            <a:pt x="323" y="621"/>
                          </a:lnTo>
                          <a:lnTo>
                            <a:pt x="321" y="629"/>
                          </a:lnTo>
                          <a:lnTo>
                            <a:pt x="321" y="638"/>
                          </a:lnTo>
                          <a:lnTo>
                            <a:pt x="319" y="646"/>
                          </a:lnTo>
                          <a:lnTo>
                            <a:pt x="317" y="656"/>
                          </a:lnTo>
                          <a:lnTo>
                            <a:pt x="317" y="665"/>
                          </a:lnTo>
                          <a:lnTo>
                            <a:pt x="315" y="675"/>
                          </a:lnTo>
                          <a:lnTo>
                            <a:pt x="313" y="682"/>
                          </a:lnTo>
                          <a:lnTo>
                            <a:pt x="312" y="692"/>
                          </a:lnTo>
                          <a:lnTo>
                            <a:pt x="308" y="699"/>
                          </a:lnTo>
                          <a:lnTo>
                            <a:pt x="308" y="709"/>
                          </a:lnTo>
                          <a:lnTo>
                            <a:pt x="304" y="716"/>
                          </a:lnTo>
                          <a:lnTo>
                            <a:pt x="302" y="724"/>
                          </a:lnTo>
                          <a:lnTo>
                            <a:pt x="300" y="734"/>
                          </a:lnTo>
                          <a:lnTo>
                            <a:pt x="298" y="741"/>
                          </a:lnTo>
                          <a:lnTo>
                            <a:pt x="294" y="747"/>
                          </a:lnTo>
                          <a:lnTo>
                            <a:pt x="293" y="754"/>
                          </a:lnTo>
                          <a:lnTo>
                            <a:pt x="289" y="760"/>
                          </a:lnTo>
                          <a:lnTo>
                            <a:pt x="285" y="768"/>
                          </a:lnTo>
                          <a:lnTo>
                            <a:pt x="279" y="777"/>
                          </a:lnTo>
                          <a:lnTo>
                            <a:pt x="274" y="787"/>
                          </a:lnTo>
                          <a:lnTo>
                            <a:pt x="239" y="538"/>
                          </a:lnTo>
                          <a:lnTo>
                            <a:pt x="239" y="526"/>
                          </a:lnTo>
                          <a:lnTo>
                            <a:pt x="243" y="517"/>
                          </a:lnTo>
                          <a:lnTo>
                            <a:pt x="247" y="509"/>
                          </a:lnTo>
                          <a:lnTo>
                            <a:pt x="251" y="500"/>
                          </a:lnTo>
                          <a:lnTo>
                            <a:pt x="256" y="490"/>
                          </a:lnTo>
                          <a:lnTo>
                            <a:pt x="262" y="481"/>
                          </a:lnTo>
                          <a:lnTo>
                            <a:pt x="268" y="473"/>
                          </a:lnTo>
                          <a:lnTo>
                            <a:pt x="274" y="465"/>
                          </a:lnTo>
                          <a:lnTo>
                            <a:pt x="281" y="458"/>
                          </a:lnTo>
                          <a:lnTo>
                            <a:pt x="287" y="450"/>
                          </a:lnTo>
                          <a:lnTo>
                            <a:pt x="294" y="445"/>
                          </a:lnTo>
                          <a:lnTo>
                            <a:pt x="302" y="437"/>
                          </a:lnTo>
                          <a:lnTo>
                            <a:pt x="308" y="431"/>
                          </a:lnTo>
                          <a:lnTo>
                            <a:pt x="317" y="426"/>
                          </a:lnTo>
                          <a:lnTo>
                            <a:pt x="325" y="420"/>
                          </a:lnTo>
                          <a:lnTo>
                            <a:pt x="332" y="416"/>
                          </a:lnTo>
                          <a:lnTo>
                            <a:pt x="338" y="410"/>
                          </a:lnTo>
                          <a:lnTo>
                            <a:pt x="346" y="407"/>
                          </a:lnTo>
                          <a:lnTo>
                            <a:pt x="353" y="401"/>
                          </a:lnTo>
                          <a:lnTo>
                            <a:pt x="361" y="397"/>
                          </a:lnTo>
                          <a:lnTo>
                            <a:pt x="367" y="393"/>
                          </a:lnTo>
                          <a:lnTo>
                            <a:pt x="372" y="391"/>
                          </a:lnTo>
                          <a:lnTo>
                            <a:pt x="378" y="388"/>
                          </a:lnTo>
                          <a:lnTo>
                            <a:pt x="386" y="386"/>
                          </a:lnTo>
                          <a:lnTo>
                            <a:pt x="395" y="380"/>
                          </a:lnTo>
                          <a:lnTo>
                            <a:pt x="401" y="378"/>
                          </a:lnTo>
                          <a:lnTo>
                            <a:pt x="407" y="376"/>
                          </a:lnTo>
                          <a:lnTo>
                            <a:pt x="409" y="376"/>
                          </a:lnTo>
                          <a:lnTo>
                            <a:pt x="350" y="275"/>
                          </a:lnTo>
                          <a:lnTo>
                            <a:pt x="342" y="277"/>
                          </a:lnTo>
                          <a:lnTo>
                            <a:pt x="336" y="277"/>
                          </a:lnTo>
                          <a:lnTo>
                            <a:pt x="331" y="279"/>
                          </a:lnTo>
                          <a:lnTo>
                            <a:pt x="325" y="279"/>
                          </a:lnTo>
                          <a:lnTo>
                            <a:pt x="317" y="279"/>
                          </a:lnTo>
                          <a:lnTo>
                            <a:pt x="312" y="281"/>
                          </a:lnTo>
                          <a:lnTo>
                            <a:pt x="306" y="281"/>
                          </a:lnTo>
                          <a:lnTo>
                            <a:pt x="300" y="281"/>
                          </a:lnTo>
                          <a:lnTo>
                            <a:pt x="294" y="281"/>
                          </a:lnTo>
                          <a:lnTo>
                            <a:pt x="287" y="281"/>
                          </a:lnTo>
                          <a:lnTo>
                            <a:pt x="281" y="281"/>
                          </a:lnTo>
                          <a:lnTo>
                            <a:pt x="275" y="281"/>
                          </a:lnTo>
                          <a:lnTo>
                            <a:pt x="270" y="281"/>
                          </a:lnTo>
                          <a:lnTo>
                            <a:pt x="262" y="281"/>
                          </a:lnTo>
                          <a:lnTo>
                            <a:pt x="256" y="279"/>
                          </a:lnTo>
                          <a:lnTo>
                            <a:pt x="251" y="279"/>
                          </a:lnTo>
                          <a:lnTo>
                            <a:pt x="243" y="277"/>
                          </a:lnTo>
                          <a:lnTo>
                            <a:pt x="237" y="277"/>
                          </a:lnTo>
                          <a:lnTo>
                            <a:pt x="230" y="275"/>
                          </a:lnTo>
                          <a:lnTo>
                            <a:pt x="224" y="275"/>
                          </a:lnTo>
                          <a:lnTo>
                            <a:pt x="217" y="273"/>
                          </a:lnTo>
                          <a:lnTo>
                            <a:pt x="211" y="272"/>
                          </a:lnTo>
                          <a:lnTo>
                            <a:pt x="205" y="270"/>
                          </a:lnTo>
                          <a:lnTo>
                            <a:pt x="198" y="268"/>
                          </a:lnTo>
                          <a:lnTo>
                            <a:pt x="192" y="266"/>
                          </a:lnTo>
                          <a:lnTo>
                            <a:pt x="184" y="264"/>
                          </a:lnTo>
                          <a:lnTo>
                            <a:pt x="179" y="262"/>
                          </a:lnTo>
                          <a:lnTo>
                            <a:pt x="173" y="262"/>
                          </a:lnTo>
                          <a:lnTo>
                            <a:pt x="167" y="258"/>
                          </a:lnTo>
                          <a:lnTo>
                            <a:pt x="160" y="256"/>
                          </a:lnTo>
                          <a:lnTo>
                            <a:pt x="154" y="254"/>
                          </a:lnTo>
                          <a:lnTo>
                            <a:pt x="148" y="254"/>
                          </a:lnTo>
                          <a:lnTo>
                            <a:pt x="142" y="251"/>
                          </a:lnTo>
                          <a:lnTo>
                            <a:pt x="137" y="249"/>
                          </a:lnTo>
                          <a:lnTo>
                            <a:pt x="129" y="245"/>
                          </a:lnTo>
                          <a:lnTo>
                            <a:pt x="123" y="243"/>
                          </a:lnTo>
                          <a:lnTo>
                            <a:pt x="118" y="241"/>
                          </a:lnTo>
                          <a:lnTo>
                            <a:pt x="112" y="237"/>
                          </a:lnTo>
                          <a:lnTo>
                            <a:pt x="106" y="235"/>
                          </a:lnTo>
                          <a:lnTo>
                            <a:pt x="101" y="233"/>
                          </a:lnTo>
                          <a:lnTo>
                            <a:pt x="89" y="228"/>
                          </a:lnTo>
                          <a:lnTo>
                            <a:pt x="80" y="222"/>
                          </a:lnTo>
                          <a:lnTo>
                            <a:pt x="68" y="218"/>
                          </a:lnTo>
                          <a:lnTo>
                            <a:pt x="59" y="213"/>
                          </a:lnTo>
                          <a:lnTo>
                            <a:pt x="49" y="207"/>
                          </a:lnTo>
                          <a:lnTo>
                            <a:pt x="42" y="201"/>
                          </a:lnTo>
                          <a:lnTo>
                            <a:pt x="32" y="195"/>
                          </a:lnTo>
                          <a:lnTo>
                            <a:pt x="25" y="192"/>
                          </a:lnTo>
                          <a:lnTo>
                            <a:pt x="17" y="186"/>
                          </a:lnTo>
                          <a:lnTo>
                            <a:pt x="9" y="180"/>
                          </a:lnTo>
                          <a:lnTo>
                            <a:pt x="4" y="176"/>
                          </a:lnTo>
                          <a:lnTo>
                            <a:pt x="0" y="175"/>
                          </a:lnTo>
                          <a:lnTo>
                            <a:pt x="388" y="167"/>
                          </a:lnTo>
                          <a:lnTo>
                            <a:pt x="393" y="167"/>
                          </a:lnTo>
                          <a:lnTo>
                            <a:pt x="399" y="169"/>
                          </a:lnTo>
                          <a:lnTo>
                            <a:pt x="407" y="169"/>
                          </a:lnTo>
                          <a:lnTo>
                            <a:pt x="416" y="173"/>
                          </a:lnTo>
                          <a:lnTo>
                            <a:pt x="422" y="176"/>
                          </a:lnTo>
                          <a:lnTo>
                            <a:pt x="431" y="178"/>
                          </a:lnTo>
                          <a:lnTo>
                            <a:pt x="441" y="184"/>
                          </a:lnTo>
                          <a:lnTo>
                            <a:pt x="448" y="188"/>
                          </a:lnTo>
                          <a:lnTo>
                            <a:pt x="458" y="192"/>
                          </a:lnTo>
                          <a:lnTo>
                            <a:pt x="467" y="197"/>
                          </a:lnTo>
                          <a:lnTo>
                            <a:pt x="477" y="205"/>
                          </a:lnTo>
                          <a:lnTo>
                            <a:pt x="486" y="211"/>
                          </a:lnTo>
                          <a:lnTo>
                            <a:pt x="496" y="218"/>
                          </a:lnTo>
                          <a:lnTo>
                            <a:pt x="505" y="224"/>
                          </a:lnTo>
                          <a:lnTo>
                            <a:pt x="515" y="232"/>
                          </a:lnTo>
                          <a:lnTo>
                            <a:pt x="526" y="241"/>
                          </a:lnTo>
                          <a:lnTo>
                            <a:pt x="536" y="247"/>
                          </a:lnTo>
                          <a:lnTo>
                            <a:pt x="545" y="256"/>
                          </a:lnTo>
                          <a:lnTo>
                            <a:pt x="555" y="264"/>
                          </a:lnTo>
                          <a:lnTo>
                            <a:pt x="564" y="273"/>
                          </a:lnTo>
                          <a:lnTo>
                            <a:pt x="572" y="283"/>
                          </a:lnTo>
                          <a:lnTo>
                            <a:pt x="580" y="292"/>
                          </a:lnTo>
                          <a:lnTo>
                            <a:pt x="589" y="302"/>
                          </a:lnTo>
                          <a:lnTo>
                            <a:pt x="597" y="311"/>
                          </a:lnTo>
                          <a:lnTo>
                            <a:pt x="602" y="321"/>
                          </a:lnTo>
                          <a:lnTo>
                            <a:pt x="610" y="330"/>
                          </a:lnTo>
                          <a:lnTo>
                            <a:pt x="616" y="340"/>
                          </a:lnTo>
                          <a:lnTo>
                            <a:pt x="623" y="349"/>
                          </a:lnTo>
                          <a:lnTo>
                            <a:pt x="627" y="359"/>
                          </a:lnTo>
                          <a:lnTo>
                            <a:pt x="633" y="368"/>
                          </a:lnTo>
                          <a:lnTo>
                            <a:pt x="637" y="378"/>
                          </a:lnTo>
                          <a:lnTo>
                            <a:pt x="640" y="388"/>
                          </a:lnTo>
                          <a:lnTo>
                            <a:pt x="646" y="338"/>
                          </a:lnTo>
                          <a:lnTo>
                            <a:pt x="823" y="262"/>
                          </a:lnTo>
                          <a:lnTo>
                            <a:pt x="813" y="258"/>
                          </a:lnTo>
                          <a:lnTo>
                            <a:pt x="804" y="254"/>
                          </a:lnTo>
                          <a:lnTo>
                            <a:pt x="796" y="249"/>
                          </a:lnTo>
                          <a:lnTo>
                            <a:pt x="789" y="243"/>
                          </a:lnTo>
                          <a:lnTo>
                            <a:pt x="781" y="235"/>
                          </a:lnTo>
                          <a:lnTo>
                            <a:pt x="773" y="230"/>
                          </a:lnTo>
                          <a:lnTo>
                            <a:pt x="768" y="224"/>
                          </a:lnTo>
                          <a:lnTo>
                            <a:pt x="762" y="218"/>
                          </a:lnTo>
                          <a:lnTo>
                            <a:pt x="754" y="209"/>
                          </a:lnTo>
                          <a:lnTo>
                            <a:pt x="749" y="203"/>
                          </a:lnTo>
                          <a:lnTo>
                            <a:pt x="743" y="195"/>
                          </a:lnTo>
                          <a:lnTo>
                            <a:pt x="739" y="190"/>
                          </a:lnTo>
                          <a:lnTo>
                            <a:pt x="735" y="182"/>
                          </a:lnTo>
                          <a:lnTo>
                            <a:pt x="730" y="176"/>
                          </a:lnTo>
                          <a:lnTo>
                            <a:pt x="728" y="169"/>
                          </a:lnTo>
                          <a:lnTo>
                            <a:pt x="724" y="165"/>
                          </a:lnTo>
                          <a:lnTo>
                            <a:pt x="718" y="156"/>
                          </a:lnTo>
                          <a:lnTo>
                            <a:pt x="715" y="148"/>
                          </a:lnTo>
                          <a:lnTo>
                            <a:pt x="713" y="138"/>
                          </a:lnTo>
                          <a:lnTo>
                            <a:pt x="709" y="127"/>
                          </a:lnTo>
                          <a:lnTo>
                            <a:pt x="707" y="121"/>
                          </a:lnTo>
                          <a:lnTo>
                            <a:pt x="707" y="116"/>
                          </a:lnTo>
                          <a:lnTo>
                            <a:pt x="705" y="110"/>
                          </a:lnTo>
                          <a:lnTo>
                            <a:pt x="705" y="104"/>
                          </a:lnTo>
                          <a:lnTo>
                            <a:pt x="705" y="93"/>
                          </a:lnTo>
                          <a:lnTo>
                            <a:pt x="705" y="83"/>
                          </a:lnTo>
                          <a:lnTo>
                            <a:pt x="703" y="76"/>
                          </a:lnTo>
                          <a:lnTo>
                            <a:pt x="703" y="70"/>
                          </a:lnTo>
                          <a:lnTo>
                            <a:pt x="703" y="64"/>
                          </a:lnTo>
                          <a:lnTo>
                            <a:pt x="703" y="60"/>
                          </a:lnTo>
                          <a:lnTo>
                            <a:pt x="703" y="49"/>
                          </a:lnTo>
                          <a:lnTo>
                            <a:pt x="703" y="40"/>
                          </a:lnTo>
                          <a:lnTo>
                            <a:pt x="703" y="30"/>
                          </a:lnTo>
                          <a:lnTo>
                            <a:pt x="703" y="24"/>
                          </a:lnTo>
                          <a:lnTo>
                            <a:pt x="703" y="19"/>
                          </a:lnTo>
                          <a:lnTo>
                            <a:pt x="703" y="15"/>
                          </a:lnTo>
                          <a:lnTo>
                            <a:pt x="703" y="5"/>
                          </a:lnTo>
                          <a:lnTo>
                            <a:pt x="713" y="0"/>
                          </a:lnTo>
                          <a:lnTo>
                            <a:pt x="716" y="0"/>
                          </a:lnTo>
                          <a:lnTo>
                            <a:pt x="720" y="0"/>
                          </a:lnTo>
                          <a:lnTo>
                            <a:pt x="726" y="2"/>
                          </a:lnTo>
                          <a:lnTo>
                            <a:pt x="730" y="5"/>
                          </a:lnTo>
                          <a:lnTo>
                            <a:pt x="808" y="129"/>
                          </a:lnTo>
                          <a:lnTo>
                            <a:pt x="811" y="129"/>
                          </a:lnTo>
                          <a:lnTo>
                            <a:pt x="817" y="131"/>
                          </a:lnTo>
                          <a:lnTo>
                            <a:pt x="825" y="131"/>
                          </a:lnTo>
                          <a:lnTo>
                            <a:pt x="834" y="135"/>
                          </a:lnTo>
                          <a:lnTo>
                            <a:pt x="844" y="138"/>
                          </a:lnTo>
                          <a:lnTo>
                            <a:pt x="855" y="140"/>
                          </a:lnTo>
                          <a:lnTo>
                            <a:pt x="861" y="142"/>
                          </a:lnTo>
                          <a:lnTo>
                            <a:pt x="867" y="144"/>
                          </a:lnTo>
                          <a:lnTo>
                            <a:pt x="874" y="148"/>
                          </a:lnTo>
                          <a:lnTo>
                            <a:pt x="882" y="152"/>
                          </a:lnTo>
                          <a:lnTo>
                            <a:pt x="887" y="154"/>
                          </a:lnTo>
                          <a:lnTo>
                            <a:pt x="893" y="156"/>
                          </a:lnTo>
                          <a:lnTo>
                            <a:pt x="901" y="159"/>
                          </a:lnTo>
                          <a:lnTo>
                            <a:pt x="908" y="163"/>
                          </a:lnTo>
                          <a:lnTo>
                            <a:pt x="914" y="167"/>
                          </a:lnTo>
                          <a:lnTo>
                            <a:pt x="922" y="173"/>
                          </a:lnTo>
                          <a:lnTo>
                            <a:pt x="929" y="176"/>
                          </a:lnTo>
                          <a:lnTo>
                            <a:pt x="939" y="182"/>
                          </a:lnTo>
                          <a:lnTo>
                            <a:pt x="944" y="186"/>
                          </a:lnTo>
                          <a:lnTo>
                            <a:pt x="952" y="192"/>
                          </a:lnTo>
                          <a:lnTo>
                            <a:pt x="960" y="199"/>
                          </a:lnTo>
                          <a:lnTo>
                            <a:pt x="967" y="205"/>
                          </a:lnTo>
                          <a:lnTo>
                            <a:pt x="975" y="211"/>
                          </a:lnTo>
                          <a:lnTo>
                            <a:pt x="982" y="220"/>
                          </a:lnTo>
                          <a:lnTo>
                            <a:pt x="990" y="226"/>
                          </a:lnTo>
                          <a:lnTo>
                            <a:pt x="998" y="235"/>
                          </a:lnTo>
                          <a:lnTo>
                            <a:pt x="1003" y="243"/>
                          </a:lnTo>
                          <a:lnTo>
                            <a:pt x="1009" y="252"/>
                          </a:lnTo>
                          <a:lnTo>
                            <a:pt x="1015" y="262"/>
                          </a:lnTo>
                          <a:lnTo>
                            <a:pt x="1021" y="272"/>
                          </a:lnTo>
                          <a:lnTo>
                            <a:pt x="1024" y="281"/>
                          </a:lnTo>
                          <a:lnTo>
                            <a:pt x="1028" y="291"/>
                          </a:lnTo>
                          <a:lnTo>
                            <a:pt x="1034" y="302"/>
                          </a:lnTo>
                          <a:lnTo>
                            <a:pt x="1038" y="313"/>
                          </a:lnTo>
                          <a:lnTo>
                            <a:pt x="1040" y="323"/>
                          </a:lnTo>
                          <a:lnTo>
                            <a:pt x="1043" y="334"/>
                          </a:lnTo>
                          <a:lnTo>
                            <a:pt x="1043" y="340"/>
                          </a:lnTo>
                          <a:lnTo>
                            <a:pt x="1045" y="346"/>
                          </a:lnTo>
                          <a:lnTo>
                            <a:pt x="1045" y="351"/>
                          </a:lnTo>
                          <a:lnTo>
                            <a:pt x="1047" y="357"/>
                          </a:lnTo>
                          <a:lnTo>
                            <a:pt x="1047" y="363"/>
                          </a:lnTo>
                          <a:lnTo>
                            <a:pt x="1047" y="368"/>
                          </a:lnTo>
                          <a:lnTo>
                            <a:pt x="1049" y="374"/>
                          </a:lnTo>
                          <a:lnTo>
                            <a:pt x="1049" y="380"/>
                          </a:lnTo>
                          <a:lnTo>
                            <a:pt x="1049" y="388"/>
                          </a:lnTo>
                          <a:lnTo>
                            <a:pt x="1051" y="393"/>
                          </a:lnTo>
                          <a:lnTo>
                            <a:pt x="1051" y="399"/>
                          </a:lnTo>
                          <a:lnTo>
                            <a:pt x="1053" y="407"/>
                          </a:lnTo>
                          <a:lnTo>
                            <a:pt x="1051" y="410"/>
                          </a:lnTo>
                          <a:lnTo>
                            <a:pt x="1051" y="416"/>
                          </a:lnTo>
                          <a:lnTo>
                            <a:pt x="1051" y="424"/>
                          </a:lnTo>
                          <a:lnTo>
                            <a:pt x="1051" y="429"/>
                          </a:lnTo>
                          <a:lnTo>
                            <a:pt x="1049" y="435"/>
                          </a:lnTo>
                          <a:lnTo>
                            <a:pt x="1049" y="443"/>
                          </a:lnTo>
                          <a:lnTo>
                            <a:pt x="1049" y="448"/>
                          </a:lnTo>
                          <a:lnTo>
                            <a:pt x="1049" y="454"/>
                          </a:lnTo>
                          <a:lnTo>
                            <a:pt x="1047" y="460"/>
                          </a:lnTo>
                          <a:lnTo>
                            <a:pt x="1047" y="467"/>
                          </a:lnTo>
                          <a:lnTo>
                            <a:pt x="1045" y="473"/>
                          </a:lnTo>
                          <a:lnTo>
                            <a:pt x="1045" y="479"/>
                          </a:lnTo>
                          <a:lnTo>
                            <a:pt x="1045" y="486"/>
                          </a:lnTo>
                          <a:lnTo>
                            <a:pt x="1045" y="492"/>
                          </a:lnTo>
                          <a:lnTo>
                            <a:pt x="1043" y="498"/>
                          </a:lnTo>
                          <a:lnTo>
                            <a:pt x="1043" y="503"/>
                          </a:lnTo>
                          <a:lnTo>
                            <a:pt x="1041" y="509"/>
                          </a:lnTo>
                          <a:lnTo>
                            <a:pt x="1041" y="515"/>
                          </a:lnTo>
                          <a:lnTo>
                            <a:pt x="1038" y="523"/>
                          </a:lnTo>
                          <a:lnTo>
                            <a:pt x="1038" y="528"/>
                          </a:lnTo>
                          <a:lnTo>
                            <a:pt x="1036" y="534"/>
                          </a:lnTo>
                          <a:lnTo>
                            <a:pt x="1034" y="540"/>
                          </a:lnTo>
                          <a:lnTo>
                            <a:pt x="1034" y="545"/>
                          </a:lnTo>
                          <a:lnTo>
                            <a:pt x="1032" y="551"/>
                          </a:lnTo>
                          <a:lnTo>
                            <a:pt x="1030" y="557"/>
                          </a:lnTo>
                          <a:lnTo>
                            <a:pt x="1028" y="564"/>
                          </a:lnTo>
                          <a:lnTo>
                            <a:pt x="1026" y="568"/>
                          </a:lnTo>
                          <a:lnTo>
                            <a:pt x="1024" y="576"/>
                          </a:lnTo>
                          <a:lnTo>
                            <a:pt x="1022" y="580"/>
                          </a:lnTo>
                          <a:lnTo>
                            <a:pt x="1022" y="585"/>
                          </a:lnTo>
                          <a:lnTo>
                            <a:pt x="1021" y="593"/>
                          </a:lnTo>
                          <a:lnTo>
                            <a:pt x="1019" y="599"/>
                          </a:lnTo>
                          <a:lnTo>
                            <a:pt x="1013" y="610"/>
                          </a:lnTo>
                          <a:lnTo>
                            <a:pt x="1009" y="619"/>
                          </a:lnTo>
                          <a:lnTo>
                            <a:pt x="1003" y="629"/>
                          </a:lnTo>
                          <a:lnTo>
                            <a:pt x="1000" y="640"/>
                          </a:lnTo>
                          <a:lnTo>
                            <a:pt x="992" y="650"/>
                          </a:lnTo>
                          <a:lnTo>
                            <a:pt x="986" y="661"/>
                          </a:lnTo>
                          <a:lnTo>
                            <a:pt x="981" y="671"/>
                          </a:lnTo>
                          <a:lnTo>
                            <a:pt x="975" y="682"/>
                          </a:lnTo>
                          <a:lnTo>
                            <a:pt x="967" y="692"/>
                          </a:lnTo>
                          <a:lnTo>
                            <a:pt x="962" y="701"/>
                          </a:lnTo>
                          <a:lnTo>
                            <a:pt x="954" y="711"/>
                          </a:lnTo>
                          <a:lnTo>
                            <a:pt x="946" y="722"/>
                          </a:lnTo>
                          <a:lnTo>
                            <a:pt x="939" y="730"/>
                          </a:lnTo>
                          <a:lnTo>
                            <a:pt x="931" y="739"/>
                          </a:lnTo>
                          <a:lnTo>
                            <a:pt x="924" y="749"/>
                          </a:lnTo>
                          <a:lnTo>
                            <a:pt x="918" y="758"/>
                          </a:lnTo>
                          <a:lnTo>
                            <a:pt x="908" y="764"/>
                          </a:lnTo>
                          <a:lnTo>
                            <a:pt x="899" y="774"/>
                          </a:lnTo>
                          <a:lnTo>
                            <a:pt x="891" y="781"/>
                          </a:lnTo>
                          <a:lnTo>
                            <a:pt x="884" y="791"/>
                          </a:lnTo>
                          <a:lnTo>
                            <a:pt x="874" y="798"/>
                          </a:lnTo>
                          <a:lnTo>
                            <a:pt x="865" y="806"/>
                          </a:lnTo>
                          <a:lnTo>
                            <a:pt x="855" y="813"/>
                          </a:lnTo>
                          <a:lnTo>
                            <a:pt x="846" y="821"/>
                          </a:lnTo>
                          <a:lnTo>
                            <a:pt x="838" y="827"/>
                          </a:lnTo>
                          <a:lnTo>
                            <a:pt x="829" y="832"/>
                          </a:lnTo>
                          <a:lnTo>
                            <a:pt x="819" y="840"/>
                          </a:lnTo>
                          <a:lnTo>
                            <a:pt x="810" y="848"/>
                          </a:lnTo>
                          <a:lnTo>
                            <a:pt x="800" y="851"/>
                          </a:lnTo>
                          <a:lnTo>
                            <a:pt x="792" y="859"/>
                          </a:lnTo>
                          <a:lnTo>
                            <a:pt x="783" y="865"/>
                          </a:lnTo>
                          <a:lnTo>
                            <a:pt x="773" y="87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25" name="Freeform 21"/>
                    <p:cNvSpPr>
                      <a:spLocks/>
                    </p:cNvSpPr>
                    <p:nvPr/>
                  </p:nvSpPr>
                  <p:spPr bwMode="auto">
                    <a:xfrm>
                      <a:off x="5097" y="1815"/>
                      <a:ext cx="133" cy="65"/>
                    </a:xfrm>
                    <a:custGeom>
                      <a:avLst/>
                      <a:gdLst>
                        <a:gd name="T0" fmla="*/ 1 w 266"/>
                        <a:gd name="T1" fmla="*/ 0 h 131"/>
                        <a:gd name="T2" fmla="*/ 1 w 266"/>
                        <a:gd name="T3" fmla="*/ 0 h 131"/>
                        <a:gd name="T4" fmla="*/ 1 w 266"/>
                        <a:gd name="T5" fmla="*/ 1 h 131"/>
                        <a:gd name="T6" fmla="*/ 1 w 266"/>
                        <a:gd name="T7" fmla="*/ 0 h 131"/>
                        <a:gd name="T8" fmla="*/ 1 w 266"/>
                        <a:gd name="T9" fmla="*/ 0 h 131"/>
                        <a:gd name="T10" fmla="*/ 1 w 266"/>
                        <a:gd name="T11" fmla="*/ 0 h 131"/>
                        <a:gd name="T12" fmla="*/ 1 w 266"/>
                        <a:gd name="T13" fmla="*/ 0 h 131"/>
                        <a:gd name="T14" fmla="*/ 1 w 266"/>
                        <a:gd name="T15" fmla="*/ 0 h 131"/>
                        <a:gd name="T16" fmla="*/ 1 w 266"/>
                        <a:gd name="T17" fmla="*/ 0 h 131"/>
                        <a:gd name="T18" fmla="*/ 1 w 266"/>
                        <a:gd name="T19" fmla="*/ 1 h 131"/>
                        <a:gd name="T20" fmla="*/ 1 w 266"/>
                        <a:gd name="T21" fmla="*/ 0 h 131"/>
                        <a:gd name="T22" fmla="*/ 1 w 266"/>
                        <a:gd name="T23" fmla="*/ 0 h 131"/>
                        <a:gd name="T24" fmla="*/ 1 w 266"/>
                        <a:gd name="T25" fmla="*/ 0 h 131"/>
                        <a:gd name="T26" fmla="*/ 1 w 266"/>
                        <a:gd name="T27" fmla="*/ 0 h 131"/>
                        <a:gd name="T28" fmla="*/ 1 w 266"/>
                        <a:gd name="T29" fmla="*/ 0 h 131"/>
                        <a:gd name="T30" fmla="*/ 1 w 266"/>
                        <a:gd name="T31" fmla="*/ 0 h 131"/>
                        <a:gd name="T32" fmla="*/ 1 w 266"/>
                        <a:gd name="T33" fmla="*/ 0 h 131"/>
                        <a:gd name="T34" fmla="*/ 1 w 266"/>
                        <a:gd name="T35" fmla="*/ 0 h 131"/>
                        <a:gd name="T36" fmla="*/ 1 w 266"/>
                        <a:gd name="T37" fmla="*/ 1 h 131"/>
                        <a:gd name="T38" fmla="*/ 1 w 266"/>
                        <a:gd name="T39" fmla="*/ 0 h 131"/>
                        <a:gd name="T40" fmla="*/ 1 w 266"/>
                        <a:gd name="T41" fmla="*/ 0 h 131"/>
                        <a:gd name="T42" fmla="*/ 1 w 266"/>
                        <a:gd name="T43" fmla="*/ 0 h 131"/>
                        <a:gd name="T44" fmla="*/ 2 w 266"/>
                        <a:gd name="T45" fmla="*/ 0 h 131"/>
                        <a:gd name="T46" fmla="*/ 2 w 266"/>
                        <a:gd name="T47" fmla="*/ 0 h 131"/>
                        <a:gd name="T48" fmla="*/ 2 w 266"/>
                        <a:gd name="T49" fmla="*/ 0 h 131"/>
                        <a:gd name="T50" fmla="*/ 2 w 266"/>
                        <a:gd name="T51" fmla="*/ 0 h 131"/>
                        <a:gd name="T52" fmla="*/ 2 w 266"/>
                        <a:gd name="T53" fmla="*/ 0 h 131"/>
                        <a:gd name="T54" fmla="*/ 2 w 266"/>
                        <a:gd name="T55" fmla="*/ 0 h 131"/>
                        <a:gd name="T56" fmla="*/ 2 w 266"/>
                        <a:gd name="T57" fmla="*/ 0 h 131"/>
                        <a:gd name="T58" fmla="*/ 2 w 266"/>
                        <a:gd name="T59" fmla="*/ 0 h 131"/>
                        <a:gd name="T60" fmla="*/ 2 w 266"/>
                        <a:gd name="T61" fmla="*/ 0 h 131"/>
                        <a:gd name="T62" fmla="*/ 2 w 266"/>
                        <a:gd name="T63" fmla="*/ 0 h 131"/>
                        <a:gd name="T64" fmla="*/ 2 w 266"/>
                        <a:gd name="T65" fmla="*/ 0 h 131"/>
                        <a:gd name="T66" fmla="*/ 2 w 266"/>
                        <a:gd name="T67" fmla="*/ 0 h 131"/>
                        <a:gd name="T68" fmla="*/ 2 w 266"/>
                        <a:gd name="T69" fmla="*/ 0 h 131"/>
                        <a:gd name="T70" fmla="*/ 2 w 266"/>
                        <a:gd name="T71" fmla="*/ 0 h 131"/>
                        <a:gd name="T72" fmla="*/ 2 w 266"/>
                        <a:gd name="T73" fmla="*/ 0 h 131"/>
                        <a:gd name="T74" fmla="*/ 1 w 266"/>
                        <a:gd name="T75" fmla="*/ 0 h 131"/>
                        <a:gd name="T76" fmla="*/ 1 w 266"/>
                        <a:gd name="T77" fmla="*/ 0 h 131"/>
                        <a:gd name="T78" fmla="*/ 1 w 266"/>
                        <a:gd name="T79" fmla="*/ 0 h 131"/>
                        <a:gd name="T80" fmla="*/ 1 w 266"/>
                        <a:gd name="T81" fmla="*/ 0 h 131"/>
                        <a:gd name="T82" fmla="*/ 1 w 266"/>
                        <a:gd name="T83" fmla="*/ 0 h 131"/>
                        <a:gd name="T84" fmla="*/ 0 w 266"/>
                        <a:gd name="T85" fmla="*/ 0 h 131"/>
                        <a:gd name="T86" fmla="*/ 1 w 266"/>
                        <a:gd name="T87" fmla="*/ 0 h 131"/>
                        <a:gd name="T88" fmla="*/ 1 w 266"/>
                        <a:gd name="T89" fmla="*/ 0 h 13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66"/>
                        <a:gd name="T136" fmla="*/ 0 h 131"/>
                        <a:gd name="T137" fmla="*/ 266 w 266"/>
                        <a:gd name="T138" fmla="*/ 131 h 131"/>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66" h="131">
                          <a:moveTo>
                            <a:pt x="11" y="88"/>
                          </a:moveTo>
                          <a:lnTo>
                            <a:pt x="176" y="95"/>
                          </a:lnTo>
                          <a:lnTo>
                            <a:pt x="180" y="131"/>
                          </a:lnTo>
                          <a:lnTo>
                            <a:pt x="188" y="120"/>
                          </a:lnTo>
                          <a:lnTo>
                            <a:pt x="195" y="112"/>
                          </a:lnTo>
                          <a:lnTo>
                            <a:pt x="197" y="105"/>
                          </a:lnTo>
                          <a:lnTo>
                            <a:pt x="199" y="99"/>
                          </a:lnTo>
                          <a:lnTo>
                            <a:pt x="201" y="91"/>
                          </a:lnTo>
                          <a:lnTo>
                            <a:pt x="203" y="84"/>
                          </a:lnTo>
                          <a:lnTo>
                            <a:pt x="205" y="131"/>
                          </a:lnTo>
                          <a:lnTo>
                            <a:pt x="207" y="127"/>
                          </a:lnTo>
                          <a:lnTo>
                            <a:pt x="213" y="124"/>
                          </a:lnTo>
                          <a:lnTo>
                            <a:pt x="216" y="118"/>
                          </a:lnTo>
                          <a:lnTo>
                            <a:pt x="220" y="112"/>
                          </a:lnTo>
                          <a:lnTo>
                            <a:pt x="222" y="105"/>
                          </a:lnTo>
                          <a:lnTo>
                            <a:pt x="226" y="97"/>
                          </a:lnTo>
                          <a:lnTo>
                            <a:pt x="228" y="88"/>
                          </a:lnTo>
                          <a:lnTo>
                            <a:pt x="228" y="80"/>
                          </a:lnTo>
                          <a:lnTo>
                            <a:pt x="232" y="129"/>
                          </a:lnTo>
                          <a:lnTo>
                            <a:pt x="239" y="122"/>
                          </a:lnTo>
                          <a:lnTo>
                            <a:pt x="245" y="114"/>
                          </a:lnTo>
                          <a:lnTo>
                            <a:pt x="251" y="103"/>
                          </a:lnTo>
                          <a:lnTo>
                            <a:pt x="256" y="93"/>
                          </a:lnTo>
                          <a:lnTo>
                            <a:pt x="260" y="86"/>
                          </a:lnTo>
                          <a:lnTo>
                            <a:pt x="262" y="80"/>
                          </a:lnTo>
                          <a:lnTo>
                            <a:pt x="262" y="72"/>
                          </a:lnTo>
                          <a:lnTo>
                            <a:pt x="264" y="67"/>
                          </a:lnTo>
                          <a:lnTo>
                            <a:pt x="264" y="59"/>
                          </a:lnTo>
                          <a:lnTo>
                            <a:pt x="264" y="53"/>
                          </a:lnTo>
                          <a:lnTo>
                            <a:pt x="264" y="48"/>
                          </a:lnTo>
                          <a:lnTo>
                            <a:pt x="262" y="40"/>
                          </a:lnTo>
                          <a:lnTo>
                            <a:pt x="264" y="34"/>
                          </a:lnTo>
                          <a:lnTo>
                            <a:pt x="266" y="27"/>
                          </a:lnTo>
                          <a:lnTo>
                            <a:pt x="266" y="21"/>
                          </a:lnTo>
                          <a:lnTo>
                            <a:pt x="266" y="15"/>
                          </a:lnTo>
                          <a:lnTo>
                            <a:pt x="264" y="6"/>
                          </a:lnTo>
                          <a:lnTo>
                            <a:pt x="258" y="0"/>
                          </a:lnTo>
                          <a:lnTo>
                            <a:pt x="237" y="15"/>
                          </a:lnTo>
                          <a:lnTo>
                            <a:pt x="190" y="17"/>
                          </a:lnTo>
                          <a:lnTo>
                            <a:pt x="194" y="25"/>
                          </a:lnTo>
                          <a:lnTo>
                            <a:pt x="165" y="27"/>
                          </a:lnTo>
                          <a:lnTo>
                            <a:pt x="163" y="44"/>
                          </a:lnTo>
                          <a:lnTo>
                            <a:pt x="0" y="15"/>
                          </a:lnTo>
                          <a:lnTo>
                            <a:pt x="11" y="8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26" name="Freeform 22"/>
                    <p:cNvSpPr>
                      <a:spLocks/>
                    </p:cNvSpPr>
                    <p:nvPr/>
                  </p:nvSpPr>
                  <p:spPr bwMode="auto">
                    <a:xfrm>
                      <a:off x="5075" y="1829"/>
                      <a:ext cx="88" cy="34"/>
                    </a:xfrm>
                    <a:custGeom>
                      <a:avLst/>
                      <a:gdLst>
                        <a:gd name="T0" fmla="*/ 1 w 177"/>
                        <a:gd name="T1" fmla="*/ 0 h 68"/>
                        <a:gd name="T2" fmla="*/ 1 w 177"/>
                        <a:gd name="T3" fmla="*/ 1 h 68"/>
                        <a:gd name="T4" fmla="*/ 1 w 177"/>
                        <a:gd name="T5" fmla="*/ 1 h 68"/>
                        <a:gd name="T6" fmla="*/ 0 w 177"/>
                        <a:gd name="T7" fmla="*/ 1 h 68"/>
                        <a:gd name="T8" fmla="*/ 0 w 177"/>
                        <a:gd name="T9" fmla="*/ 1 h 68"/>
                        <a:gd name="T10" fmla="*/ 1 w 177"/>
                        <a:gd name="T11" fmla="*/ 0 h 68"/>
                        <a:gd name="T12" fmla="*/ 1 w 177"/>
                        <a:gd name="T13" fmla="*/ 0 h 68"/>
                        <a:gd name="T14" fmla="*/ 0 60000 65536"/>
                        <a:gd name="T15" fmla="*/ 0 60000 65536"/>
                        <a:gd name="T16" fmla="*/ 0 60000 65536"/>
                        <a:gd name="T17" fmla="*/ 0 60000 65536"/>
                        <a:gd name="T18" fmla="*/ 0 60000 65536"/>
                        <a:gd name="T19" fmla="*/ 0 60000 65536"/>
                        <a:gd name="T20" fmla="*/ 0 60000 65536"/>
                        <a:gd name="T21" fmla="*/ 0 w 177"/>
                        <a:gd name="T22" fmla="*/ 0 h 68"/>
                        <a:gd name="T23" fmla="*/ 177 w 177"/>
                        <a:gd name="T24" fmla="*/ 68 h 6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7" h="68">
                          <a:moveTo>
                            <a:pt x="177" y="0"/>
                          </a:moveTo>
                          <a:lnTo>
                            <a:pt x="158" y="24"/>
                          </a:lnTo>
                          <a:lnTo>
                            <a:pt x="165" y="68"/>
                          </a:lnTo>
                          <a:lnTo>
                            <a:pt x="0" y="64"/>
                          </a:lnTo>
                          <a:lnTo>
                            <a:pt x="2" y="24"/>
                          </a:lnTo>
                          <a:lnTo>
                            <a:pt x="17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27" name="Freeform 23"/>
                    <p:cNvSpPr>
                      <a:spLocks/>
                    </p:cNvSpPr>
                    <p:nvPr/>
                  </p:nvSpPr>
                  <p:spPr bwMode="auto">
                    <a:xfrm>
                      <a:off x="5030" y="1840"/>
                      <a:ext cx="110" cy="21"/>
                    </a:xfrm>
                    <a:custGeom>
                      <a:avLst/>
                      <a:gdLst>
                        <a:gd name="T0" fmla="*/ 2 w 220"/>
                        <a:gd name="T1" fmla="*/ 1 h 42"/>
                        <a:gd name="T2" fmla="*/ 1 w 220"/>
                        <a:gd name="T3" fmla="*/ 1 h 42"/>
                        <a:gd name="T4" fmla="*/ 0 w 220"/>
                        <a:gd name="T5" fmla="*/ 1 h 42"/>
                        <a:gd name="T6" fmla="*/ 1 w 220"/>
                        <a:gd name="T7" fmla="*/ 1 h 42"/>
                        <a:gd name="T8" fmla="*/ 2 w 220"/>
                        <a:gd name="T9" fmla="*/ 0 h 42"/>
                        <a:gd name="T10" fmla="*/ 2 w 220"/>
                        <a:gd name="T11" fmla="*/ 1 h 42"/>
                        <a:gd name="T12" fmla="*/ 2 w 220"/>
                        <a:gd name="T13" fmla="*/ 1 h 42"/>
                        <a:gd name="T14" fmla="*/ 0 60000 65536"/>
                        <a:gd name="T15" fmla="*/ 0 60000 65536"/>
                        <a:gd name="T16" fmla="*/ 0 60000 65536"/>
                        <a:gd name="T17" fmla="*/ 0 60000 65536"/>
                        <a:gd name="T18" fmla="*/ 0 60000 65536"/>
                        <a:gd name="T19" fmla="*/ 0 60000 65536"/>
                        <a:gd name="T20" fmla="*/ 0 60000 65536"/>
                        <a:gd name="T21" fmla="*/ 0 w 220"/>
                        <a:gd name="T22" fmla="*/ 0 h 42"/>
                        <a:gd name="T23" fmla="*/ 220 w 220"/>
                        <a:gd name="T24" fmla="*/ 42 h 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0" h="42">
                          <a:moveTo>
                            <a:pt x="220" y="8"/>
                          </a:moveTo>
                          <a:lnTo>
                            <a:pt x="93" y="42"/>
                          </a:lnTo>
                          <a:lnTo>
                            <a:pt x="0" y="27"/>
                          </a:lnTo>
                          <a:lnTo>
                            <a:pt x="93" y="2"/>
                          </a:lnTo>
                          <a:lnTo>
                            <a:pt x="220" y="0"/>
                          </a:lnTo>
                          <a:lnTo>
                            <a:pt x="220" y="8"/>
                          </a:lnTo>
                          <a:close/>
                        </a:path>
                      </a:pathLst>
                    </a:custGeom>
                    <a:solidFill>
                      <a:srgbClr val="A84A3D"/>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28" name="Freeform 24"/>
                    <p:cNvSpPr>
                      <a:spLocks/>
                    </p:cNvSpPr>
                    <p:nvPr/>
                  </p:nvSpPr>
                  <p:spPr bwMode="auto">
                    <a:xfrm>
                      <a:off x="5137" y="1838"/>
                      <a:ext cx="14" cy="9"/>
                    </a:xfrm>
                    <a:custGeom>
                      <a:avLst/>
                      <a:gdLst>
                        <a:gd name="T0" fmla="*/ 0 w 29"/>
                        <a:gd name="T1" fmla="*/ 1 h 17"/>
                        <a:gd name="T2" fmla="*/ 0 w 29"/>
                        <a:gd name="T3" fmla="*/ 1 h 17"/>
                        <a:gd name="T4" fmla="*/ 0 w 29"/>
                        <a:gd name="T5" fmla="*/ 1 h 17"/>
                        <a:gd name="T6" fmla="*/ 0 w 29"/>
                        <a:gd name="T7" fmla="*/ 0 h 17"/>
                        <a:gd name="T8" fmla="*/ 0 w 29"/>
                        <a:gd name="T9" fmla="*/ 1 h 17"/>
                        <a:gd name="T10" fmla="*/ 0 w 29"/>
                        <a:gd name="T11" fmla="*/ 1 h 17"/>
                        <a:gd name="T12" fmla="*/ 0 w 29"/>
                        <a:gd name="T13" fmla="*/ 1 h 17"/>
                        <a:gd name="T14" fmla="*/ 0 60000 65536"/>
                        <a:gd name="T15" fmla="*/ 0 60000 65536"/>
                        <a:gd name="T16" fmla="*/ 0 60000 65536"/>
                        <a:gd name="T17" fmla="*/ 0 60000 65536"/>
                        <a:gd name="T18" fmla="*/ 0 60000 65536"/>
                        <a:gd name="T19" fmla="*/ 0 60000 65536"/>
                        <a:gd name="T20" fmla="*/ 0 60000 65536"/>
                        <a:gd name="T21" fmla="*/ 0 w 29"/>
                        <a:gd name="T22" fmla="*/ 0 h 17"/>
                        <a:gd name="T23" fmla="*/ 29 w 29"/>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 h="17">
                          <a:moveTo>
                            <a:pt x="4" y="11"/>
                          </a:moveTo>
                          <a:lnTo>
                            <a:pt x="19" y="17"/>
                          </a:lnTo>
                          <a:lnTo>
                            <a:pt x="29" y="5"/>
                          </a:lnTo>
                          <a:lnTo>
                            <a:pt x="21" y="0"/>
                          </a:lnTo>
                          <a:lnTo>
                            <a:pt x="0" y="5"/>
                          </a:lnTo>
                          <a:lnTo>
                            <a:pt x="4" y="11"/>
                          </a:lnTo>
                          <a:close/>
                        </a:path>
                      </a:pathLst>
                    </a:custGeom>
                    <a:solidFill>
                      <a:srgbClr val="A84A3D"/>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29" name="Freeform 25"/>
                    <p:cNvSpPr>
                      <a:spLocks/>
                    </p:cNvSpPr>
                    <p:nvPr/>
                  </p:nvSpPr>
                  <p:spPr bwMode="auto">
                    <a:xfrm>
                      <a:off x="4656" y="1710"/>
                      <a:ext cx="24" cy="46"/>
                    </a:xfrm>
                    <a:custGeom>
                      <a:avLst/>
                      <a:gdLst>
                        <a:gd name="T0" fmla="*/ 1 w 47"/>
                        <a:gd name="T1" fmla="*/ 1 h 91"/>
                        <a:gd name="T2" fmla="*/ 1 w 47"/>
                        <a:gd name="T3" fmla="*/ 1 h 91"/>
                        <a:gd name="T4" fmla="*/ 1 w 47"/>
                        <a:gd name="T5" fmla="*/ 0 h 91"/>
                        <a:gd name="T6" fmla="*/ 0 w 47"/>
                        <a:gd name="T7" fmla="*/ 1 h 91"/>
                        <a:gd name="T8" fmla="*/ 1 w 47"/>
                        <a:gd name="T9" fmla="*/ 1 h 91"/>
                        <a:gd name="T10" fmla="*/ 1 w 47"/>
                        <a:gd name="T11" fmla="*/ 1 h 91"/>
                        <a:gd name="T12" fmla="*/ 1 w 47"/>
                        <a:gd name="T13" fmla="*/ 1 h 91"/>
                        <a:gd name="T14" fmla="*/ 0 60000 65536"/>
                        <a:gd name="T15" fmla="*/ 0 60000 65536"/>
                        <a:gd name="T16" fmla="*/ 0 60000 65536"/>
                        <a:gd name="T17" fmla="*/ 0 60000 65536"/>
                        <a:gd name="T18" fmla="*/ 0 60000 65536"/>
                        <a:gd name="T19" fmla="*/ 0 60000 65536"/>
                        <a:gd name="T20" fmla="*/ 0 60000 65536"/>
                        <a:gd name="T21" fmla="*/ 0 w 47"/>
                        <a:gd name="T22" fmla="*/ 0 h 91"/>
                        <a:gd name="T23" fmla="*/ 47 w 47"/>
                        <a:gd name="T24" fmla="*/ 91 h 9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 h="91">
                          <a:moveTo>
                            <a:pt x="40" y="89"/>
                          </a:moveTo>
                          <a:lnTo>
                            <a:pt x="47" y="70"/>
                          </a:lnTo>
                          <a:lnTo>
                            <a:pt x="5" y="0"/>
                          </a:lnTo>
                          <a:lnTo>
                            <a:pt x="0" y="89"/>
                          </a:lnTo>
                          <a:lnTo>
                            <a:pt x="15" y="91"/>
                          </a:lnTo>
                          <a:lnTo>
                            <a:pt x="40" y="8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30" name="Freeform 26"/>
                    <p:cNvSpPr>
                      <a:spLocks/>
                    </p:cNvSpPr>
                    <p:nvPr/>
                  </p:nvSpPr>
                  <p:spPr bwMode="auto">
                    <a:xfrm>
                      <a:off x="4765" y="2022"/>
                      <a:ext cx="44" cy="31"/>
                    </a:xfrm>
                    <a:custGeom>
                      <a:avLst/>
                      <a:gdLst>
                        <a:gd name="T0" fmla="*/ 0 w 90"/>
                        <a:gd name="T1" fmla="*/ 1 h 62"/>
                        <a:gd name="T2" fmla="*/ 0 w 90"/>
                        <a:gd name="T3" fmla="*/ 1 h 62"/>
                        <a:gd name="T4" fmla="*/ 0 w 90"/>
                        <a:gd name="T5" fmla="*/ 1 h 62"/>
                        <a:gd name="T6" fmla="*/ 0 w 90"/>
                        <a:gd name="T7" fmla="*/ 0 h 62"/>
                        <a:gd name="T8" fmla="*/ 0 w 90"/>
                        <a:gd name="T9" fmla="*/ 1 h 62"/>
                        <a:gd name="T10" fmla="*/ 0 w 90"/>
                        <a:gd name="T11" fmla="*/ 1 h 62"/>
                        <a:gd name="T12" fmla="*/ 0 60000 65536"/>
                        <a:gd name="T13" fmla="*/ 0 60000 65536"/>
                        <a:gd name="T14" fmla="*/ 0 60000 65536"/>
                        <a:gd name="T15" fmla="*/ 0 60000 65536"/>
                        <a:gd name="T16" fmla="*/ 0 60000 65536"/>
                        <a:gd name="T17" fmla="*/ 0 60000 65536"/>
                        <a:gd name="T18" fmla="*/ 0 w 90"/>
                        <a:gd name="T19" fmla="*/ 0 h 62"/>
                        <a:gd name="T20" fmla="*/ 90 w 90"/>
                        <a:gd name="T21" fmla="*/ 62 h 62"/>
                      </a:gdLst>
                      <a:ahLst/>
                      <a:cxnLst>
                        <a:cxn ang="T12">
                          <a:pos x="T0" y="T1"/>
                        </a:cxn>
                        <a:cxn ang="T13">
                          <a:pos x="T2" y="T3"/>
                        </a:cxn>
                        <a:cxn ang="T14">
                          <a:pos x="T4" y="T5"/>
                        </a:cxn>
                        <a:cxn ang="T15">
                          <a:pos x="T6" y="T7"/>
                        </a:cxn>
                        <a:cxn ang="T16">
                          <a:pos x="T8" y="T9"/>
                        </a:cxn>
                        <a:cxn ang="T17">
                          <a:pos x="T10" y="T11"/>
                        </a:cxn>
                      </a:cxnLst>
                      <a:rect l="T18" t="T19" r="T20" b="T21"/>
                      <a:pathLst>
                        <a:path w="90" h="62">
                          <a:moveTo>
                            <a:pt x="86" y="47"/>
                          </a:moveTo>
                          <a:lnTo>
                            <a:pt x="0" y="62"/>
                          </a:lnTo>
                          <a:lnTo>
                            <a:pt x="65" y="17"/>
                          </a:lnTo>
                          <a:lnTo>
                            <a:pt x="90" y="0"/>
                          </a:lnTo>
                          <a:lnTo>
                            <a:pt x="86" y="4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31" name="Freeform 27"/>
                    <p:cNvSpPr>
                      <a:spLocks/>
                    </p:cNvSpPr>
                    <p:nvPr/>
                  </p:nvSpPr>
                  <p:spPr bwMode="auto">
                    <a:xfrm>
                      <a:off x="5001" y="1634"/>
                      <a:ext cx="25" cy="38"/>
                    </a:xfrm>
                    <a:custGeom>
                      <a:avLst/>
                      <a:gdLst>
                        <a:gd name="T0" fmla="*/ 1 w 49"/>
                        <a:gd name="T1" fmla="*/ 1 h 76"/>
                        <a:gd name="T2" fmla="*/ 1 w 49"/>
                        <a:gd name="T3" fmla="*/ 1 h 76"/>
                        <a:gd name="T4" fmla="*/ 1 w 49"/>
                        <a:gd name="T5" fmla="*/ 0 h 76"/>
                        <a:gd name="T6" fmla="*/ 1 w 49"/>
                        <a:gd name="T7" fmla="*/ 0 h 76"/>
                        <a:gd name="T8" fmla="*/ 1 w 49"/>
                        <a:gd name="T9" fmla="*/ 1 h 76"/>
                        <a:gd name="T10" fmla="*/ 1 w 49"/>
                        <a:gd name="T11" fmla="*/ 1 h 76"/>
                        <a:gd name="T12" fmla="*/ 1 w 49"/>
                        <a:gd name="T13" fmla="*/ 1 h 76"/>
                        <a:gd name="T14" fmla="*/ 1 w 49"/>
                        <a:gd name="T15" fmla="*/ 1 h 76"/>
                        <a:gd name="T16" fmla="*/ 1 w 49"/>
                        <a:gd name="T17" fmla="*/ 1 h 76"/>
                        <a:gd name="T18" fmla="*/ 1 w 49"/>
                        <a:gd name="T19" fmla="*/ 1 h 76"/>
                        <a:gd name="T20" fmla="*/ 1 w 49"/>
                        <a:gd name="T21" fmla="*/ 1 h 76"/>
                        <a:gd name="T22" fmla="*/ 0 w 49"/>
                        <a:gd name="T23" fmla="*/ 1 h 76"/>
                        <a:gd name="T24" fmla="*/ 0 w 49"/>
                        <a:gd name="T25" fmla="*/ 1 h 76"/>
                        <a:gd name="T26" fmla="*/ 0 w 49"/>
                        <a:gd name="T27" fmla="*/ 1 h 76"/>
                        <a:gd name="T28" fmla="*/ 1 w 49"/>
                        <a:gd name="T29" fmla="*/ 1 h 76"/>
                        <a:gd name="T30" fmla="*/ 1 w 49"/>
                        <a:gd name="T31" fmla="*/ 1 h 76"/>
                        <a:gd name="T32" fmla="*/ 1 w 49"/>
                        <a:gd name="T33" fmla="*/ 1 h 76"/>
                        <a:gd name="T34" fmla="*/ 1 w 49"/>
                        <a:gd name="T35" fmla="*/ 1 h 76"/>
                        <a:gd name="T36" fmla="*/ 1 w 49"/>
                        <a:gd name="T37" fmla="*/ 1 h 76"/>
                        <a:gd name="T38" fmla="*/ 1 w 49"/>
                        <a:gd name="T39" fmla="*/ 1 h 76"/>
                        <a:gd name="T40" fmla="*/ 1 w 49"/>
                        <a:gd name="T41" fmla="*/ 1 h 7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9"/>
                        <a:gd name="T64" fmla="*/ 0 h 76"/>
                        <a:gd name="T65" fmla="*/ 49 w 49"/>
                        <a:gd name="T66" fmla="*/ 76 h 7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9" h="76">
                          <a:moveTo>
                            <a:pt x="32" y="70"/>
                          </a:moveTo>
                          <a:lnTo>
                            <a:pt x="49" y="44"/>
                          </a:lnTo>
                          <a:lnTo>
                            <a:pt x="40" y="0"/>
                          </a:lnTo>
                          <a:lnTo>
                            <a:pt x="38" y="0"/>
                          </a:lnTo>
                          <a:lnTo>
                            <a:pt x="34" y="2"/>
                          </a:lnTo>
                          <a:lnTo>
                            <a:pt x="28" y="4"/>
                          </a:lnTo>
                          <a:lnTo>
                            <a:pt x="23" y="7"/>
                          </a:lnTo>
                          <a:lnTo>
                            <a:pt x="15" y="13"/>
                          </a:lnTo>
                          <a:lnTo>
                            <a:pt x="11" y="19"/>
                          </a:lnTo>
                          <a:lnTo>
                            <a:pt x="4" y="24"/>
                          </a:lnTo>
                          <a:lnTo>
                            <a:pt x="2" y="32"/>
                          </a:lnTo>
                          <a:lnTo>
                            <a:pt x="0" y="38"/>
                          </a:lnTo>
                          <a:lnTo>
                            <a:pt x="0" y="45"/>
                          </a:lnTo>
                          <a:lnTo>
                            <a:pt x="0" y="53"/>
                          </a:lnTo>
                          <a:lnTo>
                            <a:pt x="2" y="61"/>
                          </a:lnTo>
                          <a:lnTo>
                            <a:pt x="4" y="64"/>
                          </a:lnTo>
                          <a:lnTo>
                            <a:pt x="7" y="70"/>
                          </a:lnTo>
                          <a:lnTo>
                            <a:pt x="9" y="74"/>
                          </a:lnTo>
                          <a:lnTo>
                            <a:pt x="11" y="76"/>
                          </a:lnTo>
                          <a:lnTo>
                            <a:pt x="32" y="7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32" name="Freeform 28"/>
                    <p:cNvSpPr>
                      <a:spLocks/>
                    </p:cNvSpPr>
                    <p:nvPr/>
                  </p:nvSpPr>
                  <p:spPr bwMode="auto">
                    <a:xfrm>
                      <a:off x="5037" y="2062"/>
                      <a:ext cx="30" cy="54"/>
                    </a:xfrm>
                    <a:custGeom>
                      <a:avLst/>
                      <a:gdLst>
                        <a:gd name="T0" fmla="*/ 1 w 59"/>
                        <a:gd name="T1" fmla="*/ 0 h 109"/>
                        <a:gd name="T2" fmla="*/ 1 w 59"/>
                        <a:gd name="T3" fmla="*/ 0 h 109"/>
                        <a:gd name="T4" fmla="*/ 1 w 59"/>
                        <a:gd name="T5" fmla="*/ 0 h 109"/>
                        <a:gd name="T6" fmla="*/ 1 w 59"/>
                        <a:gd name="T7" fmla="*/ 0 h 109"/>
                        <a:gd name="T8" fmla="*/ 1 w 59"/>
                        <a:gd name="T9" fmla="*/ 0 h 109"/>
                        <a:gd name="T10" fmla="*/ 1 w 59"/>
                        <a:gd name="T11" fmla="*/ 0 h 109"/>
                        <a:gd name="T12" fmla="*/ 1 w 59"/>
                        <a:gd name="T13" fmla="*/ 0 h 109"/>
                        <a:gd name="T14" fmla="*/ 1 w 59"/>
                        <a:gd name="T15" fmla="*/ 0 h 109"/>
                        <a:gd name="T16" fmla="*/ 0 w 59"/>
                        <a:gd name="T17" fmla="*/ 0 h 109"/>
                        <a:gd name="T18" fmla="*/ 0 w 59"/>
                        <a:gd name="T19" fmla="*/ 0 h 109"/>
                        <a:gd name="T20" fmla="*/ 0 w 59"/>
                        <a:gd name="T21" fmla="*/ 0 h 109"/>
                        <a:gd name="T22" fmla="*/ 1 w 59"/>
                        <a:gd name="T23" fmla="*/ 0 h 109"/>
                        <a:gd name="T24" fmla="*/ 1 w 59"/>
                        <a:gd name="T25" fmla="*/ 0 h 109"/>
                        <a:gd name="T26" fmla="*/ 1 w 59"/>
                        <a:gd name="T27" fmla="*/ 0 h 109"/>
                        <a:gd name="T28" fmla="*/ 1 w 59"/>
                        <a:gd name="T29" fmla="*/ 0 h 109"/>
                        <a:gd name="T30" fmla="*/ 1 w 59"/>
                        <a:gd name="T31" fmla="*/ 0 h 109"/>
                        <a:gd name="T32" fmla="*/ 1 w 59"/>
                        <a:gd name="T33" fmla="*/ 0 h 109"/>
                        <a:gd name="T34" fmla="*/ 1 w 59"/>
                        <a:gd name="T35" fmla="*/ 0 h 109"/>
                        <a:gd name="T36" fmla="*/ 1 w 59"/>
                        <a:gd name="T37" fmla="*/ 0 h 109"/>
                        <a:gd name="T38" fmla="*/ 1 w 59"/>
                        <a:gd name="T39" fmla="*/ 0 h 10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9"/>
                        <a:gd name="T61" fmla="*/ 0 h 109"/>
                        <a:gd name="T62" fmla="*/ 59 w 59"/>
                        <a:gd name="T63" fmla="*/ 109 h 109"/>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9" h="109">
                          <a:moveTo>
                            <a:pt x="59" y="0"/>
                          </a:moveTo>
                          <a:lnTo>
                            <a:pt x="55" y="0"/>
                          </a:lnTo>
                          <a:lnTo>
                            <a:pt x="49" y="4"/>
                          </a:lnTo>
                          <a:lnTo>
                            <a:pt x="40" y="12"/>
                          </a:lnTo>
                          <a:lnTo>
                            <a:pt x="30" y="19"/>
                          </a:lnTo>
                          <a:lnTo>
                            <a:pt x="19" y="29"/>
                          </a:lnTo>
                          <a:lnTo>
                            <a:pt x="9" y="40"/>
                          </a:lnTo>
                          <a:lnTo>
                            <a:pt x="2" y="50"/>
                          </a:lnTo>
                          <a:lnTo>
                            <a:pt x="0" y="61"/>
                          </a:lnTo>
                          <a:lnTo>
                            <a:pt x="0" y="71"/>
                          </a:lnTo>
                          <a:lnTo>
                            <a:pt x="0" y="80"/>
                          </a:lnTo>
                          <a:lnTo>
                            <a:pt x="2" y="90"/>
                          </a:lnTo>
                          <a:lnTo>
                            <a:pt x="6" y="96"/>
                          </a:lnTo>
                          <a:lnTo>
                            <a:pt x="8" y="101"/>
                          </a:lnTo>
                          <a:lnTo>
                            <a:pt x="9" y="105"/>
                          </a:lnTo>
                          <a:lnTo>
                            <a:pt x="11" y="107"/>
                          </a:lnTo>
                          <a:lnTo>
                            <a:pt x="11" y="109"/>
                          </a:lnTo>
                          <a:lnTo>
                            <a:pt x="40" y="52"/>
                          </a:lnTo>
                          <a:lnTo>
                            <a:pt x="5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33" name="Freeform 29"/>
                    <p:cNvSpPr>
                      <a:spLocks/>
                    </p:cNvSpPr>
                    <p:nvPr/>
                  </p:nvSpPr>
                  <p:spPr bwMode="auto">
                    <a:xfrm>
                      <a:off x="5000" y="1576"/>
                      <a:ext cx="190" cy="87"/>
                    </a:xfrm>
                    <a:custGeom>
                      <a:avLst/>
                      <a:gdLst>
                        <a:gd name="T0" fmla="*/ 2 w 378"/>
                        <a:gd name="T1" fmla="*/ 0 h 175"/>
                        <a:gd name="T2" fmla="*/ 2 w 378"/>
                        <a:gd name="T3" fmla="*/ 1 h 175"/>
                        <a:gd name="T4" fmla="*/ 2 w 378"/>
                        <a:gd name="T5" fmla="*/ 1 h 175"/>
                        <a:gd name="T6" fmla="*/ 2 w 378"/>
                        <a:gd name="T7" fmla="*/ 1 h 175"/>
                        <a:gd name="T8" fmla="*/ 2 w 378"/>
                        <a:gd name="T9" fmla="*/ 1 h 175"/>
                        <a:gd name="T10" fmla="*/ 2 w 378"/>
                        <a:gd name="T11" fmla="*/ 1 h 175"/>
                        <a:gd name="T12" fmla="*/ 3 w 378"/>
                        <a:gd name="T13" fmla="*/ 1 h 175"/>
                        <a:gd name="T14" fmla="*/ 3 w 378"/>
                        <a:gd name="T15" fmla="*/ 1 h 175"/>
                        <a:gd name="T16" fmla="*/ 3 w 378"/>
                        <a:gd name="T17" fmla="*/ 1 h 175"/>
                        <a:gd name="T18" fmla="*/ 3 w 378"/>
                        <a:gd name="T19" fmla="*/ 1 h 175"/>
                        <a:gd name="T20" fmla="*/ 3 w 378"/>
                        <a:gd name="T21" fmla="*/ 0 h 175"/>
                        <a:gd name="T22" fmla="*/ 3 w 378"/>
                        <a:gd name="T23" fmla="*/ 0 h 175"/>
                        <a:gd name="T24" fmla="*/ 3 w 378"/>
                        <a:gd name="T25" fmla="*/ 0 h 175"/>
                        <a:gd name="T26" fmla="*/ 3 w 378"/>
                        <a:gd name="T27" fmla="*/ 0 h 175"/>
                        <a:gd name="T28" fmla="*/ 3 w 378"/>
                        <a:gd name="T29" fmla="*/ 0 h 175"/>
                        <a:gd name="T30" fmla="*/ 3 w 378"/>
                        <a:gd name="T31" fmla="*/ 0 h 175"/>
                        <a:gd name="T32" fmla="*/ 3 w 378"/>
                        <a:gd name="T33" fmla="*/ 0 h 175"/>
                        <a:gd name="T34" fmla="*/ 3 w 378"/>
                        <a:gd name="T35" fmla="*/ 0 h 175"/>
                        <a:gd name="T36" fmla="*/ 3 w 378"/>
                        <a:gd name="T37" fmla="*/ 0 h 175"/>
                        <a:gd name="T38" fmla="*/ 2 w 378"/>
                        <a:gd name="T39" fmla="*/ 0 h 175"/>
                        <a:gd name="T40" fmla="*/ 2 w 378"/>
                        <a:gd name="T41" fmla="*/ 0 h 175"/>
                        <a:gd name="T42" fmla="*/ 2 w 378"/>
                        <a:gd name="T43" fmla="*/ 0 h 175"/>
                        <a:gd name="T44" fmla="*/ 2 w 378"/>
                        <a:gd name="T45" fmla="*/ 0 h 175"/>
                        <a:gd name="T46" fmla="*/ 2 w 378"/>
                        <a:gd name="T47" fmla="*/ 0 h 175"/>
                        <a:gd name="T48" fmla="*/ 1 w 378"/>
                        <a:gd name="T49" fmla="*/ 0 h 175"/>
                        <a:gd name="T50" fmla="*/ 1 w 378"/>
                        <a:gd name="T51" fmla="*/ 0 h 175"/>
                        <a:gd name="T52" fmla="*/ 1 w 378"/>
                        <a:gd name="T53" fmla="*/ 0 h 175"/>
                        <a:gd name="T54" fmla="*/ 1 w 378"/>
                        <a:gd name="T55" fmla="*/ 0 h 175"/>
                        <a:gd name="T56" fmla="*/ 1 w 378"/>
                        <a:gd name="T57" fmla="*/ 0 h 175"/>
                        <a:gd name="T58" fmla="*/ 2 w 378"/>
                        <a:gd name="T59" fmla="*/ 0 h 175"/>
                        <a:gd name="T60" fmla="*/ 1 w 378"/>
                        <a:gd name="T61" fmla="*/ 0 h 175"/>
                        <a:gd name="T62" fmla="*/ 1 w 378"/>
                        <a:gd name="T63" fmla="*/ 0 h 175"/>
                        <a:gd name="T64" fmla="*/ 1 w 378"/>
                        <a:gd name="T65" fmla="*/ 0 h 175"/>
                        <a:gd name="T66" fmla="*/ 2 w 378"/>
                        <a:gd name="T67" fmla="*/ 0 h 175"/>
                        <a:gd name="T68" fmla="*/ 2 w 378"/>
                        <a:gd name="T69" fmla="*/ 0 h 175"/>
                        <a:gd name="T70" fmla="*/ 2 w 378"/>
                        <a:gd name="T71" fmla="*/ 0 h 175"/>
                        <a:gd name="T72" fmla="*/ 2 w 378"/>
                        <a:gd name="T73" fmla="*/ 0 h 175"/>
                        <a:gd name="T74" fmla="*/ 2 w 378"/>
                        <a:gd name="T75" fmla="*/ 0 h 175"/>
                        <a:gd name="T76" fmla="*/ 2 w 378"/>
                        <a:gd name="T77" fmla="*/ 0 h 175"/>
                        <a:gd name="T78" fmla="*/ 3 w 378"/>
                        <a:gd name="T79" fmla="*/ 0 h 175"/>
                        <a:gd name="T80" fmla="*/ 3 w 378"/>
                        <a:gd name="T81" fmla="*/ 0 h 175"/>
                        <a:gd name="T82" fmla="*/ 3 w 378"/>
                        <a:gd name="T83" fmla="*/ 0 h 175"/>
                        <a:gd name="T84" fmla="*/ 3 w 378"/>
                        <a:gd name="T85" fmla="*/ 0 h 175"/>
                        <a:gd name="T86" fmla="*/ 3 w 378"/>
                        <a:gd name="T87" fmla="*/ 0 h 175"/>
                        <a:gd name="T88" fmla="*/ 3 w 378"/>
                        <a:gd name="T89" fmla="*/ 0 h 175"/>
                        <a:gd name="T90" fmla="*/ 3 w 378"/>
                        <a:gd name="T91" fmla="*/ 0 h 175"/>
                        <a:gd name="T92" fmla="*/ 3 w 378"/>
                        <a:gd name="T93" fmla="*/ 0 h 175"/>
                        <a:gd name="T94" fmla="*/ 3 w 378"/>
                        <a:gd name="T95" fmla="*/ 0 h 175"/>
                        <a:gd name="T96" fmla="*/ 2 w 378"/>
                        <a:gd name="T97" fmla="*/ 0 h 175"/>
                        <a:gd name="T98" fmla="*/ 2 w 378"/>
                        <a:gd name="T99" fmla="*/ 0 h 175"/>
                        <a:gd name="T100" fmla="*/ 2 w 378"/>
                        <a:gd name="T101" fmla="*/ 0 h 175"/>
                        <a:gd name="T102" fmla="*/ 2 w 378"/>
                        <a:gd name="T103" fmla="*/ 0 h 175"/>
                        <a:gd name="T104" fmla="*/ 2 w 378"/>
                        <a:gd name="T105" fmla="*/ 0 h 175"/>
                        <a:gd name="T106" fmla="*/ 2 w 378"/>
                        <a:gd name="T107" fmla="*/ 0 h 175"/>
                        <a:gd name="T108" fmla="*/ 2 w 378"/>
                        <a:gd name="T109" fmla="*/ 0 h 175"/>
                        <a:gd name="T110" fmla="*/ 1 w 378"/>
                        <a:gd name="T111" fmla="*/ 1 h 175"/>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378"/>
                        <a:gd name="T169" fmla="*/ 0 h 175"/>
                        <a:gd name="T170" fmla="*/ 378 w 378"/>
                        <a:gd name="T171" fmla="*/ 175 h 175"/>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378" h="175">
                          <a:moveTo>
                            <a:pt x="40" y="161"/>
                          </a:moveTo>
                          <a:lnTo>
                            <a:pt x="131" y="125"/>
                          </a:lnTo>
                          <a:lnTo>
                            <a:pt x="133" y="125"/>
                          </a:lnTo>
                          <a:lnTo>
                            <a:pt x="140" y="127"/>
                          </a:lnTo>
                          <a:lnTo>
                            <a:pt x="144" y="127"/>
                          </a:lnTo>
                          <a:lnTo>
                            <a:pt x="152" y="129"/>
                          </a:lnTo>
                          <a:lnTo>
                            <a:pt x="158" y="129"/>
                          </a:lnTo>
                          <a:lnTo>
                            <a:pt x="167" y="131"/>
                          </a:lnTo>
                          <a:lnTo>
                            <a:pt x="175" y="131"/>
                          </a:lnTo>
                          <a:lnTo>
                            <a:pt x="186" y="133"/>
                          </a:lnTo>
                          <a:lnTo>
                            <a:pt x="192" y="133"/>
                          </a:lnTo>
                          <a:lnTo>
                            <a:pt x="197" y="133"/>
                          </a:lnTo>
                          <a:lnTo>
                            <a:pt x="203" y="133"/>
                          </a:lnTo>
                          <a:lnTo>
                            <a:pt x="209" y="135"/>
                          </a:lnTo>
                          <a:lnTo>
                            <a:pt x="215" y="135"/>
                          </a:lnTo>
                          <a:lnTo>
                            <a:pt x="220" y="135"/>
                          </a:lnTo>
                          <a:lnTo>
                            <a:pt x="228" y="135"/>
                          </a:lnTo>
                          <a:lnTo>
                            <a:pt x="234" y="135"/>
                          </a:lnTo>
                          <a:lnTo>
                            <a:pt x="241" y="135"/>
                          </a:lnTo>
                          <a:lnTo>
                            <a:pt x="249" y="135"/>
                          </a:lnTo>
                          <a:lnTo>
                            <a:pt x="256" y="135"/>
                          </a:lnTo>
                          <a:lnTo>
                            <a:pt x="264" y="135"/>
                          </a:lnTo>
                          <a:lnTo>
                            <a:pt x="270" y="135"/>
                          </a:lnTo>
                          <a:lnTo>
                            <a:pt x="277" y="133"/>
                          </a:lnTo>
                          <a:lnTo>
                            <a:pt x="285" y="133"/>
                          </a:lnTo>
                          <a:lnTo>
                            <a:pt x="291" y="133"/>
                          </a:lnTo>
                          <a:lnTo>
                            <a:pt x="296" y="131"/>
                          </a:lnTo>
                          <a:lnTo>
                            <a:pt x="302" y="131"/>
                          </a:lnTo>
                          <a:lnTo>
                            <a:pt x="310" y="129"/>
                          </a:lnTo>
                          <a:lnTo>
                            <a:pt x="315" y="129"/>
                          </a:lnTo>
                          <a:lnTo>
                            <a:pt x="325" y="125"/>
                          </a:lnTo>
                          <a:lnTo>
                            <a:pt x="336" y="121"/>
                          </a:lnTo>
                          <a:lnTo>
                            <a:pt x="344" y="118"/>
                          </a:lnTo>
                          <a:lnTo>
                            <a:pt x="353" y="114"/>
                          </a:lnTo>
                          <a:lnTo>
                            <a:pt x="359" y="110"/>
                          </a:lnTo>
                          <a:lnTo>
                            <a:pt x="365" y="106"/>
                          </a:lnTo>
                          <a:lnTo>
                            <a:pt x="370" y="101"/>
                          </a:lnTo>
                          <a:lnTo>
                            <a:pt x="374" y="95"/>
                          </a:lnTo>
                          <a:lnTo>
                            <a:pt x="376" y="89"/>
                          </a:lnTo>
                          <a:lnTo>
                            <a:pt x="378" y="83"/>
                          </a:lnTo>
                          <a:lnTo>
                            <a:pt x="378" y="76"/>
                          </a:lnTo>
                          <a:lnTo>
                            <a:pt x="378" y="70"/>
                          </a:lnTo>
                          <a:lnTo>
                            <a:pt x="376" y="64"/>
                          </a:lnTo>
                          <a:lnTo>
                            <a:pt x="370" y="57"/>
                          </a:lnTo>
                          <a:lnTo>
                            <a:pt x="365" y="49"/>
                          </a:lnTo>
                          <a:lnTo>
                            <a:pt x="357" y="44"/>
                          </a:lnTo>
                          <a:lnTo>
                            <a:pt x="348" y="36"/>
                          </a:lnTo>
                          <a:lnTo>
                            <a:pt x="338" y="30"/>
                          </a:lnTo>
                          <a:lnTo>
                            <a:pt x="332" y="26"/>
                          </a:lnTo>
                          <a:lnTo>
                            <a:pt x="325" y="23"/>
                          </a:lnTo>
                          <a:lnTo>
                            <a:pt x="319" y="21"/>
                          </a:lnTo>
                          <a:lnTo>
                            <a:pt x="313" y="19"/>
                          </a:lnTo>
                          <a:lnTo>
                            <a:pt x="306" y="15"/>
                          </a:lnTo>
                          <a:lnTo>
                            <a:pt x="298" y="11"/>
                          </a:lnTo>
                          <a:lnTo>
                            <a:pt x="289" y="9"/>
                          </a:lnTo>
                          <a:lnTo>
                            <a:pt x="281" y="7"/>
                          </a:lnTo>
                          <a:lnTo>
                            <a:pt x="273" y="5"/>
                          </a:lnTo>
                          <a:lnTo>
                            <a:pt x="266" y="5"/>
                          </a:lnTo>
                          <a:lnTo>
                            <a:pt x="256" y="4"/>
                          </a:lnTo>
                          <a:lnTo>
                            <a:pt x="249" y="4"/>
                          </a:lnTo>
                          <a:lnTo>
                            <a:pt x="239" y="0"/>
                          </a:lnTo>
                          <a:lnTo>
                            <a:pt x="230" y="0"/>
                          </a:lnTo>
                          <a:lnTo>
                            <a:pt x="220" y="0"/>
                          </a:lnTo>
                          <a:lnTo>
                            <a:pt x="213" y="0"/>
                          </a:lnTo>
                          <a:lnTo>
                            <a:pt x="203" y="0"/>
                          </a:lnTo>
                          <a:lnTo>
                            <a:pt x="194" y="0"/>
                          </a:lnTo>
                          <a:lnTo>
                            <a:pt x="184" y="2"/>
                          </a:lnTo>
                          <a:lnTo>
                            <a:pt x="175" y="4"/>
                          </a:lnTo>
                          <a:lnTo>
                            <a:pt x="163" y="5"/>
                          </a:lnTo>
                          <a:lnTo>
                            <a:pt x="154" y="7"/>
                          </a:lnTo>
                          <a:lnTo>
                            <a:pt x="146" y="7"/>
                          </a:lnTo>
                          <a:lnTo>
                            <a:pt x="139" y="11"/>
                          </a:lnTo>
                          <a:lnTo>
                            <a:pt x="131" y="13"/>
                          </a:lnTo>
                          <a:lnTo>
                            <a:pt x="125" y="17"/>
                          </a:lnTo>
                          <a:lnTo>
                            <a:pt x="120" y="19"/>
                          </a:lnTo>
                          <a:lnTo>
                            <a:pt x="114" y="23"/>
                          </a:lnTo>
                          <a:lnTo>
                            <a:pt x="104" y="28"/>
                          </a:lnTo>
                          <a:lnTo>
                            <a:pt x="95" y="36"/>
                          </a:lnTo>
                          <a:lnTo>
                            <a:pt x="89" y="44"/>
                          </a:lnTo>
                          <a:lnTo>
                            <a:pt x="85" y="51"/>
                          </a:lnTo>
                          <a:lnTo>
                            <a:pt x="83" y="59"/>
                          </a:lnTo>
                          <a:lnTo>
                            <a:pt x="82" y="66"/>
                          </a:lnTo>
                          <a:lnTo>
                            <a:pt x="82" y="74"/>
                          </a:lnTo>
                          <a:lnTo>
                            <a:pt x="85" y="83"/>
                          </a:lnTo>
                          <a:lnTo>
                            <a:pt x="87" y="89"/>
                          </a:lnTo>
                          <a:lnTo>
                            <a:pt x="93" y="97"/>
                          </a:lnTo>
                          <a:lnTo>
                            <a:pt x="97" y="104"/>
                          </a:lnTo>
                          <a:lnTo>
                            <a:pt x="104" y="112"/>
                          </a:lnTo>
                          <a:lnTo>
                            <a:pt x="133" y="106"/>
                          </a:lnTo>
                          <a:lnTo>
                            <a:pt x="131" y="102"/>
                          </a:lnTo>
                          <a:lnTo>
                            <a:pt x="127" y="97"/>
                          </a:lnTo>
                          <a:lnTo>
                            <a:pt x="123" y="91"/>
                          </a:lnTo>
                          <a:lnTo>
                            <a:pt x="121" y="87"/>
                          </a:lnTo>
                          <a:lnTo>
                            <a:pt x="120" y="80"/>
                          </a:lnTo>
                          <a:lnTo>
                            <a:pt x="120" y="76"/>
                          </a:lnTo>
                          <a:lnTo>
                            <a:pt x="118" y="68"/>
                          </a:lnTo>
                          <a:lnTo>
                            <a:pt x="120" y="63"/>
                          </a:lnTo>
                          <a:lnTo>
                            <a:pt x="120" y="55"/>
                          </a:lnTo>
                          <a:lnTo>
                            <a:pt x="125" y="49"/>
                          </a:lnTo>
                          <a:lnTo>
                            <a:pt x="129" y="44"/>
                          </a:lnTo>
                          <a:lnTo>
                            <a:pt x="137" y="38"/>
                          </a:lnTo>
                          <a:lnTo>
                            <a:pt x="139" y="34"/>
                          </a:lnTo>
                          <a:lnTo>
                            <a:pt x="144" y="32"/>
                          </a:lnTo>
                          <a:lnTo>
                            <a:pt x="150" y="30"/>
                          </a:lnTo>
                          <a:lnTo>
                            <a:pt x="156" y="30"/>
                          </a:lnTo>
                          <a:lnTo>
                            <a:pt x="161" y="26"/>
                          </a:lnTo>
                          <a:lnTo>
                            <a:pt x="167" y="24"/>
                          </a:lnTo>
                          <a:lnTo>
                            <a:pt x="175" y="23"/>
                          </a:lnTo>
                          <a:lnTo>
                            <a:pt x="180" y="23"/>
                          </a:lnTo>
                          <a:lnTo>
                            <a:pt x="186" y="21"/>
                          </a:lnTo>
                          <a:lnTo>
                            <a:pt x="192" y="19"/>
                          </a:lnTo>
                          <a:lnTo>
                            <a:pt x="197" y="19"/>
                          </a:lnTo>
                          <a:lnTo>
                            <a:pt x="205" y="19"/>
                          </a:lnTo>
                          <a:lnTo>
                            <a:pt x="215" y="17"/>
                          </a:lnTo>
                          <a:lnTo>
                            <a:pt x="226" y="17"/>
                          </a:lnTo>
                          <a:lnTo>
                            <a:pt x="235" y="19"/>
                          </a:lnTo>
                          <a:lnTo>
                            <a:pt x="249" y="19"/>
                          </a:lnTo>
                          <a:lnTo>
                            <a:pt x="256" y="19"/>
                          </a:lnTo>
                          <a:lnTo>
                            <a:pt x="266" y="21"/>
                          </a:lnTo>
                          <a:lnTo>
                            <a:pt x="275" y="23"/>
                          </a:lnTo>
                          <a:lnTo>
                            <a:pt x="285" y="26"/>
                          </a:lnTo>
                          <a:lnTo>
                            <a:pt x="291" y="28"/>
                          </a:lnTo>
                          <a:lnTo>
                            <a:pt x="298" y="32"/>
                          </a:lnTo>
                          <a:lnTo>
                            <a:pt x="306" y="34"/>
                          </a:lnTo>
                          <a:lnTo>
                            <a:pt x="313" y="38"/>
                          </a:lnTo>
                          <a:lnTo>
                            <a:pt x="319" y="40"/>
                          </a:lnTo>
                          <a:lnTo>
                            <a:pt x="325" y="44"/>
                          </a:lnTo>
                          <a:lnTo>
                            <a:pt x="331" y="45"/>
                          </a:lnTo>
                          <a:lnTo>
                            <a:pt x="336" y="51"/>
                          </a:lnTo>
                          <a:lnTo>
                            <a:pt x="344" y="61"/>
                          </a:lnTo>
                          <a:lnTo>
                            <a:pt x="350" y="68"/>
                          </a:lnTo>
                          <a:lnTo>
                            <a:pt x="350" y="78"/>
                          </a:lnTo>
                          <a:lnTo>
                            <a:pt x="346" y="89"/>
                          </a:lnTo>
                          <a:lnTo>
                            <a:pt x="342" y="93"/>
                          </a:lnTo>
                          <a:lnTo>
                            <a:pt x="336" y="99"/>
                          </a:lnTo>
                          <a:lnTo>
                            <a:pt x="329" y="102"/>
                          </a:lnTo>
                          <a:lnTo>
                            <a:pt x="321" y="108"/>
                          </a:lnTo>
                          <a:lnTo>
                            <a:pt x="313" y="108"/>
                          </a:lnTo>
                          <a:lnTo>
                            <a:pt x="308" y="110"/>
                          </a:lnTo>
                          <a:lnTo>
                            <a:pt x="302" y="112"/>
                          </a:lnTo>
                          <a:lnTo>
                            <a:pt x="296" y="114"/>
                          </a:lnTo>
                          <a:lnTo>
                            <a:pt x="289" y="114"/>
                          </a:lnTo>
                          <a:lnTo>
                            <a:pt x="281" y="114"/>
                          </a:lnTo>
                          <a:lnTo>
                            <a:pt x="273" y="116"/>
                          </a:lnTo>
                          <a:lnTo>
                            <a:pt x="268" y="118"/>
                          </a:lnTo>
                          <a:lnTo>
                            <a:pt x="260" y="118"/>
                          </a:lnTo>
                          <a:lnTo>
                            <a:pt x="253" y="118"/>
                          </a:lnTo>
                          <a:lnTo>
                            <a:pt x="243" y="118"/>
                          </a:lnTo>
                          <a:lnTo>
                            <a:pt x="235" y="118"/>
                          </a:lnTo>
                          <a:lnTo>
                            <a:pt x="228" y="118"/>
                          </a:lnTo>
                          <a:lnTo>
                            <a:pt x="220" y="118"/>
                          </a:lnTo>
                          <a:lnTo>
                            <a:pt x="213" y="118"/>
                          </a:lnTo>
                          <a:lnTo>
                            <a:pt x="207" y="118"/>
                          </a:lnTo>
                          <a:lnTo>
                            <a:pt x="199" y="116"/>
                          </a:lnTo>
                          <a:lnTo>
                            <a:pt x="192" y="114"/>
                          </a:lnTo>
                          <a:lnTo>
                            <a:pt x="186" y="114"/>
                          </a:lnTo>
                          <a:lnTo>
                            <a:pt x="178" y="114"/>
                          </a:lnTo>
                          <a:lnTo>
                            <a:pt x="173" y="112"/>
                          </a:lnTo>
                          <a:lnTo>
                            <a:pt x="167" y="112"/>
                          </a:lnTo>
                          <a:lnTo>
                            <a:pt x="161" y="112"/>
                          </a:lnTo>
                          <a:lnTo>
                            <a:pt x="156" y="112"/>
                          </a:lnTo>
                          <a:lnTo>
                            <a:pt x="148" y="110"/>
                          </a:lnTo>
                          <a:lnTo>
                            <a:pt x="142" y="110"/>
                          </a:lnTo>
                          <a:lnTo>
                            <a:pt x="139" y="110"/>
                          </a:lnTo>
                          <a:lnTo>
                            <a:pt x="137" y="110"/>
                          </a:lnTo>
                          <a:lnTo>
                            <a:pt x="0" y="154"/>
                          </a:lnTo>
                          <a:lnTo>
                            <a:pt x="0" y="175"/>
                          </a:lnTo>
                          <a:lnTo>
                            <a:pt x="40" y="16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34" name="Freeform 30"/>
                    <p:cNvSpPr>
                      <a:spLocks/>
                    </p:cNvSpPr>
                    <p:nvPr/>
                  </p:nvSpPr>
                  <p:spPr bwMode="auto">
                    <a:xfrm>
                      <a:off x="5053" y="1621"/>
                      <a:ext cx="40" cy="15"/>
                    </a:xfrm>
                    <a:custGeom>
                      <a:avLst/>
                      <a:gdLst>
                        <a:gd name="T0" fmla="*/ 1 w 80"/>
                        <a:gd name="T1" fmla="*/ 0 h 31"/>
                        <a:gd name="T2" fmla="*/ 1 w 80"/>
                        <a:gd name="T3" fmla="*/ 0 h 31"/>
                        <a:gd name="T4" fmla="*/ 0 w 80"/>
                        <a:gd name="T5" fmla="*/ 0 h 31"/>
                        <a:gd name="T6" fmla="*/ 1 w 80"/>
                        <a:gd name="T7" fmla="*/ 0 h 31"/>
                        <a:gd name="T8" fmla="*/ 1 w 80"/>
                        <a:gd name="T9" fmla="*/ 0 h 31"/>
                        <a:gd name="T10" fmla="*/ 1 w 80"/>
                        <a:gd name="T11" fmla="*/ 0 h 31"/>
                        <a:gd name="T12" fmla="*/ 1 w 80"/>
                        <a:gd name="T13" fmla="*/ 0 h 31"/>
                        <a:gd name="T14" fmla="*/ 1 w 80"/>
                        <a:gd name="T15" fmla="*/ 0 h 31"/>
                        <a:gd name="T16" fmla="*/ 1 w 80"/>
                        <a:gd name="T17" fmla="*/ 0 h 31"/>
                        <a:gd name="T18" fmla="*/ 1 w 80"/>
                        <a:gd name="T19" fmla="*/ 0 h 31"/>
                        <a:gd name="T20" fmla="*/ 1 w 80"/>
                        <a:gd name="T21" fmla="*/ 0 h 31"/>
                        <a:gd name="T22" fmla="*/ 1 w 80"/>
                        <a:gd name="T23" fmla="*/ 0 h 31"/>
                        <a:gd name="T24" fmla="*/ 1 w 80"/>
                        <a:gd name="T25" fmla="*/ 0 h 31"/>
                        <a:gd name="T26" fmla="*/ 1 w 80"/>
                        <a:gd name="T27" fmla="*/ 0 h 31"/>
                        <a:gd name="T28" fmla="*/ 1 w 80"/>
                        <a:gd name="T29" fmla="*/ 0 h 31"/>
                        <a:gd name="T30" fmla="*/ 1 w 80"/>
                        <a:gd name="T31" fmla="*/ 0 h 31"/>
                        <a:gd name="T32" fmla="*/ 1 w 80"/>
                        <a:gd name="T33" fmla="*/ 0 h 31"/>
                        <a:gd name="T34" fmla="*/ 1 w 80"/>
                        <a:gd name="T35" fmla="*/ 0 h 3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0"/>
                        <a:gd name="T55" fmla="*/ 0 h 31"/>
                        <a:gd name="T56" fmla="*/ 80 w 80"/>
                        <a:gd name="T57" fmla="*/ 31 h 3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0" h="31">
                          <a:moveTo>
                            <a:pt x="80" y="29"/>
                          </a:moveTo>
                          <a:lnTo>
                            <a:pt x="17" y="0"/>
                          </a:lnTo>
                          <a:lnTo>
                            <a:pt x="0" y="23"/>
                          </a:lnTo>
                          <a:lnTo>
                            <a:pt x="2" y="25"/>
                          </a:lnTo>
                          <a:lnTo>
                            <a:pt x="8" y="31"/>
                          </a:lnTo>
                          <a:lnTo>
                            <a:pt x="12" y="31"/>
                          </a:lnTo>
                          <a:lnTo>
                            <a:pt x="21" y="31"/>
                          </a:lnTo>
                          <a:lnTo>
                            <a:pt x="27" y="31"/>
                          </a:lnTo>
                          <a:lnTo>
                            <a:pt x="33" y="31"/>
                          </a:lnTo>
                          <a:lnTo>
                            <a:pt x="38" y="31"/>
                          </a:lnTo>
                          <a:lnTo>
                            <a:pt x="46" y="31"/>
                          </a:lnTo>
                          <a:lnTo>
                            <a:pt x="52" y="29"/>
                          </a:lnTo>
                          <a:lnTo>
                            <a:pt x="57" y="29"/>
                          </a:lnTo>
                          <a:lnTo>
                            <a:pt x="63" y="29"/>
                          </a:lnTo>
                          <a:lnTo>
                            <a:pt x="69" y="29"/>
                          </a:lnTo>
                          <a:lnTo>
                            <a:pt x="78" y="29"/>
                          </a:lnTo>
                          <a:lnTo>
                            <a:pt x="80" y="2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35" name="Freeform 31"/>
                    <p:cNvSpPr>
                      <a:spLocks/>
                    </p:cNvSpPr>
                    <p:nvPr/>
                  </p:nvSpPr>
                  <p:spPr bwMode="auto">
                    <a:xfrm>
                      <a:off x="5110" y="1592"/>
                      <a:ext cx="54" cy="33"/>
                    </a:xfrm>
                    <a:custGeom>
                      <a:avLst/>
                      <a:gdLst>
                        <a:gd name="T0" fmla="*/ 0 w 109"/>
                        <a:gd name="T1" fmla="*/ 0 h 67"/>
                        <a:gd name="T2" fmla="*/ 0 w 109"/>
                        <a:gd name="T3" fmla="*/ 0 h 67"/>
                        <a:gd name="T4" fmla="*/ 0 w 109"/>
                        <a:gd name="T5" fmla="*/ 0 h 67"/>
                        <a:gd name="T6" fmla="*/ 0 w 109"/>
                        <a:gd name="T7" fmla="*/ 0 h 67"/>
                        <a:gd name="T8" fmla="*/ 0 w 109"/>
                        <a:gd name="T9" fmla="*/ 0 h 67"/>
                        <a:gd name="T10" fmla="*/ 0 60000 65536"/>
                        <a:gd name="T11" fmla="*/ 0 60000 65536"/>
                        <a:gd name="T12" fmla="*/ 0 60000 65536"/>
                        <a:gd name="T13" fmla="*/ 0 60000 65536"/>
                        <a:gd name="T14" fmla="*/ 0 60000 65536"/>
                        <a:gd name="T15" fmla="*/ 0 w 109"/>
                        <a:gd name="T16" fmla="*/ 0 h 67"/>
                        <a:gd name="T17" fmla="*/ 109 w 109"/>
                        <a:gd name="T18" fmla="*/ 67 h 67"/>
                      </a:gdLst>
                      <a:ahLst/>
                      <a:cxnLst>
                        <a:cxn ang="T10">
                          <a:pos x="T0" y="T1"/>
                        </a:cxn>
                        <a:cxn ang="T11">
                          <a:pos x="T2" y="T3"/>
                        </a:cxn>
                        <a:cxn ang="T12">
                          <a:pos x="T4" y="T5"/>
                        </a:cxn>
                        <a:cxn ang="T13">
                          <a:pos x="T6" y="T7"/>
                        </a:cxn>
                        <a:cxn ang="T14">
                          <a:pos x="T8" y="T9"/>
                        </a:cxn>
                      </a:cxnLst>
                      <a:rect l="T15" t="T16" r="T17" b="T18"/>
                      <a:pathLst>
                        <a:path w="109" h="67">
                          <a:moveTo>
                            <a:pt x="109" y="57"/>
                          </a:moveTo>
                          <a:lnTo>
                            <a:pt x="0" y="0"/>
                          </a:lnTo>
                          <a:lnTo>
                            <a:pt x="99" y="67"/>
                          </a:lnTo>
                          <a:lnTo>
                            <a:pt x="109" y="5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36" name="Freeform 32"/>
                    <p:cNvSpPr>
                      <a:spLocks/>
                    </p:cNvSpPr>
                    <p:nvPr/>
                  </p:nvSpPr>
                  <p:spPr bwMode="auto">
                    <a:xfrm>
                      <a:off x="5100" y="1599"/>
                      <a:ext cx="54" cy="33"/>
                    </a:xfrm>
                    <a:custGeom>
                      <a:avLst/>
                      <a:gdLst>
                        <a:gd name="T0" fmla="*/ 0 w 109"/>
                        <a:gd name="T1" fmla="*/ 0 h 67"/>
                        <a:gd name="T2" fmla="*/ 0 w 109"/>
                        <a:gd name="T3" fmla="*/ 0 h 67"/>
                        <a:gd name="T4" fmla="*/ 0 w 109"/>
                        <a:gd name="T5" fmla="*/ 0 h 67"/>
                        <a:gd name="T6" fmla="*/ 0 w 109"/>
                        <a:gd name="T7" fmla="*/ 0 h 67"/>
                        <a:gd name="T8" fmla="*/ 0 w 109"/>
                        <a:gd name="T9" fmla="*/ 0 h 67"/>
                        <a:gd name="T10" fmla="*/ 0 60000 65536"/>
                        <a:gd name="T11" fmla="*/ 0 60000 65536"/>
                        <a:gd name="T12" fmla="*/ 0 60000 65536"/>
                        <a:gd name="T13" fmla="*/ 0 60000 65536"/>
                        <a:gd name="T14" fmla="*/ 0 60000 65536"/>
                        <a:gd name="T15" fmla="*/ 0 w 109"/>
                        <a:gd name="T16" fmla="*/ 0 h 67"/>
                        <a:gd name="T17" fmla="*/ 109 w 109"/>
                        <a:gd name="T18" fmla="*/ 67 h 67"/>
                      </a:gdLst>
                      <a:ahLst/>
                      <a:cxnLst>
                        <a:cxn ang="T10">
                          <a:pos x="T0" y="T1"/>
                        </a:cxn>
                        <a:cxn ang="T11">
                          <a:pos x="T2" y="T3"/>
                        </a:cxn>
                        <a:cxn ang="T12">
                          <a:pos x="T4" y="T5"/>
                        </a:cxn>
                        <a:cxn ang="T13">
                          <a:pos x="T6" y="T7"/>
                        </a:cxn>
                        <a:cxn ang="T14">
                          <a:pos x="T8" y="T9"/>
                        </a:cxn>
                      </a:cxnLst>
                      <a:rect l="T15" t="T16" r="T17" b="T18"/>
                      <a:pathLst>
                        <a:path w="109" h="67">
                          <a:moveTo>
                            <a:pt x="109" y="61"/>
                          </a:moveTo>
                          <a:lnTo>
                            <a:pt x="0" y="0"/>
                          </a:lnTo>
                          <a:lnTo>
                            <a:pt x="97" y="67"/>
                          </a:lnTo>
                          <a:lnTo>
                            <a:pt x="109" y="6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37" name="Freeform 33"/>
                    <p:cNvSpPr>
                      <a:spLocks/>
                    </p:cNvSpPr>
                    <p:nvPr/>
                  </p:nvSpPr>
                  <p:spPr bwMode="auto">
                    <a:xfrm>
                      <a:off x="5089" y="1603"/>
                      <a:ext cx="54" cy="32"/>
                    </a:xfrm>
                    <a:custGeom>
                      <a:avLst/>
                      <a:gdLst>
                        <a:gd name="T0" fmla="*/ 1 w 108"/>
                        <a:gd name="T1" fmla="*/ 0 h 65"/>
                        <a:gd name="T2" fmla="*/ 0 w 108"/>
                        <a:gd name="T3" fmla="*/ 0 h 65"/>
                        <a:gd name="T4" fmla="*/ 1 w 108"/>
                        <a:gd name="T5" fmla="*/ 0 h 65"/>
                        <a:gd name="T6" fmla="*/ 1 w 108"/>
                        <a:gd name="T7" fmla="*/ 0 h 65"/>
                        <a:gd name="T8" fmla="*/ 1 w 108"/>
                        <a:gd name="T9" fmla="*/ 0 h 65"/>
                        <a:gd name="T10" fmla="*/ 0 60000 65536"/>
                        <a:gd name="T11" fmla="*/ 0 60000 65536"/>
                        <a:gd name="T12" fmla="*/ 0 60000 65536"/>
                        <a:gd name="T13" fmla="*/ 0 60000 65536"/>
                        <a:gd name="T14" fmla="*/ 0 60000 65536"/>
                        <a:gd name="T15" fmla="*/ 0 w 108"/>
                        <a:gd name="T16" fmla="*/ 0 h 65"/>
                        <a:gd name="T17" fmla="*/ 108 w 108"/>
                        <a:gd name="T18" fmla="*/ 65 h 65"/>
                      </a:gdLst>
                      <a:ahLst/>
                      <a:cxnLst>
                        <a:cxn ang="T10">
                          <a:pos x="T0" y="T1"/>
                        </a:cxn>
                        <a:cxn ang="T11">
                          <a:pos x="T2" y="T3"/>
                        </a:cxn>
                        <a:cxn ang="T12">
                          <a:pos x="T4" y="T5"/>
                        </a:cxn>
                        <a:cxn ang="T13">
                          <a:pos x="T6" y="T7"/>
                        </a:cxn>
                        <a:cxn ang="T14">
                          <a:pos x="T8" y="T9"/>
                        </a:cxn>
                      </a:cxnLst>
                      <a:rect l="T15" t="T16" r="T17" b="T18"/>
                      <a:pathLst>
                        <a:path w="108" h="65">
                          <a:moveTo>
                            <a:pt x="108" y="59"/>
                          </a:moveTo>
                          <a:lnTo>
                            <a:pt x="0" y="0"/>
                          </a:lnTo>
                          <a:lnTo>
                            <a:pt x="96" y="65"/>
                          </a:lnTo>
                          <a:lnTo>
                            <a:pt x="108" y="5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38" name="Freeform 34"/>
                    <p:cNvSpPr>
                      <a:spLocks/>
                    </p:cNvSpPr>
                    <p:nvPr/>
                  </p:nvSpPr>
                  <p:spPr bwMode="auto">
                    <a:xfrm>
                      <a:off x="5075" y="1607"/>
                      <a:ext cx="54" cy="34"/>
                    </a:xfrm>
                    <a:custGeom>
                      <a:avLst/>
                      <a:gdLst>
                        <a:gd name="T0" fmla="*/ 1 w 108"/>
                        <a:gd name="T1" fmla="*/ 1 h 66"/>
                        <a:gd name="T2" fmla="*/ 0 w 108"/>
                        <a:gd name="T3" fmla="*/ 0 h 66"/>
                        <a:gd name="T4" fmla="*/ 1 w 108"/>
                        <a:gd name="T5" fmla="*/ 1 h 66"/>
                        <a:gd name="T6" fmla="*/ 1 w 108"/>
                        <a:gd name="T7" fmla="*/ 1 h 66"/>
                        <a:gd name="T8" fmla="*/ 1 w 108"/>
                        <a:gd name="T9" fmla="*/ 1 h 66"/>
                        <a:gd name="T10" fmla="*/ 0 60000 65536"/>
                        <a:gd name="T11" fmla="*/ 0 60000 65536"/>
                        <a:gd name="T12" fmla="*/ 0 60000 65536"/>
                        <a:gd name="T13" fmla="*/ 0 60000 65536"/>
                        <a:gd name="T14" fmla="*/ 0 60000 65536"/>
                        <a:gd name="T15" fmla="*/ 0 w 108"/>
                        <a:gd name="T16" fmla="*/ 0 h 66"/>
                        <a:gd name="T17" fmla="*/ 108 w 108"/>
                        <a:gd name="T18" fmla="*/ 66 h 66"/>
                      </a:gdLst>
                      <a:ahLst/>
                      <a:cxnLst>
                        <a:cxn ang="T10">
                          <a:pos x="T0" y="T1"/>
                        </a:cxn>
                        <a:cxn ang="T11">
                          <a:pos x="T2" y="T3"/>
                        </a:cxn>
                        <a:cxn ang="T12">
                          <a:pos x="T4" y="T5"/>
                        </a:cxn>
                        <a:cxn ang="T13">
                          <a:pos x="T6" y="T7"/>
                        </a:cxn>
                        <a:cxn ang="T14">
                          <a:pos x="T8" y="T9"/>
                        </a:cxn>
                      </a:cxnLst>
                      <a:rect l="T15" t="T16" r="T17" b="T18"/>
                      <a:pathLst>
                        <a:path w="108" h="66">
                          <a:moveTo>
                            <a:pt x="108" y="58"/>
                          </a:moveTo>
                          <a:lnTo>
                            <a:pt x="0" y="0"/>
                          </a:lnTo>
                          <a:lnTo>
                            <a:pt x="97" y="66"/>
                          </a:lnTo>
                          <a:lnTo>
                            <a:pt x="108" y="5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39" name="Freeform 35"/>
                    <p:cNvSpPr>
                      <a:spLocks/>
                    </p:cNvSpPr>
                    <p:nvPr/>
                  </p:nvSpPr>
                  <p:spPr bwMode="auto">
                    <a:xfrm>
                      <a:off x="5061" y="1611"/>
                      <a:ext cx="54" cy="33"/>
                    </a:xfrm>
                    <a:custGeom>
                      <a:avLst/>
                      <a:gdLst>
                        <a:gd name="T0" fmla="*/ 0 w 109"/>
                        <a:gd name="T1" fmla="*/ 0 h 67"/>
                        <a:gd name="T2" fmla="*/ 0 w 109"/>
                        <a:gd name="T3" fmla="*/ 0 h 67"/>
                        <a:gd name="T4" fmla="*/ 0 w 109"/>
                        <a:gd name="T5" fmla="*/ 0 h 67"/>
                        <a:gd name="T6" fmla="*/ 0 w 109"/>
                        <a:gd name="T7" fmla="*/ 0 h 67"/>
                        <a:gd name="T8" fmla="*/ 0 w 109"/>
                        <a:gd name="T9" fmla="*/ 0 h 67"/>
                        <a:gd name="T10" fmla="*/ 0 60000 65536"/>
                        <a:gd name="T11" fmla="*/ 0 60000 65536"/>
                        <a:gd name="T12" fmla="*/ 0 60000 65536"/>
                        <a:gd name="T13" fmla="*/ 0 60000 65536"/>
                        <a:gd name="T14" fmla="*/ 0 60000 65536"/>
                        <a:gd name="T15" fmla="*/ 0 w 109"/>
                        <a:gd name="T16" fmla="*/ 0 h 67"/>
                        <a:gd name="T17" fmla="*/ 109 w 109"/>
                        <a:gd name="T18" fmla="*/ 67 h 67"/>
                      </a:gdLst>
                      <a:ahLst/>
                      <a:cxnLst>
                        <a:cxn ang="T10">
                          <a:pos x="T0" y="T1"/>
                        </a:cxn>
                        <a:cxn ang="T11">
                          <a:pos x="T2" y="T3"/>
                        </a:cxn>
                        <a:cxn ang="T12">
                          <a:pos x="T4" y="T5"/>
                        </a:cxn>
                        <a:cxn ang="T13">
                          <a:pos x="T6" y="T7"/>
                        </a:cxn>
                        <a:cxn ang="T14">
                          <a:pos x="T8" y="T9"/>
                        </a:cxn>
                      </a:cxnLst>
                      <a:rect l="T15" t="T16" r="T17" b="T18"/>
                      <a:pathLst>
                        <a:path w="109" h="67">
                          <a:moveTo>
                            <a:pt x="109" y="61"/>
                          </a:moveTo>
                          <a:lnTo>
                            <a:pt x="0" y="0"/>
                          </a:lnTo>
                          <a:lnTo>
                            <a:pt x="97" y="67"/>
                          </a:lnTo>
                          <a:lnTo>
                            <a:pt x="109" y="6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40" name="Freeform 36"/>
                    <p:cNvSpPr>
                      <a:spLocks/>
                    </p:cNvSpPr>
                    <p:nvPr/>
                  </p:nvSpPr>
                  <p:spPr bwMode="auto">
                    <a:xfrm>
                      <a:off x="5057" y="1594"/>
                      <a:ext cx="55" cy="33"/>
                    </a:xfrm>
                    <a:custGeom>
                      <a:avLst/>
                      <a:gdLst>
                        <a:gd name="T0" fmla="*/ 0 w 108"/>
                        <a:gd name="T1" fmla="*/ 1 h 66"/>
                        <a:gd name="T2" fmla="*/ 1 w 108"/>
                        <a:gd name="T3" fmla="*/ 0 h 66"/>
                        <a:gd name="T4" fmla="*/ 1 w 108"/>
                        <a:gd name="T5" fmla="*/ 1 h 66"/>
                        <a:gd name="T6" fmla="*/ 0 w 108"/>
                        <a:gd name="T7" fmla="*/ 1 h 66"/>
                        <a:gd name="T8" fmla="*/ 0 w 108"/>
                        <a:gd name="T9" fmla="*/ 1 h 66"/>
                        <a:gd name="T10" fmla="*/ 0 60000 65536"/>
                        <a:gd name="T11" fmla="*/ 0 60000 65536"/>
                        <a:gd name="T12" fmla="*/ 0 60000 65536"/>
                        <a:gd name="T13" fmla="*/ 0 60000 65536"/>
                        <a:gd name="T14" fmla="*/ 0 60000 65536"/>
                        <a:gd name="T15" fmla="*/ 0 w 108"/>
                        <a:gd name="T16" fmla="*/ 0 h 66"/>
                        <a:gd name="T17" fmla="*/ 108 w 108"/>
                        <a:gd name="T18" fmla="*/ 66 h 66"/>
                      </a:gdLst>
                      <a:ahLst/>
                      <a:cxnLst>
                        <a:cxn ang="T10">
                          <a:pos x="T0" y="T1"/>
                        </a:cxn>
                        <a:cxn ang="T11">
                          <a:pos x="T2" y="T3"/>
                        </a:cxn>
                        <a:cxn ang="T12">
                          <a:pos x="T4" y="T5"/>
                        </a:cxn>
                        <a:cxn ang="T13">
                          <a:pos x="T6" y="T7"/>
                        </a:cxn>
                        <a:cxn ang="T14">
                          <a:pos x="T8" y="T9"/>
                        </a:cxn>
                      </a:cxnLst>
                      <a:rect l="T15" t="T16" r="T17" b="T18"/>
                      <a:pathLst>
                        <a:path w="108" h="66">
                          <a:moveTo>
                            <a:pt x="0" y="61"/>
                          </a:moveTo>
                          <a:lnTo>
                            <a:pt x="108" y="0"/>
                          </a:lnTo>
                          <a:lnTo>
                            <a:pt x="11" y="66"/>
                          </a:lnTo>
                          <a:lnTo>
                            <a:pt x="0" y="6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41" name="Freeform 37"/>
                    <p:cNvSpPr>
                      <a:spLocks/>
                    </p:cNvSpPr>
                    <p:nvPr/>
                  </p:nvSpPr>
                  <p:spPr bwMode="auto">
                    <a:xfrm>
                      <a:off x="5069" y="1599"/>
                      <a:ext cx="54" cy="33"/>
                    </a:xfrm>
                    <a:custGeom>
                      <a:avLst/>
                      <a:gdLst>
                        <a:gd name="T0" fmla="*/ 0 w 108"/>
                        <a:gd name="T1" fmla="*/ 0 h 67"/>
                        <a:gd name="T2" fmla="*/ 1 w 108"/>
                        <a:gd name="T3" fmla="*/ 0 h 67"/>
                        <a:gd name="T4" fmla="*/ 1 w 108"/>
                        <a:gd name="T5" fmla="*/ 0 h 67"/>
                        <a:gd name="T6" fmla="*/ 0 w 108"/>
                        <a:gd name="T7" fmla="*/ 0 h 67"/>
                        <a:gd name="T8" fmla="*/ 0 w 108"/>
                        <a:gd name="T9" fmla="*/ 0 h 67"/>
                        <a:gd name="T10" fmla="*/ 0 60000 65536"/>
                        <a:gd name="T11" fmla="*/ 0 60000 65536"/>
                        <a:gd name="T12" fmla="*/ 0 60000 65536"/>
                        <a:gd name="T13" fmla="*/ 0 60000 65536"/>
                        <a:gd name="T14" fmla="*/ 0 60000 65536"/>
                        <a:gd name="T15" fmla="*/ 0 w 108"/>
                        <a:gd name="T16" fmla="*/ 0 h 67"/>
                        <a:gd name="T17" fmla="*/ 108 w 108"/>
                        <a:gd name="T18" fmla="*/ 67 h 67"/>
                      </a:gdLst>
                      <a:ahLst/>
                      <a:cxnLst>
                        <a:cxn ang="T10">
                          <a:pos x="T0" y="T1"/>
                        </a:cxn>
                        <a:cxn ang="T11">
                          <a:pos x="T2" y="T3"/>
                        </a:cxn>
                        <a:cxn ang="T12">
                          <a:pos x="T4" y="T5"/>
                        </a:cxn>
                        <a:cxn ang="T13">
                          <a:pos x="T6" y="T7"/>
                        </a:cxn>
                        <a:cxn ang="T14">
                          <a:pos x="T8" y="T9"/>
                        </a:cxn>
                      </a:cxnLst>
                      <a:rect l="T15" t="T16" r="T17" b="T18"/>
                      <a:pathLst>
                        <a:path w="108" h="67">
                          <a:moveTo>
                            <a:pt x="0" y="61"/>
                          </a:moveTo>
                          <a:lnTo>
                            <a:pt x="108" y="0"/>
                          </a:lnTo>
                          <a:lnTo>
                            <a:pt x="11" y="67"/>
                          </a:lnTo>
                          <a:lnTo>
                            <a:pt x="0" y="6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42" name="Freeform 38"/>
                    <p:cNvSpPr>
                      <a:spLocks/>
                    </p:cNvSpPr>
                    <p:nvPr/>
                  </p:nvSpPr>
                  <p:spPr bwMode="auto">
                    <a:xfrm>
                      <a:off x="5082" y="1596"/>
                      <a:ext cx="65" cy="40"/>
                    </a:xfrm>
                    <a:custGeom>
                      <a:avLst/>
                      <a:gdLst>
                        <a:gd name="T0" fmla="*/ 0 w 129"/>
                        <a:gd name="T1" fmla="*/ 1 h 80"/>
                        <a:gd name="T2" fmla="*/ 2 w 129"/>
                        <a:gd name="T3" fmla="*/ 0 h 80"/>
                        <a:gd name="T4" fmla="*/ 1 w 129"/>
                        <a:gd name="T5" fmla="*/ 1 h 80"/>
                        <a:gd name="T6" fmla="*/ 0 w 129"/>
                        <a:gd name="T7" fmla="*/ 1 h 80"/>
                        <a:gd name="T8" fmla="*/ 0 w 129"/>
                        <a:gd name="T9" fmla="*/ 1 h 80"/>
                        <a:gd name="T10" fmla="*/ 0 60000 65536"/>
                        <a:gd name="T11" fmla="*/ 0 60000 65536"/>
                        <a:gd name="T12" fmla="*/ 0 60000 65536"/>
                        <a:gd name="T13" fmla="*/ 0 60000 65536"/>
                        <a:gd name="T14" fmla="*/ 0 60000 65536"/>
                        <a:gd name="T15" fmla="*/ 0 w 129"/>
                        <a:gd name="T16" fmla="*/ 0 h 80"/>
                        <a:gd name="T17" fmla="*/ 129 w 129"/>
                        <a:gd name="T18" fmla="*/ 80 h 80"/>
                      </a:gdLst>
                      <a:ahLst/>
                      <a:cxnLst>
                        <a:cxn ang="T10">
                          <a:pos x="T0" y="T1"/>
                        </a:cxn>
                        <a:cxn ang="T11">
                          <a:pos x="T2" y="T3"/>
                        </a:cxn>
                        <a:cxn ang="T12">
                          <a:pos x="T4" y="T5"/>
                        </a:cxn>
                        <a:cxn ang="T13">
                          <a:pos x="T6" y="T7"/>
                        </a:cxn>
                        <a:cxn ang="T14">
                          <a:pos x="T8" y="T9"/>
                        </a:cxn>
                      </a:cxnLst>
                      <a:rect l="T15" t="T16" r="T17" b="T18"/>
                      <a:pathLst>
                        <a:path w="129" h="80">
                          <a:moveTo>
                            <a:pt x="0" y="74"/>
                          </a:moveTo>
                          <a:lnTo>
                            <a:pt x="129" y="0"/>
                          </a:lnTo>
                          <a:lnTo>
                            <a:pt x="12" y="80"/>
                          </a:lnTo>
                          <a:lnTo>
                            <a:pt x="0" y="7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43" name="Freeform 39"/>
                    <p:cNvSpPr>
                      <a:spLocks/>
                    </p:cNvSpPr>
                    <p:nvPr/>
                  </p:nvSpPr>
                  <p:spPr bwMode="auto">
                    <a:xfrm>
                      <a:off x="5100" y="1603"/>
                      <a:ext cx="54" cy="33"/>
                    </a:xfrm>
                    <a:custGeom>
                      <a:avLst/>
                      <a:gdLst>
                        <a:gd name="T0" fmla="*/ 0 w 109"/>
                        <a:gd name="T1" fmla="*/ 0 h 67"/>
                        <a:gd name="T2" fmla="*/ 0 w 109"/>
                        <a:gd name="T3" fmla="*/ 0 h 67"/>
                        <a:gd name="T4" fmla="*/ 0 w 109"/>
                        <a:gd name="T5" fmla="*/ 0 h 67"/>
                        <a:gd name="T6" fmla="*/ 0 w 109"/>
                        <a:gd name="T7" fmla="*/ 0 h 67"/>
                        <a:gd name="T8" fmla="*/ 0 w 109"/>
                        <a:gd name="T9" fmla="*/ 0 h 67"/>
                        <a:gd name="T10" fmla="*/ 0 60000 65536"/>
                        <a:gd name="T11" fmla="*/ 0 60000 65536"/>
                        <a:gd name="T12" fmla="*/ 0 60000 65536"/>
                        <a:gd name="T13" fmla="*/ 0 60000 65536"/>
                        <a:gd name="T14" fmla="*/ 0 60000 65536"/>
                        <a:gd name="T15" fmla="*/ 0 w 109"/>
                        <a:gd name="T16" fmla="*/ 0 h 67"/>
                        <a:gd name="T17" fmla="*/ 109 w 109"/>
                        <a:gd name="T18" fmla="*/ 67 h 67"/>
                      </a:gdLst>
                      <a:ahLst/>
                      <a:cxnLst>
                        <a:cxn ang="T10">
                          <a:pos x="T0" y="T1"/>
                        </a:cxn>
                        <a:cxn ang="T11">
                          <a:pos x="T2" y="T3"/>
                        </a:cxn>
                        <a:cxn ang="T12">
                          <a:pos x="T4" y="T5"/>
                        </a:cxn>
                        <a:cxn ang="T13">
                          <a:pos x="T6" y="T7"/>
                        </a:cxn>
                        <a:cxn ang="T14">
                          <a:pos x="T8" y="T9"/>
                        </a:cxn>
                      </a:cxnLst>
                      <a:rect l="T15" t="T16" r="T17" b="T18"/>
                      <a:pathLst>
                        <a:path w="109" h="67">
                          <a:moveTo>
                            <a:pt x="0" y="61"/>
                          </a:moveTo>
                          <a:lnTo>
                            <a:pt x="109" y="0"/>
                          </a:lnTo>
                          <a:lnTo>
                            <a:pt x="12" y="67"/>
                          </a:lnTo>
                          <a:lnTo>
                            <a:pt x="0" y="6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44" name="Freeform 40"/>
                    <p:cNvSpPr>
                      <a:spLocks/>
                    </p:cNvSpPr>
                    <p:nvPr/>
                  </p:nvSpPr>
                  <p:spPr bwMode="auto">
                    <a:xfrm>
                      <a:off x="5117" y="1603"/>
                      <a:ext cx="54" cy="34"/>
                    </a:xfrm>
                    <a:custGeom>
                      <a:avLst/>
                      <a:gdLst>
                        <a:gd name="T0" fmla="*/ 0 w 108"/>
                        <a:gd name="T1" fmla="*/ 1 h 66"/>
                        <a:gd name="T2" fmla="*/ 1 w 108"/>
                        <a:gd name="T3" fmla="*/ 0 h 66"/>
                        <a:gd name="T4" fmla="*/ 1 w 108"/>
                        <a:gd name="T5" fmla="*/ 1 h 66"/>
                        <a:gd name="T6" fmla="*/ 0 w 108"/>
                        <a:gd name="T7" fmla="*/ 1 h 66"/>
                        <a:gd name="T8" fmla="*/ 0 w 108"/>
                        <a:gd name="T9" fmla="*/ 1 h 66"/>
                        <a:gd name="T10" fmla="*/ 0 60000 65536"/>
                        <a:gd name="T11" fmla="*/ 0 60000 65536"/>
                        <a:gd name="T12" fmla="*/ 0 60000 65536"/>
                        <a:gd name="T13" fmla="*/ 0 60000 65536"/>
                        <a:gd name="T14" fmla="*/ 0 60000 65536"/>
                        <a:gd name="T15" fmla="*/ 0 w 108"/>
                        <a:gd name="T16" fmla="*/ 0 h 66"/>
                        <a:gd name="T17" fmla="*/ 108 w 108"/>
                        <a:gd name="T18" fmla="*/ 66 h 66"/>
                      </a:gdLst>
                      <a:ahLst/>
                      <a:cxnLst>
                        <a:cxn ang="T10">
                          <a:pos x="T0" y="T1"/>
                        </a:cxn>
                        <a:cxn ang="T11">
                          <a:pos x="T2" y="T3"/>
                        </a:cxn>
                        <a:cxn ang="T12">
                          <a:pos x="T4" y="T5"/>
                        </a:cxn>
                        <a:cxn ang="T13">
                          <a:pos x="T6" y="T7"/>
                        </a:cxn>
                        <a:cxn ang="T14">
                          <a:pos x="T8" y="T9"/>
                        </a:cxn>
                      </a:cxnLst>
                      <a:rect l="T15" t="T16" r="T17" b="T18"/>
                      <a:pathLst>
                        <a:path w="108" h="66">
                          <a:moveTo>
                            <a:pt x="0" y="61"/>
                          </a:moveTo>
                          <a:lnTo>
                            <a:pt x="108" y="0"/>
                          </a:lnTo>
                          <a:lnTo>
                            <a:pt x="11" y="66"/>
                          </a:lnTo>
                          <a:lnTo>
                            <a:pt x="0" y="6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45" name="Freeform 41"/>
                    <p:cNvSpPr>
                      <a:spLocks/>
                    </p:cNvSpPr>
                    <p:nvPr/>
                  </p:nvSpPr>
                  <p:spPr bwMode="auto">
                    <a:xfrm>
                      <a:off x="5006" y="1630"/>
                      <a:ext cx="60" cy="29"/>
                    </a:xfrm>
                    <a:custGeom>
                      <a:avLst/>
                      <a:gdLst>
                        <a:gd name="T0" fmla="*/ 1 w 120"/>
                        <a:gd name="T1" fmla="*/ 0 h 57"/>
                        <a:gd name="T2" fmla="*/ 1 w 120"/>
                        <a:gd name="T3" fmla="*/ 1 h 57"/>
                        <a:gd name="T4" fmla="*/ 0 w 120"/>
                        <a:gd name="T5" fmla="*/ 1 h 57"/>
                        <a:gd name="T6" fmla="*/ 1 w 120"/>
                        <a:gd name="T7" fmla="*/ 1 h 57"/>
                        <a:gd name="T8" fmla="*/ 1 w 120"/>
                        <a:gd name="T9" fmla="*/ 0 h 57"/>
                        <a:gd name="T10" fmla="*/ 1 w 120"/>
                        <a:gd name="T11" fmla="*/ 0 h 57"/>
                        <a:gd name="T12" fmla="*/ 0 60000 65536"/>
                        <a:gd name="T13" fmla="*/ 0 60000 65536"/>
                        <a:gd name="T14" fmla="*/ 0 60000 65536"/>
                        <a:gd name="T15" fmla="*/ 0 60000 65536"/>
                        <a:gd name="T16" fmla="*/ 0 60000 65536"/>
                        <a:gd name="T17" fmla="*/ 0 60000 65536"/>
                        <a:gd name="T18" fmla="*/ 0 w 120"/>
                        <a:gd name="T19" fmla="*/ 0 h 57"/>
                        <a:gd name="T20" fmla="*/ 120 w 120"/>
                        <a:gd name="T21" fmla="*/ 57 h 57"/>
                      </a:gdLst>
                      <a:ahLst/>
                      <a:cxnLst>
                        <a:cxn ang="T12">
                          <a:pos x="T0" y="T1"/>
                        </a:cxn>
                        <a:cxn ang="T13">
                          <a:pos x="T2" y="T3"/>
                        </a:cxn>
                        <a:cxn ang="T14">
                          <a:pos x="T4" y="T5"/>
                        </a:cxn>
                        <a:cxn ang="T15">
                          <a:pos x="T6" y="T7"/>
                        </a:cxn>
                        <a:cxn ang="T16">
                          <a:pos x="T8" y="T9"/>
                        </a:cxn>
                        <a:cxn ang="T17">
                          <a:pos x="T10" y="T11"/>
                        </a:cxn>
                      </a:cxnLst>
                      <a:rect l="T18" t="T19" r="T20" b="T21"/>
                      <a:pathLst>
                        <a:path w="120" h="57">
                          <a:moveTo>
                            <a:pt x="105" y="0"/>
                          </a:moveTo>
                          <a:lnTo>
                            <a:pt x="10" y="36"/>
                          </a:lnTo>
                          <a:lnTo>
                            <a:pt x="0" y="57"/>
                          </a:lnTo>
                          <a:lnTo>
                            <a:pt x="120" y="8"/>
                          </a:lnTo>
                          <a:lnTo>
                            <a:pt x="10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46" name="Freeform 42"/>
                    <p:cNvSpPr>
                      <a:spLocks/>
                    </p:cNvSpPr>
                    <p:nvPr/>
                  </p:nvSpPr>
                  <p:spPr bwMode="auto">
                    <a:xfrm>
                      <a:off x="4292" y="1668"/>
                      <a:ext cx="749" cy="474"/>
                    </a:xfrm>
                    <a:custGeom>
                      <a:avLst/>
                      <a:gdLst>
                        <a:gd name="T0" fmla="*/ 0 w 1498"/>
                        <a:gd name="T1" fmla="*/ 1 h 947"/>
                        <a:gd name="T2" fmla="*/ 6 w 1498"/>
                        <a:gd name="T3" fmla="*/ 0 h 947"/>
                        <a:gd name="T4" fmla="*/ 12 w 1498"/>
                        <a:gd name="T5" fmla="*/ 4 h 947"/>
                        <a:gd name="T6" fmla="*/ 1 w 1498"/>
                        <a:gd name="T7" fmla="*/ 8 h 947"/>
                        <a:gd name="T8" fmla="*/ 0 w 1498"/>
                        <a:gd name="T9" fmla="*/ 1 h 947"/>
                        <a:gd name="T10" fmla="*/ 0 w 1498"/>
                        <a:gd name="T11" fmla="*/ 1 h 947"/>
                        <a:gd name="T12" fmla="*/ 0 60000 65536"/>
                        <a:gd name="T13" fmla="*/ 0 60000 65536"/>
                        <a:gd name="T14" fmla="*/ 0 60000 65536"/>
                        <a:gd name="T15" fmla="*/ 0 60000 65536"/>
                        <a:gd name="T16" fmla="*/ 0 60000 65536"/>
                        <a:gd name="T17" fmla="*/ 0 60000 65536"/>
                        <a:gd name="T18" fmla="*/ 0 w 1498"/>
                        <a:gd name="T19" fmla="*/ 0 h 947"/>
                        <a:gd name="T20" fmla="*/ 1498 w 1498"/>
                        <a:gd name="T21" fmla="*/ 947 h 947"/>
                      </a:gdLst>
                      <a:ahLst/>
                      <a:cxnLst>
                        <a:cxn ang="T12">
                          <a:pos x="T0" y="T1"/>
                        </a:cxn>
                        <a:cxn ang="T13">
                          <a:pos x="T2" y="T3"/>
                        </a:cxn>
                        <a:cxn ang="T14">
                          <a:pos x="T4" y="T5"/>
                        </a:cxn>
                        <a:cxn ang="T15">
                          <a:pos x="T6" y="T7"/>
                        </a:cxn>
                        <a:cxn ang="T16">
                          <a:pos x="T8" y="T9"/>
                        </a:cxn>
                        <a:cxn ang="T17">
                          <a:pos x="T10" y="T11"/>
                        </a:cxn>
                      </a:cxnLst>
                      <a:rect l="T18" t="T19" r="T20" b="T21"/>
                      <a:pathLst>
                        <a:path w="1498" h="947">
                          <a:moveTo>
                            <a:pt x="0" y="112"/>
                          </a:moveTo>
                          <a:lnTo>
                            <a:pt x="703" y="0"/>
                          </a:lnTo>
                          <a:lnTo>
                            <a:pt x="1498" y="388"/>
                          </a:lnTo>
                          <a:lnTo>
                            <a:pt x="161" y="947"/>
                          </a:lnTo>
                          <a:lnTo>
                            <a:pt x="0" y="112"/>
                          </a:lnTo>
                          <a:close/>
                        </a:path>
                      </a:pathLst>
                    </a:custGeom>
                    <a:solidFill>
                      <a:srgbClr val="FFFFC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47" name="Freeform 43"/>
                    <p:cNvSpPr>
                      <a:spLocks/>
                    </p:cNvSpPr>
                    <p:nvPr/>
                  </p:nvSpPr>
                  <p:spPr bwMode="auto">
                    <a:xfrm>
                      <a:off x="4445" y="1860"/>
                      <a:ext cx="600" cy="610"/>
                    </a:xfrm>
                    <a:custGeom>
                      <a:avLst/>
                      <a:gdLst>
                        <a:gd name="T0" fmla="*/ 2 w 1199"/>
                        <a:gd name="T1" fmla="*/ 3 h 1219"/>
                        <a:gd name="T2" fmla="*/ 10 w 1199"/>
                        <a:gd name="T3" fmla="*/ 0 h 1219"/>
                        <a:gd name="T4" fmla="*/ 9 w 1199"/>
                        <a:gd name="T5" fmla="*/ 7 h 1219"/>
                        <a:gd name="T6" fmla="*/ 3 w 1199"/>
                        <a:gd name="T7" fmla="*/ 10 h 1219"/>
                        <a:gd name="T8" fmla="*/ 0 w 1199"/>
                        <a:gd name="T9" fmla="*/ 7 h 1219"/>
                        <a:gd name="T10" fmla="*/ 2 w 1199"/>
                        <a:gd name="T11" fmla="*/ 3 h 1219"/>
                        <a:gd name="T12" fmla="*/ 2 w 1199"/>
                        <a:gd name="T13" fmla="*/ 3 h 1219"/>
                        <a:gd name="T14" fmla="*/ 0 60000 65536"/>
                        <a:gd name="T15" fmla="*/ 0 60000 65536"/>
                        <a:gd name="T16" fmla="*/ 0 60000 65536"/>
                        <a:gd name="T17" fmla="*/ 0 60000 65536"/>
                        <a:gd name="T18" fmla="*/ 0 60000 65536"/>
                        <a:gd name="T19" fmla="*/ 0 60000 65536"/>
                        <a:gd name="T20" fmla="*/ 0 60000 65536"/>
                        <a:gd name="T21" fmla="*/ 0 w 1199"/>
                        <a:gd name="T22" fmla="*/ 0 h 1219"/>
                        <a:gd name="T23" fmla="*/ 1199 w 1199"/>
                        <a:gd name="T24" fmla="*/ 1219 h 12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99" h="1219">
                          <a:moveTo>
                            <a:pt x="226" y="267"/>
                          </a:moveTo>
                          <a:lnTo>
                            <a:pt x="1199" y="0"/>
                          </a:lnTo>
                          <a:lnTo>
                            <a:pt x="1112" y="854"/>
                          </a:lnTo>
                          <a:lnTo>
                            <a:pt x="268" y="1219"/>
                          </a:lnTo>
                          <a:lnTo>
                            <a:pt x="0" y="826"/>
                          </a:lnTo>
                          <a:lnTo>
                            <a:pt x="226" y="267"/>
                          </a:ln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48" name="Freeform 44"/>
                    <p:cNvSpPr>
                      <a:spLocks/>
                    </p:cNvSpPr>
                    <p:nvPr/>
                  </p:nvSpPr>
                  <p:spPr bwMode="auto">
                    <a:xfrm>
                      <a:off x="4291" y="1722"/>
                      <a:ext cx="294" cy="750"/>
                    </a:xfrm>
                    <a:custGeom>
                      <a:avLst/>
                      <a:gdLst>
                        <a:gd name="T0" fmla="*/ 0 w 589"/>
                        <a:gd name="T1" fmla="*/ 0 h 1500"/>
                        <a:gd name="T2" fmla="*/ 4 w 589"/>
                        <a:gd name="T3" fmla="*/ 5 h 1500"/>
                        <a:gd name="T4" fmla="*/ 4 w 589"/>
                        <a:gd name="T5" fmla="*/ 12 h 1500"/>
                        <a:gd name="T6" fmla="*/ 1 w 589"/>
                        <a:gd name="T7" fmla="*/ 6 h 1500"/>
                        <a:gd name="T8" fmla="*/ 0 w 589"/>
                        <a:gd name="T9" fmla="*/ 0 h 1500"/>
                        <a:gd name="T10" fmla="*/ 0 w 589"/>
                        <a:gd name="T11" fmla="*/ 0 h 1500"/>
                        <a:gd name="T12" fmla="*/ 0 60000 65536"/>
                        <a:gd name="T13" fmla="*/ 0 60000 65536"/>
                        <a:gd name="T14" fmla="*/ 0 60000 65536"/>
                        <a:gd name="T15" fmla="*/ 0 60000 65536"/>
                        <a:gd name="T16" fmla="*/ 0 60000 65536"/>
                        <a:gd name="T17" fmla="*/ 0 60000 65536"/>
                        <a:gd name="T18" fmla="*/ 0 w 589"/>
                        <a:gd name="T19" fmla="*/ 0 h 1500"/>
                        <a:gd name="T20" fmla="*/ 589 w 589"/>
                        <a:gd name="T21" fmla="*/ 1500 h 1500"/>
                      </a:gdLst>
                      <a:ahLst/>
                      <a:cxnLst>
                        <a:cxn ang="T12">
                          <a:pos x="T0" y="T1"/>
                        </a:cxn>
                        <a:cxn ang="T13">
                          <a:pos x="T2" y="T3"/>
                        </a:cxn>
                        <a:cxn ang="T14">
                          <a:pos x="T4" y="T5"/>
                        </a:cxn>
                        <a:cxn ang="T15">
                          <a:pos x="T6" y="T7"/>
                        </a:cxn>
                        <a:cxn ang="T16">
                          <a:pos x="T8" y="T9"/>
                        </a:cxn>
                        <a:cxn ang="T17">
                          <a:pos x="T10" y="T11"/>
                        </a:cxn>
                      </a:cxnLst>
                      <a:rect l="T18" t="T19" r="T20" b="T21"/>
                      <a:pathLst>
                        <a:path w="589" h="1500">
                          <a:moveTo>
                            <a:pt x="0" y="0"/>
                          </a:moveTo>
                          <a:lnTo>
                            <a:pt x="536" y="526"/>
                          </a:lnTo>
                          <a:lnTo>
                            <a:pt x="589" y="1500"/>
                          </a:lnTo>
                          <a:lnTo>
                            <a:pt x="135" y="893"/>
                          </a:lnTo>
                          <a:lnTo>
                            <a:pt x="0" y="0"/>
                          </a:lnTo>
                          <a:close/>
                        </a:path>
                      </a:pathLst>
                    </a:custGeom>
                    <a:solidFill>
                      <a:srgbClr val="6B949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49" name="Freeform 45"/>
                    <p:cNvSpPr>
                      <a:spLocks/>
                    </p:cNvSpPr>
                    <p:nvPr/>
                  </p:nvSpPr>
                  <p:spPr bwMode="auto">
                    <a:xfrm>
                      <a:off x="4286" y="1161"/>
                      <a:ext cx="528" cy="678"/>
                    </a:xfrm>
                    <a:custGeom>
                      <a:avLst/>
                      <a:gdLst>
                        <a:gd name="T0" fmla="*/ 5 w 1056"/>
                        <a:gd name="T1" fmla="*/ 1 h 1355"/>
                        <a:gd name="T2" fmla="*/ 5 w 1056"/>
                        <a:gd name="T3" fmla="*/ 1 h 1355"/>
                        <a:gd name="T4" fmla="*/ 5 w 1056"/>
                        <a:gd name="T5" fmla="*/ 1 h 1355"/>
                        <a:gd name="T6" fmla="*/ 5 w 1056"/>
                        <a:gd name="T7" fmla="*/ 2 h 1355"/>
                        <a:gd name="T8" fmla="*/ 5 w 1056"/>
                        <a:gd name="T9" fmla="*/ 2 h 1355"/>
                        <a:gd name="T10" fmla="*/ 5 w 1056"/>
                        <a:gd name="T11" fmla="*/ 3 h 1355"/>
                        <a:gd name="T12" fmla="*/ 5 w 1056"/>
                        <a:gd name="T13" fmla="*/ 3 h 1355"/>
                        <a:gd name="T14" fmla="*/ 4 w 1056"/>
                        <a:gd name="T15" fmla="*/ 3 h 1355"/>
                        <a:gd name="T16" fmla="*/ 4 w 1056"/>
                        <a:gd name="T17" fmla="*/ 4 h 1355"/>
                        <a:gd name="T18" fmla="*/ 4 w 1056"/>
                        <a:gd name="T19" fmla="*/ 4 h 1355"/>
                        <a:gd name="T20" fmla="*/ 5 w 1056"/>
                        <a:gd name="T21" fmla="*/ 5 h 1355"/>
                        <a:gd name="T22" fmla="*/ 5 w 1056"/>
                        <a:gd name="T23" fmla="*/ 5 h 1355"/>
                        <a:gd name="T24" fmla="*/ 5 w 1056"/>
                        <a:gd name="T25" fmla="*/ 5 h 1355"/>
                        <a:gd name="T26" fmla="*/ 6 w 1056"/>
                        <a:gd name="T27" fmla="*/ 6 h 1355"/>
                        <a:gd name="T28" fmla="*/ 6 w 1056"/>
                        <a:gd name="T29" fmla="*/ 6 h 1355"/>
                        <a:gd name="T30" fmla="*/ 7 w 1056"/>
                        <a:gd name="T31" fmla="*/ 6 h 1355"/>
                        <a:gd name="T32" fmla="*/ 7 w 1056"/>
                        <a:gd name="T33" fmla="*/ 7 h 1355"/>
                        <a:gd name="T34" fmla="*/ 7 w 1056"/>
                        <a:gd name="T35" fmla="*/ 7 h 1355"/>
                        <a:gd name="T36" fmla="*/ 8 w 1056"/>
                        <a:gd name="T37" fmla="*/ 11 h 1355"/>
                        <a:gd name="T38" fmla="*/ 7 w 1056"/>
                        <a:gd name="T39" fmla="*/ 11 h 1355"/>
                        <a:gd name="T40" fmla="*/ 7 w 1056"/>
                        <a:gd name="T41" fmla="*/ 10 h 1355"/>
                        <a:gd name="T42" fmla="*/ 7 w 1056"/>
                        <a:gd name="T43" fmla="*/ 10 h 1355"/>
                        <a:gd name="T44" fmla="*/ 7 w 1056"/>
                        <a:gd name="T45" fmla="*/ 9 h 1355"/>
                        <a:gd name="T46" fmla="*/ 7 w 1056"/>
                        <a:gd name="T47" fmla="*/ 9 h 1355"/>
                        <a:gd name="T48" fmla="*/ 7 w 1056"/>
                        <a:gd name="T49" fmla="*/ 9 h 1355"/>
                        <a:gd name="T50" fmla="*/ 6 w 1056"/>
                        <a:gd name="T51" fmla="*/ 8 h 1355"/>
                        <a:gd name="T52" fmla="*/ 6 w 1056"/>
                        <a:gd name="T53" fmla="*/ 8 h 1355"/>
                        <a:gd name="T54" fmla="*/ 4 w 1056"/>
                        <a:gd name="T55" fmla="*/ 7 h 1355"/>
                        <a:gd name="T56" fmla="*/ 5 w 1056"/>
                        <a:gd name="T57" fmla="*/ 7 h 1355"/>
                        <a:gd name="T58" fmla="*/ 5 w 1056"/>
                        <a:gd name="T59" fmla="*/ 8 h 1355"/>
                        <a:gd name="T60" fmla="*/ 5 w 1056"/>
                        <a:gd name="T61" fmla="*/ 8 h 1355"/>
                        <a:gd name="T62" fmla="*/ 3 w 1056"/>
                        <a:gd name="T63" fmla="*/ 11 h 1355"/>
                        <a:gd name="T64" fmla="*/ 3 w 1056"/>
                        <a:gd name="T65" fmla="*/ 10 h 1355"/>
                        <a:gd name="T66" fmla="*/ 3 w 1056"/>
                        <a:gd name="T67" fmla="*/ 10 h 1355"/>
                        <a:gd name="T68" fmla="*/ 3 w 1056"/>
                        <a:gd name="T69" fmla="*/ 10 h 1355"/>
                        <a:gd name="T70" fmla="*/ 3 w 1056"/>
                        <a:gd name="T71" fmla="*/ 9 h 1355"/>
                        <a:gd name="T72" fmla="*/ 3 w 1056"/>
                        <a:gd name="T73" fmla="*/ 9 h 1355"/>
                        <a:gd name="T74" fmla="*/ 4 w 1056"/>
                        <a:gd name="T75" fmla="*/ 8 h 1355"/>
                        <a:gd name="T76" fmla="*/ 4 w 1056"/>
                        <a:gd name="T77" fmla="*/ 8 h 1355"/>
                        <a:gd name="T78" fmla="*/ 4 w 1056"/>
                        <a:gd name="T79" fmla="*/ 7 h 1355"/>
                        <a:gd name="T80" fmla="*/ 3 w 1056"/>
                        <a:gd name="T81" fmla="*/ 7 h 1355"/>
                        <a:gd name="T82" fmla="*/ 3 w 1056"/>
                        <a:gd name="T83" fmla="*/ 7 h 1355"/>
                        <a:gd name="T84" fmla="*/ 3 w 1056"/>
                        <a:gd name="T85" fmla="*/ 6 h 1355"/>
                        <a:gd name="T86" fmla="*/ 3 w 1056"/>
                        <a:gd name="T87" fmla="*/ 6 h 1355"/>
                        <a:gd name="T88" fmla="*/ 3 w 1056"/>
                        <a:gd name="T89" fmla="*/ 5 h 1355"/>
                        <a:gd name="T90" fmla="*/ 2 w 1056"/>
                        <a:gd name="T91" fmla="*/ 5 h 1355"/>
                        <a:gd name="T92" fmla="*/ 2 w 1056"/>
                        <a:gd name="T93" fmla="*/ 4 h 1355"/>
                        <a:gd name="T94" fmla="*/ 1 w 1056"/>
                        <a:gd name="T95" fmla="*/ 6 h 1355"/>
                        <a:gd name="T96" fmla="*/ 1 w 1056"/>
                        <a:gd name="T97" fmla="*/ 5 h 1355"/>
                        <a:gd name="T98" fmla="*/ 1 w 1056"/>
                        <a:gd name="T99" fmla="*/ 4 h 1355"/>
                        <a:gd name="T100" fmla="*/ 1 w 1056"/>
                        <a:gd name="T101" fmla="*/ 4 h 1355"/>
                        <a:gd name="T102" fmla="*/ 1 w 1056"/>
                        <a:gd name="T103" fmla="*/ 3 h 1355"/>
                        <a:gd name="T104" fmla="*/ 2 w 1056"/>
                        <a:gd name="T105" fmla="*/ 3 h 1355"/>
                        <a:gd name="T106" fmla="*/ 2 w 1056"/>
                        <a:gd name="T107" fmla="*/ 3 h 1355"/>
                        <a:gd name="T108" fmla="*/ 3 w 1056"/>
                        <a:gd name="T109" fmla="*/ 2 h 1355"/>
                        <a:gd name="T110" fmla="*/ 3 w 1056"/>
                        <a:gd name="T111" fmla="*/ 2 h 1355"/>
                        <a:gd name="T112" fmla="*/ 4 w 1056"/>
                        <a:gd name="T113" fmla="*/ 2 h 1355"/>
                        <a:gd name="T114" fmla="*/ 4 w 1056"/>
                        <a:gd name="T115" fmla="*/ 1 h 135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056"/>
                        <a:gd name="T175" fmla="*/ 0 h 1355"/>
                        <a:gd name="T176" fmla="*/ 1056 w 1056"/>
                        <a:gd name="T177" fmla="*/ 1355 h 1355"/>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056" h="1355">
                          <a:moveTo>
                            <a:pt x="623" y="55"/>
                          </a:moveTo>
                          <a:lnTo>
                            <a:pt x="623" y="55"/>
                          </a:lnTo>
                          <a:lnTo>
                            <a:pt x="627" y="57"/>
                          </a:lnTo>
                          <a:lnTo>
                            <a:pt x="634" y="57"/>
                          </a:lnTo>
                          <a:lnTo>
                            <a:pt x="644" y="61"/>
                          </a:lnTo>
                          <a:lnTo>
                            <a:pt x="648" y="61"/>
                          </a:lnTo>
                          <a:lnTo>
                            <a:pt x="655" y="62"/>
                          </a:lnTo>
                          <a:lnTo>
                            <a:pt x="661" y="64"/>
                          </a:lnTo>
                          <a:lnTo>
                            <a:pt x="667" y="68"/>
                          </a:lnTo>
                          <a:lnTo>
                            <a:pt x="672" y="70"/>
                          </a:lnTo>
                          <a:lnTo>
                            <a:pt x="680" y="74"/>
                          </a:lnTo>
                          <a:lnTo>
                            <a:pt x="686" y="78"/>
                          </a:lnTo>
                          <a:lnTo>
                            <a:pt x="693" y="82"/>
                          </a:lnTo>
                          <a:lnTo>
                            <a:pt x="701" y="85"/>
                          </a:lnTo>
                          <a:lnTo>
                            <a:pt x="707" y="89"/>
                          </a:lnTo>
                          <a:lnTo>
                            <a:pt x="712" y="93"/>
                          </a:lnTo>
                          <a:lnTo>
                            <a:pt x="718" y="99"/>
                          </a:lnTo>
                          <a:lnTo>
                            <a:pt x="724" y="104"/>
                          </a:lnTo>
                          <a:lnTo>
                            <a:pt x="729" y="110"/>
                          </a:lnTo>
                          <a:lnTo>
                            <a:pt x="735" y="118"/>
                          </a:lnTo>
                          <a:lnTo>
                            <a:pt x="741" y="123"/>
                          </a:lnTo>
                          <a:lnTo>
                            <a:pt x="746" y="131"/>
                          </a:lnTo>
                          <a:lnTo>
                            <a:pt x="750" y="139"/>
                          </a:lnTo>
                          <a:lnTo>
                            <a:pt x="752" y="146"/>
                          </a:lnTo>
                          <a:lnTo>
                            <a:pt x="756" y="156"/>
                          </a:lnTo>
                          <a:lnTo>
                            <a:pt x="758" y="165"/>
                          </a:lnTo>
                          <a:lnTo>
                            <a:pt x="760" y="175"/>
                          </a:lnTo>
                          <a:lnTo>
                            <a:pt x="760" y="184"/>
                          </a:lnTo>
                          <a:lnTo>
                            <a:pt x="760" y="196"/>
                          </a:lnTo>
                          <a:lnTo>
                            <a:pt x="758" y="207"/>
                          </a:lnTo>
                          <a:lnTo>
                            <a:pt x="758" y="217"/>
                          </a:lnTo>
                          <a:lnTo>
                            <a:pt x="754" y="226"/>
                          </a:lnTo>
                          <a:lnTo>
                            <a:pt x="750" y="236"/>
                          </a:lnTo>
                          <a:lnTo>
                            <a:pt x="746" y="245"/>
                          </a:lnTo>
                          <a:lnTo>
                            <a:pt x="743" y="255"/>
                          </a:lnTo>
                          <a:lnTo>
                            <a:pt x="739" y="262"/>
                          </a:lnTo>
                          <a:lnTo>
                            <a:pt x="735" y="272"/>
                          </a:lnTo>
                          <a:lnTo>
                            <a:pt x="727" y="279"/>
                          </a:lnTo>
                          <a:lnTo>
                            <a:pt x="722" y="287"/>
                          </a:lnTo>
                          <a:lnTo>
                            <a:pt x="716" y="293"/>
                          </a:lnTo>
                          <a:lnTo>
                            <a:pt x="708" y="302"/>
                          </a:lnTo>
                          <a:lnTo>
                            <a:pt x="703" y="308"/>
                          </a:lnTo>
                          <a:lnTo>
                            <a:pt x="695" y="313"/>
                          </a:lnTo>
                          <a:lnTo>
                            <a:pt x="689" y="321"/>
                          </a:lnTo>
                          <a:lnTo>
                            <a:pt x="684" y="329"/>
                          </a:lnTo>
                          <a:lnTo>
                            <a:pt x="676" y="332"/>
                          </a:lnTo>
                          <a:lnTo>
                            <a:pt x="669" y="336"/>
                          </a:lnTo>
                          <a:lnTo>
                            <a:pt x="663" y="342"/>
                          </a:lnTo>
                          <a:lnTo>
                            <a:pt x="657" y="346"/>
                          </a:lnTo>
                          <a:lnTo>
                            <a:pt x="650" y="350"/>
                          </a:lnTo>
                          <a:lnTo>
                            <a:pt x="644" y="353"/>
                          </a:lnTo>
                          <a:lnTo>
                            <a:pt x="638" y="357"/>
                          </a:lnTo>
                          <a:lnTo>
                            <a:pt x="634" y="361"/>
                          </a:lnTo>
                          <a:lnTo>
                            <a:pt x="623" y="367"/>
                          </a:lnTo>
                          <a:lnTo>
                            <a:pt x="617" y="371"/>
                          </a:lnTo>
                          <a:lnTo>
                            <a:pt x="613" y="372"/>
                          </a:lnTo>
                          <a:lnTo>
                            <a:pt x="612" y="374"/>
                          </a:lnTo>
                          <a:lnTo>
                            <a:pt x="610" y="378"/>
                          </a:lnTo>
                          <a:lnTo>
                            <a:pt x="608" y="386"/>
                          </a:lnTo>
                          <a:lnTo>
                            <a:pt x="608" y="395"/>
                          </a:lnTo>
                          <a:lnTo>
                            <a:pt x="606" y="401"/>
                          </a:lnTo>
                          <a:lnTo>
                            <a:pt x="606" y="407"/>
                          </a:lnTo>
                          <a:lnTo>
                            <a:pt x="606" y="412"/>
                          </a:lnTo>
                          <a:lnTo>
                            <a:pt x="608" y="420"/>
                          </a:lnTo>
                          <a:lnTo>
                            <a:pt x="608" y="428"/>
                          </a:lnTo>
                          <a:lnTo>
                            <a:pt x="608" y="435"/>
                          </a:lnTo>
                          <a:lnTo>
                            <a:pt x="610" y="445"/>
                          </a:lnTo>
                          <a:lnTo>
                            <a:pt x="613" y="454"/>
                          </a:lnTo>
                          <a:lnTo>
                            <a:pt x="613" y="462"/>
                          </a:lnTo>
                          <a:lnTo>
                            <a:pt x="617" y="471"/>
                          </a:lnTo>
                          <a:lnTo>
                            <a:pt x="619" y="481"/>
                          </a:lnTo>
                          <a:lnTo>
                            <a:pt x="625" y="490"/>
                          </a:lnTo>
                          <a:lnTo>
                            <a:pt x="627" y="500"/>
                          </a:lnTo>
                          <a:lnTo>
                            <a:pt x="634" y="509"/>
                          </a:lnTo>
                          <a:lnTo>
                            <a:pt x="638" y="521"/>
                          </a:lnTo>
                          <a:lnTo>
                            <a:pt x="646" y="532"/>
                          </a:lnTo>
                          <a:lnTo>
                            <a:pt x="651" y="540"/>
                          </a:lnTo>
                          <a:lnTo>
                            <a:pt x="661" y="553"/>
                          </a:lnTo>
                          <a:lnTo>
                            <a:pt x="669" y="563"/>
                          </a:lnTo>
                          <a:lnTo>
                            <a:pt x="680" y="574"/>
                          </a:lnTo>
                          <a:lnTo>
                            <a:pt x="684" y="578"/>
                          </a:lnTo>
                          <a:lnTo>
                            <a:pt x="689" y="583"/>
                          </a:lnTo>
                          <a:lnTo>
                            <a:pt x="695" y="589"/>
                          </a:lnTo>
                          <a:lnTo>
                            <a:pt x="703" y="595"/>
                          </a:lnTo>
                          <a:lnTo>
                            <a:pt x="708" y="601"/>
                          </a:lnTo>
                          <a:lnTo>
                            <a:pt x="714" y="604"/>
                          </a:lnTo>
                          <a:lnTo>
                            <a:pt x="722" y="610"/>
                          </a:lnTo>
                          <a:lnTo>
                            <a:pt x="729" y="616"/>
                          </a:lnTo>
                          <a:lnTo>
                            <a:pt x="731" y="616"/>
                          </a:lnTo>
                          <a:lnTo>
                            <a:pt x="737" y="622"/>
                          </a:lnTo>
                          <a:lnTo>
                            <a:pt x="739" y="623"/>
                          </a:lnTo>
                          <a:lnTo>
                            <a:pt x="745" y="625"/>
                          </a:lnTo>
                          <a:lnTo>
                            <a:pt x="750" y="629"/>
                          </a:lnTo>
                          <a:lnTo>
                            <a:pt x="756" y="635"/>
                          </a:lnTo>
                          <a:lnTo>
                            <a:pt x="762" y="637"/>
                          </a:lnTo>
                          <a:lnTo>
                            <a:pt x="769" y="642"/>
                          </a:lnTo>
                          <a:lnTo>
                            <a:pt x="775" y="648"/>
                          </a:lnTo>
                          <a:lnTo>
                            <a:pt x="785" y="656"/>
                          </a:lnTo>
                          <a:lnTo>
                            <a:pt x="794" y="661"/>
                          </a:lnTo>
                          <a:lnTo>
                            <a:pt x="804" y="669"/>
                          </a:lnTo>
                          <a:lnTo>
                            <a:pt x="811" y="677"/>
                          </a:lnTo>
                          <a:lnTo>
                            <a:pt x="823" y="684"/>
                          </a:lnTo>
                          <a:lnTo>
                            <a:pt x="832" y="692"/>
                          </a:lnTo>
                          <a:lnTo>
                            <a:pt x="842" y="701"/>
                          </a:lnTo>
                          <a:lnTo>
                            <a:pt x="853" y="711"/>
                          </a:lnTo>
                          <a:lnTo>
                            <a:pt x="864" y="722"/>
                          </a:lnTo>
                          <a:lnTo>
                            <a:pt x="874" y="730"/>
                          </a:lnTo>
                          <a:lnTo>
                            <a:pt x="885" y="741"/>
                          </a:lnTo>
                          <a:lnTo>
                            <a:pt x="891" y="747"/>
                          </a:lnTo>
                          <a:lnTo>
                            <a:pt x="897" y="751"/>
                          </a:lnTo>
                          <a:lnTo>
                            <a:pt x="902" y="758"/>
                          </a:lnTo>
                          <a:lnTo>
                            <a:pt x="908" y="764"/>
                          </a:lnTo>
                          <a:lnTo>
                            <a:pt x="914" y="770"/>
                          </a:lnTo>
                          <a:lnTo>
                            <a:pt x="919" y="776"/>
                          </a:lnTo>
                          <a:lnTo>
                            <a:pt x="925" y="781"/>
                          </a:lnTo>
                          <a:lnTo>
                            <a:pt x="931" y="787"/>
                          </a:lnTo>
                          <a:lnTo>
                            <a:pt x="937" y="793"/>
                          </a:lnTo>
                          <a:lnTo>
                            <a:pt x="942" y="800"/>
                          </a:lnTo>
                          <a:lnTo>
                            <a:pt x="948" y="806"/>
                          </a:lnTo>
                          <a:lnTo>
                            <a:pt x="954" y="814"/>
                          </a:lnTo>
                          <a:lnTo>
                            <a:pt x="959" y="819"/>
                          </a:lnTo>
                          <a:lnTo>
                            <a:pt x="965" y="825"/>
                          </a:lnTo>
                          <a:lnTo>
                            <a:pt x="969" y="833"/>
                          </a:lnTo>
                          <a:lnTo>
                            <a:pt x="976" y="838"/>
                          </a:lnTo>
                          <a:lnTo>
                            <a:pt x="980" y="846"/>
                          </a:lnTo>
                          <a:lnTo>
                            <a:pt x="986" y="852"/>
                          </a:lnTo>
                          <a:lnTo>
                            <a:pt x="992" y="859"/>
                          </a:lnTo>
                          <a:lnTo>
                            <a:pt x="997" y="867"/>
                          </a:lnTo>
                          <a:lnTo>
                            <a:pt x="1056" y="1355"/>
                          </a:lnTo>
                          <a:lnTo>
                            <a:pt x="1051" y="1348"/>
                          </a:lnTo>
                          <a:lnTo>
                            <a:pt x="1047" y="1340"/>
                          </a:lnTo>
                          <a:lnTo>
                            <a:pt x="1041" y="1333"/>
                          </a:lnTo>
                          <a:lnTo>
                            <a:pt x="1037" y="1327"/>
                          </a:lnTo>
                          <a:lnTo>
                            <a:pt x="1032" y="1319"/>
                          </a:lnTo>
                          <a:lnTo>
                            <a:pt x="1028" y="1314"/>
                          </a:lnTo>
                          <a:lnTo>
                            <a:pt x="1024" y="1306"/>
                          </a:lnTo>
                          <a:lnTo>
                            <a:pt x="1020" y="1300"/>
                          </a:lnTo>
                          <a:lnTo>
                            <a:pt x="1014" y="1293"/>
                          </a:lnTo>
                          <a:lnTo>
                            <a:pt x="1011" y="1285"/>
                          </a:lnTo>
                          <a:lnTo>
                            <a:pt x="1007" y="1278"/>
                          </a:lnTo>
                          <a:lnTo>
                            <a:pt x="1001" y="1272"/>
                          </a:lnTo>
                          <a:lnTo>
                            <a:pt x="997" y="1264"/>
                          </a:lnTo>
                          <a:lnTo>
                            <a:pt x="994" y="1259"/>
                          </a:lnTo>
                          <a:lnTo>
                            <a:pt x="990" y="1251"/>
                          </a:lnTo>
                          <a:lnTo>
                            <a:pt x="986" y="1245"/>
                          </a:lnTo>
                          <a:lnTo>
                            <a:pt x="982" y="1238"/>
                          </a:lnTo>
                          <a:lnTo>
                            <a:pt x="978" y="1230"/>
                          </a:lnTo>
                          <a:lnTo>
                            <a:pt x="975" y="1222"/>
                          </a:lnTo>
                          <a:lnTo>
                            <a:pt x="971" y="1217"/>
                          </a:lnTo>
                          <a:lnTo>
                            <a:pt x="967" y="1209"/>
                          </a:lnTo>
                          <a:lnTo>
                            <a:pt x="963" y="1201"/>
                          </a:lnTo>
                          <a:lnTo>
                            <a:pt x="959" y="1194"/>
                          </a:lnTo>
                          <a:lnTo>
                            <a:pt x="956" y="1188"/>
                          </a:lnTo>
                          <a:lnTo>
                            <a:pt x="952" y="1179"/>
                          </a:lnTo>
                          <a:lnTo>
                            <a:pt x="950" y="1173"/>
                          </a:lnTo>
                          <a:lnTo>
                            <a:pt x="944" y="1165"/>
                          </a:lnTo>
                          <a:lnTo>
                            <a:pt x="942" y="1160"/>
                          </a:lnTo>
                          <a:lnTo>
                            <a:pt x="938" y="1152"/>
                          </a:lnTo>
                          <a:lnTo>
                            <a:pt x="935" y="1144"/>
                          </a:lnTo>
                          <a:lnTo>
                            <a:pt x="933" y="1137"/>
                          </a:lnTo>
                          <a:lnTo>
                            <a:pt x="931" y="1131"/>
                          </a:lnTo>
                          <a:lnTo>
                            <a:pt x="927" y="1122"/>
                          </a:lnTo>
                          <a:lnTo>
                            <a:pt x="923" y="1116"/>
                          </a:lnTo>
                          <a:lnTo>
                            <a:pt x="921" y="1108"/>
                          </a:lnTo>
                          <a:lnTo>
                            <a:pt x="918" y="1101"/>
                          </a:lnTo>
                          <a:lnTo>
                            <a:pt x="914" y="1093"/>
                          </a:lnTo>
                          <a:lnTo>
                            <a:pt x="912" y="1085"/>
                          </a:lnTo>
                          <a:lnTo>
                            <a:pt x="910" y="1078"/>
                          </a:lnTo>
                          <a:lnTo>
                            <a:pt x="908" y="1072"/>
                          </a:lnTo>
                          <a:lnTo>
                            <a:pt x="906" y="1063"/>
                          </a:lnTo>
                          <a:lnTo>
                            <a:pt x="902" y="1057"/>
                          </a:lnTo>
                          <a:lnTo>
                            <a:pt x="900" y="1049"/>
                          </a:lnTo>
                          <a:lnTo>
                            <a:pt x="899" y="1042"/>
                          </a:lnTo>
                          <a:lnTo>
                            <a:pt x="897" y="1034"/>
                          </a:lnTo>
                          <a:lnTo>
                            <a:pt x="897" y="1028"/>
                          </a:lnTo>
                          <a:lnTo>
                            <a:pt x="895" y="1019"/>
                          </a:lnTo>
                          <a:lnTo>
                            <a:pt x="893" y="1013"/>
                          </a:lnTo>
                          <a:lnTo>
                            <a:pt x="891" y="1006"/>
                          </a:lnTo>
                          <a:lnTo>
                            <a:pt x="889" y="998"/>
                          </a:lnTo>
                          <a:lnTo>
                            <a:pt x="887" y="990"/>
                          </a:lnTo>
                          <a:lnTo>
                            <a:pt x="887" y="983"/>
                          </a:lnTo>
                          <a:lnTo>
                            <a:pt x="887" y="975"/>
                          </a:lnTo>
                          <a:lnTo>
                            <a:pt x="885" y="969"/>
                          </a:lnTo>
                          <a:lnTo>
                            <a:pt x="885" y="960"/>
                          </a:lnTo>
                          <a:lnTo>
                            <a:pt x="885" y="954"/>
                          </a:lnTo>
                          <a:lnTo>
                            <a:pt x="885" y="947"/>
                          </a:lnTo>
                          <a:lnTo>
                            <a:pt x="885" y="939"/>
                          </a:lnTo>
                          <a:lnTo>
                            <a:pt x="885" y="931"/>
                          </a:lnTo>
                          <a:lnTo>
                            <a:pt x="885" y="924"/>
                          </a:lnTo>
                          <a:lnTo>
                            <a:pt x="885" y="916"/>
                          </a:lnTo>
                          <a:lnTo>
                            <a:pt x="885" y="909"/>
                          </a:lnTo>
                          <a:lnTo>
                            <a:pt x="887" y="901"/>
                          </a:lnTo>
                          <a:lnTo>
                            <a:pt x="887" y="895"/>
                          </a:lnTo>
                          <a:lnTo>
                            <a:pt x="627" y="800"/>
                          </a:lnTo>
                          <a:lnTo>
                            <a:pt x="629" y="804"/>
                          </a:lnTo>
                          <a:lnTo>
                            <a:pt x="631" y="810"/>
                          </a:lnTo>
                          <a:lnTo>
                            <a:pt x="634" y="819"/>
                          </a:lnTo>
                          <a:lnTo>
                            <a:pt x="636" y="823"/>
                          </a:lnTo>
                          <a:lnTo>
                            <a:pt x="638" y="827"/>
                          </a:lnTo>
                          <a:lnTo>
                            <a:pt x="640" y="834"/>
                          </a:lnTo>
                          <a:lnTo>
                            <a:pt x="644" y="840"/>
                          </a:lnTo>
                          <a:lnTo>
                            <a:pt x="644" y="846"/>
                          </a:lnTo>
                          <a:lnTo>
                            <a:pt x="646" y="853"/>
                          </a:lnTo>
                          <a:lnTo>
                            <a:pt x="648" y="861"/>
                          </a:lnTo>
                          <a:lnTo>
                            <a:pt x="651" y="869"/>
                          </a:lnTo>
                          <a:lnTo>
                            <a:pt x="651" y="876"/>
                          </a:lnTo>
                          <a:lnTo>
                            <a:pt x="653" y="884"/>
                          </a:lnTo>
                          <a:lnTo>
                            <a:pt x="655" y="893"/>
                          </a:lnTo>
                          <a:lnTo>
                            <a:pt x="657" y="903"/>
                          </a:lnTo>
                          <a:lnTo>
                            <a:pt x="657" y="911"/>
                          </a:lnTo>
                          <a:lnTo>
                            <a:pt x="657" y="920"/>
                          </a:lnTo>
                          <a:lnTo>
                            <a:pt x="657" y="930"/>
                          </a:lnTo>
                          <a:lnTo>
                            <a:pt x="659" y="941"/>
                          </a:lnTo>
                          <a:lnTo>
                            <a:pt x="657" y="950"/>
                          </a:lnTo>
                          <a:lnTo>
                            <a:pt x="657" y="960"/>
                          </a:lnTo>
                          <a:lnTo>
                            <a:pt x="655" y="969"/>
                          </a:lnTo>
                          <a:lnTo>
                            <a:pt x="655" y="981"/>
                          </a:lnTo>
                          <a:lnTo>
                            <a:pt x="651" y="992"/>
                          </a:lnTo>
                          <a:lnTo>
                            <a:pt x="650" y="1004"/>
                          </a:lnTo>
                          <a:lnTo>
                            <a:pt x="648" y="1013"/>
                          </a:lnTo>
                          <a:lnTo>
                            <a:pt x="644" y="1025"/>
                          </a:lnTo>
                          <a:lnTo>
                            <a:pt x="416" y="1316"/>
                          </a:lnTo>
                          <a:lnTo>
                            <a:pt x="416" y="1308"/>
                          </a:lnTo>
                          <a:lnTo>
                            <a:pt x="416" y="1300"/>
                          </a:lnTo>
                          <a:lnTo>
                            <a:pt x="416" y="1293"/>
                          </a:lnTo>
                          <a:lnTo>
                            <a:pt x="416" y="1287"/>
                          </a:lnTo>
                          <a:lnTo>
                            <a:pt x="416" y="1279"/>
                          </a:lnTo>
                          <a:lnTo>
                            <a:pt x="418" y="1272"/>
                          </a:lnTo>
                          <a:lnTo>
                            <a:pt x="418" y="1266"/>
                          </a:lnTo>
                          <a:lnTo>
                            <a:pt x="418" y="1260"/>
                          </a:lnTo>
                          <a:lnTo>
                            <a:pt x="418" y="1253"/>
                          </a:lnTo>
                          <a:lnTo>
                            <a:pt x="420" y="1245"/>
                          </a:lnTo>
                          <a:lnTo>
                            <a:pt x="420" y="1238"/>
                          </a:lnTo>
                          <a:lnTo>
                            <a:pt x="422" y="1232"/>
                          </a:lnTo>
                          <a:lnTo>
                            <a:pt x="422" y="1224"/>
                          </a:lnTo>
                          <a:lnTo>
                            <a:pt x="423" y="1219"/>
                          </a:lnTo>
                          <a:lnTo>
                            <a:pt x="425" y="1211"/>
                          </a:lnTo>
                          <a:lnTo>
                            <a:pt x="427" y="1205"/>
                          </a:lnTo>
                          <a:lnTo>
                            <a:pt x="427" y="1198"/>
                          </a:lnTo>
                          <a:lnTo>
                            <a:pt x="429" y="1192"/>
                          </a:lnTo>
                          <a:lnTo>
                            <a:pt x="431" y="1184"/>
                          </a:lnTo>
                          <a:lnTo>
                            <a:pt x="433" y="1179"/>
                          </a:lnTo>
                          <a:lnTo>
                            <a:pt x="433" y="1173"/>
                          </a:lnTo>
                          <a:lnTo>
                            <a:pt x="435" y="1165"/>
                          </a:lnTo>
                          <a:lnTo>
                            <a:pt x="437" y="1160"/>
                          </a:lnTo>
                          <a:lnTo>
                            <a:pt x="441" y="1154"/>
                          </a:lnTo>
                          <a:lnTo>
                            <a:pt x="441" y="1148"/>
                          </a:lnTo>
                          <a:lnTo>
                            <a:pt x="442" y="1141"/>
                          </a:lnTo>
                          <a:lnTo>
                            <a:pt x="444" y="1135"/>
                          </a:lnTo>
                          <a:lnTo>
                            <a:pt x="448" y="1129"/>
                          </a:lnTo>
                          <a:lnTo>
                            <a:pt x="452" y="1118"/>
                          </a:lnTo>
                          <a:lnTo>
                            <a:pt x="458" y="1106"/>
                          </a:lnTo>
                          <a:lnTo>
                            <a:pt x="460" y="1101"/>
                          </a:lnTo>
                          <a:lnTo>
                            <a:pt x="463" y="1095"/>
                          </a:lnTo>
                          <a:lnTo>
                            <a:pt x="465" y="1089"/>
                          </a:lnTo>
                          <a:lnTo>
                            <a:pt x="467" y="1084"/>
                          </a:lnTo>
                          <a:lnTo>
                            <a:pt x="473" y="1072"/>
                          </a:lnTo>
                          <a:lnTo>
                            <a:pt x="479" y="1063"/>
                          </a:lnTo>
                          <a:lnTo>
                            <a:pt x="484" y="1053"/>
                          </a:lnTo>
                          <a:lnTo>
                            <a:pt x="490" y="1044"/>
                          </a:lnTo>
                          <a:lnTo>
                            <a:pt x="498" y="1034"/>
                          </a:lnTo>
                          <a:lnTo>
                            <a:pt x="503" y="1027"/>
                          </a:lnTo>
                          <a:lnTo>
                            <a:pt x="511" y="1017"/>
                          </a:lnTo>
                          <a:lnTo>
                            <a:pt x="517" y="1009"/>
                          </a:lnTo>
                          <a:lnTo>
                            <a:pt x="522" y="1004"/>
                          </a:lnTo>
                          <a:lnTo>
                            <a:pt x="530" y="996"/>
                          </a:lnTo>
                          <a:lnTo>
                            <a:pt x="537" y="990"/>
                          </a:lnTo>
                          <a:lnTo>
                            <a:pt x="545" y="985"/>
                          </a:lnTo>
                          <a:lnTo>
                            <a:pt x="553" y="981"/>
                          </a:lnTo>
                          <a:lnTo>
                            <a:pt x="560" y="977"/>
                          </a:lnTo>
                          <a:lnTo>
                            <a:pt x="555" y="968"/>
                          </a:lnTo>
                          <a:lnTo>
                            <a:pt x="549" y="958"/>
                          </a:lnTo>
                          <a:lnTo>
                            <a:pt x="543" y="949"/>
                          </a:lnTo>
                          <a:lnTo>
                            <a:pt x="537" y="939"/>
                          </a:lnTo>
                          <a:lnTo>
                            <a:pt x="534" y="930"/>
                          </a:lnTo>
                          <a:lnTo>
                            <a:pt x="530" y="922"/>
                          </a:lnTo>
                          <a:lnTo>
                            <a:pt x="524" y="914"/>
                          </a:lnTo>
                          <a:lnTo>
                            <a:pt x="520" y="905"/>
                          </a:lnTo>
                          <a:lnTo>
                            <a:pt x="515" y="895"/>
                          </a:lnTo>
                          <a:lnTo>
                            <a:pt x="511" y="888"/>
                          </a:lnTo>
                          <a:lnTo>
                            <a:pt x="505" y="880"/>
                          </a:lnTo>
                          <a:lnTo>
                            <a:pt x="501" y="871"/>
                          </a:lnTo>
                          <a:lnTo>
                            <a:pt x="496" y="863"/>
                          </a:lnTo>
                          <a:lnTo>
                            <a:pt x="492" y="853"/>
                          </a:lnTo>
                          <a:lnTo>
                            <a:pt x="488" y="846"/>
                          </a:lnTo>
                          <a:lnTo>
                            <a:pt x="484" y="838"/>
                          </a:lnTo>
                          <a:lnTo>
                            <a:pt x="479" y="829"/>
                          </a:lnTo>
                          <a:lnTo>
                            <a:pt x="475" y="823"/>
                          </a:lnTo>
                          <a:lnTo>
                            <a:pt x="471" y="814"/>
                          </a:lnTo>
                          <a:lnTo>
                            <a:pt x="467" y="806"/>
                          </a:lnTo>
                          <a:lnTo>
                            <a:pt x="463" y="796"/>
                          </a:lnTo>
                          <a:lnTo>
                            <a:pt x="458" y="789"/>
                          </a:lnTo>
                          <a:lnTo>
                            <a:pt x="456" y="781"/>
                          </a:lnTo>
                          <a:lnTo>
                            <a:pt x="452" y="774"/>
                          </a:lnTo>
                          <a:lnTo>
                            <a:pt x="448" y="764"/>
                          </a:lnTo>
                          <a:lnTo>
                            <a:pt x="444" y="757"/>
                          </a:lnTo>
                          <a:lnTo>
                            <a:pt x="441" y="747"/>
                          </a:lnTo>
                          <a:lnTo>
                            <a:pt x="437" y="739"/>
                          </a:lnTo>
                          <a:lnTo>
                            <a:pt x="433" y="732"/>
                          </a:lnTo>
                          <a:lnTo>
                            <a:pt x="431" y="724"/>
                          </a:lnTo>
                          <a:lnTo>
                            <a:pt x="427" y="715"/>
                          </a:lnTo>
                          <a:lnTo>
                            <a:pt x="423" y="707"/>
                          </a:lnTo>
                          <a:lnTo>
                            <a:pt x="420" y="699"/>
                          </a:lnTo>
                          <a:lnTo>
                            <a:pt x="418" y="690"/>
                          </a:lnTo>
                          <a:lnTo>
                            <a:pt x="414" y="680"/>
                          </a:lnTo>
                          <a:lnTo>
                            <a:pt x="410" y="673"/>
                          </a:lnTo>
                          <a:lnTo>
                            <a:pt x="408" y="663"/>
                          </a:lnTo>
                          <a:lnTo>
                            <a:pt x="404" y="656"/>
                          </a:lnTo>
                          <a:lnTo>
                            <a:pt x="401" y="646"/>
                          </a:lnTo>
                          <a:lnTo>
                            <a:pt x="399" y="637"/>
                          </a:lnTo>
                          <a:lnTo>
                            <a:pt x="397" y="627"/>
                          </a:lnTo>
                          <a:lnTo>
                            <a:pt x="393" y="618"/>
                          </a:lnTo>
                          <a:lnTo>
                            <a:pt x="389" y="608"/>
                          </a:lnTo>
                          <a:lnTo>
                            <a:pt x="387" y="599"/>
                          </a:lnTo>
                          <a:lnTo>
                            <a:pt x="385" y="589"/>
                          </a:lnTo>
                          <a:lnTo>
                            <a:pt x="383" y="580"/>
                          </a:lnTo>
                          <a:lnTo>
                            <a:pt x="382" y="570"/>
                          </a:lnTo>
                          <a:lnTo>
                            <a:pt x="378" y="561"/>
                          </a:lnTo>
                          <a:lnTo>
                            <a:pt x="376" y="549"/>
                          </a:lnTo>
                          <a:lnTo>
                            <a:pt x="372" y="538"/>
                          </a:lnTo>
                          <a:lnTo>
                            <a:pt x="370" y="528"/>
                          </a:lnTo>
                          <a:lnTo>
                            <a:pt x="368" y="519"/>
                          </a:lnTo>
                          <a:lnTo>
                            <a:pt x="366" y="507"/>
                          </a:lnTo>
                          <a:lnTo>
                            <a:pt x="364" y="496"/>
                          </a:lnTo>
                          <a:lnTo>
                            <a:pt x="363" y="485"/>
                          </a:lnTo>
                          <a:lnTo>
                            <a:pt x="361" y="475"/>
                          </a:lnTo>
                          <a:lnTo>
                            <a:pt x="357" y="462"/>
                          </a:lnTo>
                          <a:lnTo>
                            <a:pt x="357" y="450"/>
                          </a:lnTo>
                          <a:lnTo>
                            <a:pt x="355" y="439"/>
                          </a:lnTo>
                          <a:lnTo>
                            <a:pt x="353" y="428"/>
                          </a:lnTo>
                          <a:lnTo>
                            <a:pt x="351" y="414"/>
                          </a:lnTo>
                          <a:lnTo>
                            <a:pt x="351" y="403"/>
                          </a:lnTo>
                          <a:lnTo>
                            <a:pt x="349" y="390"/>
                          </a:lnTo>
                          <a:lnTo>
                            <a:pt x="349" y="378"/>
                          </a:lnTo>
                          <a:lnTo>
                            <a:pt x="68" y="642"/>
                          </a:lnTo>
                          <a:lnTo>
                            <a:pt x="0" y="652"/>
                          </a:lnTo>
                          <a:lnTo>
                            <a:pt x="3" y="646"/>
                          </a:lnTo>
                          <a:lnTo>
                            <a:pt x="7" y="641"/>
                          </a:lnTo>
                          <a:lnTo>
                            <a:pt x="11" y="637"/>
                          </a:lnTo>
                          <a:lnTo>
                            <a:pt x="15" y="633"/>
                          </a:lnTo>
                          <a:lnTo>
                            <a:pt x="22" y="627"/>
                          </a:lnTo>
                          <a:lnTo>
                            <a:pt x="30" y="625"/>
                          </a:lnTo>
                          <a:lnTo>
                            <a:pt x="38" y="623"/>
                          </a:lnTo>
                          <a:lnTo>
                            <a:pt x="45" y="623"/>
                          </a:lnTo>
                          <a:lnTo>
                            <a:pt x="51" y="623"/>
                          </a:lnTo>
                          <a:lnTo>
                            <a:pt x="58" y="625"/>
                          </a:lnTo>
                          <a:lnTo>
                            <a:pt x="167" y="445"/>
                          </a:lnTo>
                          <a:lnTo>
                            <a:pt x="167" y="443"/>
                          </a:lnTo>
                          <a:lnTo>
                            <a:pt x="169" y="437"/>
                          </a:lnTo>
                          <a:lnTo>
                            <a:pt x="173" y="431"/>
                          </a:lnTo>
                          <a:lnTo>
                            <a:pt x="180" y="424"/>
                          </a:lnTo>
                          <a:lnTo>
                            <a:pt x="182" y="418"/>
                          </a:lnTo>
                          <a:lnTo>
                            <a:pt x="186" y="412"/>
                          </a:lnTo>
                          <a:lnTo>
                            <a:pt x="190" y="407"/>
                          </a:lnTo>
                          <a:lnTo>
                            <a:pt x="195" y="401"/>
                          </a:lnTo>
                          <a:lnTo>
                            <a:pt x="199" y="395"/>
                          </a:lnTo>
                          <a:lnTo>
                            <a:pt x="205" y="388"/>
                          </a:lnTo>
                          <a:lnTo>
                            <a:pt x="211" y="382"/>
                          </a:lnTo>
                          <a:lnTo>
                            <a:pt x="216" y="376"/>
                          </a:lnTo>
                          <a:lnTo>
                            <a:pt x="222" y="367"/>
                          </a:lnTo>
                          <a:lnTo>
                            <a:pt x="228" y="361"/>
                          </a:lnTo>
                          <a:lnTo>
                            <a:pt x="235" y="353"/>
                          </a:lnTo>
                          <a:lnTo>
                            <a:pt x="241" y="346"/>
                          </a:lnTo>
                          <a:lnTo>
                            <a:pt x="249" y="338"/>
                          </a:lnTo>
                          <a:lnTo>
                            <a:pt x="256" y="331"/>
                          </a:lnTo>
                          <a:lnTo>
                            <a:pt x="264" y="323"/>
                          </a:lnTo>
                          <a:lnTo>
                            <a:pt x="271" y="317"/>
                          </a:lnTo>
                          <a:lnTo>
                            <a:pt x="279" y="310"/>
                          </a:lnTo>
                          <a:lnTo>
                            <a:pt x="287" y="302"/>
                          </a:lnTo>
                          <a:lnTo>
                            <a:pt x="296" y="296"/>
                          </a:lnTo>
                          <a:lnTo>
                            <a:pt x="306" y="291"/>
                          </a:lnTo>
                          <a:lnTo>
                            <a:pt x="313" y="285"/>
                          </a:lnTo>
                          <a:lnTo>
                            <a:pt x="321" y="279"/>
                          </a:lnTo>
                          <a:lnTo>
                            <a:pt x="330" y="274"/>
                          </a:lnTo>
                          <a:lnTo>
                            <a:pt x="340" y="270"/>
                          </a:lnTo>
                          <a:lnTo>
                            <a:pt x="349" y="264"/>
                          </a:lnTo>
                          <a:lnTo>
                            <a:pt x="359" y="258"/>
                          </a:lnTo>
                          <a:lnTo>
                            <a:pt x="370" y="255"/>
                          </a:lnTo>
                          <a:lnTo>
                            <a:pt x="380" y="251"/>
                          </a:lnTo>
                          <a:lnTo>
                            <a:pt x="389" y="245"/>
                          </a:lnTo>
                          <a:lnTo>
                            <a:pt x="399" y="243"/>
                          </a:lnTo>
                          <a:lnTo>
                            <a:pt x="410" y="239"/>
                          </a:lnTo>
                          <a:lnTo>
                            <a:pt x="420" y="237"/>
                          </a:lnTo>
                          <a:lnTo>
                            <a:pt x="429" y="234"/>
                          </a:lnTo>
                          <a:lnTo>
                            <a:pt x="441" y="232"/>
                          </a:lnTo>
                          <a:lnTo>
                            <a:pt x="448" y="230"/>
                          </a:lnTo>
                          <a:lnTo>
                            <a:pt x="460" y="228"/>
                          </a:lnTo>
                          <a:lnTo>
                            <a:pt x="469" y="226"/>
                          </a:lnTo>
                          <a:lnTo>
                            <a:pt x="479" y="224"/>
                          </a:lnTo>
                          <a:lnTo>
                            <a:pt x="488" y="224"/>
                          </a:lnTo>
                          <a:lnTo>
                            <a:pt x="498" y="224"/>
                          </a:lnTo>
                          <a:lnTo>
                            <a:pt x="503" y="222"/>
                          </a:lnTo>
                          <a:lnTo>
                            <a:pt x="513" y="222"/>
                          </a:lnTo>
                          <a:lnTo>
                            <a:pt x="520" y="220"/>
                          </a:lnTo>
                          <a:lnTo>
                            <a:pt x="528" y="220"/>
                          </a:lnTo>
                          <a:lnTo>
                            <a:pt x="534" y="220"/>
                          </a:lnTo>
                          <a:lnTo>
                            <a:pt x="541" y="220"/>
                          </a:lnTo>
                          <a:lnTo>
                            <a:pt x="547" y="220"/>
                          </a:lnTo>
                          <a:lnTo>
                            <a:pt x="553" y="220"/>
                          </a:lnTo>
                          <a:lnTo>
                            <a:pt x="562" y="220"/>
                          </a:lnTo>
                          <a:lnTo>
                            <a:pt x="570" y="220"/>
                          </a:lnTo>
                          <a:lnTo>
                            <a:pt x="574" y="220"/>
                          </a:lnTo>
                          <a:lnTo>
                            <a:pt x="575" y="222"/>
                          </a:lnTo>
                          <a:lnTo>
                            <a:pt x="672" y="177"/>
                          </a:lnTo>
                          <a:lnTo>
                            <a:pt x="594" y="61"/>
                          </a:lnTo>
                          <a:lnTo>
                            <a:pt x="562" y="32"/>
                          </a:lnTo>
                          <a:lnTo>
                            <a:pt x="606" y="0"/>
                          </a:lnTo>
                          <a:lnTo>
                            <a:pt x="608" y="9"/>
                          </a:lnTo>
                          <a:lnTo>
                            <a:pt x="623" y="5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50" name="Freeform 46"/>
                    <p:cNvSpPr>
                      <a:spLocks/>
                    </p:cNvSpPr>
                    <p:nvPr/>
                  </p:nvSpPr>
                  <p:spPr bwMode="auto">
                    <a:xfrm>
                      <a:off x="4497" y="1225"/>
                      <a:ext cx="67" cy="131"/>
                    </a:xfrm>
                    <a:custGeom>
                      <a:avLst/>
                      <a:gdLst>
                        <a:gd name="T0" fmla="*/ 1 w 134"/>
                        <a:gd name="T1" fmla="*/ 1 h 263"/>
                        <a:gd name="T2" fmla="*/ 1 w 134"/>
                        <a:gd name="T3" fmla="*/ 0 h 263"/>
                        <a:gd name="T4" fmla="*/ 1 w 134"/>
                        <a:gd name="T5" fmla="*/ 0 h 263"/>
                        <a:gd name="T6" fmla="*/ 1 w 134"/>
                        <a:gd name="T7" fmla="*/ 0 h 263"/>
                        <a:gd name="T8" fmla="*/ 1 w 134"/>
                        <a:gd name="T9" fmla="*/ 0 h 263"/>
                        <a:gd name="T10" fmla="*/ 1 w 134"/>
                        <a:gd name="T11" fmla="*/ 0 h 263"/>
                        <a:gd name="T12" fmla="*/ 1 w 134"/>
                        <a:gd name="T13" fmla="*/ 0 h 263"/>
                        <a:gd name="T14" fmla="*/ 1 w 134"/>
                        <a:gd name="T15" fmla="*/ 0 h 263"/>
                        <a:gd name="T16" fmla="*/ 1 w 134"/>
                        <a:gd name="T17" fmla="*/ 0 h 263"/>
                        <a:gd name="T18" fmla="*/ 1 w 134"/>
                        <a:gd name="T19" fmla="*/ 0 h 263"/>
                        <a:gd name="T20" fmla="*/ 1 w 134"/>
                        <a:gd name="T21" fmla="*/ 0 h 263"/>
                        <a:gd name="T22" fmla="*/ 1 w 134"/>
                        <a:gd name="T23" fmla="*/ 0 h 263"/>
                        <a:gd name="T24" fmla="*/ 1 w 134"/>
                        <a:gd name="T25" fmla="*/ 0 h 263"/>
                        <a:gd name="T26" fmla="*/ 1 w 134"/>
                        <a:gd name="T27" fmla="*/ 0 h 263"/>
                        <a:gd name="T28" fmla="*/ 1 w 134"/>
                        <a:gd name="T29" fmla="*/ 0 h 263"/>
                        <a:gd name="T30" fmla="*/ 1 w 134"/>
                        <a:gd name="T31" fmla="*/ 0 h 263"/>
                        <a:gd name="T32" fmla="*/ 1 w 134"/>
                        <a:gd name="T33" fmla="*/ 0 h 263"/>
                        <a:gd name="T34" fmla="*/ 1 w 134"/>
                        <a:gd name="T35" fmla="*/ 0 h 263"/>
                        <a:gd name="T36" fmla="*/ 1 w 134"/>
                        <a:gd name="T37" fmla="*/ 0 h 263"/>
                        <a:gd name="T38" fmla="*/ 1 w 134"/>
                        <a:gd name="T39" fmla="*/ 0 h 263"/>
                        <a:gd name="T40" fmla="*/ 1 w 134"/>
                        <a:gd name="T41" fmla="*/ 0 h 263"/>
                        <a:gd name="T42" fmla="*/ 1 w 134"/>
                        <a:gd name="T43" fmla="*/ 0 h 263"/>
                        <a:gd name="T44" fmla="*/ 1 w 134"/>
                        <a:gd name="T45" fmla="*/ 0 h 263"/>
                        <a:gd name="T46" fmla="*/ 1 w 134"/>
                        <a:gd name="T47" fmla="*/ 0 h 263"/>
                        <a:gd name="T48" fmla="*/ 1 w 134"/>
                        <a:gd name="T49" fmla="*/ 0 h 263"/>
                        <a:gd name="T50" fmla="*/ 1 w 134"/>
                        <a:gd name="T51" fmla="*/ 0 h 263"/>
                        <a:gd name="T52" fmla="*/ 1 w 134"/>
                        <a:gd name="T53" fmla="*/ 0 h 263"/>
                        <a:gd name="T54" fmla="*/ 1 w 134"/>
                        <a:gd name="T55" fmla="*/ 0 h 263"/>
                        <a:gd name="T56" fmla="*/ 1 w 134"/>
                        <a:gd name="T57" fmla="*/ 0 h 263"/>
                        <a:gd name="T58" fmla="*/ 1 w 134"/>
                        <a:gd name="T59" fmla="*/ 0 h 263"/>
                        <a:gd name="T60" fmla="*/ 1 w 134"/>
                        <a:gd name="T61" fmla="*/ 0 h 263"/>
                        <a:gd name="T62" fmla="*/ 1 w 134"/>
                        <a:gd name="T63" fmla="*/ 0 h 263"/>
                        <a:gd name="T64" fmla="*/ 0 w 134"/>
                        <a:gd name="T65" fmla="*/ 0 h 263"/>
                        <a:gd name="T66" fmla="*/ 1 w 134"/>
                        <a:gd name="T67" fmla="*/ 0 h 263"/>
                        <a:gd name="T68" fmla="*/ 1 w 134"/>
                        <a:gd name="T69" fmla="*/ 0 h 263"/>
                        <a:gd name="T70" fmla="*/ 1 w 134"/>
                        <a:gd name="T71" fmla="*/ 0 h 263"/>
                        <a:gd name="T72" fmla="*/ 1 w 134"/>
                        <a:gd name="T73" fmla="*/ 0 h 263"/>
                        <a:gd name="T74" fmla="*/ 1 w 134"/>
                        <a:gd name="T75" fmla="*/ 0 h 263"/>
                        <a:gd name="T76" fmla="*/ 1 w 134"/>
                        <a:gd name="T77" fmla="*/ 2 h 263"/>
                        <a:gd name="T78" fmla="*/ 1 w 134"/>
                        <a:gd name="T79" fmla="*/ 1 h 263"/>
                        <a:gd name="T80" fmla="*/ 1 w 134"/>
                        <a:gd name="T81" fmla="*/ 1 h 26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34"/>
                        <a:gd name="T124" fmla="*/ 0 h 263"/>
                        <a:gd name="T125" fmla="*/ 134 w 134"/>
                        <a:gd name="T126" fmla="*/ 263 h 263"/>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34" h="263">
                          <a:moveTo>
                            <a:pt x="64" y="244"/>
                          </a:moveTo>
                          <a:lnTo>
                            <a:pt x="93" y="78"/>
                          </a:lnTo>
                          <a:lnTo>
                            <a:pt x="127" y="78"/>
                          </a:lnTo>
                          <a:lnTo>
                            <a:pt x="119" y="69"/>
                          </a:lnTo>
                          <a:lnTo>
                            <a:pt x="112" y="63"/>
                          </a:lnTo>
                          <a:lnTo>
                            <a:pt x="102" y="57"/>
                          </a:lnTo>
                          <a:lnTo>
                            <a:pt x="93" y="53"/>
                          </a:lnTo>
                          <a:lnTo>
                            <a:pt x="133" y="51"/>
                          </a:lnTo>
                          <a:lnTo>
                            <a:pt x="123" y="42"/>
                          </a:lnTo>
                          <a:lnTo>
                            <a:pt x="114" y="36"/>
                          </a:lnTo>
                          <a:lnTo>
                            <a:pt x="104" y="31"/>
                          </a:lnTo>
                          <a:lnTo>
                            <a:pt x="98" y="31"/>
                          </a:lnTo>
                          <a:lnTo>
                            <a:pt x="134" y="31"/>
                          </a:lnTo>
                          <a:lnTo>
                            <a:pt x="127" y="23"/>
                          </a:lnTo>
                          <a:lnTo>
                            <a:pt x="117" y="17"/>
                          </a:lnTo>
                          <a:lnTo>
                            <a:pt x="112" y="13"/>
                          </a:lnTo>
                          <a:lnTo>
                            <a:pt x="106" y="12"/>
                          </a:lnTo>
                          <a:lnTo>
                            <a:pt x="100" y="8"/>
                          </a:lnTo>
                          <a:lnTo>
                            <a:pt x="93" y="6"/>
                          </a:lnTo>
                          <a:lnTo>
                            <a:pt x="87" y="4"/>
                          </a:lnTo>
                          <a:lnTo>
                            <a:pt x="79" y="2"/>
                          </a:lnTo>
                          <a:lnTo>
                            <a:pt x="72" y="0"/>
                          </a:lnTo>
                          <a:lnTo>
                            <a:pt x="66" y="0"/>
                          </a:lnTo>
                          <a:lnTo>
                            <a:pt x="58" y="0"/>
                          </a:lnTo>
                          <a:lnTo>
                            <a:pt x="51" y="2"/>
                          </a:lnTo>
                          <a:lnTo>
                            <a:pt x="45" y="4"/>
                          </a:lnTo>
                          <a:lnTo>
                            <a:pt x="38" y="6"/>
                          </a:lnTo>
                          <a:lnTo>
                            <a:pt x="32" y="4"/>
                          </a:lnTo>
                          <a:lnTo>
                            <a:pt x="24" y="2"/>
                          </a:lnTo>
                          <a:lnTo>
                            <a:pt x="19" y="2"/>
                          </a:lnTo>
                          <a:lnTo>
                            <a:pt x="15" y="2"/>
                          </a:lnTo>
                          <a:lnTo>
                            <a:pt x="5" y="6"/>
                          </a:lnTo>
                          <a:lnTo>
                            <a:pt x="0" y="13"/>
                          </a:lnTo>
                          <a:lnTo>
                            <a:pt x="19" y="32"/>
                          </a:lnTo>
                          <a:lnTo>
                            <a:pt x="24" y="78"/>
                          </a:lnTo>
                          <a:lnTo>
                            <a:pt x="32" y="74"/>
                          </a:lnTo>
                          <a:lnTo>
                            <a:pt x="36" y="103"/>
                          </a:lnTo>
                          <a:lnTo>
                            <a:pt x="47" y="99"/>
                          </a:lnTo>
                          <a:lnTo>
                            <a:pt x="13" y="263"/>
                          </a:lnTo>
                          <a:lnTo>
                            <a:pt x="64" y="2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51" name="Freeform 47"/>
                    <p:cNvSpPr>
                      <a:spLocks/>
                    </p:cNvSpPr>
                    <p:nvPr/>
                  </p:nvSpPr>
                  <p:spPr bwMode="auto">
                    <a:xfrm>
                      <a:off x="4302" y="1480"/>
                      <a:ext cx="18" cy="16"/>
                    </a:xfrm>
                    <a:custGeom>
                      <a:avLst/>
                      <a:gdLst>
                        <a:gd name="T0" fmla="*/ 1 w 36"/>
                        <a:gd name="T1" fmla="*/ 1 h 32"/>
                        <a:gd name="T2" fmla="*/ 1 w 36"/>
                        <a:gd name="T3" fmla="*/ 1 h 32"/>
                        <a:gd name="T4" fmla="*/ 0 w 36"/>
                        <a:gd name="T5" fmla="*/ 1 h 32"/>
                        <a:gd name="T6" fmla="*/ 1 w 36"/>
                        <a:gd name="T7" fmla="*/ 1 h 32"/>
                        <a:gd name="T8" fmla="*/ 1 w 36"/>
                        <a:gd name="T9" fmla="*/ 1 h 32"/>
                        <a:gd name="T10" fmla="*/ 1 w 36"/>
                        <a:gd name="T11" fmla="*/ 1 h 32"/>
                        <a:gd name="T12" fmla="*/ 1 w 36"/>
                        <a:gd name="T13" fmla="*/ 1 h 32"/>
                        <a:gd name="T14" fmla="*/ 1 w 36"/>
                        <a:gd name="T15" fmla="*/ 1 h 32"/>
                        <a:gd name="T16" fmla="*/ 1 w 36"/>
                        <a:gd name="T17" fmla="*/ 0 h 32"/>
                        <a:gd name="T18" fmla="*/ 1 w 36"/>
                        <a:gd name="T19" fmla="*/ 1 h 32"/>
                        <a:gd name="T20" fmla="*/ 1 w 36"/>
                        <a:gd name="T21" fmla="*/ 1 h 3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6"/>
                        <a:gd name="T34" fmla="*/ 0 h 32"/>
                        <a:gd name="T35" fmla="*/ 36 w 36"/>
                        <a:gd name="T36" fmla="*/ 32 h 3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6" h="32">
                          <a:moveTo>
                            <a:pt x="36" y="7"/>
                          </a:moveTo>
                          <a:lnTo>
                            <a:pt x="2" y="32"/>
                          </a:lnTo>
                          <a:lnTo>
                            <a:pt x="0" y="30"/>
                          </a:lnTo>
                          <a:lnTo>
                            <a:pt x="2" y="23"/>
                          </a:lnTo>
                          <a:lnTo>
                            <a:pt x="6" y="19"/>
                          </a:lnTo>
                          <a:lnTo>
                            <a:pt x="11" y="15"/>
                          </a:lnTo>
                          <a:lnTo>
                            <a:pt x="15" y="15"/>
                          </a:lnTo>
                          <a:lnTo>
                            <a:pt x="17" y="15"/>
                          </a:lnTo>
                          <a:lnTo>
                            <a:pt x="25" y="0"/>
                          </a:lnTo>
                          <a:lnTo>
                            <a:pt x="36"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52" name="Freeform 48"/>
                    <p:cNvSpPr>
                      <a:spLocks/>
                    </p:cNvSpPr>
                    <p:nvPr/>
                  </p:nvSpPr>
                  <p:spPr bwMode="auto">
                    <a:xfrm>
                      <a:off x="4565" y="1184"/>
                      <a:ext cx="27" cy="12"/>
                    </a:xfrm>
                    <a:custGeom>
                      <a:avLst/>
                      <a:gdLst>
                        <a:gd name="T0" fmla="*/ 0 w 54"/>
                        <a:gd name="T1" fmla="*/ 1 h 23"/>
                        <a:gd name="T2" fmla="*/ 1 w 54"/>
                        <a:gd name="T3" fmla="*/ 1 h 23"/>
                        <a:gd name="T4" fmla="*/ 1 w 54"/>
                        <a:gd name="T5" fmla="*/ 1 h 23"/>
                        <a:gd name="T6" fmla="*/ 1 w 54"/>
                        <a:gd name="T7" fmla="*/ 0 h 23"/>
                        <a:gd name="T8" fmla="*/ 0 w 54"/>
                        <a:gd name="T9" fmla="*/ 1 h 23"/>
                        <a:gd name="T10" fmla="*/ 0 w 54"/>
                        <a:gd name="T11" fmla="*/ 1 h 23"/>
                        <a:gd name="T12" fmla="*/ 0 60000 65536"/>
                        <a:gd name="T13" fmla="*/ 0 60000 65536"/>
                        <a:gd name="T14" fmla="*/ 0 60000 65536"/>
                        <a:gd name="T15" fmla="*/ 0 60000 65536"/>
                        <a:gd name="T16" fmla="*/ 0 60000 65536"/>
                        <a:gd name="T17" fmla="*/ 0 60000 65536"/>
                        <a:gd name="T18" fmla="*/ 0 w 54"/>
                        <a:gd name="T19" fmla="*/ 0 h 23"/>
                        <a:gd name="T20" fmla="*/ 54 w 54"/>
                        <a:gd name="T21" fmla="*/ 23 h 23"/>
                      </a:gdLst>
                      <a:ahLst/>
                      <a:cxnLst>
                        <a:cxn ang="T12">
                          <a:pos x="T0" y="T1"/>
                        </a:cxn>
                        <a:cxn ang="T13">
                          <a:pos x="T2" y="T3"/>
                        </a:cxn>
                        <a:cxn ang="T14">
                          <a:pos x="T4" y="T5"/>
                        </a:cxn>
                        <a:cxn ang="T15">
                          <a:pos x="T6" y="T7"/>
                        </a:cxn>
                        <a:cxn ang="T16">
                          <a:pos x="T8" y="T9"/>
                        </a:cxn>
                        <a:cxn ang="T17">
                          <a:pos x="T10" y="T11"/>
                        </a:cxn>
                      </a:cxnLst>
                      <a:rect l="T18" t="T19" r="T20" b="T21"/>
                      <a:pathLst>
                        <a:path w="54" h="23">
                          <a:moveTo>
                            <a:pt x="0" y="10"/>
                          </a:moveTo>
                          <a:lnTo>
                            <a:pt x="29" y="23"/>
                          </a:lnTo>
                          <a:lnTo>
                            <a:pt x="54" y="10"/>
                          </a:lnTo>
                          <a:lnTo>
                            <a:pt x="33" y="0"/>
                          </a:lnTo>
                          <a:lnTo>
                            <a:pt x="0"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53" name="Freeform 49"/>
                    <p:cNvSpPr>
                      <a:spLocks/>
                    </p:cNvSpPr>
                    <p:nvPr/>
                  </p:nvSpPr>
                  <p:spPr bwMode="auto">
                    <a:xfrm>
                      <a:off x="4409" y="1171"/>
                      <a:ext cx="191" cy="122"/>
                    </a:xfrm>
                    <a:custGeom>
                      <a:avLst/>
                      <a:gdLst>
                        <a:gd name="T0" fmla="*/ 1 w 382"/>
                        <a:gd name="T1" fmla="*/ 1 h 243"/>
                        <a:gd name="T2" fmla="*/ 1 w 382"/>
                        <a:gd name="T3" fmla="*/ 1 h 243"/>
                        <a:gd name="T4" fmla="*/ 1 w 382"/>
                        <a:gd name="T5" fmla="*/ 1 h 243"/>
                        <a:gd name="T6" fmla="*/ 1 w 382"/>
                        <a:gd name="T7" fmla="*/ 1 h 243"/>
                        <a:gd name="T8" fmla="*/ 1 w 382"/>
                        <a:gd name="T9" fmla="*/ 1 h 243"/>
                        <a:gd name="T10" fmla="*/ 1 w 382"/>
                        <a:gd name="T11" fmla="*/ 1 h 243"/>
                        <a:gd name="T12" fmla="*/ 1 w 382"/>
                        <a:gd name="T13" fmla="*/ 1 h 243"/>
                        <a:gd name="T14" fmla="*/ 1 w 382"/>
                        <a:gd name="T15" fmla="*/ 1 h 243"/>
                        <a:gd name="T16" fmla="*/ 1 w 382"/>
                        <a:gd name="T17" fmla="*/ 1 h 243"/>
                        <a:gd name="T18" fmla="*/ 1 w 382"/>
                        <a:gd name="T19" fmla="*/ 1 h 243"/>
                        <a:gd name="T20" fmla="*/ 1 w 382"/>
                        <a:gd name="T21" fmla="*/ 1 h 243"/>
                        <a:gd name="T22" fmla="*/ 1 w 382"/>
                        <a:gd name="T23" fmla="*/ 1 h 243"/>
                        <a:gd name="T24" fmla="*/ 0 w 382"/>
                        <a:gd name="T25" fmla="*/ 2 h 243"/>
                        <a:gd name="T26" fmla="*/ 1 w 382"/>
                        <a:gd name="T27" fmla="*/ 2 h 243"/>
                        <a:gd name="T28" fmla="*/ 1 w 382"/>
                        <a:gd name="T29" fmla="*/ 2 h 243"/>
                        <a:gd name="T30" fmla="*/ 1 w 382"/>
                        <a:gd name="T31" fmla="*/ 2 h 243"/>
                        <a:gd name="T32" fmla="*/ 1 w 382"/>
                        <a:gd name="T33" fmla="*/ 2 h 243"/>
                        <a:gd name="T34" fmla="*/ 1 w 382"/>
                        <a:gd name="T35" fmla="*/ 2 h 243"/>
                        <a:gd name="T36" fmla="*/ 1 w 382"/>
                        <a:gd name="T37" fmla="*/ 2 h 243"/>
                        <a:gd name="T38" fmla="*/ 1 w 382"/>
                        <a:gd name="T39" fmla="*/ 2 h 243"/>
                        <a:gd name="T40" fmla="*/ 1 w 382"/>
                        <a:gd name="T41" fmla="*/ 2 h 243"/>
                        <a:gd name="T42" fmla="*/ 1 w 382"/>
                        <a:gd name="T43" fmla="*/ 2 h 243"/>
                        <a:gd name="T44" fmla="*/ 1 w 382"/>
                        <a:gd name="T45" fmla="*/ 2 h 243"/>
                        <a:gd name="T46" fmla="*/ 1 w 382"/>
                        <a:gd name="T47" fmla="*/ 2 h 243"/>
                        <a:gd name="T48" fmla="*/ 3 w 382"/>
                        <a:gd name="T49" fmla="*/ 2 h 243"/>
                        <a:gd name="T50" fmla="*/ 3 w 382"/>
                        <a:gd name="T51" fmla="*/ 2 h 243"/>
                        <a:gd name="T52" fmla="*/ 3 w 382"/>
                        <a:gd name="T53" fmla="*/ 2 h 243"/>
                        <a:gd name="T54" fmla="*/ 3 w 382"/>
                        <a:gd name="T55" fmla="*/ 2 h 243"/>
                        <a:gd name="T56" fmla="*/ 3 w 382"/>
                        <a:gd name="T57" fmla="*/ 1 h 243"/>
                        <a:gd name="T58" fmla="*/ 3 w 382"/>
                        <a:gd name="T59" fmla="*/ 1 h 243"/>
                        <a:gd name="T60" fmla="*/ 1 w 382"/>
                        <a:gd name="T61" fmla="*/ 1 h 243"/>
                        <a:gd name="T62" fmla="*/ 1 w 382"/>
                        <a:gd name="T63" fmla="*/ 1 h 243"/>
                        <a:gd name="T64" fmla="*/ 1 w 382"/>
                        <a:gd name="T65" fmla="*/ 2 h 243"/>
                        <a:gd name="T66" fmla="*/ 1 w 382"/>
                        <a:gd name="T67" fmla="*/ 2 h 243"/>
                        <a:gd name="T68" fmla="*/ 1 w 382"/>
                        <a:gd name="T69" fmla="*/ 2 h 243"/>
                        <a:gd name="T70" fmla="*/ 1 w 382"/>
                        <a:gd name="T71" fmla="*/ 2 h 243"/>
                        <a:gd name="T72" fmla="*/ 1 w 382"/>
                        <a:gd name="T73" fmla="*/ 2 h 243"/>
                        <a:gd name="T74" fmla="*/ 1 w 382"/>
                        <a:gd name="T75" fmla="*/ 2 h 243"/>
                        <a:gd name="T76" fmla="*/ 1 w 382"/>
                        <a:gd name="T77" fmla="*/ 2 h 243"/>
                        <a:gd name="T78" fmla="*/ 1 w 382"/>
                        <a:gd name="T79" fmla="*/ 2 h 243"/>
                        <a:gd name="T80" fmla="*/ 1 w 382"/>
                        <a:gd name="T81" fmla="*/ 2 h 243"/>
                        <a:gd name="T82" fmla="*/ 1 w 382"/>
                        <a:gd name="T83" fmla="*/ 2 h 243"/>
                        <a:gd name="T84" fmla="*/ 1 w 382"/>
                        <a:gd name="T85" fmla="*/ 2 h 243"/>
                        <a:gd name="T86" fmla="*/ 1 w 382"/>
                        <a:gd name="T87" fmla="*/ 2 h 243"/>
                        <a:gd name="T88" fmla="*/ 1 w 382"/>
                        <a:gd name="T89" fmla="*/ 1 h 243"/>
                        <a:gd name="T90" fmla="*/ 1 w 382"/>
                        <a:gd name="T91" fmla="*/ 1 h 243"/>
                        <a:gd name="T92" fmla="*/ 1 w 382"/>
                        <a:gd name="T93" fmla="*/ 1 h 243"/>
                        <a:gd name="T94" fmla="*/ 1 w 382"/>
                        <a:gd name="T95" fmla="*/ 1 h 243"/>
                        <a:gd name="T96" fmla="*/ 1 w 382"/>
                        <a:gd name="T97" fmla="*/ 1 h 243"/>
                        <a:gd name="T98" fmla="*/ 1 w 382"/>
                        <a:gd name="T99" fmla="*/ 1 h 243"/>
                        <a:gd name="T100" fmla="*/ 1 w 382"/>
                        <a:gd name="T101" fmla="*/ 1 h 243"/>
                        <a:gd name="T102" fmla="*/ 1 w 382"/>
                        <a:gd name="T103" fmla="*/ 1 h 243"/>
                        <a:gd name="T104" fmla="*/ 1 w 382"/>
                        <a:gd name="T105" fmla="*/ 1 h 243"/>
                        <a:gd name="T106" fmla="*/ 1 w 382"/>
                        <a:gd name="T107" fmla="*/ 1 h 243"/>
                        <a:gd name="T108" fmla="*/ 1 w 382"/>
                        <a:gd name="T109" fmla="*/ 1 h 243"/>
                        <a:gd name="T110" fmla="*/ 3 w 382"/>
                        <a:gd name="T111" fmla="*/ 1 h 243"/>
                        <a:gd name="T112" fmla="*/ 3 w 382"/>
                        <a:gd name="T113" fmla="*/ 1 h 24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82"/>
                        <a:gd name="T172" fmla="*/ 0 h 243"/>
                        <a:gd name="T173" fmla="*/ 382 w 382"/>
                        <a:gd name="T174" fmla="*/ 243 h 24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82" h="243">
                          <a:moveTo>
                            <a:pt x="328" y="15"/>
                          </a:moveTo>
                          <a:lnTo>
                            <a:pt x="241" y="66"/>
                          </a:lnTo>
                          <a:lnTo>
                            <a:pt x="239" y="64"/>
                          </a:lnTo>
                          <a:lnTo>
                            <a:pt x="232" y="63"/>
                          </a:lnTo>
                          <a:lnTo>
                            <a:pt x="226" y="61"/>
                          </a:lnTo>
                          <a:lnTo>
                            <a:pt x="220" y="59"/>
                          </a:lnTo>
                          <a:lnTo>
                            <a:pt x="213" y="57"/>
                          </a:lnTo>
                          <a:lnTo>
                            <a:pt x="205" y="57"/>
                          </a:lnTo>
                          <a:lnTo>
                            <a:pt x="195" y="55"/>
                          </a:lnTo>
                          <a:lnTo>
                            <a:pt x="186" y="53"/>
                          </a:lnTo>
                          <a:lnTo>
                            <a:pt x="175" y="51"/>
                          </a:lnTo>
                          <a:lnTo>
                            <a:pt x="163" y="51"/>
                          </a:lnTo>
                          <a:lnTo>
                            <a:pt x="157" y="51"/>
                          </a:lnTo>
                          <a:lnTo>
                            <a:pt x="152" y="51"/>
                          </a:lnTo>
                          <a:lnTo>
                            <a:pt x="144" y="51"/>
                          </a:lnTo>
                          <a:lnTo>
                            <a:pt x="138" y="51"/>
                          </a:lnTo>
                          <a:lnTo>
                            <a:pt x="131" y="51"/>
                          </a:lnTo>
                          <a:lnTo>
                            <a:pt x="125" y="51"/>
                          </a:lnTo>
                          <a:lnTo>
                            <a:pt x="119" y="51"/>
                          </a:lnTo>
                          <a:lnTo>
                            <a:pt x="114" y="53"/>
                          </a:lnTo>
                          <a:lnTo>
                            <a:pt x="104" y="53"/>
                          </a:lnTo>
                          <a:lnTo>
                            <a:pt x="97" y="53"/>
                          </a:lnTo>
                          <a:lnTo>
                            <a:pt x="91" y="53"/>
                          </a:lnTo>
                          <a:lnTo>
                            <a:pt x="85" y="55"/>
                          </a:lnTo>
                          <a:lnTo>
                            <a:pt x="79" y="55"/>
                          </a:lnTo>
                          <a:lnTo>
                            <a:pt x="72" y="57"/>
                          </a:lnTo>
                          <a:lnTo>
                            <a:pt x="66" y="59"/>
                          </a:lnTo>
                          <a:lnTo>
                            <a:pt x="60" y="63"/>
                          </a:lnTo>
                          <a:lnTo>
                            <a:pt x="49" y="64"/>
                          </a:lnTo>
                          <a:lnTo>
                            <a:pt x="41" y="68"/>
                          </a:lnTo>
                          <a:lnTo>
                            <a:pt x="32" y="74"/>
                          </a:lnTo>
                          <a:lnTo>
                            <a:pt x="26" y="80"/>
                          </a:lnTo>
                          <a:lnTo>
                            <a:pt x="17" y="85"/>
                          </a:lnTo>
                          <a:lnTo>
                            <a:pt x="13" y="91"/>
                          </a:lnTo>
                          <a:lnTo>
                            <a:pt x="7" y="99"/>
                          </a:lnTo>
                          <a:lnTo>
                            <a:pt x="3" y="106"/>
                          </a:lnTo>
                          <a:lnTo>
                            <a:pt x="2" y="114"/>
                          </a:lnTo>
                          <a:lnTo>
                            <a:pt x="0" y="123"/>
                          </a:lnTo>
                          <a:lnTo>
                            <a:pt x="0" y="133"/>
                          </a:lnTo>
                          <a:lnTo>
                            <a:pt x="2" y="142"/>
                          </a:lnTo>
                          <a:lnTo>
                            <a:pt x="2" y="152"/>
                          </a:lnTo>
                          <a:lnTo>
                            <a:pt x="5" y="161"/>
                          </a:lnTo>
                          <a:lnTo>
                            <a:pt x="11" y="171"/>
                          </a:lnTo>
                          <a:lnTo>
                            <a:pt x="21" y="182"/>
                          </a:lnTo>
                          <a:lnTo>
                            <a:pt x="28" y="192"/>
                          </a:lnTo>
                          <a:lnTo>
                            <a:pt x="38" y="201"/>
                          </a:lnTo>
                          <a:lnTo>
                            <a:pt x="45" y="205"/>
                          </a:lnTo>
                          <a:lnTo>
                            <a:pt x="51" y="209"/>
                          </a:lnTo>
                          <a:lnTo>
                            <a:pt x="57" y="213"/>
                          </a:lnTo>
                          <a:lnTo>
                            <a:pt x="64" y="218"/>
                          </a:lnTo>
                          <a:lnTo>
                            <a:pt x="70" y="222"/>
                          </a:lnTo>
                          <a:lnTo>
                            <a:pt x="78" y="224"/>
                          </a:lnTo>
                          <a:lnTo>
                            <a:pt x="83" y="228"/>
                          </a:lnTo>
                          <a:lnTo>
                            <a:pt x="93" y="232"/>
                          </a:lnTo>
                          <a:lnTo>
                            <a:pt x="98" y="234"/>
                          </a:lnTo>
                          <a:lnTo>
                            <a:pt x="108" y="236"/>
                          </a:lnTo>
                          <a:lnTo>
                            <a:pt x="116" y="237"/>
                          </a:lnTo>
                          <a:lnTo>
                            <a:pt x="125" y="239"/>
                          </a:lnTo>
                          <a:lnTo>
                            <a:pt x="135" y="239"/>
                          </a:lnTo>
                          <a:lnTo>
                            <a:pt x="142" y="241"/>
                          </a:lnTo>
                          <a:lnTo>
                            <a:pt x="152" y="241"/>
                          </a:lnTo>
                          <a:lnTo>
                            <a:pt x="161" y="243"/>
                          </a:lnTo>
                          <a:lnTo>
                            <a:pt x="171" y="241"/>
                          </a:lnTo>
                          <a:lnTo>
                            <a:pt x="180" y="241"/>
                          </a:lnTo>
                          <a:lnTo>
                            <a:pt x="188" y="239"/>
                          </a:lnTo>
                          <a:lnTo>
                            <a:pt x="199" y="239"/>
                          </a:lnTo>
                          <a:lnTo>
                            <a:pt x="207" y="236"/>
                          </a:lnTo>
                          <a:lnTo>
                            <a:pt x="216" y="234"/>
                          </a:lnTo>
                          <a:lnTo>
                            <a:pt x="222" y="232"/>
                          </a:lnTo>
                          <a:lnTo>
                            <a:pt x="232" y="228"/>
                          </a:lnTo>
                          <a:lnTo>
                            <a:pt x="237" y="224"/>
                          </a:lnTo>
                          <a:lnTo>
                            <a:pt x="243" y="220"/>
                          </a:lnTo>
                          <a:lnTo>
                            <a:pt x="251" y="217"/>
                          </a:lnTo>
                          <a:lnTo>
                            <a:pt x="256" y="213"/>
                          </a:lnTo>
                          <a:lnTo>
                            <a:pt x="266" y="201"/>
                          </a:lnTo>
                          <a:lnTo>
                            <a:pt x="273" y="192"/>
                          </a:lnTo>
                          <a:lnTo>
                            <a:pt x="279" y="180"/>
                          </a:lnTo>
                          <a:lnTo>
                            <a:pt x="283" y="171"/>
                          </a:lnTo>
                          <a:lnTo>
                            <a:pt x="285" y="165"/>
                          </a:lnTo>
                          <a:lnTo>
                            <a:pt x="285" y="158"/>
                          </a:lnTo>
                          <a:lnTo>
                            <a:pt x="285" y="152"/>
                          </a:lnTo>
                          <a:lnTo>
                            <a:pt x="287" y="146"/>
                          </a:lnTo>
                          <a:lnTo>
                            <a:pt x="285" y="140"/>
                          </a:lnTo>
                          <a:lnTo>
                            <a:pt x="285" y="135"/>
                          </a:lnTo>
                          <a:lnTo>
                            <a:pt x="285" y="129"/>
                          </a:lnTo>
                          <a:lnTo>
                            <a:pt x="283" y="123"/>
                          </a:lnTo>
                          <a:lnTo>
                            <a:pt x="279" y="112"/>
                          </a:lnTo>
                          <a:lnTo>
                            <a:pt x="275" y="102"/>
                          </a:lnTo>
                          <a:lnTo>
                            <a:pt x="270" y="93"/>
                          </a:lnTo>
                          <a:lnTo>
                            <a:pt x="266" y="85"/>
                          </a:lnTo>
                          <a:lnTo>
                            <a:pt x="239" y="95"/>
                          </a:lnTo>
                          <a:lnTo>
                            <a:pt x="241" y="97"/>
                          </a:lnTo>
                          <a:lnTo>
                            <a:pt x="245" y="106"/>
                          </a:lnTo>
                          <a:lnTo>
                            <a:pt x="247" y="112"/>
                          </a:lnTo>
                          <a:lnTo>
                            <a:pt x="249" y="120"/>
                          </a:lnTo>
                          <a:lnTo>
                            <a:pt x="251" y="127"/>
                          </a:lnTo>
                          <a:lnTo>
                            <a:pt x="252" y="137"/>
                          </a:lnTo>
                          <a:lnTo>
                            <a:pt x="251" y="144"/>
                          </a:lnTo>
                          <a:lnTo>
                            <a:pt x="251" y="154"/>
                          </a:lnTo>
                          <a:lnTo>
                            <a:pt x="249" y="161"/>
                          </a:lnTo>
                          <a:lnTo>
                            <a:pt x="245" y="171"/>
                          </a:lnTo>
                          <a:lnTo>
                            <a:pt x="241" y="180"/>
                          </a:lnTo>
                          <a:lnTo>
                            <a:pt x="233" y="188"/>
                          </a:lnTo>
                          <a:lnTo>
                            <a:pt x="226" y="196"/>
                          </a:lnTo>
                          <a:lnTo>
                            <a:pt x="216" y="203"/>
                          </a:lnTo>
                          <a:lnTo>
                            <a:pt x="209" y="205"/>
                          </a:lnTo>
                          <a:lnTo>
                            <a:pt x="203" y="207"/>
                          </a:lnTo>
                          <a:lnTo>
                            <a:pt x="197" y="209"/>
                          </a:lnTo>
                          <a:lnTo>
                            <a:pt x="192" y="211"/>
                          </a:lnTo>
                          <a:lnTo>
                            <a:pt x="180" y="213"/>
                          </a:lnTo>
                          <a:lnTo>
                            <a:pt x="169" y="217"/>
                          </a:lnTo>
                          <a:lnTo>
                            <a:pt x="157" y="217"/>
                          </a:lnTo>
                          <a:lnTo>
                            <a:pt x="148" y="217"/>
                          </a:lnTo>
                          <a:lnTo>
                            <a:pt x="136" y="217"/>
                          </a:lnTo>
                          <a:lnTo>
                            <a:pt x="127" y="217"/>
                          </a:lnTo>
                          <a:lnTo>
                            <a:pt x="117" y="213"/>
                          </a:lnTo>
                          <a:lnTo>
                            <a:pt x="108" y="211"/>
                          </a:lnTo>
                          <a:lnTo>
                            <a:pt x="98" y="209"/>
                          </a:lnTo>
                          <a:lnTo>
                            <a:pt x="91" y="205"/>
                          </a:lnTo>
                          <a:lnTo>
                            <a:pt x="83" y="201"/>
                          </a:lnTo>
                          <a:lnTo>
                            <a:pt x="76" y="199"/>
                          </a:lnTo>
                          <a:lnTo>
                            <a:pt x="70" y="196"/>
                          </a:lnTo>
                          <a:lnTo>
                            <a:pt x="62" y="192"/>
                          </a:lnTo>
                          <a:lnTo>
                            <a:pt x="57" y="188"/>
                          </a:lnTo>
                          <a:lnTo>
                            <a:pt x="51" y="182"/>
                          </a:lnTo>
                          <a:lnTo>
                            <a:pt x="45" y="177"/>
                          </a:lnTo>
                          <a:lnTo>
                            <a:pt x="40" y="171"/>
                          </a:lnTo>
                          <a:lnTo>
                            <a:pt x="36" y="165"/>
                          </a:lnTo>
                          <a:lnTo>
                            <a:pt x="32" y="158"/>
                          </a:lnTo>
                          <a:lnTo>
                            <a:pt x="28" y="152"/>
                          </a:lnTo>
                          <a:lnTo>
                            <a:pt x="28" y="146"/>
                          </a:lnTo>
                          <a:lnTo>
                            <a:pt x="26" y="137"/>
                          </a:lnTo>
                          <a:lnTo>
                            <a:pt x="26" y="131"/>
                          </a:lnTo>
                          <a:lnTo>
                            <a:pt x="26" y="123"/>
                          </a:lnTo>
                          <a:lnTo>
                            <a:pt x="30" y="116"/>
                          </a:lnTo>
                          <a:lnTo>
                            <a:pt x="34" y="110"/>
                          </a:lnTo>
                          <a:lnTo>
                            <a:pt x="40" y="102"/>
                          </a:lnTo>
                          <a:lnTo>
                            <a:pt x="47" y="97"/>
                          </a:lnTo>
                          <a:lnTo>
                            <a:pt x="57" y="91"/>
                          </a:lnTo>
                          <a:lnTo>
                            <a:pt x="60" y="87"/>
                          </a:lnTo>
                          <a:lnTo>
                            <a:pt x="68" y="83"/>
                          </a:lnTo>
                          <a:lnTo>
                            <a:pt x="74" y="82"/>
                          </a:lnTo>
                          <a:lnTo>
                            <a:pt x="79" y="80"/>
                          </a:lnTo>
                          <a:lnTo>
                            <a:pt x="85" y="78"/>
                          </a:lnTo>
                          <a:lnTo>
                            <a:pt x="93" y="76"/>
                          </a:lnTo>
                          <a:lnTo>
                            <a:pt x="98" y="76"/>
                          </a:lnTo>
                          <a:lnTo>
                            <a:pt x="106" y="76"/>
                          </a:lnTo>
                          <a:lnTo>
                            <a:pt x="114" y="74"/>
                          </a:lnTo>
                          <a:lnTo>
                            <a:pt x="121" y="72"/>
                          </a:lnTo>
                          <a:lnTo>
                            <a:pt x="127" y="72"/>
                          </a:lnTo>
                          <a:lnTo>
                            <a:pt x="136" y="72"/>
                          </a:lnTo>
                          <a:lnTo>
                            <a:pt x="142" y="72"/>
                          </a:lnTo>
                          <a:lnTo>
                            <a:pt x="150" y="72"/>
                          </a:lnTo>
                          <a:lnTo>
                            <a:pt x="157" y="74"/>
                          </a:lnTo>
                          <a:lnTo>
                            <a:pt x="165" y="76"/>
                          </a:lnTo>
                          <a:lnTo>
                            <a:pt x="173" y="76"/>
                          </a:lnTo>
                          <a:lnTo>
                            <a:pt x="178" y="76"/>
                          </a:lnTo>
                          <a:lnTo>
                            <a:pt x="184" y="76"/>
                          </a:lnTo>
                          <a:lnTo>
                            <a:pt x="192" y="78"/>
                          </a:lnTo>
                          <a:lnTo>
                            <a:pt x="197" y="78"/>
                          </a:lnTo>
                          <a:lnTo>
                            <a:pt x="203" y="80"/>
                          </a:lnTo>
                          <a:lnTo>
                            <a:pt x="209" y="80"/>
                          </a:lnTo>
                          <a:lnTo>
                            <a:pt x="214" y="82"/>
                          </a:lnTo>
                          <a:lnTo>
                            <a:pt x="222" y="82"/>
                          </a:lnTo>
                          <a:lnTo>
                            <a:pt x="230" y="85"/>
                          </a:lnTo>
                          <a:lnTo>
                            <a:pt x="233" y="85"/>
                          </a:lnTo>
                          <a:lnTo>
                            <a:pt x="235" y="87"/>
                          </a:lnTo>
                          <a:lnTo>
                            <a:pt x="382" y="17"/>
                          </a:lnTo>
                          <a:lnTo>
                            <a:pt x="366" y="0"/>
                          </a:lnTo>
                          <a:lnTo>
                            <a:pt x="328" y="1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54" name="Freeform 50"/>
                    <p:cNvSpPr>
                      <a:spLocks/>
                    </p:cNvSpPr>
                    <p:nvPr/>
                  </p:nvSpPr>
                  <p:spPr bwMode="auto">
                    <a:xfrm>
                      <a:off x="4503" y="1206"/>
                      <a:ext cx="39" cy="22"/>
                    </a:xfrm>
                    <a:custGeom>
                      <a:avLst/>
                      <a:gdLst>
                        <a:gd name="T0" fmla="*/ 0 w 78"/>
                        <a:gd name="T1" fmla="*/ 1 h 44"/>
                        <a:gd name="T2" fmla="*/ 1 w 78"/>
                        <a:gd name="T3" fmla="*/ 1 h 44"/>
                        <a:gd name="T4" fmla="*/ 1 w 78"/>
                        <a:gd name="T5" fmla="*/ 1 h 44"/>
                        <a:gd name="T6" fmla="*/ 1 w 78"/>
                        <a:gd name="T7" fmla="*/ 1 h 44"/>
                        <a:gd name="T8" fmla="*/ 1 w 78"/>
                        <a:gd name="T9" fmla="*/ 1 h 44"/>
                        <a:gd name="T10" fmla="*/ 1 w 78"/>
                        <a:gd name="T11" fmla="*/ 0 h 44"/>
                        <a:gd name="T12" fmla="*/ 1 w 78"/>
                        <a:gd name="T13" fmla="*/ 0 h 44"/>
                        <a:gd name="T14" fmla="*/ 1 w 78"/>
                        <a:gd name="T15" fmla="*/ 0 h 44"/>
                        <a:gd name="T16" fmla="*/ 1 w 78"/>
                        <a:gd name="T17" fmla="*/ 0 h 44"/>
                        <a:gd name="T18" fmla="*/ 1 w 78"/>
                        <a:gd name="T19" fmla="*/ 0 h 44"/>
                        <a:gd name="T20" fmla="*/ 1 w 78"/>
                        <a:gd name="T21" fmla="*/ 1 h 44"/>
                        <a:gd name="T22" fmla="*/ 1 w 78"/>
                        <a:gd name="T23" fmla="*/ 1 h 44"/>
                        <a:gd name="T24" fmla="*/ 1 w 78"/>
                        <a:gd name="T25" fmla="*/ 1 h 44"/>
                        <a:gd name="T26" fmla="*/ 1 w 78"/>
                        <a:gd name="T27" fmla="*/ 1 h 44"/>
                        <a:gd name="T28" fmla="*/ 1 w 78"/>
                        <a:gd name="T29" fmla="*/ 1 h 44"/>
                        <a:gd name="T30" fmla="*/ 1 w 78"/>
                        <a:gd name="T31" fmla="*/ 1 h 44"/>
                        <a:gd name="T32" fmla="*/ 0 w 78"/>
                        <a:gd name="T33" fmla="*/ 1 h 44"/>
                        <a:gd name="T34" fmla="*/ 0 w 78"/>
                        <a:gd name="T35" fmla="*/ 1 h 4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8"/>
                        <a:gd name="T55" fmla="*/ 0 h 44"/>
                        <a:gd name="T56" fmla="*/ 78 w 78"/>
                        <a:gd name="T57" fmla="*/ 44 h 4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8" h="44">
                          <a:moveTo>
                            <a:pt x="0" y="6"/>
                          </a:moveTo>
                          <a:lnTo>
                            <a:pt x="63" y="44"/>
                          </a:lnTo>
                          <a:lnTo>
                            <a:pt x="78" y="15"/>
                          </a:lnTo>
                          <a:lnTo>
                            <a:pt x="76" y="10"/>
                          </a:lnTo>
                          <a:lnTo>
                            <a:pt x="70" y="2"/>
                          </a:lnTo>
                          <a:lnTo>
                            <a:pt x="66" y="0"/>
                          </a:lnTo>
                          <a:lnTo>
                            <a:pt x="57" y="0"/>
                          </a:lnTo>
                          <a:lnTo>
                            <a:pt x="51" y="0"/>
                          </a:lnTo>
                          <a:lnTo>
                            <a:pt x="45" y="0"/>
                          </a:lnTo>
                          <a:lnTo>
                            <a:pt x="40" y="0"/>
                          </a:lnTo>
                          <a:lnTo>
                            <a:pt x="34" y="2"/>
                          </a:lnTo>
                          <a:lnTo>
                            <a:pt x="26" y="2"/>
                          </a:lnTo>
                          <a:lnTo>
                            <a:pt x="21" y="2"/>
                          </a:lnTo>
                          <a:lnTo>
                            <a:pt x="13" y="2"/>
                          </a:lnTo>
                          <a:lnTo>
                            <a:pt x="9" y="2"/>
                          </a:lnTo>
                          <a:lnTo>
                            <a:pt x="2" y="4"/>
                          </a:lnTo>
                          <a:lnTo>
                            <a:pt x="0"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55" name="Freeform 51"/>
                    <p:cNvSpPr>
                      <a:spLocks/>
                    </p:cNvSpPr>
                    <p:nvPr/>
                  </p:nvSpPr>
                  <p:spPr bwMode="auto">
                    <a:xfrm>
                      <a:off x="4436" y="1224"/>
                      <a:ext cx="51" cy="48"/>
                    </a:xfrm>
                    <a:custGeom>
                      <a:avLst/>
                      <a:gdLst>
                        <a:gd name="T0" fmla="*/ 0 w 102"/>
                        <a:gd name="T1" fmla="*/ 1 h 95"/>
                        <a:gd name="T2" fmla="*/ 1 w 102"/>
                        <a:gd name="T3" fmla="*/ 1 h 95"/>
                        <a:gd name="T4" fmla="*/ 1 w 102"/>
                        <a:gd name="T5" fmla="*/ 0 h 95"/>
                        <a:gd name="T6" fmla="*/ 0 w 102"/>
                        <a:gd name="T7" fmla="*/ 1 h 95"/>
                        <a:gd name="T8" fmla="*/ 0 w 102"/>
                        <a:gd name="T9" fmla="*/ 1 h 95"/>
                        <a:gd name="T10" fmla="*/ 0 60000 65536"/>
                        <a:gd name="T11" fmla="*/ 0 60000 65536"/>
                        <a:gd name="T12" fmla="*/ 0 60000 65536"/>
                        <a:gd name="T13" fmla="*/ 0 60000 65536"/>
                        <a:gd name="T14" fmla="*/ 0 60000 65536"/>
                        <a:gd name="T15" fmla="*/ 0 w 102"/>
                        <a:gd name="T16" fmla="*/ 0 h 95"/>
                        <a:gd name="T17" fmla="*/ 102 w 102"/>
                        <a:gd name="T18" fmla="*/ 95 h 95"/>
                      </a:gdLst>
                      <a:ahLst/>
                      <a:cxnLst>
                        <a:cxn ang="T10">
                          <a:pos x="T0" y="T1"/>
                        </a:cxn>
                        <a:cxn ang="T11">
                          <a:pos x="T2" y="T3"/>
                        </a:cxn>
                        <a:cxn ang="T12">
                          <a:pos x="T4" y="T5"/>
                        </a:cxn>
                        <a:cxn ang="T13">
                          <a:pos x="T6" y="T7"/>
                        </a:cxn>
                        <a:cxn ang="T14">
                          <a:pos x="T8" y="T9"/>
                        </a:cxn>
                      </a:cxnLst>
                      <a:rect l="T15" t="T16" r="T17" b="T18"/>
                      <a:pathLst>
                        <a:path w="102" h="95">
                          <a:moveTo>
                            <a:pt x="0" y="8"/>
                          </a:moveTo>
                          <a:lnTo>
                            <a:pt x="102" y="95"/>
                          </a:lnTo>
                          <a:lnTo>
                            <a:pt x="7" y="0"/>
                          </a:lnTo>
                          <a:lnTo>
                            <a:pt x="0"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56" name="Freeform 52"/>
                    <p:cNvSpPr>
                      <a:spLocks/>
                    </p:cNvSpPr>
                    <p:nvPr/>
                  </p:nvSpPr>
                  <p:spPr bwMode="auto">
                    <a:xfrm>
                      <a:off x="4444" y="1214"/>
                      <a:ext cx="53" cy="47"/>
                    </a:xfrm>
                    <a:custGeom>
                      <a:avLst/>
                      <a:gdLst>
                        <a:gd name="T0" fmla="*/ 0 w 105"/>
                        <a:gd name="T1" fmla="*/ 0 h 95"/>
                        <a:gd name="T2" fmla="*/ 1 w 105"/>
                        <a:gd name="T3" fmla="*/ 0 h 95"/>
                        <a:gd name="T4" fmla="*/ 1 w 105"/>
                        <a:gd name="T5" fmla="*/ 0 h 95"/>
                        <a:gd name="T6" fmla="*/ 0 w 105"/>
                        <a:gd name="T7" fmla="*/ 0 h 95"/>
                        <a:gd name="T8" fmla="*/ 0 w 105"/>
                        <a:gd name="T9" fmla="*/ 0 h 95"/>
                        <a:gd name="T10" fmla="*/ 0 60000 65536"/>
                        <a:gd name="T11" fmla="*/ 0 60000 65536"/>
                        <a:gd name="T12" fmla="*/ 0 60000 65536"/>
                        <a:gd name="T13" fmla="*/ 0 60000 65536"/>
                        <a:gd name="T14" fmla="*/ 0 60000 65536"/>
                        <a:gd name="T15" fmla="*/ 0 w 105"/>
                        <a:gd name="T16" fmla="*/ 0 h 95"/>
                        <a:gd name="T17" fmla="*/ 105 w 105"/>
                        <a:gd name="T18" fmla="*/ 95 h 95"/>
                      </a:gdLst>
                      <a:ahLst/>
                      <a:cxnLst>
                        <a:cxn ang="T10">
                          <a:pos x="T0" y="T1"/>
                        </a:cxn>
                        <a:cxn ang="T11">
                          <a:pos x="T2" y="T3"/>
                        </a:cxn>
                        <a:cxn ang="T12">
                          <a:pos x="T4" y="T5"/>
                        </a:cxn>
                        <a:cxn ang="T13">
                          <a:pos x="T6" y="T7"/>
                        </a:cxn>
                        <a:cxn ang="T14">
                          <a:pos x="T8" y="T9"/>
                        </a:cxn>
                      </a:cxnLst>
                      <a:rect l="T15" t="T16" r="T17" b="T18"/>
                      <a:pathLst>
                        <a:path w="105" h="95">
                          <a:moveTo>
                            <a:pt x="0" y="10"/>
                          </a:moveTo>
                          <a:lnTo>
                            <a:pt x="105" y="95"/>
                          </a:lnTo>
                          <a:lnTo>
                            <a:pt x="11" y="0"/>
                          </a:lnTo>
                          <a:lnTo>
                            <a:pt x="0"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57" name="Freeform 53"/>
                    <p:cNvSpPr>
                      <a:spLocks/>
                    </p:cNvSpPr>
                    <p:nvPr/>
                  </p:nvSpPr>
                  <p:spPr bwMode="auto">
                    <a:xfrm>
                      <a:off x="4456" y="1207"/>
                      <a:ext cx="53" cy="48"/>
                    </a:xfrm>
                    <a:custGeom>
                      <a:avLst/>
                      <a:gdLst>
                        <a:gd name="T0" fmla="*/ 0 w 106"/>
                        <a:gd name="T1" fmla="*/ 0 h 97"/>
                        <a:gd name="T2" fmla="*/ 1 w 106"/>
                        <a:gd name="T3" fmla="*/ 0 h 97"/>
                        <a:gd name="T4" fmla="*/ 1 w 106"/>
                        <a:gd name="T5" fmla="*/ 0 h 97"/>
                        <a:gd name="T6" fmla="*/ 0 w 106"/>
                        <a:gd name="T7" fmla="*/ 0 h 97"/>
                        <a:gd name="T8" fmla="*/ 0 w 106"/>
                        <a:gd name="T9" fmla="*/ 0 h 97"/>
                        <a:gd name="T10" fmla="*/ 0 60000 65536"/>
                        <a:gd name="T11" fmla="*/ 0 60000 65536"/>
                        <a:gd name="T12" fmla="*/ 0 60000 65536"/>
                        <a:gd name="T13" fmla="*/ 0 60000 65536"/>
                        <a:gd name="T14" fmla="*/ 0 60000 65536"/>
                        <a:gd name="T15" fmla="*/ 0 w 106"/>
                        <a:gd name="T16" fmla="*/ 0 h 97"/>
                        <a:gd name="T17" fmla="*/ 106 w 106"/>
                        <a:gd name="T18" fmla="*/ 97 h 97"/>
                      </a:gdLst>
                      <a:ahLst/>
                      <a:cxnLst>
                        <a:cxn ang="T10">
                          <a:pos x="T0" y="T1"/>
                        </a:cxn>
                        <a:cxn ang="T11">
                          <a:pos x="T2" y="T3"/>
                        </a:cxn>
                        <a:cxn ang="T12">
                          <a:pos x="T4" y="T5"/>
                        </a:cxn>
                        <a:cxn ang="T13">
                          <a:pos x="T6" y="T7"/>
                        </a:cxn>
                        <a:cxn ang="T14">
                          <a:pos x="T8" y="T9"/>
                        </a:cxn>
                      </a:cxnLst>
                      <a:rect l="T15" t="T16" r="T17" b="T18"/>
                      <a:pathLst>
                        <a:path w="106" h="97">
                          <a:moveTo>
                            <a:pt x="0" y="13"/>
                          </a:moveTo>
                          <a:lnTo>
                            <a:pt x="106" y="97"/>
                          </a:lnTo>
                          <a:lnTo>
                            <a:pt x="11" y="0"/>
                          </a:lnTo>
                          <a:lnTo>
                            <a:pt x="0"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58" name="Freeform 54"/>
                    <p:cNvSpPr>
                      <a:spLocks/>
                    </p:cNvSpPr>
                    <p:nvPr/>
                  </p:nvSpPr>
                  <p:spPr bwMode="auto">
                    <a:xfrm>
                      <a:off x="4470" y="1201"/>
                      <a:ext cx="52" cy="48"/>
                    </a:xfrm>
                    <a:custGeom>
                      <a:avLst/>
                      <a:gdLst>
                        <a:gd name="T0" fmla="*/ 0 w 105"/>
                        <a:gd name="T1" fmla="*/ 1 h 95"/>
                        <a:gd name="T2" fmla="*/ 0 w 105"/>
                        <a:gd name="T3" fmla="*/ 1 h 95"/>
                        <a:gd name="T4" fmla="*/ 0 w 105"/>
                        <a:gd name="T5" fmla="*/ 0 h 95"/>
                        <a:gd name="T6" fmla="*/ 0 w 105"/>
                        <a:gd name="T7" fmla="*/ 1 h 95"/>
                        <a:gd name="T8" fmla="*/ 0 w 105"/>
                        <a:gd name="T9" fmla="*/ 1 h 95"/>
                        <a:gd name="T10" fmla="*/ 0 60000 65536"/>
                        <a:gd name="T11" fmla="*/ 0 60000 65536"/>
                        <a:gd name="T12" fmla="*/ 0 60000 65536"/>
                        <a:gd name="T13" fmla="*/ 0 60000 65536"/>
                        <a:gd name="T14" fmla="*/ 0 60000 65536"/>
                        <a:gd name="T15" fmla="*/ 0 w 105"/>
                        <a:gd name="T16" fmla="*/ 0 h 95"/>
                        <a:gd name="T17" fmla="*/ 105 w 105"/>
                        <a:gd name="T18" fmla="*/ 95 h 95"/>
                      </a:gdLst>
                      <a:ahLst/>
                      <a:cxnLst>
                        <a:cxn ang="T10">
                          <a:pos x="T0" y="T1"/>
                        </a:cxn>
                        <a:cxn ang="T11">
                          <a:pos x="T2" y="T3"/>
                        </a:cxn>
                        <a:cxn ang="T12">
                          <a:pos x="T4" y="T5"/>
                        </a:cxn>
                        <a:cxn ang="T13">
                          <a:pos x="T6" y="T7"/>
                        </a:cxn>
                        <a:cxn ang="T14">
                          <a:pos x="T8" y="T9"/>
                        </a:cxn>
                      </a:cxnLst>
                      <a:rect l="T15" t="T16" r="T17" b="T18"/>
                      <a:pathLst>
                        <a:path w="105" h="95">
                          <a:moveTo>
                            <a:pt x="0" y="7"/>
                          </a:moveTo>
                          <a:lnTo>
                            <a:pt x="105" y="95"/>
                          </a:lnTo>
                          <a:lnTo>
                            <a:pt x="8" y="0"/>
                          </a:lnTo>
                          <a:lnTo>
                            <a:pt x="0"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59" name="Freeform 55"/>
                    <p:cNvSpPr>
                      <a:spLocks/>
                    </p:cNvSpPr>
                    <p:nvPr/>
                  </p:nvSpPr>
                  <p:spPr bwMode="auto">
                    <a:xfrm>
                      <a:off x="4482" y="1195"/>
                      <a:ext cx="53" cy="47"/>
                    </a:xfrm>
                    <a:custGeom>
                      <a:avLst/>
                      <a:gdLst>
                        <a:gd name="T0" fmla="*/ 0 w 107"/>
                        <a:gd name="T1" fmla="*/ 0 h 95"/>
                        <a:gd name="T2" fmla="*/ 0 w 107"/>
                        <a:gd name="T3" fmla="*/ 0 h 95"/>
                        <a:gd name="T4" fmla="*/ 0 w 107"/>
                        <a:gd name="T5" fmla="*/ 0 h 95"/>
                        <a:gd name="T6" fmla="*/ 0 w 107"/>
                        <a:gd name="T7" fmla="*/ 0 h 95"/>
                        <a:gd name="T8" fmla="*/ 0 w 107"/>
                        <a:gd name="T9" fmla="*/ 0 h 95"/>
                        <a:gd name="T10" fmla="*/ 0 60000 65536"/>
                        <a:gd name="T11" fmla="*/ 0 60000 65536"/>
                        <a:gd name="T12" fmla="*/ 0 60000 65536"/>
                        <a:gd name="T13" fmla="*/ 0 60000 65536"/>
                        <a:gd name="T14" fmla="*/ 0 60000 65536"/>
                        <a:gd name="T15" fmla="*/ 0 w 107"/>
                        <a:gd name="T16" fmla="*/ 0 h 95"/>
                        <a:gd name="T17" fmla="*/ 107 w 107"/>
                        <a:gd name="T18" fmla="*/ 95 h 95"/>
                      </a:gdLst>
                      <a:ahLst/>
                      <a:cxnLst>
                        <a:cxn ang="T10">
                          <a:pos x="T0" y="T1"/>
                        </a:cxn>
                        <a:cxn ang="T11">
                          <a:pos x="T2" y="T3"/>
                        </a:cxn>
                        <a:cxn ang="T12">
                          <a:pos x="T4" y="T5"/>
                        </a:cxn>
                        <a:cxn ang="T13">
                          <a:pos x="T6" y="T7"/>
                        </a:cxn>
                        <a:cxn ang="T14">
                          <a:pos x="T8" y="T9"/>
                        </a:cxn>
                      </a:cxnLst>
                      <a:rect l="T15" t="T16" r="T17" b="T18"/>
                      <a:pathLst>
                        <a:path w="107" h="95">
                          <a:moveTo>
                            <a:pt x="0" y="12"/>
                          </a:moveTo>
                          <a:lnTo>
                            <a:pt x="107" y="95"/>
                          </a:lnTo>
                          <a:lnTo>
                            <a:pt x="11" y="0"/>
                          </a:lnTo>
                          <a:lnTo>
                            <a:pt x="0"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60" name="Freeform 56"/>
                    <p:cNvSpPr>
                      <a:spLocks/>
                    </p:cNvSpPr>
                    <p:nvPr/>
                  </p:nvSpPr>
                  <p:spPr bwMode="auto">
                    <a:xfrm>
                      <a:off x="4486" y="1219"/>
                      <a:ext cx="53" cy="48"/>
                    </a:xfrm>
                    <a:custGeom>
                      <a:avLst/>
                      <a:gdLst>
                        <a:gd name="T0" fmla="*/ 1 w 104"/>
                        <a:gd name="T1" fmla="*/ 1 h 95"/>
                        <a:gd name="T2" fmla="*/ 0 w 104"/>
                        <a:gd name="T3" fmla="*/ 1 h 95"/>
                        <a:gd name="T4" fmla="*/ 1 w 104"/>
                        <a:gd name="T5" fmla="*/ 0 h 95"/>
                        <a:gd name="T6" fmla="*/ 1 w 104"/>
                        <a:gd name="T7" fmla="*/ 1 h 95"/>
                        <a:gd name="T8" fmla="*/ 1 w 104"/>
                        <a:gd name="T9" fmla="*/ 1 h 95"/>
                        <a:gd name="T10" fmla="*/ 0 60000 65536"/>
                        <a:gd name="T11" fmla="*/ 0 60000 65536"/>
                        <a:gd name="T12" fmla="*/ 0 60000 65536"/>
                        <a:gd name="T13" fmla="*/ 0 60000 65536"/>
                        <a:gd name="T14" fmla="*/ 0 60000 65536"/>
                        <a:gd name="T15" fmla="*/ 0 w 104"/>
                        <a:gd name="T16" fmla="*/ 0 h 95"/>
                        <a:gd name="T17" fmla="*/ 104 w 104"/>
                        <a:gd name="T18" fmla="*/ 95 h 95"/>
                      </a:gdLst>
                      <a:ahLst/>
                      <a:cxnLst>
                        <a:cxn ang="T10">
                          <a:pos x="T0" y="T1"/>
                        </a:cxn>
                        <a:cxn ang="T11">
                          <a:pos x="T2" y="T3"/>
                        </a:cxn>
                        <a:cxn ang="T12">
                          <a:pos x="T4" y="T5"/>
                        </a:cxn>
                        <a:cxn ang="T13">
                          <a:pos x="T6" y="T7"/>
                        </a:cxn>
                        <a:cxn ang="T14">
                          <a:pos x="T8" y="T9"/>
                        </a:cxn>
                      </a:cxnLst>
                      <a:rect l="T15" t="T16" r="T17" b="T18"/>
                      <a:pathLst>
                        <a:path w="104" h="95">
                          <a:moveTo>
                            <a:pt x="104" y="9"/>
                          </a:moveTo>
                          <a:lnTo>
                            <a:pt x="0" y="95"/>
                          </a:lnTo>
                          <a:lnTo>
                            <a:pt x="95" y="0"/>
                          </a:lnTo>
                          <a:lnTo>
                            <a:pt x="104"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61" name="Freeform 57"/>
                    <p:cNvSpPr>
                      <a:spLocks/>
                    </p:cNvSpPr>
                    <p:nvPr/>
                  </p:nvSpPr>
                  <p:spPr bwMode="auto">
                    <a:xfrm>
                      <a:off x="4474" y="1214"/>
                      <a:ext cx="52" cy="47"/>
                    </a:xfrm>
                    <a:custGeom>
                      <a:avLst/>
                      <a:gdLst>
                        <a:gd name="T0" fmla="*/ 1 w 104"/>
                        <a:gd name="T1" fmla="*/ 0 h 95"/>
                        <a:gd name="T2" fmla="*/ 0 w 104"/>
                        <a:gd name="T3" fmla="*/ 0 h 95"/>
                        <a:gd name="T4" fmla="*/ 1 w 104"/>
                        <a:gd name="T5" fmla="*/ 0 h 95"/>
                        <a:gd name="T6" fmla="*/ 1 w 104"/>
                        <a:gd name="T7" fmla="*/ 0 h 95"/>
                        <a:gd name="T8" fmla="*/ 1 w 104"/>
                        <a:gd name="T9" fmla="*/ 0 h 95"/>
                        <a:gd name="T10" fmla="*/ 0 60000 65536"/>
                        <a:gd name="T11" fmla="*/ 0 60000 65536"/>
                        <a:gd name="T12" fmla="*/ 0 60000 65536"/>
                        <a:gd name="T13" fmla="*/ 0 60000 65536"/>
                        <a:gd name="T14" fmla="*/ 0 60000 65536"/>
                        <a:gd name="T15" fmla="*/ 0 w 104"/>
                        <a:gd name="T16" fmla="*/ 0 h 95"/>
                        <a:gd name="T17" fmla="*/ 104 w 104"/>
                        <a:gd name="T18" fmla="*/ 95 h 95"/>
                      </a:gdLst>
                      <a:ahLst/>
                      <a:cxnLst>
                        <a:cxn ang="T10">
                          <a:pos x="T0" y="T1"/>
                        </a:cxn>
                        <a:cxn ang="T11">
                          <a:pos x="T2" y="T3"/>
                        </a:cxn>
                        <a:cxn ang="T12">
                          <a:pos x="T4" y="T5"/>
                        </a:cxn>
                        <a:cxn ang="T13">
                          <a:pos x="T6" y="T7"/>
                        </a:cxn>
                        <a:cxn ang="T14">
                          <a:pos x="T8" y="T9"/>
                        </a:cxn>
                      </a:cxnLst>
                      <a:rect l="T15" t="T16" r="T17" b="T18"/>
                      <a:pathLst>
                        <a:path w="104" h="95">
                          <a:moveTo>
                            <a:pt x="104" y="10"/>
                          </a:moveTo>
                          <a:lnTo>
                            <a:pt x="0" y="95"/>
                          </a:lnTo>
                          <a:lnTo>
                            <a:pt x="97" y="0"/>
                          </a:lnTo>
                          <a:lnTo>
                            <a:pt x="104"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62" name="Freeform 58"/>
                    <p:cNvSpPr>
                      <a:spLocks/>
                    </p:cNvSpPr>
                    <p:nvPr/>
                  </p:nvSpPr>
                  <p:spPr bwMode="auto">
                    <a:xfrm>
                      <a:off x="4452" y="1207"/>
                      <a:ext cx="62" cy="58"/>
                    </a:xfrm>
                    <a:custGeom>
                      <a:avLst/>
                      <a:gdLst>
                        <a:gd name="T0" fmla="*/ 1 w 124"/>
                        <a:gd name="T1" fmla="*/ 1 h 116"/>
                        <a:gd name="T2" fmla="*/ 0 w 124"/>
                        <a:gd name="T3" fmla="*/ 1 h 116"/>
                        <a:gd name="T4" fmla="*/ 1 w 124"/>
                        <a:gd name="T5" fmla="*/ 0 h 116"/>
                        <a:gd name="T6" fmla="*/ 1 w 124"/>
                        <a:gd name="T7" fmla="*/ 1 h 116"/>
                        <a:gd name="T8" fmla="*/ 1 w 124"/>
                        <a:gd name="T9" fmla="*/ 1 h 116"/>
                        <a:gd name="T10" fmla="*/ 0 60000 65536"/>
                        <a:gd name="T11" fmla="*/ 0 60000 65536"/>
                        <a:gd name="T12" fmla="*/ 0 60000 65536"/>
                        <a:gd name="T13" fmla="*/ 0 60000 65536"/>
                        <a:gd name="T14" fmla="*/ 0 60000 65536"/>
                        <a:gd name="T15" fmla="*/ 0 w 124"/>
                        <a:gd name="T16" fmla="*/ 0 h 116"/>
                        <a:gd name="T17" fmla="*/ 124 w 124"/>
                        <a:gd name="T18" fmla="*/ 116 h 116"/>
                      </a:gdLst>
                      <a:ahLst/>
                      <a:cxnLst>
                        <a:cxn ang="T10">
                          <a:pos x="T0" y="T1"/>
                        </a:cxn>
                        <a:cxn ang="T11">
                          <a:pos x="T2" y="T3"/>
                        </a:cxn>
                        <a:cxn ang="T12">
                          <a:pos x="T4" y="T5"/>
                        </a:cxn>
                        <a:cxn ang="T13">
                          <a:pos x="T6" y="T7"/>
                        </a:cxn>
                        <a:cxn ang="T14">
                          <a:pos x="T8" y="T9"/>
                        </a:cxn>
                      </a:cxnLst>
                      <a:rect l="T15" t="T16" r="T17" b="T18"/>
                      <a:pathLst>
                        <a:path w="124" h="116">
                          <a:moveTo>
                            <a:pt x="124" y="10"/>
                          </a:moveTo>
                          <a:lnTo>
                            <a:pt x="0" y="116"/>
                          </a:lnTo>
                          <a:lnTo>
                            <a:pt x="116" y="0"/>
                          </a:lnTo>
                          <a:lnTo>
                            <a:pt x="124"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63" name="Freeform 59"/>
                    <p:cNvSpPr>
                      <a:spLocks/>
                    </p:cNvSpPr>
                    <p:nvPr/>
                  </p:nvSpPr>
                  <p:spPr bwMode="auto">
                    <a:xfrm>
                      <a:off x="4444" y="1206"/>
                      <a:ext cx="53" cy="49"/>
                    </a:xfrm>
                    <a:custGeom>
                      <a:avLst/>
                      <a:gdLst>
                        <a:gd name="T0" fmla="*/ 1 w 105"/>
                        <a:gd name="T1" fmla="*/ 0 h 99"/>
                        <a:gd name="T2" fmla="*/ 0 w 105"/>
                        <a:gd name="T3" fmla="*/ 0 h 99"/>
                        <a:gd name="T4" fmla="*/ 1 w 105"/>
                        <a:gd name="T5" fmla="*/ 0 h 99"/>
                        <a:gd name="T6" fmla="*/ 1 w 105"/>
                        <a:gd name="T7" fmla="*/ 0 h 99"/>
                        <a:gd name="T8" fmla="*/ 1 w 105"/>
                        <a:gd name="T9" fmla="*/ 0 h 99"/>
                        <a:gd name="T10" fmla="*/ 0 60000 65536"/>
                        <a:gd name="T11" fmla="*/ 0 60000 65536"/>
                        <a:gd name="T12" fmla="*/ 0 60000 65536"/>
                        <a:gd name="T13" fmla="*/ 0 60000 65536"/>
                        <a:gd name="T14" fmla="*/ 0 60000 65536"/>
                        <a:gd name="T15" fmla="*/ 0 w 105"/>
                        <a:gd name="T16" fmla="*/ 0 h 99"/>
                        <a:gd name="T17" fmla="*/ 105 w 105"/>
                        <a:gd name="T18" fmla="*/ 99 h 99"/>
                      </a:gdLst>
                      <a:ahLst/>
                      <a:cxnLst>
                        <a:cxn ang="T10">
                          <a:pos x="T0" y="T1"/>
                        </a:cxn>
                        <a:cxn ang="T11">
                          <a:pos x="T2" y="T3"/>
                        </a:cxn>
                        <a:cxn ang="T12">
                          <a:pos x="T4" y="T5"/>
                        </a:cxn>
                        <a:cxn ang="T13">
                          <a:pos x="T6" y="T7"/>
                        </a:cxn>
                        <a:cxn ang="T14">
                          <a:pos x="T8" y="T9"/>
                        </a:cxn>
                      </a:cxnLst>
                      <a:rect l="T15" t="T16" r="T17" b="T18"/>
                      <a:pathLst>
                        <a:path w="105" h="99">
                          <a:moveTo>
                            <a:pt x="105" y="12"/>
                          </a:moveTo>
                          <a:lnTo>
                            <a:pt x="0" y="99"/>
                          </a:lnTo>
                          <a:lnTo>
                            <a:pt x="95" y="0"/>
                          </a:lnTo>
                          <a:lnTo>
                            <a:pt x="105"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64" name="Freeform 60"/>
                    <p:cNvSpPr>
                      <a:spLocks/>
                    </p:cNvSpPr>
                    <p:nvPr/>
                  </p:nvSpPr>
                  <p:spPr bwMode="auto">
                    <a:xfrm>
                      <a:off x="4427" y="1205"/>
                      <a:ext cx="53" cy="49"/>
                    </a:xfrm>
                    <a:custGeom>
                      <a:avLst/>
                      <a:gdLst>
                        <a:gd name="T0" fmla="*/ 1 w 104"/>
                        <a:gd name="T1" fmla="*/ 1 h 97"/>
                        <a:gd name="T2" fmla="*/ 0 w 104"/>
                        <a:gd name="T3" fmla="*/ 1 h 97"/>
                        <a:gd name="T4" fmla="*/ 1 w 104"/>
                        <a:gd name="T5" fmla="*/ 0 h 97"/>
                        <a:gd name="T6" fmla="*/ 1 w 104"/>
                        <a:gd name="T7" fmla="*/ 1 h 97"/>
                        <a:gd name="T8" fmla="*/ 1 w 104"/>
                        <a:gd name="T9" fmla="*/ 1 h 97"/>
                        <a:gd name="T10" fmla="*/ 0 60000 65536"/>
                        <a:gd name="T11" fmla="*/ 0 60000 65536"/>
                        <a:gd name="T12" fmla="*/ 0 60000 65536"/>
                        <a:gd name="T13" fmla="*/ 0 60000 65536"/>
                        <a:gd name="T14" fmla="*/ 0 60000 65536"/>
                        <a:gd name="T15" fmla="*/ 0 w 104"/>
                        <a:gd name="T16" fmla="*/ 0 h 97"/>
                        <a:gd name="T17" fmla="*/ 104 w 104"/>
                        <a:gd name="T18" fmla="*/ 97 h 97"/>
                      </a:gdLst>
                      <a:ahLst/>
                      <a:cxnLst>
                        <a:cxn ang="T10">
                          <a:pos x="T0" y="T1"/>
                        </a:cxn>
                        <a:cxn ang="T11">
                          <a:pos x="T2" y="T3"/>
                        </a:cxn>
                        <a:cxn ang="T12">
                          <a:pos x="T4" y="T5"/>
                        </a:cxn>
                        <a:cxn ang="T13">
                          <a:pos x="T6" y="T7"/>
                        </a:cxn>
                        <a:cxn ang="T14">
                          <a:pos x="T8" y="T9"/>
                        </a:cxn>
                      </a:cxnLst>
                      <a:rect l="T15" t="T16" r="T17" b="T18"/>
                      <a:pathLst>
                        <a:path w="104" h="97">
                          <a:moveTo>
                            <a:pt x="104" y="12"/>
                          </a:moveTo>
                          <a:lnTo>
                            <a:pt x="0" y="97"/>
                          </a:lnTo>
                          <a:lnTo>
                            <a:pt x="93" y="0"/>
                          </a:lnTo>
                          <a:lnTo>
                            <a:pt x="104"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65" name="Freeform 61"/>
                    <p:cNvSpPr>
                      <a:spLocks/>
                    </p:cNvSpPr>
                    <p:nvPr/>
                  </p:nvSpPr>
                  <p:spPr bwMode="auto">
                    <a:xfrm>
                      <a:off x="4530" y="1176"/>
                      <a:ext cx="59" cy="41"/>
                    </a:xfrm>
                    <a:custGeom>
                      <a:avLst/>
                      <a:gdLst>
                        <a:gd name="T0" fmla="*/ 1 w 118"/>
                        <a:gd name="T1" fmla="*/ 1 h 82"/>
                        <a:gd name="T2" fmla="*/ 1 w 118"/>
                        <a:gd name="T3" fmla="*/ 1 h 82"/>
                        <a:gd name="T4" fmla="*/ 1 w 118"/>
                        <a:gd name="T5" fmla="*/ 0 h 82"/>
                        <a:gd name="T6" fmla="*/ 0 w 118"/>
                        <a:gd name="T7" fmla="*/ 1 h 82"/>
                        <a:gd name="T8" fmla="*/ 1 w 118"/>
                        <a:gd name="T9" fmla="*/ 1 h 82"/>
                        <a:gd name="T10" fmla="*/ 1 w 118"/>
                        <a:gd name="T11" fmla="*/ 1 h 82"/>
                        <a:gd name="T12" fmla="*/ 0 60000 65536"/>
                        <a:gd name="T13" fmla="*/ 0 60000 65536"/>
                        <a:gd name="T14" fmla="*/ 0 60000 65536"/>
                        <a:gd name="T15" fmla="*/ 0 60000 65536"/>
                        <a:gd name="T16" fmla="*/ 0 60000 65536"/>
                        <a:gd name="T17" fmla="*/ 0 60000 65536"/>
                        <a:gd name="T18" fmla="*/ 0 w 118"/>
                        <a:gd name="T19" fmla="*/ 0 h 82"/>
                        <a:gd name="T20" fmla="*/ 118 w 118"/>
                        <a:gd name="T21" fmla="*/ 82 h 82"/>
                      </a:gdLst>
                      <a:ahLst/>
                      <a:cxnLst>
                        <a:cxn ang="T12">
                          <a:pos x="T0" y="T1"/>
                        </a:cxn>
                        <a:cxn ang="T13">
                          <a:pos x="T2" y="T3"/>
                        </a:cxn>
                        <a:cxn ang="T14">
                          <a:pos x="T4" y="T5"/>
                        </a:cxn>
                        <a:cxn ang="T15">
                          <a:pos x="T6" y="T7"/>
                        </a:cxn>
                        <a:cxn ang="T16">
                          <a:pos x="T8" y="T9"/>
                        </a:cxn>
                        <a:cxn ang="T17">
                          <a:pos x="T10" y="T11"/>
                        </a:cxn>
                      </a:cxnLst>
                      <a:rect l="T18" t="T19" r="T20" b="T21"/>
                      <a:pathLst>
                        <a:path w="118" h="82">
                          <a:moveTo>
                            <a:pt x="13" y="82"/>
                          </a:moveTo>
                          <a:lnTo>
                            <a:pt x="106" y="27"/>
                          </a:lnTo>
                          <a:lnTo>
                            <a:pt x="118" y="0"/>
                          </a:lnTo>
                          <a:lnTo>
                            <a:pt x="0" y="69"/>
                          </a:lnTo>
                          <a:lnTo>
                            <a:pt x="13"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66" name="Freeform 62"/>
                    <p:cNvSpPr>
                      <a:spLocks/>
                    </p:cNvSpPr>
                    <p:nvPr/>
                  </p:nvSpPr>
                  <p:spPr bwMode="auto">
                    <a:xfrm>
                      <a:off x="4804" y="1811"/>
                      <a:ext cx="41" cy="49"/>
                    </a:xfrm>
                    <a:custGeom>
                      <a:avLst/>
                      <a:gdLst>
                        <a:gd name="T0" fmla="*/ 1 w 82"/>
                        <a:gd name="T1" fmla="*/ 0 h 99"/>
                        <a:gd name="T2" fmla="*/ 0 w 82"/>
                        <a:gd name="T3" fmla="*/ 0 h 99"/>
                        <a:gd name="T4" fmla="*/ 1 w 82"/>
                        <a:gd name="T5" fmla="*/ 0 h 99"/>
                        <a:gd name="T6" fmla="*/ 1 w 82"/>
                        <a:gd name="T7" fmla="*/ 0 h 99"/>
                        <a:gd name="T8" fmla="*/ 1 w 82"/>
                        <a:gd name="T9" fmla="*/ 0 h 99"/>
                        <a:gd name="T10" fmla="*/ 1 w 82"/>
                        <a:gd name="T11" fmla="*/ 0 h 99"/>
                        <a:gd name="T12" fmla="*/ 0 60000 65536"/>
                        <a:gd name="T13" fmla="*/ 0 60000 65536"/>
                        <a:gd name="T14" fmla="*/ 0 60000 65536"/>
                        <a:gd name="T15" fmla="*/ 0 60000 65536"/>
                        <a:gd name="T16" fmla="*/ 0 60000 65536"/>
                        <a:gd name="T17" fmla="*/ 0 60000 65536"/>
                        <a:gd name="T18" fmla="*/ 0 w 82"/>
                        <a:gd name="T19" fmla="*/ 0 h 99"/>
                        <a:gd name="T20" fmla="*/ 82 w 82"/>
                        <a:gd name="T21" fmla="*/ 99 h 99"/>
                      </a:gdLst>
                      <a:ahLst/>
                      <a:cxnLst>
                        <a:cxn ang="T12">
                          <a:pos x="T0" y="T1"/>
                        </a:cxn>
                        <a:cxn ang="T13">
                          <a:pos x="T2" y="T3"/>
                        </a:cxn>
                        <a:cxn ang="T14">
                          <a:pos x="T4" y="T5"/>
                        </a:cxn>
                        <a:cxn ang="T15">
                          <a:pos x="T6" y="T7"/>
                        </a:cxn>
                        <a:cxn ang="T16">
                          <a:pos x="T8" y="T9"/>
                        </a:cxn>
                        <a:cxn ang="T17">
                          <a:pos x="T10" y="T11"/>
                        </a:cxn>
                      </a:cxnLst>
                      <a:rect l="T18" t="T19" r="T20" b="T21"/>
                      <a:pathLst>
                        <a:path w="82" h="99">
                          <a:moveTo>
                            <a:pt x="8" y="0"/>
                          </a:moveTo>
                          <a:lnTo>
                            <a:pt x="0" y="67"/>
                          </a:lnTo>
                          <a:lnTo>
                            <a:pt x="82" y="99"/>
                          </a:lnTo>
                          <a:lnTo>
                            <a:pt x="23" y="33"/>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67" name="Freeform 63"/>
                    <p:cNvSpPr>
                      <a:spLocks/>
                    </p:cNvSpPr>
                    <p:nvPr/>
                  </p:nvSpPr>
                  <p:spPr bwMode="auto">
                    <a:xfrm>
                      <a:off x="4486" y="1797"/>
                      <a:ext cx="36" cy="31"/>
                    </a:xfrm>
                    <a:custGeom>
                      <a:avLst/>
                      <a:gdLst>
                        <a:gd name="T0" fmla="*/ 1 w 72"/>
                        <a:gd name="T1" fmla="*/ 0 h 61"/>
                        <a:gd name="T2" fmla="*/ 0 w 72"/>
                        <a:gd name="T3" fmla="*/ 1 h 61"/>
                        <a:gd name="T4" fmla="*/ 1 w 72"/>
                        <a:gd name="T5" fmla="*/ 1 h 61"/>
                        <a:gd name="T6" fmla="*/ 1 w 72"/>
                        <a:gd name="T7" fmla="*/ 0 h 61"/>
                        <a:gd name="T8" fmla="*/ 1 w 72"/>
                        <a:gd name="T9" fmla="*/ 0 h 61"/>
                        <a:gd name="T10" fmla="*/ 0 60000 65536"/>
                        <a:gd name="T11" fmla="*/ 0 60000 65536"/>
                        <a:gd name="T12" fmla="*/ 0 60000 65536"/>
                        <a:gd name="T13" fmla="*/ 0 60000 65536"/>
                        <a:gd name="T14" fmla="*/ 0 60000 65536"/>
                        <a:gd name="T15" fmla="*/ 0 w 72"/>
                        <a:gd name="T16" fmla="*/ 0 h 61"/>
                        <a:gd name="T17" fmla="*/ 72 w 72"/>
                        <a:gd name="T18" fmla="*/ 61 h 61"/>
                      </a:gdLst>
                      <a:ahLst/>
                      <a:cxnLst>
                        <a:cxn ang="T10">
                          <a:pos x="T0" y="T1"/>
                        </a:cxn>
                        <a:cxn ang="T11">
                          <a:pos x="T2" y="T3"/>
                        </a:cxn>
                        <a:cxn ang="T12">
                          <a:pos x="T4" y="T5"/>
                        </a:cxn>
                        <a:cxn ang="T13">
                          <a:pos x="T6" y="T7"/>
                        </a:cxn>
                        <a:cxn ang="T14">
                          <a:pos x="T8" y="T9"/>
                        </a:cxn>
                      </a:cxnLst>
                      <a:rect l="T15" t="T16" r="T17" b="T18"/>
                      <a:pathLst>
                        <a:path w="72" h="61">
                          <a:moveTo>
                            <a:pt x="19" y="0"/>
                          </a:moveTo>
                          <a:lnTo>
                            <a:pt x="0" y="44"/>
                          </a:lnTo>
                          <a:lnTo>
                            <a:pt x="72" y="61"/>
                          </a:lnTo>
                          <a:lnTo>
                            <a:pt x="1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68" name="Freeform 64"/>
                    <p:cNvSpPr>
                      <a:spLocks/>
                    </p:cNvSpPr>
                    <p:nvPr/>
                  </p:nvSpPr>
                  <p:spPr bwMode="auto">
                    <a:xfrm>
                      <a:off x="3958" y="1800"/>
                      <a:ext cx="528" cy="444"/>
                    </a:xfrm>
                    <a:custGeom>
                      <a:avLst/>
                      <a:gdLst>
                        <a:gd name="T0" fmla="*/ 1 w 1057"/>
                        <a:gd name="T1" fmla="*/ 3 h 888"/>
                        <a:gd name="T2" fmla="*/ 1 w 1057"/>
                        <a:gd name="T3" fmla="*/ 3 h 888"/>
                        <a:gd name="T4" fmla="*/ 2 w 1057"/>
                        <a:gd name="T5" fmla="*/ 3 h 888"/>
                        <a:gd name="T6" fmla="*/ 2 w 1057"/>
                        <a:gd name="T7" fmla="*/ 3 h 888"/>
                        <a:gd name="T8" fmla="*/ 3 w 1057"/>
                        <a:gd name="T9" fmla="*/ 3 h 888"/>
                        <a:gd name="T10" fmla="*/ 3 w 1057"/>
                        <a:gd name="T11" fmla="*/ 3 h 888"/>
                        <a:gd name="T12" fmla="*/ 3 w 1057"/>
                        <a:gd name="T13" fmla="*/ 3 h 888"/>
                        <a:gd name="T14" fmla="*/ 4 w 1057"/>
                        <a:gd name="T15" fmla="*/ 3 h 888"/>
                        <a:gd name="T16" fmla="*/ 5 w 1057"/>
                        <a:gd name="T17" fmla="*/ 3 h 888"/>
                        <a:gd name="T18" fmla="*/ 5 w 1057"/>
                        <a:gd name="T19" fmla="*/ 3 h 888"/>
                        <a:gd name="T20" fmla="*/ 5 w 1057"/>
                        <a:gd name="T21" fmla="*/ 2 h 888"/>
                        <a:gd name="T22" fmla="*/ 5 w 1057"/>
                        <a:gd name="T23" fmla="*/ 2 h 888"/>
                        <a:gd name="T24" fmla="*/ 5 w 1057"/>
                        <a:gd name="T25" fmla="*/ 1 h 888"/>
                        <a:gd name="T26" fmla="*/ 6 w 1057"/>
                        <a:gd name="T27" fmla="*/ 1 h 888"/>
                        <a:gd name="T28" fmla="*/ 6 w 1057"/>
                        <a:gd name="T29" fmla="*/ 3 h 888"/>
                        <a:gd name="T30" fmla="*/ 5 w 1057"/>
                        <a:gd name="T31" fmla="*/ 3 h 888"/>
                        <a:gd name="T32" fmla="*/ 5 w 1057"/>
                        <a:gd name="T33" fmla="*/ 3 h 888"/>
                        <a:gd name="T34" fmla="*/ 5 w 1057"/>
                        <a:gd name="T35" fmla="*/ 3 h 888"/>
                        <a:gd name="T36" fmla="*/ 5 w 1057"/>
                        <a:gd name="T37" fmla="*/ 5 h 888"/>
                        <a:gd name="T38" fmla="*/ 5 w 1057"/>
                        <a:gd name="T39" fmla="*/ 5 h 888"/>
                        <a:gd name="T40" fmla="*/ 6 w 1057"/>
                        <a:gd name="T41" fmla="*/ 5 h 888"/>
                        <a:gd name="T42" fmla="*/ 6 w 1057"/>
                        <a:gd name="T43" fmla="*/ 5 h 888"/>
                        <a:gd name="T44" fmla="*/ 6 w 1057"/>
                        <a:gd name="T45" fmla="*/ 5 h 888"/>
                        <a:gd name="T46" fmla="*/ 7 w 1057"/>
                        <a:gd name="T47" fmla="*/ 5 h 888"/>
                        <a:gd name="T48" fmla="*/ 7 w 1057"/>
                        <a:gd name="T49" fmla="*/ 6 h 888"/>
                        <a:gd name="T50" fmla="*/ 7 w 1057"/>
                        <a:gd name="T51" fmla="*/ 6 h 888"/>
                        <a:gd name="T52" fmla="*/ 8 w 1057"/>
                        <a:gd name="T53" fmla="*/ 6 h 888"/>
                        <a:gd name="T54" fmla="*/ 5 w 1057"/>
                        <a:gd name="T55" fmla="*/ 6 h 888"/>
                        <a:gd name="T56" fmla="*/ 4 w 1057"/>
                        <a:gd name="T57" fmla="*/ 6 h 888"/>
                        <a:gd name="T58" fmla="*/ 4 w 1057"/>
                        <a:gd name="T59" fmla="*/ 6 h 888"/>
                        <a:gd name="T60" fmla="*/ 3 w 1057"/>
                        <a:gd name="T61" fmla="*/ 5 h 888"/>
                        <a:gd name="T62" fmla="*/ 3 w 1057"/>
                        <a:gd name="T63" fmla="*/ 5 h 888"/>
                        <a:gd name="T64" fmla="*/ 3 w 1057"/>
                        <a:gd name="T65" fmla="*/ 5 h 888"/>
                        <a:gd name="T66" fmla="*/ 2 w 1057"/>
                        <a:gd name="T67" fmla="*/ 6 h 888"/>
                        <a:gd name="T68" fmla="*/ 2 w 1057"/>
                        <a:gd name="T69" fmla="*/ 6 h 888"/>
                        <a:gd name="T70" fmla="*/ 2 w 1057"/>
                        <a:gd name="T71" fmla="*/ 6 h 888"/>
                        <a:gd name="T72" fmla="*/ 2 w 1057"/>
                        <a:gd name="T73" fmla="*/ 7 h 888"/>
                        <a:gd name="T74" fmla="*/ 2 w 1057"/>
                        <a:gd name="T75" fmla="*/ 7 h 888"/>
                        <a:gd name="T76" fmla="*/ 2 w 1057"/>
                        <a:gd name="T77" fmla="*/ 7 h 888"/>
                        <a:gd name="T78" fmla="*/ 1 w 1057"/>
                        <a:gd name="T79" fmla="*/ 6 h 888"/>
                        <a:gd name="T80" fmla="*/ 1 w 1057"/>
                        <a:gd name="T81" fmla="*/ 6 h 888"/>
                        <a:gd name="T82" fmla="*/ 1 w 1057"/>
                        <a:gd name="T83" fmla="*/ 6 h 888"/>
                        <a:gd name="T84" fmla="*/ 1 w 1057"/>
                        <a:gd name="T85" fmla="*/ 6 h 888"/>
                        <a:gd name="T86" fmla="*/ 0 w 1057"/>
                        <a:gd name="T87" fmla="*/ 6 h 888"/>
                        <a:gd name="T88" fmla="*/ 0 w 1057"/>
                        <a:gd name="T89" fmla="*/ 5 h 888"/>
                        <a:gd name="T90" fmla="*/ 0 w 1057"/>
                        <a:gd name="T91" fmla="*/ 5 h 888"/>
                        <a:gd name="T92" fmla="*/ 0 w 1057"/>
                        <a:gd name="T93" fmla="*/ 5 h 888"/>
                        <a:gd name="T94" fmla="*/ 0 w 1057"/>
                        <a:gd name="T95" fmla="*/ 3 h 888"/>
                        <a:gd name="T96" fmla="*/ 0 w 1057"/>
                        <a:gd name="T97" fmla="*/ 3 h 888"/>
                        <a:gd name="T98" fmla="*/ 0 w 1057"/>
                        <a:gd name="T99" fmla="*/ 3 h 888"/>
                        <a:gd name="T100" fmla="*/ 0 w 1057"/>
                        <a:gd name="T101" fmla="*/ 3 h 888"/>
                        <a:gd name="T102" fmla="*/ 0 w 1057"/>
                        <a:gd name="T103" fmla="*/ 3 h 888"/>
                        <a:gd name="T104" fmla="*/ 0 w 1057"/>
                        <a:gd name="T105" fmla="*/ 3 h 888"/>
                        <a:gd name="T106" fmla="*/ 0 w 1057"/>
                        <a:gd name="T107" fmla="*/ 3 h 888"/>
                        <a:gd name="T108" fmla="*/ 0 w 1057"/>
                        <a:gd name="T109" fmla="*/ 2 h 888"/>
                        <a:gd name="T110" fmla="*/ 0 w 1057"/>
                        <a:gd name="T111" fmla="*/ 2 h 888"/>
                        <a:gd name="T112" fmla="*/ 1 w 1057"/>
                        <a:gd name="T113" fmla="*/ 1 h 888"/>
                        <a:gd name="T114" fmla="*/ 1 w 1057"/>
                        <a:gd name="T115" fmla="*/ 1 h 888"/>
                        <a:gd name="T116" fmla="*/ 2 w 1057"/>
                        <a:gd name="T117" fmla="*/ 1 h 8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057"/>
                        <a:gd name="T178" fmla="*/ 0 h 888"/>
                        <a:gd name="T179" fmla="*/ 1057 w 1057"/>
                        <a:gd name="T180" fmla="*/ 888 h 8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057" h="888">
                          <a:moveTo>
                            <a:pt x="281" y="0"/>
                          </a:moveTo>
                          <a:lnTo>
                            <a:pt x="171" y="209"/>
                          </a:lnTo>
                          <a:lnTo>
                            <a:pt x="148" y="355"/>
                          </a:lnTo>
                          <a:lnTo>
                            <a:pt x="150" y="355"/>
                          </a:lnTo>
                          <a:lnTo>
                            <a:pt x="154" y="353"/>
                          </a:lnTo>
                          <a:lnTo>
                            <a:pt x="161" y="349"/>
                          </a:lnTo>
                          <a:lnTo>
                            <a:pt x="171" y="347"/>
                          </a:lnTo>
                          <a:lnTo>
                            <a:pt x="177" y="344"/>
                          </a:lnTo>
                          <a:lnTo>
                            <a:pt x="182" y="342"/>
                          </a:lnTo>
                          <a:lnTo>
                            <a:pt x="190" y="340"/>
                          </a:lnTo>
                          <a:lnTo>
                            <a:pt x="199" y="338"/>
                          </a:lnTo>
                          <a:lnTo>
                            <a:pt x="205" y="336"/>
                          </a:lnTo>
                          <a:lnTo>
                            <a:pt x="215" y="334"/>
                          </a:lnTo>
                          <a:lnTo>
                            <a:pt x="224" y="332"/>
                          </a:lnTo>
                          <a:lnTo>
                            <a:pt x="234" y="330"/>
                          </a:lnTo>
                          <a:lnTo>
                            <a:pt x="243" y="327"/>
                          </a:lnTo>
                          <a:lnTo>
                            <a:pt x="251" y="325"/>
                          </a:lnTo>
                          <a:lnTo>
                            <a:pt x="260" y="323"/>
                          </a:lnTo>
                          <a:lnTo>
                            <a:pt x="272" y="321"/>
                          </a:lnTo>
                          <a:lnTo>
                            <a:pt x="281" y="317"/>
                          </a:lnTo>
                          <a:lnTo>
                            <a:pt x="293" y="315"/>
                          </a:lnTo>
                          <a:lnTo>
                            <a:pt x="304" y="313"/>
                          </a:lnTo>
                          <a:lnTo>
                            <a:pt x="315" y="313"/>
                          </a:lnTo>
                          <a:lnTo>
                            <a:pt x="325" y="311"/>
                          </a:lnTo>
                          <a:lnTo>
                            <a:pt x="336" y="309"/>
                          </a:lnTo>
                          <a:lnTo>
                            <a:pt x="346" y="309"/>
                          </a:lnTo>
                          <a:lnTo>
                            <a:pt x="357" y="309"/>
                          </a:lnTo>
                          <a:lnTo>
                            <a:pt x="369" y="308"/>
                          </a:lnTo>
                          <a:lnTo>
                            <a:pt x="380" y="308"/>
                          </a:lnTo>
                          <a:lnTo>
                            <a:pt x="389" y="309"/>
                          </a:lnTo>
                          <a:lnTo>
                            <a:pt x="401" y="309"/>
                          </a:lnTo>
                          <a:lnTo>
                            <a:pt x="410" y="309"/>
                          </a:lnTo>
                          <a:lnTo>
                            <a:pt x="420" y="311"/>
                          </a:lnTo>
                          <a:lnTo>
                            <a:pt x="428" y="311"/>
                          </a:lnTo>
                          <a:lnTo>
                            <a:pt x="437" y="313"/>
                          </a:lnTo>
                          <a:lnTo>
                            <a:pt x="445" y="315"/>
                          </a:lnTo>
                          <a:lnTo>
                            <a:pt x="452" y="317"/>
                          </a:lnTo>
                          <a:lnTo>
                            <a:pt x="460" y="319"/>
                          </a:lnTo>
                          <a:lnTo>
                            <a:pt x="467" y="323"/>
                          </a:lnTo>
                          <a:lnTo>
                            <a:pt x="473" y="325"/>
                          </a:lnTo>
                          <a:lnTo>
                            <a:pt x="479" y="327"/>
                          </a:lnTo>
                          <a:lnTo>
                            <a:pt x="486" y="330"/>
                          </a:lnTo>
                          <a:lnTo>
                            <a:pt x="492" y="332"/>
                          </a:lnTo>
                          <a:lnTo>
                            <a:pt x="502" y="338"/>
                          </a:lnTo>
                          <a:lnTo>
                            <a:pt x="511" y="344"/>
                          </a:lnTo>
                          <a:lnTo>
                            <a:pt x="519" y="349"/>
                          </a:lnTo>
                          <a:lnTo>
                            <a:pt x="524" y="355"/>
                          </a:lnTo>
                          <a:lnTo>
                            <a:pt x="530" y="359"/>
                          </a:lnTo>
                          <a:lnTo>
                            <a:pt x="534" y="365"/>
                          </a:lnTo>
                          <a:lnTo>
                            <a:pt x="540" y="370"/>
                          </a:lnTo>
                          <a:lnTo>
                            <a:pt x="542" y="372"/>
                          </a:lnTo>
                          <a:lnTo>
                            <a:pt x="724" y="330"/>
                          </a:lnTo>
                          <a:lnTo>
                            <a:pt x="724" y="323"/>
                          </a:lnTo>
                          <a:lnTo>
                            <a:pt x="724" y="315"/>
                          </a:lnTo>
                          <a:lnTo>
                            <a:pt x="724" y="309"/>
                          </a:lnTo>
                          <a:lnTo>
                            <a:pt x="724" y="302"/>
                          </a:lnTo>
                          <a:lnTo>
                            <a:pt x="724" y="294"/>
                          </a:lnTo>
                          <a:lnTo>
                            <a:pt x="726" y="287"/>
                          </a:lnTo>
                          <a:lnTo>
                            <a:pt x="726" y="277"/>
                          </a:lnTo>
                          <a:lnTo>
                            <a:pt x="728" y="270"/>
                          </a:lnTo>
                          <a:lnTo>
                            <a:pt x="728" y="260"/>
                          </a:lnTo>
                          <a:lnTo>
                            <a:pt x="730" y="252"/>
                          </a:lnTo>
                          <a:lnTo>
                            <a:pt x="732" y="243"/>
                          </a:lnTo>
                          <a:lnTo>
                            <a:pt x="732" y="235"/>
                          </a:lnTo>
                          <a:lnTo>
                            <a:pt x="733" y="226"/>
                          </a:lnTo>
                          <a:lnTo>
                            <a:pt x="735" y="218"/>
                          </a:lnTo>
                          <a:lnTo>
                            <a:pt x="735" y="209"/>
                          </a:lnTo>
                          <a:lnTo>
                            <a:pt x="739" y="199"/>
                          </a:lnTo>
                          <a:lnTo>
                            <a:pt x="739" y="190"/>
                          </a:lnTo>
                          <a:lnTo>
                            <a:pt x="743" y="180"/>
                          </a:lnTo>
                          <a:lnTo>
                            <a:pt x="745" y="173"/>
                          </a:lnTo>
                          <a:lnTo>
                            <a:pt x="747" y="163"/>
                          </a:lnTo>
                          <a:lnTo>
                            <a:pt x="749" y="154"/>
                          </a:lnTo>
                          <a:lnTo>
                            <a:pt x="751" y="146"/>
                          </a:lnTo>
                          <a:lnTo>
                            <a:pt x="753" y="136"/>
                          </a:lnTo>
                          <a:lnTo>
                            <a:pt x="756" y="131"/>
                          </a:lnTo>
                          <a:lnTo>
                            <a:pt x="758" y="123"/>
                          </a:lnTo>
                          <a:lnTo>
                            <a:pt x="762" y="116"/>
                          </a:lnTo>
                          <a:lnTo>
                            <a:pt x="766" y="110"/>
                          </a:lnTo>
                          <a:lnTo>
                            <a:pt x="768" y="104"/>
                          </a:lnTo>
                          <a:lnTo>
                            <a:pt x="772" y="98"/>
                          </a:lnTo>
                          <a:lnTo>
                            <a:pt x="773" y="93"/>
                          </a:lnTo>
                          <a:lnTo>
                            <a:pt x="779" y="89"/>
                          </a:lnTo>
                          <a:lnTo>
                            <a:pt x="783" y="85"/>
                          </a:lnTo>
                          <a:lnTo>
                            <a:pt x="817" y="338"/>
                          </a:lnTo>
                          <a:lnTo>
                            <a:pt x="815" y="347"/>
                          </a:lnTo>
                          <a:lnTo>
                            <a:pt x="811" y="359"/>
                          </a:lnTo>
                          <a:lnTo>
                            <a:pt x="806" y="368"/>
                          </a:lnTo>
                          <a:lnTo>
                            <a:pt x="802" y="378"/>
                          </a:lnTo>
                          <a:lnTo>
                            <a:pt x="796" y="386"/>
                          </a:lnTo>
                          <a:lnTo>
                            <a:pt x="791" y="395"/>
                          </a:lnTo>
                          <a:lnTo>
                            <a:pt x="785" y="403"/>
                          </a:lnTo>
                          <a:lnTo>
                            <a:pt x="779" y="412"/>
                          </a:lnTo>
                          <a:lnTo>
                            <a:pt x="772" y="418"/>
                          </a:lnTo>
                          <a:lnTo>
                            <a:pt x="766" y="425"/>
                          </a:lnTo>
                          <a:lnTo>
                            <a:pt x="758" y="433"/>
                          </a:lnTo>
                          <a:lnTo>
                            <a:pt x="751" y="439"/>
                          </a:lnTo>
                          <a:lnTo>
                            <a:pt x="743" y="446"/>
                          </a:lnTo>
                          <a:lnTo>
                            <a:pt x="735" y="452"/>
                          </a:lnTo>
                          <a:lnTo>
                            <a:pt x="728" y="458"/>
                          </a:lnTo>
                          <a:lnTo>
                            <a:pt x="722" y="463"/>
                          </a:lnTo>
                          <a:lnTo>
                            <a:pt x="713" y="467"/>
                          </a:lnTo>
                          <a:lnTo>
                            <a:pt x="705" y="471"/>
                          </a:lnTo>
                          <a:lnTo>
                            <a:pt x="699" y="477"/>
                          </a:lnTo>
                          <a:lnTo>
                            <a:pt x="692" y="481"/>
                          </a:lnTo>
                          <a:lnTo>
                            <a:pt x="686" y="484"/>
                          </a:lnTo>
                          <a:lnTo>
                            <a:pt x="678" y="488"/>
                          </a:lnTo>
                          <a:lnTo>
                            <a:pt x="673" y="490"/>
                          </a:lnTo>
                          <a:lnTo>
                            <a:pt x="667" y="494"/>
                          </a:lnTo>
                          <a:lnTo>
                            <a:pt x="657" y="498"/>
                          </a:lnTo>
                          <a:lnTo>
                            <a:pt x="650" y="502"/>
                          </a:lnTo>
                          <a:lnTo>
                            <a:pt x="646" y="503"/>
                          </a:lnTo>
                          <a:lnTo>
                            <a:pt x="644" y="505"/>
                          </a:lnTo>
                          <a:lnTo>
                            <a:pt x="709" y="608"/>
                          </a:lnTo>
                          <a:lnTo>
                            <a:pt x="718" y="604"/>
                          </a:lnTo>
                          <a:lnTo>
                            <a:pt x="730" y="602"/>
                          </a:lnTo>
                          <a:lnTo>
                            <a:pt x="735" y="600"/>
                          </a:lnTo>
                          <a:lnTo>
                            <a:pt x="743" y="600"/>
                          </a:lnTo>
                          <a:lnTo>
                            <a:pt x="749" y="600"/>
                          </a:lnTo>
                          <a:lnTo>
                            <a:pt x="754" y="600"/>
                          </a:lnTo>
                          <a:lnTo>
                            <a:pt x="760" y="598"/>
                          </a:lnTo>
                          <a:lnTo>
                            <a:pt x="768" y="598"/>
                          </a:lnTo>
                          <a:lnTo>
                            <a:pt x="773" y="598"/>
                          </a:lnTo>
                          <a:lnTo>
                            <a:pt x="779" y="598"/>
                          </a:lnTo>
                          <a:lnTo>
                            <a:pt x="785" y="598"/>
                          </a:lnTo>
                          <a:lnTo>
                            <a:pt x="792" y="600"/>
                          </a:lnTo>
                          <a:lnTo>
                            <a:pt x="798" y="600"/>
                          </a:lnTo>
                          <a:lnTo>
                            <a:pt x="806" y="602"/>
                          </a:lnTo>
                          <a:lnTo>
                            <a:pt x="811" y="602"/>
                          </a:lnTo>
                          <a:lnTo>
                            <a:pt x="817" y="602"/>
                          </a:lnTo>
                          <a:lnTo>
                            <a:pt x="825" y="604"/>
                          </a:lnTo>
                          <a:lnTo>
                            <a:pt x="830" y="604"/>
                          </a:lnTo>
                          <a:lnTo>
                            <a:pt x="836" y="606"/>
                          </a:lnTo>
                          <a:lnTo>
                            <a:pt x="842" y="608"/>
                          </a:lnTo>
                          <a:lnTo>
                            <a:pt x="849" y="608"/>
                          </a:lnTo>
                          <a:lnTo>
                            <a:pt x="857" y="612"/>
                          </a:lnTo>
                          <a:lnTo>
                            <a:pt x="863" y="614"/>
                          </a:lnTo>
                          <a:lnTo>
                            <a:pt x="868" y="616"/>
                          </a:lnTo>
                          <a:lnTo>
                            <a:pt x="874" y="616"/>
                          </a:lnTo>
                          <a:lnTo>
                            <a:pt x="882" y="619"/>
                          </a:lnTo>
                          <a:lnTo>
                            <a:pt x="887" y="621"/>
                          </a:lnTo>
                          <a:lnTo>
                            <a:pt x="893" y="623"/>
                          </a:lnTo>
                          <a:lnTo>
                            <a:pt x="899" y="625"/>
                          </a:lnTo>
                          <a:lnTo>
                            <a:pt x="906" y="629"/>
                          </a:lnTo>
                          <a:lnTo>
                            <a:pt x="912" y="631"/>
                          </a:lnTo>
                          <a:lnTo>
                            <a:pt x="918" y="633"/>
                          </a:lnTo>
                          <a:lnTo>
                            <a:pt x="924" y="635"/>
                          </a:lnTo>
                          <a:lnTo>
                            <a:pt x="929" y="638"/>
                          </a:lnTo>
                          <a:lnTo>
                            <a:pt x="935" y="640"/>
                          </a:lnTo>
                          <a:lnTo>
                            <a:pt x="941" y="642"/>
                          </a:lnTo>
                          <a:lnTo>
                            <a:pt x="946" y="646"/>
                          </a:lnTo>
                          <a:lnTo>
                            <a:pt x="952" y="648"/>
                          </a:lnTo>
                          <a:lnTo>
                            <a:pt x="963" y="654"/>
                          </a:lnTo>
                          <a:lnTo>
                            <a:pt x="975" y="659"/>
                          </a:lnTo>
                          <a:lnTo>
                            <a:pt x="984" y="663"/>
                          </a:lnTo>
                          <a:lnTo>
                            <a:pt x="996" y="671"/>
                          </a:lnTo>
                          <a:lnTo>
                            <a:pt x="1003" y="675"/>
                          </a:lnTo>
                          <a:lnTo>
                            <a:pt x="1013" y="680"/>
                          </a:lnTo>
                          <a:lnTo>
                            <a:pt x="1020" y="686"/>
                          </a:lnTo>
                          <a:lnTo>
                            <a:pt x="1030" y="692"/>
                          </a:lnTo>
                          <a:lnTo>
                            <a:pt x="1038" y="695"/>
                          </a:lnTo>
                          <a:lnTo>
                            <a:pt x="1043" y="701"/>
                          </a:lnTo>
                          <a:lnTo>
                            <a:pt x="1051" y="707"/>
                          </a:lnTo>
                          <a:lnTo>
                            <a:pt x="1057" y="713"/>
                          </a:lnTo>
                          <a:lnTo>
                            <a:pt x="667" y="718"/>
                          </a:lnTo>
                          <a:lnTo>
                            <a:pt x="659" y="716"/>
                          </a:lnTo>
                          <a:lnTo>
                            <a:pt x="654" y="714"/>
                          </a:lnTo>
                          <a:lnTo>
                            <a:pt x="646" y="713"/>
                          </a:lnTo>
                          <a:lnTo>
                            <a:pt x="638" y="711"/>
                          </a:lnTo>
                          <a:lnTo>
                            <a:pt x="631" y="707"/>
                          </a:lnTo>
                          <a:lnTo>
                            <a:pt x="621" y="703"/>
                          </a:lnTo>
                          <a:lnTo>
                            <a:pt x="614" y="699"/>
                          </a:lnTo>
                          <a:lnTo>
                            <a:pt x="606" y="695"/>
                          </a:lnTo>
                          <a:lnTo>
                            <a:pt x="595" y="690"/>
                          </a:lnTo>
                          <a:lnTo>
                            <a:pt x="585" y="684"/>
                          </a:lnTo>
                          <a:lnTo>
                            <a:pt x="576" y="678"/>
                          </a:lnTo>
                          <a:lnTo>
                            <a:pt x="566" y="671"/>
                          </a:lnTo>
                          <a:lnTo>
                            <a:pt x="555" y="663"/>
                          </a:lnTo>
                          <a:lnTo>
                            <a:pt x="545" y="657"/>
                          </a:lnTo>
                          <a:lnTo>
                            <a:pt x="536" y="650"/>
                          </a:lnTo>
                          <a:lnTo>
                            <a:pt x="528" y="642"/>
                          </a:lnTo>
                          <a:lnTo>
                            <a:pt x="517" y="633"/>
                          </a:lnTo>
                          <a:lnTo>
                            <a:pt x="507" y="625"/>
                          </a:lnTo>
                          <a:lnTo>
                            <a:pt x="498" y="616"/>
                          </a:lnTo>
                          <a:lnTo>
                            <a:pt x="488" y="606"/>
                          </a:lnTo>
                          <a:lnTo>
                            <a:pt x="479" y="598"/>
                          </a:lnTo>
                          <a:lnTo>
                            <a:pt x="471" y="589"/>
                          </a:lnTo>
                          <a:lnTo>
                            <a:pt x="464" y="579"/>
                          </a:lnTo>
                          <a:lnTo>
                            <a:pt x="456" y="570"/>
                          </a:lnTo>
                          <a:lnTo>
                            <a:pt x="448" y="559"/>
                          </a:lnTo>
                          <a:lnTo>
                            <a:pt x="441" y="549"/>
                          </a:lnTo>
                          <a:lnTo>
                            <a:pt x="435" y="540"/>
                          </a:lnTo>
                          <a:lnTo>
                            <a:pt x="429" y="532"/>
                          </a:lnTo>
                          <a:lnTo>
                            <a:pt x="424" y="522"/>
                          </a:lnTo>
                          <a:lnTo>
                            <a:pt x="420" y="513"/>
                          </a:lnTo>
                          <a:lnTo>
                            <a:pt x="416" y="503"/>
                          </a:lnTo>
                          <a:lnTo>
                            <a:pt x="414" y="494"/>
                          </a:lnTo>
                          <a:lnTo>
                            <a:pt x="410" y="545"/>
                          </a:lnTo>
                          <a:lnTo>
                            <a:pt x="232" y="619"/>
                          </a:lnTo>
                          <a:lnTo>
                            <a:pt x="239" y="623"/>
                          </a:lnTo>
                          <a:lnTo>
                            <a:pt x="247" y="627"/>
                          </a:lnTo>
                          <a:lnTo>
                            <a:pt x="256" y="633"/>
                          </a:lnTo>
                          <a:lnTo>
                            <a:pt x="264" y="638"/>
                          </a:lnTo>
                          <a:lnTo>
                            <a:pt x="270" y="646"/>
                          </a:lnTo>
                          <a:lnTo>
                            <a:pt x="277" y="652"/>
                          </a:lnTo>
                          <a:lnTo>
                            <a:pt x="283" y="659"/>
                          </a:lnTo>
                          <a:lnTo>
                            <a:pt x="291" y="665"/>
                          </a:lnTo>
                          <a:lnTo>
                            <a:pt x="296" y="673"/>
                          </a:lnTo>
                          <a:lnTo>
                            <a:pt x="302" y="680"/>
                          </a:lnTo>
                          <a:lnTo>
                            <a:pt x="308" y="686"/>
                          </a:lnTo>
                          <a:lnTo>
                            <a:pt x="313" y="694"/>
                          </a:lnTo>
                          <a:lnTo>
                            <a:pt x="317" y="701"/>
                          </a:lnTo>
                          <a:lnTo>
                            <a:pt x="321" y="707"/>
                          </a:lnTo>
                          <a:lnTo>
                            <a:pt x="325" y="714"/>
                          </a:lnTo>
                          <a:lnTo>
                            <a:pt x="331" y="720"/>
                          </a:lnTo>
                          <a:lnTo>
                            <a:pt x="334" y="728"/>
                          </a:lnTo>
                          <a:lnTo>
                            <a:pt x="336" y="737"/>
                          </a:lnTo>
                          <a:lnTo>
                            <a:pt x="340" y="747"/>
                          </a:lnTo>
                          <a:lnTo>
                            <a:pt x="342" y="756"/>
                          </a:lnTo>
                          <a:lnTo>
                            <a:pt x="342" y="762"/>
                          </a:lnTo>
                          <a:lnTo>
                            <a:pt x="344" y="768"/>
                          </a:lnTo>
                          <a:lnTo>
                            <a:pt x="346" y="773"/>
                          </a:lnTo>
                          <a:lnTo>
                            <a:pt x="346" y="779"/>
                          </a:lnTo>
                          <a:lnTo>
                            <a:pt x="346" y="785"/>
                          </a:lnTo>
                          <a:lnTo>
                            <a:pt x="348" y="791"/>
                          </a:lnTo>
                          <a:lnTo>
                            <a:pt x="348" y="796"/>
                          </a:lnTo>
                          <a:lnTo>
                            <a:pt x="350" y="804"/>
                          </a:lnTo>
                          <a:lnTo>
                            <a:pt x="350" y="813"/>
                          </a:lnTo>
                          <a:lnTo>
                            <a:pt x="350" y="825"/>
                          </a:lnTo>
                          <a:lnTo>
                            <a:pt x="350" y="836"/>
                          </a:lnTo>
                          <a:lnTo>
                            <a:pt x="350" y="846"/>
                          </a:lnTo>
                          <a:lnTo>
                            <a:pt x="350" y="853"/>
                          </a:lnTo>
                          <a:lnTo>
                            <a:pt x="351" y="861"/>
                          </a:lnTo>
                          <a:lnTo>
                            <a:pt x="351" y="867"/>
                          </a:lnTo>
                          <a:lnTo>
                            <a:pt x="351" y="874"/>
                          </a:lnTo>
                          <a:lnTo>
                            <a:pt x="350" y="882"/>
                          </a:lnTo>
                          <a:lnTo>
                            <a:pt x="342" y="888"/>
                          </a:lnTo>
                          <a:lnTo>
                            <a:pt x="331" y="888"/>
                          </a:lnTo>
                          <a:lnTo>
                            <a:pt x="325" y="884"/>
                          </a:lnTo>
                          <a:lnTo>
                            <a:pt x="247" y="758"/>
                          </a:lnTo>
                          <a:lnTo>
                            <a:pt x="239" y="756"/>
                          </a:lnTo>
                          <a:lnTo>
                            <a:pt x="236" y="753"/>
                          </a:lnTo>
                          <a:lnTo>
                            <a:pt x="226" y="751"/>
                          </a:lnTo>
                          <a:lnTo>
                            <a:pt x="218" y="749"/>
                          </a:lnTo>
                          <a:lnTo>
                            <a:pt x="213" y="747"/>
                          </a:lnTo>
                          <a:lnTo>
                            <a:pt x="209" y="745"/>
                          </a:lnTo>
                          <a:lnTo>
                            <a:pt x="201" y="743"/>
                          </a:lnTo>
                          <a:lnTo>
                            <a:pt x="198" y="741"/>
                          </a:lnTo>
                          <a:lnTo>
                            <a:pt x="190" y="739"/>
                          </a:lnTo>
                          <a:lnTo>
                            <a:pt x="184" y="737"/>
                          </a:lnTo>
                          <a:lnTo>
                            <a:pt x="179" y="735"/>
                          </a:lnTo>
                          <a:lnTo>
                            <a:pt x="171" y="733"/>
                          </a:lnTo>
                          <a:lnTo>
                            <a:pt x="165" y="730"/>
                          </a:lnTo>
                          <a:lnTo>
                            <a:pt x="158" y="726"/>
                          </a:lnTo>
                          <a:lnTo>
                            <a:pt x="150" y="722"/>
                          </a:lnTo>
                          <a:lnTo>
                            <a:pt x="144" y="718"/>
                          </a:lnTo>
                          <a:lnTo>
                            <a:pt x="135" y="714"/>
                          </a:lnTo>
                          <a:lnTo>
                            <a:pt x="129" y="709"/>
                          </a:lnTo>
                          <a:lnTo>
                            <a:pt x="122" y="705"/>
                          </a:lnTo>
                          <a:lnTo>
                            <a:pt x="114" y="701"/>
                          </a:lnTo>
                          <a:lnTo>
                            <a:pt x="106" y="695"/>
                          </a:lnTo>
                          <a:lnTo>
                            <a:pt x="99" y="690"/>
                          </a:lnTo>
                          <a:lnTo>
                            <a:pt x="91" y="682"/>
                          </a:lnTo>
                          <a:lnTo>
                            <a:pt x="85" y="676"/>
                          </a:lnTo>
                          <a:lnTo>
                            <a:pt x="78" y="669"/>
                          </a:lnTo>
                          <a:lnTo>
                            <a:pt x="70" y="661"/>
                          </a:lnTo>
                          <a:lnTo>
                            <a:pt x="63" y="656"/>
                          </a:lnTo>
                          <a:lnTo>
                            <a:pt x="57" y="648"/>
                          </a:lnTo>
                          <a:lnTo>
                            <a:pt x="49" y="638"/>
                          </a:lnTo>
                          <a:lnTo>
                            <a:pt x="44" y="629"/>
                          </a:lnTo>
                          <a:lnTo>
                            <a:pt x="38" y="619"/>
                          </a:lnTo>
                          <a:lnTo>
                            <a:pt x="32" y="610"/>
                          </a:lnTo>
                          <a:lnTo>
                            <a:pt x="26" y="600"/>
                          </a:lnTo>
                          <a:lnTo>
                            <a:pt x="23" y="589"/>
                          </a:lnTo>
                          <a:lnTo>
                            <a:pt x="19" y="579"/>
                          </a:lnTo>
                          <a:lnTo>
                            <a:pt x="15" y="568"/>
                          </a:lnTo>
                          <a:lnTo>
                            <a:pt x="13" y="562"/>
                          </a:lnTo>
                          <a:lnTo>
                            <a:pt x="11" y="557"/>
                          </a:lnTo>
                          <a:lnTo>
                            <a:pt x="9" y="551"/>
                          </a:lnTo>
                          <a:lnTo>
                            <a:pt x="9" y="545"/>
                          </a:lnTo>
                          <a:lnTo>
                            <a:pt x="7" y="540"/>
                          </a:lnTo>
                          <a:lnTo>
                            <a:pt x="7" y="534"/>
                          </a:lnTo>
                          <a:lnTo>
                            <a:pt x="6" y="528"/>
                          </a:lnTo>
                          <a:lnTo>
                            <a:pt x="6" y="522"/>
                          </a:lnTo>
                          <a:lnTo>
                            <a:pt x="4" y="517"/>
                          </a:lnTo>
                          <a:lnTo>
                            <a:pt x="4" y="511"/>
                          </a:lnTo>
                          <a:lnTo>
                            <a:pt x="2" y="503"/>
                          </a:lnTo>
                          <a:lnTo>
                            <a:pt x="2" y="498"/>
                          </a:lnTo>
                          <a:lnTo>
                            <a:pt x="2" y="492"/>
                          </a:lnTo>
                          <a:lnTo>
                            <a:pt x="2" y="484"/>
                          </a:lnTo>
                          <a:lnTo>
                            <a:pt x="2" y="479"/>
                          </a:lnTo>
                          <a:lnTo>
                            <a:pt x="2" y="473"/>
                          </a:lnTo>
                          <a:lnTo>
                            <a:pt x="0" y="467"/>
                          </a:lnTo>
                          <a:lnTo>
                            <a:pt x="0" y="460"/>
                          </a:lnTo>
                          <a:lnTo>
                            <a:pt x="0" y="454"/>
                          </a:lnTo>
                          <a:lnTo>
                            <a:pt x="0" y="448"/>
                          </a:lnTo>
                          <a:lnTo>
                            <a:pt x="0" y="443"/>
                          </a:lnTo>
                          <a:lnTo>
                            <a:pt x="2" y="435"/>
                          </a:lnTo>
                          <a:lnTo>
                            <a:pt x="2" y="429"/>
                          </a:lnTo>
                          <a:lnTo>
                            <a:pt x="4" y="424"/>
                          </a:lnTo>
                          <a:lnTo>
                            <a:pt x="4" y="416"/>
                          </a:lnTo>
                          <a:lnTo>
                            <a:pt x="4" y="410"/>
                          </a:lnTo>
                          <a:lnTo>
                            <a:pt x="4" y="405"/>
                          </a:lnTo>
                          <a:lnTo>
                            <a:pt x="6" y="399"/>
                          </a:lnTo>
                          <a:lnTo>
                            <a:pt x="6" y="391"/>
                          </a:lnTo>
                          <a:lnTo>
                            <a:pt x="6" y="386"/>
                          </a:lnTo>
                          <a:lnTo>
                            <a:pt x="7" y="380"/>
                          </a:lnTo>
                          <a:lnTo>
                            <a:pt x="9" y="372"/>
                          </a:lnTo>
                          <a:lnTo>
                            <a:pt x="9" y="367"/>
                          </a:lnTo>
                          <a:lnTo>
                            <a:pt x="11" y="361"/>
                          </a:lnTo>
                          <a:lnTo>
                            <a:pt x="11" y="355"/>
                          </a:lnTo>
                          <a:lnTo>
                            <a:pt x="13" y="347"/>
                          </a:lnTo>
                          <a:lnTo>
                            <a:pt x="13" y="342"/>
                          </a:lnTo>
                          <a:lnTo>
                            <a:pt x="17" y="336"/>
                          </a:lnTo>
                          <a:lnTo>
                            <a:pt x="17" y="330"/>
                          </a:lnTo>
                          <a:lnTo>
                            <a:pt x="19" y="323"/>
                          </a:lnTo>
                          <a:lnTo>
                            <a:pt x="21" y="317"/>
                          </a:lnTo>
                          <a:lnTo>
                            <a:pt x="23" y="311"/>
                          </a:lnTo>
                          <a:lnTo>
                            <a:pt x="23" y="304"/>
                          </a:lnTo>
                          <a:lnTo>
                            <a:pt x="25" y="300"/>
                          </a:lnTo>
                          <a:lnTo>
                            <a:pt x="30" y="289"/>
                          </a:lnTo>
                          <a:lnTo>
                            <a:pt x="34" y="277"/>
                          </a:lnTo>
                          <a:lnTo>
                            <a:pt x="36" y="271"/>
                          </a:lnTo>
                          <a:lnTo>
                            <a:pt x="38" y="266"/>
                          </a:lnTo>
                          <a:lnTo>
                            <a:pt x="40" y="260"/>
                          </a:lnTo>
                          <a:lnTo>
                            <a:pt x="44" y="254"/>
                          </a:lnTo>
                          <a:lnTo>
                            <a:pt x="47" y="243"/>
                          </a:lnTo>
                          <a:lnTo>
                            <a:pt x="53" y="233"/>
                          </a:lnTo>
                          <a:lnTo>
                            <a:pt x="57" y="222"/>
                          </a:lnTo>
                          <a:lnTo>
                            <a:pt x="64" y="211"/>
                          </a:lnTo>
                          <a:lnTo>
                            <a:pt x="70" y="199"/>
                          </a:lnTo>
                          <a:lnTo>
                            <a:pt x="78" y="190"/>
                          </a:lnTo>
                          <a:lnTo>
                            <a:pt x="84" y="180"/>
                          </a:lnTo>
                          <a:lnTo>
                            <a:pt x="89" y="169"/>
                          </a:lnTo>
                          <a:lnTo>
                            <a:pt x="97" y="159"/>
                          </a:lnTo>
                          <a:lnTo>
                            <a:pt x="104" y="150"/>
                          </a:lnTo>
                          <a:lnTo>
                            <a:pt x="112" y="140"/>
                          </a:lnTo>
                          <a:lnTo>
                            <a:pt x="120" y="131"/>
                          </a:lnTo>
                          <a:lnTo>
                            <a:pt x="127" y="121"/>
                          </a:lnTo>
                          <a:lnTo>
                            <a:pt x="137" y="114"/>
                          </a:lnTo>
                          <a:lnTo>
                            <a:pt x="144" y="104"/>
                          </a:lnTo>
                          <a:lnTo>
                            <a:pt x="152" y="95"/>
                          </a:lnTo>
                          <a:lnTo>
                            <a:pt x="160" y="87"/>
                          </a:lnTo>
                          <a:lnTo>
                            <a:pt x="169" y="79"/>
                          </a:lnTo>
                          <a:lnTo>
                            <a:pt x="179" y="70"/>
                          </a:lnTo>
                          <a:lnTo>
                            <a:pt x="188" y="62"/>
                          </a:lnTo>
                          <a:lnTo>
                            <a:pt x="198" y="55"/>
                          </a:lnTo>
                          <a:lnTo>
                            <a:pt x="205" y="49"/>
                          </a:lnTo>
                          <a:lnTo>
                            <a:pt x="215" y="41"/>
                          </a:lnTo>
                          <a:lnTo>
                            <a:pt x="224" y="34"/>
                          </a:lnTo>
                          <a:lnTo>
                            <a:pt x="234" y="28"/>
                          </a:lnTo>
                          <a:lnTo>
                            <a:pt x="243" y="20"/>
                          </a:lnTo>
                          <a:lnTo>
                            <a:pt x="251" y="15"/>
                          </a:lnTo>
                          <a:lnTo>
                            <a:pt x="260" y="9"/>
                          </a:lnTo>
                          <a:lnTo>
                            <a:pt x="270" y="3"/>
                          </a:lnTo>
                          <a:lnTo>
                            <a:pt x="28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69" name="Freeform 65"/>
                    <p:cNvSpPr>
                      <a:spLocks/>
                    </p:cNvSpPr>
                    <p:nvPr/>
                  </p:nvSpPr>
                  <p:spPr bwMode="auto">
                    <a:xfrm>
                      <a:off x="3908" y="2015"/>
                      <a:ext cx="135" cy="67"/>
                    </a:xfrm>
                    <a:custGeom>
                      <a:avLst/>
                      <a:gdLst>
                        <a:gd name="T0" fmla="*/ 2 w 272"/>
                        <a:gd name="T1" fmla="*/ 1 h 133"/>
                        <a:gd name="T2" fmla="*/ 0 w 272"/>
                        <a:gd name="T3" fmla="*/ 1 h 133"/>
                        <a:gd name="T4" fmla="*/ 0 w 272"/>
                        <a:gd name="T5" fmla="*/ 0 h 133"/>
                        <a:gd name="T6" fmla="*/ 0 w 272"/>
                        <a:gd name="T7" fmla="*/ 1 h 133"/>
                        <a:gd name="T8" fmla="*/ 0 w 272"/>
                        <a:gd name="T9" fmla="*/ 1 h 133"/>
                        <a:gd name="T10" fmla="*/ 0 w 272"/>
                        <a:gd name="T11" fmla="*/ 1 h 133"/>
                        <a:gd name="T12" fmla="*/ 0 w 272"/>
                        <a:gd name="T13" fmla="*/ 1 h 133"/>
                        <a:gd name="T14" fmla="*/ 0 w 272"/>
                        <a:gd name="T15" fmla="*/ 1 h 133"/>
                        <a:gd name="T16" fmla="*/ 0 w 272"/>
                        <a:gd name="T17" fmla="*/ 1 h 133"/>
                        <a:gd name="T18" fmla="*/ 0 w 272"/>
                        <a:gd name="T19" fmla="*/ 1 h 133"/>
                        <a:gd name="T20" fmla="*/ 0 w 272"/>
                        <a:gd name="T21" fmla="*/ 1 h 133"/>
                        <a:gd name="T22" fmla="*/ 0 w 272"/>
                        <a:gd name="T23" fmla="*/ 0 h 133"/>
                        <a:gd name="T24" fmla="*/ 0 w 272"/>
                        <a:gd name="T25" fmla="*/ 1 h 133"/>
                        <a:gd name="T26" fmla="*/ 0 w 272"/>
                        <a:gd name="T27" fmla="*/ 1 h 133"/>
                        <a:gd name="T28" fmla="*/ 0 w 272"/>
                        <a:gd name="T29" fmla="*/ 1 h 133"/>
                        <a:gd name="T30" fmla="*/ 0 w 272"/>
                        <a:gd name="T31" fmla="*/ 1 h 133"/>
                        <a:gd name="T32" fmla="*/ 0 w 272"/>
                        <a:gd name="T33" fmla="*/ 1 h 133"/>
                        <a:gd name="T34" fmla="*/ 0 w 272"/>
                        <a:gd name="T35" fmla="*/ 1 h 133"/>
                        <a:gd name="T36" fmla="*/ 0 w 272"/>
                        <a:gd name="T37" fmla="*/ 1 h 133"/>
                        <a:gd name="T38" fmla="*/ 0 w 272"/>
                        <a:gd name="T39" fmla="*/ 1 h 133"/>
                        <a:gd name="T40" fmla="*/ 0 w 272"/>
                        <a:gd name="T41" fmla="*/ 1 h 133"/>
                        <a:gd name="T42" fmla="*/ 0 w 272"/>
                        <a:gd name="T43" fmla="*/ 1 h 133"/>
                        <a:gd name="T44" fmla="*/ 0 w 272"/>
                        <a:gd name="T45" fmla="*/ 1 h 133"/>
                        <a:gd name="T46" fmla="*/ 0 w 272"/>
                        <a:gd name="T47" fmla="*/ 1 h 133"/>
                        <a:gd name="T48" fmla="*/ 0 w 272"/>
                        <a:gd name="T49" fmla="*/ 1 h 133"/>
                        <a:gd name="T50" fmla="*/ 0 w 272"/>
                        <a:gd name="T51" fmla="*/ 1 h 133"/>
                        <a:gd name="T52" fmla="*/ 0 w 272"/>
                        <a:gd name="T53" fmla="*/ 1 h 133"/>
                        <a:gd name="T54" fmla="*/ 0 w 272"/>
                        <a:gd name="T55" fmla="*/ 1 h 133"/>
                        <a:gd name="T56" fmla="*/ 0 w 272"/>
                        <a:gd name="T57" fmla="*/ 1 h 133"/>
                        <a:gd name="T58" fmla="*/ 0 w 272"/>
                        <a:gd name="T59" fmla="*/ 1 h 133"/>
                        <a:gd name="T60" fmla="*/ 0 w 272"/>
                        <a:gd name="T61" fmla="*/ 1 h 133"/>
                        <a:gd name="T62" fmla="*/ 0 w 272"/>
                        <a:gd name="T63" fmla="*/ 1 h 133"/>
                        <a:gd name="T64" fmla="*/ 0 w 272"/>
                        <a:gd name="T65" fmla="*/ 1 h 133"/>
                        <a:gd name="T66" fmla="*/ 0 w 272"/>
                        <a:gd name="T67" fmla="*/ 1 h 133"/>
                        <a:gd name="T68" fmla="*/ 0 w 272"/>
                        <a:gd name="T69" fmla="*/ 1 h 133"/>
                        <a:gd name="T70" fmla="*/ 0 w 272"/>
                        <a:gd name="T71" fmla="*/ 1 h 133"/>
                        <a:gd name="T72" fmla="*/ 0 w 272"/>
                        <a:gd name="T73" fmla="*/ 1 h 133"/>
                        <a:gd name="T74" fmla="*/ 0 w 272"/>
                        <a:gd name="T75" fmla="*/ 1 h 133"/>
                        <a:gd name="T76" fmla="*/ 0 w 272"/>
                        <a:gd name="T77" fmla="*/ 1 h 133"/>
                        <a:gd name="T78" fmla="*/ 0 w 272"/>
                        <a:gd name="T79" fmla="*/ 1 h 133"/>
                        <a:gd name="T80" fmla="*/ 0 w 272"/>
                        <a:gd name="T81" fmla="*/ 2 h 133"/>
                        <a:gd name="T82" fmla="*/ 0 w 272"/>
                        <a:gd name="T83" fmla="*/ 1 h 133"/>
                        <a:gd name="T84" fmla="*/ 0 w 272"/>
                        <a:gd name="T85" fmla="*/ 1 h 133"/>
                        <a:gd name="T86" fmla="*/ 0 w 272"/>
                        <a:gd name="T87" fmla="*/ 1 h 133"/>
                        <a:gd name="T88" fmla="*/ 0 w 272"/>
                        <a:gd name="T89" fmla="*/ 1 h 133"/>
                        <a:gd name="T90" fmla="*/ 0 w 272"/>
                        <a:gd name="T91" fmla="*/ 1 h 133"/>
                        <a:gd name="T92" fmla="*/ 2 w 272"/>
                        <a:gd name="T93" fmla="*/ 1 h 133"/>
                        <a:gd name="T94" fmla="*/ 2 w 272"/>
                        <a:gd name="T95" fmla="*/ 1 h 133"/>
                        <a:gd name="T96" fmla="*/ 2 w 272"/>
                        <a:gd name="T97" fmla="*/ 1 h 13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72"/>
                        <a:gd name="T148" fmla="*/ 0 h 133"/>
                        <a:gd name="T149" fmla="*/ 272 w 272"/>
                        <a:gd name="T150" fmla="*/ 133 h 133"/>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72" h="133">
                          <a:moveTo>
                            <a:pt x="261" y="42"/>
                          </a:moveTo>
                          <a:lnTo>
                            <a:pt x="95" y="36"/>
                          </a:lnTo>
                          <a:lnTo>
                            <a:pt x="91" y="0"/>
                          </a:lnTo>
                          <a:lnTo>
                            <a:pt x="86" y="4"/>
                          </a:lnTo>
                          <a:lnTo>
                            <a:pt x="82" y="8"/>
                          </a:lnTo>
                          <a:lnTo>
                            <a:pt x="78" y="14"/>
                          </a:lnTo>
                          <a:lnTo>
                            <a:pt x="74" y="19"/>
                          </a:lnTo>
                          <a:lnTo>
                            <a:pt x="72" y="25"/>
                          </a:lnTo>
                          <a:lnTo>
                            <a:pt x="70" y="33"/>
                          </a:lnTo>
                          <a:lnTo>
                            <a:pt x="69" y="40"/>
                          </a:lnTo>
                          <a:lnTo>
                            <a:pt x="69" y="50"/>
                          </a:lnTo>
                          <a:lnTo>
                            <a:pt x="67" y="0"/>
                          </a:lnTo>
                          <a:lnTo>
                            <a:pt x="61" y="2"/>
                          </a:lnTo>
                          <a:lnTo>
                            <a:pt x="57" y="6"/>
                          </a:lnTo>
                          <a:lnTo>
                            <a:pt x="51" y="12"/>
                          </a:lnTo>
                          <a:lnTo>
                            <a:pt x="50" y="19"/>
                          </a:lnTo>
                          <a:lnTo>
                            <a:pt x="46" y="25"/>
                          </a:lnTo>
                          <a:lnTo>
                            <a:pt x="44" y="34"/>
                          </a:lnTo>
                          <a:lnTo>
                            <a:pt x="42" y="42"/>
                          </a:lnTo>
                          <a:lnTo>
                            <a:pt x="44" y="54"/>
                          </a:lnTo>
                          <a:lnTo>
                            <a:pt x="38" y="2"/>
                          </a:lnTo>
                          <a:lnTo>
                            <a:pt x="31" y="8"/>
                          </a:lnTo>
                          <a:lnTo>
                            <a:pt x="23" y="15"/>
                          </a:lnTo>
                          <a:lnTo>
                            <a:pt x="21" y="19"/>
                          </a:lnTo>
                          <a:lnTo>
                            <a:pt x="17" y="27"/>
                          </a:lnTo>
                          <a:lnTo>
                            <a:pt x="15" y="33"/>
                          </a:lnTo>
                          <a:lnTo>
                            <a:pt x="12" y="38"/>
                          </a:lnTo>
                          <a:lnTo>
                            <a:pt x="10" y="44"/>
                          </a:lnTo>
                          <a:lnTo>
                            <a:pt x="8" y="52"/>
                          </a:lnTo>
                          <a:lnTo>
                            <a:pt x="6" y="57"/>
                          </a:lnTo>
                          <a:lnTo>
                            <a:pt x="6" y="65"/>
                          </a:lnTo>
                          <a:lnTo>
                            <a:pt x="6" y="71"/>
                          </a:lnTo>
                          <a:lnTo>
                            <a:pt x="6" y="78"/>
                          </a:lnTo>
                          <a:lnTo>
                            <a:pt x="6" y="86"/>
                          </a:lnTo>
                          <a:lnTo>
                            <a:pt x="10" y="93"/>
                          </a:lnTo>
                          <a:lnTo>
                            <a:pt x="6" y="97"/>
                          </a:lnTo>
                          <a:lnTo>
                            <a:pt x="2" y="105"/>
                          </a:lnTo>
                          <a:lnTo>
                            <a:pt x="0" y="111"/>
                          </a:lnTo>
                          <a:lnTo>
                            <a:pt x="2" y="116"/>
                          </a:lnTo>
                          <a:lnTo>
                            <a:pt x="4" y="126"/>
                          </a:lnTo>
                          <a:lnTo>
                            <a:pt x="13" y="133"/>
                          </a:lnTo>
                          <a:lnTo>
                            <a:pt x="36" y="118"/>
                          </a:lnTo>
                          <a:lnTo>
                            <a:pt x="78" y="116"/>
                          </a:lnTo>
                          <a:lnTo>
                            <a:pt x="78" y="109"/>
                          </a:lnTo>
                          <a:lnTo>
                            <a:pt x="107" y="109"/>
                          </a:lnTo>
                          <a:lnTo>
                            <a:pt x="107" y="92"/>
                          </a:lnTo>
                          <a:lnTo>
                            <a:pt x="272" y="118"/>
                          </a:lnTo>
                          <a:lnTo>
                            <a:pt x="261" y="4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70" name="Freeform 66"/>
                    <p:cNvSpPr>
                      <a:spLocks/>
                    </p:cNvSpPr>
                    <p:nvPr/>
                  </p:nvSpPr>
                  <p:spPr bwMode="auto">
                    <a:xfrm>
                      <a:off x="3978" y="2032"/>
                      <a:ext cx="88" cy="35"/>
                    </a:xfrm>
                    <a:custGeom>
                      <a:avLst/>
                      <a:gdLst>
                        <a:gd name="T0" fmla="*/ 0 w 177"/>
                        <a:gd name="T1" fmla="*/ 0 h 71"/>
                        <a:gd name="T2" fmla="*/ 0 w 177"/>
                        <a:gd name="T3" fmla="*/ 0 h 71"/>
                        <a:gd name="T4" fmla="*/ 0 w 177"/>
                        <a:gd name="T5" fmla="*/ 0 h 71"/>
                        <a:gd name="T6" fmla="*/ 1 w 177"/>
                        <a:gd name="T7" fmla="*/ 0 h 71"/>
                        <a:gd name="T8" fmla="*/ 1 w 177"/>
                        <a:gd name="T9" fmla="*/ 0 h 71"/>
                        <a:gd name="T10" fmla="*/ 0 w 177"/>
                        <a:gd name="T11" fmla="*/ 0 h 71"/>
                        <a:gd name="T12" fmla="*/ 0 w 177"/>
                        <a:gd name="T13" fmla="*/ 0 h 71"/>
                        <a:gd name="T14" fmla="*/ 0 60000 65536"/>
                        <a:gd name="T15" fmla="*/ 0 60000 65536"/>
                        <a:gd name="T16" fmla="*/ 0 60000 65536"/>
                        <a:gd name="T17" fmla="*/ 0 60000 65536"/>
                        <a:gd name="T18" fmla="*/ 0 60000 65536"/>
                        <a:gd name="T19" fmla="*/ 0 60000 65536"/>
                        <a:gd name="T20" fmla="*/ 0 60000 65536"/>
                        <a:gd name="T21" fmla="*/ 0 w 177"/>
                        <a:gd name="T22" fmla="*/ 0 h 71"/>
                        <a:gd name="T23" fmla="*/ 177 w 177"/>
                        <a:gd name="T24" fmla="*/ 71 h 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7" h="71">
                          <a:moveTo>
                            <a:pt x="0" y="71"/>
                          </a:moveTo>
                          <a:lnTo>
                            <a:pt x="19" y="44"/>
                          </a:lnTo>
                          <a:lnTo>
                            <a:pt x="11" y="0"/>
                          </a:lnTo>
                          <a:lnTo>
                            <a:pt x="177" y="6"/>
                          </a:lnTo>
                          <a:lnTo>
                            <a:pt x="175" y="46"/>
                          </a:lnTo>
                          <a:lnTo>
                            <a:pt x="0" y="7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71" name="Freeform 67"/>
                    <p:cNvSpPr>
                      <a:spLocks/>
                    </p:cNvSpPr>
                    <p:nvPr/>
                  </p:nvSpPr>
                  <p:spPr bwMode="auto">
                    <a:xfrm>
                      <a:off x="4001" y="2034"/>
                      <a:ext cx="110" cy="22"/>
                    </a:xfrm>
                    <a:custGeom>
                      <a:avLst/>
                      <a:gdLst>
                        <a:gd name="T0" fmla="*/ 0 w 221"/>
                        <a:gd name="T1" fmla="*/ 1 h 44"/>
                        <a:gd name="T2" fmla="*/ 1 w 221"/>
                        <a:gd name="T3" fmla="*/ 0 h 44"/>
                        <a:gd name="T4" fmla="*/ 1 w 221"/>
                        <a:gd name="T5" fmla="*/ 1 h 44"/>
                        <a:gd name="T6" fmla="*/ 1 w 221"/>
                        <a:gd name="T7" fmla="*/ 1 h 44"/>
                        <a:gd name="T8" fmla="*/ 0 w 221"/>
                        <a:gd name="T9" fmla="*/ 1 h 44"/>
                        <a:gd name="T10" fmla="*/ 0 w 221"/>
                        <a:gd name="T11" fmla="*/ 1 h 44"/>
                        <a:gd name="T12" fmla="*/ 0 w 221"/>
                        <a:gd name="T13" fmla="*/ 1 h 44"/>
                        <a:gd name="T14" fmla="*/ 0 60000 65536"/>
                        <a:gd name="T15" fmla="*/ 0 60000 65536"/>
                        <a:gd name="T16" fmla="*/ 0 60000 65536"/>
                        <a:gd name="T17" fmla="*/ 0 60000 65536"/>
                        <a:gd name="T18" fmla="*/ 0 60000 65536"/>
                        <a:gd name="T19" fmla="*/ 0 60000 65536"/>
                        <a:gd name="T20" fmla="*/ 0 60000 65536"/>
                        <a:gd name="T21" fmla="*/ 0 w 221"/>
                        <a:gd name="T22" fmla="*/ 0 h 44"/>
                        <a:gd name="T23" fmla="*/ 221 w 221"/>
                        <a:gd name="T24" fmla="*/ 44 h 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1" h="44">
                          <a:moveTo>
                            <a:pt x="0" y="35"/>
                          </a:moveTo>
                          <a:lnTo>
                            <a:pt x="128" y="0"/>
                          </a:lnTo>
                          <a:lnTo>
                            <a:pt x="221" y="16"/>
                          </a:lnTo>
                          <a:lnTo>
                            <a:pt x="128" y="42"/>
                          </a:lnTo>
                          <a:lnTo>
                            <a:pt x="0" y="44"/>
                          </a:lnTo>
                          <a:lnTo>
                            <a:pt x="0" y="35"/>
                          </a:lnTo>
                          <a:close/>
                        </a:path>
                      </a:pathLst>
                    </a:custGeom>
                    <a:solidFill>
                      <a:srgbClr val="A84A3D"/>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72" name="Freeform 68"/>
                    <p:cNvSpPr>
                      <a:spLocks/>
                    </p:cNvSpPr>
                    <p:nvPr/>
                  </p:nvSpPr>
                  <p:spPr bwMode="auto">
                    <a:xfrm>
                      <a:off x="3987" y="2048"/>
                      <a:ext cx="17" cy="10"/>
                    </a:xfrm>
                    <a:custGeom>
                      <a:avLst/>
                      <a:gdLst>
                        <a:gd name="T0" fmla="*/ 1 w 32"/>
                        <a:gd name="T1" fmla="*/ 1 h 19"/>
                        <a:gd name="T2" fmla="*/ 1 w 32"/>
                        <a:gd name="T3" fmla="*/ 0 h 19"/>
                        <a:gd name="T4" fmla="*/ 0 w 32"/>
                        <a:gd name="T5" fmla="*/ 1 h 19"/>
                        <a:gd name="T6" fmla="*/ 1 w 32"/>
                        <a:gd name="T7" fmla="*/ 1 h 19"/>
                        <a:gd name="T8" fmla="*/ 1 w 32"/>
                        <a:gd name="T9" fmla="*/ 1 h 19"/>
                        <a:gd name="T10" fmla="*/ 1 w 32"/>
                        <a:gd name="T11" fmla="*/ 1 h 19"/>
                        <a:gd name="T12" fmla="*/ 1 w 32"/>
                        <a:gd name="T13" fmla="*/ 1 h 19"/>
                        <a:gd name="T14" fmla="*/ 0 60000 65536"/>
                        <a:gd name="T15" fmla="*/ 0 60000 65536"/>
                        <a:gd name="T16" fmla="*/ 0 60000 65536"/>
                        <a:gd name="T17" fmla="*/ 0 60000 65536"/>
                        <a:gd name="T18" fmla="*/ 0 60000 65536"/>
                        <a:gd name="T19" fmla="*/ 0 60000 65536"/>
                        <a:gd name="T20" fmla="*/ 0 60000 65536"/>
                        <a:gd name="T21" fmla="*/ 0 w 32"/>
                        <a:gd name="T22" fmla="*/ 0 h 19"/>
                        <a:gd name="T23" fmla="*/ 32 w 32"/>
                        <a:gd name="T24" fmla="*/ 19 h 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 h="19">
                          <a:moveTo>
                            <a:pt x="26" y="6"/>
                          </a:moveTo>
                          <a:lnTo>
                            <a:pt x="9" y="0"/>
                          </a:lnTo>
                          <a:lnTo>
                            <a:pt x="0" y="11"/>
                          </a:lnTo>
                          <a:lnTo>
                            <a:pt x="9" y="19"/>
                          </a:lnTo>
                          <a:lnTo>
                            <a:pt x="32" y="13"/>
                          </a:lnTo>
                          <a:lnTo>
                            <a:pt x="26" y="6"/>
                          </a:lnTo>
                          <a:close/>
                        </a:path>
                      </a:pathLst>
                    </a:custGeom>
                    <a:solidFill>
                      <a:srgbClr val="A84A3D"/>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73" name="Freeform 69"/>
                    <p:cNvSpPr>
                      <a:spLocks/>
                    </p:cNvSpPr>
                    <p:nvPr/>
                  </p:nvSpPr>
                  <p:spPr bwMode="auto">
                    <a:xfrm>
                      <a:off x="4463" y="2143"/>
                      <a:ext cx="22" cy="47"/>
                    </a:xfrm>
                    <a:custGeom>
                      <a:avLst/>
                      <a:gdLst>
                        <a:gd name="T0" fmla="*/ 0 w 46"/>
                        <a:gd name="T1" fmla="*/ 0 h 95"/>
                        <a:gd name="T2" fmla="*/ 0 w 46"/>
                        <a:gd name="T3" fmla="*/ 0 h 95"/>
                        <a:gd name="T4" fmla="*/ 0 w 46"/>
                        <a:gd name="T5" fmla="*/ 0 h 95"/>
                        <a:gd name="T6" fmla="*/ 0 w 46"/>
                        <a:gd name="T7" fmla="*/ 0 h 95"/>
                        <a:gd name="T8" fmla="*/ 0 w 46"/>
                        <a:gd name="T9" fmla="*/ 0 h 95"/>
                        <a:gd name="T10" fmla="*/ 0 w 46"/>
                        <a:gd name="T11" fmla="*/ 0 h 95"/>
                        <a:gd name="T12" fmla="*/ 0 w 46"/>
                        <a:gd name="T13" fmla="*/ 0 h 95"/>
                        <a:gd name="T14" fmla="*/ 0 60000 65536"/>
                        <a:gd name="T15" fmla="*/ 0 60000 65536"/>
                        <a:gd name="T16" fmla="*/ 0 60000 65536"/>
                        <a:gd name="T17" fmla="*/ 0 60000 65536"/>
                        <a:gd name="T18" fmla="*/ 0 60000 65536"/>
                        <a:gd name="T19" fmla="*/ 0 60000 65536"/>
                        <a:gd name="T20" fmla="*/ 0 60000 65536"/>
                        <a:gd name="T21" fmla="*/ 0 w 46"/>
                        <a:gd name="T22" fmla="*/ 0 h 95"/>
                        <a:gd name="T23" fmla="*/ 46 w 46"/>
                        <a:gd name="T24" fmla="*/ 95 h 9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6" h="95">
                          <a:moveTo>
                            <a:pt x="8" y="0"/>
                          </a:moveTo>
                          <a:lnTo>
                            <a:pt x="0" y="19"/>
                          </a:lnTo>
                          <a:lnTo>
                            <a:pt x="42" y="95"/>
                          </a:lnTo>
                          <a:lnTo>
                            <a:pt x="46" y="2"/>
                          </a:lnTo>
                          <a:lnTo>
                            <a:pt x="30" y="0"/>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74" name="Freeform 70"/>
                    <p:cNvSpPr>
                      <a:spLocks/>
                    </p:cNvSpPr>
                    <p:nvPr/>
                  </p:nvSpPr>
                  <p:spPr bwMode="auto">
                    <a:xfrm>
                      <a:off x="4332" y="1838"/>
                      <a:ext cx="44" cy="34"/>
                    </a:xfrm>
                    <a:custGeom>
                      <a:avLst/>
                      <a:gdLst>
                        <a:gd name="T0" fmla="*/ 1 w 87"/>
                        <a:gd name="T1" fmla="*/ 1 h 66"/>
                        <a:gd name="T2" fmla="*/ 1 w 87"/>
                        <a:gd name="T3" fmla="*/ 0 h 66"/>
                        <a:gd name="T4" fmla="*/ 1 w 87"/>
                        <a:gd name="T5" fmla="*/ 1 h 66"/>
                        <a:gd name="T6" fmla="*/ 0 w 87"/>
                        <a:gd name="T7" fmla="*/ 1 h 66"/>
                        <a:gd name="T8" fmla="*/ 1 w 87"/>
                        <a:gd name="T9" fmla="*/ 1 h 66"/>
                        <a:gd name="T10" fmla="*/ 1 w 87"/>
                        <a:gd name="T11" fmla="*/ 1 h 66"/>
                        <a:gd name="T12" fmla="*/ 0 60000 65536"/>
                        <a:gd name="T13" fmla="*/ 0 60000 65536"/>
                        <a:gd name="T14" fmla="*/ 0 60000 65536"/>
                        <a:gd name="T15" fmla="*/ 0 60000 65536"/>
                        <a:gd name="T16" fmla="*/ 0 60000 65536"/>
                        <a:gd name="T17" fmla="*/ 0 60000 65536"/>
                        <a:gd name="T18" fmla="*/ 0 w 87"/>
                        <a:gd name="T19" fmla="*/ 0 h 66"/>
                        <a:gd name="T20" fmla="*/ 87 w 87"/>
                        <a:gd name="T21" fmla="*/ 66 h 66"/>
                      </a:gdLst>
                      <a:ahLst/>
                      <a:cxnLst>
                        <a:cxn ang="T12">
                          <a:pos x="T0" y="T1"/>
                        </a:cxn>
                        <a:cxn ang="T13">
                          <a:pos x="T2" y="T3"/>
                        </a:cxn>
                        <a:cxn ang="T14">
                          <a:pos x="T4" y="T5"/>
                        </a:cxn>
                        <a:cxn ang="T15">
                          <a:pos x="T6" y="T7"/>
                        </a:cxn>
                        <a:cxn ang="T16">
                          <a:pos x="T8" y="T9"/>
                        </a:cxn>
                        <a:cxn ang="T17">
                          <a:pos x="T10" y="T11"/>
                        </a:cxn>
                      </a:cxnLst>
                      <a:rect l="T18" t="T19" r="T20" b="T21"/>
                      <a:pathLst>
                        <a:path w="87" h="66">
                          <a:moveTo>
                            <a:pt x="4" y="17"/>
                          </a:moveTo>
                          <a:lnTo>
                            <a:pt x="87" y="0"/>
                          </a:lnTo>
                          <a:lnTo>
                            <a:pt x="24" y="47"/>
                          </a:lnTo>
                          <a:lnTo>
                            <a:pt x="0" y="66"/>
                          </a:lnTo>
                          <a:lnTo>
                            <a:pt x="4"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75" name="Freeform 71"/>
                    <p:cNvSpPr>
                      <a:spLocks/>
                    </p:cNvSpPr>
                    <p:nvPr/>
                  </p:nvSpPr>
                  <p:spPr bwMode="auto">
                    <a:xfrm>
                      <a:off x="4115" y="2227"/>
                      <a:ext cx="24" cy="39"/>
                    </a:xfrm>
                    <a:custGeom>
                      <a:avLst/>
                      <a:gdLst>
                        <a:gd name="T0" fmla="*/ 0 w 50"/>
                        <a:gd name="T1" fmla="*/ 1 h 78"/>
                        <a:gd name="T2" fmla="*/ 0 w 50"/>
                        <a:gd name="T3" fmla="*/ 1 h 78"/>
                        <a:gd name="T4" fmla="*/ 0 w 50"/>
                        <a:gd name="T5" fmla="*/ 1 h 78"/>
                        <a:gd name="T6" fmla="*/ 0 w 50"/>
                        <a:gd name="T7" fmla="*/ 1 h 78"/>
                        <a:gd name="T8" fmla="*/ 0 w 50"/>
                        <a:gd name="T9" fmla="*/ 1 h 78"/>
                        <a:gd name="T10" fmla="*/ 0 w 50"/>
                        <a:gd name="T11" fmla="*/ 1 h 78"/>
                        <a:gd name="T12" fmla="*/ 0 w 50"/>
                        <a:gd name="T13" fmla="*/ 1 h 78"/>
                        <a:gd name="T14" fmla="*/ 0 w 50"/>
                        <a:gd name="T15" fmla="*/ 1 h 78"/>
                        <a:gd name="T16" fmla="*/ 0 w 50"/>
                        <a:gd name="T17" fmla="*/ 1 h 78"/>
                        <a:gd name="T18" fmla="*/ 0 w 50"/>
                        <a:gd name="T19" fmla="*/ 1 h 78"/>
                        <a:gd name="T20" fmla="*/ 0 w 50"/>
                        <a:gd name="T21" fmla="*/ 1 h 78"/>
                        <a:gd name="T22" fmla="*/ 0 w 50"/>
                        <a:gd name="T23" fmla="*/ 1 h 78"/>
                        <a:gd name="T24" fmla="*/ 0 w 50"/>
                        <a:gd name="T25" fmla="*/ 1 h 78"/>
                        <a:gd name="T26" fmla="*/ 0 w 50"/>
                        <a:gd name="T27" fmla="*/ 1 h 78"/>
                        <a:gd name="T28" fmla="*/ 0 w 50"/>
                        <a:gd name="T29" fmla="*/ 1 h 78"/>
                        <a:gd name="T30" fmla="*/ 0 w 50"/>
                        <a:gd name="T31" fmla="*/ 1 h 78"/>
                        <a:gd name="T32" fmla="*/ 0 w 50"/>
                        <a:gd name="T33" fmla="*/ 1 h 78"/>
                        <a:gd name="T34" fmla="*/ 0 w 50"/>
                        <a:gd name="T35" fmla="*/ 0 h 78"/>
                        <a:gd name="T36" fmla="*/ 0 w 50"/>
                        <a:gd name="T37" fmla="*/ 1 h 78"/>
                        <a:gd name="T38" fmla="*/ 0 w 50"/>
                        <a:gd name="T39" fmla="*/ 1 h 7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0"/>
                        <a:gd name="T61" fmla="*/ 0 h 78"/>
                        <a:gd name="T62" fmla="*/ 50 w 50"/>
                        <a:gd name="T63" fmla="*/ 78 h 7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0" h="78">
                          <a:moveTo>
                            <a:pt x="18" y="8"/>
                          </a:moveTo>
                          <a:lnTo>
                            <a:pt x="0" y="35"/>
                          </a:lnTo>
                          <a:lnTo>
                            <a:pt x="10" y="78"/>
                          </a:lnTo>
                          <a:lnTo>
                            <a:pt x="14" y="76"/>
                          </a:lnTo>
                          <a:lnTo>
                            <a:pt x="18" y="73"/>
                          </a:lnTo>
                          <a:lnTo>
                            <a:pt x="25" y="69"/>
                          </a:lnTo>
                          <a:lnTo>
                            <a:pt x="33" y="65"/>
                          </a:lnTo>
                          <a:lnTo>
                            <a:pt x="38" y="59"/>
                          </a:lnTo>
                          <a:lnTo>
                            <a:pt x="44" y="54"/>
                          </a:lnTo>
                          <a:lnTo>
                            <a:pt x="50" y="46"/>
                          </a:lnTo>
                          <a:lnTo>
                            <a:pt x="50" y="38"/>
                          </a:lnTo>
                          <a:lnTo>
                            <a:pt x="50" y="31"/>
                          </a:lnTo>
                          <a:lnTo>
                            <a:pt x="48" y="21"/>
                          </a:lnTo>
                          <a:lnTo>
                            <a:pt x="46" y="16"/>
                          </a:lnTo>
                          <a:lnTo>
                            <a:pt x="44" y="10"/>
                          </a:lnTo>
                          <a:lnTo>
                            <a:pt x="42" y="6"/>
                          </a:lnTo>
                          <a:lnTo>
                            <a:pt x="38" y="0"/>
                          </a:lnTo>
                          <a:lnTo>
                            <a:pt x="18"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76" name="Freeform 72"/>
                    <p:cNvSpPr>
                      <a:spLocks/>
                    </p:cNvSpPr>
                    <p:nvPr/>
                  </p:nvSpPr>
                  <p:spPr bwMode="auto">
                    <a:xfrm>
                      <a:off x="4074" y="1773"/>
                      <a:ext cx="28" cy="57"/>
                    </a:xfrm>
                    <a:custGeom>
                      <a:avLst/>
                      <a:gdLst>
                        <a:gd name="T0" fmla="*/ 0 w 57"/>
                        <a:gd name="T1" fmla="*/ 1 h 114"/>
                        <a:gd name="T2" fmla="*/ 0 w 57"/>
                        <a:gd name="T3" fmla="*/ 1 h 114"/>
                        <a:gd name="T4" fmla="*/ 0 w 57"/>
                        <a:gd name="T5" fmla="*/ 1 h 114"/>
                        <a:gd name="T6" fmla="*/ 0 w 57"/>
                        <a:gd name="T7" fmla="*/ 1 h 114"/>
                        <a:gd name="T8" fmla="*/ 0 w 57"/>
                        <a:gd name="T9" fmla="*/ 1 h 114"/>
                        <a:gd name="T10" fmla="*/ 0 w 57"/>
                        <a:gd name="T11" fmla="*/ 1 h 114"/>
                        <a:gd name="T12" fmla="*/ 0 w 57"/>
                        <a:gd name="T13" fmla="*/ 1 h 114"/>
                        <a:gd name="T14" fmla="*/ 0 w 57"/>
                        <a:gd name="T15" fmla="*/ 1 h 114"/>
                        <a:gd name="T16" fmla="*/ 0 w 57"/>
                        <a:gd name="T17" fmla="*/ 1 h 114"/>
                        <a:gd name="T18" fmla="*/ 0 w 57"/>
                        <a:gd name="T19" fmla="*/ 1 h 114"/>
                        <a:gd name="T20" fmla="*/ 0 w 57"/>
                        <a:gd name="T21" fmla="*/ 1 h 114"/>
                        <a:gd name="T22" fmla="*/ 0 w 57"/>
                        <a:gd name="T23" fmla="*/ 1 h 114"/>
                        <a:gd name="T24" fmla="*/ 0 w 57"/>
                        <a:gd name="T25" fmla="*/ 1 h 114"/>
                        <a:gd name="T26" fmla="*/ 0 w 57"/>
                        <a:gd name="T27" fmla="*/ 1 h 114"/>
                        <a:gd name="T28" fmla="*/ 0 w 57"/>
                        <a:gd name="T29" fmla="*/ 1 h 114"/>
                        <a:gd name="T30" fmla="*/ 0 w 57"/>
                        <a:gd name="T31" fmla="*/ 1 h 114"/>
                        <a:gd name="T32" fmla="*/ 0 w 57"/>
                        <a:gd name="T33" fmla="*/ 1 h 114"/>
                        <a:gd name="T34" fmla="*/ 0 w 57"/>
                        <a:gd name="T35" fmla="*/ 0 h 114"/>
                        <a:gd name="T36" fmla="*/ 0 w 57"/>
                        <a:gd name="T37" fmla="*/ 1 h 114"/>
                        <a:gd name="T38" fmla="*/ 0 w 57"/>
                        <a:gd name="T39" fmla="*/ 1 h 114"/>
                        <a:gd name="T40" fmla="*/ 0 w 57"/>
                        <a:gd name="T41" fmla="*/ 1 h 11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7"/>
                        <a:gd name="T64" fmla="*/ 0 h 114"/>
                        <a:gd name="T65" fmla="*/ 57 w 57"/>
                        <a:gd name="T66" fmla="*/ 114 h 11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7" h="114">
                          <a:moveTo>
                            <a:pt x="0" y="114"/>
                          </a:moveTo>
                          <a:lnTo>
                            <a:pt x="2" y="113"/>
                          </a:lnTo>
                          <a:lnTo>
                            <a:pt x="7" y="109"/>
                          </a:lnTo>
                          <a:lnTo>
                            <a:pt x="15" y="101"/>
                          </a:lnTo>
                          <a:lnTo>
                            <a:pt x="26" y="94"/>
                          </a:lnTo>
                          <a:lnTo>
                            <a:pt x="38" y="80"/>
                          </a:lnTo>
                          <a:lnTo>
                            <a:pt x="47" y="71"/>
                          </a:lnTo>
                          <a:lnTo>
                            <a:pt x="49" y="65"/>
                          </a:lnTo>
                          <a:lnTo>
                            <a:pt x="53" y="57"/>
                          </a:lnTo>
                          <a:lnTo>
                            <a:pt x="55" y="54"/>
                          </a:lnTo>
                          <a:lnTo>
                            <a:pt x="57" y="50"/>
                          </a:lnTo>
                          <a:lnTo>
                            <a:pt x="57" y="38"/>
                          </a:lnTo>
                          <a:lnTo>
                            <a:pt x="57" y="31"/>
                          </a:lnTo>
                          <a:lnTo>
                            <a:pt x="55" y="21"/>
                          </a:lnTo>
                          <a:lnTo>
                            <a:pt x="53" y="16"/>
                          </a:lnTo>
                          <a:lnTo>
                            <a:pt x="49" y="8"/>
                          </a:lnTo>
                          <a:lnTo>
                            <a:pt x="47" y="4"/>
                          </a:lnTo>
                          <a:lnTo>
                            <a:pt x="47" y="0"/>
                          </a:lnTo>
                          <a:lnTo>
                            <a:pt x="19" y="65"/>
                          </a:lnTo>
                          <a:lnTo>
                            <a:pt x="0" y="1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77" name="Freeform 73"/>
                    <p:cNvSpPr>
                      <a:spLocks/>
                    </p:cNvSpPr>
                    <p:nvPr/>
                  </p:nvSpPr>
                  <p:spPr bwMode="auto">
                    <a:xfrm>
                      <a:off x="3949" y="2237"/>
                      <a:ext cx="191" cy="88"/>
                    </a:xfrm>
                    <a:custGeom>
                      <a:avLst/>
                      <a:gdLst>
                        <a:gd name="T0" fmla="*/ 1 w 382"/>
                        <a:gd name="T1" fmla="*/ 0 h 177"/>
                        <a:gd name="T2" fmla="*/ 1 w 382"/>
                        <a:gd name="T3" fmla="*/ 0 h 177"/>
                        <a:gd name="T4" fmla="*/ 1 w 382"/>
                        <a:gd name="T5" fmla="*/ 0 h 177"/>
                        <a:gd name="T6" fmla="*/ 1 w 382"/>
                        <a:gd name="T7" fmla="*/ 0 h 177"/>
                        <a:gd name="T8" fmla="*/ 1 w 382"/>
                        <a:gd name="T9" fmla="*/ 0 h 177"/>
                        <a:gd name="T10" fmla="*/ 1 w 382"/>
                        <a:gd name="T11" fmla="*/ 0 h 177"/>
                        <a:gd name="T12" fmla="*/ 1 w 382"/>
                        <a:gd name="T13" fmla="*/ 0 h 177"/>
                        <a:gd name="T14" fmla="*/ 1 w 382"/>
                        <a:gd name="T15" fmla="*/ 0 h 177"/>
                        <a:gd name="T16" fmla="*/ 1 w 382"/>
                        <a:gd name="T17" fmla="*/ 0 h 177"/>
                        <a:gd name="T18" fmla="*/ 1 w 382"/>
                        <a:gd name="T19" fmla="*/ 0 h 177"/>
                        <a:gd name="T20" fmla="*/ 1 w 382"/>
                        <a:gd name="T21" fmla="*/ 0 h 177"/>
                        <a:gd name="T22" fmla="*/ 1 w 382"/>
                        <a:gd name="T23" fmla="*/ 0 h 177"/>
                        <a:gd name="T24" fmla="*/ 1 w 382"/>
                        <a:gd name="T25" fmla="*/ 0 h 177"/>
                        <a:gd name="T26" fmla="*/ 0 w 382"/>
                        <a:gd name="T27" fmla="*/ 0 h 177"/>
                        <a:gd name="T28" fmla="*/ 1 w 382"/>
                        <a:gd name="T29" fmla="*/ 0 h 177"/>
                        <a:gd name="T30" fmla="*/ 1 w 382"/>
                        <a:gd name="T31" fmla="*/ 1 h 177"/>
                        <a:gd name="T32" fmla="*/ 1 w 382"/>
                        <a:gd name="T33" fmla="*/ 1 h 177"/>
                        <a:gd name="T34" fmla="*/ 1 w 382"/>
                        <a:gd name="T35" fmla="*/ 1 h 177"/>
                        <a:gd name="T36" fmla="*/ 1 w 382"/>
                        <a:gd name="T37" fmla="*/ 1 h 177"/>
                        <a:gd name="T38" fmla="*/ 1 w 382"/>
                        <a:gd name="T39" fmla="*/ 1 h 177"/>
                        <a:gd name="T40" fmla="*/ 1 w 382"/>
                        <a:gd name="T41" fmla="*/ 1 h 177"/>
                        <a:gd name="T42" fmla="*/ 1 w 382"/>
                        <a:gd name="T43" fmla="*/ 1 h 177"/>
                        <a:gd name="T44" fmla="*/ 1 w 382"/>
                        <a:gd name="T45" fmla="*/ 1 h 177"/>
                        <a:gd name="T46" fmla="*/ 1 w 382"/>
                        <a:gd name="T47" fmla="*/ 1 h 177"/>
                        <a:gd name="T48" fmla="*/ 3 w 382"/>
                        <a:gd name="T49" fmla="*/ 1 h 177"/>
                        <a:gd name="T50" fmla="*/ 3 w 382"/>
                        <a:gd name="T51" fmla="*/ 1 h 177"/>
                        <a:gd name="T52" fmla="*/ 3 w 382"/>
                        <a:gd name="T53" fmla="*/ 0 h 177"/>
                        <a:gd name="T54" fmla="*/ 3 w 382"/>
                        <a:gd name="T55" fmla="*/ 0 h 177"/>
                        <a:gd name="T56" fmla="*/ 3 w 382"/>
                        <a:gd name="T57" fmla="*/ 0 h 177"/>
                        <a:gd name="T58" fmla="*/ 1 w 382"/>
                        <a:gd name="T59" fmla="*/ 0 h 177"/>
                        <a:gd name="T60" fmla="*/ 2 w 382"/>
                        <a:gd name="T61" fmla="*/ 0 h 177"/>
                        <a:gd name="T62" fmla="*/ 3 w 382"/>
                        <a:gd name="T63" fmla="*/ 0 h 177"/>
                        <a:gd name="T64" fmla="*/ 1 w 382"/>
                        <a:gd name="T65" fmla="*/ 0 h 177"/>
                        <a:gd name="T66" fmla="*/ 1 w 382"/>
                        <a:gd name="T67" fmla="*/ 1 h 177"/>
                        <a:gd name="T68" fmla="*/ 1 w 382"/>
                        <a:gd name="T69" fmla="*/ 1 h 177"/>
                        <a:gd name="T70" fmla="*/ 1 w 382"/>
                        <a:gd name="T71" fmla="*/ 1 h 177"/>
                        <a:gd name="T72" fmla="*/ 1 w 382"/>
                        <a:gd name="T73" fmla="*/ 1 h 177"/>
                        <a:gd name="T74" fmla="*/ 1 w 382"/>
                        <a:gd name="T75" fmla="*/ 1 h 177"/>
                        <a:gd name="T76" fmla="*/ 1 w 382"/>
                        <a:gd name="T77" fmla="*/ 1 h 177"/>
                        <a:gd name="T78" fmla="*/ 1 w 382"/>
                        <a:gd name="T79" fmla="*/ 1 h 177"/>
                        <a:gd name="T80" fmla="*/ 1 w 382"/>
                        <a:gd name="T81" fmla="*/ 1 h 177"/>
                        <a:gd name="T82" fmla="*/ 1 w 382"/>
                        <a:gd name="T83" fmla="*/ 1 h 177"/>
                        <a:gd name="T84" fmla="*/ 1 w 382"/>
                        <a:gd name="T85" fmla="*/ 0 h 177"/>
                        <a:gd name="T86" fmla="*/ 1 w 382"/>
                        <a:gd name="T87" fmla="*/ 0 h 177"/>
                        <a:gd name="T88" fmla="*/ 1 w 382"/>
                        <a:gd name="T89" fmla="*/ 0 h 177"/>
                        <a:gd name="T90" fmla="*/ 1 w 382"/>
                        <a:gd name="T91" fmla="*/ 0 h 177"/>
                        <a:gd name="T92" fmla="*/ 1 w 382"/>
                        <a:gd name="T93" fmla="*/ 0 h 177"/>
                        <a:gd name="T94" fmla="*/ 1 w 382"/>
                        <a:gd name="T95" fmla="*/ 0 h 177"/>
                        <a:gd name="T96" fmla="*/ 1 w 382"/>
                        <a:gd name="T97" fmla="*/ 0 h 177"/>
                        <a:gd name="T98" fmla="*/ 1 w 382"/>
                        <a:gd name="T99" fmla="*/ 0 h 177"/>
                        <a:gd name="T100" fmla="*/ 1 w 382"/>
                        <a:gd name="T101" fmla="*/ 0 h 177"/>
                        <a:gd name="T102" fmla="*/ 1 w 382"/>
                        <a:gd name="T103" fmla="*/ 0 h 177"/>
                        <a:gd name="T104" fmla="*/ 1 w 382"/>
                        <a:gd name="T105" fmla="*/ 0 h 177"/>
                        <a:gd name="T106" fmla="*/ 1 w 382"/>
                        <a:gd name="T107" fmla="*/ 0 h 177"/>
                        <a:gd name="T108" fmla="*/ 1 w 382"/>
                        <a:gd name="T109" fmla="*/ 0 h 177"/>
                        <a:gd name="T110" fmla="*/ 3 w 382"/>
                        <a:gd name="T111" fmla="*/ 0 h 17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382"/>
                        <a:gd name="T169" fmla="*/ 0 h 177"/>
                        <a:gd name="T170" fmla="*/ 382 w 382"/>
                        <a:gd name="T171" fmla="*/ 177 h 177"/>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382" h="177">
                          <a:moveTo>
                            <a:pt x="342" y="14"/>
                          </a:moveTo>
                          <a:lnTo>
                            <a:pt x="251" y="52"/>
                          </a:lnTo>
                          <a:lnTo>
                            <a:pt x="247" y="50"/>
                          </a:lnTo>
                          <a:lnTo>
                            <a:pt x="239" y="48"/>
                          </a:lnTo>
                          <a:lnTo>
                            <a:pt x="234" y="46"/>
                          </a:lnTo>
                          <a:lnTo>
                            <a:pt x="228" y="46"/>
                          </a:lnTo>
                          <a:lnTo>
                            <a:pt x="220" y="44"/>
                          </a:lnTo>
                          <a:lnTo>
                            <a:pt x="213" y="44"/>
                          </a:lnTo>
                          <a:lnTo>
                            <a:pt x="203" y="42"/>
                          </a:lnTo>
                          <a:lnTo>
                            <a:pt x="194" y="42"/>
                          </a:lnTo>
                          <a:lnTo>
                            <a:pt x="182" y="38"/>
                          </a:lnTo>
                          <a:lnTo>
                            <a:pt x="171" y="38"/>
                          </a:lnTo>
                          <a:lnTo>
                            <a:pt x="163" y="38"/>
                          </a:lnTo>
                          <a:lnTo>
                            <a:pt x="158" y="38"/>
                          </a:lnTo>
                          <a:lnTo>
                            <a:pt x="152" y="38"/>
                          </a:lnTo>
                          <a:lnTo>
                            <a:pt x="144" y="38"/>
                          </a:lnTo>
                          <a:lnTo>
                            <a:pt x="139" y="38"/>
                          </a:lnTo>
                          <a:lnTo>
                            <a:pt x="131" y="38"/>
                          </a:lnTo>
                          <a:lnTo>
                            <a:pt x="123" y="38"/>
                          </a:lnTo>
                          <a:lnTo>
                            <a:pt x="118" y="40"/>
                          </a:lnTo>
                          <a:lnTo>
                            <a:pt x="108" y="40"/>
                          </a:lnTo>
                          <a:lnTo>
                            <a:pt x="102" y="40"/>
                          </a:lnTo>
                          <a:lnTo>
                            <a:pt x="95" y="42"/>
                          </a:lnTo>
                          <a:lnTo>
                            <a:pt x="89" y="42"/>
                          </a:lnTo>
                          <a:lnTo>
                            <a:pt x="81" y="42"/>
                          </a:lnTo>
                          <a:lnTo>
                            <a:pt x="76" y="44"/>
                          </a:lnTo>
                          <a:lnTo>
                            <a:pt x="70" y="44"/>
                          </a:lnTo>
                          <a:lnTo>
                            <a:pt x="64" y="46"/>
                          </a:lnTo>
                          <a:lnTo>
                            <a:pt x="59" y="46"/>
                          </a:lnTo>
                          <a:lnTo>
                            <a:pt x="51" y="48"/>
                          </a:lnTo>
                          <a:lnTo>
                            <a:pt x="47" y="50"/>
                          </a:lnTo>
                          <a:lnTo>
                            <a:pt x="42" y="52"/>
                          </a:lnTo>
                          <a:lnTo>
                            <a:pt x="34" y="55"/>
                          </a:lnTo>
                          <a:lnTo>
                            <a:pt x="26" y="59"/>
                          </a:lnTo>
                          <a:lnTo>
                            <a:pt x="19" y="63"/>
                          </a:lnTo>
                          <a:lnTo>
                            <a:pt x="13" y="69"/>
                          </a:lnTo>
                          <a:lnTo>
                            <a:pt x="7" y="73"/>
                          </a:lnTo>
                          <a:lnTo>
                            <a:pt x="4" y="80"/>
                          </a:lnTo>
                          <a:lnTo>
                            <a:pt x="2" y="86"/>
                          </a:lnTo>
                          <a:lnTo>
                            <a:pt x="0" y="92"/>
                          </a:lnTo>
                          <a:lnTo>
                            <a:pt x="0" y="99"/>
                          </a:lnTo>
                          <a:lnTo>
                            <a:pt x="0" y="105"/>
                          </a:lnTo>
                          <a:lnTo>
                            <a:pt x="2" y="112"/>
                          </a:lnTo>
                          <a:lnTo>
                            <a:pt x="5" y="118"/>
                          </a:lnTo>
                          <a:lnTo>
                            <a:pt x="11" y="126"/>
                          </a:lnTo>
                          <a:lnTo>
                            <a:pt x="21" y="133"/>
                          </a:lnTo>
                          <a:lnTo>
                            <a:pt x="28" y="139"/>
                          </a:lnTo>
                          <a:lnTo>
                            <a:pt x="40" y="147"/>
                          </a:lnTo>
                          <a:lnTo>
                            <a:pt x="45" y="149"/>
                          </a:lnTo>
                          <a:lnTo>
                            <a:pt x="51" y="152"/>
                          </a:lnTo>
                          <a:lnTo>
                            <a:pt x="59" y="156"/>
                          </a:lnTo>
                          <a:lnTo>
                            <a:pt x="66" y="158"/>
                          </a:lnTo>
                          <a:lnTo>
                            <a:pt x="72" y="160"/>
                          </a:lnTo>
                          <a:lnTo>
                            <a:pt x="80" y="162"/>
                          </a:lnTo>
                          <a:lnTo>
                            <a:pt x="87" y="166"/>
                          </a:lnTo>
                          <a:lnTo>
                            <a:pt x="97" y="168"/>
                          </a:lnTo>
                          <a:lnTo>
                            <a:pt x="104" y="170"/>
                          </a:lnTo>
                          <a:lnTo>
                            <a:pt x="112" y="171"/>
                          </a:lnTo>
                          <a:lnTo>
                            <a:pt x="121" y="171"/>
                          </a:lnTo>
                          <a:lnTo>
                            <a:pt x="131" y="173"/>
                          </a:lnTo>
                          <a:lnTo>
                            <a:pt x="139" y="173"/>
                          </a:lnTo>
                          <a:lnTo>
                            <a:pt x="148" y="175"/>
                          </a:lnTo>
                          <a:lnTo>
                            <a:pt x="158" y="175"/>
                          </a:lnTo>
                          <a:lnTo>
                            <a:pt x="167" y="177"/>
                          </a:lnTo>
                          <a:lnTo>
                            <a:pt x="177" y="175"/>
                          </a:lnTo>
                          <a:lnTo>
                            <a:pt x="186" y="175"/>
                          </a:lnTo>
                          <a:lnTo>
                            <a:pt x="197" y="173"/>
                          </a:lnTo>
                          <a:lnTo>
                            <a:pt x="207" y="173"/>
                          </a:lnTo>
                          <a:lnTo>
                            <a:pt x="216" y="171"/>
                          </a:lnTo>
                          <a:lnTo>
                            <a:pt x="226" y="170"/>
                          </a:lnTo>
                          <a:lnTo>
                            <a:pt x="232" y="168"/>
                          </a:lnTo>
                          <a:lnTo>
                            <a:pt x="241" y="166"/>
                          </a:lnTo>
                          <a:lnTo>
                            <a:pt x="247" y="162"/>
                          </a:lnTo>
                          <a:lnTo>
                            <a:pt x="254" y="160"/>
                          </a:lnTo>
                          <a:lnTo>
                            <a:pt x="260" y="156"/>
                          </a:lnTo>
                          <a:lnTo>
                            <a:pt x="266" y="154"/>
                          </a:lnTo>
                          <a:lnTo>
                            <a:pt x="275" y="147"/>
                          </a:lnTo>
                          <a:lnTo>
                            <a:pt x="283" y="139"/>
                          </a:lnTo>
                          <a:lnTo>
                            <a:pt x="289" y="133"/>
                          </a:lnTo>
                          <a:lnTo>
                            <a:pt x="294" y="126"/>
                          </a:lnTo>
                          <a:lnTo>
                            <a:pt x="296" y="116"/>
                          </a:lnTo>
                          <a:lnTo>
                            <a:pt x="298" y="109"/>
                          </a:lnTo>
                          <a:lnTo>
                            <a:pt x="296" y="101"/>
                          </a:lnTo>
                          <a:lnTo>
                            <a:pt x="294" y="93"/>
                          </a:lnTo>
                          <a:lnTo>
                            <a:pt x="291" y="84"/>
                          </a:lnTo>
                          <a:lnTo>
                            <a:pt x="287" y="76"/>
                          </a:lnTo>
                          <a:lnTo>
                            <a:pt x="281" y="71"/>
                          </a:lnTo>
                          <a:lnTo>
                            <a:pt x="275" y="65"/>
                          </a:lnTo>
                          <a:lnTo>
                            <a:pt x="249" y="71"/>
                          </a:lnTo>
                          <a:lnTo>
                            <a:pt x="249" y="73"/>
                          </a:lnTo>
                          <a:lnTo>
                            <a:pt x="253" y="78"/>
                          </a:lnTo>
                          <a:lnTo>
                            <a:pt x="254" y="82"/>
                          </a:lnTo>
                          <a:lnTo>
                            <a:pt x="256" y="88"/>
                          </a:lnTo>
                          <a:lnTo>
                            <a:pt x="258" y="93"/>
                          </a:lnTo>
                          <a:lnTo>
                            <a:pt x="260" y="99"/>
                          </a:lnTo>
                          <a:lnTo>
                            <a:pt x="260" y="105"/>
                          </a:lnTo>
                          <a:lnTo>
                            <a:pt x="260" y="112"/>
                          </a:lnTo>
                          <a:lnTo>
                            <a:pt x="256" y="118"/>
                          </a:lnTo>
                          <a:lnTo>
                            <a:pt x="254" y="126"/>
                          </a:lnTo>
                          <a:lnTo>
                            <a:pt x="251" y="132"/>
                          </a:lnTo>
                          <a:lnTo>
                            <a:pt x="243" y="137"/>
                          </a:lnTo>
                          <a:lnTo>
                            <a:pt x="239" y="139"/>
                          </a:lnTo>
                          <a:lnTo>
                            <a:pt x="234" y="143"/>
                          </a:lnTo>
                          <a:lnTo>
                            <a:pt x="230" y="145"/>
                          </a:lnTo>
                          <a:lnTo>
                            <a:pt x="224" y="149"/>
                          </a:lnTo>
                          <a:lnTo>
                            <a:pt x="218" y="149"/>
                          </a:lnTo>
                          <a:lnTo>
                            <a:pt x="211" y="151"/>
                          </a:lnTo>
                          <a:lnTo>
                            <a:pt x="205" y="152"/>
                          </a:lnTo>
                          <a:lnTo>
                            <a:pt x="199" y="154"/>
                          </a:lnTo>
                          <a:lnTo>
                            <a:pt x="194" y="154"/>
                          </a:lnTo>
                          <a:lnTo>
                            <a:pt x="186" y="156"/>
                          </a:lnTo>
                          <a:lnTo>
                            <a:pt x="180" y="156"/>
                          </a:lnTo>
                          <a:lnTo>
                            <a:pt x="175" y="158"/>
                          </a:lnTo>
                          <a:lnTo>
                            <a:pt x="163" y="158"/>
                          </a:lnTo>
                          <a:lnTo>
                            <a:pt x="154" y="158"/>
                          </a:lnTo>
                          <a:lnTo>
                            <a:pt x="142" y="158"/>
                          </a:lnTo>
                          <a:lnTo>
                            <a:pt x="133" y="158"/>
                          </a:lnTo>
                          <a:lnTo>
                            <a:pt x="123" y="156"/>
                          </a:lnTo>
                          <a:lnTo>
                            <a:pt x="114" y="154"/>
                          </a:lnTo>
                          <a:lnTo>
                            <a:pt x="104" y="151"/>
                          </a:lnTo>
                          <a:lnTo>
                            <a:pt x="97" y="151"/>
                          </a:lnTo>
                          <a:lnTo>
                            <a:pt x="87" y="147"/>
                          </a:lnTo>
                          <a:lnTo>
                            <a:pt x="80" y="145"/>
                          </a:lnTo>
                          <a:lnTo>
                            <a:pt x="74" y="143"/>
                          </a:lnTo>
                          <a:lnTo>
                            <a:pt x="68" y="139"/>
                          </a:lnTo>
                          <a:lnTo>
                            <a:pt x="61" y="135"/>
                          </a:lnTo>
                          <a:lnTo>
                            <a:pt x="55" y="133"/>
                          </a:lnTo>
                          <a:lnTo>
                            <a:pt x="47" y="128"/>
                          </a:lnTo>
                          <a:lnTo>
                            <a:pt x="42" y="126"/>
                          </a:lnTo>
                          <a:lnTo>
                            <a:pt x="34" y="116"/>
                          </a:lnTo>
                          <a:lnTo>
                            <a:pt x="28" y="107"/>
                          </a:lnTo>
                          <a:lnTo>
                            <a:pt x="26" y="97"/>
                          </a:lnTo>
                          <a:lnTo>
                            <a:pt x="32" y="88"/>
                          </a:lnTo>
                          <a:lnTo>
                            <a:pt x="36" y="80"/>
                          </a:lnTo>
                          <a:lnTo>
                            <a:pt x="42" y="76"/>
                          </a:lnTo>
                          <a:lnTo>
                            <a:pt x="49" y="71"/>
                          </a:lnTo>
                          <a:lnTo>
                            <a:pt x="61" y="69"/>
                          </a:lnTo>
                          <a:lnTo>
                            <a:pt x="64" y="65"/>
                          </a:lnTo>
                          <a:lnTo>
                            <a:pt x="70" y="63"/>
                          </a:lnTo>
                          <a:lnTo>
                            <a:pt x="78" y="61"/>
                          </a:lnTo>
                          <a:lnTo>
                            <a:pt x="83" y="61"/>
                          </a:lnTo>
                          <a:lnTo>
                            <a:pt x="89" y="59"/>
                          </a:lnTo>
                          <a:lnTo>
                            <a:pt x="95" y="57"/>
                          </a:lnTo>
                          <a:lnTo>
                            <a:pt x="102" y="57"/>
                          </a:lnTo>
                          <a:lnTo>
                            <a:pt x="112" y="57"/>
                          </a:lnTo>
                          <a:lnTo>
                            <a:pt x="118" y="55"/>
                          </a:lnTo>
                          <a:lnTo>
                            <a:pt x="125" y="55"/>
                          </a:lnTo>
                          <a:lnTo>
                            <a:pt x="133" y="55"/>
                          </a:lnTo>
                          <a:lnTo>
                            <a:pt x="140" y="55"/>
                          </a:lnTo>
                          <a:lnTo>
                            <a:pt x="148" y="55"/>
                          </a:lnTo>
                          <a:lnTo>
                            <a:pt x="158" y="57"/>
                          </a:lnTo>
                          <a:lnTo>
                            <a:pt x="163" y="57"/>
                          </a:lnTo>
                          <a:lnTo>
                            <a:pt x="173" y="57"/>
                          </a:lnTo>
                          <a:lnTo>
                            <a:pt x="178" y="57"/>
                          </a:lnTo>
                          <a:lnTo>
                            <a:pt x="184" y="57"/>
                          </a:lnTo>
                          <a:lnTo>
                            <a:pt x="192" y="59"/>
                          </a:lnTo>
                          <a:lnTo>
                            <a:pt x="197" y="59"/>
                          </a:lnTo>
                          <a:lnTo>
                            <a:pt x="205" y="59"/>
                          </a:lnTo>
                          <a:lnTo>
                            <a:pt x="211" y="59"/>
                          </a:lnTo>
                          <a:lnTo>
                            <a:pt x="216" y="61"/>
                          </a:lnTo>
                          <a:lnTo>
                            <a:pt x="222" y="61"/>
                          </a:lnTo>
                          <a:lnTo>
                            <a:pt x="230" y="63"/>
                          </a:lnTo>
                          <a:lnTo>
                            <a:pt x="237" y="65"/>
                          </a:lnTo>
                          <a:lnTo>
                            <a:pt x="241" y="65"/>
                          </a:lnTo>
                          <a:lnTo>
                            <a:pt x="243" y="67"/>
                          </a:lnTo>
                          <a:lnTo>
                            <a:pt x="382" y="23"/>
                          </a:lnTo>
                          <a:lnTo>
                            <a:pt x="382" y="0"/>
                          </a:lnTo>
                          <a:lnTo>
                            <a:pt x="342"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78" name="Freeform 74"/>
                    <p:cNvSpPr>
                      <a:spLocks/>
                    </p:cNvSpPr>
                    <p:nvPr/>
                  </p:nvSpPr>
                  <p:spPr bwMode="auto">
                    <a:xfrm>
                      <a:off x="4047" y="2264"/>
                      <a:ext cx="40" cy="15"/>
                    </a:xfrm>
                    <a:custGeom>
                      <a:avLst/>
                      <a:gdLst>
                        <a:gd name="T0" fmla="*/ 0 w 79"/>
                        <a:gd name="T1" fmla="*/ 0 h 31"/>
                        <a:gd name="T2" fmla="*/ 1 w 79"/>
                        <a:gd name="T3" fmla="*/ 0 h 31"/>
                        <a:gd name="T4" fmla="*/ 1 w 79"/>
                        <a:gd name="T5" fmla="*/ 0 h 31"/>
                        <a:gd name="T6" fmla="*/ 1 w 79"/>
                        <a:gd name="T7" fmla="*/ 0 h 31"/>
                        <a:gd name="T8" fmla="*/ 1 w 79"/>
                        <a:gd name="T9" fmla="*/ 0 h 31"/>
                        <a:gd name="T10" fmla="*/ 1 w 79"/>
                        <a:gd name="T11" fmla="*/ 0 h 31"/>
                        <a:gd name="T12" fmla="*/ 1 w 79"/>
                        <a:gd name="T13" fmla="*/ 0 h 31"/>
                        <a:gd name="T14" fmla="*/ 1 w 79"/>
                        <a:gd name="T15" fmla="*/ 0 h 31"/>
                        <a:gd name="T16" fmla="*/ 1 w 79"/>
                        <a:gd name="T17" fmla="*/ 0 h 31"/>
                        <a:gd name="T18" fmla="*/ 1 w 79"/>
                        <a:gd name="T19" fmla="*/ 0 h 31"/>
                        <a:gd name="T20" fmla="*/ 1 w 79"/>
                        <a:gd name="T21" fmla="*/ 0 h 31"/>
                        <a:gd name="T22" fmla="*/ 1 w 79"/>
                        <a:gd name="T23" fmla="*/ 0 h 31"/>
                        <a:gd name="T24" fmla="*/ 1 w 79"/>
                        <a:gd name="T25" fmla="*/ 0 h 31"/>
                        <a:gd name="T26" fmla="*/ 1 w 79"/>
                        <a:gd name="T27" fmla="*/ 0 h 31"/>
                        <a:gd name="T28" fmla="*/ 1 w 79"/>
                        <a:gd name="T29" fmla="*/ 0 h 31"/>
                        <a:gd name="T30" fmla="*/ 1 w 79"/>
                        <a:gd name="T31" fmla="*/ 0 h 31"/>
                        <a:gd name="T32" fmla="*/ 0 w 79"/>
                        <a:gd name="T33" fmla="*/ 0 h 31"/>
                        <a:gd name="T34" fmla="*/ 0 w 79"/>
                        <a:gd name="T35" fmla="*/ 0 h 3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9"/>
                        <a:gd name="T55" fmla="*/ 0 h 31"/>
                        <a:gd name="T56" fmla="*/ 79 w 79"/>
                        <a:gd name="T57" fmla="*/ 31 h 3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9" h="31">
                          <a:moveTo>
                            <a:pt x="0" y="2"/>
                          </a:moveTo>
                          <a:lnTo>
                            <a:pt x="64" y="31"/>
                          </a:lnTo>
                          <a:lnTo>
                            <a:pt x="79" y="10"/>
                          </a:lnTo>
                          <a:lnTo>
                            <a:pt x="77" y="6"/>
                          </a:lnTo>
                          <a:lnTo>
                            <a:pt x="74" y="0"/>
                          </a:lnTo>
                          <a:lnTo>
                            <a:pt x="68" y="0"/>
                          </a:lnTo>
                          <a:lnTo>
                            <a:pt x="58" y="0"/>
                          </a:lnTo>
                          <a:lnTo>
                            <a:pt x="53" y="0"/>
                          </a:lnTo>
                          <a:lnTo>
                            <a:pt x="47" y="0"/>
                          </a:lnTo>
                          <a:lnTo>
                            <a:pt x="41" y="0"/>
                          </a:lnTo>
                          <a:lnTo>
                            <a:pt x="34" y="0"/>
                          </a:lnTo>
                          <a:lnTo>
                            <a:pt x="26" y="0"/>
                          </a:lnTo>
                          <a:lnTo>
                            <a:pt x="20" y="0"/>
                          </a:lnTo>
                          <a:lnTo>
                            <a:pt x="15" y="0"/>
                          </a:lnTo>
                          <a:lnTo>
                            <a:pt x="11" y="2"/>
                          </a:lnTo>
                          <a:lnTo>
                            <a:pt x="1" y="2"/>
                          </a:lnTo>
                          <a:lnTo>
                            <a:pt x="0"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79" name="Freeform 75"/>
                    <p:cNvSpPr>
                      <a:spLocks/>
                    </p:cNvSpPr>
                    <p:nvPr/>
                  </p:nvSpPr>
                  <p:spPr bwMode="auto">
                    <a:xfrm>
                      <a:off x="3977" y="2277"/>
                      <a:ext cx="53" cy="33"/>
                    </a:xfrm>
                    <a:custGeom>
                      <a:avLst/>
                      <a:gdLst>
                        <a:gd name="T0" fmla="*/ 0 w 106"/>
                        <a:gd name="T1" fmla="*/ 0 h 67"/>
                        <a:gd name="T2" fmla="*/ 1 w 106"/>
                        <a:gd name="T3" fmla="*/ 0 h 67"/>
                        <a:gd name="T4" fmla="*/ 1 w 106"/>
                        <a:gd name="T5" fmla="*/ 0 h 67"/>
                        <a:gd name="T6" fmla="*/ 0 w 106"/>
                        <a:gd name="T7" fmla="*/ 0 h 67"/>
                        <a:gd name="T8" fmla="*/ 0 w 106"/>
                        <a:gd name="T9" fmla="*/ 0 h 67"/>
                        <a:gd name="T10" fmla="*/ 0 60000 65536"/>
                        <a:gd name="T11" fmla="*/ 0 60000 65536"/>
                        <a:gd name="T12" fmla="*/ 0 60000 65536"/>
                        <a:gd name="T13" fmla="*/ 0 60000 65536"/>
                        <a:gd name="T14" fmla="*/ 0 60000 65536"/>
                        <a:gd name="T15" fmla="*/ 0 w 106"/>
                        <a:gd name="T16" fmla="*/ 0 h 67"/>
                        <a:gd name="T17" fmla="*/ 106 w 106"/>
                        <a:gd name="T18" fmla="*/ 67 h 67"/>
                      </a:gdLst>
                      <a:ahLst/>
                      <a:cxnLst>
                        <a:cxn ang="T10">
                          <a:pos x="T0" y="T1"/>
                        </a:cxn>
                        <a:cxn ang="T11">
                          <a:pos x="T2" y="T3"/>
                        </a:cxn>
                        <a:cxn ang="T12">
                          <a:pos x="T4" y="T5"/>
                        </a:cxn>
                        <a:cxn ang="T13">
                          <a:pos x="T6" y="T7"/>
                        </a:cxn>
                        <a:cxn ang="T14">
                          <a:pos x="T8" y="T9"/>
                        </a:cxn>
                      </a:cxnLst>
                      <a:rect l="T15" t="T16" r="T17" b="T18"/>
                      <a:pathLst>
                        <a:path w="106" h="67">
                          <a:moveTo>
                            <a:pt x="0" y="6"/>
                          </a:moveTo>
                          <a:lnTo>
                            <a:pt x="106" y="67"/>
                          </a:lnTo>
                          <a:lnTo>
                            <a:pt x="11" y="0"/>
                          </a:lnTo>
                          <a:lnTo>
                            <a:pt x="0"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80" name="Freeform 76"/>
                    <p:cNvSpPr>
                      <a:spLocks/>
                    </p:cNvSpPr>
                    <p:nvPr/>
                  </p:nvSpPr>
                  <p:spPr bwMode="auto">
                    <a:xfrm>
                      <a:off x="3986" y="2269"/>
                      <a:ext cx="55" cy="33"/>
                    </a:xfrm>
                    <a:custGeom>
                      <a:avLst/>
                      <a:gdLst>
                        <a:gd name="T0" fmla="*/ 0 w 108"/>
                        <a:gd name="T1" fmla="*/ 0 h 67"/>
                        <a:gd name="T2" fmla="*/ 1 w 108"/>
                        <a:gd name="T3" fmla="*/ 0 h 67"/>
                        <a:gd name="T4" fmla="*/ 1 w 108"/>
                        <a:gd name="T5" fmla="*/ 0 h 67"/>
                        <a:gd name="T6" fmla="*/ 0 w 108"/>
                        <a:gd name="T7" fmla="*/ 0 h 67"/>
                        <a:gd name="T8" fmla="*/ 0 w 108"/>
                        <a:gd name="T9" fmla="*/ 0 h 67"/>
                        <a:gd name="T10" fmla="*/ 0 60000 65536"/>
                        <a:gd name="T11" fmla="*/ 0 60000 65536"/>
                        <a:gd name="T12" fmla="*/ 0 60000 65536"/>
                        <a:gd name="T13" fmla="*/ 0 60000 65536"/>
                        <a:gd name="T14" fmla="*/ 0 60000 65536"/>
                        <a:gd name="T15" fmla="*/ 0 w 108"/>
                        <a:gd name="T16" fmla="*/ 0 h 67"/>
                        <a:gd name="T17" fmla="*/ 108 w 108"/>
                        <a:gd name="T18" fmla="*/ 67 h 67"/>
                      </a:gdLst>
                      <a:ahLst/>
                      <a:cxnLst>
                        <a:cxn ang="T10">
                          <a:pos x="T0" y="T1"/>
                        </a:cxn>
                        <a:cxn ang="T11">
                          <a:pos x="T2" y="T3"/>
                        </a:cxn>
                        <a:cxn ang="T12">
                          <a:pos x="T4" y="T5"/>
                        </a:cxn>
                        <a:cxn ang="T13">
                          <a:pos x="T6" y="T7"/>
                        </a:cxn>
                        <a:cxn ang="T14">
                          <a:pos x="T8" y="T9"/>
                        </a:cxn>
                      </a:cxnLst>
                      <a:rect l="T15" t="T16" r="T17" b="T18"/>
                      <a:pathLst>
                        <a:path w="108" h="67">
                          <a:moveTo>
                            <a:pt x="0" y="6"/>
                          </a:moveTo>
                          <a:lnTo>
                            <a:pt x="108" y="67"/>
                          </a:lnTo>
                          <a:lnTo>
                            <a:pt x="7" y="0"/>
                          </a:lnTo>
                          <a:lnTo>
                            <a:pt x="0"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81" name="Freeform 77"/>
                    <p:cNvSpPr>
                      <a:spLocks/>
                    </p:cNvSpPr>
                    <p:nvPr/>
                  </p:nvSpPr>
                  <p:spPr bwMode="auto">
                    <a:xfrm>
                      <a:off x="3998" y="2265"/>
                      <a:ext cx="54" cy="33"/>
                    </a:xfrm>
                    <a:custGeom>
                      <a:avLst/>
                      <a:gdLst>
                        <a:gd name="T0" fmla="*/ 0 w 108"/>
                        <a:gd name="T1" fmla="*/ 0 h 67"/>
                        <a:gd name="T2" fmla="*/ 1 w 108"/>
                        <a:gd name="T3" fmla="*/ 0 h 67"/>
                        <a:gd name="T4" fmla="*/ 1 w 108"/>
                        <a:gd name="T5" fmla="*/ 0 h 67"/>
                        <a:gd name="T6" fmla="*/ 0 w 108"/>
                        <a:gd name="T7" fmla="*/ 0 h 67"/>
                        <a:gd name="T8" fmla="*/ 0 w 108"/>
                        <a:gd name="T9" fmla="*/ 0 h 67"/>
                        <a:gd name="T10" fmla="*/ 0 60000 65536"/>
                        <a:gd name="T11" fmla="*/ 0 60000 65536"/>
                        <a:gd name="T12" fmla="*/ 0 60000 65536"/>
                        <a:gd name="T13" fmla="*/ 0 60000 65536"/>
                        <a:gd name="T14" fmla="*/ 0 60000 65536"/>
                        <a:gd name="T15" fmla="*/ 0 w 108"/>
                        <a:gd name="T16" fmla="*/ 0 h 67"/>
                        <a:gd name="T17" fmla="*/ 108 w 108"/>
                        <a:gd name="T18" fmla="*/ 67 h 67"/>
                      </a:gdLst>
                      <a:ahLst/>
                      <a:cxnLst>
                        <a:cxn ang="T10">
                          <a:pos x="T0" y="T1"/>
                        </a:cxn>
                        <a:cxn ang="T11">
                          <a:pos x="T2" y="T3"/>
                        </a:cxn>
                        <a:cxn ang="T12">
                          <a:pos x="T4" y="T5"/>
                        </a:cxn>
                        <a:cxn ang="T13">
                          <a:pos x="T6" y="T7"/>
                        </a:cxn>
                        <a:cxn ang="T14">
                          <a:pos x="T8" y="T9"/>
                        </a:cxn>
                      </a:cxnLst>
                      <a:rect l="T15" t="T16" r="T17" b="T18"/>
                      <a:pathLst>
                        <a:path w="108" h="67">
                          <a:moveTo>
                            <a:pt x="0" y="8"/>
                          </a:moveTo>
                          <a:lnTo>
                            <a:pt x="108" y="67"/>
                          </a:lnTo>
                          <a:lnTo>
                            <a:pt x="11" y="0"/>
                          </a:lnTo>
                          <a:lnTo>
                            <a:pt x="0"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82" name="Freeform 78"/>
                    <p:cNvSpPr>
                      <a:spLocks/>
                    </p:cNvSpPr>
                    <p:nvPr/>
                  </p:nvSpPr>
                  <p:spPr bwMode="auto">
                    <a:xfrm>
                      <a:off x="4012" y="2260"/>
                      <a:ext cx="54" cy="34"/>
                    </a:xfrm>
                    <a:custGeom>
                      <a:avLst/>
                      <a:gdLst>
                        <a:gd name="T0" fmla="*/ 0 w 109"/>
                        <a:gd name="T1" fmla="*/ 1 h 66"/>
                        <a:gd name="T2" fmla="*/ 0 w 109"/>
                        <a:gd name="T3" fmla="*/ 1 h 66"/>
                        <a:gd name="T4" fmla="*/ 0 w 109"/>
                        <a:gd name="T5" fmla="*/ 0 h 66"/>
                        <a:gd name="T6" fmla="*/ 0 w 109"/>
                        <a:gd name="T7" fmla="*/ 1 h 66"/>
                        <a:gd name="T8" fmla="*/ 0 w 109"/>
                        <a:gd name="T9" fmla="*/ 1 h 66"/>
                        <a:gd name="T10" fmla="*/ 0 60000 65536"/>
                        <a:gd name="T11" fmla="*/ 0 60000 65536"/>
                        <a:gd name="T12" fmla="*/ 0 60000 65536"/>
                        <a:gd name="T13" fmla="*/ 0 60000 65536"/>
                        <a:gd name="T14" fmla="*/ 0 60000 65536"/>
                        <a:gd name="T15" fmla="*/ 0 w 109"/>
                        <a:gd name="T16" fmla="*/ 0 h 66"/>
                        <a:gd name="T17" fmla="*/ 109 w 109"/>
                        <a:gd name="T18" fmla="*/ 66 h 66"/>
                      </a:gdLst>
                      <a:ahLst/>
                      <a:cxnLst>
                        <a:cxn ang="T10">
                          <a:pos x="T0" y="T1"/>
                        </a:cxn>
                        <a:cxn ang="T11">
                          <a:pos x="T2" y="T3"/>
                        </a:cxn>
                        <a:cxn ang="T12">
                          <a:pos x="T4" y="T5"/>
                        </a:cxn>
                        <a:cxn ang="T13">
                          <a:pos x="T6" y="T7"/>
                        </a:cxn>
                        <a:cxn ang="T14">
                          <a:pos x="T8" y="T9"/>
                        </a:cxn>
                      </a:cxnLst>
                      <a:rect l="T15" t="T16" r="T17" b="T18"/>
                      <a:pathLst>
                        <a:path w="109" h="66">
                          <a:moveTo>
                            <a:pt x="0" y="6"/>
                          </a:moveTo>
                          <a:lnTo>
                            <a:pt x="109" y="66"/>
                          </a:lnTo>
                          <a:lnTo>
                            <a:pt x="12" y="0"/>
                          </a:lnTo>
                          <a:lnTo>
                            <a:pt x="0"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83" name="Freeform 79"/>
                    <p:cNvSpPr>
                      <a:spLocks/>
                    </p:cNvSpPr>
                    <p:nvPr/>
                  </p:nvSpPr>
                  <p:spPr bwMode="auto">
                    <a:xfrm>
                      <a:off x="4025" y="2256"/>
                      <a:ext cx="55" cy="33"/>
                    </a:xfrm>
                    <a:custGeom>
                      <a:avLst/>
                      <a:gdLst>
                        <a:gd name="T0" fmla="*/ 0 w 108"/>
                        <a:gd name="T1" fmla="*/ 0 h 67"/>
                        <a:gd name="T2" fmla="*/ 1 w 108"/>
                        <a:gd name="T3" fmla="*/ 0 h 67"/>
                        <a:gd name="T4" fmla="*/ 1 w 108"/>
                        <a:gd name="T5" fmla="*/ 0 h 67"/>
                        <a:gd name="T6" fmla="*/ 0 w 108"/>
                        <a:gd name="T7" fmla="*/ 0 h 67"/>
                        <a:gd name="T8" fmla="*/ 0 w 108"/>
                        <a:gd name="T9" fmla="*/ 0 h 67"/>
                        <a:gd name="T10" fmla="*/ 0 60000 65536"/>
                        <a:gd name="T11" fmla="*/ 0 60000 65536"/>
                        <a:gd name="T12" fmla="*/ 0 60000 65536"/>
                        <a:gd name="T13" fmla="*/ 0 60000 65536"/>
                        <a:gd name="T14" fmla="*/ 0 60000 65536"/>
                        <a:gd name="T15" fmla="*/ 0 w 108"/>
                        <a:gd name="T16" fmla="*/ 0 h 67"/>
                        <a:gd name="T17" fmla="*/ 108 w 108"/>
                        <a:gd name="T18" fmla="*/ 67 h 67"/>
                      </a:gdLst>
                      <a:ahLst/>
                      <a:cxnLst>
                        <a:cxn ang="T10">
                          <a:pos x="T0" y="T1"/>
                        </a:cxn>
                        <a:cxn ang="T11">
                          <a:pos x="T2" y="T3"/>
                        </a:cxn>
                        <a:cxn ang="T12">
                          <a:pos x="T4" y="T5"/>
                        </a:cxn>
                        <a:cxn ang="T13">
                          <a:pos x="T6" y="T7"/>
                        </a:cxn>
                        <a:cxn ang="T14">
                          <a:pos x="T8" y="T9"/>
                        </a:cxn>
                      </a:cxnLst>
                      <a:rect l="T15" t="T16" r="T17" b="T18"/>
                      <a:pathLst>
                        <a:path w="108" h="67">
                          <a:moveTo>
                            <a:pt x="0" y="6"/>
                          </a:moveTo>
                          <a:lnTo>
                            <a:pt x="108" y="67"/>
                          </a:lnTo>
                          <a:lnTo>
                            <a:pt x="7" y="0"/>
                          </a:lnTo>
                          <a:lnTo>
                            <a:pt x="0"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84" name="Freeform 80"/>
                    <p:cNvSpPr>
                      <a:spLocks/>
                    </p:cNvSpPr>
                    <p:nvPr/>
                  </p:nvSpPr>
                  <p:spPr bwMode="auto">
                    <a:xfrm>
                      <a:off x="4029" y="2273"/>
                      <a:ext cx="54" cy="33"/>
                    </a:xfrm>
                    <a:custGeom>
                      <a:avLst/>
                      <a:gdLst>
                        <a:gd name="T0" fmla="*/ 0 w 109"/>
                        <a:gd name="T1" fmla="*/ 1 h 66"/>
                        <a:gd name="T2" fmla="*/ 0 w 109"/>
                        <a:gd name="T3" fmla="*/ 1 h 66"/>
                        <a:gd name="T4" fmla="*/ 0 w 109"/>
                        <a:gd name="T5" fmla="*/ 0 h 66"/>
                        <a:gd name="T6" fmla="*/ 0 w 109"/>
                        <a:gd name="T7" fmla="*/ 1 h 66"/>
                        <a:gd name="T8" fmla="*/ 0 w 109"/>
                        <a:gd name="T9" fmla="*/ 1 h 66"/>
                        <a:gd name="T10" fmla="*/ 0 60000 65536"/>
                        <a:gd name="T11" fmla="*/ 0 60000 65536"/>
                        <a:gd name="T12" fmla="*/ 0 60000 65536"/>
                        <a:gd name="T13" fmla="*/ 0 60000 65536"/>
                        <a:gd name="T14" fmla="*/ 0 60000 65536"/>
                        <a:gd name="T15" fmla="*/ 0 w 109"/>
                        <a:gd name="T16" fmla="*/ 0 h 66"/>
                        <a:gd name="T17" fmla="*/ 109 w 109"/>
                        <a:gd name="T18" fmla="*/ 66 h 66"/>
                      </a:gdLst>
                      <a:ahLst/>
                      <a:cxnLst>
                        <a:cxn ang="T10">
                          <a:pos x="T0" y="T1"/>
                        </a:cxn>
                        <a:cxn ang="T11">
                          <a:pos x="T2" y="T3"/>
                        </a:cxn>
                        <a:cxn ang="T12">
                          <a:pos x="T4" y="T5"/>
                        </a:cxn>
                        <a:cxn ang="T13">
                          <a:pos x="T6" y="T7"/>
                        </a:cxn>
                        <a:cxn ang="T14">
                          <a:pos x="T8" y="T9"/>
                        </a:cxn>
                      </a:cxnLst>
                      <a:rect l="T15" t="T16" r="T17" b="T18"/>
                      <a:pathLst>
                        <a:path w="109" h="66">
                          <a:moveTo>
                            <a:pt x="109" y="7"/>
                          </a:moveTo>
                          <a:lnTo>
                            <a:pt x="0" y="66"/>
                          </a:lnTo>
                          <a:lnTo>
                            <a:pt x="101" y="0"/>
                          </a:lnTo>
                          <a:lnTo>
                            <a:pt x="109"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85" name="Freeform 81"/>
                    <p:cNvSpPr>
                      <a:spLocks/>
                    </p:cNvSpPr>
                    <p:nvPr/>
                  </p:nvSpPr>
                  <p:spPr bwMode="auto">
                    <a:xfrm>
                      <a:off x="4017" y="2269"/>
                      <a:ext cx="53" cy="33"/>
                    </a:xfrm>
                    <a:custGeom>
                      <a:avLst/>
                      <a:gdLst>
                        <a:gd name="T0" fmla="*/ 1 w 106"/>
                        <a:gd name="T1" fmla="*/ 0 h 67"/>
                        <a:gd name="T2" fmla="*/ 0 w 106"/>
                        <a:gd name="T3" fmla="*/ 0 h 67"/>
                        <a:gd name="T4" fmla="*/ 1 w 106"/>
                        <a:gd name="T5" fmla="*/ 0 h 67"/>
                        <a:gd name="T6" fmla="*/ 1 w 106"/>
                        <a:gd name="T7" fmla="*/ 0 h 67"/>
                        <a:gd name="T8" fmla="*/ 1 w 106"/>
                        <a:gd name="T9" fmla="*/ 0 h 67"/>
                        <a:gd name="T10" fmla="*/ 0 60000 65536"/>
                        <a:gd name="T11" fmla="*/ 0 60000 65536"/>
                        <a:gd name="T12" fmla="*/ 0 60000 65536"/>
                        <a:gd name="T13" fmla="*/ 0 60000 65536"/>
                        <a:gd name="T14" fmla="*/ 0 60000 65536"/>
                        <a:gd name="T15" fmla="*/ 0 w 106"/>
                        <a:gd name="T16" fmla="*/ 0 h 67"/>
                        <a:gd name="T17" fmla="*/ 106 w 106"/>
                        <a:gd name="T18" fmla="*/ 67 h 67"/>
                      </a:gdLst>
                      <a:ahLst/>
                      <a:cxnLst>
                        <a:cxn ang="T10">
                          <a:pos x="T0" y="T1"/>
                        </a:cxn>
                        <a:cxn ang="T11">
                          <a:pos x="T2" y="T3"/>
                        </a:cxn>
                        <a:cxn ang="T12">
                          <a:pos x="T4" y="T5"/>
                        </a:cxn>
                        <a:cxn ang="T13">
                          <a:pos x="T6" y="T7"/>
                        </a:cxn>
                        <a:cxn ang="T14">
                          <a:pos x="T8" y="T9"/>
                        </a:cxn>
                      </a:cxnLst>
                      <a:rect l="T15" t="T16" r="T17" b="T18"/>
                      <a:pathLst>
                        <a:path w="106" h="67">
                          <a:moveTo>
                            <a:pt x="106" y="6"/>
                          </a:moveTo>
                          <a:lnTo>
                            <a:pt x="0" y="67"/>
                          </a:lnTo>
                          <a:lnTo>
                            <a:pt x="99" y="0"/>
                          </a:lnTo>
                          <a:lnTo>
                            <a:pt x="106"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86" name="Freeform 82"/>
                    <p:cNvSpPr>
                      <a:spLocks/>
                    </p:cNvSpPr>
                    <p:nvPr/>
                  </p:nvSpPr>
                  <p:spPr bwMode="auto">
                    <a:xfrm>
                      <a:off x="3994" y="2264"/>
                      <a:ext cx="65" cy="41"/>
                    </a:xfrm>
                    <a:custGeom>
                      <a:avLst/>
                      <a:gdLst>
                        <a:gd name="T0" fmla="*/ 2 w 129"/>
                        <a:gd name="T1" fmla="*/ 1 h 82"/>
                        <a:gd name="T2" fmla="*/ 0 w 129"/>
                        <a:gd name="T3" fmla="*/ 1 h 82"/>
                        <a:gd name="T4" fmla="*/ 1 w 129"/>
                        <a:gd name="T5" fmla="*/ 0 h 82"/>
                        <a:gd name="T6" fmla="*/ 2 w 129"/>
                        <a:gd name="T7" fmla="*/ 1 h 82"/>
                        <a:gd name="T8" fmla="*/ 2 w 129"/>
                        <a:gd name="T9" fmla="*/ 1 h 82"/>
                        <a:gd name="T10" fmla="*/ 0 60000 65536"/>
                        <a:gd name="T11" fmla="*/ 0 60000 65536"/>
                        <a:gd name="T12" fmla="*/ 0 60000 65536"/>
                        <a:gd name="T13" fmla="*/ 0 60000 65536"/>
                        <a:gd name="T14" fmla="*/ 0 60000 65536"/>
                        <a:gd name="T15" fmla="*/ 0 w 129"/>
                        <a:gd name="T16" fmla="*/ 0 h 82"/>
                        <a:gd name="T17" fmla="*/ 129 w 129"/>
                        <a:gd name="T18" fmla="*/ 82 h 82"/>
                      </a:gdLst>
                      <a:ahLst/>
                      <a:cxnLst>
                        <a:cxn ang="T10">
                          <a:pos x="T0" y="T1"/>
                        </a:cxn>
                        <a:cxn ang="T11">
                          <a:pos x="T2" y="T3"/>
                        </a:cxn>
                        <a:cxn ang="T12">
                          <a:pos x="T4" y="T5"/>
                        </a:cxn>
                        <a:cxn ang="T13">
                          <a:pos x="T6" y="T7"/>
                        </a:cxn>
                        <a:cxn ang="T14">
                          <a:pos x="T8" y="T9"/>
                        </a:cxn>
                      </a:cxnLst>
                      <a:rect l="T15" t="T16" r="T17" b="T18"/>
                      <a:pathLst>
                        <a:path w="129" h="82">
                          <a:moveTo>
                            <a:pt x="129" y="6"/>
                          </a:moveTo>
                          <a:lnTo>
                            <a:pt x="0" y="82"/>
                          </a:lnTo>
                          <a:lnTo>
                            <a:pt x="118" y="0"/>
                          </a:lnTo>
                          <a:lnTo>
                            <a:pt x="129"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87" name="Freeform 83"/>
                    <p:cNvSpPr>
                      <a:spLocks/>
                    </p:cNvSpPr>
                    <p:nvPr/>
                  </p:nvSpPr>
                  <p:spPr bwMode="auto">
                    <a:xfrm>
                      <a:off x="3986" y="2264"/>
                      <a:ext cx="55" cy="33"/>
                    </a:xfrm>
                    <a:custGeom>
                      <a:avLst/>
                      <a:gdLst>
                        <a:gd name="T0" fmla="*/ 1 w 108"/>
                        <a:gd name="T1" fmla="*/ 0 h 67"/>
                        <a:gd name="T2" fmla="*/ 0 w 108"/>
                        <a:gd name="T3" fmla="*/ 0 h 67"/>
                        <a:gd name="T4" fmla="*/ 1 w 108"/>
                        <a:gd name="T5" fmla="*/ 0 h 67"/>
                        <a:gd name="T6" fmla="*/ 1 w 108"/>
                        <a:gd name="T7" fmla="*/ 0 h 67"/>
                        <a:gd name="T8" fmla="*/ 1 w 108"/>
                        <a:gd name="T9" fmla="*/ 0 h 67"/>
                        <a:gd name="T10" fmla="*/ 0 60000 65536"/>
                        <a:gd name="T11" fmla="*/ 0 60000 65536"/>
                        <a:gd name="T12" fmla="*/ 0 60000 65536"/>
                        <a:gd name="T13" fmla="*/ 0 60000 65536"/>
                        <a:gd name="T14" fmla="*/ 0 60000 65536"/>
                        <a:gd name="T15" fmla="*/ 0 w 108"/>
                        <a:gd name="T16" fmla="*/ 0 h 67"/>
                        <a:gd name="T17" fmla="*/ 108 w 108"/>
                        <a:gd name="T18" fmla="*/ 67 h 67"/>
                      </a:gdLst>
                      <a:ahLst/>
                      <a:cxnLst>
                        <a:cxn ang="T10">
                          <a:pos x="T0" y="T1"/>
                        </a:cxn>
                        <a:cxn ang="T11">
                          <a:pos x="T2" y="T3"/>
                        </a:cxn>
                        <a:cxn ang="T12">
                          <a:pos x="T4" y="T5"/>
                        </a:cxn>
                        <a:cxn ang="T13">
                          <a:pos x="T6" y="T7"/>
                        </a:cxn>
                        <a:cxn ang="T14">
                          <a:pos x="T8" y="T9"/>
                        </a:cxn>
                      </a:cxnLst>
                      <a:rect l="T15" t="T16" r="T17" b="T18"/>
                      <a:pathLst>
                        <a:path w="108" h="67">
                          <a:moveTo>
                            <a:pt x="108" y="6"/>
                          </a:moveTo>
                          <a:lnTo>
                            <a:pt x="0" y="67"/>
                          </a:lnTo>
                          <a:lnTo>
                            <a:pt x="97" y="0"/>
                          </a:lnTo>
                          <a:lnTo>
                            <a:pt x="108"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88" name="Freeform 84"/>
                    <p:cNvSpPr>
                      <a:spLocks/>
                    </p:cNvSpPr>
                    <p:nvPr/>
                  </p:nvSpPr>
                  <p:spPr bwMode="auto">
                    <a:xfrm>
                      <a:off x="3968" y="2263"/>
                      <a:ext cx="54" cy="34"/>
                    </a:xfrm>
                    <a:custGeom>
                      <a:avLst/>
                      <a:gdLst>
                        <a:gd name="T0" fmla="*/ 1 w 106"/>
                        <a:gd name="T1" fmla="*/ 1 h 66"/>
                        <a:gd name="T2" fmla="*/ 0 w 106"/>
                        <a:gd name="T3" fmla="*/ 1 h 66"/>
                        <a:gd name="T4" fmla="*/ 1 w 106"/>
                        <a:gd name="T5" fmla="*/ 0 h 66"/>
                        <a:gd name="T6" fmla="*/ 1 w 106"/>
                        <a:gd name="T7" fmla="*/ 1 h 66"/>
                        <a:gd name="T8" fmla="*/ 1 w 106"/>
                        <a:gd name="T9" fmla="*/ 1 h 66"/>
                        <a:gd name="T10" fmla="*/ 0 60000 65536"/>
                        <a:gd name="T11" fmla="*/ 0 60000 65536"/>
                        <a:gd name="T12" fmla="*/ 0 60000 65536"/>
                        <a:gd name="T13" fmla="*/ 0 60000 65536"/>
                        <a:gd name="T14" fmla="*/ 0 60000 65536"/>
                        <a:gd name="T15" fmla="*/ 0 w 106"/>
                        <a:gd name="T16" fmla="*/ 0 h 66"/>
                        <a:gd name="T17" fmla="*/ 106 w 106"/>
                        <a:gd name="T18" fmla="*/ 66 h 66"/>
                      </a:gdLst>
                      <a:ahLst/>
                      <a:cxnLst>
                        <a:cxn ang="T10">
                          <a:pos x="T0" y="T1"/>
                        </a:cxn>
                        <a:cxn ang="T11">
                          <a:pos x="T2" y="T3"/>
                        </a:cxn>
                        <a:cxn ang="T12">
                          <a:pos x="T4" y="T5"/>
                        </a:cxn>
                        <a:cxn ang="T13">
                          <a:pos x="T6" y="T7"/>
                        </a:cxn>
                        <a:cxn ang="T14">
                          <a:pos x="T8" y="T9"/>
                        </a:cxn>
                      </a:cxnLst>
                      <a:rect l="T15" t="T16" r="T17" b="T18"/>
                      <a:pathLst>
                        <a:path w="106" h="66">
                          <a:moveTo>
                            <a:pt x="106" y="5"/>
                          </a:moveTo>
                          <a:lnTo>
                            <a:pt x="0" y="66"/>
                          </a:lnTo>
                          <a:lnTo>
                            <a:pt x="99" y="0"/>
                          </a:lnTo>
                          <a:lnTo>
                            <a:pt x="106"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89" name="Freeform 85"/>
                    <p:cNvSpPr>
                      <a:spLocks/>
                    </p:cNvSpPr>
                    <p:nvPr/>
                  </p:nvSpPr>
                  <p:spPr bwMode="auto">
                    <a:xfrm>
                      <a:off x="4075" y="2241"/>
                      <a:ext cx="61" cy="30"/>
                    </a:xfrm>
                    <a:custGeom>
                      <a:avLst/>
                      <a:gdLst>
                        <a:gd name="T0" fmla="*/ 1 w 121"/>
                        <a:gd name="T1" fmla="*/ 1 h 59"/>
                        <a:gd name="T2" fmla="*/ 1 w 121"/>
                        <a:gd name="T3" fmla="*/ 1 h 59"/>
                        <a:gd name="T4" fmla="*/ 1 w 121"/>
                        <a:gd name="T5" fmla="*/ 0 h 59"/>
                        <a:gd name="T6" fmla="*/ 0 w 121"/>
                        <a:gd name="T7" fmla="*/ 1 h 59"/>
                        <a:gd name="T8" fmla="*/ 1 w 121"/>
                        <a:gd name="T9" fmla="*/ 1 h 59"/>
                        <a:gd name="T10" fmla="*/ 1 w 121"/>
                        <a:gd name="T11" fmla="*/ 1 h 59"/>
                        <a:gd name="T12" fmla="*/ 0 60000 65536"/>
                        <a:gd name="T13" fmla="*/ 0 60000 65536"/>
                        <a:gd name="T14" fmla="*/ 0 60000 65536"/>
                        <a:gd name="T15" fmla="*/ 0 60000 65536"/>
                        <a:gd name="T16" fmla="*/ 0 60000 65536"/>
                        <a:gd name="T17" fmla="*/ 0 60000 65536"/>
                        <a:gd name="T18" fmla="*/ 0 w 121"/>
                        <a:gd name="T19" fmla="*/ 0 h 59"/>
                        <a:gd name="T20" fmla="*/ 121 w 121"/>
                        <a:gd name="T21" fmla="*/ 59 h 59"/>
                      </a:gdLst>
                      <a:ahLst/>
                      <a:cxnLst>
                        <a:cxn ang="T12">
                          <a:pos x="T0" y="T1"/>
                        </a:cxn>
                        <a:cxn ang="T13">
                          <a:pos x="T2" y="T3"/>
                        </a:cxn>
                        <a:cxn ang="T14">
                          <a:pos x="T4" y="T5"/>
                        </a:cxn>
                        <a:cxn ang="T15">
                          <a:pos x="T6" y="T7"/>
                        </a:cxn>
                        <a:cxn ang="T16">
                          <a:pos x="T8" y="T9"/>
                        </a:cxn>
                        <a:cxn ang="T17">
                          <a:pos x="T10" y="T11"/>
                        </a:cxn>
                      </a:cxnLst>
                      <a:rect l="T18" t="T19" r="T20" b="T21"/>
                      <a:pathLst>
                        <a:path w="121" h="59">
                          <a:moveTo>
                            <a:pt x="15" y="59"/>
                          </a:moveTo>
                          <a:lnTo>
                            <a:pt x="108" y="21"/>
                          </a:lnTo>
                          <a:lnTo>
                            <a:pt x="121" y="0"/>
                          </a:lnTo>
                          <a:lnTo>
                            <a:pt x="0" y="49"/>
                          </a:lnTo>
                          <a:lnTo>
                            <a:pt x="15" y="5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90" name="Freeform 86"/>
                    <p:cNvSpPr>
                      <a:spLocks/>
                    </p:cNvSpPr>
                    <p:nvPr/>
                  </p:nvSpPr>
                  <p:spPr bwMode="auto">
                    <a:xfrm>
                      <a:off x="4693" y="2032"/>
                      <a:ext cx="621" cy="572"/>
                    </a:xfrm>
                    <a:custGeom>
                      <a:avLst/>
                      <a:gdLst>
                        <a:gd name="T0" fmla="*/ 10 w 1241"/>
                        <a:gd name="T1" fmla="*/ 6 h 1143"/>
                        <a:gd name="T2" fmla="*/ 10 w 1241"/>
                        <a:gd name="T3" fmla="*/ 6 h 1143"/>
                        <a:gd name="T4" fmla="*/ 10 w 1241"/>
                        <a:gd name="T5" fmla="*/ 6 h 1143"/>
                        <a:gd name="T6" fmla="*/ 9 w 1241"/>
                        <a:gd name="T7" fmla="*/ 5 h 1143"/>
                        <a:gd name="T8" fmla="*/ 9 w 1241"/>
                        <a:gd name="T9" fmla="*/ 5 h 1143"/>
                        <a:gd name="T10" fmla="*/ 8 w 1241"/>
                        <a:gd name="T11" fmla="*/ 5 h 1143"/>
                        <a:gd name="T12" fmla="*/ 8 w 1241"/>
                        <a:gd name="T13" fmla="*/ 6 h 1143"/>
                        <a:gd name="T14" fmla="*/ 8 w 1241"/>
                        <a:gd name="T15" fmla="*/ 6 h 1143"/>
                        <a:gd name="T16" fmla="*/ 7 w 1241"/>
                        <a:gd name="T17" fmla="*/ 6 h 1143"/>
                        <a:gd name="T18" fmla="*/ 7 w 1241"/>
                        <a:gd name="T19" fmla="*/ 6 h 1143"/>
                        <a:gd name="T20" fmla="*/ 7 w 1241"/>
                        <a:gd name="T21" fmla="*/ 5 h 1143"/>
                        <a:gd name="T22" fmla="*/ 6 w 1241"/>
                        <a:gd name="T23" fmla="*/ 5 h 1143"/>
                        <a:gd name="T24" fmla="*/ 6 w 1241"/>
                        <a:gd name="T25" fmla="*/ 4 h 1143"/>
                        <a:gd name="T26" fmla="*/ 6 w 1241"/>
                        <a:gd name="T27" fmla="*/ 4 h 1143"/>
                        <a:gd name="T28" fmla="*/ 6 w 1241"/>
                        <a:gd name="T29" fmla="*/ 4 h 1143"/>
                        <a:gd name="T30" fmla="*/ 6 w 1241"/>
                        <a:gd name="T31" fmla="*/ 3 h 1143"/>
                        <a:gd name="T32" fmla="*/ 6 w 1241"/>
                        <a:gd name="T33" fmla="*/ 3 h 1143"/>
                        <a:gd name="T34" fmla="*/ 5 w 1241"/>
                        <a:gd name="T35" fmla="*/ 2 h 1143"/>
                        <a:gd name="T36" fmla="*/ 5 w 1241"/>
                        <a:gd name="T37" fmla="*/ 2 h 1143"/>
                        <a:gd name="T38" fmla="*/ 2 w 1241"/>
                        <a:gd name="T39" fmla="*/ 1 h 1143"/>
                        <a:gd name="T40" fmla="*/ 2 w 1241"/>
                        <a:gd name="T41" fmla="*/ 1 h 1143"/>
                        <a:gd name="T42" fmla="*/ 3 w 1241"/>
                        <a:gd name="T43" fmla="*/ 1 h 1143"/>
                        <a:gd name="T44" fmla="*/ 3 w 1241"/>
                        <a:gd name="T45" fmla="*/ 2 h 1143"/>
                        <a:gd name="T46" fmla="*/ 4 w 1241"/>
                        <a:gd name="T47" fmla="*/ 2 h 1143"/>
                        <a:gd name="T48" fmla="*/ 4 w 1241"/>
                        <a:gd name="T49" fmla="*/ 2 h 1143"/>
                        <a:gd name="T50" fmla="*/ 4 w 1241"/>
                        <a:gd name="T51" fmla="*/ 2 h 1143"/>
                        <a:gd name="T52" fmla="*/ 5 w 1241"/>
                        <a:gd name="T53" fmla="*/ 5 h 1143"/>
                        <a:gd name="T54" fmla="*/ 4 w 1241"/>
                        <a:gd name="T55" fmla="*/ 4 h 1143"/>
                        <a:gd name="T56" fmla="*/ 4 w 1241"/>
                        <a:gd name="T57" fmla="*/ 4 h 1143"/>
                        <a:gd name="T58" fmla="*/ 0 w 1241"/>
                        <a:gd name="T59" fmla="*/ 5 h 1143"/>
                        <a:gd name="T60" fmla="*/ 1 w 1241"/>
                        <a:gd name="T61" fmla="*/ 5 h 1143"/>
                        <a:gd name="T62" fmla="*/ 1 w 1241"/>
                        <a:gd name="T63" fmla="*/ 5 h 1143"/>
                        <a:gd name="T64" fmla="*/ 2 w 1241"/>
                        <a:gd name="T65" fmla="*/ 5 h 1143"/>
                        <a:gd name="T66" fmla="*/ 2 w 1241"/>
                        <a:gd name="T67" fmla="*/ 5 h 1143"/>
                        <a:gd name="T68" fmla="*/ 2 w 1241"/>
                        <a:gd name="T69" fmla="*/ 5 h 1143"/>
                        <a:gd name="T70" fmla="*/ 3 w 1241"/>
                        <a:gd name="T71" fmla="*/ 5 h 1143"/>
                        <a:gd name="T72" fmla="*/ 3 w 1241"/>
                        <a:gd name="T73" fmla="*/ 5 h 1143"/>
                        <a:gd name="T74" fmla="*/ 3 w 1241"/>
                        <a:gd name="T75" fmla="*/ 5 h 1143"/>
                        <a:gd name="T76" fmla="*/ 4 w 1241"/>
                        <a:gd name="T77" fmla="*/ 5 h 1143"/>
                        <a:gd name="T78" fmla="*/ 4 w 1241"/>
                        <a:gd name="T79" fmla="*/ 6 h 1143"/>
                        <a:gd name="T80" fmla="*/ 4 w 1241"/>
                        <a:gd name="T81" fmla="*/ 6 h 1143"/>
                        <a:gd name="T82" fmla="*/ 5 w 1241"/>
                        <a:gd name="T83" fmla="*/ 6 h 1143"/>
                        <a:gd name="T84" fmla="*/ 5 w 1241"/>
                        <a:gd name="T85" fmla="*/ 7 h 1143"/>
                        <a:gd name="T86" fmla="*/ 6 w 1241"/>
                        <a:gd name="T87" fmla="*/ 7 h 1143"/>
                        <a:gd name="T88" fmla="*/ 6 w 1241"/>
                        <a:gd name="T89" fmla="*/ 7 h 1143"/>
                        <a:gd name="T90" fmla="*/ 7 w 1241"/>
                        <a:gd name="T91" fmla="*/ 7 h 1143"/>
                        <a:gd name="T92" fmla="*/ 4 w 1241"/>
                        <a:gd name="T93" fmla="*/ 9 h 1143"/>
                        <a:gd name="T94" fmla="*/ 4 w 1241"/>
                        <a:gd name="T95" fmla="*/ 9 h 1143"/>
                        <a:gd name="T96" fmla="*/ 6 w 1241"/>
                        <a:gd name="T97" fmla="*/ 9 h 1143"/>
                        <a:gd name="T98" fmla="*/ 6 w 1241"/>
                        <a:gd name="T99" fmla="*/ 9 h 1143"/>
                        <a:gd name="T100" fmla="*/ 7 w 1241"/>
                        <a:gd name="T101" fmla="*/ 8 h 1143"/>
                        <a:gd name="T102" fmla="*/ 7 w 1241"/>
                        <a:gd name="T103" fmla="*/ 8 h 1143"/>
                        <a:gd name="T104" fmla="*/ 8 w 1241"/>
                        <a:gd name="T105" fmla="*/ 8 h 1143"/>
                        <a:gd name="T106" fmla="*/ 8 w 1241"/>
                        <a:gd name="T107" fmla="*/ 7 h 1143"/>
                        <a:gd name="T108" fmla="*/ 8 w 1241"/>
                        <a:gd name="T109" fmla="*/ 7 h 1143"/>
                        <a:gd name="T110" fmla="*/ 9 w 1241"/>
                        <a:gd name="T111" fmla="*/ 7 h 1143"/>
                        <a:gd name="T112" fmla="*/ 10 w 1241"/>
                        <a:gd name="T113" fmla="*/ 7 h 114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241"/>
                        <a:gd name="T172" fmla="*/ 0 h 1143"/>
                        <a:gd name="T173" fmla="*/ 1241 w 1241"/>
                        <a:gd name="T174" fmla="*/ 1143 h 114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241" h="1143">
                          <a:moveTo>
                            <a:pt x="1197" y="776"/>
                          </a:moveTo>
                          <a:lnTo>
                            <a:pt x="1197" y="772"/>
                          </a:lnTo>
                          <a:lnTo>
                            <a:pt x="1197" y="769"/>
                          </a:lnTo>
                          <a:lnTo>
                            <a:pt x="1199" y="761"/>
                          </a:lnTo>
                          <a:lnTo>
                            <a:pt x="1199" y="753"/>
                          </a:lnTo>
                          <a:lnTo>
                            <a:pt x="1199" y="746"/>
                          </a:lnTo>
                          <a:lnTo>
                            <a:pt x="1199" y="740"/>
                          </a:lnTo>
                          <a:lnTo>
                            <a:pt x="1199" y="734"/>
                          </a:lnTo>
                          <a:lnTo>
                            <a:pt x="1199" y="729"/>
                          </a:lnTo>
                          <a:lnTo>
                            <a:pt x="1197" y="721"/>
                          </a:lnTo>
                          <a:lnTo>
                            <a:pt x="1197" y="715"/>
                          </a:lnTo>
                          <a:lnTo>
                            <a:pt x="1197" y="708"/>
                          </a:lnTo>
                          <a:lnTo>
                            <a:pt x="1197" y="702"/>
                          </a:lnTo>
                          <a:lnTo>
                            <a:pt x="1195" y="693"/>
                          </a:lnTo>
                          <a:lnTo>
                            <a:pt x="1193" y="687"/>
                          </a:lnTo>
                          <a:lnTo>
                            <a:pt x="1190" y="679"/>
                          </a:lnTo>
                          <a:lnTo>
                            <a:pt x="1188" y="672"/>
                          </a:lnTo>
                          <a:lnTo>
                            <a:pt x="1184" y="664"/>
                          </a:lnTo>
                          <a:lnTo>
                            <a:pt x="1182" y="656"/>
                          </a:lnTo>
                          <a:lnTo>
                            <a:pt x="1176" y="651"/>
                          </a:lnTo>
                          <a:lnTo>
                            <a:pt x="1174" y="645"/>
                          </a:lnTo>
                          <a:lnTo>
                            <a:pt x="1169" y="637"/>
                          </a:lnTo>
                          <a:lnTo>
                            <a:pt x="1163" y="632"/>
                          </a:lnTo>
                          <a:lnTo>
                            <a:pt x="1157" y="624"/>
                          </a:lnTo>
                          <a:lnTo>
                            <a:pt x="1152" y="620"/>
                          </a:lnTo>
                          <a:lnTo>
                            <a:pt x="1142" y="615"/>
                          </a:lnTo>
                          <a:lnTo>
                            <a:pt x="1136" y="611"/>
                          </a:lnTo>
                          <a:lnTo>
                            <a:pt x="1127" y="607"/>
                          </a:lnTo>
                          <a:lnTo>
                            <a:pt x="1117" y="605"/>
                          </a:lnTo>
                          <a:lnTo>
                            <a:pt x="1108" y="601"/>
                          </a:lnTo>
                          <a:lnTo>
                            <a:pt x="1097" y="599"/>
                          </a:lnTo>
                          <a:lnTo>
                            <a:pt x="1087" y="599"/>
                          </a:lnTo>
                          <a:lnTo>
                            <a:pt x="1078" y="599"/>
                          </a:lnTo>
                          <a:lnTo>
                            <a:pt x="1068" y="599"/>
                          </a:lnTo>
                          <a:lnTo>
                            <a:pt x="1059" y="599"/>
                          </a:lnTo>
                          <a:lnTo>
                            <a:pt x="1049" y="599"/>
                          </a:lnTo>
                          <a:lnTo>
                            <a:pt x="1040" y="603"/>
                          </a:lnTo>
                          <a:lnTo>
                            <a:pt x="1030" y="605"/>
                          </a:lnTo>
                          <a:lnTo>
                            <a:pt x="1021" y="609"/>
                          </a:lnTo>
                          <a:lnTo>
                            <a:pt x="1011" y="611"/>
                          </a:lnTo>
                          <a:lnTo>
                            <a:pt x="1003" y="615"/>
                          </a:lnTo>
                          <a:lnTo>
                            <a:pt x="994" y="618"/>
                          </a:lnTo>
                          <a:lnTo>
                            <a:pt x="988" y="622"/>
                          </a:lnTo>
                          <a:lnTo>
                            <a:pt x="979" y="626"/>
                          </a:lnTo>
                          <a:lnTo>
                            <a:pt x="973" y="632"/>
                          </a:lnTo>
                          <a:lnTo>
                            <a:pt x="965" y="634"/>
                          </a:lnTo>
                          <a:lnTo>
                            <a:pt x="958" y="639"/>
                          </a:lnTo>
                          <a:lnTo>
                            <a:pt x="950" y="643"/>
                          </a:lnTo>
                          <a:lnTo>
                            <a:pt x="946" y="647"/>
                          </a:lnTo>
                          <a:lnTo>
                            <a:pt x="939" y="653"/>
                          </a:lnTo>
                          <a:lnTo>
                            <a:pt x="933" y="656"/>
                          </a:lnTo>
                          <a:lnTo>
                            <a:pt x="927" y="660"/>
                          </a:lnTo>
                          <a:lnTo>
                            <a:pt x="925" y="664"/>
                          </a:lnTo>
                          <a:lnTo>
                            <a:pt x="918" y="670"/>
                          </a:lnTo>
                          <a:lnTo>
                            <a:pt x="912" y="676"/>
                          </a:lnTo>
                          <a:lnTo>
                            <a:pt x="908" y="679"/>
                          </a:lnTo>
                          <a:lnTo>
                            <a:pt x="908" y="681"/>
                          </a:lnTo>
                          <a:lnTo>
                            <a:pt x="906" y="679"/>
                          </a:lnTo>
                          <a:lnTo>
                            <a:pt x="901" y="679"/>
                          </a:lnTo>
                          <a:lnTo>
                            <a:pt x="893" y="677"/>
                          </a:lnTo>
                          <a:lnTo>
                            <a:pt x="886" y="676"/>
                          </a:lnTo>
                          <a:lnTo>
                            <a:pt x="880" y="674"/>
                          </a:lnTo>
                          <a:lnTo>
                            <a:pt x="874" y="672"/>
                          </a:lnTo>
                          <a:lnTo>
                            <a:pt x="868" y="670"/>
                          </a:lnTo>
                          <a:lnTo>
                            <a:pt x="863" y="668"/>
                          </a:lnTo>
                          <a:lnTo>
                            <a:pt x="855" y="664"/>
                          </a:lnTo>
                          <a:lnTo>
                            <a:pt x="849" y="660"/>
                          </a:lnTo>
                          <a:lnTo>
                            <a:pt x="842" y="656"/>
                          </a:lnTo>
                          <a:lnTo>
                            <a:pt x="836" y="653"/>
                          </a:lnTo>
                          <a:lnTo>
                            <a:pt x="827" y="647"/>
                          </a:lnTo>
                          <a:lnTo>
                            <a:pt x="821" y="641"/>
                          </a:lnTo>
                          <a:lnTo>
                            <a:pt x="811" y="636"/>
                          </a:lnTo>
                          <a:lnTo>
                            <a:pt x="806" y="630"/>
                          </a:lnTo>
                          <a:lnTo>
                            <a:pt x="796" y="622"/>
                          </a:lnTo>
                          <a:lnTo>
                            <a:pt x="789" y="615"/>
                          </a:lnTo>
                          <a:lnTo>
                            <a:pt x="781" y="605"/>
                          </a:lnTo>
                          <a:lnTo>
                            <a:pt x="775" y="598"/>
                          </a:lnTo>
                          <a:lnTo>
                            <a:pt x="768" y="586"/>
                          </a:lnTo>
                          <a:lnTo>
                            <a:pt x="762" y="577"/>
                          </a:lnTo>
                          <a:lnTo>
                            <a:pt x="758" y="569"/>
                          </a:lnTo>
                          <a:lnTo>
                            <a:pt x="754" y="563"/>
                          </a:lnTo>
                          <a:lnTo>
                            <a:pt x="753" y="558"/>
                          </a:lnTo>
                          <a:lnTo>
                            <a:pt x="751" y="552"/>
                          </a:lnTo>
                          <a:lnTo>
                            <a:pt x="747" y="544"/>
                          </a:lnTo>
                          <a:lnTo>
                            <a:pt x="743" y="539"/>
                          </a:lnTo>
                          <a:lnTo>
                            <a:pt x="741" y="531"/>
                          </a:lnTo>
                          <a:lnTo>
                            <a:pt x="739" y="525"/>
                          </a:lnTo>
                          <a:lnTo>
                            <a:pt x="735" y="516"/>
                          </a:lnTo>
                          <a:lnTo>
                            <a:pt x="734" y="510"/>
                          </a:lnTo>
                          <a:lnTo>
                            <a:pt x="732" y="502"/>
                          </a:lnTo>
                          <a:lnTo>
                            <a:pt x="730" y="495"/>
                          </a:lnTo>
                          <a:lnTo>
                            <a:pt x="730" y="491"/>
                          </a:lnTo>
                          <a:lnTo>
                            <a:pt x="728" y="487"/>
                          </a:lnTo>
                          <a:lnTo>
                            <a:pt x="724" y="482"/>
                          </a:lnTo>
                          <a:lnTo>
                            <a:pt x="724" y="478"/>
                          </a:lnTo>
                          <a:lnTo>
                            <a:pt x="722" y="470"/>
                          </a:lnTo>
                          <a:lnTo>
                            <a:pt x="722" y="464"/>
                          </a:lnTo>
                          <a:lnTo>
                            <a:pt x="718" y="457"/>
                          </a:lnTo>
                          <a:lnTo>
                            <a:pt x="716" y="449"/>
                          </a:lnTo>
                          <a:lnTo>
                            <a:pt x="713" y="440"/>
                          </a:lnTo>
                          <a:lnTo>
                            <a:pt x="711" y="432"/>
                          </a:lnTo>
                          <a:lnTo>
                            <a:pt x="707" y="421"/>
                          </a:lnTo>
                          <a:lnTo>
                            <a:pt x="705" y="411"/>
                          </a:lnTo>
                          <a:lnTo>
                            <a:pt x="701" y="400"/>
                          </a:lnTo>
                          <a:lnTo>
                            <a:pt x="697" y="388"/>
                          </a:lnTo>
                          <a:lnTo>
                            <a:pt x="696" y="383"/>
                          </a:lnTo>
                          <a:lnTo>
                            <a:pt x="694" y="377"/>
                          </a:lnTo>
                          <a:lnTo>
                            <a:pt x="690" y="369"/>
                          </a:lnTo>
                          <a:lnTo>
                            <a:pt x="688" y="364"/>
                          </a:lnTo>
                          <a:lnTo>
                            <a:pt x="684" y="356"/>
                          </a:lnTo>
                          <a:lnTo>
                            <a:pt x="682" y="350"/>
                          </a:lnTo>
                          <a:lnTo>
                            <a:pt x="680" y="345"/>
                          </a:lnTo>
                          <a:lnTo>
                            <a:pt x="678" y="339"/>
                          </a:lnTo>
                          <a:lnTo>
                            <a:pt x="675" y="331"/>
                          </a:lnTo>
                          <a:lnTo>
                            <a:pt x="673" y="324"/>
                          </a:lnTo>
                          <a:lnTo>
                            <a:pt x="669" y="318"/>
                          </a:lnTo>
                          <a:lnTo>
                            <a:pt x="667" y="310"/>
                          </a:lnTo>
                          <a:lnTo>
                            <a:pt x="663" y="305"/>
                          </a:lnTo>
                          <a:lnTo>
                            <a:pt x="661" y="297"/>
                          </a:lnTo>
                          <a:lnTo>
                            <a:pt x="658" y="290"/>
                          </a:lnTo>
                          <a:lnTo>
                            <a:pt x="656" y="284"/>
                          </a:lnTo>
                          <a:lnTo>
                            <a:pt x="652" y="276"/>
                          </a:lnTo>
                          <a:lnTo>
                            <a:pt x="648" y="269"/>
                          </a:lnTo>
                          <a:lnTo>
                            <a:pt x="644" y="261"/>
                          </a:lnTo>
                          <a:lnTo>
                            <a:pt x="640" y="255"/>
                          </a:lnTo>
                          <a:lnTo>
                            <a:pt x="637" y="248"/>
                          </a:lnTo>
                          <a:lnTo>
                            <a:pt x="633" y="240"/>
                          </a:lnTo>
                          <a:lnTo>
                            <a:pt x="629" y="232"/>
                          </a:lnTo>
                          <a:lnTo>
                            <a:pt x="627" y="227"/>
                          </a:lnTo>
                          <a:lnTo>
                            <a:pt x="621" y="219"/>
                          </a:lnTo>
                          <a:lnTo>
                            <a:pt x="618" y="212"/>
                          </a:lnTo>
                          <a:lnTo>
                            <a:pt x="614" y="206"/>
                          </a:lnTo>
                          <a:lnTo>
                            <a:pt x="610" y="198"/>
                          </a:lnTo>
                          <a:lnTo>
                            <a:pt x="606" y="193"/>
                          </a:lnTo>
                          <a:lnTo>
                            <a:pt x="602" y="185"/>
                          </a:lnTo>
                          <a:lnTo>
                            <a:pt x="597" y="177"/>
                          </a:lnTo>
                          <a:lnTo>
                            <a:pt x="595" y="172"/>
                          </a:lnTo>
                          <a:lnTo>
                            <a:pt x="220" y="0"/>
                          </a:lnTo>
                          <a:lnTo>
                            <a:pt x="224" y="6"/>
                          </a:lnTo>
                          <a:lnTo>
                            <a:pt x="228" y="14"/>
                          </a:lnTo>
                          <a:lnTo>
                            <a:pt x="230" y="20"/>
                          </a:lnTo>
                          <a:lnTo>
                            <a:pt x="234" y="25"/>
                          </a:lnTo>
                          <a:lnTo>
                            <a:pt x="237" y="31"/>
                          </a:lnTo>
                          <a:lnTo>
                            <a:pt x="241" y="39"/>
                          </a:lnTo>
                          <a:lnTo>
                            <a:pt x="245" y="44"/>
                          </a:lnTo>
                          <a:lnTo>
                            <a:pt x="249" y="50"/>
                          </a:lnTo>
                          <a:lnTo>
                            <a:pt x="253" y="56"/>
                          </a:lnTo>
                          <a:lnTo>
                            <a:pt x="255" y="61"/>
                          </a:lnTo>
                          <a:lnTo>
                            <a:pt x="258" y="67"/>
                          </a:lnTo>
                          <a:lnTo>
                            <a:pt x="264" y="73"/>
                          </a:lnTo>
                          <a:lnTo>
                            <a:pt x="270" y="84"/>
                          </a:lnTo>
                          <a:lnTo>
                            <a:pt x="279" y="96"/>
                          </a:lnTo>
                          <a:lnTo>
                            <a:pt x="287" y="105"/>
                          </a:lnTo>
                          <a:lnTo>
                            <a:pt x="296" y="115"/>
                          </a:lnTo>
                          <a:lnTo>
                            <a:pt x="302" y="124"/>
                          </a:lnTo>
                          <a:lnTo>
                            <a:pt x="312" y="135"/>
                          </a:lnTo>
                          <a:lnTo>
                            <a:pt x="321" y="143"/>
                          </a:lnTo>
                          <a:lnTo>
                            <a:pt x="331" y="153"/>
                          </a:lnTo>
                          <a:lnTo>
                            <a:pt x="340" y="160"/>
                          </a:lnTo>
                          <a:lnTo>
                            <a:pt x="348" y="168"/>
                          </a:lnTo>
                          <a:lnTo>
                            <a:pt x="357" y="175"/>
                          </a:lnTo>
                          <a:lnTo>
                            <a:pt x="367" y="183"/>
                          </a:lnTo>
                          <a:lnTo>
                            <a:pt x="376" y="189"/>
                          </a:lnTo>
                          <a:lnTo>
                            <a:pt x="388" y="196"/>
                          </a:lnTo>
                          <a:lnTo>
                            <a:pt x="397" y="202"/>
                          </a:lnTo>
                          <a:lnTo>
                            <a:pt x="409" y="210"/>
                          </a:lnTo>
                          <a:lnTo>
                            <a:pt x="412" y="212"/>
                          </a:lnTo>
                          <a:lnTo>
                            <a:pt x="418" y="215"/>
                          </a:lnTo>
                          <a:lnTo>
                            <a:pt x="424" y="219"/>
                          </a:lnTo>
                          <a:lnTo>
                            <a:pt x="429" y="221"/>
                          </a:lnTo>
                          <a:lnTo>
                            <a:pt x="435" y="223"/>
                          </a:lnTo>
                          <a:lnTo>
                            <a:pt x="441" y="227"/>
                          </a:lnTo>
                          <a:lnTo>
                            <a:pt x="447" y="229"/>
                          </a:lnTo>
                          <a:lnTo>
                            <a:pt x="454" y="232"/>
                          </a:lnTo>
                          <a:lnTo>
                            <a:pt x="460" y="234"/>
                          </a:lnTo>
                          <a:lnTo>
                            <a:pt x="466" y="236"/>
                          </a:lnTo>
                          <a:lnTo>
                            <a:pt x="471" y="238"/>
                          </a:lnTo>
                          <a:lnTo>
                            <a:pt x="479" y="242"/>
                          </a:lnTo>
                          <a:lnTo>
                            <a:pt x="485" y="244"/>
                          </a:lnTo>
                          <a:lnTo>
                            <a:pt x="490" y="246"/>
                          </a:lnTo>
                          <a:lnTo>
                            <a:pt x="496" y="248"/>
                          </a:lnTo>
                          <a:lnTo>
                            <a:pt x="504" y="250"/>
                          </a:lnTo>
                          <a:lnTo>
                            <a:pt x="511" y="251"/>
                          </a:lnTo>
                          <a:lnTo>
                            <a:pt x="517" y="253"/>
                          </a:lnTo>
                          <a:lnTo>
                            <a:pt x="524" y="255"/>
                          </a:lnTo>
                          <a:lnTo>
                            <a:pt x="532" y="259"/>
                          </a:lnTo>
                          <a:lnTo>
                            <a:pt x="532" y="527"/>
                          </a:lnTo>
                          <a:lnTo>
                            <a:pt x="528" y="523"/>
                          </a:lnTo>
                          <a:lnTo>
                            <a:pt x="521" y="514"/>
                          </a:lnTo>
                          <a:lnTo>
                            <a:pt x="513" y="508"/>
                          </a:lnTo>
                          <a:lnTo>
                            <a:pt x="507" y="501"/>
                          </a:lnTo>
                          <a:lnTo>
                            <a:pt x="498" y="495"/>
                          </a:lnTo>
                          <a:lnTo>
                            <a:pt x="488" y="487"/>
                          </a:lnTo>
                          <a:lnTo>
                            <a:pt x="483" y="482"/>
                          </a:lnTo>
                          <a:lnTo>
                            <a:pt x="477" y="480"/>
                          </a:lnTo>
                          <a:lnTo>
                            <a:pt x="469" y="474"/>
                          </a:lnTo>
                          <a:lnTo>
                            <a:pt x="464" y="470"/>
                          </a:lnTo>
                          <a:lnTo>
                            <a:pt x="456" y="466"/>
                          </a:lnTo>
                          <a:lnTo>
                            <a:pt x="448" y="464"/>
                          </a:lnTo>
                          <a:lnTo>
                            <a:pt x="441" y="461"/>
                          </a:lnTo>
                          <a:lnTo>
                            <a:pt x="433" y="457"/>
                          </a:lnTo>
                          <a:lnTo>
                            <a:pt x="424" y="453"/>
                          </a:lnTo>
                          <a:lnTo>
                            <a:pt x="416" y="451"/>
                          </a:lnTo>
                          <a:lnTo>
                            <a:pt x="407" y="447"/>
                          </a:lnTo>
                          <a:lnTo>
                            <a:pt x="397" y="445"/>
                          </a:lnTo>
                          <a:lnTo>
                            <a:pt x="388" y="442"/>
                          </a:lnTo>
                          <a:lnTo>
                            <a:pt x="378" y="442"/>
                          </a:lnTo>
                          <a:lnTo>
                            <a:pt x="367" y="440"/>
                          </a:lnTo>
                          <a:lnTo>
                            <a:pt x="357" y="440"/>
                          </a:lnTo>
                          <a:lnTo>
                            <a:pt x="0" y="544"/>
                          </a:lnTo>
                          <a:lnTo>
                            <a:pt x="4" y="546"/>
                          </a:lnTo>
                          <a:lnTo>
                            <a:pt x="11" y="548"/>
                          </a:lnTo>
                          <a:lnTo>
                            <a:pt x="17" y="550"/>
                          </a:lnTo>
                          <a:lnTo>
                            <a:pt x="23" y="552"/>
                          </a:lnTo>
                          <a:lnTo>
                            <a:pt x="28" y="554"/>
                          </a:lnTo>
                          <a:lnTo>
                            <a:pt x="36" y="556"/>
                          </a:lnTo>
                          <a:lnTo>
                            <a:pt x="42" y="558"/>
                          </a:lnTo>
                          <a:lnTo>
                            <a:pt x="47" y="560"/>
                          </a:lnTo>
                          <a:lnTo>
                            <a:pt x="53" y="560"/>
                          </a:lnTo>
                          <a:lnTo>
                            <a:pt x="61" y="561"/>
                          </a:lnTo>
                          <a:lnTo>
                            <a:pt x="66" y="563"/>
                          </a:lnTo>
                          <a:lnTo>
                            <a:pt x="74" y="565"/>
                          </a:lnTo>
                          <a:lnTo>
                            <a:pt x="80" y="565"/>
                          </a:lnTo>
                          <a:lnTo>
                            <a:pt x="85" y="567"/>
                          </a:lnTo>
                          <a:lnTo>
                            <a:pt x="93" y="567"/>
                          </a:lnTo>
                          <a:lnTo>
                            <a:pt x="99" y="569"/>
                          </a:lnTo>
                          <a:lnTo>
                            <a:pt x="106" y="569"/>
                          </a:lnTo>
                          <a:lnTo>
                            <a:pt x="112" y="569"/>
                          </a:lnTo>
                          <a:lnTo>
                            <a:pt x="118" y="569"/>
                          </a:lnTo>
                          <a:lnTo>
                            <a:pt x="125" y="571"/>
                          </a:lnTo>
                          <a:lnTo>
                            <a:pt x="131" y="571"/>
                          </a:lnTo>
                          <a:lnTo>
                            <a:pt x="137" y="571"/>
                          </a:lnTo>
                          <a:lnTo>
                            <a:pt x="142" y="573"/>
                          </a:lnTo>
                          <a:lnTo>
                            <a:pt x="150" y="575"/>
                          </a:lnTo>
                          <a:lnTo>
                            <a:pt x="156" y="575"/>
                          </a:lnTo>
                          <a:lnTo>
                            <a:pt x="161" y="575"/>
                          </a:lnTo>
                          <a:lnTo>
                            <a:pt x="167" y="575"/>
                          </a:lnTo>
                          <a:lnTo>
                            <a:pt x="175" y="575"/>
                          </a:lnTo>
                          <a:lnTo>
                            <a:pt x="180" y="575"/>
                          </a:lnTo>
                          <a:lnTo>
                            <a:pt x="186" y="575"/>
                          </a:lnTo>
                          <a:lnTo>
                            <a:pt x="194" y="575"/>
                          </a:lnTo>
                          <a:lnTo>
                            <a:pt x="199" y="575"/>
                          </a:lnTo>
                          <a:lnTo>
                            <a:pt x="205" y="575"/>
                          </a:lnTo>
                          <a:lnTo>
                            <a:pt x="211" y="573"/>
                          </a:lnTo>
                          <a:lnTo>
                            <a:pt x="217" y="571"/>
                          </a:lnTo>
                          <a:lnTo>
                            <a:pt x="222" y="571"/>
                          </a:lnTo>
                          <a:lnTo>
                            <a:pt x="228" y="571"/>
                          </a:lnTo>
                          <a:lnTo>
                            <a:pt x="234" y="571"/>
                          </a:lnTo>
                          <a:lnTo>
                            <a:pt x="239" y="569"/>
                          </a:lnTo>
                          <a:lnTo>
                            <a:pt x="245" y="569"/>
                          </a:lnTo>
                          <a:lnTo>
                            <a:pt x="255" y="567"/>
                          </a:lnTo>
                          <a:lnTo>
                            <a:pt x="266" y="565"/>
                          </a:lnTo>
                          <a:lnTo>
                            <a:pt x="276" y="563"/>
                          </a:lnTo>
                          <a:lnTo>
                            <a:pt x="287" y="560"/>
                          </a:lnTo>
                          <a:lnTo>
                            <a:pt x="295" y="556"/>
                          </a:lnTo>
                          <a:lnTo>
                            <a:pt x="304" y="554"/>
                          </a:lnTo>
                          <a:lnTo>
                            <a:pt x="312" y="548"/>
                          </a:lnTo>
                          <a:lnTo>
                            <a:pt x="321" y="546"/>
                          </a:lnTo>
                          <a:lnTo>
                            <a:pt x="329" y="541"/>
                          </a:lnTo>
                          <a:lnTo>
                            <a:pt x="336" y="537"/>
                          </a:lnTo>
                          <a:lnTo>
                            <a:pt x="344" y="531"/>
                          </a:lnTo>
                          <a:lnTo>
                            <a:pt x="352" y="527"/>
                          </a:lnTo>
                          <a:lnTo>
                            <a:pt x="355" y="533"/>
                          </a:lnTo>
                          <a:lnTo>
                            <a:pt x="363" y="542"/>
                          </a:lnTo>
                          <a:lnTo>
                            <a:pt x="369" y="548"/>
                          </a:lnTo>
                          <a:lnTo>
                            <a:pt x="374" y="556"/>
                          </a:lnTo>
                          <a:lnTo>
                            <a:pt x="380" y="563"/>
                          </a:lnTo>
                          <a:lnTo>
                            <a:pt x="388" y="571"/>
                          </a:lnTo>
                          <a:lnTo>
                            <a:pt x="393" y="577"/>
                          </a:lnTo>
                          <a:lnTo>
                            <a:pt x="399" y="586"/>
                          </a:lnTo>
                          <a:lnTo>
                            <a:pt x="405" y="592"/>
                          </a:lnTo>
                          <a:lnTo>
                            <a:pt x="410" y="599"/>
                          </a:lnTo>
                          <a:lnTo>
                            <a:pt x="416" y="605"/>
                          </a:lnTo>
                          <a:lnTo>
                            <a:pt x="424" y="613"/>
                          </a:lnTo>
                          <a:lnTo>
                            <a:pt x="428" y="618"/>
                          </a:lnTo>
                          <a:lnTo>
                            <a:pt x="435" y="626"/>
                          </a:lnTo>
                          <a:lnTo>
                            <a:pt x="441" y="634"/>
                          </a:lnTo>
                          <a:lnTo>
                            <a:pt x="447" y="639"/>
                          </a:lnTo>
                          <a:lnTo>
                            <a:pt x="452" y="647"/>
                          </a:lnTo>
                          <a:lnTo>
                            <a:pt x="458" y="653"/>
                          </a:lnTo>
                          <a:lnTo>
                            <a:pt x="464" y="658"/>
                          </a:lnTo>
                          <a:lnTo>
                            <a:pt x="469" y="666"/>
                          </a:lnTo>
                          <a:lnTo>
                            <a:pt x="477" y="672"/>
                          </a:lnTo>
                          <a:lnTo>
                            <a:pt x="483" y="677"/>
                          </a:lnTo>
                          <a:lnTo>
                            <a:pt x="488" y="683"/>
                          </a:lnTo>
                          <a:lnTo>
                            <a:pt x="494" y="691"/>
                          </a:lnTo>
                          <a:lnTo>
                            <a:pt x="502" y="696"/>
                          </a:lnTo>
                          <a:lnTo>
                            <a:pt x="507" y="702"/>
                          </a:lnTo>
                          <a:lnTo>
                            <a:pt x="513" y="708"/>
                          </a:lnTo>
                          <a:lnTo>
                            <a:pt x="519" y="714"/>
                          </a:lnTo>
                          <a:lnTo>
                            <a:pt x="526" y="719"/>
                          </a:lnTo>
                          <a:lnTo>
                            <a:pt x="532" y="725"/>
                          </a:lnTo>
                          <a:lnTo>
                            <a:pt x="538" y="733"/>
                          </a:lnTo>
                          <a:lnTo>
                            <a:pt x="545" y="738"/>
                          </a:lnTo>
                          <a:lnTo>
                            <a:pt x="551" y="744"/>
                          </a:lnTo>
                          <a:lnTo>
                            <a:pt x="559" y="748"/>
                          </a:lnTo>
                          <a:lnTo>
                            <a:pt x="564" y="753"/>
                          </a:lnTo>
                          <a:lnTo>
                            <a:pt x="572" y="759"/>
                          </a:lnTo>
                          <a:lnTo>
                            <a:pt x="578" y="765"/>
                          </a:lnTo>
                          <a:lnTo>
                            <a:pt x="585" y="771"/>
                          </a:lnTo>
                          <a:lnTo>
                            <a:pt x="593" y="776"/>
                          </a:lnTo>
                          <a:lnTo>
                            <a:pt x="600" y="782"/>
                          </a:lnTo>
                          <a:lnTo>
                            <a:pt x="606" y="788"/>
                          </a:lnTo>
                          <a:lnTo>
                            <a:pt x="614" y="793"/>
                          </a:lnTo>
                          <a:lnTo>
                            <a:pt x="621" y="799"/>
                          </a:lnTo>
                          <a:lnTo>
                            <a:pt x="629" y="805"/>
                          </a:lnTo>
                          <a:lnTo>
                            <a:pt x="637" y="811"/>
                          </a:lnTo>
                          <a:lnTo>
                            <a:pt x="644" y="816"/>
                          </a:lnTo>
                          <a:lnTo>
                            <a:pt x="652" y="822"/>
                          </a:lnTo>
                          <a:lnTo>
                            <a:pt x="661" y="828"/>
                          </a:lnTo>
                          <a:lnTo>
                            <a:pt x="669" y="833"/>
                          </a:lnTo>
                          <a:lnTo>
                            <a:pt x="677" y="837"/>
                          </a:lnTo>
                          <a:lnTo>
                            <a:pt x="686" y="843"/>
                          </a:lnTo>
                          <a:lnTo>
                            <a:pt x="696" y="849"/>
                          </a:lnTo>
                          <a:lnTo>
                            <a:pt x="705" y="854"/>
                          </a:lnTo>
                          <a:lnTo>
                            <a:pt x="713" y="860"/>
                          </a:lnTo>
                          <a:lnTo>
                            <a:pt x="722" y="866"/>
                          </a:lnTo>
                          <a:lnTo>
                            <a:pt x="734" y="871"/>
                          </a:lnTo>
                          <a:lnTo>
                            <a:pt x="743" y="877"/>
                          </a:lnTo>
                          <a:lnTo>
                            <a:pt x="753" y="881"/>
                          </a:lnTo>
                          <a:lnTo>
                            <a:pt x="762" y="887"/>
                          </a:lnTo>
                          <a:lnTo>
                            <a:pt x="773" y="892"/>
                          </a:lnTo>
                          <a:lnTo>
                            <a:pt x="783" y="898"/>
                          </a:lnTo>
                          <a:lnTo>
                            <a:pt x="794" y="904"/>
                          </a:lnTo>
                          <a:lnTo>
                            <a:pt x="806" y="909"/>
                          </a:lnTo>
                          <a:lnTo>
                            <a:pt x="819" y="915"/>
                          </a:lnTo>
                          <a:lnTo>
                            <a:pt x="486" y="1081"/>
                          </a:lnTo>
                          <a:lnTo>
                            <a:pt x="447" y="1143"/>
                          </a:lnTo>
                          <a:lnTo>
                            <a:pt x="454" y="1139"/>
                          </a:lnTo>
                          <a:lnTo>
                            <a:pt x="460" y="1136"/>
                          </a:lnTo>
                          <a:lnTo>
                            <a:pt x="466" y="1132"/>
                          </a:lnTo>
                          <a:lnTo>
                            <a:pt x="469" y="1128"/>
                          </a:lnTo>
                          <a:lnTo>
                            <a:pt x="477" y="1120"/>
                          </a:lnTo>
                          <a:lnTo>
                            <a:pt x="483" y="1115"/>
                          </a:lnTo>
                          <a:lnTo>
                            <a:pt x="488" y="1109"/>
                          </a:lnTo>
                          <a:lnTo>
                            <a:pt x="492" y="1103"/>
                          </a:lnTo>
                          <a:lnTo>
                            <a:pt x="500" y="1096"/>
                          </a:lnTo>
                          <a:lnTo>
                            <a:pt x="505" y="1090"/>
                          </a:lnTo>
                          <a:lnTo>
                            <a:pt x="697" y="1058"/>
                          </a:lnTo>
                          <a:lnTo>
                            <a:pt x="699" y="1058"/>
                          </a:lnTo>
                          <a:lnTo>
                            <a:pt x="703" y="1056"/>
                          </a:lnTo>
                          <a:lnTo>
                            <a:pt x="709" y="1054"/>
                          </a:lnTo>
                          <a:lnTo>
                            <a:pt x="720" y="1052"/>
                          </a:lnTo>
                          <a:lnTo>
                            <a:pt x="724" y="1050"/>
                          </a:lnTo>
                          <a:lnTo>
                            <a:pt x="732" y="1048"/>
                          </a:lnTo>
                          <a:lnTo>
                            <a:pt x="737" y="1046"/>
                          </a:lnTo>
                          <a:lnTo>
                            <a:pt x="745" y="1044"/>
                          </a:lnTo>
                          <a:lnTo>
                            <a:pt x="751" y="1041"/>
                          </a:lnTo>
                          <a:lnTo>
                            <a:pt x="760" y="1039"/>
                          </a:lnTo>
                          <a:lnTo>
                            <a:pt x="766" y="1037"/>
                          </a:lnTo>
                          <a:lnTo>
                            <a:pt x="775" y="1035"/>
                          </a:lnTo>
                          <a:lnTo>
                            <a:pt x="783" y="1031"/>
                          </a:lnTo>
                          <a:lnTo>
                            <a:pt x="791" y="1027"/>
                          </a:lnTo>
                          <a:lnTo>
                            <a:pt x="800" y="1025"/>
                          </a:lnTo>
                          <a:lnTo>
                            <a:pt x="810" y="1022"/>
                          </a:lnTo>
                          <a:lnTo>
                            <a:pt x="817" y="1018"/>
                          </a:lnTo>
                          <a:lnTo>
                            <a:pt x="827" y="1014"/>
                          </a:lnTo>
                          <a:lnTo>
                            <a:pt x="836" y="1008"/>
                          </a:lnTo>
                          <a:lnTo>
                            <a:pt x="846" y="1004"/>
                          </a:lnTo>
                          <a:lnTo>
                            <a:pt x="853" y="1001"/>
                          </a:lnTo>
                          <a:lnTo>
                            <a:pt x="863" y="995"/>
                          </a:lnTo>
                          <a:lnTo>
                            <a:pt x="870" y="989"/>
                          </a:lnTo>
                          <a:lnTo>
                            <a:pt x="880" y="984"/>
                          </a:lnTo>
                          <a:lnTo>
                            <a:pt x="887" y="978"/>
                          </a:lnTo>
                          <a:lnTo>
                            <a:pt x="895" y="972"/>
                          </a:lnTo>
                          <a:lnTo>
                            <a:pt x="903" y="966"/>
                          </a:lnTo>
                          <a:lnTo>
                            <a:pt x="910" y="961"/>
                          </a:lnTo>
                          <a:lnTo>
                            <a:pt x="918" y="953"/>
                          </a:lnTo>
                          <a:lnTo>
                            <a:pt x="925" y="946"/>
                          </a:lnTo>
                          <a:lnTo>
                            <a:pt x="933" y="938"/>
                          </a:lnTo>
                          <a:lnTo>
                            <a:pt x="939" y="930"/>
                          </a:lnTo>
                          <a:lnTo>
                            <a:pt x="946" y="923"/>
                          </a:lnTo>
                          <a:lnTo>
                            <a:pt x="952" y="913"/>
                          </a:lnTo>
                          <a:lnTo>
                            <a:pt x="958" y="906"/>
                          </a:lnTo>
                          <a:lnTo>
                            <a:pt x="965" y="898"/>
                          </a:lnTo>
                          <a:lnTo>
                            <a:pt x="969" y="888"/>
                          </a:lnTo>
                          <a:lnTo>
                            <a:pt x="975" y="881"/>
                          </a:lnTo>
                          <a:lnTo>
                            <a:pt x="981" y="871"/>
                          </a:lnTo>
                          <a:lnTo>
                            <a:pt x="984" y="866"/>
                          </a:lnTo>
                          <a:lnTo>
                            <a:pt x="990" y="856"/>
                          </a:lnTo>
                          <a:lnTo>
                            <a:pt x="994" y="849"/>
                          </a:lnTo>
                          <a:lnTo>
                            <a:pt x="998" y="841"/>
                          </a:lnTo>
                          <a:lnTo>
                            <a:pt x="1003" y="835"/>
                          </a:lnTo>
                          <a:lnTo>
                            <a:pt x="1005" y="826"/>
                          </a:lnTo>
                          <a:lnTo>
                            <a:pt x="1009" y="820"/>
                          </a:lnTo>
                          <a:lnTo>
                            <a:pt x="1013" y="812"/>
                          </a:lnTo>
                          <a:lnTo>
                            <a:pt x="1015" y="807"/>
                          </a:lnTo>
                          <a:lnTo>
                            <a:pt x="1017" y="801"/>
                          </a:lnTo>
                          <a:lnTo>
                            <a:pt x="1019" y="793"/>
                          </a:lnTo>
                          <a:lnTo>
                            <a:pt x="1022" y="790"/>
                          </a:lnTo>
                          <a:lnTo>
                            <a:pt x="1024" y="784"/>
                          </a:lnTo>
                          <a:lnTo>
                            <a:pt x="1026" y="776"/>
                          </a:lnTo>
                          <a:lnTo>
                            <a:pt x="1030" y="771"/>
                          </a:lnTo>
                          <a:lnTo>
                            <a:pt x="1030" y="767"/>
                          </a:lnTo>
                          <a:lnTo>
                            <a:pt x="1032" y="765"/>
                          </a:lnTo>
                          <a:lnTo>
                            <a:pt x="1106" y="691"/>
                          </a:lnTo>
                          <a:lnTo>
                            <a:pt x="1182" y="801"/>
                          </a:lnTo>
                          <a:lnTo>
                            <a:pt x="1197" y="837"/>
                          </a:lnTo>
                          <a:lnTo>
                            <a:pt x="1241" y="812"/>
                          </a:lnTo>
                          <a:lnTo>
                            <a:pt x="1233" y="803"/>
                          </a:lnTo>
                          <a:lnTo>
                            <a:pt x="1197" y="77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91" name="Freeform 87"/>
                    <p:cNvSpPr>
                      <a:spLocks/>
                    </p:cNvSpPr>
                    <p:nvPr/>
                  </p:nvSpPr>
                  <p:spPr bwMode="auto">
                    <a:xfrm>
                      <a:off x="5112" y="2429"/>
                      <a:ext cx="127" cy="67"/>
                    </a:xfrm>
                    <a:custGeom>
                      <a:avLst/>
                      <a:gdLst>
                        <a:gd name="T0" fmla="*/ 0 w 255"/>
                        <a:gd name="T1" fmla="*/ 0 h 135"/>
                        <a:gd name="T2" fmla="*/ 1 w 255"/>
                        <a:gd name="T3" fmla="*/ 0 h 135"/>
                        <a:gd name="T4" fmla="*/ 1 w 255"/>
                        <a:gd name="T5" fmla="*/ 0 h 135"/>
                        <a:gd name="T6" fmla="*/ 1 w 255"/>
                        <a:gd name="T7" fmla="*/ 0 h 135"/>
                        <a:gd name="T8" fmla="*/ 1 w 255"/>
                        <a:gd name="T9" fmla="*/ 0 h 135"/>
                        <a:gd name="T10" fmla="*/ 1 w 255"/>
                        <a:gd name="T11" fmla="*/ 0 h 135"/>
                        <a:gd name="T12" fmla="*/ 1 w 255"/>
                        <a:gd name="T13" fmla="*/ 0 h 135"/>
                        <a:gd name="T14" fmla="*/ 1 w 255"/>
                        <a:gd name="T15" fmla="*/ 0 h 135"/>
                        <a:gd name="T16" fmla="*/ 1 w 255"/>
                        <a:gd name="T17" fmla="*/ 0 h 135"/>
                        <a:gd name="T18" fmla="*/ 1 w 255"/>
                        <a:gd name="T19" fmla="*/ 0 h 135"/>
                        <a:gd name="T20" fmla="*/ 1 w 255"/>
                        <a:gd name="T21" fmla="*/ 0 h 135"/>
                        <a:gd name="T22" fmla="*/ 1 w 255"/>
                        <a:gd name="T23" fmla="*/ 0 h 135"/>
                        <a:gd name="T24" fmla="*/ 1 w 255"/>
                        <a:gd name="T25" fmla="*/ 0 h 135"/>
                        <a:gd name="T26" fmla="*/ 1 w 255"/>
                        <a:gd name="T27" fmla="*/ 0 h 135"/>
                        <a:gd name="T28" fmla="*/ 1 w 255"/>
                        <a:gd name="T29" fmla="*/ 0 h 135"/>
                        <a:gd name="T30" fmla="*/ 1 w 255"/>
                        <a:gd name="T31" fmla="*/ 0 h 135"/>
                        <a:gd name="T32" fmla="*/ 1 w 255"/>
                        <a:gd name="T33" fmla="*/ 0 h 135"/>
                        <a:gd name="T34" fmla="*/ 1 w 255"/>
                        <a:gd name="T35" fmla="*/ 0 h 135"/>
                        <a:gd name="T36" fmla="*/ 1 w 255"/>
                        <a:gd name="T37" fmla="*/ 0 h 135"/>
                        <a:gd name="T38" fmla="*/ 1 w 255"/>
                        <a:gd name="T39" fmla="*/ 0 h 135"/>
                        <a:gd name="T40" fmla="*/ 1 w 255"/>
                        <a:gd name="T41" fmla="*/ 0 h 135"/>
                        <a:gd name="T42" fmla="*/ 1 w 255"/>
                        <a:gd name="T43" fmla="*/ 0 h 135"/>
                        <a:gd name="T44" fmla="*/ 1 w 255"/>
                        <a:gd name="T45" fmla="*/ 0 h 135"/>
                        <a:gd name="T46" fmla="*/ 1 w 255"/>
                        <a:gd name="T47" fmla="*/ 0 h 135"/>
                        <a:gd name="T48" fmla="*/ 1 w 255"/>
                        <a:gd name="T49" fmla="*/ 0 h 135"/>
                        <a:gd name="T50" fmla="*/ 1 w 255"/>
                        <a:gd name="T51" fmla="*/ 0 h 135"/>
                        <a:gd name="T52" fmla="*/ 1 w 255"/>
                        <a:gd name="T53" fmla="*/ 0 h 135"/>
                        <a:gd name="T54" fmla="*/ 1 w 255"/>
                        <a:gd name="T55" fmla="*/ 0 h 135"/>
                        <a:gd name="T56" fmla="*/ 1 w 255"/>
                        <a:gd name="T57" fmla="*/ 0 h 135"/>
                        <a:gd name="T58" fmla="*/ 1 w 255"/>
                        <a:gd name="T59" fmla="*/ 0 h 135"/>
                        <a:gd name="T60" fmla="*/ 1 w 255"/>
                        <a:gd name="T61" fmla="*/ 0 h 135"/>
                        <a:gd name="T62" fmla="*/ 1 w 255"/>
                        <a:gd name="T63" fmla="*/ 1 h 135"/>
                        <a:gd name="T64" fmla="*/ 1 w 255"/>
                        <a:gd name="T65" fmla="*/ 1 h 135"/>
                        <a:gd name="T66" fmla="*/ 1 w 255"/>
                        <a:gd name="T67" fmla="*/ 0 h 135"/>
                        <a:gd name="T68" fmla="*/ 1 w 255"/>
                        <a:gd name="T69" fmla="*/ 0 h 135"/>
                        <a:gd name="T70" fmla="*/ 1 w 255"/>
                        <a:gd name="T71" fmla="*/ 0 h 135"/>
                        <a:gd name="T72" fmla="*/ 1 w 255"/>
                        <a:gd name="T73" fmla="*/ 0 h 135"/>
                        <a:gd name="T74" fmla="*/ 1 w 255"/>
                        <a:gd name="T75" fmla="*/ 0 h 135"/>
                        <a:gd name="T76" fmla="*/ 0 w 255"/>
                        <a:gd name="T77" fmla="*/ 0 h 135"/>
                        <a:gd name="T78" fmla="*/ 0 w 255"/>
                        <a:gd name="T79" fmla="*/ 0 h 135"/>
                        <a:gd name="T80" fmla="*/ 0 w 255"/>
                        <a:gd name="T81" fmla="*/ 0 h 13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55"/>
                        <a:gd name="T124" fmla="*/ 0 h 135"/>
                        <a:gd name="T125" fmla="*/ 255 w 255"/>
                        <a:gd name="T126" fmla="*/ 135 h 135"/>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55" h="135">
                          <a:moveTo>
                            <a:pt x="32" y="0"/>
                          </a:moveTo>
                          <a:lnTo>
                            <a:pt x="190" y="31"/>
                          </a:lnTo>
                          <a:lnTo>
                            <a:pt x="204" y="0"/>
                          </a:lnTo>
                          <a:lnTo>
                            <a:pt x="207" y="8"/>
                          </a:lnTo>
                          <a:lnTo>
                            <a:pt x="211" y="18"/>
                          </a:lnTo>
                          <a:lnTo>
                            <a:pt x="211" y="27"/>
                          </a:lnTo>
                          <a:lnTo>
                            <a:pt x="213" y="38"/>
                          </a:lnTo>
                          <a:lnTo>
                            <a:pt x="228" y="6"/>
                          </a:lnTo>
                          <a:lnTo>
                            <a:pt x="232" y="14"/>
                          </a:lnTo>
                          <a:lnTo>
                            <a:pt x="234" y="27"/>
                          </a:lnTo>
                          <a:lnTo>
                            <a:pt x="236" y="35"/>
                          </a:lnTo>
                          <a:lnTo>
                            <a:pt x="236" y="42"/>
                          </a:lnTo>
                          <a:lnTo>
                            <a:pt x="247" y="10"/>
                          </a:lnTo>
                          <a:lnTo>
                            <a:pt x="249" y="18"/>
                          </a:lnTo>
                          <a:lnTo>
                            <a:pt x="253" y="29"/>
                          </a:lnTo>
                          <a:lnTo>
                            <a:pt x="253" y="33"/>
                          </a:lnTo>
                          <a:lnTo>
                            <a:pt x="255" y="40"/>
                          </a:lnTo>
                          <a:lnTo>
                            <a:pt x="255" y="46"/>
                          </a:lnTo>
                          <a:lnTo>
                            <a:pt x="255" y="54"/>
                          </a:lnTo>
                          <a:lnTo>
                            <a:pt x="255" y="59"/>
                          </a:lnTo>
                          <a:lnTo>
                            <a:pt x="253" y="67"/>
                          </a:lnTo>
                          <a:lnTo>
                            <a:pt x="251" y="73"/>
                          </a:lnTo>
                          <a:lnTo>
                            <a:pt x="251" y="80"/>
                          </a:lnTo>
                          <a:lnTo>
                            <a:pt x="247" y="86"/>
                          </a:lnTo>
                          <a:lnTo>
                            <a:pt x="245" y="92"/>
                          </a:lnTo>
                          <a:lnTo>
                            <a:pt x="242" y="97"/>
                          </a:lnTo>
                          <a:lnTo>
                            <a:pt x="238" y="103"/>
                          </a:lnTo>
                          <a:lnTo>
                            <a:pt x="238" y="109"/>
                          </a:lnTo>
                          <a:lnTo>
                            <a:pt x="238" y="114"/>
                          </a:lnTo>
                          <a:lnTo>
                            <a:pt x="236" y="120"/>
                          </a:lnTo>
                          <a:lnTo>
                            <a:pt x="234" y="126"/>
                          </a:lnTo>
                          <a:lnTo>
                            <a:pt x="224" y="134"/>
                          </a:lnTo>
                          <a:lnTo>
                            <a:pt x="217" y="135"/>
                          </a:lnTo>
                          <a:lnTo>
                            <a:pt x="205" y="114"/>
                          </a:lnTo>
                          <a:lnTo>
                            <a:pt x="169" y="94"/>
                          </a:lnTo>
                          <a:lnTo>
                            <a:pt x="175" y="88"/>
                          </a:lnTo>
                          <a:lnTo>
                            <a:pt x="150" y="73"/>
                          </a:lnTo>
                          <a:lnTo>
                            <a:pt x="156" y="65"/>
                          </a:lnTo>
                          <a:lnTo>
                            <a:pt x="0" y="42"/>
                          </a:lnTo>
                          <a:lnTo>
                            <a:pt x="3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92" name="Freeform 88"/>
                    <p:cNvSpPr>
                      <a:spLocks/>
                    </p:cNvSpPr>
                    <p:nvPr/>
                  </p:nvSpPr>
                  <p:spPr bwMode="auto">
                    <a:xfrm>
                      <a:off x="4920" y="2572"/>
                      <a:ext cx="18" cy="13"/>
                    </a:xfrm>
                    <a:custGeom>
                      <a:avLst/>
                      <a:gdLst>
                        <a:gd name="T0" fmla="*/ 1 w 36"/>
                        <a:gd name="T1" fmla="*/ 0 h 24"/>
                        <a:gd name="T2" fmla="*/ 0 w 36"/>
                        <a:gd name="T3" fmla="*/ 1 h 24"/>
                        <a:gd name="T4" fmla="*/ 1 w 36"/>
                        <a:gd name="T5" fmla="*/ 1 h 24"/>
                        <a:gd name="T6" fmla="*/ 1 w 36"/>
                        <a:gd name="T7" fmla="*/ 1 h 24"/>
                        <a:gd name="T8" fmla="*/ 1 w 36"/>
                        <a:gd name="T9" fmla="*/ 1 h 24"/>
                        <a:gd name="T10" fmla="*/ 1 w 36"/>
                        <a:gd name="T11" fmla="*/ 1 h 24"/>
                        <a:gd name="T12" fmla="*/ 1 w 36"/>
                        <a:gd name="T13" fmla="*/ 1 h 24"/>
                        <a:gd name="T14" fmla="*/ 1 w 36"/>
                        <a:gd name="T15" fmla="*/ 1 h 24"/>
                        <a:gd name="T16" fmla="*/ 1 w 36"/>
                        <a:gd name="T17" fmla="*/ 1 h 24"/>
                        <a:gd name="T18" fmla="*/ 1 w 36"/>
                        <a:gd name="T19" fmla="*/ 0 h 24"/>
                        <a:gd name="T20" fmla="*/ 1 w 36"/>
                        <a:gd name="T21" fmla="*/ 0 h 2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6"/>
                        <a:gd name="T34" fmla="*/ 0 h 24"/>
                        <a:gd name="T35" fmla="*/ 36 w 36"/>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6" h="24">
                          <a:moveTo>
                            <a:pt x="34" y="0"/>
                          </a:moveTo>
                          <a:lnTo>
                            <a:pt x="0" y="20"/>
                          </a:lnTo>
                          <a:lnTo>
                            <a:pt x="2" y="22"/>
                          </a:lnTo>
                          <a:lnTo>
                            <a:pt x="8" y="24"/>
                          </a:lnTo>
                          <a:lnTo>
                            <a:pt x="14" y="22"/>
                          </a:lnTo>
                          <a:lnTo>
                            <a:pt x="17" y="19"/>
                          </a:lnTo>
                          <a:lnTo>
                            <a:pt x="19" y="15"/>
                          </a:lnTo>
                          <a:lnTo>
                            <a:pt x="21" y="15"/>
                          </a:lnTo>
                          <a:lnTo>
                            <a:pt x="36" y="13"/>
                          </a:lnTo>
                          <a:lnTo>
                            <a:pt x="3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93" name="Freeform 89"/>
                    <p:cNvSpPr>
                      <a:spLocks/>
                    </p:cNvSpPr>
                    <p:nvPr/>
                  </p:nvSpPr>
                  <p:spPr bwMode="auto">
                    <a:xfrm>
                      <a:off x="5280" y="2425"/>
                      <a:ext cx="11" cy="24"/>
                    </a:xfrm>
                    <a:custGeom>
                      <a:avLst/>
                      <a:gdLst>
                        <a:gd name="T0" fmla="*/ 1 w 22"/>
                        <a:gd name="T1" fmla="*/ 1 h 47"/>
                        <a:gd name="T2" fmla="*/ 0 w 22"/>
                        <a:gd name="T3" fmla="*/ 1 h 47"/>
                        <a:gd name="T4" fmla="*/ 1 w 22"/>
                        <a:gd name="T5" fmla="*/ 0 h 47"/>
                        <a:gd name="T6" fmla="*/ 1 w 22"/>
                        <a:gd name="T7" fmla="*/ 1 h 47"/>
                        <a:gd name="T8" fmla="*/ 1 w 22"/>
                        <a:gd name="T9" fmla="*/ 1 h 47"/>
                        <a:gd name="T10" fmla="*/ 1 w 22"/>
                        <a:gd name="T11" fmla="*/ 1 h 47"/>
                        <a:gd name="T12" fmla="*/ 0 60000 65536"/>
                        <a:gd name="T13" fmla="*/ 0 60000 65536"/>
                        <a:gd name="T14" fmla="*/ 0 60000 65536"/>
                        <a:gd name="T15" fmla="*/ 0 60000 65536"/>
                        <a:gd name="T16" fmla="*/ 0 60000 65536"/>
                        <a:gd name="T17" fmla="*/ 0 60000 65536"/>
                        <a:gd name="T18" fmla="*/ 0 w 22"/>
                        <a:gd name="T19" fmla="*/ 0 h 47"/>
                        <a:gd name="T20" fmla="*/ 22 w 22"/>
                        <a:gd name="T21" fmla="*/ 47 h 47"/>
                      </a:gdLst>
                      <a:ahLst/>
                      <a:cxnLst>
                        <a:cxn ang="T12">
                          <a:pos x="T0" y="T1"/>
                        </a:cxn>
                        <a:cxn ang="T13">
                          <a:pos x="T2" y="T3"/>
                        </a:cxn>
                        <a:cxn ang="T14">
                          <a:pos x="T4" y="T5"/>
                        </a:cxn>
                        <a:cxn ang="T15">
                          <a:pos x="T6" y="T7"/>
                        </a:cxn>
                        <a:cxn ang="T16">
                          <a:pos x="T8" y="T9"/>
                        </a:cxn>
                        <a:cxn ang="T17">
                          <a:pos x="T10" y="T11"/>
                        </a:cxn>
                      </a:cxnLst>
                      <a:rect l="T18" t="T19" r="T20" b="T21"/>
                      <a:pathLst>
                        <a:path w="22" h="47">
                          <a:moveTo>
                            <a:pt x="3" y="47"/>
                          </a:moveTo>
                          <a:lnTo>
                            <a:pt x="0" y="19"/>
                          </a:lnTo>
                          <a:lnTo>
                            <a:pt x="20" y="0"/>
                          </a:lnTo>
                          <a:lnTo>
                            <a:pt x="22" y="25"/>
                          </a:lnTo>
                          <a:lnTo>
                            <a:pt x="3" y="4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94" name="Freeform 90"/>
                    <p:cNvSpPr>
                      <a:spLocks/>
                    </p:cNvSpPr>
                    <p:nvPr/>
                  </p:nvSpPr>
                  <p:spPr bwMode="auto">
                    <a:xfrm>
                      <a:off x="5157" y="2421"/>
                      <a:ext cx="150" cy="154"/>
                    </a:xfrm>
                    <a:custGeom>
                      <a:avLst/>
                      <a:gdLst>
                        <a:gd name="T0" fmla="*/ 1 w 301"/>
                        <a:gd name="T1" fmla="*/ 1 h 308"/>
                        <a:gd name="T2" fmla="*/ 1 w 301"/>
                        <a:gd name="T3" fmla="*/ 1 h 308"/>
                        <a:gd name="T4" fmla="*/ 1 w 301"/>
                        <a:gd name="T5" fmla="*/ 1 h 308"/>
                        <a:gd name="T6" fmla="*/ 1 w 301"/>
                        <a:gd name="T7" fmla="*/ 1 h 308"/>
                        <a:gd name="T8" fmla="*/ 1 w 301"/>
                        <a:gd name="T9" fmla="*/ 1 h 308"/>
                        <a:gd name="T10" fmla="*/ 1 w 301"/>
                        <a:gd name="T11" fmla="*/ 1 h 308"/>
                        <a:gd name="T12" fmla="*/ 1 w 301"/>
                        <a:gd name="T13" fmla="*/ 2 h 308"/>
                        <a:gd name="T14" fmla="*/ 1 w 301"/>
                        <a:gd name="T15" fmla="*/ 2 h 308"/>
                        <a:gd name="T16" fmla="*/ 0 w 301"/>
                        <a:gd name="T17" fmla="*/ 2 h 308"/>
                        <a:gd name="T18" fmla="*/ 0 w 301"/>
                        <a:gd name="T19" fmla="*/ 2 h 308"/>
                        <a:gd name="T20" fmla="*/ 0 w 301"/>
                        <a:gd name="T21" fmla="*/ 2 h 308"/>
                        <a:gd name="T22" fmla="*/ 0 w 301"/>
                        <a:gd name="T23" fmla="*/ 2 h 308"/>
                        <a:gd name="T24" fmla="*/ 0 w 301"/>
                        <a:gd name="T25" fmla="*/ 2 h 308"/>
                        <a:gd name="T26" fmla="*/ 0 w 301"/>
                        <a:gd name="T27" fmla="*/ 1 h 308"/>
                        <a:gd name="T28" fmla="*/ 0 w 301"/>
                        <a:gd name="T29" fmla="*/ 1 h 308"/>
                        <a:gd name="T30" fmla="*/ 0 w 301"/>
                        <a:gd name="T31" fmla="*/ 1 h 308"/>
                        <a:gd name="T32" fmla="*/ 0 w 301"/>
                        <a:gd name="T33" fmla="*/ 1 h 308"/>
                        <a:gd name="T34" fmla="*/ 0 w 301"/>
                        <a:gd name="T35" fmla="*/ 1 h 308"/>
                        <a:gd name="T36" fmla="*/ 0 w 301"/>
                        <a:gd name="T37" fmla="*/ 1 h 308"/>
                        <a:gd name="T38" fmla="*/ 0 w 301"/>
                        <a:gd name="T39" fmla="*/ 1 h 308"/>
                        <a:gd name="T40" fmla="*/ 0 w 301"/>
                        <a:gd name="T41" fmla="*/ 1 h 308"/>
                        <a:gd name="T42" fmla="*/ 0 w 301"/>
                        <a:gd name="T43" fmla="*/ 1 h 308"/>
                        <a:gd name="T44" fmla="*/ 0 w 301"/>
                        <a:gd name="T45" fmla="*/ 1 h 308"/>
                        <a:gd name="T46" fmla="*/ 0 w 301"/>
                        <a:gd name="T47" fmla="*/ 1 h 308"/>
                        <a:gd name="T48" fmla="*/ 0 w 301"/>
                        <a:gd name="T49" fmla="*/ 1 h 308"/>
                        <a:gd name="T50" fmla="*/ 1 w 301"/>
                        <a:gd name="T51" fmla="*/ 1 h 308"/>
                        <a:gd name="T52" fmla="*/ 1 w 301"/>
                        <a:gd name="T53" fmla="*/ 1 h 308"/>
                        <a:gd name="T54" fmla="*/ 1 w 301"/>
                        <a:gd name="T55" fmla="*/ 1 h 308"/>
                        <a:gd name="T56" fmla="*/ 1 w 301"/>
                        <a:gd name="T57" fmla="*/ 1 h 308"/>
                        <a:gd name="T58" fmla="*/ 1 w 301"/>
                        <a:gd name="T59" fmla="*/ 1 h 308"/>
                        <a:gd name="T60" fmla="*/ 0 w 301"/>
                        <a:gd name="T61" fmla="*/ 1 h 308"/>
                        <a:gd name="T62" fmla="*/ 0 w 301"/>
                        <a:gd name="T63" fmla="*/ 1 h 308"/>
                        <a:gd name="T64" fmla="*/ 0 w 301"/>
                        <a:gd name="T65" fmla="*/ 1 h 308"/>
                        <a:gd name="T66" fmla="*/ 0 w 301"/>
                        <a:gd name="T67" fmla="*/ 1 h 308"/>
                        <a:gd name="T68" fmla="*/ 0 w 301"/>
                        <a:gd name="T69" fmla="*/ 1 h 308"/>
                        <a:gd name="T70" fmla="*/ 0 w 301"/>
                        <a:gd name="T71" fmla="*/ 1 h 308"/>
                        <a:gd name="T72" fmla="*/ 0 w 301"/>
                        <a:gd name="T73" fmla="*/ 1 h 308"/>
                        <a:gd name="T74" fmla="*/ 0 w 301"/>
                        <a:gd name="T75" fmla="*/ 1 h 308"/>
                        <a:gd name="T76" fmla="*/ 0 w 301"/>
                        <a:gd name="T77" fmla="*/ 1 h 308"/>
                        <a:gd name="T78" fmla="*/ 0 w 301"/>
                        <a:gd name="T79" fmla="*/ 2 h 308"/>
                        <a:gd name="T80" fmla="*/ 0 w 301"/>
                        <a:gd name="T81" fmla="*/ 2 h 308"/>
                        <a:gd name="T82" fmla="*/ 0 w 301"/>
                        <a:gd name="T83" fmla="*/ 2 h 308"/>
                        <a:gd name="T84" fmla="*/ 0 w 301"/>
                        <a:gd name="T85" fmla="*/ 2 h 308"/>
                        <a:gd name="T86" fmla="*/ 0 w 301"/>
                        <a:gd name="T87" fmla="*/ 2 h 308"/>
                        <a:gd name="T88" fmla="*/ 1 w 301"/>
                        <a:gd name="T89" fmla="*/ 1 h 308"/>
                        <a:gd name="T90" fmla="*/ 1 w 301"/>
                        <a:gd name="T91" fmla="*/ 1 h 308"/>
                        <a:gd name="T92" fmla="*/ 1 w 301"/>
                        <a:gd name="T93" fmla="*/ 1 h 308"/>
                        <a:gd name="T94" fmla="*/ 1 w 301"/>
                        <a:gd name="T95" fmla="*/ 1 h 308"/>
                        <a:gd name="T96" fmla="*/ 1 w 301"/>
                        <a:gd name="T97" fmla="*/ 1 h 308"/>
                        <a:gd name="T98" fmla="*/ 1 w 301"/>
                        <a:gd name="T99" fmla="*/ 1 h 308"/>
                        <a:gd name="T100" fmla="*/ 1 w 301"/>
                        <a:gd name="T101" fmla="*/ 1 h 308"/>
                        <a:gd name="T102" fmla="*/ 2 w 301"/>
                        <a:gd name="T103" fmla="*/ 0 h 308"/>
                        <a:gd name="T104" fmla="*/ 2 w 301"/>
                        <a:gd name="T105" fmla="*/ 1 h 30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01"/>
                        <a:gd name="T160" fmla="*/ 0 h 308"/>
                        <a:gd name="T161" fmla="*/ 301 w 301"/>
                        <a:gd name="T162" fmla="*/ 308 h 30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01" h="308">
                          <a:moveTo>
                            <a:pt x="274" y="48"/>
                          </a:moveTo>
                          <a:lnTo>
                            <a:pt x="200" y="109"/>
                          </a:lnTo>
                          <a:lnTo>
                            <a:pt x="198" y="112"/>
                          </a:lnTo>
                          <a:lnTo>
                            <a:pt x="198" y="118"/>
                          </a:lnTo>
                          <a:lnTo>
                            <a:pt x="198" y="124"/>
                          </a:lnTo>
                          <a:lnTo>
                            <a:pt x="198" y="129"/>
                          </a:lnTo>
                          <a:lnTo>
                            <a:pt x="196" y="135"/>
                          </a:lnTo>
                          <a:lnTo>
                            <a:pt x="196" y="145"/>
                          </a:lnTo>
                          <a:lnTo>
                            <a:pt x="194" y="152"/>
                          </a:lnTo>
                          <a:lnTo>
                            <a:pt x="192" y="162"/>
                          </a:lnTo>
                          <a:lnTo>
                            <a:pt x="189" y="171"/>
                          </a:lnTo>
                          <a:lnTo>
                            <a:pt x="187" y="183"/>
                          </a:lnTo>
                          <a:lnTo>
                            <a:pt x="183" y="194"/>
                          </a:lnTo>
                          <a:lnTo>
                            <a:pt x="179" y="206"/>
                          </a:lnTo>
                          <a:lnTo>
                            <a:pt x="175" y="211"/>
                          </a:lnTo>
                          <a:lnTo>
                            <a:pt x="173" y="217"/>
                          </a:lnTo>
                          <a:lnTo>
                            <a:pt x="171" y="225"/>
                          </a:lnTo>
                          <a:lnTo>
                            <a:pt x="170" y="230"/>
                          </a:lnTo>
                          <a:lnTo>
                            <a:pt x="162" y="242"/>
                          </a:lnTo>
                          <a:lnTo>
                            <a:pt x="156" y="253"/>
                          </a:lnTo>
                          <a:lnTo>
                            <a:pt x="149" y="263"/>
                          </a:lnTo>
                          <a:lnTo>
                            <a:pt x="143" y="272"/>
                          </a:lnTo>
                          <a:lnTo>
                            <a:pt x="135" y="280"/>
                          </a:lnTo>
                          <a:lnTo>
                            <a:pt x="128" y="285"/>
                          </a:lnTo>
                          <a:lnTo>
                            <a:pt x="122" y="293"/>
                          </a:lnTo>
                          <a:lnTo>
                            <a:pt x="114" y="299"/>
                          </a:lnTo>
                          <a:lnTo>
                            <a:pt x="107" y="303"/>
                          </a:lnTo>
                          <a:lnTo>
                            <a:pt x="97" y="304"/>
                          </a:lnTo>
                          <a:lnTo>
                            <a:pt x="90" y="306"/>
                          </a:lnTo>
                          <a:lnTo>
                            <a:pt x="82" y="308"/>
                          </a:lnTo>
                          <a:lnTo>
                            <a:pt x="75" y="306"/>
                          </a:lnTo>
                          <a:lnTo>
                            <a:pt x="67" y="306"/>
                          </a:lnTo>
                          <a:lnTo>
                            <a:pt x="57" y="304"/>
                          </a:lnTo>
                          <a:lnTo>
                            <a:pt x="52" y="303"/>
                          </a:lnTo>
                          <a:lnTo>
                            <a:pt x="42" y="295"/>
                          </a:lnTo>
                          <a:lnTo>
                            <a:pt x="35" y="289"/>
                          </a:lnTo>
                          <a:lnTo>
                            <a:pt x="27" y="280"/>
                          </a:lnTo>
                          <a:lnTo>
                            <a:pt x="21" y="270"/>
                          </a:lnTo>
                          <a:lnTo>
                            <a:pt x="18" y="263"/>
                          </a:lnTo>
                          <a:lnTo>
                            <a:pt x="14" y="257"/>
                          </a:lnTo>
                          <a:lnTo>
                            <a:pt x="12" y="251"/>
                          </a:lnTo>
                          <a:lnTo>
                            <a:pt x="10" y="245"/>
                          </a:lnTo>
                          <a:lnTo>
                            <a:pt x="8" y="238"/>
                          </a:lnTo>
                          <a:lnTo>
                            <a:pt x="6" y="230"/>
                          </a:lnTo>
                          <a:lnTo>
                            <a:pt x="4" y="225"/>
                          </a:lnTo>
                          <a:lnTo>
                            <a:pt x="4" y="217"/>
                          </a:lnTo>
                          <a:lnTo>
                            <a:pt x="2" y="209"/>
                          </a:lnTo>
                          <a:lnTo>
                            <a:pt x="0" y="202"/>
                          </a:lnTo>
                          <a:lnTo>
                            <a:pt x="0" y="194"/>
                          </a:lnTo>
                          <a:lnTo>
                            <a:pt x="0" y="187"/>
                          </a:lnTo>
                          <a:lnTo>
                            <a:pt x="0" y="179"/>
                          </a:lnTo>
                          <a:lnTo>
                            <a:pt x="0" y="169"/>
                          </a:lnTo>
                          <a:lnTo>
                            <a:pt x="2" y="162"/>
                          </a:lnTo>
                          <a:lnTo>
                            <a:pt x="4" y="154"/>
                          </a:lnTo>
                          <a:lnTo>
                            <a:pt x="4" y="145"/>
                          </a:lnTo>
                          <a:lnTo>
                            <a:pt x="6" y="137"/>
                          </a:lnTo>
                          <a:lnTo>
                            <a:pt x="10" y="128"/>
                          </a:lnTo>
                          <a:lnTo>
                            <a:pt x="12" y="122"/>
                          </a:lnTo>
                          <a:lnTo>
                            <a:pt x="16" y="112"/>
                          </a:lnTo>
                          <a:lnTo>
                            <a:pt x="19" y="105"/>
                          </a:lnTo>
                          <a:lnTo>
                            <a:pt x="23" y="97"/>
                          </a:lnTo>
                          <a:lnTo>
                            <a:pt x="29" y="90"/>
                          </a:lnTo>
                          <a:lnTo>
                            <a:pt x="33" y="80"/>
                          </a:lnTo>
                          <a:lnTo>
                            <a:pt x="38" y="74"/>
                          </a:lnTo>
                          <a:lnTo>
                            <a:pt x="44" y="69"/>
                          </a:lnTo>
                          <a:lnTo>
                            <a:pt x="50" y="63"/>
                          </a:lnTo>
                          <a:lnTo>
                            <a:pt x="61" y="52"/>
                          </a:lnTo>
                          <a:lnTo>
                            <a:pt x="71" y="46"/>
                          </a:lnTo>
                          <a:lnTo>
                            <a:pt x="76" y="42"/>
                          </a:lnTo>
                          <a:lnTo>
                            <a:pt x="84" y="38"/>
                          </a:lnTo>
                          <a:lnTo>
                            <a:pt x="88" y="36"/>
                          </a:lnTo>
                          <a:lnTo>
                            <a:pt x="95" y="36"/>
                          </a:lnTo>
                          <a:lnTo>
                            <a:pt x="99" y="34"/>
                          </a:lnTo>
                          <a:lnTo>
                            <a:pt x="107" y="34"/>
                          </a:lnTo>
                          <a:lnTo>
                            <a:pt x="111" y="34"/>
                          </a:lnTo>
                          <a:lnTo>
                            <a:pt x="118" y="36"/>
                          </a:lnTo>
                          <a:lnTo>
                            <a:pt x="128" y="36"/>
                          </a:lnTo>
                          <a:lnTo>
                            <a:pt x="137" y="40"/>
                          </a:lnTo>
                          <a:lnTo>
                            <a:pt x="149" y="44"/>
                          </a:lnTo>
                          <a:lnTo>
                            <a:pt x="158" y="50"/>
                          </a:lnTo>
                          <a:lnTo>
                            <a:pt x="168" y="57"/>
                          </a:lnTo>
                          <a:lnTo>
                            <a:pt x="177" y="63"/>
                          </a:lnTo>
                          <a:lnTo>
                            <a:pt x="183" y="72"/>
                          </a:lnTo>
                          <a:lnTo>
                            <a:pt x="190" y="82"/>
                          </a:lnTo>
                          <a:lnTo>
                            <a:pt x="173" y="101"/>
                          </a:lnTo>
                          <a:lnTo>
                            <a:pt x="170" y="99"/>
                          </a:lnTo>
                          <a:lnTo>
                            <a:pt x="164" y="91"/>
                          </a:lnTo>
                          <a:lnTo>
                            <a:pt x="156" y="88"/>
                          </a:lnTo>
                          <a:lnTo>
                            <a:pt x="152" y="84"/>
                          </a:lnTo>
                          <a:lnTo>
                            <a:pt x="145" y="78"/>
                          </a:lnTo>
                          <a:lnTo>
                            <a:pt x="139" y="76"/>
                          </a:lnTo>
                          <a:lnTo>
                            <a:pt x="130" y="71"/>
                          </a:lnTo>
                          <a:lnTo>
                            <a:pt x="122" y="69"/>
                          </a:lnTo>
                          <a:lnTo>
                            <a:pt x="113" y="67"/>
                          </a:lnTo>
                          <a:lnTo>
                            <a:pt x="105" y="69"/>
                          </a:lnTo>
                          <a:lnTo>
                            <a:pt x="95" y="69"/>
                          </a:lnTo>
                          <a:lnTo>
                            <a:pt x="86" y="72"/>
                          </a:lnTo>
                          <a:lnTo>
                            <a:pt x="76" y="78"/>
                          </a:lnTo>
                          <a:lnTo>
                            <a:pt x="67" y="86"/>
                          </a:lnTo>
                          <a:lnTo>
                            <a:pt x="57" y="93"/>
                          </a:lnTo>
                          <a:lnTo>
                            <a:pt x="52" y="103"/>
                          </a:lnTo>
                          <a:lnTo>
                            <a:pt x="44" y="112"/>
                          </a:lnTo>
                          <a:lnTo>
                            <a:pt x="38" y="122"/>
                          </a:lnTo>
                          <a:lnTo>
                            <a:pt x="33" y="131"/>
                          </a:lnTo>
                          <a:lnTo>
                            <a:pt x="31" y="141"/>
                          </a:lnTo>
                          <a:lnTo>
                            <a:pt x="27" y="150"/>
                          </a:lnTo>
                          <a:lnTo>
                            <a:pt x="25" y="160"/>
                          </a:lnTo>
                          <a:lnTo>
                            <a:pt x="23" y="169"/>
                          </a:lnTo>
                          <a:lnTo>
                            <a:pt x="23" y="179"/>
                          </a:lnTo>
                          <a:lnTo>
                            <a:pt x="23" y="187"/>
                          </a:lnTo>
                          <a:lnTo>
                            <a:pt x="23" y="196"/>
                          </a:lnTo>
                          <a:lnTo>
                            <a:pt x="23" y="204"/>
                          </a:lnTo>
                          <a:lnTo>
                            <a:pt x="23" y="213"/>
                          </a:lnTo>
                          <a:lnTo>
                            <a:pt x="25" y="219"/>
                          </a:lnTo>
                          <a:lnTo>
                            <a:pt x="27" y="228"/>
                          </a:lnTo>
                          <a:lnTo>
                            <a:pt x="27" y="234"/>
                          </a:lnTo>
                          <a:lnTo>
                            <a:pt x="31" y="242"/>
                          </a:lnTo>
                          <a:lnTo>
                            <a:pt x="33" y="247"/>
                          </a:lnTo>
                          <a:lnTo>
                            <a:pt x="37" y="253"/>
                          </a:lnTo>
                          <a:lnTo>
                            <a:pt x="40" y="259"/>
                          </a:lnTo>
                          <a:lnTo>
                            <a:pt x="44" y="264"/>
                          </a:lnTo>
                          <a:lnTo>
                            <a:pt x="50" y="270"/>
                          </a:lnTo>
                          <a:lnTo>
                            <a:pt x="56" y="274"/>
                          </a:lnTo>
                          <a:lnTo>
                            <a:pt x="61" y="278"/>
                          </a:lnTo>
                          <a:lnTo>
                            <a:pt x="67" y="280"/>
                          </a:lnTo>
                          <a:lnTo>
                            <a:pt x="75" y="280"/>
                          </a:lnTo>
                          <a:lnTo>
                            <a:pt x="84" y="282"/>
                          </a:lnTo>
                          <a:lnTo>
                            <a:pt x="90" y="280"/>
                          </a:lnTo>
                          <a:lnTo>
                            <a:pt x="99" y="278"/>
                          </a:lnTo>
                          <a:lnTo>
                            <a:pt x="109" y="272"/>
                          </a:lnTo>
                          <a:lnTo>
                            <a:pt x="118" y="268"/>
                          </a:lnTo>
                          <a:lnTo>
                            <a:pt x="124" y="259"/>
                          </a:lnTo>
                          <a:lnTo>
                            <a:pt x="133" y="249"/>
                          </a:lnTo>
                          <a:lnTo>
                            <a:pt x="135" y="244"/>
                          </a:lnTo>
                          <a:lnTo>
                            <a:pt x="139" y="238"/>
                          </a:lnTo>
                          <a:lnTo>
                            <a:pt x="143" y="230"/>
                          </a:lnTo>
                          <a:lnTo>
                            <a:pt x="147" y="226"/>
                          </a:lnTo>
                          <a:lnTo>
                            <a:pt x="149" y="219"/>
                          </a:lnTo>
                          <a:lnTo>
                            <a:pt x="151" y="213"/>
                          </a:lnTo>
                          <a:lnTo>
                            <a:pt x="152" y="206"/>
                          </a:lnTo>
                          <a:lnTo>
                            <a:pt x="156" y="200"/>
                          </a:lnTo>
                          <a:lnTo>
                            <a:pt x="158" y="192"/>
                          </a:lnTo>
                          <a:lnTo>
                            <a:pt x="160" y="185"/>
                          </a:lnTo>
                          <a:lnTo>
                            <a:pt x="162" y="179"/>
                          </a:lnTo>
                          <a:lnTo>
                            <a:pt x="166" y="173"/>
                          </a:lnTo>
                          <a:lnTo>
                            <a:pt x="166" y="166"/>
                          </a:lnTo>
                          <a:lnTo>
                            <a:pt x="168" y="160"/>
                          </a:lnTo>
                          <a:lnTo>
                            <a:pt x="168" y="152"/>
                          </a:lnTo>
                          <a:lnTo>
                            <a:pt x="170" y="147"/>
                          </a:lnTo>
                          <a:lnTo>
                            <a:pt x="171" y="135"/>
                          </a:lnTo>
                          <a:lnTo>
                            <a:pt x="175" y="126"/>
                          </a:lnTo>
                          <a:lnTo>
                            <a:pt x="175" y="118"/>
                          </a:lnTo>
                          <a:lnTo>
                            <a:pt x="177" y="112"/>
                          </a:lnTo>
                          <a:lnTo>
                            <a:pt x="177" y="107"/>
                          </a:lnTo>
                          <a:lnTo>
                            <a:pt x="289" y="0"/>
                          </a:lnTo>
                          <a:lnTo>
                            <a:pt x="301" y="19"/>
                          </a:lnTo>
                          <a:lnTo>
                            <a:pt x="274" y="4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95" name="Freeform 91"/>
                    <p:cNvSpPr>
                      <a:spLocks/>
                    </p:cNvSpPr>
                    <p:nvPr/>
                  </p:nvSpPr>
                  <p:spPr bwMode="auto">
                    <a:xfrm>
                      <a:off x="5236" y="2462"/>
                      <a:ext cx="20" cy="35"/>
                    </a:xfrm>
                    <a:custGeom>
                      <a:avLst/>
                      <a:gdLst>
                        <a:gd name="T0" fmla="*/ 1 w 40"/>
                        <a:gd name="T1" fmla="*/ 1 h 70"/>
                        <a:gd name="T2" fmla="*/ 0 w 40"/>
                        <a:gd name="T3" fmla="*/ 1 h 70"/>
                        <a:gd name="T4" fmla="*/ 1 w 40"/>
                        <a:gd name="T5" fmla="*/ 0 h 70"/>
                        <a:gd name="T6" fmla="*/ 1 w 40"/>
                        <a:gd name="T7" fmla="*/ 0 h 70"/>
                        <a:gd name="T8" fmla="*/ 1 w 40"/>
                        <a:gd name="T9" fmla="*/ 1 h 70"/>
                        <a:gd name="T10" fmla="*/ 1 w 40"/>
                        <a:gd name="T11" fmla="*/ 1 h 70"/>
                        <a:gd name="T12" fmla="*/ 1 w 40"/>
                        <a:gd name="T13" fmla="*/ 1 h 70"/>
                        <a:gd name="T14" fmla="*/ 1 w 40"/>
                        <a:gd name="T15" fmla="*/ 1 h 70"/>
                        <a:gd name="T16" fmla="*/ 1 w 40"/>
                        <a:gd name="T17" fmla="*/ 1 h 70"/>
                        <a:gd name="T18" fmla="*/ 1 w 40"/>
                        <a:gd name="T19" fmla="*/ 1 h 70"/>
                        <a:gd name="T20" fmla="*/ 1 w 40"/>
                        <a:gd name="T21" fmla="*/ 1 h 70"/>
                        <a:gd name="T22" fmla="*/ 1 w 40"/>
                        <a:gd name="T23" fmla="*/ 1 h 70"/>
                        <a:gd name="T24" fmla="*/ 1 w 40"/>
                        <a:gd name="T25" fmla="*/ 1 h 70"/>
                        <a:gd name="T26" fmla="*/ 1 w 40"/>
                        <a:gd name="T27" fmla="*/ 1 h 70"/>
                        <a:gd name="T28" fmla="*/ 1 w 40"/>
                        <a:gd name="T29" fmla="*/ 1 h 70"/>
                        <a:gd name="T30" fmla="*/ 1 w 40"/>
                        <a:gd name="T31" fmla="*/ 1 h 7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0"/>
                        <a:gd name="T49" fmla="*/ 0 h 70"/>
                        <a:gd name="T50" fmla="*/ 40 w 40"/>
                        <a:gd name="T51" fmla="*/ 70 h 7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0" h="70">
                          <a:moveTo>
                            <a:pt x="15" y="70"/>
                          </a:moveTo>
                          <a:lnTo>
                            <a:pt x="0" y="4"/>
                          </a:lnTo>
                          <a:lnTo>
                            <a:pt x="32" y="0"/>
                          </a:lnTo>
                          <a:lnTo>
                            <a:pt x="34" y="0"/>
                          </a:lnTo>
                          <a:lnTo>
                            <a:pt x="40" y="8"/>
                          </a:lnTo>
                          <a:lnTo>
                            <a:pt x="38" y="11"/>
                          </a:lnTo>
                          <a:lnTo>
                            <a:pt x="36" y="21"/>
                          </a:lnTo>
                          <a:lnTo>
                            <a:pt x="34" y="25"/>
                          </a:lnTo>
                          <a:lnTo>
                            <a:pt x="32" y="30"/>
                          </a:lnTo>
                          <a:lnTo>
                            <a:pt x="31" y="36"/>
                          </a:lnTo>
                          <a:lnTo>
                            <a:pt x="29" y="42"/>
                          </a:lnTo>
                          <a:lnTo>
                            <a:pt x="23" y="53"/>
                          </a:lnTo>
                          <a:lnTo>
                            <a:pt x="19" y="63"/>
                          </a:lnTo>
                          <a:lnTo>
                            <a:pt x="15" y="68"/>
                          </a:lnTo>
                          <a:lnTo>
                            <a:pt x="15" y="7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96" name="Freeform 92"/>
                    <p:cNvSpPr>
                      <a:spLocks/>
                    </p:cNvSpPr>
                    <p:nvPr/>
                  </p:nvSpPr>
                  <p:spPr bwMode="auto">
                    <a:xfrm>
                      <a:off x="5183" y="2491"/>
                      <a:ext cx="26" cy="62"/>
                    </a:xfrm>
                    <a:custGeom>
                      <a:avLst/>
                      <a:gdLst>
                        <a:gd name="T0" fmla="*/ 0 w 53"/>
                        <a:gd name="T1" fmla="*/ 1 h 123"/>
                        <a:gd name="T2" fmla="*/ 0 w 53"/>
                        <a:gd name="T3" fmla="*/ 0 h 123"/>
                        <a:gd name="T4" fmla="*/ 0 w 53"/>
                        <a:gd name="T5" fmla="*/ 1 h 123"/>
                        <a:gd name="T6" fmla="*/ 0 w 53"/>
                        <a:gd name="T7" fmla="*/ 1 h 123"/>
                        <a:gd name="T8" fmla="*/ 0 w 53"/>
                        <a:gd name="T9" fmla="*/ 1 h 123"/>
                        <a:gd name="T10" fmla="*/ 0 60000 65536"/>
                        <a:gd name="T11" fmla="*/ 0 60000 65536"/>
                        <a:gd name="T12" fmla="*/ 0 60000 65536"/>
                        <a:gd name="T13" fmla="*/ 0 60000 65536"/>
                        <a:gd name="T14" fmla="*/ 0 60000 65536"/>
                        <a:gd name="T15" fmla="*/ 0 w 53"/>
                        <a:gd name="T16" fmla="*/ 0 h 123"/>
                        <a:gd name="T17" fmla="*/ 53 w 53"/>
                        <a:gd name="T18" fmla="*/ 123 h 123"/>
                      </a:gdLst>
                      <a:ahLst/>
                      <a:cxnLst>
                        <a:cxn ang="T10">
                          <a:pos x="T0" y="T1"/>
                        </a:cxn>
                        <a:cxn ang="T11">
                          <a:pos x="T2" y="T3"/>
                        </a:cxn>
                        <a:cxn ang="T12">
                          <a:pos x="T4" y="T5"/>
                        </a:cxn>
                        <a:cxn ang="T13">
                          <a:pos x="T6" y="T7"/>
                        </a:cxn>
                        <a:cxn ang="T14">
                          <a:pos x="T8" y="T9"/>
                        </a:cxn>
                      </a:cxnLst>
                      <a:rect l="T15" t="T16" r="T17" b="T18"/>
                      <a:pathLst>
                        <a:path w="53" h="123">
                          <a:moveTo>
                            <a:pt x="42" y="123"/>
                          </a:moveTo>
                          <a:lnTo>
                            <a:pt x="0" y="0"/>
                          </a:lnTo>
                          <a:lnTo>
                            <a:pt x="53" y="118"/>
                          </a:lnTo>
                          <a:lnTo>
                            <a:pt x="42" y="1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97" name="Freeform 93"/>
                    <p:cNvSpPr>
                      <a:spLocks/>
                    </p:cNvSpPr>
                    <p:nvPr/>
                  </p:nvSpPr>
                  <p:spPr bwMode="auto">
                    <a:xfrm>
                      <a:off x="5194" y="2487"/>
                      <a:ext cx="27" cy="61"/>
                    </a:xfrm>
                    <a:custGeom>
                      <a:avLst/>
                      <a:gdLst>
                        <a:gd name="T0" fmla="*/ 1 w 53"/>
                        <a:gd name="T1" fmla="*/ 1 h 122"/>
                        <a:gd name="T2" fmla="*/ 0 w 53"/>
                        <a:gd name="T3" fmla="*/ 0 h 122"/>
                        <a:gd name="T4" fmla="*/ 1 w 53"/>
                        <a:gd name="T5" fmla="*/ 1 h 122"/>
                        <a:gd name="T6" fmla="*/ 1 w 53"/>
                        <a:gd name="T7" fmla="*/ 1 h 122"/>
                        <a:gd name="T8" fmla="*/ 1 w 53"/>
                        <a:gd name="T9" fmla="*/ 1 h 122"/>
                        <a:gd name="T10" fmla="*/ 0 60000 65536"/>
                        <a:gd name="T11" fmla="*/ 0 60000 65536"/>
                        <a:gd name="T12" fmla="*/ 0 60000 65536"/>
                        <a:gd name="T13" fmla="*/ 0 60000 65536"/>
                        <a:gd name="T14" fmla="*/ 0 60000 65536"/>
                        <a:gd name="T15" fmla="*/ 0 w 53"/>
                        <a:gd name="T16" fmla="*/ 0 h 122"/>
                        <a:gd name="T17" fmla="*/ 53 w 53"/>
                        <a:gd name="T18" fmla="*/ 122 h 122"/>
                      </a:gdLst>
                      <a:ahLst/>
                      <a:cxnLst>
                        <a:cxn ang="T10">
                          <a:pos x="T0" y="T1"/>
                        </a:cxn>
                        <a:cxn ang="T11">
                          <a:pos x="T2" y="T3"/>
                        </a:cxn>
                        <a:cxn ang="T12">
                          <a:pos x="T4" y="T5"/>
                        </a:cxn>
                        <a:cxn ang="T13">
                          <a:pos x="T6" y="T7"/>
                        </a:cxn>
                        <a:cxn ang="T14">
                          <a:pos x="T8" y="T9"/>
                        </a:cxn>
                      </a:cxnLst>
                      <a:rect l="T15" t="T16" r="T17" b="T18"/>
                      <a:pathLst>
                        <a:path w="53" h="122">
                          <a:moveTo>
                            <a:pt x="43" y="122"/>
                          </a:moveTo>
                          <a:lnTo>
                            <a:pt x="0" y="0"/>
                          </a:lnTo>
                          <a:lnTo>
                            <a:pt x="53" y="116"/>
                          </a:lnTo>
                          <a:lnTo>
                            <a:pt x="43" y="1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98" name="Freeform 94"/>
                    <p:cNvSpPr>
                      <a:spLocks/>
                    </p:cNvSpPr>
                    <p:nvPr/>
                  </p:nvSpPr>
                  <p:spPr bwMode="auto">
                    <a:xfrm>
                      <a:off x="5203" y="2478"/>
                      <a:ext cx="26" cy="62"/>
                    </a:xfrm>
                    <a:custGeom>
                      <a:avLst/>
                      <a:gdLst>
                        <a:gd name="T0" fmla="*/ 0 w 53"/>
                        <a:gd name="T1" fmla="*/ 1 h 124"/>
                        <a:gd name="T2" fmla="*/ 0 w 53"/>
                        <a:gd name="T3" fmla="*/ 0 h 124"/>
                        <a:gd name="T4" fmla="*/ 0 w 53"/>
                        <a:gd name="T5" fmla="*/ 1 h 124"/>
                        <a:gd name="T6" fmla="*/ 0 w 53"/>
                        <a:gd name="T7" fmla="*/ 1 h 124"/>
                        <a:gd name="T8" fmla="*/ 0 w 53"/>
                        <a:gd name="T9" fmla="*/ 1 h 124"/>
                        <a:gd name="T10" fmla="*/ 0 60000 65536"/>
                        <a:gd name="T11" fmla="*/ 0 60000 65536"/>
                        <a:gd name="T12" fmla="*/ 0 60000 65536"/>
                        <a:gd name="T13" fmla="*/ 0 60000 65536"/>
                        <a:gd name="T14" fmla="*/ 0 60000 65536"/>
                        <a:gd name="T15" fmla="*/ 0 w 53"/>
                        <a:gd name="T16" fmla="*/ 0 h 124"/>
                        <a:gd name="T17" fmla="*/ 53 w 53"/>
                        <a:gd name="T18" fmla="*/ 124 h 124"/>
                      </a:gdLst>
                      <a:ahLst/>
                      <a:cxnLst>
                        <a:cxn ang="T10">
                          <a:pos x="T0" y="T1"/>
                        </a:cxn>
                        <a:cxn ang="T11">
                          <a:pos x="T2" y="T3"/>
                        </a:cxn>
                        <a:cxn ang="T12">
                          <a:pos x="T4" y="T5"/>
                        </a:cxn>
                        <a:cxn ang="T13">
                          <a:pos x="T6" y="T7"/>
                        </a:cxn>
                        <a:cxn ang="T14">
                          <a:pos x="T8" y="T9"/>
                        </a:cxn>
                      </a:cxnLst>
                      <a:rect l="T15" t="T16" r="T17" b="T18"/>
                      <a:pathLst>
                        <a:path w="53" h="124">
                          <a:moveTo>
                            <a:pt x="43" y="124"/>
                          </a:moveTo>
                          <a:lnTo>
                            <a:pt x="0" y="0"/>
                          </a:lnTo>
                          <a:lnTo>
                            <a:pt x="53" y="116"/>
                          </a:lnTo>
                          <a:lnTo>
                            <a:pt x="43" y="1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199" name="Freeform 95"/>
                    <p:cNvSpPr>
                      <a:spLocks/>
                    </p:cNvSpPr>
                    <p:nvPr/>
                  </p:nvSpPr>
                  <p:spPr bwMode="auto">
                    <a:xfrm>
                      <a:off x="5213" y="2469"/>
                      <a:ext cx="28" cy="60"/>
                    </a:xfrm>
                    <a:custGeom>
                      <a:avLst/>
                      <a:gdLst>
                        <a:gd name="T0" fmla="*/ 1 w 55"/>
                        <a:gd name="T1" fmla="*/ 0 h 122"/>
                        <a:gd name="T2" fmla="*/ 0 w 55"/>
                        <a:gd name="T3" fmla="*/ 0 h 122"/>
                        <a:gd name="T4" fmla="*/ 1 w 55"/>
                        <a:gd name="T5" fmla="*/ 0 h 122"/>
                        <a:gd name="T6" fmla="*/ 1 w 55"/>
                        <a:gd name="T7" fmla="*/ 0 h 122"/>
                        <a:gd name="T8" fmla="*/ 1 w 55"/>
                        <a:gd name="T9" fmla="*/ 0 h 122"/>
                        <a:gd name="T10" fmla="*/ 0 60000 65536"/>
                        <a:gd name="T11" fmla="*/ 0 60000 65536"/>
                        <a:gd name="T12" fmla="*/ 0 60000 65536"/>
                        <a:gd name="T13" fmla="*/ 0 60000 65536"/>
                        <a:gd name="T14" fmla="*/ 0 60000 65536"/>
                        <a:gd name="T15" fmla="*/ 0 w 55"/>
                        <a:gd name="T16" fmla="*/ 0 h 122"/>
                        <a:gd name="T17" fmla="*/ 55 w 55"/>
                        <a:gd name="T18" fmla="*/ 122 h 122"/>
                      </a:gdLst>
                      <a:ahLst/>
                      <a:cxnLst>
                        <a:cxn ang="T10">
                          <a:pos x="T0" y="T1"/>
                        </a:cxn>
                        <a:cxn ang="T11">
                          <a:pos x="T2" y="T3"/>
                        </a:cxn>
                        <a:cxn ang="T12">
                          <a:pos x="T4" y="T5"/>
                        </a:cxn>
                        <a:cxn ang="T13">
                          <a:pos x="T6" y="T7"/>
                        </a:cxn>
                        <a:cxn ang="T14">
                          <a:pos x="T8" y="T9"/>
                        </a:cxn>
                      </a:cxnLst>
                      <a:rect l="T15" t="T16" r="T17" b="T18"/>
                      <a:pathLst>
                        <a:path w="55" h="122">
                          <a:moveTo>
                            <a:pt x="43" y="122"/>
                          </a:moveTo>
                          <a:lnTo>
                            <a:pt x="0" y="0"/>
                          </a:lnTo>
                          <a:lnTo>
                            <a:pt x="55" y="116"/>
                          </a:lnTo>
                          <a:lnTo>
                            <a:pt x="43" y="1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00" name="Freeform 96"/>
                    <p:cNvSpPr>
                      <a:spLocks/>
                    </p:cNvSpPr>
                    <p:nvPr/>
                  </p:nvSpPr>
                  <p:spPr bwMode="auto">
                    <a:xfrm>
                      <a:off x="5224" y="2460"/>
                      <a:ext cx="26" cy="60"/>
                    </a:xfrm>
                    <a:custGeom>
                      <a:avLst/>
                      <a:gdLst>
                        <a:gd name="T0" fmla="*/ 0 w 54"/>
                        <a:gd name="T1" fmla="*/ 1 h 120"/>
                        <a:gd name="T2" fmla="*/ 0 w 54"/>
                        <a:gd name="T3" fmla="*/ 0 h 120"/>
                        <a:gd name="T4" fmla="*/ 0 w 54"/>
                        <a:gd name="T5" fmla="*/ 1 h 120"/>
                        <a:gd name="T6" fmla="*/ 0 w 54"/>
                        <a:gd name="T7" fmla="*/ 1 h 120"/>
                        <a:gd name="T8" fmla="*/ 0 w 54"/>
                        <a:gd name="T9" fmla="*/ 1 h 120"/>
                        <a:gd name="T10" fmla="*/ 0 60000 65536"/>
                        <a:gd name="T11" fmla="*/ 0 60000 65536"/>
                        <a:gd name="T12" fmla="*/ 0 60000 65536"/>
                        <a:gd name="T13" fmla="*/ 0 60000 65536"/>
                        <a:gd name="T14" fmla="*/ 0 60000 65536"/>
                        <a:gd name="T15" fmla="*/ 0 w 54"/>
                        <a:gd name="T16" fmla="*/ 0 h 120"/>
                        <a:gd name="T17" fmla="*/ 54 w 54"/>
                        <a:gd name="T18" fmla="*/ 120 h 120"/>
                      </a:gdLst>
                      <a:ahLst/>
                      <a:cxnLst>
                        <a:cxn ang="T10">
                          <a:pos x="T0" y="T1"/>
                        </a:cxn>
                        <a:cxn ang="T11">
                          <a:pos x="T2" y="T3"/>
                        </a:cxn>
                        <a:cxn ang="T12">
                          <a:pos x="T4" y="T5"/>
                        </a:cxn>
                        <a:cxn ang="T13">
                          <a:pos x="T6" y="T7"/>
                        </a:cxn>
                        <a:cxn ang="T14">
                          <a:pos x="T8" y="T9"/>
                        </a:cxn>
                      </a:cxnLst>
                      <a:rect l="T15" t="T16" r="T17" b="T18"/>
                      <a:pathLst>
                        <a:path w="54" h="120">
                          <a:moveTo>
                            <a:pt x="42" y="120"/>
                          </a:moveTo>
                          <a:lnTo>
                            <a:pt x="0" y="0"/>
                          </a:lnTo>
                          <a:lnTo>
                            <a:pt x="54" y="116"/>
                          </a:lnTo>
                          <a:lnTo>
                            <a:pt x="42"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01" name="Freeform 97"/>
                    <p:cNvSpPr>
                      <a:spLocks/>
                    </p:cNvSpPr>
                    <p:nvPr/>
                  </p:nvSpPr>
                  <p:spPr bwMode="auto">
                    <a:xfrm>
                      <a:off x="5186" y="2462"/>
                      <a:ext cx="58" cy="32"/>
                    </a:xfrm>
                    <a:custGeom>
                      <a:avLst/>
                      <a:gdLst>
                        <a:gd name="T0" fmla="*/ 1 w 116"/>
                        <a:gd name="T1" fmla="*/ 0 h 65"/>
                        <a:gd name="T2" fmla="*/ 0 w 116"/>
                        <a:gd name="T3" fmla="*/ 0 h 65"/>
                        <a:gd name="T4" fmla="*/ 1 w 116"/>
                        <a:gd name="T5" fmla="*/ 0 h 65"/>
                        <a:gd name="T6" fmla="*/ 1 w 116"/>
                        <a:gd name="T7" fmla="*/ 0 h 65"/>
                        <a:gd name="T8" fmla="*/ 1 w 116"/>
                        <a:gd name="T9" fmla="*/ 0 h 65"/>
                        <a:gd name="T10" fmla="*/ 0 60000 65536"/>
                        <a:gd name="T11" fmla="*/ 0 60000 65536"/>
                        <a:gd name="T12" fmla="*/ 0 60000 65536"/>
                        <a:gd name="T13" fmla="*/ 0 60000 65536"/>
                        <a:gd name="T14" fmla="*/ 0 60000 65536"/>
                        <a:gd name="T15" fmla="*/ 0 w 116"/>
                        <a:gd name="T16" fmla="*/ 0 h 65"/>
                        <a:gd name="T17" fmla="*/ 116 w 116"/>
                        <a:gd name="T18" fmla="*/ 65 h 65"/>
                      </a:gdLst>
                      <a:ahLst/>
                      <a:cxnLst>
                        <a:cxn ang="T10">
                          <a:pos x="T0" y="T1"/>
                        </a:cxn>
                        <a:cxn ang="T11">
                          <a:pos x="T2" y="T3"/>
                        </a:cxn>
                        <a:cxn ang="T12">
                          <a:pos x="T4" y="T5"/>
                        </a:cxn>
                        <a:cxn ang="T13">
                          <a:pos x="T6" y="T7"/>
                        </a:cxn>
                        <a:cxn ang="T14">
                          <a:pos x="T8" y="T9"/>
                        </a:cxn>
                      </a:cxnLst>
                      <a:rect l="T15" t="T16" r="T17" b="T18"/>
                      <a:pathLst>
                        <a:path w="116" h="65">
                          <a:moveTo>
                            <a:pt x="113" y="0"/>
                          </a:moveTo>
                          <a:lnTo>
                            <a:pt x="0" y="65"/>
                          </a:lnTo>
                          <a:lnTo>
                            <a:pt x="116" y="11"/>
                          </a:lnTo>
                          <a:lnTo>
                            <a:pt x="11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02" name="Freeform 98"/>
                    <p:cNvSpPr>
                      <a:spLocks/>
                    </p:cNvSpPr>
                    <p:nvPr/>
                  </p:nvSpPr>
                  <p:spPr bwMode="auto">
                    <a:xfrm>
                      <a:off x="5187" y="2474"/>
                      <a:ext cx="58" cy="33"/>
                    </a:xfrm>
                    <a:custGeom>
                      <a:avLst/>
                      <a:gdLst>
                        <a:gd name="T0" fmla="*/ 1 w 116"/>
                        <a:gd name="T1" fmla="*/ 0 h 64"/>
                        <a:gd name="T2" fmla="*/ 0 w 116"/>
                        <a:gd name="T3" fmla="*/ 1 h 64"/>
                        <a:gd name="T4" fmla="*/ 1 w 116"/>
                        <a:gd name="T5" fmla="*/ 1 h 64"/>
                        <a:gd name="T6" fmla="*/ 1 w 116"/>
                        <a:gd name="T7" fmla="*/ 0 h 64"/>
                        <a:gd name="T8" fmla="*/ 1 w 116"/>
                        <a:gd name="T9" fmla="*/ 0 h 64"/>
                        <a:gd name="T10" fmla="*/ 0 60000 65536"/>
                        <a:gd name="T11" fmla="*/ 0 60000 65536"/>
                        <a:gd name="T12" fmla="*/ 0 60000 65536"/>
                        <a:gd name="T13" fmla="*/ 0 60000 65536"/>
                        <a:gd name="T14" fmla="*/ 0 60000 65536"/>
                        <a:gd name="T15" fmla="*/ 0 w 116"/>
                        <a:gd name="T16" fmla="*/ 0 h 64"/>
                        <a:gd name="T17" fmla="*/ 116 w 116"/>
                        <a:gd name="T18" fmla="*/ 64 h 64"/>
                      </a:gdLst>
                      <a:ahLst/>
                      <a:cxnLst>
                        <a:cxn ang="T10">
                          <a:pos x="T0" y="T1"/>
                        </a:cxn>
                        <a:cxn ang="T11">
                          <a:pos x="T2" y="T3"/>
                        </a:cxn>
                        <a:cxn ang="T12">
                          <a:pos x="T4" y="T5"/>
                        </a:cxn>
                        <a:cxn ang="T13">
                          <a:pos x="T6" y="T7"/>
                        </a:cxn>
                        <a:cxn ang="T14">
                          <a:pos x="T8" y="T9"/>
                        </a:cxn>
                      </a:cxnLst>
                      <a:rect l="T15" t="T16" r="T17" b="T18"/>
                      <a:pathLst>
                        <a:path w="116" h="64">
                          <a:moveTo>
                            <a:pt x="112" y="0"/>
                          </a:moveTo>
                          <a:lnTo>
                            <a:pt x="0" y="64"/>
                          </a:lnTo>
                          <a:lnTo>
                            <a:pt x="116" y="11"/>
                          </a:lnTo>
                          <a:lnTo>
                            <a:pt x="11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03" name="Freeform 99"/>
                    <p:cNvSpPr>
                      <a:spLocks/>
                    </p:cNvSpPr>
                    <p:nvPr/>
                  </p:nvSpPr>
                  <p:spPr bwMode="auto">
                    <a:xfrm>
                      <a:off x="5177" y="2488"/>
                      <a:ext cx="70" cy="39"/>
                    </a:xfrm>
                    <a:custGeom>
                      <a:avLst/>
                      <a:gdLst>
                        <a:gd name="T0" fmla="*/ 2 w 139"/>
                        <a:gd name="T1" fmla="*/ 0 h 78"/>
                        <a:gd name="T2" fmla="*/ 0 w 139"/>
                        <a:gd name="T3" fmla="*/ 1 h 78"/>
                        <a:gd name="T4" fmla="*/ 2 w 139"/>
                        <a:gd name="T5" fmla="*/ 1 h 78"/>
                        <a:gd name="T6" fmla="*/ 2 w 139"/>
                        <a:gd name="T7" fmla="*/ 0 h 78"/>
                        <a:gd name="T8" fmla="*/ 2 w 139"/>
                        <a:gd name="T9" fmla="*/ 0 h 78"/>
                        <a:gd name="T10" fmla="*/ 0 60000 65536"/>
                        <a:gd name="T11" fmla="*/ 0 60000 65536"/>
                        <a:gd name="T12" fmla="*/ 0 60000 65536"/>
                        <a:gd name="T13" fmla="*/ 0 60000 65536"/>
                        <a:gd name="T14" fmla="*/ 0 60000 65536"/>
                        <a:gd name="T15" fmla="*/ 0 w 139"/>
                        <a:gd name="T16" fmla="*/ 0 h 78"/>
                        <a:gd name="T17" fmla="*/ 139 w 139"/>
                        <a:gd name="T18" fmla="*/ 78 h 78"/>
                      </a:gdLst>
                      <a:ahLst/>
                      <a:cxnLst>
                        <a:cxn ang="T10">
                          <a:pos x="T0" y="T1"/>
                        </a:cxn>
                        <a:cxn ang="T11">
                          <a:pos x="T2" y="T3"/>
                        </a:cxn>
                        <a:cxn ang="T12">
                          <a:pos x="T4" y="T5"/>
                        </a:cxn>
                        <a:cxn ang="T13">
                          <a:pos x="T6" y="T7"/>
                        </a:cxn>
                        <a:cxn ang="T14">
                          <a:pos x="T8" y="T9"/>
                        </a:cxn>
                      </a:cxnLst>
                      <a:rect l="T15" t="T16" r="T17" b="T18"/>
                      <a:pathLst>
                        <a:path w="139" h="78">
                          <a:moveTo>
                            <a:pt x="133" y="0"/>
                          </a:moveTo>
                          <a:lnTo>
                            <a:pt x="0" y="78"/>
                          </a:lnTo>
                          <a:lnTo>
                            <a:pt x="139" y="12"/>
                          </a:lnTo>
                          <a:lnTo>
                            <a:pt x="13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04" name="Freeform 100"/>
                    <p:cNvSpPr>
                      <a:spLocks/>
                    </p:cNvSpPr>
                    <p:nvPr/>
                  </p:nvSpPr>
                  <p:spPr bwMode="auto">
                    <a:xfrm>
                      <a:off x="5183" y="2503"/>
                      <a:ext cx="59" cy="33"/>
                    </a:xfrm>
                    <a:custGeom>
                      <a:avLst/>
                      <a:gdLst>
                        <a:gd name="T0" fmla="*/ 1 w 118"/>
                        <a:gd name="T1" fmla="*/ 0 h 66"/>
                        <a:gd name="T2" fmla="*/ 0 w 118"/>
                        <a:gd name="T3" fmla="*/ 1 h 66"/>
                        <a:gd name="T4" fmla="*/ 1 w 118"/>
                        <a:gd name="T5" fmla="*/ 1 h 66"/>
                        <a:gd name="T6" fmla="*/ 1 w 118"/>
                        <a:gd name="T7" fmla="*/ 0 h 66"/>
                        <a:gd name="T8" fmla="*/ 1 w 118"/>
                        <a:gd name="T9" fmla="*/ 0 h 66"/>
                        <a:gd name="T10" fmla="*/ 0 60000 65536"/>
                        <a:gd name="T11" fmla="*/ 0 60000 65536"/>
                        <a:gd name="T12" fmla="*/ 0 60000 65536"/>
                        <a:gd name="T13" fmla="*/ 0 60000 65536"/>
                        <a:gd name="T14" fmla="*/ 0 60000 65536"/>
                        <a:gd name="T15" fmla="*/ 0 w 118"/>
                        <a:gd name="T16" fmla="*/ 0 h 66"/>
                        <a:gd name="T17" fmla="*/ 118 w 118"/>
                        <a:gd name="T18" fmla="*/ 66 h 66"/>
                      </a:gdLst>
                      <a:ahLst/>
                      <a:cxnLst>
                        <a:cxn ang="T10">
                          <a:pos x="T0" y="T1"/>
                        </a:cxn>
                        <a:cxn ang="T11">
                          <a:pos x="T2" y="T3"/>
                        </a:cxn>
                        <a:cxn ang="T12">
                          <a:pos x="T4" y="T5"/>
                        </a:cxn>
                        <a:cxn ang="T13">
                          <a:pos x="T6" y="T7"/>
                        </a:cxn>
                        <a:cxn ang="T14">
                          <a:pos x="T8" y="T9"/>
                        </a:cxn>
                      </a:cxnLst>
                      <a:rect l="T15" t="T16" r="T17" b="T18"/>
                      <a:pathLst>
                        <a:path w="118" h="66">
                          <a:moveTo>
                            <a:pt x="112" y="0"/>
                          </a:moveTo>
                          <a:lnTo>
                            <a:pt x="0" y="66"/>
                          </a:lnTo>
                          <a:lnTo>
                            <a:pt x="118" y="13"/>
                          </a:lnTo>
                          <a:lnTo>
                            <a:pt x="11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05" name="Freeform 101"/>
                    <p:cNvSpPr>
                      <a:spLocks/>
                    </p:cNvSpPr>
                    <p:nvPr/>
                  </p:nvSpPr>
                  <p:spPr bwMode="auto">
                    <a:xfrm>
                      <a:off x="5178" y="2519"/>
                      <a:ext cx="59" cy="33"/>
                    </a:xfrm>
                    <a:custGeom>
                      <a:avLst/>
                      <a:gdLst>
                        <a:gd name="T0" fmla="*/ 1 w 118"/>
                        <a:gd name="T1" fmla="*/ 0 h 67"/>
                        <a:gd name="T2" fmla="*/ 0 w 118"/>
                        <a:gd name="T3" fmla="*/ 0 h 67"/>
                        <a:gd name="T4" fmla="*/ 1 w 118"/>
                        <a:gd name="T5" fmla="*/ 0 h 67"/>
                        <a:gd name="T6" fmla="*/ 1 w 118"/>
                        <a:gd name="T7" fmla="*/ 0 h 67"/>
                        <a:gd name="T8" fmla="*/ 1 w 118"/>
                        <a:gd name="T9" fmla="*/ 0 h 67"/>
                        <a:gd name="T10" fmla="*/ 0 60000 65536"/>
                        <a:gd name="T11" fmla="*/ 0 60000 65536"/>
                        <a:gd name="T12" fmla="*/ 0 60000 65536"/>
                        <a:gd name="T13" fmla="*/ 0 60000 65536"/>
                        <a:gd name="T14" fmla="*/ 0 60000 65536"/>
                        <a:gd name="T15" fmla="*/ 0 w 118"/>
                        <a:gd name="T16" fmla="*/ 0 h 67"/>
                        <a:gd name="T17" fmla="*/ 118 w 118"/>
                        <a:gd name="T18" fmla="*/ 67 h 67"/>
                      </a:gdLst>
                      <a:ahLst/>
                      <a:cxnLst>
                        <a:cxn ang="T10">
                          <a:pos x="T0" y="T1"/>
                        </a:cxn>
                        <a:cxn ang="T11">
                          <a:pos x="T2" y="T3"/>
                        </a:cxn>
                        <a:cxn ang="T12">
                          <a:pos x="T4" y="T5"/>
                        </a:cxn>
                        <a:cxn ang="T13">
                          <a:pos x="T6" y="T7"/>
                        </a:cxn>
                        <a:cxn ang="T14">
                          <a:pos x="T8" y="T9"/>
                        </a:cxn>
                      </a:cxnLst>
                      <a:rect l="T15" t="T16" r="T17" b="T18"/>
                      <a:pathLst>
                        <a:path w="118" h="67">
                          <a:moveTo>
                            <a:pt x="112" y="0"/>
                          </a:moveTo>
                          <a:lnTo>
                            <a:pt x="0" y="67"/>
                          </a:lnTo>
                          <a:lnTo>
                            <a:pt x="118" y="13"/>
                          </a:lnTo>
                          <a:lnTo>
                            <a:pt x="11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06" name="Freeform 102"/>
                    <p:cNvSpPr>
                      <a:spLocks/>
                    </p:cNvSpPr>
                    <p:nvPr/>
                  </p:nvSpPr>
                  <p:spPr bwMode="auto">
                    <a:xfrm>
                      <a:off x="5247" y="2433"/>
                      <a:ext cx="55" cy="40"/>
                    </a:xfrm>
                    <a:custGeom>
                      <a:avLst/>
                      <a:gdLst>
                        <a:gd name="T0" fmla="*/ 0 w 108"/>
                        <a:gd name="T1" fmla="*/ 0 h 82"/>
                        <a:gd name="T2" fmla="*/ 1 w 108"/>
                        <a:gd name="T3" fmla="*/ 0 h 82"/>
                        <a:gd name="T4" fmla="*/ 1 w 108"/>
                        <a:gd name="T5" fmla="*/ 0 h 82"/>
                        <a:gd name="T6" fmla="*/ 1 w 108"/>
                        <a:gd name="T7" fmla="*/ 0 h 82"/>
                        <a:gd name="T8" fmla="*/ 0 w 108"/>
                        <a:gd name="T9" fmla="*/ 0 h 82"/>
                        <a:gd name="T10" fmla="*/ 0 w 108"/>
                        <a:gd name="T11" fmla="*/ 0 h 82"/>
                        <a:gd name="T12" fmla="*/ 0 60000 65536"/>
                        <a:gd name="T13" fmla="*/ 0 60000 65536"/>
                        <a:gd name="T14" fmla="*/ 0 60000 65536"/>
                        <a:gd name="T15" fmla="*/ 0 60000 65536"/>
                        <a:gd name="T16" fmla="*/ 0 60000 65536"/>
                        <a:gd name="T17" fmla="*/ 0 60000 65536"/>
                        <a:gd name="T18" fmla="*/ 0 w 108"/>
                        <a:gd name="T19" fmla="*/ 0 h 82"/>
                        <a:gd name="T20" fmla="*/ 108 w 108"/>
                        <a:gd name="T21" fmla="*/ 82 h 82"/>
                      </a:gdLst>
                      <a:ahLst/>
                      <a:cxnLst>
                        <a:cxn ang="T12">
                          <a:pos x="T0" y="T1"/>
                        </a:cxn>
                        <a:cxn ang="T13">
                          <a:pos x="T2" y="T3"/>
                        </a:cxn>
                        <a:cxn ang="T14">
                          <a:pos x="T4" y="T5"/>
                        </a:cxn>
                        <a:cxn ang="T15">
                          <a:pos x="T6" y="T7"/>
                        </a:cxn>
                        <a:cxn ang="T16">
                          <a:pos x="T8" y="T9"/>
                        </a:cxn>
                        <a:cxn ang="T17">
                          <a:pos x="T10" y="T11"/>
                        </a:cxn>
                      </a:cxnLst>
                      <a:rect l="T18" t="T19" r="T20" b="T21"/>
                      <a:pathLst>
                        <a:path w="108" h="82">
                          <a:moveTo>
                            <a:pt x="0" y="65"/>
                          </a:moveTo>
                          <a:lnTo>
                            <a:pt x="78" y="0"/>
                          </a:lnTo>
                          <a:lnTo>
                            <a:pt x="108" y="0"/>
                          </a:lnTo>
                          <a:lnTo>
                            <a:pt x="8" y="82"/>
                          </a:lnTo>
                          <a:lnTo>
                            <a:pt x="0" y="6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07" name="Freeform 103"/>
                    <p:cNvSpPr>
                      <a:spLocks/>
                    </p:cNvSpPr>
                    <p:nvPr/>
                  </p:nvSpPr>
                  <p:spPr bwMode="auto">
                    <a:xfrm>
                      <a:off x="4792" y="2007"/>
                      <a:ext cx="28" cy="42"/>
                    </a:xfrm>
                    <a:custGeom>
                      <a:avLst/>
                      <a:gdLst>
                        <a:gd name="T0" fmla="*/ 1 w 55"/>
                        <a:gd name="T1" fmla="*/ 0 h 86"/>
                        <a:gd name="T2" fmla="*/ 0 w 55"/>
                        <a:gd name="T3" fmla="*/ 0 h 86"/>
                        <a:gd name="T4" fmla="*/ 1 w 55"/>
                        <a:gd name="T5" fmla="*/ 0 h 86"/>
                        <a:gd name="T6" fmla="*/ 1 w 55"/>
                        <a:gd name="T7" fmla="*/ 0 h 86"/>
                        <a:gd name="T8" fmla="*/ 1 w 55"/>
                        <a:gd name="T9" fmla="*/ 0 h 86"/>
                        <a:gd name="T10" fmla="*/ 1 w 55"/>
                        <a:gd name="T11" fmla="*/ 0 h 86"/>
                        <a:gd name="T12" fmla="*/ 0 60000 65536"/>
                        <a:gd name="T13" fmla="*/ 0 60000 65536"/>
                        <a:gd name="T14" fmla="*/ 0 60000 65536"/>
                        <a:gd name="T15" fmla="*/ 0 60000 65536"/>
                        <a:gd name="T16" fmla="*/ 0 60000 65536"/>
                        <a:gd name="T17" fmla="*/ 0 60000 65536"/>
                        <a:gd name="T18" fmla="*/ 0 w 55"/>
                        <a:gd name="T19" fmla="*/ 0 h 86"/>
                        <a:gd name="T20" fmla="*/ 55 w 55"/>
                        <a:gd name="T21" fmla="*/ 86 h 86"/>
                      </a:gdLst>
                      <a:ahLst/>
                      <a:cxnLst>
                        <a:cxn ang="T12">
                          <a:pos x="T0" y="T1"/>
                        </a:cxn>
                        <a:cxn ang="T13">
                          <a:pos x="T2" y="T3"/>
                        </a:cxn>
                        <a:cxn ang="T14">
                          <a:pos x="T4" y="T5"/>
                        </a:cxn>
                        <a:cxn ang="T15">
                          <a:pos x="T6" y="T7"/>
                        </a:cxn>
                        <a:cxn ang="T16">
                          <a:pos x="T8" y="T9"/>
                        </a:cxn>
                        <a:cxn ang="T17">
                          <a:pos x="T10" y="T11"/>
                        </a:cxn>
                      </a:cxnLst>
                      <a:rect l="T18" t="T19" r="T20" b="T21"/>
                      <a:pathLst>
                        <a:path w="55" h="86">
                          <a:moveTo>
                            <a:pt x="55" y="86"/>
                          </a:moveTo>
                          <a:lnTo>
                            <a:pt x="0" y="76"/>
                          </a:lnTo>
                          <a:lnTo>
                            <a:pt x="9" y="0"/>
                          </a:lnTo>
                          <a:lnTo>
                            <a:pt x="39" y="65"/>
                          </a:lnTo>
                          <a:lnTo>
                            <a:pt x="55" y="8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08" name="Freeform 104"/>
                    <p:cNvSpPr>
                      <a:spLocks/>
                    </p:cNvSpPr>
                    <p:nvPr/>
                  </p:nvSpPr>
                  <p:spPr bwMode="auto">
                    <a:xfrm>
                      <a:off x="4690" y="2280"/>
                      <a:ext cx="14" cy="33"/>
                    </a:xfrm>
                    <a:custGeom>
                      <a:avLst/>
                      <a:gdLst>
                        <a:gd name="T0" fmla="*/ 0 w 29"/>
                        <a:gd name="T1" fmla="*/ 1 h 64"/>
                        <a:gd name="T2" fmla="*/ 0 w 29"/>
                        <a:gd name="T3" fmla="*/ 1 h 64"/>
                        <a:gd name="T4" fmla="*/ 0 w 29"/>
                        <a:gd name="T5" fmla="*/ 0 h 64"/>
                        <a:gd name="T6" fmla="*/ 0 w 29"/>
                        <a:gd name="T7" fmla="*/ 1 h 64"/>
                        <a:gd name="T8" fmla="*/ 0 w 29"/>
                        <a:gd name="T9" fmla="*/ 1 h 64"/>
                        <a:gd name="T10" fmla="*/ 0 60000 65536"/>
                        <a:gd name="T11" fmla="*/ 0 60000 65536"/>
                        <a:gd name="T12" fmla="*/ 0 60000 65536"/>
                        <a:gd name="T13" fmla="*/ 0 60000 65536"/>
                        <a:gd name="T14" fmla="*/ 0 60000 65536"/>
                        <a:gd name="T15" fmla="*/ 0 w 29"/>
                        <a:gd name="T16" fmla="*/ 0 h 64"/>
                        <a:gd name="T17" fmla="*/ 29 w 29"/>
                        <a:gd name="T18" fmla="*/ 64 h 64"/>
                      </a:gdLst>
                      <a:ahLst/>
                      <a:cxnLst>
                        <a:cxn ang="T10">
                          <a:pos x="T0" y="T1"/>
                        </a:cxn>
                        <a:cxn ang="T11">
                          <a:pos x="T2" y="T3"/>
                        </a:cxn>
                        <a:cxn ang="T12">
                          <a:pos x="T4" y="T5"/>
                        </a:cxn>
                        <a:cxn ang="T13">
                          <a:pos x="T6" y="T7"/>
                        </a:cxn>
                        <a:cxn ang="T14">
                          <a:pos x="T8" y="T9"/>
                        </a:cxn>
                      </a:cxnLst>
                      <a:rect l="T15" t="T16" r="T17" b="T18"/>
                      <a:pathLst>
                        <a:path w="29" h="64">
                          <a:moveTo>
                            <a:pt x="29" y="57"/>
                          </a:moveTo>
                          <a:lnTo>
                            <a:pt x="0" y="64"/>
                          </a:lnTo>
                          <a:lnTo>
                            <a:pt x="12" y="0"/>
                          </a:lnTo>
                          <a:lnTo>
                            <a:pt x="29" y="5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09" name="Freeform 105"/>
                    <p:cNvSpPr>
                      <a:spLocks/>
                    </p:cNvSpPr>
                    <p:nvPr/>
                  </p:nvSpPr>
                  <p:spPr bwMode="auto">
                    <a:xfrm>
                      <a:off x="4609" y="1468"/>
                      <a:ext cx="158" cy="123"/>
                    </a:xfrm>
                    <a:custGeom>
                      <a:avLst/>
                      <a:gdLst>
                        <a:gd name="T0" fmla="*/ 1 w 315"/>
                        <a:gd name="T1" fmla="*/ 0 h 247"/>
                        <a:gd name="T2" fmla="*/ 1 w 315"/>
                        <a:gd name="T3" fmla="*/ 0 h 247"/>
                        <a:gd name="T4" fmla="*/ 1 w 315"/>
                        <a:gd name="T5" fmla="*/ 0 h 247"/>
                        <a:gd name="T6" fmla="*/ 1 w 315"/>
                        <a:gd name="T7" fmla="*/ 0 h 247"/>
                        <a:gd name="T8" fmla="*/ 1 w 315"/>
                        <a:gd name="T9" fmla="*/ 0 h 247"/>
                        <a:gd name="T10" fmla="*/ 2 w 315"/>
                        <a:gd name="T11" fmla="*/ 0 h 247"/>
                        <a:gd name="T12" fmla="*/ 2 w 315"/>
                        <a:gd name="T13" fmla="*/ 0 h 247"/>
                        <a:gd name="T14" fmla="*/ 2 w 315"/>
                        <a:gd name="T15" fmla="*/ 0 h 247"/>
                        <a:gd name="T16" fmla="*/ 2 w 315"/>
                        <a:gd name="T17" fmla="*/ 0 h 247"/>
                        <a:gd name="T18" fmla="*/ 2 w 315"/>
                        <a:gd name="T19" fmla="*/ 1 h 247"/>
                        <a:gd name="T20" fmla="*/ 2 w 315"/>
                        <a:gd name="T21" fmla="*/ 1 h 247"/>
                        <a:gd name="T22" fmla="*/ 2 w 315"/>
                        <a:gd name="T23" fmla="*/ 1 h 247"/>
                        <a:gd name="T24" fmla="*/ 3 w 315"/>
                        <a:gd name="T25" fmla="*/ 1 h 247"/>
                        <a:gd name="T26" fmla="*/ 3 w 315"/>
                        <a:gd name="T27" fmla="*/ 1 h 247"/>
                        <a:gd name="T28" fmla="*/ 3 w 315"/>
                        <a:gd name="T29" fmla="*/ 1 h 247"/>
                        <a:gd name="T30" fmla="*/ 3 w 315"/>
                        <a:gd name="T31" fmla="*/ 1 h 247"/>
                        <a:gd name="T32" fmla="*/ 3 w 315"/>
                        <a:gd name="T33" fmla="*/ 1 h 247"/>
                        <a:gd name="T34" fmla="*/ 3 w 315"/>
                        <a:gd name="T35" fmla="*/ 1 h 247"/>
                        <a:gd name="T36" fmla="*/ 3 w 315"/>
                        <a:gd name="T37" fmla="*/ 1 h 247"/>
                        <a:gd name="T38" fmla="*/ 2 w 315"/>
                        <a:gd name="T39" fmla="*/ 1 h 247"/>
                        <a:gd name="T40" fmla="*/ 2 w 315"/>
                        <a:gd name="T41" fmla="*/ 1 h 247"/>
                        <a:gd name="T42" fmla="*/ 2 w 315"/>
                        <a:gd name="T43" fmla="*/ 1 h 247"/>
                        <a:gd name="T44" fmla="*/ 2 w 315"/>
                        <a:gd name="T45" fmla="*/ 1 h 247"/>
                        <a:gd name="T46" fmla="*/ 2 w 315"/>
                        <a:gd name="T47" fmla="*/ 0 h 247"/>
                        <a:gd name="T48" fmla="*/ 2 w 315"/>
                        <a:gd name="T49" fmla="*/ 0 h 247"/>
                        <a:gd name="T50" fmla="*/ 2 w 315"/>
                        <a:gd name="T51" fmla="*/ 0 h 247"/>
                        <a:gd name="T52" fmla="*/ 2 w 315"/>
                        <a:gd name="T53" fmla="*/ 0 h 247"/>
                        <a:gd name="T54" fmla="*/ 1 w 315"/>
                        <a:gd name="T55" fmla="*/ 0 h 247"/>
                        <a:gd name="T56" fmla="*/ 1 w 315"/>
                        <a:gd name="T57" fmla="*/ 0 h 247"/>
                        <a:gd name="T58" fmla="*/ 1 w 315"/>
                        <a:gd name="T59" fmla="*/ 0 h 247"/>
                        <a:gd name="T60" fmla="*/ 1 w 315"/>
                        <a:gd name="T61" fmla="*/ 0 h 247"/>
                        <a:gd name="T62" fmla="*/ 1 w 315"/>
                        <a:gd name="T63" fmla="*/ 0 h 247"/>
                        <a:gd name="T64" fmla="*/ 1 w 315"/>
                        <a:gd name="T65" fmla="*/ 0 h 247"/>
                        <a:gd name="T66" fmla="*/ 1 w 315"/>
                        <a:gd name="T67" fmla="*/ 0 h 24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15"/>
                        <a:gd name="T103" fmla="*/ 0 h 247"/>
                        <a:gd name="T104" fmla="*/ 315 w 315"/>
                        <a:gd name="T105" fmla="*/ 247 h 24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15" h="247">
                          <a:moveTo>
                            <a:pt x="40" y="0"/>
                          </a:moveTo>
                          <a:lnTo>
                            <a:pt x="49" y="4"/>
                          </a:lnTo>
                          <a:lnTo>
                            <a:pt x="59" y="10"/>
                          </a:lnTo>
                          <a:lnTo>
                            <a:pt x="68" y="15"/>
                          </a:lnTo>
                          <a:lnTo>
                            <a:pt x="76" y="23"/>
                          </a:lnTo>
                          <a:lnTo>
                            <a:pt x="85" y="29"/>
                          </a:lnTo>
                          <a:lnTo>
                            <a:pt x="95" y="34"/>
                          </a:lnTo>
                          <a:lnTo>
                            <a:pt x="104" y="40"/>
                          </a:lnTo>
                          <a:lnTo>
                            <a:pt x="116" y="48"/>
                          </a:lnTo>
                          <a:lnTo>
                            <a:pt x="123" y="55"/>
                          </a:lnTo>
                          <a:lnTo>
                            <a:pt x="133" y="61"/>
                          </a:lnTo>
                          <a:lnTo>
                            <a:pt x="142" y="68"/>
                          </a:lnTo>
                          <a:lnTo>
                            <a:pt x="152" y="76"/>
                          </a:lnTo>
                          <a:lnTo>
                            <a:pt x="159" y="84"/>
                          </a:lnTo>
                          <a:lnTo>
                            <a:pt x="169" y="91"/>
                          </a:lnTo>
                          <a:lnTo>
                            <a:pt x="178" y="99"/>
                          </a:lnTo>
                          <a:lnTo>
                            <a:pt x="188" y="106"/>
                          </a:lnTo>
                          <a:lnTo>
                            <a:pt x="196" y="114"/>
                          </a:lnTo>
                          <a:lnTo>
                            <a:pt x="205" y="124"/>
                          </a:lnTo>
                          <a:lnTo>
                            <a:pt x="213" y="129"/>
                          </a:lnTo>
                          <a:lnTo>
                            <a:pt x="220" y="139"/>
                          </a:lnTo>
                          <a:lnTo>
                            <a:pt x="230" y="148"/>
                          </a:lnTo>
                          <a:lnTo>
                            <a:pt x="237" y="156"/>
                          </a:lnTo>
                          <a:lnTo>
                            <a:pt x="247" y="164"/>
                          </a:lnTo>
                          <a:lnTo>
                            <a:pt x="254" y="173"/>
                          </a:lnTo>
                          <a:lnTo>
                            <a:pt x="262" y="183"/>
                          </a:lnTo>
                          <a:lnTo>
                            <a:pt x="270" y="192"/>
                          </a:lnTo>
                          <a:lnTo>
                            <a:pt x="277" y="200"/>
                          </a:lnTo>
                          <a:lnTo>
                            <a:pt x="285" y="209"/>
                          </a:lnTo>
                          <a:lnTo>
                            <a:pt x="292" y="219"/>
                          </a:lnTo>
                          <a:lnTo>
                            <a:pt x="300" y="228"/>
                          </a:lnTo>
                          <a:lnTo>
                            <a:pt x="308" y="238"/>
                          </a:lnTo>
                          <a:lnTo>
                            <a:pt x="315" y="247"/>
                          </a:lnTo>
                          <a:lnTo>
                            <a:pt x="308" y="240"/>
                          </a:lnTo>
                          <a:lnTo>
                            <a:pt x="300" y="232"/>
                          </a:lnTo>
                          <a:lnTo>
                            <a:pt x="291" y="224"/>
                          </a:lnTo>
                          <a:lnTo>
                            <a:pt x="283" y="217"/>
                          </a:lnTo>
                          <a:lnTo>
                            <a:pt x="273" y="207"/>
                          </a:lnTo>
                          <a:lnTo>
                            <a:pt x="264" y="200"/>
                          </a:lnTo>
                          <a:lnTo>
                            <a:pt x="254" y="192"/>
                          </a:lnTo>
                          <a:lnTo>
                            <a:pt x="247" y="184"/>
                          </a:lnTo>
                          <a:lnTo>
                            <a:pt x="237" y="175"/>
                          </a:lnTo>
                          <a:lnTo>
                            <a:pt x="226" y="167"/>
                          </a:lnTo>
                          <a:lnTo>
                            <a:pt x="216" y="158"/>
                          </a:lnTo>
                          <a:lnTo>
                            <a:pt x="207" y="148"/>
                          </a:lnTo>
                          <a:lnTo>
                            <a:pt x="196" y="139"/>
                          </a:lnTo>
                          <a:lnTo>
                            <a:pt x="184" y="131"/>
                          </a:lnTo>
                          <a:lnTo>
                            <a:pt x="175" y="124"/>
                          </a:lnTo>
                          <a:lnTo>
                            <a:pt x="163" y="116"/>
                          </a:lnTo>
                          <a:lnTo>
                            <a:pt x="158" y="110"/>
                          </a:lnTo>
                          <a:lnTo>
                            <a:pt x="152" y="106"/>
                          </a:lnTo>
                          <a:lnTo>
                            <a:pt x="146" y="103"/>
                          </a:lnTo>
                          <a:lnTo>
                            <a:pt x="140" y="99"/>
                          </a:lnTo>
                          <a:lnTo>
                            <a:pt x="129" y="89"/>
                          </a:lnTo>
                          <a:lnTo>
                            <a:pt x="120" y="82"/>
                          </a:lnTo>
                          <a:lnTo>
                            <a:pt x="108" y="76"/>
                          </a:lnTo>
                          <a:lnTo>
                            <a:pt x="97" y="68"/>
                          </a:lnTo>
                          <a:lnTo>
                            <a:pt x="85" y="61"/>
                          </a:lnTo>
                          <a:lnTo>
                            <a:pt x="76" y="55"/>
                          </a:lnTo>
                          <a:lnTo>
                            <a:pt x="66" y="48"/>
                          </a:lnTo>
                          <a:lnTo>
                            <a:pt x="55" y="42"/>
                          </a:lnTo>
                          <a:lnTo>
                            <a:pt x="45" y="36"/>
                          </a:lnTo>
                          <a:lnTo>
                            <a:pt x="36" y="32"/>
                          </a:lnTo>
                          <a:lnTo>
                            <a:pt x="26" y="27"/>
                          </a:lnTo>
                          <a:lnTo>
                            <a:pt x="17" y="25"/>
                          </a:lnTo>
                          <a:lnTo>
                            <a:pt x="9" y="21"/>
                          </a:lnTo>
                          <a:lnTo>
                            <a:pt x="0" y="21"/>
                          </a:lnTo>
                          <a:lnTo>
                            <a:pt x="40" y="0"/>
                          </a:lnTo>
                          <a:close/>
                        </a:path>
                      </a:pathLst>
                    </a:custGeom>
                    <a:solidFill>
                      <a:srgbClr val="99997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10" name="Freeform 106"/>
                    <p:cNvSpPr>
                      <a:spLocks/>
                    </p:cNvSpPr>
                    <p:nvPr/>
                  </p:nvSpPr>
                  <p:spPr bwMode="auto">
                    <a:xfrm>
                      <a:off x="4273" y="1318"/>
                      <a:ext cx="82" cy="59"/>
                    </a:xfrm>
                    <a:custGeom>
                      <a:avLst/>
                      <a:gdLst>
                        <a:gd name="T0" fmla="*/ 2 w 163"/>
                        <a:gd name="T1" fmla="*/ 1 h 118"/>
                        <a:gd name="T2" fmla="*/ 2 w 163"/>
                        <a:gd name="T3" fmla="*/ 1 h 118"/>
                        <a:gd name="T4" fmla="*/ 2 w 163"/>
                        <a:gd name="T5" fmla="*/ 1 h 118"/>
                        <a:gd name="T6" fmla="*/ 2 w 163"/>
                        <a:gd name="T7" fmla="*/ 1 h 118"/>
                        <a:gd name="T8" fmla="*/ 1 w 163"/>
                        <a:gd name="T9" fmla="*/ 1 h 118"/>
                        <a:gd name="T10" fmla="*/ 1 w 163"/>
                        <a:gd name="T11" fmla="*/ 1 h 118"/>
                        <a:gd name="T12" fmla="*/ 1 w 163"/>
                        <a:gd name="T13" fmla="*/ 1 h 118"/>
                        <a:gd name="T14" fmla="*/ 1 w 163"/>
                        <a:gd name="T15" fmla="*/ 1 h 118"/>
                        <a:gd name="T16" fmla="*/ 1 w 163"/>
                        <a:gd name="T17" fmla="*/ 1 h 118"/>
                        <a:gd name="T18" fmla="*/ 1 w 163"/>
                        <a:gd name="T19" fmla="*/ 1 h 118"/>
                        <a:gd name="T20" fmla="*/ 1 w 163"/>
                        <a:gd name="T21" fmla="*/ 1 h 118"/>
                        <a:gd name="T22" fmla="*/ 1 w 163"/>
                        <a:gd name="T23" fmla="*/ 1 h 118"/>
                        <a:gd name="T24" fmla="*/ 1 w 163"/>
                        <a:gd name="T25" fmla="*/ 1 h 118"/>
                        <a:gd name="T26" fmla="*/ 1 w 163"/>
                        <a:gd name="T27" fmla="*/ 1 h 118"/>
                        <a:gd name="T28" fmla="*/ 1 w 163"/>
                        <a:gd name="T29" fmla="*/ 1 h 118"/>
                        <a:gd name="T30" fmla="*/ 1 w 163"/>
                        <a:gd name="T31" fmla="*/ 1 h 118"/>
                        <a:gd name="T32" fmla="*/ 1 w 163"/>
                        <a:gd name="T33" fmla="*/ 1 h 118"/>
                        <a:gd name="T34" fmla="*/ 0 w 163"/>
                        <a:gd name="T35" fmla="*/ 1 h 118"/>
                        <a:gd name="T36" fmla="*/ 1 w 163"/>
                        <a:gd name="T37" fmla="*/ 1 h 118"/>
                        <a:gd name="T38" fmla="*/ 1 w 163"/>
                        <a:gd name="T39" fmla="*/ 1 h 118"/>
                        <a:gd name="T40" fmla="*/ 1 w 163"/>
                        <a:gd name="T41" fmla="*/ 1 h 118"/>
                        <a:gd name="T42" fmla="*/ 1 w 163"/>
                        <a:gd name="T43" fmla="*/ 1 h 118"/>
                        <a:gd name="T44" fmla="*/ 1 w 163"/>
                        <a:gd name="T45" fmla="*/ 1 h 118"/>
                        <a:gd name="T46" fmla="*/ 1 w 163"/>
                        <a:gd name="T47" fmla="*/ 1 h 118"/>
                        <a:gd name="T48" fmla="*/ 1 w 163"/>
                        <a:gd name="T49" fmla="*/ 1 h 118"/>
                        <a:gd name="T50" fmla="*/ 1 w 163"/>
                        <a:gd name="T51" fmla="*/ 1 h 118"/>
                        <a:gd name="T52" fmla="*/ 1 w 163"/>
                        <a:gd name="T53" fmla="*/ 1 h 118"/>
                        <a:gd name="T54" fmla="*/ 1 w 163"/>
                        <a:gd name="T55" fmla="*/ 1 h 118"/>
                        <a:gd name="T56" fmla="*/ 1 w 163"/>
                        <a:gd name="T57" fmla="*/ 1 h 118"/>
                        <a:gd name="T58" fmla="*/ 1 w 163"/>
                        <a:gd name="T59" fmla="*/ 1 h 118"/>
                        <a:gd name="T60" fmla="*/ 1 w 163"/>
                        <a:gd name="T61" fmla="*/ 1 h 118"/>
                        <a:gd name="T62" fmla="*/ 1 w 163"/>
                        <a:gd name="T63" fmla="*/ 1 h 118"/>
                        <a:gd name="T64" fmla="*/ 2 w 163"/>
                        <a:gd name="T65" fmla="*/ 1 h 118"/>
                        <a:gd name="T66" fmla="*/ 2 w 163"/>
                        <a:gd name="T67" fmla="*/ 0 h 118"/>
                        <a:gd name="T68" fmla="*/ 2 w 163"/>
                        <a:gd name="T69" fmla="*/ 1 h 118"/>
                        <a:gd name="T70" fmla="*/ 2 w 163"/>
                        <a:gd name="T71" fmla="*/ 1 h 11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63"/>
                        <a:gd name="T109" fmla="*/ 0 h 118"/>
                        <a:gd name="T110" fmla="*/ 163 w 163"/>
                        <a:gd name="T111" fmla="*/ 118 h 11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63" h="118">
                          <a:moveTo>
                            <a:pt x="163" y="19"/>
                          </a:moveTo>
                          <a:lnTo>
                            <a:pt x="152" y="23"/>
                          </a:lnTo>
                          <a:lnTo>
                            <a:pt x="141" y="31"/>
                          </a:lnTo>
                          <a:lnTo>
                            <a:pt x="129" y="37"/>
                          </a:lnTo>
                          <a:lnTo>
                            <a:pt x="120" y="42"/>
                          </a:lnTo>
                          <a:lnTo>
                            <a:pt x="110" y="48"/>
                          </a:lnTo>
                          <a:lnTo>
                            <a:pt x="101" y="54"/>
                          </a:lnTo>
                          <a:lnTo>
                            <a:pt x="91" y="61"/>
                          </a:lnTo>
                          <a:lnTo>
                            <a:pt x="82" y="67"/>
                          </a:lnTo>
                          <a:lnTo>
                            <a:pt x="72" y="73"/>
                          </a:lnTo>
                          <a:lnTo>
                            <a:pt x="63" y="78"/>
                          </a:lnTo>
                          <a:lnTo>
                            <a:pt x="55" y="86"/>
                          </a:lnTo>
                          <a:lnTo>
                            <a:pt x="45" y="92"/>
                          </a:lnTo>
                          <a:lnTo>
                            <a:pt x="36" y="97"/>
                          </a:lnTo>
                          <a:lnTo>
                            <a:pt x="28" y="105"/>
                          </a:lnTo>
                          <a:lnTo>
                            <a:pt x="19" y="111"/>
                          </a:lnTo>
                          <a:lnTo>
                            <a:pt x="11" y="118"/>
                          </a:lnTo>
                          <a:lnTo>
                            <a:pt x="0" y="105"/>
                          </a:lnTo>
                          <a:lnTo>
                            <a:pt x="7" y="97"/>
                          </a:lnTo>
                          <a:lnTo>
                            <a:pt x="15" y="90"/>
                          </a:lnTo>
                          <a:lnTo>
                            <a:pt x="25" y="82"/>
                          </a:lnTo>
                          <a:lnTo>
                            <a:pt x="34" y="77"/>
                          </a:lnTo>
                          <a:lnTo>
                            <a:pt x="44" y="69"/>
                          </a:lnTo>
                          <a:lnTo>
                            <a:pt x="51" y="63"/>
                          </a:lnTo>
                          <a:lnTo>
                            <a:pt x="61" y="58"/>
                          </a:lnTo>
                          <a:lnTo>
                            <a:pt x="70" y="52"/>
                          </a:lnTo>
                          <a:lnTo>
                            <a:pt x="80" y="44"/>
                          </a:lnTo>
                          <a:lnTo>
                            <a:pt x="89" y="39"/>
                          </a:lnTo>
                          <a:lnTo>
                            <a:pt x="99" y="31"/>
                          </a:lnTo>
                          <a:lnTo>
                            <a:pt x="108" y="25"/>
                          </a:lnTo>
                          <a:lnTo>
                            <a:pt x="118" y="19"/>
                          </a:lnTo>
                          <a:lnTo>
                            <a:pt x="127" y="12"/>
                          </a:lnTo>
                          <a:lnTo>
                            <a:pt x="139" y="6"/>
                          </a:lnTo>
                          <a:lnTo>
                            <a:pt x="150" y="0"/>
                          </a:lnTo>
                          <a:lnTo>
                            <a:pt x="163"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11" name="Freeform 107"/>
                    <p:cNvSpPr>
                      <a:spLocks/>
                    </p:cNvSpPr>
                    <p:nvPr/>
                  </p:nvSpPr>
                  <p:spPr bwMode="auto">
                    <a:xfrm>
                      <a:off x="4179" y="1396"/>
                      <a:ext cx="74" cy="71"/>
                    </a:xfrm>
                    <a:custGeom>
                      <a:avLst/>
                      <a:gdLst>
                        <a:gd name="T0" fmla="*/ 2 w 146"/>
                        <a:gd name="T1" fmla="*/ 1 h 141"/>
                        <a:gd name="T2" fmla="*/ 2 w 146"/>
                        <a:gd name="T3" fmla="*/ 1 h 141"/>
                        <a:gd name="T4" fmla="*/ 1 w 146"/>
                        <a:gd name="T5" fmla="*/ 1 h 141"/>
                        <a:gd name="T6" fmla="*/ 1 w 146"/>
                        <a:gd name="T7" fmla="*/ 1 h 141"/>
                        <a:gd name="T8" fmla="*/ 1 w 146"/>
                        <a:gd name="T9" fmla="*/ 1 h 141"/>
                        <a:gd name="T10" fmla="*/ 1 w 146"/>
                        <a:gd name="T11" fmla="*/ 1 h 141"/>
                        <a:gd name="T12" fmla="*/ 1 w 146"/>
                        <a:gd name="T13" fmla="*/ 1 h 141"/>
                        <a:gd name="T14" fmla="*/ 1 w 146"/>
                        <a:gd name="T15" fmla="*/ 1 h 141"/>
                        <a:gd name="T16" fmla="*/ 1 w 146"/>
                        <a:gd name="T17" fmla="*/ 1 h 141"/>
                        <a:gd name="T18" fmla="*/ 1 w 146"/>
                        <a:gd name="T19" fmla="*/ 1 h 141"/>
                        <a:gd name="T20" fmla="*/ 1 w 146"/>
                        <a:gd name="T21" fmla="*/ 1 h 141"/>
                        <a:gd name="T22" fmla="*/ 1 w 146"/>
                        <a:gd name="T23" fmla="*/ 1 h 141"/>
                        <a:gd name="T24" fmla="*/ 1 w 146"/>
                        <a:gd name="T25" fmla="*/ 1 h 141"/>
                        <a:gd name="T26" fmla="*/ 1 w 146"/>
                        <a:gd name="T27" fmla="*/ 1 h 141"/>
                        <a:gd name="T28" fmla="*/ 1 w 146"/>
                        <a:gd name="T29" fmla="*/ 1 h 141"/>
                        <a:gd name="T30" fmla="*/ 1 w 146"/>
                        <a:gd name="T31" fmla="*/ 2 h 141"/>
                        <a:gd name="T32" fmla="*/ 1 w 146"/>
                        <a:gd name="T33" fmla="*/ 2 h 141"/>
                        <a:gd name="T34" fmla="*/ 0 w 146"/>
                        <a:gd name="T35" fmla="*/ 2 h 141"/>
                        <a:gd name="T36" fmla="*/ 1 w 146"/>
                        <a:gd name="T37" fmla="*/ 1 h 141"/>
                        <a:gd name="T38" fmla="*/ 1 w 146"/>
                        <a:gd name="T39" fmla="*/ 1 h 141"/>
                        <a:gd name="T40" fmla="*/ 1 w 146"/>
                        <a:gd name="T41" fmla="*/ 1 h 141"/>
                        <a:gd name="T42" fmla="*/ 1 w 146"/>
                        <a:gd name="T43" fmla="*/ 1 h 141"/>
                        <a:gd name="T44" fmla="*/ 1 w 146"/>
                        <a:gd name="T45" fmla="*/ 1 h 141"/>
                        <a:gd name="T46" fmla="*/ 1 w 146"/>
                        <a:gd name="T47" fmla="*/ 1 h 141"/>
                        <a:gd name="T48" fmla="*/ 1 w 146"/>
                        <a:gd name="T49" fmla="*/ 1 h 141"/>
                        <a:gd name="T50" fmla="*/ 1 w 146"/>
                        <a:gd name="T51" fmla="*/ 1 h 141"/>
                        <a:gd name="T52" fmla="*/ 1 w 146"/>
                        <a:gd name="T53" fmla="*/ 1 h 141"/>
                        <a:gd name="T54" fmla="*/ 1 w 146"/>
                        <a:gd name="T55" fmla="*/ 1 h 141"/>
                        <a:gd name="T56" fmla="*/ 1 w 146"/>
                        <a:gd name="T57" fmla="*/ 1 h 141"/>
                        <a:gd name="T58" fmla="*/ 1 w 146"/>
                        <a:gd name="T59" fmla="*/ 1 h 141"/>
                        <a:gd name="T60" fmla="*/ 1 w 146"/>
                        <a:gd name="T61" fmla="*/ 1 h 141"/>
                        <a:gd name="T62" fmla="*/ 1 w 146"/>
                        <a:gd name="T63" fmla="*/ 1 h 141"/>
                        <a:gd name="T64" fmla="*/ 1 w 146"/>
                        <a:gd name="T65" fmla="*/ 1 h 141"/>
                        <a:gd name="T66" fmla="*/ 2 w 146"/>
                        <a:gd name="T67" fmla="*/ 0 h 141"/>
                        <a:gd name="T68" fmla="*/ 2 w 146"/>
                        <a:gd name="T69" fmla="*/ 1 h 141"/>
                        <a:gd name="T70" fmla="*/ 2 w 146"/>
                        <a:gd name="T71" fmla="*/ 1 h 14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46"/>
                        <a:gd name="T109" fmla="*/ 0 h 141"/>
                        <a:gd name="T110" fmla="*/ 146 w 146"/>
                        <a:gd name="T111" fmla="*/ 141 h 141"/>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46" h="141">
                          <a:moveTo>
                            <a:pt x="146" y="12"/>
                          </a:moveTo>
                          <a:lnTo>
                            <a:pt x="135" y="19"/>
                          </a:lnTo>
                          <a:lnTo>
                            <a:pt x="125" y="27"/>
                          </a:lnTo>
                          <a:lnTo>
                            <a:pt x="118" y="35"/>
                          </a:lnTo>
                          <a:lnTo>
                            <a:pt x="108" y="44"/>
                          </a:lnTo>
                          <a:lnTo>
                            <a:pt x="99" y="52"/>
                          </a:lnTo>
                          <a:lnTo>
                            <a:pt x="91" y="59"/>
                          </a:lnTo>
                          <a:lnTo>
                            <a:pt x="81" y="67"/>
                          </a:lnTo>
                          <a:lnTo>
                            <a:pt x="76" y="76"/>
                          </a:lnTo>
                          <a:lnTo>
                            <a:pt x="66" y="84"/>
                          </a:lnTo>
                          <a:lnTo>
                            <a:pt x="61" y="92"/>
                          </a:lnTo>
                          <a:lnTo>
                            <a:pt x="51" y="99"/>
                          </a:lnTo>
                          <a:lnTo>
                            <a:pt x="43" y="109"/>
                          </a:lnTo>
                          <a:lnTo>
                            <a:pt x="36" y="114"/>
                          </a:lnTo>
                          <a:lnTo>
                            <a:pt x="30" y="124"/>
                          </a:lnTo>
                          <a:lnTo>
                            <a:pt x="23" y="132"/>
                          </a:lnTo>
                          <a:lnTo>
                            <a:pt x="17" y="141"/>
                          </a:lnTo>
                          <a:lnTo>
                            <a:pt x="0" y="132"/>
                          </a:lnTo>
                          <a:lnTo>
                            <a:pt x="5" y="122"/>
                          </a:lnTo>
                          <a:lnTo>
                            <a:pt x="15" y="113"/>
                          </a:lnTo>
                          <a:lnTo>
                            <a:pt x="21" y="103"/>
                          </a:lnTo>
                          <a:lnTo>
                            <a:pt x="30" y="95"/>
                          </a:lnTo>
                          <a:lnTo>
                            <a:pt x="36" y="86"/>
                          </a:lnTo>
                          <a:lnTo>
                            <a:pt x="45" y="78"/>
                          </a:lnTo>
                          <a:lnTo>
                            <a:pt x="53" y="71"/>
                          </a:lnTo>
                          <a:lnTo>
                            <a:pt x="61" y="63"/>
                          </a:lnTo>
                          <a:lnTo>
                            <a:pt x="68" y="54"/>
                          </a:lnTo>
                          <a:lnTo>
                            <a:pt x="76" y="46"/>
                          </a:lnTo>
                          <a:lnTo>
                            <a:pt x="85" y="38"/>
                          </a:lnTo>
                          <a:lnTo>
                            <a:pt x="93" y="31"/>
                          </a:lnTo>
                          <a:lnTo>
                            <a:pt x="102" y="23"/>
                          </a:lnTo>
                          <a:lnTo>
                            <a:pt x="110" y="16"/>
                          </a:lnTo>
                          <a:lnTo>
                            <a:pt x="119" y="8"/>
                          </a:lnTo>
                          <a:lnTo>
                            <a:pt x="129" y="0"/>
                          </a:lnTo>
                          <a:lnTo>
                            <a:pt x="146"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12" name="Freeform 108"/>
                    <p:cNvSpPr>
                      <a:spLocks/>
                    </p:cNvSpPr>
                    <p:nvPr/>
                  </p:nvSpPr>
                  <p:spPr bwMode="auto">
                    <a:xfrm>
                      <a:off x="4107" y="1494"/>
                      <a:ext cx="57" cy="81"/>
                    </a:xfrm>
                    <a:custGeom>
                      <a:avLst/>
                      <a:gdLst>
                        <a:gd name="T0" fmla="*/ 1 w 114"/>
                        <a:gd name="T1" fmla="*/ 1 h 162"/>
                        <a:gd name="T2" fmla="*/ 1 w 114"/>
                        <a:gd name="T3" fmla="*/ 1 h 162"/>
                        <a:gd name="T4" fmla="*/ 1 w 114"/>
                        <a:gd name="T5" fmla="*/ 1 h 162"/>
                        <a:gd name="T6" fmla="*/ 1 w 114"/>
                        <a:gd name="T7" fmla="*/ 1 h 162"/>
                        <a:gd name="T8" fmla="*/ 1 w 114"/>
                        <a:gd name="T9" fmla="*/ 1 h 162"/>
                        <a:gd name="T10" fmla="*/ 1 w 114"/>
                        <a:gd name="T11" fmla="*/ 1 h 162"/>
                        <a:gd name="T12" fmla="*/ 1 w 114"/>
                        <a:gd name="T13" fmla="*/ 1 h 162"/>
                        <a:gd name="T14" fmla="*/ 1 w 114"/>
                        <a:gd name="T15" fmla="*/ 1 h 162"/>
                        <a:gd name="T16" fmla="*/ 1 w 114"/>
                        <a:gd name="T17" fmla="*/ 1 h 162"/>
                        <a:gd name="T18" fmla="*/ 1 w 114"/>
                        <a:gd name="T19" fmla="*/ 1 h 162"/>
                        <a:gd name="T20" fmla="*/ 1 w 114"/>
                        <a:gd name="T21" fmla="*/ 1 h 162"/>
                        <a:gd name="T22" fmla="*/ 1 w 114"/>
                        <a:gd name="T23" fmla="*/ 1 h 162"/>
                        <a:gd name="T24" fmla="*/ 1 w 114"/>
                        <a:gd name="T25" fmla="*/ 1 h 162"/>
                        <a:gd name="T26" fmla="*/ 1 w 114"/>
                        <a:gd name="T27" fmla="*/ 1 h 162"/>
                        <a:gd name="T28" fmla="*/ 1 w 114"/>
                        <a:gd name="T29" fmla="*/ 1 h 162"/>
                        <a:gd name="T30" fmla="*/ 1 w 114"/>
                        <a:gd name="T31" fmla="*/ 1 h 162"/>
                        <a:gd name="T32" fmla="*/ 1 w 114"/>
                        <a:gd name="T33" fmla="*/ 1 h 162"/>
                        <a:gd name="T34" fmla="*/ 0 w 114"/>
                        <a:gd name="T35" fmla="*/ 1 h 162"/>
                        <a:gd name="T36" fmla="*/ 1 w 114"/>
                        <a:gd name="T37" fmla="*/ 1 h 162"/>
                        <a:gd name="T38" fmla="*/ 1 w 114"/>
                        <a:gd name="T39" fmla="*/ 1 h 162"/>
                        <a:gd name="T40" fmla="*/ 1 w 114"/>
                        <a:gd name="T41" fmla="*/ 1 h 162"/>
                        <a:gd name="T42" fmla="*/ 1 w 114"/>
                        <a:gd name="T43" fmla="*/ 1 h 162"/>
                        <a:gd name="T44" fmla="*/ 1 w 114"/>
                        <a:gd name="T45" fmla="*/ 1 h 162"/>
                        <a:gd name="T46" fmla="*/ 1 w 114"/>
                        <a:gd name="T47" fmla="*/ 1 h 162"/>
                        <a:gd name="T48" fmla="*/ 1 w 114"/>
                        <a:gd name="T49" fmla="*/ 1 h 162"/>
                        <a:gd name="T50" fmla="*/ 1 w 114"/>
                        <a:gd name="T51" fmla="*/ 1 h 162"/>
                        <a:gd name="T52" fmla="*/ 1 w 114"/>
                        <a:gd name="T53" fmla="*/ 1 h 162"/>
                        <a:gd name="T54" fmla="*/ 1 w 114"/>
                        <a:gd name="T55" fmla="*/ 1 h 162"/>
                        <a:gd name="T56" fmla="*/ 1 w 114"/>
                        <a:gd name="T57" fmla="*/ 1 h 162"/>
                        <a:gd name="T58" fmla="*/ 1 w 114"/>
                        <a:gd name="T59" fmla="*/ 1 h 162"/>
                        <a:gd name="T60" fmla="*/ 1 w 114"/>
                        <a:gd name="T61" fmla="*/ 1 h 162"/>
                        <a:gd name="T62" fmla="*/ 1 w 114"/>
                        <a:gd name="T63" fmla="*/ 1 h 162"/>
                        <a:gd name="T64" fmla="*/ 1 w 114"/>
                        <a:gd name="T65" fmla="*/ 1 h 162"/>
                        <a:gd name="T66" fmla="*/ 1 w 114"/>
                        <a:gd name="T67" fmla="*/ 0 h 162"/>
                        <a:gd name="T68" fmla="*/ 1 w 114"/>
                        <a:gd name="T69" fmla="*/ 1 h 162"/>
                        <a:gd name="T70" fmla="*/ 1 w 114"/>
                        <a:gd name="T71" fmla="*/ 1 h 1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14"/>
                        <a:gd name="T109" fmla="*/ 0 h 162"/>
                        <a:gd name="T110" fmla="*/ 114 w 114"/>
                        <a:gd name="T111" fmla="*/ 162 h 16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14" h="162">
                          <a:moveTo>
                            <a:pt x="114" y="8"/>
                          </a:moveTo>
                          <a:lnTo>
                            <a:pt x="107" y="17"/>
                          </a:lnTo>
                          <a:lnTo>
                            <a:pt x="99" y="27"/>
                          </a:lnTo>
                          <a:lnTo>
                            <a:pt x="93" y="36"/>
                          </a:lnTo>
                          <a:lnTo>
                            <a:pt x="86" y="48"/>
                          </a:lnTo>
                          <a:lnTo>
                            <a:pt x="78" y="57"/>
                          </a:lnTo>
                          <a:lnTo>
                            <a:pt x="72" y="65"/>
                          </a:lnTo>
                          <a:lnTo>
                            <a:pt x="67" y="74"/>
                          </a:lnTo>
                          <a:lnTo>
                            <a:pt x="61" y="86"/>
                          </a:lnTo>
                          <a:lnTo>
                            <a:pt x="55" y="95"/>
                          </a:lnTo>
                          <a:lnTo>
                            <a:pt x="50" y="105"/>
                          </a:lnTo>
                          <a:lnTo>
                            <a:pt x="44" y="114"/>
                          </a:lnTo>
                          <a:lnTo>
                            <a:pt x="38" y="124"/>
                          </a:lnTo>
                          <a:lnTo>
                            <a:pt x="33" y="131"/>
                          </a:lnTo>
                          <a:lnTo>
                            <a:pt x="29" y="141"/>
                          </a:lnTo>
                          <a:lnTo>
                            <a:pt x="23" y="150"/>
                          </a:lnTo>
                          <a:lnTo>
                            <a:pt x="19" y="162"/>
                          </a:lnTo>
                          <a:lnTo>
                            <a:pt x="0" y="158"/>
                          </a:lnTo>
                          <a:lnTo>
                            <a:pt x="6" y="147"/>
                          </a:lnTo>
                          <a:lnTo>
                            <a:pt x="10" y="135"/>
                          </a:lnTo>
                          <a:lnTo>
                            <a:pt x="15" y="126"/>
                          </a:lnTo>
                          <a:lnTo>
                            <a:pt x="21" y="116"/>
                          </a:lnTo>
                          <a:lnTo>
                            <a:pt x="27" y="105"/>
                          </a:lnTo>
                          <a:lnTo>
                            <a:pt x="33" y="95"/>
                          </a:lnTo>
                          <a:lnTo>
                            <a:pt x="40" y="86"/>
                          </a:lnTo>
                          <a:lnTo>
                            <a:pt x="46" y="76"/>
                          </a:lnTo>
                          <a:lnTo>
                            <a:pt x="52" y="65"/>
                          </a:lnTo>
                          <a:lnTo>
                            <a:pt x="57" y="57"/>
                          </a:lnTo>
                          <a:lnTo>
                            <a:pt x="63" y="48"/>
                          </a:lnTo>
                          <a:lnTo>
                            <a:pt x="71" y="38"/>
                          </a:lnTo>
                          <a:lnTo>
                            <a:pt x="76" y="27"/>
                          </a:lnTo>
                          <a:lnTo>
                            <a:pt x="82" y="17"/>
                          </a:lnTo>
                          <a:lnTo>
                            <a:pt x="90" y="8"/>
                          </a:lnTo>
                          <a:lnTo>
                            <a:pt x="97" y="0"/>
                          </a:lnTo>
                          <a:lnTo>
                            <a:pt x="114"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13" name="Freeform 109"/>
                    <p:cNvSpPr>
                      <a:spLocks/>
                    </p:cNvSpPr>
                    <p:nvPr/>
                  </p:nvSpPr>
                  <p:spPr bwMode="auto">
                    <a:xfrm>
                      <a:off x="4063" y="1599"/>
                      <a:ext cx="43" cy="87"/>
                    </a:xfrm>
                    <a:custGeom>
                      <a:avLst/>
                      <a:gdLst>
                        <a:gd name="T0" fmla="*/ 1 w 85"/>
                        <a:gd name="T1" fmla="*/ 0 h 175"/>
                        <a:gd name="T2" fmla="*/ 1 w 85"/>
                        <a:gd name="T3" fmla="*/ 0 h 175"/>
                        <a:gd name="T4" fmla="*/ 1 w 85"/>
                        <a:gd name="T5" fmla="*/ 0 h 175"/>
                        <a:gd name="T6" fmla="*/ 1 w 85"/>
                        <a:gd name="T7" fmla="*/ 0 h 175"/>
                        <a:gd name="T8" fmla="*/ 1 w 85"/>
                        <a:gd name="T9" fmla="*/ 0 h 175"/>
                        <a:gd name="T10" fmla="*/ 1 w 85"/>
                        <a:gd name="T11" fmla="*/ 0 h 175"/>
                        <a:gd name="T12" fmla="*/ 1 w 85"/>
                        <a:gd name="T13" fmla="*/ 0 h 175"/>
                        <a:gd name="T14" fmla="*/ 1 w 85"/>
                        <a:gd name="T15" fmla="*/ 0 h 175"/>
                        <a:gd name="T16" fmla="*/ 1 w 85"/>
                        <a:gd name="T17" fmla="*/ 0 h 175"/>
                        <a:gd name="T18" fmla="*/ 1 w 85"/>
                        <a:gd name="T19" fmla="*/ 0 h 175"/>
                        <a:gd name="T20" fmla="*/ 1 w 85"/>
                        <a:gd name="T21" fmla="*/ 0 h 175"/>
                        <a:gd name="T22" fmla="*/ 1 w 85"/>
                        <a:gd name="T23" fmla="*/ 0 h 175"/>
                        <a:gd name="T24" fmla="*/ 1 w 85"/>
                        <a:gd name="T25" fmla="*/ 1 h 175"/>
                        <a:gd name="T26" fmla="*/ 1 w 85"/>
                        <a:gd name="T27" fmla="*/ 1 h 175"/>
                        <a:gd name="T28" fmla="*/ 1 w 85"/>
                        <a:gd name="T29" fmla="*/ 1 h 175"/>
                        <a:gd name="T30" fmla="*/ 1 w 85"/>
                        <a:gd name="T31" fmla="*/ 1 h 175"/>
                        <a:gd name="T32" fmla="*/ 1 w 85"/>
                        <a:gd name="T33" fmla="*/ 1 h 175"/>
                        <a:gd name="T34" fmla="*/ 0 w 85"/>
                        <a:gd name="T35" fmla="*/ 1 h 175"/>
                        <a:gd name="T36" fmla="*/ 1 w 85"/>
                        <a:gd name="T37" fmla="*/ 1 h 175"/>
                        <a:gd name="T38" fmla="*/ 1 w 85"/>
                        <a:gd name="T39" fmla="*/ 1 h 175"/>
                        <a:gd name="T40" fmla="*/ 1 w 85"/>
                        <a:gd name="T41" fmla="*/ 1 h 175"/>
                        <a:gd name="T42" fmla="*/ 1 w 85"/>
                        <a:gd name="T43" fmla="*/ 0 h 175"/>
                        <a:gd name="T44" fmla="*/ 1 w 85"/>
                        <a:gd name="T45" fmla="*/ 0 h 175"/>
                        <a:gd name="T46" fmla="*/ 1 w 85"/>
                        <a:gd name="T47" fmla="*/ 0 h 175"/>
                        <a:gd name="T48" fmla="*/ 1 w 85"/>
                        <a:gd name="T49" fmla="*/ 0 h 175"/>
                        <a:gd name="T50" fmla="*/ 1 w 85"/>
                        <a:gd name="T51" fmla="*/ 0 h 175"/>
                        <a:gd name="T52" fmla="*/ 1 w 85"/>
                        <a:gd name="T53" fmla="*/ 0 h 175"/>
                        <a:gd name="T54" fmla="*/ 1 w 85"/>
                        <a:gd name="T55" fmla="*/ 0 h 175"/>
                        <a:gd name="T56" fmla="*/ 1 w 85"/>
                        <a:gd name="T57" fmla="*/ 0 h 175"/>
                        <a:gd name="T58" fmla="*/ 1 w 85"/>
                        <a:gd name="T59" fmla="*/ 0 h 175"/>
                        <a:gd name="T60" fmla="*/ 1 w 85"/>
                        <a:gd name="T61" fmla="*/ 0 h 175"/>
                        <a:gd name="T62" fmla="*/ 1 w 85"/>
                        <a:gd name="T63" fmla="*/ 0 h 175"/>
                        <a:gd name="T64" fmla="*/ 1 w 85"/>
                        <a:gd name="T65" fmla="*/ 0 h 175"/>
                        <a:gd name="T66" fmla="*/ 1 w 85"/>
                        <a:gd name="T67" fmla="*/ 0 h 175"/>
                        <a:gd name="T68" fmla="*/ 1 w 85"/>
                        <a:gd name="T69" fmla="*/ 0 h 175"/>
                        <a:gd name="T70" fmla="*/ 1 w 85"/>
                        <a:gd name="T71" fmla="*/ 0 h 17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85"/>
                        <a:gd name="T109" fmla="*/ 0 h 175"/>
                        <a:gd name="T110" fmla="*/ 85 w 85"/>
                        <a:gd name="T111" fmla="*/ 175 h 17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85" h="175">
                          <a:moveTo>
                            <a:pt x="85" y="6"/>
                          </a:moveTo>
                          <a:lnTo>
                            <a:pt x="80" y="18"/>
                          </a:lnTo>
                          <a:lnTo>
                            <a:pt x="74" y="27"/>
                          </a:lnTo>
                          <a:lnTo>
                            <a:pt x="68" y="38"/>
                          </a:lnTo>
                          <a:lnTo>
                            <a:pt x="64" y="50"/>
                          </a:lnTo>
                          <a:lnTo>
                            <a:pt x="59" y="59"/>
                          </a:lnTo>
                          <a:lnTo>
                            <a:pt x="55" y="69"/>
                          </a:lnTo>
                          <a:lnTo>
                            <a:pt x="49" y="80"/>
                          </a:lnTo>
                          <a:lnTo>
                            <a:pt x="47" y="92"/>
                          </a:lnTo>
                          <a:lnTo>
                            <a:pt x="42" y="101"/>
                          </a:lnTo>
                          <a:lnTo>
                            <a:pt x="38" y="113"/>
                          </a:lnTo>
                          <a:lnTo>
                            <a:pt x="34" y="122"/>
                          </a:lnTo>
                          <a:lnTo>
                            <a:pt x="30" y="134"/>
                          </a:lnTo>
                          <a:lnTo>
                            <a:pt x="26" y="143"/>
                          </a:lnTo>
                          <a:lnTo>
                            <a:pt x="23" y="154"/>
                          </a:lnTo>
                          <a:lnTo>
                            <a:pt x="21" y="164"/>
                          </a:lnTo>
                          <a:lnTo>
                            <a:pt x="17" y="175"/>
                          </a:lnTo>
                          <a:lnTo>
                            <a:pt x="0" y="166"/>
                          </a:lnTo>
                          <a:lnTo>
                            <a:pt x="2" y="154"/>
                          </a:lnTo>
                          <a:lnTo>
                            <a:pt x="6" y="145"/>
                          </a:lnTo>
                          <a:lnTo>
                            <a:pt x="9" y="134"/>
                          </a:lnTo>
                          <a:lnTo>
                            <a:pt x="11" y="124"/>
                          </a:lnTo>
                          <a:lnTo>
                            <a:pt x="15" y="113"/>
                          </a:lnTo>
                          <a:lnTo>
                            <a:pt x="19" y="103"/>
                          </a:lnTo>
                          <a:lnTo>
                            <a:pt x="23" y="92"/>
                          </a:lnTo>
                          <a:lnTo>
                            <a:pt x="28" y="84"/>
                          </a:lnTo>
                          <a:lnTo>
                            <a:pt x="32" y="73"/>
                          </a:lnTo>
                          <a:lnTo>
                            <a:pt x="36" y="63"/>
                          </a:lnTo>
                          <a:lnTo>
                            <a:pt x="40" y="52"/>
                          </a:lnTo>
                          <a:lnTo>
                            <a:pt x="45" y="42"/>
                          </a:lnTo>
                          <a:lnTo>
                            <a:pt x="49" y="31"/>
                          </a:lnTo>
                          <a:lnTo>
                            <a:pt x="55" y="21"/>
                          </a:lnTo>
                          <a:lnTo>
                            <a:pt x="59" y="10"/>
                          </a:lnTo>
                          <a:lnTo>
                            <a:pt x="66" y="0"/>
                          </a:lnTo>
                          <a:lnTo>
                            <a:pt x="85"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14" name="Freeform 110"/>
                    <p:cNvSpPr>
                      <a:spLocks/>
                    </p:cNvSpPr>
                    <p:nvPr/>
                  </p:nvSpPr>
                  <p:spPr bwMode="auto">
                    <a:xfrm>
                      <a:off x="4041" y="1711"/>
                      <a:ext cx="25" cy="91"/>
                    </a:xfrm>
                    <a:custGeom>
                      <a:avLst/>
                      <a:gdLst>
                        <a:gd name="T0" fmla="*/ 0 w 52"/>
                        <a:gd name="T1" fmla="*/ 1 h 182"/>
                        <a:gd name="T2" fmla="*/ 0 w 52"/>
                        <a:gd name="T3" fmla="*/ 1 h 182"/>
                        <a:gd name="T4" fmla="*/ 0 w 52"/>
                        <a:gd name="T5" fmla="*/ 1 h 182"/>
                        <a:gd name="T6" fmla="*/ 0 w 52"/>
                        <a:gd name="T7" fmla="*/ 1 h 182"/>
                        <a:gd name="T8" fmla="*/ 0 w 52"/>
                        <a:gd name="T9" fmla="*/ 1 h 182"/>
                        <a:gd name="T10" fmla="*/ 0 w 52"/>
                        <a:gd name="T11" fmla="*/ 1 h 182"/>
                        <a:gd name="T12" fmla="*/ 0 w 52"/>
                        <a:gd name="T13" fmla="*/ 1 h 182"/>
                        <a:gd name="T14" fmla="*/ 0 w 52"/>
                        <a:gd name="T15" fmla="*/ 1 h 182"/>
                        <a:gd name="T16" fmla="*/ 0 w 52"/>
                        <a:gd name="T17" fmla="*/ 1 h 182"/>
                        <a:gd name="T18" fmla="*/ 0 w 52"/>
                        <a:gd name="T19" fmla="*/ 1 h 182"/>
                        <a:gd name="T20" fmla="*/ 0 w 52"/>
                        <a:gd name="T21" fmla="*/ 1 h 182"/>
                        <a:gd name="T22" fmla="*/ 0 w 52"/>
                        <a:gd name="T23" fmla="*/ 1 h 182"/>
                        <a:gd name="T24" fmla="*/ 0 w 52"/>
                        <a:gd name="T25" fmla="*/ 1 h 182"/>
                        <a:gd name="T26" fmla="*/ 0 w 52"/>
                        <a:gd name="T27" fmla="*/ 1 h 182"/>
                        <a:gd name="T28" fmla="*/ 0 w 52"/>
                        <a:gd name="T29" fmla="*/ 1 h 182"/>
                        <a:gd name="T30" fmla="*/ 0 w 52"/>
                        <a:gd name="T31" fmla="*/ 1 h 182"/>
                        <a:gd name="T32" fmla="*/ 0 w 52"/>
                        <a:gd name="T33" fmla="*/ 1 h 182"/>
                        <a:gd name="T34" fmla="*/ 0 w 52"/>
                        <a:gd name="T35" fmla="*/ 1 h 182"/>
                        <a:gd name="T36" fmla="*/ 0 w 52"/>
                        <a:gd name="T37" fmla="*/ 1 h 182"/>
                        <a:gd name="T38" fmla="*/ 0 w 52"/>
                        <a:gd name="T39" fmla="*/ 1 h 182"/>
                        <a:gd name="T40" fmla="*/ 0 w 52"/>
                        <a:gd name="T41" fmla="*/ 1 h 182"/>
                        <a:gd name="T42" fmla="*/ 0 w 52"/>
                        <a:gd name="T43" fmla="*/ 1 h 182"/>
                        <a:gd name="T44" fmla="*/ 0 w 52"/>
                        <a:gd name="T45" fmla="*/ 1 h 182"/>
                        <a:gd name="T46" fmla="*/ 0 w 52"/>
                        <a:gd name="T47" fmla="*/ 1 h 182"/>
                        <a:gd name="T48" fmla="*/ 0 w 52"/>
                        <a:gd name="T49" fmla="*/ 1 h 182"/>
                        <a:gd name="T50" fmla="*/ 0 w 52"/>
                        <a:gd name="T51" fmla="*/ 1 h 182"/>
                        <a:gd name="T52" fmla="*/ 0 w 52"/>
                        <a:gd name="T53" fmla="*/ 1 h 182"/>
                        <a:gd name="T54" fmla="*/ 0 w 52"/>
                        <a:gd name="T55" fmla="*/ 1 h 182"/>
                        <a:gd name="T56" fmla="*/ 0 w 52"/>
                        <a:gd name="T57" fmla="*/ 1 h 182"/>
                        <a:gd name="T58" fmla="*/ 0 w 52"/>
                        <a:gd name="T59" fmla="*/ 1 h 182"/>
                        <a:gd name="T60" fmla="*/ 0 w 52"/>
                        <a:gd name="T61" fmla="*/ 1 h 182"/>
                        <a:gd name="T62" fmla="*/ 0 w 52"/>
                        <a:gd name="T63" fmla="*/ 1 h 182"/>
                        <a:gd name="T64" fmla="*/ 0 w 52"/>
                        <a:gd name="T65" fmla="*/ 1 h 182"/>
                        <a:gd name="T66" fmla="*/ 0 w 52"/>
                        <a:gd name="T67" fmla="*/ 1 h 182"/>
                        <a:gd name="T68" fmla="*/ 0 w 52"/>
                        <a:gd name="T69" fmla="*/ 1 h 182"/>
                        <a:gd name="T70" fmla="*/ 0 w 52"/>
                        <a:gd name="T71" fmla="*/ 1 h 182"/>
                        <a:gd name="T72" fmla="*/ 0 w 52"/>
                        <a:gd name="T73" fmla="*/ 1 h 182"/>
                        <a:gd name="T74" fmla="*/ 0 w 52"/>
                        <a:gd name="T75" fmla="*/ 1 h 182"/>
                        <a:gd name="T76" fmla="*/ 0 w 52"/>
                        <a:gd name="T77" fmla="*/ 1 h 182"/>
                        <a:gd name="T78" fmla="*/ 0 w 52"/>
                        <a:gd name="T79" fmla="*/ 1 h 182"/>
                        <a:gd name="T80" fmla="*/ 0 w 52"/>
                        <a:gd name="T81" fmla="*/ 1 h 182"/>
                        <a:gd name="T82" fmla="*/ 0 w 52"/>
                        <a:gd name="T83" fmla="*/ 1 h 182"/>
                        <a:gd name="T84" fmla="*/ 0 w 52"/>
                        <a:gd name="T85" fmla="*/ 1 h 182"/>
                        <a:gd name="T86" fmla="*/ 0 w 52"/>
                        <a:gd name="T87" fmla="*/ 1 h 182"/>
                        <a:gd name="T88" fmla="*/ 0 w 52"/>
                        <a:gd name="T89" fmla="*/ 1 h 182"/>
                        <a:gd name="T90" fmla="*/ 0 w 52"/>
                        <a:gd name="T91" fmla="*/ 1 h 182"/>
                        <a:gd name="T92" fmla="*/ 0 w 52"/>
                        <a:gd name="T93" fmla="*/ 1 h 182"/>
                        <a:gd name="T94" fmla="*/ 0 w 52"/>
                        <a:gd name="T95" fmla="*/ 1 h 182"/>
                        <a:gd name="T96" fmla="*/ 0 w 52"/>
                        <a:gd name="T97" fmla="*/ 1 h 182"/>
                        <a:gd name="T98" fmla="*/ 0 w 52"/>
                        <a:gd name="T99" fmla="*/ 0 h 182"/>
                        <a:gd name="T100" fmla="*/ 0 w 52"/>
                        <a:gd name="T101" fmla="*/ 1 h 182"/>
                        <a:gd name="T102" fmla="*/ 0 w 52"/>
                        <a:gd name="T103" fmla="*/ 1 h 18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2"/>
                        <a:gd name="T157" fmla="*/ 0 h 182"/>
                        <a:gd name="T158" fmla="*/ 52 w 52"/>
                        <a:gd name="T159" fmla="*/ 182 h 182"/>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2" h="182">
                          <a:moveTo>
                            <a:pt x="52" y="4"/>
                          </a:moveTo>
                          <a:lnTo>
                            <a:pt x="48" y="9"/>
                          </a:lnTo>
                          <a:lnTo>
                            <a:pt x="48" y="15"/>
                          </a:lnTo>
                          <a:lnTo>
                            <a:pt x="46" y="21"/>
                          </a:lnTo>
                          <a:lnTo>
                            <a:pt x="44" y="26"/>
                          </a:lnTo>
                          <a:lnTo>
                            <a:pt x="42" y="32"/>
                          </a:lnTo>
                          <a:lnTo>
                            <a:pt x="40" y="38"/>
                          </a:lnTo>
                          <a:lnTo>
                            <a:pt x="38" y="44"/>
                          </a:lnTo>
                          <a:lnTo>
                            <a:pt x="38" y="51"/>
                          </a:lnTo>
                          <a:lnTo>
                            <a:pt x="36" y="61"/>
                          </a:lnTo>
                          <a:lnTo>
                            <a:pt x="34" y="72"/>
                          </a:lnTo>
                          <a:lnTo>
                            <a:pt x="34" y="78"/>
                          </a:lnTo>
                          <a:lnTo>
                            <a:pt x="33" y="83"/>
                          </a:lnTo>
                          <a:lnTo>
                            <a:pt x="33" y="89"/>
                          </a:lnTo>
                          <a:lnTo>
                            <a:pt x="33" y="95"/>
                          </a:lnTo>
                          <a:lnTo>
                            <a:pt x="29" y="106"/>
                          </a:lnTo>
                          <a:lnTo>
                            <a:pt x="29" y="116"/>
                          </a:lnTo>
                          <a:lnTo>
                            <a:pt x="27" y="125"/>
                          </a:lnTo>
                          <a:lnTo>
                            <a:pt x="25" y="139"/>
                          </a:lnTo>
                          <a:lnTo>
                            <a:pt x="23" y="148"/>
                          </a:lnTo>
                          <a:lnTo>
                            <a:pt x="23" y="158"/>
                          </a:lnTo>
                          <a:lnTo>
                            <a:pt x="21" y="169"/>
                          </a:lnTo>
                          <a:lnTo>
                            <a:pt x="21" y="180"/>
                          </a:lnTo>
                          <a:lnTo>
                            <a:pt x="0" y="182"/>
                          </a:lnTo>
                          <a:lnTo>
                            <a:pt x="0" y="177"/>
                          </a:lnTo>
                          <a:lnTo>
                            <a:pt x="0" y="169"/>
                          </a:lnTo>
                          <a:lnTo>
                            <a:pt x="0" y="163"/>
                          </a:lnTo>
                          <a:lnTo>
                            <a:pt x="2" y="158"/>
                          </a:lnTo>
                          <a:lnTo>
                            <a:pt x="2" y="146"/>
                          </a:lnTo>
                          <a:lnTo>
                            <a:pt x="4" y="137"/>
                          </a:lnTo>
                          <a:lnTo>
                            <a:pt x="4" y="131"/>
                          </a:lnTo>
                          <a:lnTo>
                            <a:pt x="6" y="123"/>
                          </a:lnTo>
                          <a:lnTo>
                            <a:pt x="6" y="118"/>
                          </a:lnTo>
                          <a:lnTo>
                            <a:pt x="8" y="112"/>
                          </a:lnTo>
                          <a:lnTo>
                            <a:pt x="10" y="101"/>
                          </a:lnTo>
                          <a:lnTo>
                            <a:pt x="12" y="91"/>
                          </a:lnTo>
                          <a:lnTo>
                            <a:pt x="12" y="85"/>
                          </a:lnTo>
                          <a:lnTo>
                            <a:pt x="14" y="78"/>
                          </a:lnTo>
                          <a:lnTo>
                            <a:pt x="14" y="72"/>
                          </a:lnTo>
                          <a:lnTo>
                            <a:pt x="15" y="66"/>
                          </a:lnTo>
                          <a:lnTo>
                            <a:pt x="15" y="61"/>
                          </a:lnTo>
                          <a:lnTo>
                            <a:pt x="17" y="55"/>
                          </a:lnTo>
                          <a:lnTo>
                            <a:pt x="17" y="49"/>
                          </a:lnTo>
                          <a:lnTo>
                            <a:pt x="21" y="44"/>
                          </a:lnTo>
                          <a:lnTo>
                            <a:pt x="21" y="38"/>
                          </a:lnTo>
                          <a:lnTo>
                            <a:pt x="23" y="32"/>
                          </a:lnTo>
                          <a:lnTo>
                            <a:pt x="23" y="26"/>
                          </a:lnTo>
                          <a:lnTo>
                            <a:pt x="25" y="21"/>
                          </a:lnTo>
                          <a:lnTo>
                            <a:pt x="29" y="9"/>
                          </a:lnTo>
                          <a:lnTo>
                            <a:pt x="33" y="0"/>
                          </a:lnTo>
                          <a:lnTo>
                            <a:pt x="52"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15" name="Freeform 111"/>
                    <p:cNvSpPr>
                      <a:spLocks/>
                    </p:cNvSpPr>
                    <p:nvPr/>
                  </p:nvSpPr>
                  <p:spPr bwMode="auto">
                    <a:xfrm>
                      <a:off x="4312" y="2563"/>
                      <a:ext cx="144" cy="145"/>
                    </a:xfrm>
                    <a:custGeom>
                      <a:avLst/>
                      <a:gdLst>
                        <a:gd name="T0" fmla="*/ 2 w 287"/>
                        <a:gd name="T1" fmla="*/ 2 h 290"/>
                        <a:gd name="T2" fmla="*/ 2 w 287"/>
                        <a:gd name="T3" fmla="*/ 2 h 290"/>
                        <a:gd name="T4" fmla="*/ 2 w 287"/>
                        <a:gd name="T5" fmla="*/ 2 h 290"/>
                        <a:gd name="T6" fmla="*/ 2 w 287"/>
                        <a:gd name="T7" fmla="*/ 2 h 290"/>
                        <a:gd name="T8" fmla="*/ 2 w 287"/>
                        <a:gd name="T9" fmla="*/ 2 h 290"/>
                        <a:gd name="T10" fmla="*/ 2 w 287"/>
                        <a:gd name="T11" fmla="*/ 2 h 290"/>
                        <a:gd name="T12" fmla="*/ 2 w 287"/>
                        <a:gd name="T13" fmla="*/ 2 h 290"/>
                        <a:gd name="T14" fmla="*/ 2 w 287"/>
                        <a:gd name="T15" fmla="*/ 1 h 290"/>
                        <a:gd name="T16" fmla="*/ 3 w 287"/>
                        <a:gd name="T17" fmla="*/ 1 h 290"/>
                        <a:gd name="T18" fmla="*/ 3 w 287"/>
                        <a:gd name="T19" fmla="*/ 1 h 290"/>
                        <a:gd name="T20" fmla="*/ 3 w 287"/>
                        <a:gd name="T21" fmla="*/ 1 h 290"/>
                        <a:gd name="T22" fmla="*/ 3 w 287"/>
                        <a:gd name="T23" fmla="*/ 1 h 290"/>
                        <a:gd name="T24" fmla="*/ 3 w 287"/>
                        <a:gd name="T25" fmla="*/ 1 h 290"/>
                        <a:gd name="T26" fmla="*/ 3 w 287"/>
                        <a:gd name="T27" fmla="*/ 1 h 290"/>
                        <a:gd name="T28" fmla="*/ 3 w 287"/>
                        <a:gd name="T29" fmla="*/ 1 h 290"/>
                        <a:gd name="T30" fmla="*/ 3 w 287"/>
                        <a:gd name="T31" fmla="*/ 1 h 290"/>
                        <a:gd name="T32" fmla="*/ 3 w 287"/>
                        <a:gd name="T33" fmla="*/ 1 h 290"/>
                        <a:gd name="T34" fmla="*/ 3 w 287"/>
                        <a:gd name="T35" fmla="*/ 1 h 290"/>
                        <a:gd name="T36" fmla="*/ 3 w 287"/>
                        <a:gd name="T37" fmla="*/ 1 h 290"/>
                        <a:gd name="T38" fmla="*/ 3 w 287"/>
                        <a:gd name="T39" fmla="*/ 1 h 290"/>
                        <a:gd name="T40" fmla="*/ 2 w 287"/>
                        <a:gd name="T41" fmla="*/ 1 h 290"/>
                        <a:gd name="T42" fmla="*/ 2 w 287"/>
                        <a:gd name="T43" fmla="*/ 1 h 290"/>
                        <a:gd name="T44" fmla="*/ 2 w 287"/>
                        <a:gd name="T45" fmla="*/ 1 h 290"/>
                        <a:gd name="T46" fmla="*/ 2 w 287"/>
                        <a:gd name="T47" fmla="*/ 1 h 290"/>
                        <a:gd name="T48" fmla="*/ 2 w 287"/>
                        <a:gd name="T49" fmla="*/ 1 h 290"/>
                        <a:gd name="T50" fmla="*/ 2 w 287"/>
                        <a:gd name="T51" fmla="*/ 1 h 290"/>
                        <a:gd name="T52" fmla="*/ 2 w 287"/>
                        <a:gd name="T53" fmla="*/ 1 h 290"/>
                        <a:gd name="T54" fmla="*/ 2 w 287"/>
                        <a:gd name="T55" fmla="*/ 0 h 290"/>
                        <a:gd name="T56" fmla="*/ 2 w 287"/>
                        <a:gd name="T57" fmla="*/ 0 h 290"/>
                        <a:gd name="T58" fmla="*/ 2 w 287"/>
                        <a:gd name="T59" fmla="*/ 0 h 290"/>
                        <a:gd name="T60" fmla="*/ 1 w 287"/>
                        <a:gd name="T61" fmla="*/ 0 h 290"/>
                        <a:gd name="T62" fmla="*/ 1 w 287"/>
                        <a:gd name="T63" fmla="*/ 1 h 290"/>
                        <a:gd name="T64" fmla="*/ 1 w 287"/>
                        <a:gd name="T65" fmla="*/ 1 h 290"/>
                        <a:gd name="T66" fmla="*/ 1 w 287"/>
                        <a:gd name="T67" fmla="*/ 1 h 290"/>
                        <a:gd name="T68" fmla="*/ 1 w 287"/>
                        <a:gd name="T69" fmla="*/ 1 h 290"/>
                        <a:gd name="T70" fmla="*/ 1 w 287"/>
                        <a:gd name="T71" fmla="*/ 1 h 290"/>
                        <a:gd name="T72" fmla="*/ 1 w 287"/>
                        <a:gd name="T73" fmla="*/ 1 h 290"/>
                        <a:gd name="T74" fmla="*/ 1 w 287"/>
                        <a:gd name="T75" fmla="*/ 1 h 290"/>
                        <a:gd name="T76" fmla="*/ 1 w 287"/>
                        <a:gd name="T77" fmla="*/ 1 h 290"/>
                        <a:gd name="T78" fmla="*/ 1 w 287"/>
                        <a:gd name="T79" fmla="*/ 1 h 290"/>
                        <a:gd name="T80" fmla="*/ 1 w 287"/>
                        <a:gd name="T81" fmla="*/ 1 h 290"/>
                        <a:gd name="T82" fmla="*/ 1 w 287"/>
                        <a:gd name="T83" fmla="*/ 1 h 290"/>
                        <a:gd name="T84" fmla="*/ 1 w 287"/>
                        <a:gd name="T85" fmla="*/ 1 h 290"/>
                        <a:gd name="T86" fmla="*/ 0 w 287"/>
                        <a:gd name="T87" fmla="*/ 1 h 290"/>
                        <a:gd name="T88" fmla="*/ 0 w 287"/>
                        <a:gd name="T89" fmla="*/ 1 h 290"/>
                        <a:gd name="T90" fmla="*/ 0 w 287"/>
                        <a:gd name="T91" fmla="*/ 1 h 290"/>
                        <a:gd name="T92" fmla="*/ 0 w 287"/>
                        <a:gd name="T93" fmla="*/ 1 h 290"/>
                        <a:gd name="T94" fmla="*/ 1 w 287"/>
                        <a:gd name="T95" fmla="*/ 1 h 290"/>
                        <a:gd name="T96" fmla="*/ 1 w 287"/>
                        <a:gd name="T97" fmla="*/ 1 h 290"/>
                        <a:gd name="T98" fmla="*/ 1 w 287"/>
                        <a:gd name="T99" fmla="*/ 1 h 290"/>
                        <a:gd name="T100" fmla="*/ 1 w 287"/>
                        <a:gd name="T101" fmla="*/ 1 h 290"/>
                        <a:gd name="T102" fmla="*/ 1 w 287"/>
                        <a:gd name="T103" fmla="*/ 1 h 290"/>
                        <a:gd name="T104" fmla="*/ 1 w 287"/>
                        <a:gd name="T105" fmla="*/ 1 h 290"/>
                        <a:gd name="T106" fmla="*/ 1 w 287"/>
                        <a:gd name="T107" fmla="*/ 2 h 290"/>
                        <a:gd name="T108" fmla="*/ 1 w 287"/>
                        <a:gd name="T109" fmla="*/ 2 h 290"/>
                        <a:gd name="T110" fmla="*/ 1 w 287"/>
                        <a:gd name="T111" fmla="*/ 2 h 290"/>
                        <a:gd name="T112" fmla="*/ 1 w 287"/>
                        <a:gd name="T113" fmla="*/ 2 h 290"/>
                        <a:gd name="T114" fmla="*/ 1 w 287"/>
                        <a:gd name="T115" fmla="*/ 2 h 290"/>
                        <a:gd name="T116" fmla="*/ 1 w 287"/>
                        <a:gd name="T117" fmla="*/ 2 h 290"/>
                        <a:gd name="T118" fmla="*/ 2 w 287"/>
                        <a:gd name="T119" fmla="*/ 2 h 290"/>
                        <a:gd name="T120" fmla="*/ 2 w 287"/>
                        <a:gd name="T121" fmla="*/ 2 h 29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87"/>
                        <a:gd name="T184" fmla="*/ 0 h 290"/>
                        <a:gd name="T185" fmla="*/ 287 w 287"/>
                        <a:gd name="T186" fmla="*/ 290 h 290"/>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87" h="290">
                          <a:moveTo>
                            <a:pt x="142" y="290"/>
                          </a:moveTo>
                          <a:lnTo>
                            <a:pt x="150" y="289"/>
                          </a:lnTo>
                          <a:lnTo>
                            <a:pt x="156" y="289"/>
                          </a:lnTo>
                          <a:lnTo>
                            <a:pt x="163" y="289"/>
                          </a:lnTo>
                          <a:lnTo>
                            <a:pt x="171" y="287"/>
                          </a:lnTo>
                          <a:lnTo>
                            <a:pt x="177" y="285"/>
                          </a:lnTo>
                          <a:lnTo>
                            <a:pt x="184" y="283"/>
                          </a:lnTo>
                          <a:lnTo>
                            <a:pt x="190" y="279"/>
                          </a:lnTo>
                          <a:lnTo>
                            <a:pt x="197" y="277"/>
                          </a:lnTo>
                          <a:lnTo>
                            <a:pt x="205" y="273"/>
                          </a:lnTo>
                          <a:lnTo>
                            <a:pt x="211" y="270"/>
                          </a:lnTo>
                          <a:lnTo>
                            <a:pt x="216" y="268"/>
                          </a:lnTo>
                          <a:lnTo>
                            <a:pt x="222" y="264"/>
                          </a:lnTo>
                          <a:lnTo>
                            <a:pt x="234" y="256"/>
                          </a:lnTo>
                          <a:lnTo>
                            <a:pt x="245" y="247"/>
                          </a:lnTo>
                          <a:lnTo>
                            <a:pt x="253" y="235"/>
                          </a:lnTo>
                          <a:lnTo>
                            <a:pt x="262" y="226"/>
                          </a:lnTo>
                          <a:lnTo>
                            <a:pt x="264" y="220"/>
                          </a:lnTo>
                          <a:lnTo>
                            <a:pt x="268" y="212"/>
                          </a:lnTo>
                          <a:lnTo>
                            <a:pt x="272" y="207"/>
                          </a:lnTo>
                          <a:lnTo>
                            <a:pt x="275" y="201"/>
                          </a:lnTo>
                          <a:lnTo>
                            <a:pt x="277" y="193"/>
                          </a:lnTo>
                          <a:lnTo>
                            <a:pt x="279" y="188"/>
                          </a:lnTo>
                          <a:lnTo>
                            <a:pt x="281" y="180"/>
                          </a:lnTo>
                          <a:lnTo>
                            <a:pt x="285" y="174"/>
                          </a:lnTo>
                          <a:lnTo>
                            <a:pt x="285" y="167"/>
                          </a:lnTo>
                          <a:lnTo>
                            <a:pt x="287" y="159"/>
                          </a:lnTo>
                          <a:lnTo>
                            <a:pt x="287" y="152"/>
                          </a:lnTo>
                          <a:lnTo>
                            <a:pt x="287" y="146"/>
                          </a:lnTo>
                          <a:lnTo>
                            <a:pt x="287" y="136"/>
                          </a:lnTo>
                          <a:lnTo>
                            <a:pt x="287" y="131"/>
                          </a:lnTo>
                          <a:lnTo>
                            <a:pt x="285" y="121"/>
                          </a:lnTo>
                          <a:lnTo>
                            <a:pt x="285" y="115"/>
                          </a:lnTo>
                          <a:lnTo>
                            <a:pt x="281" y="108"/>
                          </a:lnTo>
                          <a:lnTo>
                            <a:pt x="279" y="100"/>
                          </a:lnTo>
                          <a:lnTo>
                            <a:pt x="277" y="95"/>
                          </a:lnTo>
                          <a:lnTo>
                            <a:pt x="275" y="89"/>
                          </a:lnTo>
                          <a:lnTo>
                            <a:pt x="272" y="81"/>
                          </a:lnTo>
                          <a:lnTo>
                            <a:pt x="268" y="76"/>
                          </a:lnTo>
                          <a:lnTo>
                            <a:pt x="264" y="68"/>
                          </a:lnTo>
                          <a:lnTo>
                            <a:pt x="262" y="64"/>
                          </a:lnTo>
                          <a:lnTo>
                            <a:pt x="256" y="57"/>
                          </a:lnTo>
                          <a:lnTo>
                            <a:pt x="253" y="53"/>
                          </a:lnTo>
                          <a:lnTo>
                            <a:pt x="249" y="47"/>
                          </a:lnTo>
                          <a:lnTo>
                            <a:pt x="245" y="43"/>
                          </a:lnTo>
                          <a:lnTo>
                            <a:pt x="234" y="32"/>
                          </a:lnTo>
                          <a:lnTo>
                            <a:pt x="222" y="24"/>
                          </a:lnTo>
                          <a:lnTo>
                            <a:pt x="216" y="20"/>
                          </a:lnTo>
                          <a:lnTo>
                            <a:pt x="211" y="15"/>
                          </a:lnTo>
                          <a:lnTo>
                            <a:pt x="205" y="13"/>
                          </a:lnTo>
                          <a:lnTo>
                            <a:pt x="197" y="11"/>
                          </a:lnTo>
                          <a:lnTo>
                            <a:pt x="190" y="7"/>
                          </a:lnTo>
                          <a:lnTo>
                            <a:pt x="184" y="5"/>
                          </a:lnTo>
                          <a:lnTo>
                            <a:pt x="177" y="3"/>
                          </a:lnTo>
                          <a:lnTo>
                            <a:pt x="171" y="1"/>
                          </a:lnTo>
                          <a:lnTo>
                            <a:pt x="163" y="0"/>
                          </a:lnTo>
                          <a:lnTo>
                            <a:pt x="156" y="0"/>
                          </a:lnTo>
                          <a:lnTo>
                            <a:pt x="150" y="0"/>
                          </a:lnTo>
                          <a:lnTo>
                            <a:pt x="142" y="0"/>
                          </a:lnTo>
                          <a:lnTo>
                            <a:pt x="135" y="0"/>
                          </a:lnTo>
                          <a:lnTo>
                            <a:pt x="127" y="0"/>
                          </a:lnTo>
                          <a:lnTo>
                            <a:pt x="120" y="0"/>
                          </a:lnTo>
                          <a:lnTo>
                            <a:pt x="114" y="1"/>
                          </a:lnTo>
                          <a:lnTo>
                            <a:pt x="106" y="3"/>
                          </a:lnTo>
                          <a:lnTo>
                            <a:pt x="99" y="5"/>
                          </a:lnTo>
                          <a:lnTo>
                            <a:pt x="93" y="7"/>
                          </a:lnTo>
                          <a:lnTo>
                            <a:pt x="85" y="11"/>
                          </a:lnTo>
                          <a:lnTo>
                            <a:pt x="80" y="13"/>
                          </a:lnTo>
                          <a:lnTo>
                            <a:pt x="72" y="15"/>
                          </a:lnTo>
                          <a:lnTo>
                            <a:pt x="66" y="20"/>
                          </a:lnTo>
                          <a:lnTo>
                            <a:pt x="61" y="24"/>
                          </a:lnTo>
                          <a:lnTo>
                            <a:pt x="55" y="26"/>
                          </a:lnTo>
                          <a:lnTo>
                            <a:pt x="49" y="32"/>
                          </a:lnTo>
                          <a:lnTo>
                            <a:pt x="44" y="36"/>
                          </a:lnTo>
                          <a:lnTo>
                            <a:pt x="40" y="43"/>
                          </a:lnTo>
                          <a:lnTo>
                            <a:pt x="34" y="47"/>
                          </a:lnTo>
                          <a:lnTo>
                            <a:pt x="30" y="53"/>
                          </a:lnTo>
                          <a:lnTo>
                            <a:pt x="24" y="57"/>
                          </a:lnTo>
                          <a:lnTo>
                            <a:pt x="23" y="64"/>
                          </a:lnTo>
                          <a:lnTo>
                            <a:pt x="17" y="68"/>
                          </a:lnTo>
                          <a:lnTo>
                            <a:pt x="15" y="76"/>
                          </a:lnTo>
                          <a:lnTo>
                            <a:pt x="11" y="81"/>
                          </a:lnTo>
                          <a:lnTo>
                            <a:pt x="9" y="89"/>
                          </a:lnTo>
                          <a:lnTo>
                            <a:pt x="5" y="95"/>
                          </a:lnTo>
                          <a:lnTo>
                            <a:pt x="4" y="100"/>
                          </a:lnTo>
                          <a:lnTo>
                            <a:pt x="2" y="108"/>
                          </a:lnTo>
                          <a:lnTo>
                            <a:pt x="2" y="115"/>
                          </a:lnTo>
                          <a:lnTo>
                            <a:pt x="0" y="121"/>
                          </a:lnTo>
                          <a:lnTo>
                            <a:pt x="0" y="131"/>
                          </a:lnTo>
                          <a:lnTo>
                            <a:pt x="0" y="136"/>
                          </a:lnTo>
                          <a:lnTo>
                            <a:pt x="0" y="146"/>
                          </a:lnTo>
                          <a:lnTo>
                            <a:pt x="0" y="152"/>
                          </a:lnTo>
                          <a:lnTo>
                            <a:pt x="0" y="159"/>
                          </a:lnTo>
                          <a:lnTo>
                            <a:pt x="0" y="167"/>
                          </a:lnTo>
                          <a:lnTo>
                            <a:pt x="2" y="174"/>
                          </a:lnTo>
                          <a:lnTo>
                            <a:pt x="2" y="180"/>
                          </a:lnTo>
                          <a:lnTo>
                            <a:pt x="4" y="188"/>
                          </a:lnTo>
                          <a:lnTo>
                            <a:pt x="5" y="193"/>
                          </a:lnTo>
                          <a:lnTo>
                            <a:pt x="9" y="201"/>
                          </a:lnTo>
                          <a:lnTo>
                            <a:pt x="11" y="207"/>
                          </a:lnTo>
                          <a:lnTo>
                            <a:pt x="15" y="212"/>
                          </a:lnTo>
                          <a:lnTo>
                            <a:pt x="17" y="220"/>
                          </a:lnTo>
                          <a:lnTo>
                            <a:pt x="23" y="226"/>
                          </a:lnTo>
                          <a:lnTo>
                            <a:pt x="30" y="235"/>
                          </a:lnTo>
                          <a:lnTo>
                            <a:pt x="40" y="247"/>
                          </a:lnTo>
                          <a:lnTo>
                            <a:pt x="44" y="252"/>
                          </a:lnTo>
                          <a:lnTo>
                            <a:pt x="49" y="256"/>
                          </a:lnTo>
                          <a:lnTo>
                            <a:pt x="55" y="260"/>
                          </a:lnTo>
                          <a:lnTo>
                            <a:pt x="61" y="264"/>
                          </a:lnTo>
                          <a:lnTo>
                            <a:pt x="66" y="268"/>
                          </a:lnTo>
                          <a:lnTo>
                            <a:pt x="72" y="270"/>
                          </a:lnTo>
                          <a:lnTo>
                            <a:pt x="80" y="273"/>
                          </a:lnTo>
                          <a:lnTo>
                            <a:pt x="85" y="277"/>
                          </a:lnTo>
                          <a:lnTo>
                            <a:pt x="93" y="279"/>
                          </a:lnTo>
                          <a:lnTo>
                            <a:pt x="99" y="283"/>
                          </a:lnTo>
                          <a:lnTo>
                            <a:pt x="106" y="285"/>
                          </a:lnTo>
                          <a:lnTo>
                            <a:pt x="114" y="287"/>
                          </a:lnTo>
                          <a:lnTo>
                            <a:pt x="120" y="289"/>
                          </a:lnTo>
                          <a:lnTo>
                            <a:pt x="127" y="289"/>
                          </a:lnTo>
                          <a:lnTo>
                            <a:pt x="135" y="289"/>
                          </a:lnTo>
                          <a:lnTo>
                            <a:pt x="142" y="290"/>
                          </a:lnTo>
                          <a:close/>
                        </a:path>
                      </a:pathLst>
                    </a:custGeom>
                    <a:solidFill>
                      <a:srgbClr val="FFFFC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16" name="Freeform 112"/>
                    <p:cNvSpPr>
                      <a:spLocks/>
                    </p:cNvSpPr>
                    <p:nvPr/>
                  </p:nvSpPr>
                  <p:spPr bwMode="auto">
                    <a:xfrm>
                      <a:off x="4100" y="2392"/>
                      <a:ext cx="57" cy="81"/>
                    </a:xfrm>
                    <a:custGeom>
                      <a:avLst/>
                      <a:gdLst>
                        <a:gd name="T0" fmla="*/ 0 w 116"/>
                        <a:gd name="T1" fmla="*/ 0 h 164"/>
                        <a:gd name="T2" fmla="*/ 0 w 116"/>
                        <a:gd name="T3" fmla="*/ 0 h 164"/>
                        <a:gd name="T4" fmla="*/ 0 w 116"/>
                        <a:gd name="T5" fmla="*/ 0 h 164"/>
                        <a:gd name="T6" fmla="*/ 0 w 116"/>
                        <a:gd name="T7" fmla="*/ 0 h 164"/>
                        <a:gd name="T8" fmla="*/ 0 w 116"/>
                        <a:gd name="T9" fmla="*/ 0 h 164"/>
                        <a:gd name="T10" fmla="*/ 0 w 116"/>
                        <a:gd name="T11" fmla="*/ 0 h 164"/>
                        <a:gd name="T12" fmla="*/ 0 w 116"/>
                        <a:gd name="T13" fmla="*/ 0 h 164"/>
                        <a:gd name="T14" fmla="*/ 0 w 116"/>
                        <a:gd name="T15" fmla="*/ 0 h 164"/>
                        <a:gd name="T16" fmla="*/ 0 w 116"/>
                        <a:gd name="T17" fmla="*/ 0 h 164"/>
                        <a:gd name="T18" fmla="*/ 0 w 116"/>
                        <a:gd name="T19" fmla="*/ 0 h 164"/>
                        <a:gd name="T20" fmla="*/ 0 w 116"/>
                        <a:gd name="T21" fmla="*/ 0 h 164"/>
                        <a:gd name="T22" fmla="*/ 0 w 116"/>
                        <a:gd name="T23" fmla="*/ 0 h 164"/>
                        <a:gd name="T24" fmla="*/ 0 w 116"/>
                        <a:gd name="T25" fmla="*/ 0 h 164"/>
                        <a:gd name="T26" fmla="*/ 0 w 116"/>
                        <a:gd name="T27" fmla="*/ 0 h 164"/>
                        <a:gd name="T28" fmla="*/ 0 w 116"/>
                        <a:gd name="T29" fmla="*/ 1 h 164"/>
                        <a:gd name="T30" fmla="*/ 0 w 116"/>
                        <a:gd name="T31" fmla="*/ 1 h 164"/>
                        <a:gd name="T32" fmla="*/ 0 w 116"/>
                        <a:gd name="T33" fmla="*/ 1 h 164"/>
                        <a:gd name="T34" fmla="*/ 0 w 116"/>
                        <a:gd name="T35" fmla="*/ 1 h 164"/>
                        <a:gd name="T36" fmla="*/ 0 w 116"/>
                        <a:gd name="T37" fmla="*/ 1 h 164"/>
                        <a:gd name="T38" fmla="*/ 0 w 116"/>
                        <a:gd name="T39" fmla="*/ 1 h 164"/>
                        <a:gd name="T40" fmla="*/ 0 w 116"/>
                        <a:gd name="T41" fmla="*/ 1 h 164"/>
                        <a:gd name="T42" fmla="*/ 0 w 116"/>
                        <a:gd name="T43" fmla="*/ 0 h 164"/>
                        <a:gd name="T44" fmla="*/ 0 w 116"/>
                        <a:gd name="T45" fmla="*/ 0 h 164"/>
                        <a:gd name="T46" fmla="*/ 0 w 116"/>
                        <a:gd name="T47" fmla="*/ 0 h 164"/>
                        <a:gd name="T48" fmla="*/ 0 w 116"/>
                        <a:gd name="T49" fmla="*/ 0 h 164"/>
                        <a:gd name="T50" fmla="*/ 0 w 116"/>
                        <a:gd name="T51" fmla="*/ 0 h 164"/>
                        <a:gd name="T52" fmla="*/ 0 w 116"/>
                        <a:gd name="T53" fmla="*/ 0 h 164"/>
                        <a:gd name="T54" fmla="*/ 0 w 116"/>
                        <a:gd name="T55" fmla="*/ 0 h 164"/>
                        <a:gd name="T56" fmla="*/ 0 w 116"/>
                        <a:gd name="T57" fmla="*/ 0 h 164"/>
                        <a:gd name="T58" fmla="*/ 0 w 116"/>
                        <a:gd name="T59" fmla="*/ 0 h 164"/>
                        <a:gd name="T60" fmla="*/ 0 w 116"/>
                        <a:gd name="T61" fmla="*/ 0 h 164"/>
                        <a:gd name="T62" fmla="*/ 0 w 116"/>
                        <a:gd name="T63" fmla="*/ 0 h 164"/>
                        <a:gd name="T64" fmla="*/ 0 w 116"/>
                        <a:gd name="T65" fmla="*/ 0 h 164"/>
                        <a:gd name="T66" fmla="*/ 0 w 116"/>
                        <a:gd name="T67" fmla="*/ 0 h 164"/>
                        <a:gd name="T68" fmla="*/ 0 w 116"/>
                        <a:gd name="T69" fmla="*/ 0 h 164"/>
                        <a:gd name="T70" fmla="*/ 0 w 116"/>
                        <a:gd name="T71" fmla="*/ 0 h 16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16"/>
                        <a:gd name="T109" fmla="*/ 0 h 164"/>
                        <a:gd name="T110" fmla="*/ 116 w 116"/>
                        <a:gd name="T111" fmla="*/ 164 h 16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16" h="164">
                          <a:moveTo>
                            <a:pt x="15" y="0"/>
                          </a:moveTo>
                          <a:lnTo>
                            <a:pt x="21" y="10"/>
                          </a:lnTo>
                          <a:lnTo>
                            <a:pt x="27" y="21"/>
                          </a:lnTo>
                          <a:lnTo>
                            <a:pt x="32" y="31"/>
                          </a:lnTo>
                          <a:lnTo>
                            <a:pt x="40" y="42"/>
                          </a:lnTo>
                          <a:lnTo>
                            <a:pt x="46" y="52"/>
                          </a:lnTo>
                          <a:lnTo>
                            <a:pt x="51" y="61"/>
                          </a:lnTo>
                          <a:lnTo>
                            <a:pt x="57" y="71"/>
                          </a:lnTo>
                          <a:lnTo>
                            <a:pt x="65" y="80"/>
                          </a:lnTo>
                          <a:lnTo>
                            <a:pt x="70" y="88"/>
                          </a:lnTo>
                          <a:lnTo>
                            <a:pt x="76" y="97"/>
                          </a:lnTo>
                          <a:lnTo>
                            <a:pt x="82" y="105"/>
                          </a:lnTo>
                          <a:lnTo>
                            <a:pt x="89" y="114"/>
                          </a:lnTo>
                          <a:lnTo>
                            <a:pt x="95" y="122"/>
                          </a:lnTo>
                          <a:lnTo>
                            <a:pt x="101" y="131"/>
                          </a:lnTo>
                          <a:lnTo>
                            <a:pt x="108" y="139"/>
                          </a:lnTo>
                          <a:lnTo>
                            <a:pt x="116" y="149"/>
                          </a:lnTo>
                          <a:lnTo>
                            <a:pt x="103" y="164"/>
                          </a:lnTo>
                          <a:lnTo>
                            <a:pt x="95" y="154"/>
                          </a:lnTo>
                          <a:lnTo>
                            <a:pt x="87" y="147"/>
                          </a:lnTo>
                          <a:lnTo>
                            <a:pt x="80" y="137"/>
                          </a:lnTo>
                          <a:lnTo>
                            <a:pt x="74" y="128"/>
                          </a:lnTo>
                          <a:lnTo>
                            <a:pt x="67" y="118"/>
                          </a:lnTo>
                          <a:lnTo>
                            <a:pt x="61" y="109"/>
                          </a:lnTo>
                          <a:lnTo>
                            <a:pt x="55" y="99"/>
                          </a:lnTo>
                          <a:lnTo>
                            <a:pt x="48" y="92"/>
                          </a:lnTo>
                          <a:lnTo>
                            <a:pt x="42" y="80"/>
                          </a:lnTo>
                          <a:lnTo>
                            <a:pt x="34" y="71"/>
                          </a:lnTo>
                          <a:lnTo>
                            <a:pt x="29" y="61"/>
                          </a:lnTo>
                          <a:lnTo>
                            <a:pt x="23" y="52"/>
                          </a:lnTo>
                          <a:lnTo>
                            <a:pt x="17" y="42"/>
                          </a:lnTo>
                          <a:lnTo>
                            <a:pt x="10" y="33"/>
                          </a:lnTo>
                          <a:lnTo>
                            <a:pt x="6" y="23"/>
                          </a:lnTo>
                          <a:lnTo>
                            <a:pt x="0" y="14"/>
                          </a:lnTo>
                          <a:lnTo>
                            <a:pt x="1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17" name="Freeform 113"/>
                    <p:cNvSpPr>
                      <a:spLocks/>
                    </p:cNvSpPr>
                    <p:nvPr/>
                  </p:nvSpPr>
                  <p:spPr bwMode="auto">
                    <a:xfrm>
                      <a:off x="4178" y="2495"/>
                      <a:ext cx="73" cy="71"/>
                    </a:xfrm>
                    <a:custGeom>
                      <a:avLst/>
                      <a:gdLst>
                        <a:gd name="T0" fmla="*/ 1 w 144"/>
                        <a:gd name="T1" fmla="*/ 0 h 140"/>
                        <a:gd name="T2" fmla="*/ 1 w 144"/>
                        <a:gd name="T3" fmla="*/ 1 h 140"/>
                        <a:gd name="T4" fmla="*/ 1 w 144"/>
                        <a:gd name="T5" fmla="*/ 1 h 140"/>
                        <a:gd name="T6" fmla="*/ 1 w 144"/>
                        <a:gd name="T7" fmla="*/ 1 h 140"/>
                        <a:gd name="T8" fmla="*/ 1 w 144"/>
                        <a:gd name="T9" fmla="*/ 1 h 140"/>
                        <a:gd name="T10" fmla="*/ 1 w 144"/>
                        <a:gd name="T11" fmla="*/ 1 h 140"/>
                        <a:gd name="T12" fmla="*/ 1 w 144"/>
                        <a:gd name="T13" fmla="*/ 1 h 140"/>
                        <a:gd name="T14" fmla="*/ 1 w 144"/>
                        <a:gd name="T15" fmla="*/ 1 h 140"/>
                        <a:gd name="T16" fmla="*/ 1 w 144"/>
                        <a:gd name="T17" fmla="*/ 1 h 140"/>
                        <a:gd name="T18" fmla="*/ 1 w 144"/>
                        <a:gd name="T19" fmla="*/ 1 h 140"/>
                        <a:gd name="T20" fmla="*/ 1 w 144"/>
                        <a:gd name="T21" fmla="*/ 1 h 140"/>
                        <a:gd name="T22" fmla="*/ 1 w 144"/>
                        <a:gd name="T23" fmla="*/ 1 h 140"/>
                        <a:gd name="T24" fmla="*/ 1 w 144"/>
                        <a:gd name="T25" fmla="*/ 1 h 140"/>
                        <a:gd name="T26" fmla="*/ 1 w 144"/>
                        <a:gd name="T27" fmla="*/ 1 h 140"/>
                        <a:gd name="T28" fmla="*/ 1 w 144"/>
                        <a:gd name="T29" fmla="*/ 1 h 140"/>
                        <a:gd name="T30" fmla="*/ 2 w 144"/>
                        <a:gd name="T31" fmla="*/ 1 h 140"/>
                        <a:gd name="T32" fmla="*/ 2 w 144"/>
                        <a:gd name="T33" fmla="*/ 1 h 140"/>
                        <a:gd name="T34" fmla="*/ 2 w 144"/>
                        <a:gd name="T35" fmla="*/ 2 h 140"/>
                        <a:gd name="T36" fmla="*/ 1 w 144"/>
                        <a:gd name="T37" fmla="*/ 2 h 140"/>
                        <a:gd name="T38" fmla="*/ 1 w 144"/>
                        <a:gd name="T39" fmla="*/ 1 h 140"/>
                        <a:gd name="T40" fmla="*/ 1 w 144"/>
                        <a:gd name="T41" fmla="*/ 1 h 140"/>
                        <a:gd name="T42" fmla="*/ 1 w 144"/>
                        <a:gd name="T43" fmla="*/ 1 h 140"/>
                        <a:gd name="T44" fmla="*/ 1 w 144"/>
                        <a:gd name="T45" fmla="*/ 1 h 140"/>
                        <a:gd name="T46" fmla="*/ 1 w 144"/>
                        <a:gd name="T47" fmla="*/ 1 h 140"/>
                        <a:gd name="T48" fmla="*/ 1 w 144"/>
                        <a:gd name="T49" fmla="*/ 1 h 140"/>
                        <a:gd name="T50" fmla="*/ 1 w 144"/>
                        <a:gd name="T51" fmla="*/ 1 h 140"/>
                        <a:gd name="T52" fmla="*/ 1 w 144"/>
                        <a:gd name="T53" fmla="*/ 1 h 140"/>
                        <a:gd name="T54" fmla="*/ 1 w 144"/>
                        <a:gd name="T55" fmla="*/ 1 h 140"/>
                        <a:gd name="T56" fmla="*/ 1 w 144"/>
                        <a:gd name="T57" fmla="*/ 1 h 140"/>
                        <a:gd name="T58" fmla="*/ 1 w 144"/>
                        <a:gd name="T59" fmla="*/ 1 h 140"/>
                        <a:gd name="T60" fmla="*/ 1 w 144"/>
                        <a:gd name="T61" fmla="*/ 1 h 140"/>
                        <a:gd name="T62" fmla="*/ 1 w 144"/>
                        <a:gd name="T63" fmla="*/ 1 h 140"/>
                        <a:gd name="T64" fmla="*/ 1 w 144"/>
                        <a:gd name="T65" fmla="*/ 1 h 140"/>
                        <a:gd name="T66" fmla="*/ 0 w 144"/>
                        <a:gd name="T67" fmla="*/ 1 h 140"/>
                        <a:gd name="T68" fmla="*/ 1 w 144"/>
                        <a:gd name="T69" fmla="*/ 0 h 140"/>
                        <a:gd name="T70" fmla="*/ 1 w 144"/>
                        <a:gd name="T71" fmla="*/ 0 h 14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44"/>
                        <a:gd name="T109" fmla="*/ 0 h 140"/>
                        <a:gd name="T110" fmla="*/ 144 w 144"/>
                        <a:gd name="T111" fmla="*/ 140 h 14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44" h="140">
                          <a:moveTo>
                            <a:pt x="11" y="0"/>
                          </a:moveTo>
                          <a:lnTo>
                            <a:pt x="19" y="9"/>
                          </a:lnTo>
                          <a:lnTo>
                            <a:pt x="28" y="17"/>
                          </a:lnTo>
                          <a:lnTo>
                            <a:pt x="36" y="24"/>
                          </a:lnTo>
                          <a:lnTo>
                            <a:pt x="45" y="34"/>
                          </a:lnTo>
                          <a:lnTo>
                            <a:pt x="53" y="41"/>
                          </a:lnTo>
                          <a:lnTo>
                            <a:pt x="63" y="51"/>
                          </a:lnTo>
                          <a:lnTo>
                            <a:pt x="68" y="58"/>
                          </a:lnTo>
                          <a:lnTo>
                            <a:pt x="78" y="66"/>
                          </a:lnTo>
                          <a:lnTo>
                            <a:pt x="85" y="74"/>
                          </a:lnTo>
                          <a:lnTo>
                            <a:pt x="93" y="79"/>
                          </a:lnTo>
                          <a:lnTo>
                            <a:pt x="102" y="87"/>
                          </a:lnTo>
                          <a:lnTo>
                            <a:pt x="110" y="95"/>
                          </a:lnTo>
                          <a:lnTo>
                            <a:pt x="118" y="100"/>
                          </a:lnTo>
                          <a:lnTo>
                            <a:pt x="127" y="108"/>
                          </a:lnTo>
                          <a:lnTo>
                            <a:pt x="135" y="115"/>
                          </a:lnTo>
                          <a:lnTo>
                            <a:pt x="144" y="123"/>
                          </a:lnTo>
                          <a:lnTo>
                            <a:pt x="135" y="140"/>
                          </a:lnTo>
                          <a:lnTo>
                            <a:pt x="125" y="133"/>
                          </a:lnTo>
                          <a:lnTo>
                            <a:pt x="116" y="125"/>
                          </a:lnTo>
                          <a:lnTo>
                            <a:pt x="106" y="117"/>
                          </a:lnTo>
                          <a:lnTo>
                            <a:pt x="99" y="110"/>
                          </a:lnTo>
                          <a:lnTo>
                            <a:pt x="89" y="102"/>
                          </a:lnTo>
                          <a:lnTo>
                            <a:pt x="80" y="95"/>
                          </a:lnTo>
                          <a:lnTo>
                            <a:pt x="72" y="87"/>
                          </a:lnTo>
                          <a:lnTo>
                            <a:pt x="64" y="79"/>
                          </a:lnTo>
                          <a:lnTo>
                            <a:pt x="55" y="72"/>
                          </a:lnTo>
                          <a:lnTo>
                            <a:pt x="47" y="64"/>
                          </a:lnTo>
                          <a:lnTo>
                            <a:pt x="38" y="57"/>
                          </a:lnTo>
                          <a:lnTo>
                            <a:pt x="30" y="49"/>
                          </a:lnTo>
                          <a:lnTo>
                            <a:pt x="23" y="41"/>
                          </a:lnTo>
                          <a:lnTo>
                            <a:pt x="15" y="32"/>
                          </a:lnTo>
                          <a:lnTo>
                            <a:pt x="7" y="24"/>
                          </a:lnTo>
                          <a:lnTo>
                            <a:pt x="0" y="17"/>
                          </a:lnTo>
                          <a:lnTo>
                            <a:pt x="1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18" name="Freeform 114"/>
                    <p:cNvSpPr>
                      <a:spLocks/>
                    </p:cNvSpPr>
                    <p:nvPr/>
                  </p:nvSpPr>
                  <p:spPr bwMode="auto">
                    <a:xfrm>
                      <a:off x="4270" y="2572"/>
                      <a:ext cx="80" cy="58"/>
                    </a:xfrm>
                    <a:custGeom>
                      <a:avLst/>
                      <a:gdLst>
                        <a:gd name="T0" fmla="*/ 0 w 162"/>
                        <a:gd name="T1" fmla="*/ 0 h 116"/>
                        <a:gd name="T2" fmla="*/ 0 w 162"/>
                        <a:gd name="T3" fmla="*/ 1 h 116"/>
                        <a:gd name="T4" fmla="*/ 0 w 162"/>
                        <a:gd name="T5" fmla="*/ 1 h 116"/>
                        <a:gd name="T6" fmla="*/ 0 w 162"/>
                        <a:gd name="T7" fmla="*/ 1 h 116"/>
                        <a:gd name="T8" fmla="*/ 0 w 162"/>
                        <a:gd name="T9" fmla="*/ 1 h 116"/>
                        <a:gd name="T10" fmla="*/ 0 w 162"/>
                        <a:gd name="T11" fmla="*/ 1 h 116"/>
                        <a:gd name="T12" fmla="*/ 0 w 162"/>
                        <a:gd name="T13" fmla="*/ 1 h 116"/>
                        <a:gd name="T14" fmla="*/ 0 w 162"/>
                        <a:gd name="T15" fmla="*/ 1 h 116"/>
                        <a:gd name="T16" fmla="*/ 0 w 162"/>
                        <a:gd name="T17" fmla="*/ 1 h 116"/>
                        <a:gd name="T18" fmla="*/ 0 w 162"/>
                        <a:gd name="T19" fmla="*/ 1 h 116"/>
                        <a:gd name="T20" fmla="*/ 0 w 162"/>
                        <a:gd name="T21" fmla="*/ 1 h 116"/>
                        <a:gd name="T22" fmla="*/ 0 w 162"/>
                        <a:gd name="T23" fmla="*/ 1 h 116"/>
                        <a:gd name="T24" fmla="*/ 0 w 162"/>
                        <a:gd name="T25" fmla="*/ 1 h 116"/>
                        <a:gd name="T26" fmla="*/ 1 w 162"/>
                        <a:gd name="T27" fmla="*/ 1 h 116"/>
                        <a:gd name="T28" fmla="*/ 1 w 162"/>
                        <a:gd name="T29" fmla="*/ 1 h 116"/>
                        <a:gd name="T30" fmla="*/ 1 w 162"/>
                        <a:gd name="T31" fmla="*/ 1 h 116"/>
                        <a:gd name="T32" fmla="*/ 1 w 162"/>
                        <a:gd name="T33" fmla="*/ 1 h 116"/>
                        <a:gd name="T34" fmla="*/ 1 w 162"/>
                        <a:gd name="T35" fmla="*/ 1 h 116"/>
                        <a:gd name="T36" fmla="*/ 1 w 162"/>
                        <a:gd name="T37" fmla="*/ 1 h 116"/>
                        <a:gd name="T38" fmla="*/ 1 w 162"/>
                        <a:gd name="T39" fmla="*/ 1 h 116"/>
                        <a:gd name="T40" fmla="*/ 0 w 162"/>
                        <a:gd name="T41" fmla="*/ 1 h 116"/>
                        <a:gd name="T42" fmla="*/ 0 w 162"/>
                        <a:gd name="T43" fmla="*/ 1 h 116"/>
                        <a:gd name="T44" fmla="*/ 0 w 162"/>
                        <a:gd name="T45" fmla="*/ 1 h 116"/>
                        <a:gd name="T46" fmla="*/ 0 w 162"/>
                        <a:gd name="T47" fmla="*/ 1 h 116"/>
                        <a:gd name="T48" fmla="*/ 0 w 162"/>
                        <a:gd name="T49" fmla="*/ 1 h 116"/>
                        <a:gd name="T50" fmla="*/ 0 w 162"/>
                        <a:gd name="T51" fmla="*/ 1 h 116"/>
                        <a:gd name="T52" fmla="*/ 0 w 162"/>
                        <a:gd name="T53" fmla="*/ 1 h 116"/>
                        <a:gd name="T54" fmla="*/ 0 w 162"/>
                        <a:gd name="T55" fmla="*/ 1 h 116"/>
                        <a:gd name="T56" fmla="*/ 0 w 162"/>
                        <a:gd name="T57" fmla="*/ 1 h 116"/>
                        <a:gd name="T58" fmla="*/ 0 w 162"/>
                        <a:gd name="T59" fmla="*/ 1 h 116"/>
                        <a:gd name="T60" fmla="*/ 0 w 162"/>
                        <a:gd name="T61" fmla="*/ 1 h 116"/>
                        <a:gd name="T62" fmla="*/ 0 w 162"/>
                        <a:gd name="T63" fmla="*/ 1 h 116"/>
                        <a:gd name="T64" fmla="*/ 0 w 162"/>
                        <a:gd name="T65" fmla="*/ 1 h 116"/>
                        <a:gd name="T66" fmla="*/ 0 w 162"/>
                        <a:gd name="T67" fmla="*/ 1 h 116"/>
                        <a:gd name="T68" fmla="*/ 0 w 162"/>
                        <a:gd name="T69" fmla="*/ 0 h 116"/>
                        <a:gd name="T70" fmla="*/ 0 w 162"/>
                        <a:gd name="T71" fmla="*/ 0 h 11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62"/>
                        <a:gd name="T109" fmla="*/ 0 h 116"/>
                        <a:gd name="T110" fmla="*/ 162 w 162"/>
                        <a:gd name="T111" fmla="*/ 116 h 11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62" h="116">
                          <a:moveTo>
                            <a:pt x="10" y="0"/>
                          </a:moveTo>
                          <a:lnTo>
                            <a:pt x="19" y="5"/>
                          </a:lnTo>
                          <a:lnTo>
                            <a:pt x="29" y="13"/>
                          </a:lnTo>
                          <a:lnTo>
                            <a:pt x="38" y="20"/>
                          </a:lnTo>
                          <a:lnTo>
                            <a:pt x="48" y="28"/>
                          </a:lnTo>
                          <a:lnTo>
                            <a:pt x="57" y="34"/>
                          </a:lnTo>
                          <a:lnTo>
                            <a:pt x="67" y="39"/>
                          </a:lnTo>
                          <a:lnTo>
                            <a:pt x="76" y="47"/>
                          </a:lnTo>
                          <a:lnTo>
                            <a:pt x="88" y="55"/>
                          </a:lnTo>
                          <a:lnTo>
                            <a:pt x="97" y="58"/>
                          </a:lnTo>
                          <a:lnTo>
                            <a:pt x="105" y="66"/>
                          </a:lnTo>
                          <a:lnTo>
                            <a:pt x="114" y="70"/>
                          </a:lnTo>
                          <a:lnTo>
                            <a:pt x="124" y="77"/>
                          </a:lnTo>
                          <a:lnTo>
                            <a:pt x="133" y="81"/>
                          </a:lnTo>
                          <a:lnTo>
                            <a:pt x="143" y="87"/>
                          </a:lnTo>
                          <a:lnTo>
                            <a:pt x="152" y="93"/>
                          </a:lnTo>
                          <a:lnTo>
                            <a:pt x="162" y="98"/>
                          </a:lnTo>
                          <a:lnTo>
                            <a:pt x="150" y="116"/>
                          </a:lnTo>
                          <a:lnTo>
                            <a:pt x="139" y="110"/>
                          </a:lnTo>
                          <a:lnTo>
                            <a:pt x="130" y="104"/>
                          </a:lnTo>
                          <a:lnTo>
                            <a:pt x="120" y="98"/>
                          </a:lnTo>
                          <a:lnTo>
                            <a:pt x="110" y="93"/>
                          </a:lnTo>
                          <a:lnTo>
                            <a:pt x="101" y="85"/>
                          </a:lnTo>
                          <a:lnTo>
                            <a:pt x="91" y="81"/>
                          </a:lnTo>
                          <a:lnTo>
                            <a:pt x="82" y="74"/>
                          </a:lnTo>
                          <a:lnTo>
                            <a:pt x="72" y="70"/>
                          </a:lnTo>
                          <a:lnTo>
                            <a:pt x="65" y="62"/>
                          </a:lnTo>
                          <a:lnTo>
                            <a:pt x="55" y="57"/>
                          </a:lnTo>
                          <a:lnTo>
                            <a:pt x="46" y="51"/>
                          </a:lnTo>
                          <a:lnTo>
                            <a:pt x="36" y="45"/>
                          </a:lnTo>
                          <a:lnTo>
                            <a:pt x="27" y="38"/>
                          </a:lnTo>
                          <a:lnTo>
                            <a:pt x="19" y="32"/>
                          </a:lnTo>
                          <a:lnTo>
                            <a:pt x="10" y="24"/>
                          </a:lnTo>
                          <a:lnTo>
                            <a:pt x="0" y="1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19" name="Freeform 115"/>
                    <p:cNvSpPr>
                      <a:spLocks/>
                    </p:cNvSpPr>
                    <p:nvPr/>
                  </p:nvSpPr>
                  <p:spPr bwMode="auto">
                    <a:xfrm>
                      <a:off x="4488" y="2671"/>
                      <a:ext cx="84" cy="24"/>
                    </a:xfrm>
                    <a:custGeom>
                      <a:avLst/>
                      <a:gdLst>
                        <a:gd name="T0" fmla="*/ 0 w 168"/>
                        <a:gd name="T1" fmla="*/ 0 h 48"/>
                        <a:gd name="T2" fmla="*/ 1 w 168"/>
                        <a:gd name="T3" fmla="*/ 1 h 48"/>
                        <a:gd name="T4" fmla="*/ 1 w 168"/>
                        <a:gd name="T5" fmla="*/ 1 h 48"/>
                        <a:gd name="T6" fmla="*/ 1 w 168"/>
                        <a:gd name="T7" fmla="*/ 1 h 48"/>
                        <a:gd name="T8" fmla="*/ 1 w 168"/>
                        <a:gd name="T9" fmla="*/ 1 h 48"/>
                        <a:gd name="T10" fmla="*/ 1 w 168"/>
                        <a:gd name="T11" fmla="*/ 1 h 48"/>
                        <a:gd name="T12" fmla="*/ 1 w 168"/>
                        <a:gd name="T13" fmla="*/ 1 h 48"/>
                        <a:gd name="T14" fmla="*/ 1 w 168"/>
                        <a:gd name="T15" fmla="*/ 1 h 48"/>
                        <a:gd name="T16" fmla="*/ 1 w 168"/>
                        <a:gd name="T17" fmla="*/ 1 h 48"/>
                        <a:gd name="T18" fmla="*/ 1 w 168"/>
                        <a:gd name="T19" fmla="*/ 1 h 48"/>
                        <a:gd name="T20" fmla="*/ 1 w 168"/>
                        <a:gd name="T21" fmla="*/ 1 h 48"/>
                        <a:gd name="T22" fmla="*/ 1 w 168"/>
                        <a:gd name="T23" fmla="*/ 1 h 48"/>
                        <a:gd name="T24" fmla="*/ 1 w 168"/>
                        <a:gd name="T25" fmla="*/ 1 h 48"/>
                        <a:gd name="T26" fmla="*/ 1 w 168"/>
                        <a:gd name="T27" fmla="*/ 1 h 48"/>
                        <a:gd name="T28" fmla="*/ 1 w 168"/>
                        <a:gd name="T29" fmla="*/ 1 h 48"/>
                        <a:gd name="T30" fmla="*/ 1 w 168"/>
                        <a:gd name="T31" fmla="*/ 1 h 48"/>
                        <a:gd name="T32" fmla="*/ 1 w 168"/>
                        <a:gd name="T33" fmla="*/ 1 h 48"/>
                        <a:gd name="T34" fmla="*/ 1 w 168"/>
                        <a:gd name="T35" fmla="*/ 1 h 48"/>
                        <a:gd name="T36" fmla="*/ 1 w 168"/>
                        <a:gd name="T37" fmla="*/ 1 h 48"/>
                        <a:gd name="T38" fmla="*/ 1 w 168"/>
                        <a:gd name="T39" fmla="*/ 1 h 48"/>
                        <a:gd name="T40" fmla="*/ 1 w 168"/>
                        <a:gd name="T41" fmla="*/ 1 h 48"/>
                        <a:gd name="T42" fmla="*/ 1 w 168"/>
                        <a:gd name="T43" fmla="*/ 1 h 48"/>
                        <a:gd name="T44" fmla="*/ 1 w 168"/>
                        <a:gd name="T45" fmla="*/ 1 h 48"/>
                        <a:gd name="T46" fmla="*/ 1 w 168"/>
                        <a:gd name="T47" fmla="*/ 1 h 48"/>
                        <a:gd name="T48" fmla="*/ 1 w 168"/>
                        <a:gd name="T49" fmla="*/ 1 h 48"/>
                        <a:gd name="T50" fmla="*/ 1 w 168"/>
                        <a:gd name="T51" fmla="*/ 1 h 48"/>
                        <a:gd name="T52" fmla="*/ 1 w 168"/>
                        <a:gd name="T53" fmla="*/ 1 h 48"/>
                        <a:gd name="T54" fmla="*/ 1 w 168"/>
                        <a:gd name="T55" fmla="*/ 1 h 48"/>
                        <a:gd name="T56" fmla="*/ 1 w 168"/>
                        <a:gd name="T57" fmla="*/ 1 h 48"/>
                        <a:gd name="T58" fmla="*/ 1 w 168"/>
                        <a:gd name="T59" fmla="*/ 1 h 48"/>
                        <a:gd name="T60" fmla="*/ 1 w 168"/>
                        <a:gd name="T61" fmla="*/ 1 h 48"/>
                        <a:gd name="T62" fmla="*/ 1 w 168"/>
                        <a:gd name="T63" fmla="*/ 1 h 48"/>
                        <a:gd name="T64" fmla="*/ 1 w 168"/>
                        <a:gd name="T65" fmla="*/ 1 h 48"/>
                        <a:gd name="T66" fmla="*/ 1 w 168"/>
                        <a:gd name="T67" fmla="*/ 1 h 48"/>
                        <a:gd name="T68" fmla="*/ 1 w 168"/>
                        <a:gd name="T69" fmla="*/ 1 h 48"/>
                        <a:gd name="T70" fmla="*/ 1 w 168"/>
                        <a:gd name="T71" fmla="*/ 1 h 48"/>
                        <a:gd name="T72" fmla="*/ 1 w 168"/>
                        <a:gd name="T73" fmla="*/ 1 h 48"/>
                        <a:gd name="T74" fmla="*/ 0 w 168"/>
                        <a:gd name="T75" fmla="*/ 1 h 48"/>
                        <a:gd name="T76" fmla="*/ 0 w 168"/>
                        <a:gd name="T77" fmla="*/ 0 h 48"/>
                        <a:gd name="T78" fmla="*/ 0 w 168"/>
                        <a:gd name="T79" fmla="*/ 0 h 4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68"/>
                        <a:gd name="T121" fmla="*/ 0 h 48"/>
                        <a:gd name="T122" fmla="*/ 168 w 168"/>
                        <a:gd name="T123" fmla="*/ 48 h 4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68" h="48">
                          <a:moveTo>
                            <a:pt x="0" y="0"/>
                          </a:moveTo>
                          <a:lnTo>
                            <a:pt x="10" y="2"/>
                          </a:lnTo>
                          <a:lnTo>
                            <a:pt x="23" y="6"/>
                          </a:lnTo>
                          <a:lnTo>
                            <a:pt x="27" y="6"/>
                          </a:lnTo>
                          <a:lnTo>
                            <a:pt x="35" y="8"/>
                          </a:lnTo>
                          <a:lnTo>
                            <a:pt x="38" y="8"/>
                          </a:lnTo>
                          <a:lnTo>
                            <a:pt x="44" y="10"/>
                          </a:lnTo>
                          <a:lnTo>
                            <a:pt x="54" y="12"/>
                          </a:lnTo>
                          <a:lnTo>
                            <a:pt x="65" y="15"/>
                          </a:lnTo>
                          <a:lnTo>
                            <a:pt x="75" y="17"/>
                          </a:lnTo>
                          <a:lnTo>
                            <a:pt x="84" y="19"/>
                          </a:lnTo>
                          <a:lnTo>
                            <a:pt x="94" y="19"/>
                          </a:lnTo>
                          <a:lnTo>
                            <a:pt x="103" y="21"/>
                          </a:lnTo>
                          <a:lnTo>
                            <a:pt x="113" y="21"/>
                          </a:lnTo>
                          <a:lnTo>
                            <a:pt x="122" y="25"/>
                          </a:lnTo>
                          <a:lnTo>
                            <a:pt x="132" y="25"/>
                          </a:lnTo>
                          <a:lnTo>
                            <a:pt x="141" y="27"/>
                          </a:lnTo>
                          <a:lnTo>
                            <a:pt x="151" y="27"/>
                          </a:lnTo>
                          <a:lnTo>
                            <a:pt x="162" y="29"/>
                          </a:lnTo>
                          <a:lnTo>
                            <a:pt x="168" y="48"/>
                          </a:lnTo>
                          <a:lnTo>
                            <a:pt x="162" y="46"/>
                          </a:lnTo>
                          <a:lnTo>
                            <a:pt x="156" y="46"/>
                          </a:lnTo>
                          <a:lnTo>
                            <a:pt x="151" y="46"/>
                          </a:lnTo>
                          <a:lnTo>
                            <a:pt x="145" y="46"/>
                          </a:lnTo>
                          <a:lnTo>
                            <a:pt x="133" y="44"/>
                          </a:lnTo>
                          <a:lnTo>
                            <a:pt x="126" y="44"/>
                          </a:lnTo>
                          <a:lnTo>
                            <a:pt x="114" y="42"/>
                          </a:lnTo>
                          <a:lnTo>
                            <a:pt x="105" y="40"/>
                          </a:lnTo>
                          <a:lnTo>
                            <a:pt x="94" y="38"/>
                          </a:lnTo>
                          <a:lnTo>
                            <a:pt x="84" y="38"/>
                          </a:lnTo>
                          <a:lnTo>
                            <a:pt x="75" y="36"/>
                          </a:lnTo>
                          <a:lnTo>
                            <a:pt x="63" y="33"/>
                          </a:lnTo>
                          <a:lnTo>
                            <a:pt x="54" y="31"/>
                          </a:lnTo>
                          <a:lnTo>
                            <a:pt x="42" y="31"/>
                          </a:lnTo>
                          <a:lnTo>
                            <a:pt x="31" y="27"/>
                          </a:lnTo>
                          <a:lnTo>
                            <a:pt x="21" y="27"/>
                          </a:lnTo>
                          <a:lnTo>
                            <a:pt x="10" y="23"/>
                          </a:lnTo>
                          <a:lnTo>
                            <a:pt x="0" y="2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20" name="Freeform 116"/>
                    <p:cNvSpPr>
                      <a:spLocks/>
                    </p:cNvSpPr>
                    <p:nvPr/>
                  </p:nvSpPr>
                  <p:spPr bwMode="auto">
                    <a:xfrm>
                      <a:off x="4809" y="1241"/>
                      <a:ext cx="83" cy="58"/>
                    </a:xfrm>
                    <a:custGeom>
                      <a:avLst/>
                      <a:gdLst>
                        <a:gd name="T0" fmla="*/ 0 w 165"/>
                        <a:gd name="T1" fmla="*/ 1 h 116"/>
                        <a:gd name="T2" fmla="*/ 1 w 165"/>
                        <a:gd name="T3" fmla="*/ 1 h 116"/>
                        <a:gd name="T4" fmla="*/ 1 w 165"/>
                        <a:gd name="T5" fmla="*/ 1 h 116"/>
                        <a:gd name="T6" fmla="*/ 1 w 165"/>
                        <a:gd name="T7" fmla="*/ 1 h 116"/>
                        <a:gd name="T8" fmla="*/ 1 w 165"/>
                        <a:gd name="T9" fmla="*/ 1 h 116"/>
                        <a:gd name="T10" fmla="*/ 1 w 165"/>
                        <a:gd name="T11" fmla="*/ 1 h 116"/>
                        <a:gd name="T12" fmla="*/ 1 w 165"/>
                        <a:gd name="T13" fmla="*/ 1 h 116"/>
                        <a:gd name="T14" fmla="*/ 1 w 165"/>
                        <a:gd name="T15" fmla="*/ 1 h 116"/>
                        <a:gd name="T16" fmla="*/ 1 w 165"/>
                        <a:gd name="T17" fmla="*/ 1 h 116"/>
                        <a:gd name="T18" fmla="*/ 1 w 165"/>
                        <a:gd name="T19" fmla="*/ 1 h 116"/>
                        <a:gd name="T20" fmla="*/ 1 w 165"/>
                        <a:gd name="T21" fmla="*/ 1 h 116"/>
                        <a:gd name="T22" fmla="*/ 1 w 165"/>
                        <a:gd name="T23" fmla="*/ 1 h 116"/>
                        <a:gd name="T24" fmla="*/ 1 w 165"/>
                        <a:gd name="T25" fmla="*/ 1 h 116"/>
                        <a:gd name="T26" fmla="*/ 1 w 165"/>
                        <a:gd name="T27" fmla="*/ 1 h 116"/>
                        <a:gd name="T28" fmla="*/ 2 w 165"/>
                        <a:gd name="T29" fmla="*/ 1 h 116"/>
                        <a:gd name="T30" fmla="*/ 2 w 165"/>
                        <a:gd name="T31" fmla="*/ 1 h 116"/>
                        <a:gd name="T32" fmla="*/ 2 w 165"/>
                        <a:gd name="T33" fmla="*/ 1 h 116"/>
                        <a:gd name="T34" fmla="*/ 2 w 165"/>
                        <a:gd name="T35" fmla="*/ 1 h 116"/>
                        <a:gd name="T36" fmla="*/ 2 w 165"/>
                        <a:gd name="T37" fmla="*/ 1 h 116"/>
                        <a:gd name="T38" fmla="*/ 2 w 165"/>
                        <a:gd name="T39" fmla="*/ 1 h 116"/>
                        <a:gd name="T40" fmla="*/ 2 w 165"/>
                        <a:gd name="T41" fmla="*/ 1 h 116"/>
                        <a:gd name="T42" fmla="*/ 1 w 165"/>
                        <a:gd name="T43" fmla="*/ 1 h 116"/>
                        <a:gd name="T44" fmla="*/ 1 w 165"/>
                        <a:gd name="T45" fmla="*/ 1 h 116"/>
                        <a:gd name="T46" fmla="*/ 1 w 165"/>
                        <a:gd name="T47" fmla="*/ 1 h 116"/>
                        <a:gd name="T48" fmla="*/ 1 w 165"/>
                        <a:gd name="T49" fmla="*/ 1 h 116"/>
                        <a:gd name="T50" fmla="*/ 1 w 165"/>
                        <a:gd name="T51" fmla="*/ 1 h 116"/>
                        <a:gd name="T52" fmla="*/ 1 w 165"/>
                        <a:gd name="T53" fmla="*/ 1 h 116"/>
                        <a:gd name="T54" fmla="*/ 1 w 165"/>
                        <a:gd name="T55" fmla="*/ 1 h 116"/>
                        <a:gd name="T56" fmla="*/ 1 w 165"/>
                        <a:gd name="T57" fmla="*/ 1 h 116"/>
                        <a:gd name="T58" fmla="*/ 1 w 165"/>
                        <a:gd name="T59" fmla="*/ 1 h 116"/>
                        <a:gd name="T60" fmla="*/ 1 w 165"/>
                        <a:gd name="T61" fmla="*/ 1 h 116"/>
                        <a:gd name="T62" fmla="*/ 1 w 165"/>
                        <a:gd name="T63" fmla="*/ 1 h 116"/>
                        <a:gd name="T64" fmla="*/ 1 w 165"/>
                        <a:gd name="T65" fmla="*/ 1 h 116"/>
                        <a:gd name="T66" fmla="*/ 1 w 165"/>
                        <a:gd name="T67" fmla="*/ 0 h 116"/>
                        <a:gd name="T68" fmla="*/ 0 w 165"/>
                        <a:gd name="T69" fmla="*/ 1 h 116"/>
                        <a:gd name="T70" fmla="*/ 0 w 165"/>
                        <a:gd name="T71" fmla="*/ 1 h 11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65"/>
                        <a:gd name="T109" fmla="*/ 0 h 116"/>
                        <a:gd name="T110" fmla="*/ 165 w 165"/>
                        <a:gd name="T111" fmla="*/ 116 h 11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65" h="116">
                          <a:moveTo>
                            <a:pt x="0" y="18"/>
                          </a:moveTo>
                          <a:lnTo>
                            <a:pt x="11" y="21"/>
                          </a:lnTo>
                          <a:lnTo>
                            <a:pt x="21" y="29"/>
                          </a:lnTo>
                          <a:lnTo>
                            <a:pt x="30" y="35"/>
                          </a:lnTo>
                          <a:lnTo>
                            <a:pt x="42" y="40"/>
                          </a:lnTo>
                          <a:lnTo>
                            <a:pt x="51" y="48"/>
                          </a:lnTo>
                          <a:lnTo>
                            <a:pt x="59" y="54"/>
                          </a:lnTo>
                          <a:lnTo>
                            <a:pt x="68" y="59"/>
                          </a:lnTo>
                          <a:lnTo>
                            <a:pt x="80" y="65"/>
                          </a:lnTo>
                          <a:lnTo>
                            <a:pt x="87" y="73"/>
                          </a:lnTo>
                          <a:lnTo>
                            <a:pt x="97" y="78"/>
                          </a:lnTo>
                          <a:lnTo>
                            <a:pt x="104" y="84"/>
                          </a:lnTo>
                          <a:lnTo>
                            <a:pt x="114" y="92"/>
                          </a:lnTo>
                          <a:lnTo>
                            <a:pt x="123" y="97"/>
                          </a:lnTo>
                          <a:lnTo>
                            <a:pt x="131" y="103"/>
                          </a:lnTo>
                          <a:lnTo>
                            <a:pt x="139" y="109"/>
                          </a:lnTo>
                          <a:lnTo>
                            <a:pt x="148" y="116"/>
                          </a:lnTo>
                          <a:lnTo>
                            <a:pt x="165" y="105"/>
                          </a:lnTo>
                          <a:lnTo>
                            <a:pt x="156" y="96"/>
                          </a:lnTo>
                          <a:lnTo>
                            <a:pt x="146" y="88"/>
                          </a:lnTo>
                          <a:lnTo>
                            <a:pt x="137" y="82"/>
                          </a:lnTo>
                          <a:lnTo>
                            <a:pt x="127" y="75"/>
                          </a:lnTo>
                          <a:lnTo>
                            <a:pt x="118" y="69"/>
                          </a:lnTo>
                          <a:lnTo>
                            <a:pt x="108" y="61"/>
                          </a:lnTo>
                          <a:lnTo>
                            <a:pt x="99" y="56"/>
                          </a:lnTo>
                          <a:lnTo>
                            <a:pt x="91" y="50"/>
                          </a:lnTo>
                          <a:lnTo>
                            <a:pt x="80" y="42"/>
                          </a:lnTo>
                          <a:lnTo>
                            <a:pt x="70" y="37"/>
                          </a:lnTo>
                          <a:lnTo>
                            <a:pt x="63" y="31"/>
                          </a:lnTo>
                          <a:lnTo>
                            <a:pt x="53" y="25"/>
                          </a:lnTo>
                          <a:lnTo>
                            <a:pt x="42" y="18"/>
                          </a:lnTo>
                          <a:lnTo>
                            <a:pt x="32" y="12"/>
                          </a:lnTo>
                          <a:lnTo>
                            <a:pt x="23" y="6"/>
                          </a:lnTo>
                          <a:lnTo>
                            <a:pt x="13" y="0"/>
                          </a:lnTo>
                          <a:lnTo>
                            <a:pt x="0"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21" name="Freeform 117"/>
                    <p:cNvSpPr>
                      <a:spLocks/>
                    </p:cNvSpPr>
                    <p:nvPr/>
                  </p:nvSpPr>
                  <p:spPr bwMode="auto">
                    <a:xfrm>
                      <a:off x="4912" y="1318"/>
                      <a:ext cx="73" cy="71"/>
                    </a:xfrm>
                    <a:custGeom>
                      <a:avLst/>
                      <a:gdLst>
                        <a:gd name="T0" fmla="*/ 0 w 146"/>
                        <a:gd name="T1" fmla="*/ 1 h 141"/>
                        <a:gd name="T2" fmla="*/ 1 w 146"/>
                        <a:gd name="T3" fmla="*/ 1 h 141"/>
                        <a:gd name="T4" fmla="*/ 1 w 146"/>
                        <a:gd name="T5" fmla="*/ 1 h 141"/>
                        <a:gd name="T6" fmla="*/ 1 w 146"/>
                        <a:gd name="T7" fmla="*/ 1 h 141"/>
                        <a:gd name="T8" fmla="*/ 1 w 146"/>
                        <a:gd name="T9" fmla="*/ 1 h 141"/>
                        <a:gd name="T10" fmla="*/ 1 w 146"/>
                        <a:gd name="T11" fmla="*/ 1 h 141"/>
                        <a:gd name="T12" fmla="*/ 1 w 146"/>
                        <a:gd name="T13" fmla="*/ 1 h 141"/>
                        <a:gd name="T14" fmla="*/ 1 w 146"/>
                        <a:gd name="T15" fmla="*/ 1 h 141"/>
                        <a:gd name="T16" fmla="*/ 1 w 146"/>
                        <a:gd name="T17" fmla="*/ 1 h 141"/>
                        <a:gd name="T18" fmla="*/ 1 w 146"/>
                        <a:gd name="T19" fmla="*/ 1 h 141"/>
                        <a:gd name="T20" fmla="*/ 1 w 146"/>
                        <a:gd name="T21" fmla="*/ 1 h 141"/>
                        <a:gd name="T22" fmla="*/ 1 w 146"/>
                        <a:gd name="T23" fmla="*/ 1 h 141"/>
                        <a:gd name="T24" fmla="*/ 1 w 146"/>
                        <a:gd name="T25" fmla="*/ 1 h 141"/>
                        <a:gd name="T26" fmla="*/ 1 w 146"/>
                        <a:gd name="T27" fmla="*/ 1 h 141"/>
                        <a:gd name="T28" fmla="*/ 1 w 146"/>
                        <a:gd name="T29" fmla="*/ 1 h 141"/>
                        <a:gd name="T30" fmla="*/ 1 w 146"/>
                        <a:gd name="T31" fmla="*/ 2 h 141"/>
                        <a:gd name="T32" fmla="*/ 1 w 146"/>
                        <a:gd name="T33" fmla="*/ 2 h 141"/>
                        <a:gd name="T34" fmla="*/ 1 w 146"/>
                        <a:gd name="T35" fmla="*/ 2 h 141"/>
                        <a:gd name="T36" fmla="*/ 1 w 146"/>
                        <a:gd name="T37" fmla="*/ 1 h 141"/>
                        <a:gd name="T38" fmla="*/ 1 w 146"/>
                        <a:gd name="T39" fmla="*/ 1 h 141"/>
                        <a:gd name="T40" fmla="*/ 1 w 146"/>
                        <a:gd name="T41" fmla="*/ 1 h 141"/>
                        <a:gd name="T42" fmla="*/ 1 w 146"/>
                        <a:gd name="T43" fmla="*/ 1 h 141"/>
                        <a:gd name="T44" fmla="*/ 1 w 146"/>
                        <a:gd name="T45" fmla="*/ 1 h 141"/>
                        <a:gd name="T46" fmla="*/ 1 w 146"/>
                        <a:gd name="T47" fmla="*/ 1 h 141"/>
                        <a:gd name="T48" fmla="*/ 1 w 146"/>
                        <a:gd name="T49" fmla="*/ 1 h 141"/>
                        <a:gd name="T50" fmla="*/ 1 w 146"/>
                        <a:gd name="T51" fmla="*/ 1 h 141"/>
                        <a:gd name="T52" fmla="*/ 1 w 146"/>
                        <a:gd name="T53" fmla="*/ 1 h 141"/>
                        <a:gd name="T54" fmla="*/ 1 w 146"/>
                        <a:gd name="T55" fmla="*/ 1 h 141"/>
                        <a:gd name="T56" fmla="*/ 1 w 146"/>
                        <a:gd name="T57" fmla="*/ 1 h 141"/>
                        <a:gd name="T58" fmla="*/ 1 w 146"/>
                        <a:gd name="T59" fmla="*/ 1 h 141"/>
                        <a:gd name="T60" fmla="*/ 1 w 146"/>
                        <a:gd name="T61" fmla="*/ 1 h 141"/>
                        <a:gd name="T62" fmla="*/ 1 w 146"/>
                        <a:gd name="T63" fmla="*/ 1 h 141"/>
                        <a:gd name="T64" fmla="*/ 1 w 146"/>
                        <a:gd name="T65" fmla="*/ 1 h 141"/>
                        <a:gd name="T66" fmla="*/ 1 w 146"/>
                        <a:gd name="T67" fmla="*/ 0 h 141"/>
                        <a:gd name="T68" fmla="*/ 0 w 146"/>
                        <a:gd name="T69" fmla="*/ 1 h 141"/>
                        <a:gd name="T70" fmla="*/ 0 w 146"/>
                        <a:gd name="T71" fmla="*/ 1 h 14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46"/>
                        <a:gd name="T109" fmla="*/ 0 h 141"/>
                        <a:gd name="T110" fmla="*/ 146 w 146"/>
                        <a:gd name="T111" fmla="*/ 141 h 141"/>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46" h="141">
                          <a:moveTo>
                            <a:pt x="0" y="16"/>
                          </a:moveTo>
                          <a:lnTo>
                            <a:pt x="8" y="21"/>
                          </a:lnTo>
                          <a:lnTo>
                            <a:pt x="17" y="29"/>
                          </a:lnTo>
                          <a:lnTo>
                            <a:pt x="27" y="37"/>
                          </a:lnTo>
                          <a:lnTo>
                            <a:pt x="36" y="44"/>
                          </a:lnTo>
                          <a:lnTo>
                            <a:pt x="44" y="52"/>
                          </a:lnTo>
                          <a:lnTo>
                            <a:pt x="53" y="61"/>
                          </a:lnTo>
                          <a:lnTo>
                            <a:pt x="61" y="67"/>
                          </a:lnTo>
                          <a:lnTo>
                            <a:pt x="68" y="77"/>
                          </a:lnTo>
                          <a:lnTo>
                            <a:pt x="76" y="84"/>
                          </a:lnTo>
                          <a:lnTo>
                            <a:pt x="86" y="92"/>
                          </a:lnTo>
                          <a:lnTo>
                            <a:pt x="91" y="99"/>
                          </a:lnTo>
                          <a:lnTo>
                            <a:pt x="101" y="109"/>
                          </a:lnTo>
                          <a:lnTo>
                            <a:pt x="106" y="116"/>
                          </a:lnTo>
                          <a:lnTo>
                            <a:pt x="114" y="124"/>
                          </a:lnTo>
                          <a:lnTo>
                            <a:pt x="122" y="132"/>
                          </a:lnTo>
                          <a:lnTo>
                            <a:pt x="129" y="141"/>
                          </a:lnTo>
                          <a:lnTo>
                            <a:pt x="146" y="132"/>
                          </a:lnTo>
                          <a:lnTo>
                            <a:pt x="137" y="122"/>
                          </a:lnTo>
                          <a:lnTo>
                            <a:pt x="131" y="113"/>
                          </a:lnTo>
                          <a:lnTo>
                            <a:pt x="122" y="103"/>
                          </a:lnTo>
                          <a:lnTo>
                            <a:pt x="114" y="96"/>
                          </a:lnTo>
                          <a:lnTo>
                            <a:pt x="106" y="86"/>
                          </a:lnTo>
                          <a:lnTo>
                            <a:pt x="99" y="78"/>
                          </a:lnTo>
                          <a:lnTo>
                            <a:pt x="91" y="71"/>
                          </a:lnTo>
                          <a:lnTo>
                            <a:pt x="84" y="63"/>
                          </a:lnTo>
                          <a:lnTo>
                            <a:pt x="74" y="54"/>
                          </a:lnTo>
                          <a:lnTo>
                            <a:pt x="67" y="46"/>
                          </a:lnTo>
                          <a:lnTo>
                            <a:pt x="57" y="39"/>
                          </a:lnTo>
                          <a:lnTo>
                            <a:pt x="51" y="31"/>
                          </a:lnTo>
                          <a:lnTo>
                            <a:pt x="42" y="23"/>
                          </a:lnTo>
                          <a:lnTo>
                            <a:pt x="34" y="16"/>
                          </a:lnTo>
                          <a:lnTo>
                            <a:pt x="25" y="8"/>
                          </a:lnTo>
                          <a:lnTo>
                            <a:pt x="17" y="0"/>
                          </a:lnTo>
                          <a:lnTo>
                            <a:pt x="0"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22" name="Freeform 118"/>
                    <p:cNvSpPr>
                      <a:spLocks/>
                    </p:cNvSpPr>
                    <p:nvPr/>
                  </p:nvSpPr>
                  <p:spPr bwMode="auto">
                    <a:xfrm>
                      <a:off x="5000" y="1416"/>
                      <a:ext cx="57" cy="82"/>
                    </a:xfrm>
                    <a:custGeom>
                      <a:avLst/>
                      <a:gdLst>
                        <a:gd name="T0" fmla="*/ 0 w 114"/>
                        <a:gd name="T1" fmla="*/ 1 h 164"/>
                        <a:gd name="T2" fmla="*/ 1 w 114"/>
                        <a:gd name="T3" fmla="*/ 1 h 164"/>
                        <a:gd name="T4" fmla="*/ 1 w 114"/>
                        <a:gd name="T5" fmla="*/ 1 h 164"/>
                        <a:gd name="T6" fmla="*/ 1 w 114"/>
                        <a:gd name="T7" fmla="*/ 1 h 164"/>
                        <a:gd name="T8" fmla="*/ 1 w 114"/>
                        <a:gd name="T9" fmla="*/ 1 h 164"/>
                        <a:gd name="T10" fmla="*/ 1 w 114"/>
                        <a:gd name="T11" fmla="*/ 1 h 164"/>
                        <a:gd name="T12" fmla="*/ 1 w 114"/>
                        <a:gd name="T13" fmla="*/ 1 h 164"/>
                        <a:gd name="T14" fmla="*/ 1 w 114"/>
                        <a:gd name="T15" fmla="*/ 1 h 164"/>
                        <a:gd name="T16" fmla="*/ 1 w 114"/>
                        <a:gd name="T17" fmla="*/ 1 h 164"/>
                        <a:gd name="T18" fmla="*/ 1 w 114"/>
                        <a:gd name="T19" fmla="*/ 1 h 164"/>
                        <a:gd name="T20" fmla="*/ 1 w 114"/>
                        <a:gd name="T21" fmla="*/ 1 h 164"/>
                        <a:gd name="T22" fmla="*/ 1 w 114"/>
                        <a:gd name="T23" fmla="*/ 1 h 164"/>
                        <a:gd name="T24" fmla="*/ 1 w 114"/>
                        <a:gd name="T25" fmla="*/ 1 h 164"/>
                        <a:gd name="T26" fmla="*/ 1 w 114"/>
                        <a:gd name="T27" fmla="*/ 1 h 164"/>
                        <a:gd name="T28" fmla="*/ 1 w 114"/>
                        <a:gd name="T29" fmla="*/ 1 h 164"/>
                        <a:gd name="T30" fmla="*/ 1 w 114"/>
                        <a:gd name="T31" fmla="*/ 1 h 164"/>
                        <a:gd name="T32" fmla="*/ 1 w 114"/>
                        <a:gd name="T33" fmla="*/ 1 h 164"/>
                        <a:gd name="T34" fmla="*/ 1 w 114"/>
                        <a:gd name="T35" fmla="*/ 1 h 164"/>
                        <a:gd name="T36" fmla="*/ 1 w 114"/>
                        <a:gd name="T37" fmla="*/ 1 h 164"/>
                        <a:gd name="T38" fmla="*/ 1 w 114"/>
                        <a:gd name="T39" fmla="*/ 1 h 164"/>
                        <a:gd name="T40" fmla="*/ 1 w 114"/>
                        <a:gd name="T41" fmla="*/ 1 h 164"/>
                        <a:gd name="T42" fmla="*/ 1 w 114"/>
                        <a:gd name="T43" fmla="*/ 1 h 164"/>
                        <a:gd name="T44" fmla="*/ 1 w 114"/>
                        <a:gd name="T45" fmla="*/ 1 h 164"/>
                        <a:gd name="T46" fmla="*/ 1 w 114"/>
                        <a:gd name="T47" fmla="*/ 1 h 164"/>
                        <a:gd name="T48" fmla="*/ 1 w 114"/>
                        <a:gd name="T49" fmla="*/ 1 h 164"/>
                        <a:gd name="T50" fmla="*/ 1 w 114"/>
                        <a:gd name="T51" fmla="*/ 1 h 164"/>
                        <a:gd name="T52" fmla="*/ 1 w 114"/>
                        <a:gd name="T53" fmla="*/ 1 h 164"/>
                        <a:gd name="T54" fmla="*/ 1 w 114"/>
                        <a:gd name="T55" fmla="*/ 1 h 164"/>
                        <a:gd name="T56" fmla="*/ 1 w 114"/>
                        <a:gd name="T57" fmla="*/ 1 h 164"/>
                        <a:gd name="T58" fmla="*/ 1 w 114"/>
                        <a:gd name="T59" fmla="*/ 1 h 164"/>
                        <a:gd name="T60" fmla="*/ 1 w 114"/>
                        <a:gd name="T61" fmla="*/ 1 h 164"/>
                        <a:gd name="T62" fmla="*/ 1 w 114"/>
                        <a:gd name="T63" fmla="*/ 1 h 164"/>
                        <a:gd name="T64" fmla="*/ 1 w 114"/>
                        <a:gd name="T65" fmla="*/ 1 h 164"/>
                        <a:gd name="T66" fmla="*/ 1 w 114"/>
                        <a:gd name="T67" fmla="*/ 0 h 164"/>
                        <a:gd name="T68" fmla="*/ 0 w 114"/>
                        <a:gd name="T69" fmla="*/ 1 h 164"/>
                        <a:gd name="T70" fmla="*/ 0 w 114"/>
                        <a:gd name="T71" fmla="*/ 1 h 16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14"/>
                        <a:gd name="T109" fmla="*/ 0 h 164"/>
                        <a:gd name="T110" fmla="*/ 114 w 114"/>
                        <a:gd name="T111" fmla="*/ 164 h 16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14" h="164">
                          <a:moveTo>
                            <a:pt x="0" y="10"/>
                          </a:moveTo>
                          <a:lnTo>
                            <a:pt x="6" y="17"/>
                          </a:lnTo>
                          <a:lnTo>
                            <a:pt x="13" y="27"/>
                          </a:lnTo>
                          <a:lnTo>
                            <a:pt x="19" y="36"/>
                          </a:lnTo>
                          <a:lnTo>
                            <a:pt x="26" y="48"/>
                          </a:lnTo>
                          <a:lnTo>
                            <a:pt x="32" y="57"/>
                          </a:lnTo>
                          <a:lnTo>
                            <a:pt x="38" y="67"/>
                          </a:lnTo>
                          <a:lnTo>
                            <a:pt x="45" y="76"/>
                          </a:lnTo>
                          <a:lnTo>
                            <a:pt x="51" y="86"/>
                          </a:lnTo>
                          <a:lnTo>
                            <a:pt x="57" y="95"/>
                          </a:lnTo>
                          <a:lnTo>
                            <a:pt x="63" y="105"/>
                          </a:lnTo>
                          <a:lnTo>
                            <a:pt x="68" y="114"/>
                          </a:lnTo>
                          <a:lnTo>
                            <a:pt x="74" y="124"/>
                          </a:lnTo>
                          <a:lnTo>
                            <a:pt x="78" y="133"/>
                          </a:lnTo>
                          <a:lnTo>
                            <a:pt x="83" y="143"/>
                          </a:lnTo>
                          <a:lnTo>
                            <a:pt x="89" y="152"/>
                          </a:lnTo>
                          <a:lnTo>
                            <a:pt x="95" y="164"/>
                          </a:lnTo>
                          <a:lnTo>
                            <a:pt x="114" y="158"/>
                          </a:lnTo>
                          <a:lnTo>
                            <a:pt x="108" y="147"/>
                          </a:lnTo>
                          <a:lnTo>
                            <a:pt x="102" y="135"/>
                          </a:lnTo>
                          <a:lnTo>
                            <a:pt x="95" y="126"/>
                          </a:lnTo>
                          <a:lnTo>
                            <a:pt x="91" y="116"/>
                          </a:lnTo>
                          <a:lnTo>
                            <a:pt x="83" y="105"/>
                          </a:lnTo>
                          <a:lnTo>
                            <a:pt x="80" y="95"/>
                          </a:lnTo>
                          <a:lnTo>
                            <a:pt x="72" y="86"/>
                          </a:lnTo>
                          <a:lnTo>
                            <a:pt x="68" y="76"/>
                          </a:lnTo>
                          <a:lnTo>
                            <a:pt x="61" y="67"/>
                          </a:lnTo>
                          <a:lnTo>
                            <a:pt x="53" y="57"/>
                          </a:lnTo>
                          <a:lnTo>
                            <a:pt x="47" y="48"/>
                          </a:lnTo>
                          <a:lnTo>
                            <a:pt x="42" y="38"/>
                          </a:lnTo>
                          <a:lnTo>
                            <a:pt x="36" y="27"/>
                          </a:lnTo>
                          <a:lnTo>
                            <a:pt x="28" y="17"/>
                          </a:lnTo>
                          <a:lnTo>
                            <a:pt x="23" y="10"/>
                          </a:lnTo>
                          <a:lnTo>
                            <a:pt x="17" y="0"/>
                          </a:lnTo>
                          <a:lnTo>
                            <a:pt x="0"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23" name="Freeform 119"/>
                    <p:cNvSpPr>
                      <a:spLocks/>
                    </p:cNvSpPr>
                    <p:nvPr/>
                  </p:nvSpPr>
                  <p:spPr bwMode="auto">
                    <a:xfrm>
                      <a:off x="5058" y="1521"/>
                      <a:ext cx="44" cy="87"/>
                    </a:xfrm>
                    <a:custGeom>
                      <a:avLst/>
                      <a:gdLst>
                        <a:gd name="T0" fmla="*/ 0 w 87"/>
                        <a:gd name="T1" fmla="*/ 0 h 175"/>
                        <a:gd name="T2" fmla="*/ 1 w 87"/>
                        <a:gd name="T3" fmla="*/ 0 h 175"/>
                        <a:gd name="T4" fmla="*/ 1 w 87"/>
                        <a:gd name="T5" fmla="*/ 0 h 175"/>
                        <a:gd name="T6" fmla="*/ 1 w 87"/>
                        <a:gd name="T7" fmla="*/ 0 h 175"/>
                        <a:gd name="T8" fmla="*/ 1 w 87"/>
                        <a:gd name="T9" fmla="*/ 0 h 175"/>
                        <a:gd name="T10" fmla="*/ 1 w 87"/>
                        <a:gd name="T11" fmla="*/ 0 h 175"/>
                        <a:gd name="T12" fmla="*/ 1 w 87"/>
                        <a:gd name="T13" fmla="*/ 0 h 175"/>
                        <a:gd name="T14" fmla="*/ 1 w 87"/>
                        <a:gd name="T15" fmla="*/ 0 h 175"/>
                        <a:gd name="T16" fmla="*/ 1 w 87"/>
                        <a:gd name="T17" fmla="*/ 0 h 175"/>
                        <a:gd name="T18" fmla="*/ 1 w 87"/>
                        <a:gd name="T19" fmla="*/ 0 h 175"/>
                        <a:gd name="T20" fmla="*/ 1 w 87"/>
                        <a:gd name="T21" fmla="*/ 0 h 175"/>
                        <a:gd name="T22" fmla="*/ 1 w 87"/>
                        <a:gd name="T23" fmla="*/ 0 h 175"/>
                        <a:gd name="T24" fmla="*/ 1 w 87"/>
                        <a:gd name="T25" fmla="*/ 1 h 175"/>
                        <a:gd name="T26" fmla="*/ 1 w 87"/>
                        <a:gd name="T27" fmla="*/ 1 h 175"/>
                        <a:gd name="T28" fmla="*/ 1 w 87"/>
                        <a:gd name="T29" fmla="*/ 1 h 175"/>
                        <a:gd name="T30" fmla="*/ 1 w 87"/>
                        <a:gd name="T31" fmla="*/ 1 h 175"/>
                        <a:gd name="T32" fmla="*/ 1 w 87"/>
                        <a:gd name="T33" fmla="*/ 1 h 175"/>
                        <a:gd name="T34" fmla="*/ 1 w 87"/>
                        <a:gd name="T35" fmla="*/ 1 h 175"/>
                        <a:gd name="T36" fmla="*/ 1 w 87"/>
                        <a:gd name="T37" fmla="*/ 1 h 175"/>
                        <a:gd name="T38" fmla="*/ 1 w 87"/>
                        <a:gd name="T39" fmla="*/ 1 h 175"/>
                        <a:gd name="T40" fmla="*/ 1 w 87"/>
                        <a:gd name="T41" fmla="*/ 1 h 175"/>
                        <a:gd name="T42" fmla="*/ 1 w 87"/>
                        <a:gd name="T43" fmla="*/ 0 h 175"/>
                        <a:gd name="T44" fmla="*/ 1 w 87"/>
                        <a:gd name="T45" fmla="*/ 0 h 175"/>
                        <a:gd name="T46" fmla="*/ 1 w 87"/>
                        <a:gd name="T47" fmla="*/ 0 h 175"/>
                        <a:gd name="T48" fmla="*/ 1 w 87"/>
                        <a:gd name="T49" fmla="*/ 0 h 175"/>
                        <a:gd name="T50" fmla="*/ 1 w 87"/>
                        <a:gd name="T51" fmla="*/ 0 h 175"/>
                        <a:gd name="T52" fmla="*/ 1 w 87"/>
                        <a:gd name="T53" fmla="*/ 0 h 175"/>
                        <a:gd name="T54" fmla="*/ 1 w 87"/>
                        <a:gd name="T55" fmla="*/ 0 h 175"/>
                        <a:gd name="T56" fmla="*/ 1 w 87"/>
                        <a:gd name="T57" fmla="*/ 0 h 175"/>
                        <a:gd name="T58" fmla="*/ 1 w 87"/>
                        <a:gd name="T59" fmla="*/ 0 h 175"/>
                        <a:gd name="T60" fmla="*/ 1 w 87"/>
                        <a:gd name="T61" fmla="*/ 0 h 175"/>
                        <a:gd name="T62" fmla="*/ 1 w 87"/>
                        <a:gd name="T63" fmla="*/ 0 h 175"/>
                        <a:gd name="T64" fmla="*/ 1 w 87"/>
                        <a:gd name="T65" fmla="*/ 0 h 175"/>
                        <a:gd name="T66" fmla="*/ 1 w 87"/>
                        <a:gd name="T67" fmla="*/ 0 h 175"/>
                        <a:gd name="T68" fmla="*/ 0 w 87"/>
                        <a:gd name="T69" fmla="*/ 0 h 175"/>
                        <a:gd name="T70" fmla="*/ 0 w 87"/>
                        <a:gd name="T71" fmla="*/ 0 h 17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87"/>
                        <a:gd name="T109" fmla="*/ 0 h 175"/>
                        <a:gd name="T110" fmla="*/ 87 w 87"/>
                        <a:gd name="T111" fmla="*/ 175 h 17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87" h="175">
                          <a:moveTo>
                            <a:pt x="0" y="6"/>
                          </a:moveTo>
                          <a:lnTo>
                            <a:pt x="4" y="18"/>
                          </a:lnTo>
                          <a:lnTo>
                            <a:pt x="9" y="29"/>
                          </a:lnTo>
                          <a:lnTo>
                            <a:pt x="15" y="39"/>
                          </a:lnTo>
                          <a:lnTo>
                            <a:pt x="21" y="50"/>
                          </a:lnTo>
                          <a:lnTo>
                            <a:pt x="24" y="61"/>
                          </a:lnTo>
                          <a:lnTo>
                            <a:pt x="28" y="71"/>
                          </a:lnTo>
                          <a:lnTo>
                            <a:pt x="32" y="82"/>
                          </a:lnTo>
                          <a:lnTo>
                            <a:pt x="38" y="94"/>
                          </a:lnTo>
                          <a:lnTo>
                            <a:pt x="40" y="101"/>
                          </a:lnTo>
                          <a:lnTo>
                            <a:pt x="45" y="113"/>
                          </a:lnTo>
                          <a:lnTo>
                            <a:pt x="49" y="122"/>
                          </a:lnTo>
                          <a:lnTo>
                            <a:pt x="53" y="134"/>
                          </a:lnTo>
                          <a:lnTo>
                            <a:pt x="57" y="143"/>
                          </a:lnTo>
                          <a:lnTo>
                            <a:pt x="59" y="155"/>
                          </a:lnTo>
                          <a:lnTo>
                            <a:pt x="62" y="164"/>
                          </a:lnTo>
                          <a:lnTo>
                            <a:pt x="66" y="175"/>
                          </a:lnTo>
                          <a:lnTo>
                            <a:pt x="87" y="166"/>
                          </a:lnTo>
                          <a:lnTo>
                            <a:pt x="81" y="155"/>
                          </a:lnTo>
                          <a:lnTo>
                            <a:pt x="78" y="145"/>
                          </a:lnTo>
                          <a:lnTo>
                            <a:pt x="74" y="134"/>
                          </a:lnTo>
                          <a:lnTo>
                            <a:pt x="70" y="124"/>
                          </a:lnTo>
                          <a:lnTo>
                            <a:pt x="66" y="115"/>
                          </a:lnTo>
                          <a:lnTo>
                            <a:pt x="62" y="103"/>
                          </a:lnTo>
                          <a:lnTo>
                            <a:pt x="59" y="94"/>
                          </a:lnTo>
                          <a:lnTo>
                            <a:pt x="55" y="84"/>
                          </a:lnTo>
                          <a:lnTo>
                            <a:pt x="49" y="73"/>
                          </a:lnTo>
                          <a:lnTo>
                            <a:pt x="45" y="63"/>
                          </a:lnTo>
                          <a:lnTo>
                            <a:pt x="40" y="52"/>
                          </a:lnTo>
                          <a:lnTo>
                            <a:pt x="36" y="42"/>
                          </a:lnTo>
                          <a:lnTo>
                            <a:pt x="32" y="31"/>
                          </a:lnTo>
                          <a:lnTo>
                            <a:pt x="26" y="21"/>
                          </a:lnTo>
                          <a:lnTo>
                            <a:pt x="23" y="10"/>
                          </a:lnTo>
                          <a:lnTo>
                            <a:pt x="19" y="0"/>
                          </a:lnTo>
                          <a:lnTo>
                            <a:pt x="0"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24" name="Freeform 120"/>
                    <p:cNvSpPr>
                      <a:spLocks/>
                    </p:cNvSpPr>
                    <p:nvPr/>
                  </p:nvSpPr>
                  <p:spPr bwMode="auto">
                    <a:xfrm>
                      <a:off x="4589" y="1224"/>
                      <a:ext cx="50" cy="50"/>
                    </a:xfrm>
                    <a:custGeom>
                      <a:avLst/>
                      <a:gdLst>
                        <a:gd name="T0" fmla="*/ 0 w 101"/>
                        <a:gd name="T1" fmla="*/ 0 h 99"/>
                        <a:gd name="T2" fmla="*/ 0 w 101"/>
                        <a:gd name="T3" fmla="*/ 1 h 99"/>
                        <a:gd name="T4" fmla="*/ 0 w 101"/>
                        <a:gd name="T5" fmla="*/ 1 h 99"/>
                        <a:gd name="T6" fmla="*/ 0 w 101"/>
                        <a:gd name="T7" fmla="*/ 1 h 99"/>
                        <a:gd name="T8" fmla="*/ 0 w 101"/>
                        <a:gd name="T9" fmla="*/ 1 h 99"/>
                        <a:gd name="T10" fmla="*/ 0 w 101"/>
                        <a:gd name="T11" fmla="*/ 1 h 99"/>
                        <a:gd name="T12" fmla="*/ 0 w 101"/>
                        <a:gd name="T13" fmla="*/ 1 h 99"/>
                        <a:gd name="T14" fmla="*/ 0 w 101"/>
                        <a:gd name="T15" fmla="*/ 1 h 99"/>
                        <a:gd name="T16" fmla="*/ 0 w 101"/>
                        <a:gd name="T17" fmla="*/ 1 h 99"/>
                        <a:gd name="T18" fmla="*/ 0 w 101"/>
                        <a:gd name="T19" fmla="*/ 1 h 99"/>
                        <a:gd name="T20" fmla="*/ 0 w 101"/>
                        <a:gd name="T21" fmla="*/ 1 h 99"/>
                        <a:gd name="T22" fmla="*/ 0 w 101"/>
                        <a:gd name="T23" fmla="*/ 1 h 99"/>
                        <a:gd name="T24" fmla="*/ 0 w 101"/>
                        <a:gd name="T25" fmla="*/ 1 h 99"/>
                        <a:gd name="T26" fmla="*/ 0 w 101"/>
                        <a:gd name="T27" fmla="*/ 1 h 99"/>
                        <a:gd name="T28" fmla="*/ 0 w 101"/>
                        <a:gd name="T29" fmla="*/ 1 h 99"/>
                        <a:gd name="T30" fmla="*/ 0 w 101"/>
                        <a:gd name="T31" fmla="*/ 1 h 99"/>
                        <a:gd name="T32" fmla="*/ 0 w 101"/>
                        <a:gd name="T33" fmla="*/ 1 h 99"/>
                        <a:gd name="T34" fmla="*/ 0 w 101"/>
                        <a:gd name="T35" fmla="*/ 1 h 99"/>
                        <a:gd name="T36" fmla="*/ 0 w 101"/>
                        <a:gd name="T37" fmla="*/ 1 h 99"/>
                        <a:gd name="T38" fmla="*/ 0 w 101"/>
                        <a:gd name="T39" fmla="*/ 1 h 99"/>
                        <a:gd name="T40" fmla="*/ 0 w 101"/>
                        <a:gd name="T41" fmla="*/ 1 h 99"/>
                        <a:gd name="T42" fmla="*/ 0 w 101"/>
                        <a:gd name="T43" fmla="*/ 1 h 99"/>
                        <a:gd name="T44" fmla="*/ 0 w 101"/>
                        <a:gd name="T45" fmla="*/ 1 h 99"/>
                        <a:gd name="T46" fmla="*/ 0 w 101"/>
                        <a:gd name="T47" fmla="*/ 1 h 99"/>
                        <a:gd name="T48" fmla="*/ 0 w 101"/>
                        <a:gd name="T49" fmla="*/ 1 h 99"/>
                        <a:gd name="T50" fmla="*/ 0 w 101"/>
                        <a:gd name="T51" fmla="*/ 1 h 99"/>
                        <a:gd name="T52" fmla="*/ 0 w 101"/>
                        <a:gd name="T53" fmla="*/ 1 h 99"/>
                        <a:gd name="T54" fmla="*/ 0 w 101"/>
                        <a:gd name="T55" fmla="*/ 1 h 99"/>
                        <a:gd name="T56" fmla="*/ 0 w 101"/>
                        <a:gd name="T57" fmla="*/ 0 h 99"/>
                        <a:gd name="T58" fmla="*/ 0 w 101"/>
                        <a:gd name="T59" fmla="*/ 0 h 9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1"/>
                        <a:gd name="T91" fmla="*/ 0 h 99"/>
                        <a:gd name="T92" fmla="*/ 101 w 101"/>
                        <a:gd name="T93" fmla="*/ 99 h 99"/>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1" h="99">
                          <a:moveTo>
                            <a:pt x="51" y="0"/>
                          </a:moveTo>
                          <a:lnTo>
                            <a:pt x="55" y="2"/>
                          </a:lnTo>
                          <a:lnTo>
                            <a:pt x="59" y="4"/>
                          </a:lnTo>
                          <a:lnTo>
                            <a:pt x="66" y="8"/>
                          </a:lnTo>
                          <a:lnTo>
                            <a:pt x="78" y="15"/>
                          </a:lnTo>
                          <a:lnTo>
                            <a:pt x="85" y="23"/>
                          </a:lnTo>
                          <a:lnTo>
                            <a:pt x="95" y="33"/>
                          </a:lnTo>
                          <a:lnTo>
                            <a:pt x="97" y="38"/>
                          </a:lnTo>
                          <a:lnTo>
                            <a:pt x="99" y="44"/>
                          </a:lnTo>
                          <a:lnTo>
                            <a:pt x="99" y="52"/>
                          </a:lnTo>
                          <a:lnTo>
                            <a:pt x="101" y="59"/>
                          </a:lnTo>
                          <a:lnTo>
                            <a:pt x="97" y="63"/>
                          </a:lnTo>
                          <a:lnTo>
                            <a:pt x="93" y="71"/>
                          </a:lnTo>
                          <a:lnTo>
                            <a:pt x="87" y="74"/>
                          </a:lnTo>
                          <a:lnTo>
                            <a:pt x="82" y="80"/>
                          </a:lnTo>
                          <a:lnTo>
                            <a:pt x="72" y="82"/>
                          </a:lnTo>
                          <a:lnTo>
                            <a:pt x="64" y="86"/>
                          </a:lnTo>
                          <a:lnTo>
                            <a:pt x="55" y="90"/>
                          </a:lnTo>
                          <a:lnTo>
                            <a:pt x="47" y="93"/>
                          </a:lnTo>
                          <a:lnTo>
                            <a:pt x="38" y="93"/>
                          </a:lnTo>
                          <a:lnTo>
                            <a:pt x="28" y="95"/>
                          </a:lnTo>
                          <a:lnTo>
                            <a:pt x="21" y="97"/>
                          </a:lnTo>
                          <a:lnTo>
                            <a:pt x="13" y="99"/>
                          </a:lnTo>
                          <a:lnTo>
                            <a:pt x="7" y="99"/>
                          </a:lnTo>
                          <a:lnTo>
                            <a:pt x="2" y="99"/>
                          </a:lnTo>
                          <a:lnTo>
                            <a:pt x="0" y="99"/>
                          </a:lnTo>
                          <a:lnTo>
                            <a:pt x="6" y="95"/>
                          </a:lnTo>
                          <a:lnTo>
                            <a:pt x="82" y="50"/>
                          </a:lnTo>
                          <a:lnTo>
                            <a:pt x="51" y="0"/>
                          </a:lnTo>
                          <a:close/>
                        </a:path>
                      </a:pathLst>
                    </a:custGeom>
                    <a:solidFill>
                      <a:srgbClr val="99997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25" name="Freeform 121"/>
                    <p:cNvSpPr>
                      <a:spLocks/>
                    </p:cNvSpPr>
                    <p:nvPr/>
                  </p:nvSpPr>
                  <p:spPr bwMode="auto">
                    <a:xfrm>
                      <a:off x="4388" y="1289"/>
                      <a:ext cx="127" cy="79"/>
                    </a:xfrm>
                    <a:custGeom>
                      <a:avLst/>
                      <a:gdLst>
                        <a:gd name="T0" fmla="*/ 2 w 253"/>
                        <a:gd name="T1" fmla="*/ 1 h 157"/>
                        <a:gd name="T2" fmla="*/ 2 w 253"/>
                        <a:gd name="T3" fmla="*/ 1 h 157"/>
                        <a:gd name="T4" fmla="*/ 2 w 253"/>
                        <a:gd name="T5" fmla="*/ 1 h 157"/>
                        <a:gd name="T6" fmla="*/ 1 w 253"/>
                        <a:gd name="T7" fmla="*/ 1 h 157"/>
                        <a:gd name="T8" fmla="*/ 1 w 253"/>
                        <a:gd name="T9" fmla="*/ 1 h 157"/>
                        <a:gd name="T10" fmla="*/ 1 w 253"/>
                        <a:gd name="T11" fmla="*/ 1 h 157"/>
                        <a:gd name="T12" fmla="*/ 1 w 253"/>
                        <a:gd name="T13" fmla="*/ 1 h 157"/>
                        <a:gd name="T14" fmla="*/ 1 w 253"/>
                        <a:gd name="T15" fmla="*/ 1 h 157"/>
                        <a:gd name="T16" fmla="*/ 1 w 253"/>
                        <a:gd name="T17" fmla="*/ 1 h 157"/>
                        <a:gd name="T18" fmla="*/ 1 w 253"/>
                        <a:gd name="T19" fmla="*/ 1 h 157"/>
                        <a:gd name="T20" fmla="*/ 1 w 253"/>
                        <a:gd name="T21" fmla="*/ 2 h 157"/>
                        <a:gd name="T22" fmla="*/ 1 w 253"/>
                        <a:gd name="T23" fmla="*/ 2 h 157"/>
                        <a:gd name="T24" fmla="*/ 0 w 253"/>
                        <a:gd name="T25" fmla="*/ 2 h 157"/>
                        <a:gd name="T26" fmla="*/ 1 w 253"/>
                        <a:gd name="T27" fmla="*/ 2 h 157"/>
                        <a:gd name="T28" fmla="*/ 1 w 253"/>
                        <a:gd name="T29" fmla="*/ 2 h 157"/>
                        <a:gd name="T30" fmla="*/ 1 w 253"/>
                        <a:gd name="T31" fmla="*/ 1 h 157"/>
                        <a:gd name="T32" fmla="*/ 1 w 253"/>
                        <a:gd name="T33" fmla="*/ 1 h 157"/>
                        <a:gd name="T34" fmla="*/ 1 w 253"/>
                        <a:gd name="T35" fmla="*/ 1 h 157"/>
                        <a:gd name="T36" fmla="*/ 1 w 253"/>
                        <a:gd name="T37" fmla="*/ 1 h 157"/>
                        <a:gd name="T38" fmla="*/ 1 w 253"/>
                        <a:gd name="T39" fmla="*/ 1 h 157"/>
                        <a:gd name="T40" fmla="*/ 1 w 253"/>
                        <a:gd name="T41" fmla="*/ 1 h 157"/>
                        <a:gd name="T42" fmla="*/ 1 w 253"/>
                        <a:gd name="T43" fmla="*/ 1 h 157"/>
                        <a:gd name="T44" fmla="*/ 2 w 253"/>
                        <a:gd name="T45" fmla="*/ 1 h 157"/>
                        <a:gd name="T46" fmla="*/ 2 w 253"/>
                        <a:gd name="T47" fmla="*/ 1 h 157"/>
                        <a:gd name="T48" fmla="*/ 2 w 253"/>
                        <a:gd name="T49" fmla="*/ 1 h 157"/>
                        <a:gd name="T50" fmla="*/ 2 w 253"/>
                        <a:gd name="T51" fmla="*/ 1 h 157"/>
                        <a:gd name="T52" fmla="*/ 2 w 253"/>
                        <a:gd name="T53" fmla="*/ 1 h 157"/>
                        <a:gd name="T54" fmla="*/ 2 w 253"/>
                        <a:gd name="T55" fmla="*/ 1 h 157"/>
                        <a:gd name="T56" fmla="*/ 2 w 253"/>
                        <a:gd name="T57" fmla="*/ 1 h 157"/>
                        <a:gd name="T58" fmla="*/ 2 w 253"/>
                        <a:gd name="T59" fmla="*/ 1 h 157"/>
                        <a:gd name="T60" fmla="*/ 2 w 253"/>
                        <a:gd name="T61" fmla="*/ 0 h 157"/>
                        <a:gd name="T62" fmla="*/ 2 w 253"/>
                        <a:gd name="T63" fmla="*/ 0 h 157"/>
                        <a:gd name="T64" fmla="*/ 2 w 253"/>
                        <a:gd name="T65" fmla="*/ 0 h 157"/>
                        <a:gd name="T66" fmla="*/ 2 w 253"/>
                        <a:gd name="T67" fmla="*/ 1 h 157"/>
                        <a:gd name="T68" fmla="*/ 2 w 253"/>
                        <a:gd name="T69" fmla="*/ 1 h 157"/>
                        <a:gd name="T70" fmla="*/ 2 w 253"/>
                        <a:gd name="T71" fmla="*/ 1 h 157"/>
                        <a:gd name="T72" fmla="*/ 2 w 253"/>
                        <a:gd name="T73" fmla="*/ 1 h 157"/>
                        <a:gd name="T74" fmla="*/ 2 w 253"/>
                        <a:gd name="T75" fmla="*/ 1 h 157"/>
                        <a:gd name="T76" fmla="*/ 2 w 253"/>
                        <a:gd name="T77" fmla="*/ 1 h 15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53"/>
                        <a:gd name="T118" fmla="*/ 0 h 157"/>
                        <a:gd name="T119" fmla="*/ 253 w 253"/>
                        <a:gd name="T120" fmla="*/ 157 h 157"/>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53" h="157">
                          <a:moveTo>
                            <a:pt x="156" y="15"/>
                          </a:moveTo>
                          <a:lnTo>
                            <a:pt x="152" y="15"/>
                          </a:lnTo>
                          <a:lnTo>
                            <a:pt x="150" y="17"/>
                          </a:lnTo>
                          <a:lnTo>
                            <a:pt x="146" y="19"/>
                          </a:lnTo>
                          <a:lnTo>
                            <a:pt x="140" y="20"/>
                          </a:lnTo>
                          <a:lnTo>
                            <a:pt x="135" y="24"/>
                          </a:lnTo>
                          <a:lnTo>
                            <a:pt x="125" y="30"/>
                          </a:lnTo>
                          <a:lnTo>
                            <a:pt x="116" y="36"/>
                          </a:lnTo>
                          <a:lnTo>
                            <a:pt x="106" y="45"/>
                          </a:lnTo>
                          <a:lnTo>
                            <a:pt x="101" y="49"/>
                          </a:lnTo>
                          <a:lnTo>
                            <a:pt x="95" y="55"/>
                          </a:lnTo>
                          <a:lnTo>
                            <a:pt x="89" y="58"/>
                          </a:lnTo>
                          <a:lnTo>
                            <a:pt x="83" y="64"/>
                          </a:lnTo>
                          <a:lnTo>
                            <a:pt x="76" y="70"/>
                          </a:lnTo>
                          <a:lnTo>
                            <a:pt x="70" y="77"/>
                          </a:lnTo>
                          <a:lnTo>
                            <a:pt x="64" y="83"/>
                          </a:lnTo>
                          <a:lnTo>
                            <a:pt x="57" y="91"/>
                          </a:lnTo>
                          <a:lnTo>
                            <a:pt x="49" y="97"/>
                          </a:lnTo>
                          <a:lnTo>
                            <a:pt x="44" y="104"/>
                          </a:lnTo>
                          <a:lnTo>
                            <a:pt x="34" y="112"/>
                          </a:lnTo>
                          <a:lnTo>
                            <a:pt x="28" y="121"/>
                          </a:lnTo>
                          <a:lnTo>
                            <a:pt x="21" y="131"/>
                          </a:lnTo>
                          <a:lnTo>
                            <a:pt x="13" y="138"/>
                          </a:lnTo>
                          <a:lnTo>
                            <a:pt x="6" y="148"/>
                          </a:lnTo>
                          <a:lnTo>
                            <a:pt x="2" y="152"/>
                          </a:lnTo>
                          <a:lnTo>
                            <a:pt x="0" y="157"/>
                          </a:lnTo>
                          <a:lnTo>
                            <a:pt x="4" y="154"/>
                          </a:lnTo>
                          <a:lnTo>
                            <a:pt x="7" y="150"/>
                          </a:lnTo>
                          <a:lnTo>
                            <a:pt x="15" y="142"/>
                          </a:lnTo>
                          <a:lnTo>
                            <a:pt x="25" y="133"/>
                          </a:lnTo>
                          <a:lnTo>
                            <a:pt x="34" y="125"/>
                          </a:lnTo>
                          <a:lnTo>
                            <a:pt x="40" y="119"/>
                          </a:lnTo>
                          <a:lnTo>
                            <a:pt x="45" y="114"/>
                          </a:lnTo>
                          <a:lnTo>
                            <a:pt x="53" y="108"/>
                          </a:lnTo>
                          <a:lnTo>
                            <a:pt x="59" y="104"/>
                          </a:lnTo>
                          <a:lnTo>
                            <a:pt x="64" y="98"/>
                          </a:lnTo>
                          <a:lnTo>
                            <a:pt x="70" y="93"/>
                          </a:lnTo>
                          <a:lnTo>
                            <a:pt x="78" y="87"/>
                          </a:lnTo>
                          <a:lnTo>
                            <a:pt x="83" y="81"/>
                          </a:lnTo>
                          <a:lnTo>
                            <a:pt x="89" y="76"/>
                          </a:lnTo>
                          <a:lnTo>
                            <a:pt x="97" y="70"/>
                          </a:lnTo>
                          <a:lnTo>
                            <a:pt x="104" y="66"/>
                          </a:lnTo>
                          <a:lnTo>
                            <a:pt x="112" y="62"/>
                          </a:lnTo>
                          <a:lnTo>
                            <a:pt x="118" y="55"/>
                          </a:lnTo>
                          <a:lnTo>
                            <a:pt x="123" y="51"/>
                          </a:lnTo>
                          <a:lnTo>
                            <a:pt x="129" y="45"/>
                          </a:lnTo>
                          <a:lnTo>
                            <a:pt x="137" y="43"/>
                          </a:lnTo>
                          <a:lnTo>
                            <a:pt x="142" y="39"/>
                          </a:lnTo>
                          <a:lnTo>
                            <a:pt x="148" y="36"/>
                          </a:lnTo>
                          <a:lnTo>
                            <a:pt x="156" y="34"/>
                          </a:lnTo>
                          <a:lnTo>
                            <a:pt x="161" y="32"/>
                          </a:lnTo>
                          <a:lnTo>
                            <a:pt x="171" y="24"/>
                          </a:lnTo>
                          <a:lnTo>
                            <a:pt x="182" y="20"/>
                          </a:lnTo>
                          <a:lnTo>
                            <a:pt x="192" y="17"/>
                          </a:lnTo>
                          <a:lnTo>
                            <a:pt x="201" y="13"/>
                          </a:lnTo>
                          <a:lnTo>
                            <a:pt x="207" y="11"/>
                          </a:lnTo>
                          <a:lnTo>
                            <a:pt x="217" y="7"/>
                          </a:lnTo>
                          <a:lnTo>
                            <a:pt x="222" y="5"/>
                          </a:lnTo>
                          <a:lnTo>
                            <a:pt x="230" y="3"/>
                          </a:lnTo>
                          <a:lnTo>
                            <a:pt x="239" y="1"/>
                          </a:lnTo>
                          <a:lnTo>
                            <a:pt x="247" y="0"/>
                          </a:lnTo>
                          <a:lnTo>
                            <a:pt x="251" y="0"/>
                          </a:lnTo>
                          <a:lnTo>
                            <a:pt x="253" y="0"/>
                          </a:lnTo>
                          <a:lnTo>
                            <a:pt x="249" y="0"/>
                          </a:lnTo>
                          <a:lnTo>
                            <a:pt x="241" y="0"/>
                          </a:lnTo>
                          <a:lnTo>
                            <a:pt x="234" y="0"/>
                          </a:lnTo>
                          <a:lnTo>
                            <a:pt x="228" y="0"/>
                          </a:lnTo>
                          <a:lnTo>
                            <a:pt x="220" y="1"/>
                          </a:lnTo>
                          <a:lnTo>
                            <a:pt x="213" y="1"/>
                          </a:lnTo>
                          <a:lnTo>
                            <a:pt x="203" y="1"/>
                          </a:lnTo>
                          <a:lnTo>
                            <a:pt x="196" y="3"/>
                          </a:lnTo>
                          <a:lnTo>
                            <a:pt x="186" y="3"/>
                          </a:lnTo>
                          <a:lnTo>
                            <a:pt x="180" y="7"/>
                          </a:lnTo>
                          <a:lnTo>
                            <a:pt x="171" y="7"/>
                          </a:lnTo>
                          <a:lnTo>
                            <a:pt x="165" y="9"/>
                          </a:lnTo>
                          <a:lnTo>
                            <a:pt x="159" y="11"/>
                          </a:lnTo>
                          <a:lnTo>
                            <a:pt x="156" y="15"/>
                          </a:lnTo>
                          <a:close/>
                        </a:path>
                      </a:pathLst>
                    </a:custGeom>
                    <a:solidFill>
                      <a:srgbClr val="99997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26" name="Freeform 122"/>
                    <p:cNvSpPr>
                      <a:spLocks/>
                    </p:cNvSpPr>
                    <p:nvPr/>
                  </p:nvSpPr>
                  <p:spPr bwMode="auto">
                    <a:xfrm>
                      <a:off x="4188" y="2073"/>
                      <a:ext cx="165" cy="75"/>
                    </a:xfrm>
                    <a:custGeom>
                      <a:avLst/>
                      <a:gdLst>
                        <a:gd name="T0" fmla="*/ 0 w 331"/>
                        <a:gd name="T1" fmla="*/ 0 h 150"/>
                        <a:gd name="T2" fmla="*/ 0 w 331"/>
                        <a:gd name="T3" fmla="*/ 1 h 150"/>
                        <a:gd name="T4" fmla="*/ 0 w 331"/>
                        <a:gd name="T5" fmla="*/ 1 h 150"/>
                        <a:gd name="T6" fmla="*/ 0 w 331"/>
                        <a:gd name="T7" fmla="*/ 1 h 150"/>
                        <a:gd name="T8" fmla="*/ 0 w 331"/>
                        <a:gd name="T9" fmla="*/ 1 h 150"/>
                        <a:gd name="T10" fmla="*/ 0 w 331"/>
                        <a:gd name="T11" fmla="*/ 1 h 150"/>
                        <a:gd name="T12" fmla="*/ 0 w 331"/>
                        <a:gd name="T13" fmla="*/ 1 h 150"/>
                        <a:gd name="T14" fmla="*/ 0 w 331"/>
                        <a:gd name="T15" fmla="*/ 1 h 150"/>
                        <a:gd name="T16" fmla="*/ 0 w 331"/>
                        <a:gd name="T17" fmla="*/ 1 h 150"/>
                        <a:gd name="T18" fmla="*/ 0 w 331"/>
                        <a:gd name="T19" fmla="*/ 1 h 150"/>
                        <a:gd name="T20" fmla="*/ 0 w 331"/>
                        <a:gd name="T21" fmla="*/ 1 h 150"/>
                        <a:gd name="T22" fmla="*/ 0 w 331"/>
                        <a:gd name="T23" fmla="*/ 1 h 150"/>
                        <a:gd name="T24" fmla="*/ 0 w 331"/>
                        <a:gd name="T25" fmla="*/ 1 h 150"/>
                        <a:gd name="T26" fmla="*/ 0 w 331"/>
                        <a:gd name="T27" fmla="*/ 1 h 150"/>
                        <a:gd name="T28" fmla="*/ 0 w 331"/>
                        <a:gd name="T29" fmla="*/ 1 h 150"/>
                        <a:gd name="T30" fmla="*/ 0 w 331"/>
                        <a:gd name="T31" fmla="*/ 1 h 150"/>
                        <a:gd name="T32" fmla="*/ 1 w 331"/>
                        <a:gd name="T33" fmla="*/ 1 h 150"/>
                        <a:gd name="T34" fmla="*/ 1 w 331"/>
                        <a:gd name="T35" fmla="*/ 1 h 150"/>
                        <a:gd name="T36" fmla="*/ 1 w 331"/>
                        <a:gd name="T37" fmla="*/ 1 h 150"/>
                        <a:gd name="T38" fmla="*/ 1 w 331"/>
                        <a:gd name="T39" fmla="*/ 1 h 150"/>
                        <a:gd name="T40" fmla="*/ 1 w 331"/>
                        <a:gd name="T41" fmla="*/ 1 h 150"/>
                        <a:gd name="T42" fmla="*/ 1 w 331"/>
                        <a:gd name="T43" fmla="*/ 1 h 150"/>
                        <a:gd name="T44" fmla="*/ 1 w 331"/>
                        <a:gd name="T45" fmla="*/ 1 h 150"/>
                        <a:gd name="T46" fmla="*/ 2 w 331"/>
                        <a:gd name="T47" fmla="*/ 1 h 150"/>
                        <a:gd name="T48" fmla="*/ 1 w 331"/>
                        <a:gd name="T49" fmla="*/ 1 h 150"/>
                        <a:gd name="T50" fmla="*/ 0 w 331"/>
                        <a:gd name="T51" fmla="*/ 0 h 150"/>
                        <a:gd name="T52" fmla="*/ 0 w 331"/>
                        <a:gd name="T53" fmla="*/ 0 h 15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331"/>
                        <a:gd name="T82" fmla="*/ 0 h 150"/>
                        <a:gd name="T83" fmla="*/ 331 w 331"/>
                        <a:gd name="T84" fmla="*/ 150 h 15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331" h="150">
                          <a:moveTo>
                            <a:pt x="0" y="0"/>
                          </a:moveTo>
                          <a:lnTo>
                            <a:pt x="9" y="12"/>
                          </a:lnTo>
                          <a:lnTo>
                            <a:pt x="19" y="21"/>
                          </a:lnTo>
                          <a:lnTo>
                            <a:pt x="26" y="31"/>
                          </a:lnTo>
                          <a:lnTo>
                            <a:pt x="36" y="40"/>
                          </a:lnTo>
                          <a:lnTo>
                            <a:pt x="45" y="50"/>
                          </a:lnTo>
                          <a:lnTo>
                            <a:pt x="53" y="59"/>
                          </a:lnTo>
                          <a:lnTo>
                            <a:pt x="63" y="69"/>
                          </a:lnTo>
                          <a:lnTo>
                            <a:pt x="72" y="78"/>
                          </a:lnTo>
                          <a:lnTo>
                            <a:pt x="82" y="86"/>
                          </a:lnTo>
                          <a:lnTo>
                            <a:pt x="93" y="93"/>
                          </a:lnTo>
                          <a:lnTo>
                            <a:pt x="97" y="99"/>
                          </a:lnTo>
                          <a:lnTo>
                            <a:pt x="104" y="103"/>
                          </a:lnTo>
                          <a:lnTo>
                            <a:pt x="110" y="107"/>
                          </a:lnTo>
                          <a:lnTo>
                            <a:pt x="116" y="112"/>
                          </a:lnTo>
                          <a:lnTo>
                            <a:pt x="121" y="114"/>
                          </a:lnTo>
                          <a:lnTo>
                            <a:pt x="129" y="120"/>
                          </a:lnTo>
                          <a:lnTo>
                            <a:pt x="137" y="124"/>
                          </a:lnTo>
                          <a:lnTo>
                            <a:pt x="144" y="128"/>
                          </a:lnTo>
                          <a:lnTo>
                            <a:pt x="152" y="133"/>
                          </a:lnTo>
                          <a:lnTo>
                            <a:pt x="159" y="137"/>
                          </a:lnTo>
                          <a:lnTo>
                            <a:pt x="169" y="141"/>
                          </a:lnTo>
                          <a:lnTo>
                            <a:pt x="178" y="147"/>
                          </a:lnTo>
                          <a:lnTo>
                            <a:pt x="331" y="150"/>
                          </a:lnTo>
                          <a:lnTo>
                            <a:pt x="194" y="124"/>
                          </a:lnTo>
                          <a:lnTo>
                            <a:pt x="0" y="0"/>
                          </a:lnTo>
                          <a:close/>
                        </a:path>
                      </a:pathLst>
                    </a:custGeom>
                    <a:solidFill>
                      <a:srgbClr val="6B949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27" name="Freeform 123"/>
                    <p:cNvSpPr>
                      <a:spLocks/>
                    </p:cNvSpPr>
                    <p:nvPr/>
                  </p:nvSpPr>
                  <p:spPr bwMode="auto">
                    <a:xfrm>
                      <a:off x="3969" y="1862"/>
                      <a:ext cx="62" cy="154"/>
                    </a:xfrm>
                    <a:custGeom>
                      <a:avLst/>
                      <a:gdLst>
                        <a:gd name="T0" fmla="*/ 1 w 123"/>
                        <a:gd name="T1" fmla="*/ 0 h 308"/>
                        <a:gd name="T2" fmla="*/ 1 w 123"/>
                        <a:gd name="T3" fmla="*/ 1 h 308"/>
                        <a:gd name="T4" fmla="*/ 1 w 123"/>
                        <a:gd name="T5" fmla="*/ 1 h 308"/>
                        <a:gd name="T6" fmla="*/ 1 w 123"/>
                        <a:gd name="T7" fmla="*/ 1 h 308"/>
                        <a:gd name="T8" fmla="*/ 1 w 123"/>
                        <a:gd name="T9" fmla="*/ 1 h 308"/>
                        <a:gd name="T10" fmla="*/ 1 w 123"/>
                        <a:gd name="T11" fmla="*/ 1 h 308"/>
                        <a:gd name="T12" fmla="*/ 1 w 123"/>
                        <a:gd name="T13" fmla="*/ 1 h 308"/>
                        <a:gd name="T14" fmla="*/ 1 w 123"/>
                        <a:gd name="T15" fmla="*/ 1 h 308"/>
                        <a:gd name="T16" fmla="*/ 1 w 123"/>
                        <a:gd name="T17" fmla="*/ 1 h 308"/>
                        <a:gd name="T18" fmla="*/ 1 w 123"/>
                        <a:gd name="T19" fmla="*/ 1 h 308"/>
                        <a:gd name="T20" fmla="*/ 1 w 123"/>
                        <a:gd name="T21" fmla="*/ 1 h 308"/>
                        <a:gd name="T22" fmla="*/ 1 w 123"/>
                        <a:gd name="T23" fmla="*/ 1 h 308"/>
                        <a:gd name="T24" fmla="*/ 1 w 123"/>
                        <a:gd name="T25" fmla="*/ 1 h 308"/>
                        <a:gd name="T26" fmla="*/ 1 w 123"/>
                        <a:gd name="T27" fmla="*/ 1 h 308"/>
                        <a:gd name="T28" fmla="*/ 1 w 123"/>
                        <a:gd name="T29" fmla="*/ 1 h 308"/>
                        <a:gd name="T30" fmla="*/ 1 w 123"/>
                        <a:gd name="T31" fmla="*/ 1 h 308"/>
                        <a:gd name="T32" fmla="*/ 1 w 123"/>
                        <a:gd name="T33" fmla="*/ 1 h 308"/>
                        <a:gd name="T34" fmla="*/ 1 w 123"/>
                        <a:gd name="T35" fmla="*/ 1 h 308"/>
                        <a:gd name="T36" fmla="*/ 1 w 123"/>
                        <a:gd name="T37" fmla="*/ 1 h 308"/>
                        <a:gd name="T38" fmla="*/ 1 w 123"/>
                        <a:gd name="T39" fmla="*/ 1 h 308"/>
                        <a:gd name="T40" fmla="*/ 1 w 123"/>
                        <a:gd name="T41" fmla="*/ 2 h 308"/>
                        <a:gd name="T42" fmla="*/ 1 w 123"/>
                        <a:gd name="T43" fmla="*/ 2 h 308"/>
                        <a:gd name="T44" fmla="*/ 0 w 123"/>
                        <a:gd name="T45" fmla="*/ 2 h 308"/>
                        <a:gd name="T46" fmla="*/ 0 w 123"/>
                        <a:gd name="T47" fmla="*/ 2 h 308"/>
                        <a:gd name="T48" fmla="*/ 1 w 123"/>
                        <a:gd name="T49" fmla="*/ 2 h 308"/>
                        <a:gd name="T50" fmla="*/ 1 w 123"/>
                        <a:gd name="T51" fmla="*/ 2 h 308"/>
                        <a:gd name="T52" fmla="*/ 1 w 123"/>
                        <a:gd name="T53" fmla="*/ 2 h 308"/>
                        <a:gd name="T54" fmla="*/ 1 w 123"/>
                        <a:gd name="T55" fmla="*/ 2 h 308"/>
                        <a:gd name="T56" fmla="*/ 1 w 123"/>
                        <a:gd name="T57" fmla="*/ 2 h 308"/>
                        <a:gd name="T58" fmla="*/ 1 w 123"/>
                        <a:gd name="T59" fmla="*/ 1 h 308"/>
                        <a:gd name="T60" fmla="*/ 1 w 123"/>
                        <a:gd name="T61" fmla="*/ 1 h 308"/>
                        <a:gd name="T62" fmla="*/ 1 w 123"/>
                        <a:gd name="T63" fmla="*/ 1 h 308"/>
                        <a:gd name="T64" fmla="*/ 1 w 123"/>
                        <a:gd name="T65" fmla="*/ 1 h 308"/>
                        <a:gd name="T66" fmla="*/ 1 w 123"/>
                        <a:gd name="T67" fmla="*/ 1 h 308"/>
                        <a:gd name="T68" fmla="*/ 1 w 123"/>
                        <a:gd name="T69" fmla="*/ 1 h 308"/>
                        <a:gd name="T70" fmla="*/ 1 w 123"/>
                        <a:gd name="T71" fmla="*/ 1 h 308"/>
                        <a:gd name="T72" fmla="*/ 1 w 123"/>
                        <a:gd name="T73" fmla="*/ 1 h 308"/>
                        <a:gd name="T74" fmla="*/ 1 w 123"/>
                        <a:gd name="T75" fmla="*/ 1 h 308"/>
                        <a:gd name="T76" fmla="*/ 1 w 123"/>
                        <a:gd name="T77" fmla="*/ 1 h 308"/>
                        <a:gd name="T78" fmla="*/ 1 w 123"/>
                        <a:gd name="T79" fmla="*/ 0 h 30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23"/>
                        <a:gd name="T121" fmla="*/ 0 h 308"/>
                        <a:gd name="T122" fmla="*/ 123 w 123"/>
                        <a:gd name="T123" fmla="*/ 308 h 30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23" h="308">
                          <a:moveTo>
                            <a:pt x="123" y="0"/>
                          </a:moveTo>
                          <a:lnTo>
                            <a:pt x="121" y="0"/>
                          </a:lnTo>
                          <a:lnTo>
                            <a:pt x="119" y="4"/>
                          </a:lnTo>
                          <a:lnTo>
                            <a:pt x="116" y="10"/>
                          </a:lnTo>
                          <a:lnTo>
                            <a:pt x="112" y="19"/>
                          </a:lnTo>
                          <a:lnTo>
                            <a:pt x="104" y="27"/>
                          </a:lnTo>
                          <a:lnTo>
                            <a:pt x="99" y="38"/>
                          </a:lnTo>
                          <a:lnTo>
                            <a:pt x="95" y="44"/>
                          </a:lnTo>
                          <a:lnTo>
                            <a:pt x="91" y="51"/>
                          </a:lnTo>
                          <a:lnTo>
                            <a:pt x="87" y="57"/>
                          </a:lnTo>
                          <a:lnTo>
                            <a:pt x="83" y="65"/>
                          </a:lnTo>
                          <a:lnTo>
                            <a:pt x="78" y="70"/>
                          </a:lnTo>
                          <a:lnTo>
                            <a:pt x="76" y="76"/>
                          </a:lnTo>
                          <a:lnTo>
                            <a:pt x="70" y="84"/>
                          </a:lnTo>
                          <a:lnTo>
                            <a:pt x="66" y="89"/>
                          </a:lnTo>
                          <a:lnTo>
                            <a:pt x="62" y="97"/>
                          </a:lnTo>
                          <a:lnTo>
                            <a:pt x="59" y="103"/>
                          </a:lnTo>
                          <a:lnTo>
                            <a:pt x="55" y="110"/>
                          </a:lnTo>
                          <a:lnTo>
                            <a:pt x="53" y="118"/>
                          </a:lnTo>
                          <a:lnTo>
                            <a:pt x="47" y="122"/>
                          </a:lnTo>
                          <a:lnTo>
                            <a:pt x="45" y="129"/>
                          </a:lnTo>
                          <a:lnTo>
                            <a:pt x="41" y="135"/>
                          </a:lnTo>
                          <a:lnTo>
                            <a:pt x="40" y="141"/>
                          </a:lnTo>
                          <a:lnTo>
                            <a:pt x="38" y="147"/>
                          </a:lnTo>
                          <a:lnTo>
                            <a:pt x="34" y="152"/>
                          </a:lnTo>
                          <a:lnTo>
                            <a:pt x="32" y="156"/>
                          </a:lnTo>
                          <a:lnTo>
                            <a:pt x="32" y="162"/>
                          </a:lnTo>
                          <a:lnTo>
                            <a:pt x="28" y="169"/>
                          </a:lnTo>
                          <a:lnTo>
                            <a:pt x="22" y="179"/>
                          </a:lnTo>
                          <a:lnTo>
                            <a:pt x="21" y="183"/>
                          </a:lnTo>
                          <a:lnTo>
                            <a:pt x="21" y="188"/>
                          </a:lnTo>
                          <a:lnTo>
                            <a:pt x="19" y="196"/>
                          </a:lnTo>
                          <a:lnTo>
                            <a:pt x="17" y="202"/>
                          </a:lnTo>
                          <a:lnTo>
                            <a:pt x="15" y="207"/>
                          </a:lnTo>
                          <a:lnTo>
                            <a:pt x="15" y="213"/>
                          </a:lnTo>
                          <a:lnTo>
                            <a:pt x="11" y="219"/>
                          </a:lnTo>
                          <a:lnTo>
                            <a:pt x="11" y="224"/>
                          </a:lnTo>
                          <a:lnTo>
                            <a:pt x="9" y="230"/>
                          </a:lnTo>
                          <a:lnTo>
                            <a:pt x="9" y="236"/>
                          </a:lnTo>
                          <a:lnTo>
                            <a:pt x="7" y="244"/>
                          </a:lnTo>
                          <a:lnTo>
                            <a:pt x="7" y="249"/>
                          </a:lnTo>
                          <a:lnTo>
                            <a:pt x="5" y="259"/>
                          </a:lnTo>
                          <a:lnTo>
                            <a:pt x="3" y="270"/>
                          </a:lnTo>
                          <a:lnTo>
                            <a:pt x="2" y="280"/>
                          </a:lnTo>
                          <a:lnTo>
                            <a:pt x="2" y="289"/>
                          </a:lnTo>
                          <a:lnTo>
                            <a:pt x="0" y="295"/>
                          </a:lnTo>
                          <a:lnTo>
                            <a:pt x="0" y="301"/>
                          </a:lnTo>
                          <a:lnTo>
                            <a:pt x="0" y="304"/>
                          </a:lnTo>
                          <a:lnTo>
                            <a:pt x="0" y="306"/>
                          </a:lnTo>
                          <a:lnTo>
                            <a:pt x="32" y="308"/>
                          </a:lnTo>
                          <a:lnTo>
                            <a:pt x="32" y="306"/>
                          </a:lnTo>
                          <a:lnTo>
                            <a:pt x="32" y="302"/>
                          </a:lnTo>
                          <a:lnTo>
                            <a:pt x="32" y="295"/>
                          </a:lnTo>
                          <a:lnTo>
                            <a:pt x="32" y="287"/>
                          </a:lnTo>
                          <a:lnTo>
                            <a:pt x="32" y="280"/>
                          </a:lnTo>
                          <a:lnTo>
                            <a:pt x="32" y="274"/>
                          </a:lnTo>
                          <a:lnTo>
                            <a:pt x="34" y="268"/>
                          </a:lnTo>
                          <a:lnTo>
                            <a:pt x="34" y="263"/>
                          </a:lnTo>
                          <a:lnTo>
                            <a:pt x="36" y="255"/>
                          </a:lnTo>
                          <a:lnTo>
                            <a:pt x="38" y="247"/>
                          </a:lnTo>
                          <a:lnTo>
                            <a:pt x="40" y="242"/>
                          </a:lnTo>
                          <a:lnTo>
                            <a:pt x="41" y="234"/>
                          </a:lnTo>
                          <a:lnTo>
                            <a:pt x="41" y="224"/>
                          </a:lnTo>
                          <a:lnTo>
                            <a:pt x="43" y="215"/>
                          </a:lnTo>
                          <a:lnTo>
                            <a:pt x="43" y="207"/>
                          </a:lnTo>
                          <a:lnTo>
                            <a:pt x="47" y="200"/>
                          </a:lnTo>
                          <a:lnTo>
                            <a:pt x="47" y="190"/>
                          </a:lnTo>
                          <a:lnTo>
                            <a:pt x="51" y="181"/>
                          </a:lnTo>
                          <a:lnTo>
                            <a:pt x="55" y="171"/>
                          </a:lnTo>
                          <a:lnTo>
                            <a:pt x="57" y="164"/>
                          </a:lnTo>
                          <a:lnTo>
                            <a:pt x="61" y="154"/>
                          </a:lnTo>
                          <a:lnTo>
                            <a:pt x="62" y="145"/>
                          </a:lnTo>
                          <a:lnTo>
                            <a:pt x="66" y="135"/>
                          </a:lnTo>
                          <a:lnTo>
                            <a:pt x="70" y="126"/>
                          </a:lnTo>
                          <a:lnTo>
                            <a:pt x="74" y="118"/>
                          </a:lnTo>
                          <a:lnTo>
                            <a:pt x="78" y="109"/>
                          </a:lnTo>
                          <a:lnTo>
                            <a:pt x="83" y="99"/>
                          </a:lnTo>
                          <a:lnTo>
                            <a:pt x="87" y="91"/>
                          </a:lnTo>
                          <a:lnTo>
                            <a:pt x="123" y="0"/>
                          </a:lnTo>
                          <a:close/>
                        </a:path>
                      </a:pathLst>
                    </a:custGeom>
                    <a:solidFill>
                      <a:srgbClr val="6B949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28" name="Freeform 124"/>
                    <p:cNvSpPr>
                      <a:spLocks/>
                    </p:cNvSpPr>
                    <p:nvPr/>
                  </p:nvSpPr>
                  <p:spPr bwMode="auto">
                    <a:xfrm>
                      <a:off x="4050" y="2158"/>
                      <a:ext cx="53" cy="47"/>
                    </a:xfrm>
                    <a:custGeom>
                      <a:avLst/>
                      <a:gdLst>
                        <a:gd name="T0" fmla="*/ 0 w 107"/>
                        <a:gd name="T1" fmla="*/ 0 h 96"/>
                        <a:gd name="T2" fmla="*/ 0 w 107"/>
                        <a:gd name="T3" fmla="*/ 0 h 96"/>
                        <a:gd name="T4" fmla="*/ 0 w 107"/>
                        <a:gd name="T5" fmla="*/ 0 h 96"/>
                        <a:gd name="T6" fmla="*/ 0 w 107"/>
                        <a:gd name="T7" fmla="*/ 0 h 96"/>
                        <a:gd name="T8" fmla="*/ 0 w 107"/>
                        <a:gd name="T9" fmla="*/ 0 h 96"/>
                        <a:gd name="T10" fmla="*/ 0 w 107"/>
                        <a:gd name="T11" fmla="*/ 0 h 96"/>
                        <a:gd name="T12" fmla="*/ 0 60000 65536"/>
                        <a:gd name="T13" fmla="*/ 0 60000 65536"/>
                        <a:gd name="T14" fmla="*/ 0 60000 65536"/>
                        <a:gd name="T15" fmla="*/ 0 60000 65536"/>
                        <a:gd name="T16" fmla="*/ 0 60000 65536"/>
                        <a:gd name="T17" fmla="*/ 0 60000 65536"/>
                        <a:gd name="T18" fmla="*/ 0 w 107"/>
                        <a:gd name="T19" fmla="*/ 0 h 96"/>
                        <a:gd name="T20" fmla="*/ 107 w 107"/>
                        <a:gd name="T21" fmla="*/ 96 h 96"/>
                      </a:gdLst>
                      <a:ahLst/>
                      <a:cxnLst>
                        <a:cxn ang="T12">
                          <a:pos x="T0" y="T1"/>
                        </a:cxn>
                        <a:cxn ang="T13">
                          <a:pos x="T2" y="T3"/>
                        </a:cxn>
                        <a:cxn ang="T14">
                          <a:pos x="T4" y="T5"/>
                        </a:cxn>
                        <a:cxn ang="T15">
                          <a:pos x="T6" y="T7"/>
                        </a:cxn>
                        <a:cxn ang="T16">
                          <a:pos x="T8" y="T9"/>
                        </a:cxn>
                        <a:cxn ang="T17">
                          <a:pos x="T10" y="T11"/>
                        </a:cxn>
                      </a:cxnLst>
                      <a:rect l="T18" t="T19" r="T20" b="T21"/>
                      <a:pathLst>
                        <a:path w="107" h="96">
                          <a:moveTo>
                            <a:pt x="0" y="0"/>
                          </a:moveTo>
                          <a:lnTo>
                            <a:pt x="63" y="19"/>
                          </a:lnTo>
                          <a:lnTo>
                            <a:pt x="107" y="96"/>
                          </a:lnTo>
                          <a:lnTo>
                            <a:pt x="78" y="0"/>
                          </a:lnTo>
                          <a:lnTo>
                            <a:pt x="0" y="0"/>
                          </a:lnTo>
                          <a:close/>
                        </a:path>
                      </a:pathLst>
                    </a:custGeom>
                    <a:solidFill>
                      <a:srgbClr val="6B949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29" name="Freeform 125"/>
                    <p:cNvSpPr>
                      <a:spLocks/>
                    </p:cNvSpPr>
                    <p:nvPr/>
                  </p:nvSpPr>
                  <p:spPr bwMode="auto">
                    <a:xfrm>
                      <a:off x="4591" y="1192"/>
                      <a:ext cx="19" cy="14"/>
                    </a:xfrm>
                    <a:custGeom>
                      <a:avLst/>
                      <a:gdLst>
                        <a:gd name="T0" fmla="*/ 0 w 38"/>
                        <a:gd name="T1" fmla="*/ 1 h 28"/>
                        <a:gd name="T2" fmla="*/ 1 w 38"/>
                        <a:gd name="T3" fmla="*/ 0 h 28"/>
                        <a:gd name="T4" fmla="*/ 1 w 38"/>
                        <a:gd name="T5" fmla="*/ 1 h 28"/>
                        <a:gd name="T6" fmla="*/ 1 w 38"/>
                        <a:gd name="T7" fmla="*/ 1 h 28"/>
                        <a:gd name="T8" fmla="*/ 0 w 38"/>
                        <a:gd name="T9" fmla="*/ 1 h 28"/>
                        <a:gd name="T10" fmla="*/ 0 w 38"/>
                        <a:gd name="T11" fmla="*/ 1 h 28"/>
                        <a:gd name="T12" fmla="*/ 0 60000 65536"/>
                        <a:gd name="T13" fmla="*/ 0 60000 65536"/>
                        <a:gd name="T14" fmla="*/ 0 60000 65536"/>
                        <a:gd name="T15" fmla="*/ 0 60000 65536"/>
                        <a:gd name="T16" fmla="*/ 0 60000 65536"/>
                        <a:gd name="T17" fmla="*/ 0 60000 65536"/>
                        <a:gd name="T18" fmla="*/ 0 w 38"/>
                        <a:gd name="T19" fmla="*/ 0 h 28"/>
                        <a:gd name="T20" fmla="*/ 38 w 38"/>
                        <a:gd name="T21" fmla="*/ 28 h 28"/>
                      </a:gdLst>
                      <a:ahLst/>
                      <a:cxnLst>
                        <a:cxn ang="T12">
                          <a:pos x="T0" y="T1"/>
                        </a:cxn>
                        <a:cxn ang="T13">
                          <a:pos x="T2" y="T3"/>
                        </a:cxn>
                        <a:cxn ang="T14">
                          <a:pos x="T4" y="T5"/>
                        </a:cxn>
                        <a:cxn ang="T15">
                          <a:pos x="T6" y="T7"/>
                        </a:cxn>
                        <a:cxn ang="T16">
                          <a:pos x="T8" y="T9"/>
                        </a:cxn>
                        <a:cxn ang="T17">
                          <a:pos x="T10" y="T11"/>
                        </a:cxn>
                      </a:cxnLst>
                      <a:rect l="T18" t="T19" r="T20" b="T21"/>
                      <a:pathLst>
                        <a:path w="38" h="28">
                          <a:moveTo>
                            <a:pt x="0" y="11"/>
                          </a:moveTo>
                          <a:lnTo>
                            <a:pt x="13" y="0"/>
                          </a:lnTo>
                          <a:lnTo>
                            <a:pt x="38" y="5"/>
                          </a:lnTo>
                          <a:lnTo>
                            <a:pt x="13" y="28"/>
                          </a:lnTo>
                          <a:lnTo>
                            <a:pt x="0" y="1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30" name="Freeform 126"/>
                    <p:cNvSpPr>
                      <a:spLocks/>
                    </p:cNvSpPr>
                    <p:nvPr/>
                  </p:nvSpPr>
                  <p:spPr bwMode="auto">
                    <a:xfrm>
                      <a:off x="4319" y="1461"/>
                      <a:ext cx="16" cy="16"/>
                    </a:xfrm>
                    <a:custGeom>
                      <a:avLst/>
                      <a:gdLst>
                        <a:gd name="T0" fmla="*/ 1 w 32"/>
                        <a:gd name="T1" fmla="*/ 0 h 32"/>
                        <a:gd name="T2" fmla="*/ 1 w 32"/>
                        <a:gd name="T3" fmla="*/ 1 h 32"/>
                        <a:gd name="T4" fmla="*/ 1 w 32"/>
                        <a:gd name="T5" fmla="*/ 1 h 32"/>
                        <a:gd name="T6" fmla="*/ 0 w 32"/>
                        <a:gd name="T7" fmla="*/ 1 h 32"/>
                        <a:gd name="T8" fmla="*/ 1 w 32"/>
                        <a:gd name="T9" fmla="*/ 0 h 32"/>
                        <a:gd name="T10" fmla="*/ 1 w 32"/>
                        <a:gd name="T11" fmla="*/ 0 h 32"/>
                        <a:gd name="T12" fmla="*/ 0 60000 65536"/>
                        <a:gd name="T13" fmla="*/ 0 60000 65536"/>
                        <a:gd name="T14" fmla="*/ 0 60000 65536"/>
                        <a:gd name="T15" fmla="*/ 0 60000 65536"/>
                        <a:gd name="T16" fmla="*/ 0 60000 65536"/>
                        <a:gd name="T17" fmla="*/ 0 60000 65536"/>
                        <a:gd name="T18" fmla="*/ 0 w 32"/>
                        <a:gd name="T19" fmla="*/ 0 h 32"/>
                        <a:gd name="T20" fmla="*/ 32 w 32"/>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32" h="32">
                          <a:moveTo>
                            <a:pt x="13" y="0"/>
                          </a:moveTo>
                          <a:lnTo>
                            <a:pt x="32" y="5"/>
                          </a:lnTo>
                          <a:lnTo>
                            <a:pt x="4" y="32"/>
                          </a:lnTo>
                          <a:lnTo>
                            <a:pt x="0" y="24"/>
                          </a:lnTo>
                          <a:lnTo>
                            <a:pt x="1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31" name="Freeform 127"/>
                    <p:cNvSpPr>
                      <a:spLocks/>
                    </p:cNvSpPr>
                    <p:nvPr/>
                  </p:nvSpPr>
                  <p:spPr bwMode="auto">
                    <a:xfrm>
                      <a:off x="4065" y="1819"/>
                      <a:ext cx="16" cy="18"/>
                    </a:xfrm>
                    <a:custGeom>
                      <a:avLst/>
                      <a:gdLst>
                        <a:gd name="T0" fmla="*/ 1 w 30"/>
                        <a:gd name="T1" fmla="*/ 0 h 36"/>
                        <a:gd name="T2" fmla="*/ 1 w 30"/>
                        <a:gd name="T3" fmla="*/ 1 h 36"/>
                        <a:gd name="T4" fmla="*/ 0 w 30"/>
                        <a:gd name="T5" fmla="*/ 1 h 36"/>
                        <a:gd name="T6" fmla="*/ 1 w 30"/>
                        <a:gd name="T7" fmla="*/ 0 h 36"/>
                        <a:gd name="T8" fmla="*/ 1 w 30"/>
                        <a:gd name="T9" fmla="*/ 0 h 36"/>
                        <a:gd name="T10" fmla="*/ 0 60000 65536"/>
                        <a:gd name="T11" fmla="*/ 0 60000 65536"/>
                        <a:gd name="T12" fmla="*/ 0 60000 65536"/>
                        <a:gd name="T13" fmla="*/ 0 60000 65536"/>
                        <a:gd name="T14" fmla="*/ 0 60000 65536"/>
                        <a:gd name="T15" fmla="*/ 0 w 30"/>
                        <a:gd name="T16" fmla="*/ 0 h 36"/>
                        <a:gd name="T17" fmla="*/ 30 w 30"/>
                        <a:gd name="T18" fmla="*/ 36 h 36"/>
                      </a:gdLst>
                      <a:ahLst/>
                      <a:cxnLst>
                        <a:cxn ang="T10">
                          <a:pos x="T0" y="T1"/>
                        </a:cxn>
                        <a:cxn ang="T11">
                          <a:pos x="T2" y="T3"/>
                        </a:cxn>
                        <a:cxn ang="T12">
                          <a:pos x="T4" y="T5"/>
                        </a:cxn>
                        <a:cxn ang="T13">
                          <a:pos x="T6" y="T7"/>
                        </a:cxn>
                        <a:cxn ang="T14">
                          <a:pos x="T8" y="T9"/>
                        </a:cxn>
                      </a:cxnLst>
                      <a:rect l="T15" t="T16" r="T17" b="T18"/>
                      <a:pathLst>
                        <a:path w="30" h="36">
                          <a:moveTo>
                            <a:pt x="30" y="0"/>
                          </a:moveTo>
                          <a:lnTo>
                            <a:pt x="13" y="36"/>
                          </a:lnTo>
                          <a:lnTo>
                            <a:pt x="0" y="20"/>
                          </a:lnTo>
                          <a:lnTo>
                            <a:pt x="3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32" name="Freeform 128"/>
                    <p:cNvSpPr>
                      <a:spLocks/>
                    </p:cNvSpPr>
                    <p:nvPr/>
                  </p:nvSpPr>
                  <p:spPr bwMode="auto">
                    <a:xfrm>
                      <a:off x="4111" y="2210"/>
                      <a:ext cx="18" cy="14"/>
                    </a:xfrm>
                    <a:custGeom>
                      <a:avLst/>
                      <a:gdLst>
                        <a:gd name="T0" fmla="*/ 0 w 36"/>
                        <a:gd name="T1" fmla="*/ 0 h 29"/>
                        <a:gd name="T2" fmla="*/ 1 w 36"/>
                        <a:gd name="T3" fmla="*/ 0 h 29"/>
                        <a:gd name="T4" fmla="*/ 1 w 36"/>
                        <a:gd name="T5" fmla="*/ 0 h 29"/>
                        <a:gd name="T6" fmla="*/ 1 w 36"/>
                        <a:gd name="T7" fmla="*/ 0 h 29"/>
                        <a:gd name="T8" fmla="*/ 0 w 36"/>
                        <a:gd name="T9" fmla="*/ 0 h 29"/>
                        <a:gd name="T10" fmla="*/ 0 w 36"/>
                        <a:gd name="T11" fmla="*/ 0 h 29"/>
                        <a:gd name="T12" fmla="*/ 0 60000 65536"/>
                        <a:gd name="T13" fmla="*/ 0 60000 65536"/>
                        <a:gd name="T14" fmla="*/ 0 60000 65536"/>
                        <a:gd name="T15" fmla="*/ 0 60000 65536"/>
                        <a:gd name="T16" fmla="*/ 0 60000 65536"/>
                        <a:gd name="T17" fmla="*/ 0 60000 65536"/>
                        <a:gd name="T18" fmla="*/ 0 w 36"/>
                        <a:gd name="T19" fmla="*/ 0 h 29"/>
                        <a:gd name="T20" fmla="*/ 36 w 36"/>
                        <a:gd name="T21" fmla="*/ 29 h 29"/>
                      </a:gdLst>
                      <a:ahLst/>
                      <a:cxnLst>
                        <a:cxn ang="T12">
                          <a:pos x="T0" y="T1"/>
                        </a:cxn>
                        <a:cxn ang="T13">
                          <a:pos x="T2" y="T3"/>
                        </a:cxn>
                        <a:cxn ang="T14">
                          <a:pos x="T4" y="T5"/>
                        </a:cxn>
                        <a:cxn ang="T15">
                          <a:pos x="T6" y="T7"/>
                        </a:cxn>
                        <a:cxn ang="T16">
                          <a:pos x="T8" y="T9"/>
                        </a:cxn>
                        <a:cxn ang="T17">
                          <a:pos x="T10" y="T11"/>
                        </a:cxn>
                      </a:cxnLst>
                      <a:rect l="T18" t="T19" r="T20" b="T21"/>
                      <a:pathLst>
                        <a:path w="36" h="29">
                          <a:moveTo>
                            <a:pt x="0" y="19"/>
                          </a:moveTo>
                          <a:lnTo>
                            <a:pt x="11" y="29"/>
                          </a:lnTo>
                          <a:lnTo>
                            <a:pt x="34" y="25"/>
                          </a:lnTo>
                          <a:lnTo>
                            <a:pt x="36" y="0"/>
                          </a:lnTo>
                          <a:lnTo>
                            <a:pt x="0"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33" name="Freeform 129"/>
                    <p:cNvSpPr>
                      <a:spLocks/>
                    </p:cNvSpPr>
                    <p:nvPr/>
                  </p:nvSpPr>
                  <p:spPr bwMode="auto">
                    <a:xfrm>
                      <a:off x="5000" y="2171"/>
                      <a:ext cx="58" cy="156"/>
                    </a:xfrm>
                    <a:custGeom>
                      <a:avLst/>
                      <a:gdLst>
                        <a:gd name="T0" fmla="*/ 1 w 116"/>
                        <a:gd name="T1" fmla="*/ 2 h 312"/>
                        <a:gd name="T2" fmla="*/ 1 w 116"/>
                        <a:gd name="T3" fmla="*/ 2 h 312"/>
                        <a:gd name="T4" fmla="*/ 1 w 116"/>
                        <a:gd name="T5" fmla="*/ 1 h 312"/>
                        <a:gd name="T6" fmla="*/ 1 w 116"/>
                        <a:gd name="T7" fmla="*/ 1 h 312"/>
                        <a:gd name="T8" fmla="*/ 1 w 116"/>
                        <a:gd name="T9" fmla="*/ 1 h 312"/>
                        <a:gd name="T10" fmla="*/ 1 w 116"/>
                        <a:gd name="T11" fmla="*/ 1 h 312"/>
                        <a:gd name="T12" fmla="*/ 1 w 116"/>
                        <a:gd name="T13" fmla="*/ 1 h 312"/>
                        <a:gd name="T14" fmla="*/ 1 w 116"/>
                        <a:gd name="T15" fmla="*/ 1 h 312"/>
                        <a:gd name="T16" fmla="*/ 1 w 116"/>
                        <a:gd name="T17" fmla="*/ 1 h 312"/>
                        <a:gd name="T18" fmla="*/ 1 w 116"/>
                        <a:gd name="T19" fmla="*/ 1 h 312"/>
                        <a:gd name="T20" fmla="*/ 1 w 116"/>
                        <a:gd name="T21" fmla="*/ 1 h 312"/>
                        <a:gd name="T22" fmla="*/ 1 w 116"/>
                        <a:gd name="T23" fmla="*/ 1 h 312"/>
                        <a:gd name="T24" fmla="*/ 1 w 116"/>
                        <a:gd name="T25" fmla="*/ 1 h 312"/>
                        <a:gd name="T26" fmla="*/ 1 w 116"/>
                        <a:gd name="T27" fmla="*/ 1 h 312"/>
                        <a:gd name="T28" fmla="*/ 1 w 116"/>
                        <a:gd name="T29" fmla="*/ 1 h 312"/>
                        <a:gd name="T30" fmla="*/ 1 w 116"/>
                        <a:gd name="T31" fmla="*/ 1 h 312"/>
                        <a:gd name="T32" fmla="*/ 1 w 116"/>
                        <a:gd name="T33" fmla="*/ 1 h 312"/>
                        <a:gd name="T34" fmla="*/ 1 w 116"/>
                        <a:gd name="T35" fmla="*/ 1 h 312"/>
                        <a:gd name="T36" fmla="*/ 1 w 116"/>
                        <a:gd name="T37" fmla="*/ 1 h 312"/>
                        <a:gd name="T38" fmla="*/ 1 w 116"/>
                        <a:gd name="T39" fmla="*/ 1 h 312"/>
                        <a:gd name="T40" fmla="*/ 1 w 116"/>
                        <a:gd name="T41" fmla="*/ 1 h 312"/>
                        <a:gd name="T42" fmla="*/ 1 w 116"/>
                        <a:gd name="T43" fmla="*/ 1 h 312"/>
                        <a:gd name="T44" fmla="*/ 1 w 116"/>
                        <a:gd name="T45" fmla="*/ 1 h 312"/>
                        <a:gd name="T46" fmla="*/ 1 w 116"/>
                        <a:gd name="T47" fmla="*/ 1 h 312"/>
                        <a:gd name="T48" fmla="*/ 1 w 116"/>
                        <a:gd name="T49" fmla="*/ 1 h 312"/>
                        <a:gd name="T50" fmla="*/ 1 w 116"/>
                        <a:gd name="T51" fmla="*/ 1 h 312"/>
                        <a:gd name="T52" fmla="*/ 1 w 116"/>
                        <a:gd name="T53" fmla="*/ 1 h 312"/>
                        <a:gd name="T54" fmla="*/ 1 w 116"/>
                        <a:gd name="T55" fmla="*/ 1 h 312"/>
                        <a:gd name="T56" fmla="*/ 1 w 116"/>
                        <a:gd name="T57" fmla="*/ 1 h 312"/>
                        <a:gd name="T58" fmla="*/ 1 w 116"/>
                        <a:gd name="T59" fmla="*/ 2 h 312"/>
                        <a:gd name="T60" fmla="*/ 1 w 116"/>
                        <a:gd name="T61" fmla="*/ 2 h 312"/>
                        <a:gd name="T62" fmla="*/ 1 w 116"/>
                        <a:gd name="T63" fmla="*/ 2 h 312"/>
                        <a:gd name="T64" fmla="*/ 1 w 116"/>
                        <a:gd name="T65" fmla="*/ 2 h 31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16"/>
                        <a:gd name="T100" fmla="*/ 0 h 312"/>
                        <a:gd name="T101" fmla="*/ 116 w 116"/>
                        <a:gd name="T102" fmla="*/ 312 h 31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16" h="312">
                          <a:moveTo>
                            <a:pt x="116" y="285"/>
                          </a:moveTo>
                          <a:lnTo>
                            <a:pt x="114" y="276"/>
                          </a:lnTo>
                          <a:lnTo>
                            <a:pt x="110" y="266"/>
                          </a:lnTo>
                          <a:lnTo>
                            <a:pt x="108" y="257"/>
                          </a:lnTo>
                          <a:lnTo>
                            <a:pt x="106" y="247"/>
                          </a:lnTo>
                          <a:lnTo>
                            <a:pt x="102" y="238"/>
                          </a:lnTo>
                          <a:lnTo>
                            <a:pt x="101" y="230"/>
                          </a:lnTo>
                          <a:lnTo>
                            <a:pt x="99" y="221"/>
                          </a:lnTo>
                          <a:lnTo>
                            <a:pt x="97" y="211"/>
                          </a:lnTo>
                          <a:lnTo>
                            <a:pt x="93" y="202"/>
                          </a:lnTo>
                          <a:lnTo>
                            <a:pt x="89" y="192"/>
                          </a:lnTo>
                          <a:lnTo>
                            <a:pt x="85" y="185"/>
                          </a:lnTo>
                          <a:lnTo>
                            <a:pt x="83" y="175"/>
                          </a:lnTo>
                          <a:lnTo>
                            <a:pt x="80" y="166"/>
                          </a:lnTo>
                          <a:lnTo>
                            <a:pt x="76" y="158"/>
                          </a:lnTo>
                          <a:lnTo>
                            <a:pt x="74" y="148"/>
                          </a:lnTo>
                          <a:lnTo>
                            <a:pt x="70" y="141"/>
                          </a:lnTo>
                          <a:lnTo>
                            <a:pt x="66" y="131"/>
                          </a:lnTo>
                          <a:lnTo>
                            <a:pt x="63" y="122"/>
                          </a:lnTo>
                          <a:lnTo>
                            <a:pt x="59" y="112"/>
                          </a:lnTo>
                          <a:lnTo>
                            <a:pt x="53" y="103"/>
                          </a:lnTo>
                          <a:lnTo>
                            <a:pt x="49" y="93"/>
                          </a:lnTo>
                          <a:lnTo>
                            <a:pt x="45" y="86"/>
                          </a:lnTo>
                          <a:lnTo>
                            <a:pt x="42" y="76"/>
                          </a:lnTo>
                          <a:lnTo>
                            <a:pt x="38" y="69"/>
                          </a:lnTo>
                          <a:lnTo>
                            <a:pt x="32" y="59"/>
                          </a:lnTo>
                          <a:lnTo>
                            <a:pt x="28" y="50"/>
                          </a:lnTo>
                          <a:lnTo>
                            <a:pt x="23" y="42"/>
                          </a:lnTo>
                          <a:lnTo>
                            <a:pt x="19" y="32"/>
                          </a:lnTo>
                          <a:lnTo>
                            <a:pt x="13" y="25"/>
                          </a:lnTo>
                          <a:lnTo>
                            <a:pt x="7" y="17"/>
                          </a:lnTo>
                          <a:lnTo>
                            <a:pt x="4" y="8"/>
                          </a:lnTo>
                          <a:lnTo>
                            <a:pt x="0" y="0"/>
                          </a:lnTo>
                          <a:lnTo>
                            <a:pt x="2" y="8"/>
                          </a:lnTo>
                          <a:lnTo>
                            <a:pt x="6" y="15"/>
                          </a:lnTo>
                          <a:lnTo>
                            <a:pt x="11" y="23"/>
                          </a:lnTo>
                          <a:lnTo>
                            <a:pt x="15" y="32"/>
                          </a:lnTo>
                          <a:lnTo>
                            <a:pt x="17" y="40"/>
                          </a:lnTo>
                          <a:lnTo>
                            <a:pt x="23" y="50"/>
                          </a:lnTo>
                          <a:lnTo>
                            <a:pt x="26" y="59"/>
                          </a:lnTo>
                          <a:lnTo>
                            <a:pt x="30" y="69"/>
                          </a:lnTo>
                          <a:lnTo>
                            <a:pt x="34" y="78"/>
                          </a:lnTo>
                          <a:lnTo>
                            <a:pt x="38" y="89"/>
                          </a:lnTo>
                          <a:lnTo>
                            <a:pt x="40" y="99"/>
                          </a:lnTo>
                          <a:lnTo>
                            <a:pt x="45" y="110"/>
                          </a:lnTo>
                          <a:lnTo>
                            <a:pt x="47" y="122"/>
                          </a:lnTo>
                          <a:lnTo>
                            <a:pt x="51" y="133"/>
                          </a:lnTo>
                          <a:lnTo>
                            <a:pt x="57" y="143"/>
                          </a:lnTo>
                          <a:lnTo>
                            <a:pt x="61" y="154"/>
                          </a:lnTo>
                          <a:lnTo>
                            <a:pt x="63" y="166"/>
                          </a:lnTo>
                          <a:lnTo>
                            <a:pt x="64" y="175"/>
                          </a:lnTo>
                          <a:lnTo>
                            <a:pt x="68" y="186"/>
                          </a:lnTo>
                          <a:lnTo>
                            <a:pt x="72" y="198"/>
                          </a:lnTo>
                          <a:lnTo>
                            <a:pt x="74" y="207"/>
                          </a:lnTo>
                          <a:lnTo>
                            <a:pt x="76" y="219"/>
                          </a:lnTo>
                          <a:lnTo>
                            <a:pt x="78" y="228"/>
                          </a:lnTo>
                          <a:lnTo>
                            <a:pt x="82" y="238"/>
                          </a:lnTo>
                          <a:lnTo>
                            <a:pt x="82" y="247"/>
                          </a:lnTo>
                          <a:lnTo>
                            <a:pt x="83" y="257"/>
                          </a:lnTo>
                          <a:lnTo>
                            <a:pt x="83" y="266"/>
                          </a:lnTo>
                          <a:lnTo>
                            <a:pt x="85" y="278"/>
                          </a:lnTo>
                          <a:lnTo>
                            <a:pt x="85" y="285"/>
                          </a:lnTo>
                          <a:lnTo>
                            <a:pt x="85" y="295"/>
                          </a:lnTo>
                          <a:lnTo>
                            <a:pt x="85" y="302"/>
                          </a:lnTo>
                          <a:lnTo>
                            <a:pt x="85" y="312"/>
                          </a:lnTo>
                          <a:lnTo>
                            <a:pt x="116" y="285"/>
                          </a:lnTo>
                          <a:close/>
                        </a:path>
                      </a:pathLst>
                    </a:custGeom>
                    <a:solidFill>
                      <a:srgbClr val="99997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34" name="Freeform 130"/>
                    <p:cNvSpPr>
                      <a:spLocks/>
                    </p:cNvSpPr>
                    <p:nvPr/>
                  </p:nvSpPr>
                  <p:spPr bwMode="auto">
                    <a:xfrm>
                      <a:off x="5214" y="2361"/>
                      <a:ext cx="53" cy="34"/>
                    </a:xfrm>
                    <a:custGeom>
                      <a:avLst/>
                      <a:gdLst>
                        <a:gd name="T0" fmla="*/ 0 w 107"/>
                        <a:gd name="T1" fmla="*/ 0 h 69"/>
                        <a:gd name="T2" fmla="*/ 0 w 107"/>
                        <a:gd name="T3" fmla="*/ 0 h 69"/>
                        <a:gd name="T4" fmla="*/ 0 w 107"/>
                        <a:gd name="T5" fmla="*/ 0 h 69"/>
                        <a:gd name="T6" fmla="*/ 0 w 107"/>
                        <a:gd name="T7" fmla="*/ 0 h 69"/>
                        <a:gd name="T8" fmla="*/ 0 w 107"/>
                        <a:gd name="T9" fmla="*/ 0 h 69"/>
                        <a:gd name="T10" fmla="*/ 0 w 107"/>
                        <a:gd name="T11" fmla="*/ 0 h 69"/>
                        <a:gd name="T12" fmla="*/ 0 w 107"/>
                        <a:gd name="T13" fmla="*/ 0 h 69"/>
                        <a:gd name="T14" fmla="*/ 0 w 107"/>
                        <a:gd name="T15" fmla="*/ 0 h 69"/>
                        <a:gd name="T16" fmla="*/ 0 w 107"/>
                        <a:gd name="T17" fmla="*/ 0 h 69"/>
                        <a:gd name="T18" fmla="*/ 0 w 107"/>
                        <a:gd name="T19" fmla="*/ 0 h 69"/>
                        <a:gd name="T20" fmla="*/ 0 w 107"/>
                        <a:gd name="T21" fmla="*/ 0 h 69"/>
                        <a:gd name="T22" fmla="*/ 0 w 107"/>
                        <a:gd name="T23" fmla="*/ 0 h 69"/>
                        <a:gd name="T24" fmla="*/ 0 w 107"/>
                        <a:gd name="T25" fmla="*/ 0 h 69"/>
                        <a:gd name="T26" fmla="*/ 0 w 107"/>
                        <a:gd name="T27" fmla="*/ 0 h 69"/>
                        <a:gd name="T28" fmla="*/ 0 w 107"/>
                        <a:gd name="T29" fmla="*/ 0 h 69"/>
                        <a:gd name="T30" fmla="*/ 0 w 107"/>
                        <a:gd name="T31" fmla="*/ 0 h 69"/>
                        <a:gd name="T32" fmla="*/ 0 w 107"/>
                        <a:gd name="T33" fmla="*/ 0 h 69"/>
                        <a:gd name="T34" fmla="*/ 0 w 107"/>
                        <a:gd name="T35" fmla="*/ 0 h 69"/>
                        <a:gd name="T36" fmla="*/ 0 w 107"/>
                        <a:gd name="T37" fmla="*/ 0 h 69"/>
                        <a:gd name="T38" fmla="*/ 0 w 107"/>
                        <a:gd name="T39" fmla="*/ 0 h 69"/>
                        <a:gd name="T40" fmla="*/ 0 w 107"/>
                        <a:gd name="T41" fmla="*/ 0 h 69"/>
                        <a:gd name="T42" fmla="*/ 0 w 107"/>
                        <a:gd name="T43" fmla="*/ 0 h 69"/>
                        <a:gd name="T44" fmla="*/ 0 w 107"/>
                        <a:gd name="T45" fmla="*/ 0 h 69"/>
                        <a:gd name="T46" fmla="*/ 0 w 107"/>
                        <a:gd name="T47" fmla="*/ 0 h 69"/>
                        <a:gd name="T48" fmla="*/ 0 w 107"/>
                        <a:gd name="T49" fmla="*/ 0 h 69"/>
                        <a:gd name="T50" fmla="*/ 0 w 107"/>
                        <a:gd name="T51" fmla="*/ 0 h 69"/>
                        <a:gd name="T52" fmla="*/ 0 w 107"/>
                        <a:gd name="T53" fmla="*/ 0 h 69"/>
                        <a:gd name="T54" fmla="*/ 0 w 107"/>
                        <a:gd name="T55" fmla="*/ 0 h 6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07"/>
                        <a:gd name="T85" fmla="*/ 0 h 69"/>
                        <a:gd name="T86" fmla="*/ 107 w 107"/>
                        <a:gd name="T87" fmla="*/ 69 h 69"/>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07" h="69">
                          <a:moveTo>
                            <a:pt x="107" y="56"/>
                          </a:moveTo>
                          <a:lnTo>
                            <a:pt x="107" y="52"/>
                          </a:lnTo>
                          <a:lnTo>
                            <a:pt x="105" y="46"/>
                          </a:lnTo>
                          <a:lnTo>
                            <a:pt x="103" y="38"/>
                          </a:lnTo>
                          <a:lnTo>
                            <a:pt x="101" y="31"/>
                          </a:lnTo>
                          <a:lnTo>
                            <a:pt x="95" y="19"/>
                          </a:lnTo>
                          <a:lnTo>
                            <a:pt x="90" y="12"/>
                          </a:lnTo>
                          <a:lnTo>
                            <a:pt x="86" y="8"/>
                          </a:lnTo>
                          <a:lnTo>
                            <a:pt x="80" y="4"/>
                          </a:lnTo>
                          <a:lnTo>
                            <a:pt x="76" y="0"/>
                          </a:lnTo>
                          <a:lnTo>
                            <a:pt x="71" y="0"/>
                          </a:lnTo>
                          <a:lnTo>
                            <a:pt x="63" y="0"/>
                          </a:lnTo>
                          <a:lnTo>
                            <a:pt x="57" y="2"/>
                          </a:lnTo>
                          <a:lnTo>
                            <a:pt x="52" y="4"/>
                          </a:lnTo>
                          <a:lnTo>
                            <a:pt x="44" y="10"/>
                          </a:lnTo>
                          <a:lnTo>
                            <a:pt x="38" y="14"/>
                          </a:lnTo>
                          <a:lnTo>
                            <a:pt x="33" y="19"/>
                          </a:lnTo>
                          <a:lnTo>
                            <a:pt x="27" y="25"/>
                          </a:lnTo>
                          <a:lnTo>
                            <a:pt x="23" y="33"/>
                          </a:lnTo>
                          <a:lnTo>
                            <a:pt x="18" y="40"/>
                          </a:lnTo>
                          <a:lnTo>
                            <a:pt x="12" y="46"/>
                          </a:lnTo>
                          <a:lnTo>
                            <a:pt x="10" y="52"/>
                          </a:lnTo>
                          <a:lnTo>
                            <a:pt x="6" y="57"/>
                          </a:lnTo>
                          <a:lnTo>
                            <a:pt x="2" y="65"/>
                          </a:lnTo>
                          <a:lnTo>
                            <a:pt x="0" y="69"/>
                          </a:lnTo>
                          <a:lnTo>
                            <a:pt x="73" y="18"/>
                          </a:lnTo>
                          <a:lnTo>
                            <a:pt x="107" y="56"/>
                          </a:lnTo>
                          <a:close/>
                        </a:path>
                      </a:pathLst>
                    </a:custGeom>
                    <a:solidFill>
                      <a:srgbClr val="99997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35" name="Freeform 131"/>
                    <p:cNvSpPr>
                      <a:spLocks/>
                    </p:cNvSpPr>
                    <p:nvPr/>
                  </p:nvSpPr>
                  <p:spPr bwMode="auto">
                    <a:xfrm>
                      <a:off x="5066" y="2460"/>
                      <a:ext cx="106" cy="80"/>
                    </a:xfrm>
                    <a:custGeom>
                      <a:avLst/>
                      <a:gdLst>
                        <a:gd name="T0" fmla="*/ 1 w 213"/>
                        <a:gd name="T1" fmla="*/ 1 h 160"/>
                        <a:gd name="T2" fmla="*/ 1 w 213"/>
                        <a:gd name="T3" fmla="*/ 1 h 160"/>
                        <a:gd name="T4" fmla="*/ 1 w 213"/>
                        <a:gd name="T5" fmla="*/ 1 h 160"/>
                        <a:gd name="T6" fmla="*/ 0 w 213"/>
                        <a:gd name="T7" fmla="*/ 1 h 160"/>
                        <a:gd name="T8" fmla="*/ 0 w 213"/>
                        <a:gd name="T9" fmla="*/ 1 h 160"/>
                        <a:gd name="T10" fmla="*/ 0 w 213"/>
                        <a:gd name="T11" fmla="*/ 1 h 160"/>
                        <a:gd name="T12" fmla="*/ 0 w 213"/>
                        <a:gd name="T13" fmla="*/ 1 h 160"/>
                        <a:gd name="T14" fmla="*/ 0 w 213"/>
                        <a:gd name="T15" fmla="*/ 1 h 160"/>
                        <a:gd name="T16" fmla="*/ 0 w 213"/>
                        <a:gd name="T17" fmla="*/ 1 h 160"/>
                        <a:gd name="T18" fmla="*/ 0 w 213"/>
                        <a:gd name="T19" fmla="*/ 1 h 160"/>
                        <a:gd name="T20" fmla="*/ 0 w 213"/>
                        <a:gd name="T21" fmla="*/ 1 h 160"/>
                        <a:gd name="T22" fmla="*/ 0 w 213"/>
                        <a:gd name="T23" fmla="*/ 1 h 160"/>
                        <a:gd name="T24" fmla="*/ 0 w 213"/>
                        <a:gd name="T25" fmla="*/ 1 h 160"/>
                        <a:gd name="T26" fmla="*/ 0 w 213"/>
                        <a:gd name="T27" fmla="*/ 1 h 160"/>
                        <a:gd name="T28" fmla="*/ 0 w 213"/>
                        <a:gd name="T29" fmla="*/ 1 h 160"/>
                        <a:gd name="T30" fmla="*/ 0 w 213"/>
                        <a:gd name="T31" fmla="*/ 1 h 160"/>
                        <a:gd name="T32" fmla="*/ 0 w 213"/>
                        <a:gd name="T33" fmla="*/ 1 h 160"/>
                        <a:gd name="T34" fmla="*/ 0 w 213"/>
                        <a:gd name="T35" fmla="*/ 1 h 160"/>
                        <a:gd name="T36" fmla="*/ 0 w 213"/>
                        <a:gd name="T37" fmla="*/ 1 h 160"/>
                        <a:gd name="T38" fmla="*/ 0 w 213"/>
                        <a:gd name="T39" fmla="*/ 1 h 160"/>
                        <a:gd name="T40" fmla="*/ 0 w 213"/>
                        <a:gd name="T41" fmla="*/ 1 h 160"/>
                        <a:gd name="T42" fmla="*/ 1 w 213"/>
                        <a:gd name="T43" fmla="*/ 1 h 160"/>
                        <a:gd name="T44" fmla="*/ 1 w 213"/>
                        <a:gd name="T45" fmla="*/ 1 h 160"/>
                        <a:gd name="T46" fmla="*/ 1 w 213"/>
                        <a:gd name="T47" fmla="*/ 1 h 160"/>
                        <a:gd name="T48" fmla="*/ 1 w 213"/>
                        <a:gd name="T49" fmla="*/ 1 h 160"/>
                        <a:gd name="T50" fmla="*/ 1 w 213"/>
                        <a:gd name="T51" fmla="*/ 1 h 160"/>
                        <a:gd name="T52" fmla="*/ 1 w 213"/>
                        <a:gd name="T53" fmla="*/ 1 h 160"/>
                        <a:gd name="T54" fmla="*/ 1 w 213"/>
                        <a:gd name="T55" fmla="*/ 0 h 160"/>
                        <a:gd name="T56" fmla="*/ 1 w 213"/>
                        <a:gd name="T57" fmla="*/ 1 h 160"/>
                        <a:gd name="T58" fmla="*/ 1 w 213"/>
                        <a:gd name="T59" fmla="*/ 1 h 160"/>
                        <a:gd name="T60" fmla="*/ 1 w 213"/>
                        <a:gd name="T61" fmla="*/ 1 h 160"/>
                        <a:gd name="T62" fmla="*/ 1 w 213"/>
                        <a:gd name="T63" fmla="*/ 1 h 160"/>
                        <a:gd name="T64" fmla="*/ 1 w 213"/>
                        <a:gd name="T65" fmla="*/ 1 h 160"/>
                        <a:gd name="T66" fmla="*/ 1 w 213"/>
                        <a:gd name="T67" fmla="*/ 1 h 160"/>
                        <a:gd name="T68" fmla="*/ 1 w 213"/>
                        <a:gd name="T69" fmla="*/ 1 h 160"/>
                        <a:gd name="T70" fmla="*/ 1 w 213"/>
                        <a:gd name="T71" fmla="*/ 1 h 16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13"/>
                        <a:gd name="T109" fmla="*/ 0 h 160"/>
                        <a:gd name="T110" fmla="*/ 213 w 213"/>
                        <a:gd name="T111" fmla="*/ 160 h 16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13" h="160">
                          <a:moveTo>
                            <a:pt x="167" y="74"/>
                          </a:moveTo>
                          <a:lnTo>
                            <a:pt x="165" y="78"/>
                          </a:lnTo>
                          <a:lnTo>
                            <a:pt x="158" y="84"/>
                          </a:lnTo>
                          <a:lnTo>
                            <a:pt x="150" y="88"/>
                          </a:lnTo>
                          <a:lnTo>
                            <a:pt x="144" y="91"/>
                          </a:lnTo>
                          <a:lnTo>
                            <a:pt x="135" y="97"/>
                          </a:lnTo>
                          <a:lnTo>
                            <a:pt x="127" y="105"/>
                          </a:lnTo>
                          <a:lnTo>
                            <a:pt x="122" y="107"/>
                          </a:lnTo>
                          <a:lnTo>
                            <a:pt x="114" y="110"/>
                          </a:lnTo>
                          <a:lnTo>
                            <a:pt x="108" y="114"/>
                          </a:lnTo>
                          <a:lnTo>
                            <a:pt x="103" y="116"/>
                          </a:lnTo>
                          <a:lnTo>
                            <a:pt x="95" y="120"/>
                          </a:lnTo>
                          <a:lnTo>
                            <a:pt x="89" y="124"/>
                          </a:lnTo>
                          <a:lnTo>
                            <a:pt x="82" y="128"/>
                          </a:lnTo>
                          <a:lnTo>
                            <a:pt x="74" y="131"/>
                          </a:lnTo>
                          <a:lnTo>
                            <a:pt x="66" y="135"/>
                          </a:lnTo>
                          <a:lnTo>
                            <a:pt x="57" y="137"/>
                          </a:lnTo>
                          <a:lnTo>
                            <a:pt x="47" y="141"/>
                          </a:lnTo>
                          <a:lnTo>
                            <a:pt x="40" y="145"/>
                          </a:lnTo>
                          <a:lnTo>
                            <a:pt x="30" y="148"/>
                          </a:lnTo>
                          <a:lnTo>
                            <a:pt x="21" y="152"/>
                          </a:lnTo>
                          <a:lnTo>
                            <a:pt x="9" y="156"/>
                          </a:lnTo>
                          <a:lnTo>
                            <a:pt x="0" y="160"/>
                          </a:lnTo>
                          <a:lnTo>
                            <a:pt x="0" y="158"/>
                          </a:lnTo>
                          <a:lnTo>
                            <a:pt x="4" y="156"/>
                          </a:lnTo>
                          <a:lnTo>
                            <a:pt x="9" y="152"/>
                          </a:lnTo>
                          <a:lnTo>
                            <a:pt x="19" y="150"/>
                          </a:lnTo>
                          <a:lnTo>
                            <a:pt x="27" y="145"/>
                          </a:lnTo>
                          <a:lnTo>
                            <a:pt x="38" y="139"/>
                          </a:lnTo>
                          <a:lnTo>
                            <a:pt x="44" y="137"/>
                          </a:lnTo>
                          <a:lnTo>
                            <a:pt x="49" y="133"/>
                          </a:lnTo>
                          <a:lnTo>
                            <a:pt x="55" y="129"/>
                          </a:lnTo>
                          <a:lnTo>
                            <a:pt x="63" y="128"/>
                          </a:lnTo>
                          <a:lnTo>
                            <a:pt x="68" y="124"/>
                          </a:lnTo>
                          <a:lnTo>
                            <a:pt x="76" y="118"/>
                          </a:lnTo>
                          <a:lnTo>
                            <a:pt x="82" y="114"/>
                          </a:lnTo>
                          <a:lnTo>
                            <a:pt x="89" y="112"/>
                          </a:lnTo>
                          <a:lnTo>
                            <a:pt x="95" y="107"/>
                          </a:lnTo>
                          <a:lnTo>
                            <a:pt x="101" y="103"/>
                          </a:lnTo>
                          <a:lnTo>
                            <a:pt x="108" y="99"/>
                          </a:lnTo>
                          <a:lnTo>
                            <a:pt x="114" y="95"/>
                          </a:lnTo>
                          <a:lnTo>
                            <a:pt x="120" y="91"/>
                          </a:lnTo>
                          <a:lnTo>
                            <a:pt x="125" y="88"/>
                          </a:lnTo>
                          <a:lnTo>
                            <a:pt x="131" y="82"/>
                          </a:lnTo>
                          <a:lnTo>
                            <a:pt x="137" y="80"/>
                          </a:lnTo>
                          <a:lnTo>
                            <a:pt x="148" y="71"/>
                          </a:lnTo>
                          <a:lnTo>
                            <a:pt x="158" y="63"/>
                          </a:lnTo>
                          <a:lnTo>
                            <a:pt x="163" y="55"/>
                          </a:lnTo>
                          <a:lnTo>
                            <a:pt x="169" y="50"/>
                          </a:lnTo>
                          <a:lnTo>
                            <a:pt x="177" y="44"/>
                          </a:lnTo>
                          <a:lnTo>
                            <a:pt x="182" y="36"/>
                          </a:lnTo>
                          <a:lnTo>
                            <a:pt x="192" y="25"/>
                          </a:lnTo>
                          <a:lnTo>
                            <a:pt x="200" y="17"/>
                          </a:lnTo>
                          <a:lnTo>
                            <a:pt x="205" y="10"/>
                          </a:lnTo>
                          <a:lnTo>
                            <a:pt x="209" y="4"/>
                          </a:lnTo>
                          <a:lnTo>
                            <a:pt x="213" y="0"/>
                          </a:lnTo>
                          <a:lnTo>
                            <a:pt x="211" y="2"/>
                          </a:lnTo>
                          <a:lnTo>
                            <a:pt x="207" y="10"/>
                          </a:lnTo>
                          <a:lnTo>
                            <a:pt x="205" y="12"/>
                          </a:lnTo>
                          <a:lnTo>
                            <a:pt x="201" y="17"/>
                          </a:lnTo>
                          <a:lnTo>
                            <a:pt x="200" y="25"/>
                          </a:lnTo>
                          <a:lnTo>
                            <a:pt x="196" y="31"/>
                          </a:lnTo>
                          <a:lnTo>
                            <a:pt x="192" y="36"/>
                          </a:lnTo>
                          <a:lnTo>
                            <a:pt x="188" y="44"/>
                          </a:lnTo>
                          <a:lnTo>
                            <a:pt x="184" y="50"/>
                          </a:lnTo>
                          <a:lnTo>
                            <a:pt x="180" y="55"/>
                          </a:lnTo>
                          <a:lnTo>
                            <a:pt x="177" y="61"/>
                          </a:lnTo>
                          <a:lnTo>
                            <a:pt x="175" y="67"/>
                          </a:lnTo>
                          <a:lnTo>
                            <a:pt x="171" y="71"/>
                          </a:lnTo>
                          <a:lnTo>
                            <a:pt x="167" y="74"/>
                          </a:lnTo>
                          <a:close/>
                        </a:path>
                      </a:pathLst>
                    </a:custGeom>
                    <a:solidFill>
                      <a:srgbClr val="99997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7236" name="Freeform 132"/>
                    <p:cNvSpPr>
                      <a:spLocks/>
                    </p:cNvSpPr>
                    <p:nvPr/>
                  </p:nvSpPr>
                  <p:spPr bwMode="auto">
                    <a:xfrm>
                      <a:off x="5030" y="1687"/>
                      <a:ext cx="53" cy="47"/>
                    </a:xfrm>
                    <a:custGeom>
                      <a:avLst/>
                      <a:gdLst>
                        <a:gd name="T0" fmla="*/ 1 w 106"/>
                        <a:gd name="T1" fmla="*/ 1 h 93"/>
                        <a:gd name="T2" fmla="*/ 1 w 106"/>
                        <a:gd name="T3" fmla="*/ 1 h 93"/>
                        <a:gd name="T4" fmla="*/ 0 w 106"/>
                        <a:gd name="T5" fmla="*/ 0 h 93"/>
                        <a:gd name="T6" fmla="*/ 1 w 106"/>
                        <a:gd name="T7" fmla="*/ 1 h 93"/>
                        <a:gd name="T8" fmla="*/ 1 w 106"/>
                        <a:gd name="T9" fmla="*/ 1 h 93"/>
                        <a:gd name="T10" fmla="*/ 1 w 106"/>
                        <a:gd name="T11" fmla="*/ 1 h 93"/>
                        <a:gd name="T12" fmla="*/ 0 60000 65536"/>
                        <a:gd name="T13" fmla="*/ 0 60000 65536"/>
                        <a:gd name="T14" fmla="*/ 0 60000 65536"/>
                        <a:gd name="T15" fmla="*/ 0 60000 65536"/>
                        <a:gd name="T16" fmla="*/ 0 60000 65536"/>
                        <a:gd name="T17" fmla="*/ 0 60000 65536"/>
                        <a:gd name="T18" fmla="*/ 0 w 106"/>
                        <a:gd name="T19" fmla="*/ 0 h 93"/>
                        <a:gd name="T20" fmla="*/ 106 w 106"/>
                        <a:gd name="T21" fmla="*/ 93 h 93"/>
                      </a:gdLst>
                      <a:ahLst/>
                      <a:cxnLst>
                        <a:cxn ang="T12">
                          <a:pos x="T0" y="T1"/>
                        </a:cxn>
                        <a:cxn ang="T13">
                          <a:pos x="T2" y="T3"/>
                        </a:cxn>
                        <a:cxn ang="T14">
                          <a:pos x="T4" y="T5"/>
                        </a:cxn>
                        <a:cxn ang="T15">
                          <a:pos x="T6" y="T7"/>
                        </a:cxn>
                        <a:cxn ang="T16">
                          <a:pos x="T8" y="T9"/>
                        </a:cxn>
                        <a:cxn ang="T17">
                          <a:pos x="T10" y="T11"/>
                        </a:cxn>
                      </a:cxnLst>
                      <a:rect l="T18" t="T19" r="T20" b="T21"/>
                      <a:pathLst>
                        <a:path w="106" h="93">
                          <a:moveTo>
                            <a:pt x="106" y="93"/>
                          </a:moveTo>
                          <a:lnTo>
                            <a:pt x="45" y="74"/>
                          </a:lnTo>
                          <a:lnTo>
                            <a:pt x="0" y="0"/>
                          </a:lnTo>
                          <a:lnTo>
                            <a:pt x="30" y="93"/>
                          </a:lnTo>
                          <a:lnTo>
                            <a:pt x="106" y="93"/>
                          </a:lnTo>
                          <a:close/>
                        </a:path>
                      </a:pathLst>
                    </a:custGeom>
                    <a:solidFill>
                      <a:srgbClr val="6B949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sp>
                <p:nvSpPr>
                  <p:cNvPr id="47120" name="Oval 133"/>
                  <p:cNvSpPr>
                    <a:spLocks noChangeArrowheads="1"/>
                  </p:cNvSpPr>
                  <p:nvPr/>
                </p:nvSpPr>
                <p:spPr bwMode="auto">
                  <a:xfrm>
                    <a:off x="4123" y="2622"/>
                    <a:ext cx="177" cy="177"/>
                  </a:xfrm>
                  <a:prstGeom prst="ellipse">
                    <a:avLst/>
                  </a:prstGeom>
                  <a:gradFill rotWithShape="0">
                    <a:gsLst>
                      <a:gs pos="0">
                        <a:schemeClr val="bg1"/>
                      </a:gs>
                      <a:gs pos="100000">
                        <a:schemeClr val="accent2"/>
                      </a:gs>
                    </a:gsLst>
                    <a:path path="shape">
                      <a:fillToRect l="50000" t="50000" r="50000" b="50000"/>
                    </a:path>
                  </a:grad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grpSp>
        </p:grpSp>
      </p:grpSp>
      <p:pic>
        <p:nvPicPr>
          <p:cNvPr id="47112"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60723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7237" grpId="0" autoUpdateAnimBg="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Freeform 2"/>
          <p:cNvSpPr>
            <a:spLocks/>
          </p:cNvSpPr>
          <p:nvPr/>
        </p:nvSpPr>
        <p:spPr bwMode="auto">
          <a:xfrm>
            <a:off x="207963" y="1903413"/>
            <a:ext cx="1957387" cy="450850"/>
          </a:xfrm>
          <a:custGeom>
            <a:avLst/>
            <a:gdLst>
              <a:gd name="T0" fmla="*/ 0 w 1233"/>
              <a:gd name="T1" fmla="*/ 2147483647 h 284"/>
              <a:gd name="T2" fmla="*/ 0 w 1233"/>
              <a:gd name="T3" fmla="*/ 0 h 284"/>
              <a:gd name="T4" fmla="*/ 2147483647 w 1233"/>
              <a:gd name="T5" fmla="*/ 0 h 284"/>
              <a:gd name="T6" fmla="*/ 2147483647 w 1233"/>
              <a:gd name="T7" fmla="*/ 2147483647 h 284"/>
              <a:gd name="T8" fmla="*/ 0 w 1233"/>
              <a:gd name="T9" fmla="*/ 2147483647 h 284"/>
              <a:gd name="T10" fmla="*/ 0 60000 65536"/>
              <a:gd name="T11" fmla="*/ 0 60000 65536"/>
              <a:gd name="T12" fmla="*/ 0 60000 65536"/>
              <a:gd name="T13" fmla="*/ 0 60000 65536"/>
              <a:gd name="T14" fmla="*/ 0 60000 65536"/>
              <a:gd name="T15" fmla="*/ 0 w 1233"/>
              <a:gd name="T16" fmla="*/ 0 h 284"/>
              <a:gd name="T17" fmla="*/ 1233 w 1233"/>
              <a:gd name="T18" fmla="*/ 284 h 284"/>
            </a:gdLst>
            <a:ahLst/>
            <a:cxnLst>
              <a:cxn ang="T10">
                <a:pos x="T0" y="T1"/>
              </a:cxn>
              <a:cxn ang="T11">
                <a:pos x="T2" y="T3"/>
              </a:cxn>
              <a:cxn ang="T12">
                <a:pos x="T4" y="T5"/>
              </a:cxn>
              <a:cxn ang="T13">
                <a:pos x="T6" y="T7"/>
              </a:cxn>
              <a:cxn ang="T14">
                <a:pos x="T8" y="T9"/>
              </a:cxn>
            </a:cxnLst>
            <a:rect l="T15" t="T16" r="T17" b="T18"/>
            <a:pathLst>
              <a:path w="1233" h="284">
                <a:moveTo>
                  <a:pt x="0" y="279"/>
                </a:moveTo>
                <a:lnTo>
                  <a:pt x="0" y="0"/>
                </a:lnTo>
                <a:lnTo>
                  <a:pt x="810" y="0"/>
                </a:lnTo>
                <a:lnTo>
                  <a:pt x="1233" y="284"/>
                </a:lnTo>
                <a:lnTo>
                  <a:pt x="0" y="279"/>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8131" name="Rectangle 3"/>
          <p:cNvSpPr>
            <a:spLocks noChangeArrowheads="1"/>
          </p:cNvSpPr>
          <p:nvPr/>
        </p:nvSpPr>
        <p:spPr bwMode="auto">
          <a:xfrm>
            <a:off x="2165350" y="1911350"/>
            <a:ext cx="6978650"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8132" name="Rectangle 4"/>
          <p:cNvSpPr>
            <a:spLocks noChangeArrowheads="1"/>
          </p:cNvSpPr>
          <p:nvPr/>
        </p:nvSpPr>
        <p:spPr bwMode="auto">
          <a:xfrm>
            <a:off x="214313" y="2346325"/>
            <a:ext cx="1957387" cy="405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8133" name="Line 5"/>
          <p:cNvSpPr>
            <a:spLocks noChangeShapeType="1"/>
          </p:cNvSpPr>
          <p:nvPr/>
        </p:nvSpPr>
        <p:spPr bwMode="auto">
          <a:xfrm>
            <a:off x="119063" y="5029200"/>
            <a:ext cx="8915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134" name="Line 6"/>
          <p:cNvSpPr>
            <a:spLocks noChangeShapeType="1"/>
          </p:cNvSpPr>
          <p:nvPr/>
        </p:nvSpPr>
        <p:spPr bwMode="auto">
          <a:xfrm>
            <a:off x="111125" y="3649663"/>
            <a:ext cx="8956675" cy="79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135" name="Line 7"/>
          <p:cNvSpPr>
            <a:spLocks noChangeShapeType="1"/>
          </p:cNvSpPr>
          <p:nvPr/>
        </p:nvSpPr>
        <p:spPr bwMode="auto">
          <a:xfrm>
            <a:off x="3930650" y="1960563"/>
            <a:ext cx="0" cy="46418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136" name="Line 8"/>
          <p:cNvSpPr>
            <a:spLocks noChangeShapeType="1"/>
          </p:cNvSpPr>
          <p:nvPr/>
        </p:nvSpPr>
        <p:spPr bwMode="auto">
          <a:xfrm>
            <a:off x="6632575" y="1966913"/>
            <a:ext cx="0" cy="46355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137" name="Rectangle 9"/>
          <p:cNvSpPr>
            <a:spLocks noGrp="1" noChangeArrowheads="1"/>
          </p:cNvSpPr>
          <p:nvPr>
            <p:ph type="title"/>
          </p:nvPr>
        </p:nvSpPr>
        <p:spPr>
          <a:xfrm>
            <a:off x="306388" y="481013"/>
            <a:ext cx="7772400" cy="698500"/>
          </a:xfrm>
        </p:spPr>
        <p:txBody>
          <a:bodyPr/>
          <a:lstStyle/>
          <a:p>
            <a:pPr eaLnBrk="1" hangingPunct="1"/>
            <a:r>
              <a:rPr lang="en-US" altLang="en-US"/>
              <a:t>KJ – Origins and Applications</a:t>
            </a:r>
          </a:p>
        </p:txBody>
      </p:sp>
      <p:sp>
        <p:nvSpPr>
          <p:cNvPr id="48138" name="Text Box 10"/>
          <p:cNvSpPr txBox="1">
            <a:spLocks noChangeArrowheads="1"/>
          </p:cNvSpPr>
          <p:nvPr/>
        </p:nvSpPr>
        <p:spPr bwMode="auto">
          <a:xfrm>
            <a:off x="350838" y="1311275"/>
            <a:ext cx="82931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2"/>
                </a:solidFill>
              </a:rPr>
              <a:t>There are many useful types of KJ. Each type revolves around the </a:t>
            </a:r>
            <a:r>
              <a:rPr lang="en-US" altLang="en-US" sz="1800" b="1">
                <a:solidFill>
                  <a:srgbClr val="6699CC"/>
                </a:solidFill>
              </a:rPr>
              <a:t>theme</a:t>
            </a:r>
            <a:r>
              <a:rPr lang="en-US" altLang="en-US" sz="1800" b="1">
                <a:solidFill>
                  <a:schemeClr val="tx2"/>
                </a:solidFill>
              </a:rPr>
              <a:t> </a:t>
            </a:r>
            <a:r>
              <a:rPr lang="en-US" altLang="en-US" sz="1800">
                <a:solidFill>
                  <a:schemeClr val="tx2"/>
                </a:solidFill>
              </a:rPr>
              <a:t>question posed at its outset.</a:t>
            </a:r>
          </a:p>
        </p:txBody>
      </p:sp>
      <p:sp>
        <p:nvSpPr>
          <p:cNvPr id="48139" name="Text Box 11"/>
          <p:cNvSpPr txBox="1">
            <a:spLocks noChangeArrowheads="1"/>
          </p:cNvSpPr>
          <p:nvPr/>
        </p:nvSpPr>
        <p:spPr bwMode="auto">
          <a:xfrm>
            <a:off x="0" y="1960563"/>
            <a:ext cx="164941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rgbClr val="003366"/>
                </a:solidFill>
              </a:rPr>
              <a:t>KJ Type</a:t>
            </a:r>
          </a:p>
        </p:txBody>
      </p:sp>
      <p:sp>
        <p:nvSpPr>
          <p:cNvPr id="48140" name="Text Box 12"/>
          <p:cNvSpPr txBox="1">
            <a:spLocks noChangeArrowheads="1"/>
          </p:cNvSpPr>
          <p:nvPr/>
        </p:nvSpPr>
        <p:spPr bwMode="auto">
          <a:xfrm>
            <a:off x="604838" y="5584825"/>
            <a:ext cx="7823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endParaRPr lang="en-US" altLang="en-US" sz="2000">
              <a:solidFill>
                <a:schemeClr val="tx1"/>
              </a:solidFill>
              <a:latin typeface="Arial Rounded MT Bold" panose="020F0704030504030204" pitchFamily="34" charset="0"/>
            </a:endParaRPr>
          </a:p>
        </p:txBody>
      </p:sp>
      <p:sp>
        <p:nvSpPr>
          <p:cNvPr id="48141" name="Text Box 13"/>
          <p:cNvSpPr txBox="1">
            <a:spLocks noChangeArrowheads="1"/>
          </p:cNvSpPr>
          <p:nvPr/>
        </p:nvSpPr>
        <p:spPr bwMode="auto">
          <a:xfrm>
            <a:off x="4300538" y="1958975"/>
            <a:ext cx="177323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rgbClr val="003366"/>
                </a:solidFill>
              </a:rPr>
              <a:t>Data</a:t>
            </a:r>
          </a:p>
        </p:txBody>
      </p:sp>
      <p:sp>
        <p:nvSpPr>
          <p:cNvPr id="48142" name="Text Box 14"/>
          <p:cNvSpPr txBox="1">
            <a:spLocks noChangeArrowheads="1"/>
          </p:cNvSpPr>
          <p:nvPr/>
        </p:nvSpPr>
        <p:spPr bwMode="auto">
          <a:xfrm>
            <a:off x="6872288" y="1968500"/>
            <a:ext cx="177323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rgbClr val="003366"/>
                </a:solidFill>
              </a:rPr>
              <a:t>Uses</a:t>
            </a:r>
          </a:p>
        </p:txBody>
      </p:sp>
      <p:sp>
        <p:nvSpPr>
          <p:cNvPr id="48143" name="Text Box 15"/>
          <p:cNvSpPr txBox="1">
            <a:spLocks noChangeArrowheads="1"/>
          </p:cNvSpPr>
          <p:nvPr/>
        </p:nvSpPr>
        <p:spPr bwMode="auto">
          <a:xfrm>
            <a:off x="1957388" y="1963738"/>
            <a:ext cx="17732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rgbClr val="003366"/>
                </a:solidFill>
              </a:rPr>
              <a:t>Theme</a:t>
            </a:r>
          </a:p>
        </p:txBody>
      </p:sp>
      <p:sp>
        <p:nvSpPr>
          <p:cNvPr id="48144" name="Rectangle 16"/>
          <p:cNvSpPr>
            <a:spLocks noChangeArrowheads="1"/>
          </p:cNvSpPr>
          <p:nvPr/>
        </p:nvSpPr>
        <p:spPr bwMode="auto">
          <a:xfrm>
            <a:off x="107950" y="1962150"/>
            <a:ext cx="8943975" cy="46307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48145" name="Line 17"/>
          <p:cNvSpPr>
            <a:spLocks noChangeShapeType="1"/>
          </p:cNvSpPr>
          <p:nvPr/>
        </p:nvSpPr>
        <p:spPr bwMode="auto">
          <a:xfrm flipV="1">
            <a:off x="119063" y="2362200"/>
            <a:ext cx="8921750" cy="63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146" name="Line 18"/>
          <p:cNvSpPr>
            <a:spLocks noChangeShapeType="1"/>
          </p:cNvSpPr>
          <p:nvPr/>
        </p:nvSpPr>
        <p:spPr bwMode="auto">
          <a:xfrm>
            <a:off x="1703388" y="1973263"/>
            <a:ext cx="0" cy="45989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9969" name="Text Box 20"/>
          <p:cNvSpPr txBox="1">
            <a:spLocks noChangeArrowheads="1"/>
          </p:cNvSpPr>
          <p:nvPr/>
        </p:nvSpPr>
        <p:spPr bwMode="auto">
          <a:xfrm>
            <a:off x="155575" y="2438400"/>
            <a:ext cx="14668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1"/>
                </a:solidFill>
              </a:rPr>
              <a:t>Context / Image</a:t>
            </a:r>
          </a:p>
        </p:txBody>
      </p:sp>
      <p:sp>
        <p:nvSpPr>
          <p:cNvPr id="39970" name="Text Box 21"/>
          <p:cNvSpPr txBox="1">
            <a:spLocks noChangeArrowheads="1"/>
          </p:cNvSpPr>
          <p:nvPr/>
        </p:nvSpPr>
        <p:spPr bwMode="auto">
          <a:xfrm>
            <a:off x="4067175" y="2362200"/>
            <a:ext cx="17732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2"/>
                </a:solidFill>
              </a:rPr>
              <a:t>Word-pictures</a:t>
            </a:r>
          </a:p>
        </p:txBody>
      </p:sp>
      <p:sp>
        <p:nvSpPr>
          <p:cNvPr id="39971" name="Text Box 22"/>
          <p:cNvSpPr txBox="1">
            <a:spLocks noChangeArrowheads="1"/>
          </p:cNvSpPr>
          <p:nvPr/>
        </p:nvSpPr>
        <p:spPr bwMode="auto">
          <a:xfrm>
            <a:off x="6727825" y="2455863"/>
            <a:ext cx="24161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2"/>
                </a:solidFill>
              </a:rPr>
              <a:t>Understanding an environment</a:t>
            </a:r>
          </a:p>
        </p:txBody>
      </p:sp>
      <p:sp>
        <p:nvSpPr>
          <p:cNvPr id="39972" name="Text Box 23"/>
          <p:cNvSpPr txBox="1">
            <a:spLocks noChangeArrowheads="1"/>
          </p:cNvSpPr>
          <p:nvPr/>
        </p:nvSpPr>
        <p:spPr bwMode="auto">
          <a:xfrm>
            <a:off x="1757363" y="2482850"/>
            <a:ext cx="229711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1"/>
                </a:solidFill>
              </a:rPr>
              <a:t>What scenes and images describe…?</a:t>
            </a:r>
          </a:p>
        </p:txBody>
      </p:sp>
      <p:sp>
        <p:nvSpPr>
          <p:cNvPr id="39973" name="Text Box 24"/>
          <p:cNvSpPr txBox="1">
            <a:spLocks noChangeArrowheads="1"/>
          </p:cNvSpPr>
          <p:nvPr/>
        </p:nvSpPr>
        <p:spPr bwMode="auto">
          <a:xfrm>
            <a:off x="4014788" y="2762250"/>
            <a:ext cx="2444750" cy="739775"/>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a:solidFill>
                  <a:srgbClr val="000000"/>
                </a:solidFill>
              </a:rPr>
              <a:t>Forgetting to record information in my log – then filling in from memory</a:t>
            </a:r>
          </a:p>
        </p:txBody>
      </p:sp>
      <p:sp>
        <p:nvSpPr>
          <p:cNvPr id="39964" name="Text Box 26"/>
          <p:cNvSpPr txBox="1">
            <a:spLocks noChangeArrowheads="1"/>
          </p:cNvSpPr>
          <p:nvPr/>
        </p:nvSpPr>
        <p:spPr bwMode="auto">
          <a:xfrm>
            <a:off x="77788" y="3886200"/>
            <a:ext cx="200183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1"/>
                </a:solidFill>
              </a:rPr>
              <a:t>Requirements</a:t>
            </a:r>
          </a:p>
        </p:txBody>
      </p:sp>
      <p:sp>
        <p:nvSpPr>
          <p:cNvPr id="39965" name="Text Box 27"/>
          <p:cNvSpPr txBox="1">
            <a:spLocks noChangeArrowheads="1"/>
          </p:cNvSpPr>
          <p:nvPr/>
        </p:nvSpPr>
        <p:spPr bwMode="auto">
          <a:xfrm>
            <a:off x="4048125" y="3705225"/>
            <a:ext cx="246221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2"/>
                </a:solidFill>
              </a:rPr>
              <a:t>Needs (solution-free)</a:t>
            </a:r>
          </a:p>
        </p:txBody>
      </p:sp>
      <p:sp>
        <p:nvSpPr>
          <p:cNvPr id="39966" name="Text Box 28"/>
          <p:cNvSpPr txBox="1">
            <a:spLocks noChangeArrowheads="1"/>
          </p:cNvSpPr>
          <p:nvPr/>
        </p:nvSpPr>
        <p:spPr bwMode="auto">
          <a:xfrm>
            <a:off x="6696075" y="3689350"/>
            <a:ext cx="2447925"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2"/>
                </a:solidFill>
              </a:rPr>
              <a:t>Finding themes and underlying messages in a complex set of needs</a:t>
            </a:r>
          </a:p>
        </p:txBody>
      </p:sp>
      <p:sp>
        <p:nvSpPr>
          <p:cNvPr id="39967" name="Text Box 29"/>
          <p:cNvSpPr txBox="1">
            <a:spLocks noChangeArrowheads="1"/>
          </p:cNvSpPr>
          <p:nvPr/>
        </p:nvSpPr>
        <p:spPr bwMode="auto">
          <a:xfrm>
            <a:off x="1798638" y="3751263"/>
            <a:ext cx="2101850"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1"/>
                </a:solidFill>
              </a:rPr>
              <a:t>What are the key requirements for...?</a:t>
            </a:r>
          </a:p>
        </p:txBody>
      </p:sp>
      <p:sp>
        <p:nvSpPr>
          <p:cNvPr id="39968" name="Text Box 30"/>
          <p:cNvSpPr txBox="1">
            <a:spLocks noChangeArrowheads="1"/>
          </p:cNvSpPr>
          <p:nvPr/>
        </p:nvSpPr>
        <p:spPr bwMode="auto">
          <a:xfrm>
            <a:off x="4048125" y="4173538"/>
            <a:ext cx="2447925" cy="739775"/>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a:solidFill>
                  <a:srgbClr val="000000"/>
                </a:solidFill>
              </a:rPr>
              <a:t>Users define custom QC procedures  </a:t>
            </a:r>
            <a:br>
              <a:rPr lang="en-US" altLang="en-US" sz="1400">
                <a:solidFill>
                  <a:srgbClr val="000000"/>
                </a:solidFill>
              </a:rPr>
            </a:br>
            <a:r>
              <a:rPr lang="en-US" altLang="en-US" sz="1400">
                <a:solidFill>
                  <a:srgbClr val="000000"/>
                </a:solidFill>
              </a:rPr>
              <a:t>as required for their region</a:t>
            </a:r>
          </a:p>
        </p:txBody>
      </p:sp>
      <p:sp>
        <p:nvSpPr>
          <p:cNvPr id="39959" name="Text Box 32"/>
          <p:cNvSpPr txBox="1">
            <a:spLocks noChangeArrowheads="1"/>
          </p:cNvSpPr>
          <p:nvPr/>
        </p:nvSpPr>
        <p:spPr bwMode="auto">
          <a:xfrm>
            <a:off x="6662738" y="5006975"/>
            <a:ext cx="2381250"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2"/>
                </a:solidFill>
              </a:rPr>
              <a:t>Formulating a problem;</a:t>
            </a:r>
            <a:br>
              <a:rPr lang="en-US" altLang="en-US" sz="1800">
                <a:solidFill>
                  <a:schemeClr val="tx2"/>
                </a:solidFill>
              </a:rPr>
            </a:br>
            <a:r>
              <a:rPr lang="en-US" altLang="en-US" sz="1800">
                <a:solidFill>
                  <a:schemeClr val="tx2"/>
                </a:solidFill>
              </a:rPr>
              <a:t>focusing on where to do more detailed problem-solving work</a:t>
            </a:r>
          </a:p>
        </p:txBody>
      </p:sp>
      <p:sp>
        <p:nvSpPr>
          <p:cNvPr id="39960" name="Text Box 33"/>
          <p:cNvSpPr txBox="1">
            <a:spLocks noChangeArrowheads="1"/>
          </p:cNvSpPr>
          <p:nvPr/>
        </p:nvSpPr>
        <p:spPr bwMode="auto">
          <a:xfrm>
            <a:off x="155575" y="5181600"/>
            <a:ext cx="2001838"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1"/>
                </a:solidFill>
              </a:rPr>
              <a:t>Weakness / Problem-Formulation</a:t>
            </a:r>
          </a:p>
        </p:txBody>
      </p:sp>
      <p:sp>
        <p:nvSpPr>
          <p:cNvPr id="39961" name="Text Box 34"/>
          <p:cNvSpPr txBox="1">
            <a:spLocks noChangeArrowheads="1"/>
          </p:cNvSpPr>
          <p:nvPr/>
        </p:nvSpPr>
        <p:spPr bwMode="auto">
          <a:xfrm>
            <a:off x="4059238" y="4960938"/>
            <a:ext cx="2463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2"/>
                </a:solidFill>
              </a:rPr>
              <a:t>Facts related to problems or obstacles</a:t>
            </a:r>
          </a:p>
        </p:txBody>
      </p:sp>
      <p:sp>
        <p:nvSpPr>
          <p:cNvPr id="39962" name="Text Box 35"/>
          <p:cNvSpPr txBox="1">
            <a:spLocks noChangeArrowheads="1"/>
          </p:cNvSpPr>
          <p:nvPr/>
        </p:nvSpPr>
        <p:spPr bwMode="auto">
          <a:xfrm>
            <a:off x="1724025" y="5105400"/>
            <a:ext cx="2314575"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1"/>
                </a:solidFill>
              </a:rPr>
              <a:t>What has been preventing us </a:t>
            </a:r>
            <a:br>
              <a:rPr lang="en-US" altLang="en-US" sz="1800">
                <a:solidFill>
                  <a:schemeClr val="tx1"/>
                </a:solidFill>
              </a:rPr>
            </a:br>
            <a:r>
              <a:rPr lang="en-US" altLang="en-US" sz="1800">
                <a:solidFill>
                  <a:schemeClr val="tx1"/>
                </a:solidFill>
              </a:rPr>
              <a:t>from…?</a:t>
            </a:r>
          </a:p>
        </p:txBody>
      </p:sp>
      <p:sp>
        <p:nvSpPr>
          <p:cNvPr id="39963" name="Text Box 36"/>
          <p:cNvSpPr txBox="1">
            <a:spLocks noChangeArrowheads="1"/>
          </p:cNvSpPr>
          <p:nvPr/>
        </p:nvSpPr>
        <p:spPr bwMode="auto">
          <a:xfrm>
            <a:off x="4075113" y="5556250"/>
            <a:ext cx="2439987" cy="952500"/>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a:solidFill>
                  <a:srgbClr val="000000"/>
                </a:solidFill>
              </a:rPr>
              <a:t>A major customer became “confused with all the options” and pulled out of the sales process</a:t>
            </a:r>
          </a:p>
        </p:txBody>
      </p:sp>
      <p:pic>
        <p:nvPicPr>
          <p:cNvPr id="48162"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875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9969"/>
                                        </p:tgtEl>
                                        <p:attrNameLst>
                                          <p:attrName>style.visibility</p:attrName>
                                        </p:attrNameLst>
                                      </p:cBhvr>
                                      <p:to>
                                        <p:strVal val="visible"/>
                                      </p:to>
                                    </p:set>
                                    <p:animEffect transition="in" filter="dissolve">
                                      <p:cBhvr>
                                        <p:cTn id="7" dur="500"/>
                                        <p:tgtEl>
                                          <p:spTgt spid="3996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9972"/>
                                        </p:tgtEl>
                                        <p:attrNameLst>
                                          <p:attrName>style.visibility</p:attrName>
                                        </p:attrNameLst>
                                      </p:cBhvr>
                                      <p:to>
                                        <p:strVal val="visible"/>
                                      </p:to>
                                    </p:set>
                                    <p:animEffect transition="in" filter="dissolve">
                                      <p:cBhvr>
                                        <p:cTn id="12" dur="500"/>
                                        <p:tgtEl>
                                          <p:spTgt spid="3997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9970"/>
                                        </p:tgtEl>
                                        <p:attrNameLst>
                                          <p:attrName>style.visibility</p:attrName>
                                        </p:attrNameLst>
                                      </p:cBhvr>
                                      <p:to>
                                        <p:strVal val="visible"/>
                                      </p:to>
                                    </p:set>
                                    <p:animEffect transition="in" filter="dissolve">
                                      <p:cBhvr>
                                        <p:cTn id="17" dur="500"/>
                                        <p:tgtEl>
                                          <p:spTgt spid="3997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9973"/>
                                        </p:tgtEl>
                                        <p:attrNameLst>
                                          <p:attrName>style.visibility</p:attrName>
                                        </p:attrNameLst>
                                      </p:cBhvr>
                                      <p:to>
                                        <p:strVal val="visible"/>
                                      </p:to>
                                    </p:set>
                                    <p:animEffect transition="in" filter="dissolve">
                                      <p:cBhvr>
                                        <p:cTn id="22" dur="500"/>
                                        <p:tgtEl>
                                          <p:spTgt spid="39973"/>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9971"/>
                                        </p:tgtEl>
                                        <p:attrNameLst>
                                          <p:attrName>style.visibility</p:attrName>
                                        </p:attrNameLst>
                                      </p:cBhvr>
                                      <p:to>
                                        <p:strVal val="visible"/>
                                      </p:to>
                                    </p:set>
                                    <p:animEffect transition="in" filter="dissolve">
                                      <p:cBhvr>
                                        <p:cTn id="27" dur="500"/>
                                        <p:tgtEl>
                                          <p:spTgt spid="39971"/>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39964"/>
                                        </p:tgtEl>
                                        <p:attrNameLst>
                                          <p:attrName>style.visibility</p:attrName>
                                        </p:attrNameLst>
                                      </p:cBhvr>
                                      <p:to>
                                        <p:strVal val="visible"/>
                                      </p:to>
                                    </p:set>
                                    <p:animEffect transition="in" filter="dissolve">
                                      <p:cBhvr>
                                        <p:cTn id="32" dur="500"/>
                                        <p:tgtEl>
                                          <p:spTgt spid="39964"/>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39967"/>
                                        </p:tgtEl>
                                        <p:attrNameLst>
                                          <p:attrName>style.visibility</p:attrName>
                                        </p:attrNameLst>
                                      </p:cBhvr>
                                      <p:to>
                                        <p:strVal val="visible"/>
                                      </p:to>
                                    </p:set>
                                    <p:animEffect transition="in" filter="dissolve">
                                      <p:cBhvr>
                                        <p:cTn id="37" dur="500"/>
                                        <p:tgtEl>
                                          <p:spTgt spid="39967"/>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39965"/>
                                        </p:tgtEl>
                                        <p:attrNameLst>
                                          <p:attrName>style.visibility</p:attrName>
                                        </p:attrNameLst>
                                      </p:cBhvr>
                                      <p:to>
                                        <p:strVal val="visible"/>
                                      </p:to>
                                    </p:set>
                                    <p:animEffect transition="in" filter="dissolve">
                                      <p:cBhvr>
                                        <p:cTn id="42" dur="500"/>
                                        <p:tgtEl>
                                          <p:spTgt spid="39965"/>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39968"/>
                                        </p:tgtEl>
                                        <p:attrNameLst>
                                          <p:attrName>style.visibility</p:attrName>
                                        </p:attrNameLst>
                                      </p:cBhvr>
                                      <p:to>
                                        <p:strVal val="visible"/>
                                      </p:to>
                                    </p:set>
                                    <p:animEffect transition="in" filter="dissolve">
                                      <p:cBhvr>
                                        <p:cTn id="47" dur="500"/>
                                        <p:tgtEl>
                                          <p:spTgt spid="39968"/>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39966"/>
                                        </p:tgtEl>
                                        <p:attrNameLst>
                                          <p:attrName>style.visibility</p:attrName>
                                        </p:attrNameLst>
                                      </p:cBhvr>
                                      <p:to>
                                        <p:strVal val="visible"/>
                                      </p:to>
                                    </p:set>
                                    <p:animEffect transition="in" filter="dissolve">
                                      <p:cBhvr>
                                        <p:cTn id="52" dur="500"/>
                                        <p:tgtEl>
                                          <p:spTgt spid="39966"/>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39960"/>
                                        </p:tgtEl>
                                        <p:attrNameLst>
                                          <p:attrName>style.visibility</p:attrName>
                                        </p:attrNameLst>
                                      </p:cBhvr>
                                      <p:to>
                                        <p:strVal val="visible"/>
                                      </p:to>
                                    </p:set>
                                    <p:animEffect transition="in" filter="dissolve">
                                      <p:cBhvr>
                                        <p:cTn id="57" dur="500"/>
                                        <p:tgtEl>
                                          <p:spTgt spid="39960"/>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9" presetClass="entr" presetSubtype="0" fill="hold" grpId="0" nodeType="clickEffect">
                                  <p:stCondLst>
                                    <p:cond delay="0"/>
                                  </p:stCondLst>
                                  <p:childTnLst>
                                    <p:set>
                                      <p:cBhvr>
                                        <p:cTn id="61" dur="1" fill="hold">
                                          <p:stCondLst>
                                            <p:cond delay="0"/>
                                          </p:stCondLst>
                                        </p:cTn>
                                        <p:tgtEl>
                                          <p:spTgt spid="39962"/>
                                        </p:tgtEl>
                                        <p:attrNameLst>
                                          <p:attrName>style.visibility</p:attrName>
                                        </p:attrNameLst>
                                      </p:cBhvr>
                                      <p:to>
                                        <p:strVal val="visible"/>
                                      </p:to>
                                    </p:set>
                                    <p:animEffect transition="in" filter="dissolve">
                                      <p:cBhvr>
                                        <p:cTn id="62" dur="500"/>
                                        <p:tgtEl>
                                          <p:spTgt spid="39962"/>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9" presetClass="entr" presetSubtype="0" fill="hold" grpId="0" nodeType="clickEffect">
                                  <p:stCondLst>
                                    <p:cond delay="0"/>
                                  </p:stCondLst>
                                  <p:childTnLst>
                                    <p:set>
                                      <p:cBhvr>
                                        <p:cTn id="66" dur="1" fill="hold">
                                          <p:stCondLst>
                                            <p:cond delay="0"/>
                                          </p:stCondLst>
                                        </p:cTn>
                                        <p:tgtEl>
                                          <p:spTgt spid="39961"/>
                                        </p:tgtEl>
                                        <p:attrNameLst>
                                          <p:attrName>style.visibility</p:attrName>
                                        </p:attrNameLst>
                                      </p:cBhvr>
                                      <p:to>
                                        <p:strVal val="visible"/>
                                      </p:to>
                                    </p:set>
                                    <p:animEffect transition="in" filter="dissolve">
                                      <p:cBhvr>
                                        <p:cTn id="67" dur="500"/>
                                        <p:tgtEl>
                                          <p:spTgt spid="39961"/>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9" presetClass="entr" presetSubtype="0" fill="hold" grpId="0" nodeType="clickEffect">
                                  <p:stCondLst>
                                    <p:cond delay="0"/>
                                  </p:stCondLst>
                                  <p:childTnLst>
                                    <p:set>
                                      <p:cBhvr>
                                        <p:cTn id="71" dur="1" fill="hold">
                                          <p:stCondLst>
                                            <p:cond delay="0"/>
                                          </p:stCondLst>
                                        </p:cTn>
                                        <p:tgtEl>
                                          <p:spTgt spid="39963"/>
                                        </p:tgtEl>
                                        <p:attrNameLst>
                                          <p:attrName>style.visibility</p:attrName>
                                        </p:attrNameLst>
                                      </p:cBhvr>
                                      <p:to>
                                        <p:strVal val="visible"/>
                                      </p:to>
                                    </p:set>
                                    <p:animEffect transition="in" filter="dissolve">
                                      <p:cBhvr>
                                        <p:cTn id="72" dur="500"/>
                                        <p:tgtEl>
                                          <p:spTgt spid="39963"/>
                                        </p:tgtEl>
                                      </p:cBhvr>
                                    </p:animEffect>
                                  </p:childTnLst>
                                </p:cTn>
                              </p:par>
                            </p:childTnLst>
                          </p:cTn>
                        </p:par>
                      </p:childTnLst>
                    </p:cTn>
                  </p:par>
                  <p:par>
                    <p:cTn id="73" fill="hold" nodeType="clickPar">
                      <p:stCondLst>
                        <p:cond delay="indefinite"/>
                      </p:stCondLst>
                      <p:childTnLst>
                        <p:par>
                          <p:cTn id="74" fill="hold" nodeType="withGroup">
                            <p:stCondLst>
                              <p:cond delay="0"/>
                            </p:stCondLst>
                            <p:childTnLst>
                              <p:par>
                                <p:cTn id="75" presetID="9" presetClass="entr" presetSubtype="0" fill="hold" grpId="0" nodeType="clickEffect">
                                  <p:stCondLst>
                                    <p:cond delay="0"/>
                                  </p:stCondLst>
                                  <p:childTnLst>
                                    <p:set>
                                      <p:cBhvr>
                                        <p:cTn id="76" dur="1" fill="hold">
                                          <p:stCondLst>
                                            <p:cond delay="0"/>
                                          </p:stCondLst>
                                        </p:cTn>
                                        <p:tgtEl>
                                          <p:spTgt spid="39959"/>
                                        </p:tgtEl>
                                        <p:attrNameLst>
                                          <p:attrName>style.visibility</p:attrName>
                                        </p:attrNameLst>
                                      </p:cBhvr>
                                      <p:to>
                                        <p:strVal val="visible"/>
                                      </p:to>
                                    </p:set>
                                    <p:animEffect transition="in" filter="dissolve">
                                      <p:cBhvr>
                                        <p:cTn id="77" dur="500"/>
                                        <p:tgtEl>
                                          <p:spTgt spid="399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69" grpId="0" autoUpdateAnimBg="0"/>
      <p:bldP spid="39970" grpId="0" autoUpdateAnimBg="0"/>
      <p:bldP spid="39971" grpId="0" autoUpdateAnimBg="0"/>
      <p:bldP spid="39972" grpId="0" autoUpdateAnimBg="0"/>
      <p:bldP spid="39973" grpId="0" animBg="1" autoUpdateAnimBg="0"/>
      <p:bldP spid="39964" grpId="0" autoUpdateAnimBg="0"/>
      <p:bldP spid="39965" grpId="0" autoUpdateAnimBg="0"/>
      <p:bldP spid="39966" grpId="0" autoUpdateAnimBg="0"/>
      <p:bldP spid="39967" grpId="0" autoUpdateAnimBg="0"/>
      <p:bldP spid="39968" grpId="0" animBg="1" autoUpdateAnimBg="0"/>
      <p:bldP spid="39959" grpId="0" autoUpdateAnimBg="0"/>
      <p:bldP spid="39960" grpId="0" autoUpdateAnimBg="0"/>
      <p:bldP spid="39961" grpId="0" autoUpdateAnimBg="0"/>
      <p:bldP spid="39962" grpId="0" autoUpdateAnimBg="0"/>
      <p:bldP spid="39963" grpId="0" animBg="1" autoUpdateAnimBg="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a:xfrm>
            <a:off x="138113" y="509588"/>
            <a:ext cx="8505825" cy="344487"/>
          </a:xfrm>
        </p:spPr>
        <p:txBody>
          <a:bodyPr/>
          <a:lstStyle/>
          <a:p>
            <a:r>
              <a:rPr lang="en-US" altLang="en-US"/>
              <a:t>KJ Elements </a:t>
            </a:r>
          </a:p>
        </p:txBody>
      </p:sp>
      <p:sp>
        <p:nvSpPr>
          <p:cNvPr id="49155" name="Text Box 10"/>
          <p:cNvSpPr txBox="1">
            <a:spLocks noChangeArrowheads="1"/>
          </p:cNvSpPr>
          <p:nvPr/>
        </p:nvSpPr>
        <p:spPr bwMode="auto">
          <a:xfrm>
            <a:off x="3403600" y="569913"/>
            <a:ext cx="376078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a:solidFill>
                  <a:schemeClr val="tx1"/>
                </a:solidFill>
                <a:latin typeface="Arial Black" panose="020B0A04020102020204" pitchFamily="34" charset="0"/>
              </a:rPr>
              <a:t>WHAT ARE OUR KEY PROBLEMS SERVING THE CHANGING NEEDS OF BUSINESS CUSTOMERS?</a:t>
            </a:r>
          </a:p>
        </p:txBody>
      </p:sp>
      <p:sp>
        <p:nvSpPr>
          <p:cNvPr id="64" name="Text Box 104"/>
          <p:cNvSpPr txBox="1">
            <a:spLocks noChangeArrowheads="1"/>
          </p:cNvSpPr>
          <p:nvPr/>
        </p:nvSpPr>
        <p:spPr bwMode="auto">
          <a:xfrm>
            <a:off x="1731963" y="6156325"/>
            <a:ext cx="412750" cy="430213"/>
          </a:xfrm>
          <a:prstGeom prst="rect">
            <a:avLst/>
          </a:prstGeom>
          <a:noFill/>
          <a:ln w="9525">
            <a:noFill/>
            <a:miter lim="800000"/>
            <a:headEnd/>
            <a:tailEnd/>
          </a:ln>
          <a:effectLst/>
        </p:spPr>
        <p:txBody>
          <a:bodyPr>
            <a:spAutoFit/>
          </a:bodyPr>
          <a:lstStyle/>
          <a:p>
            <a:pPr>
              <a:defRPr/>
            </a:pPr>
            <a:r>
              <a:rPr lang="en-US" sz="1050">
                <a:solidFill>
                  <a:schemeClr val="tx1"/>
                </a:solidFill>
                <a:latin typeface="Arial" charset="0"/>
              </a:rPr>
              <a:t> 3rd</a:t>
            </a:r>
          </a:p>
        </p:txBody>
      </p:sp>
      <p:sp>
        <p:nvSpPr>
          <p:cNvPr id="49157" name="TextBox 77"/>
          <p:cNvSpPr txBox="1">
            <a:spLocks noChangeArrowheads="1"/>
          </p:cNvSpPr>
          <p:nvPr/>
        </p:nvSpPr>
        <p:spPr bwMode="auto">
          <a:xfrm>
            <a:off x="192088" y="1023938"/>
            <a:ext cx="23225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Theme</a:t>
            </a:r>
            <a:r>
              <a:rPr lang="en-US" altLang="en-US" sz="2000">
                <a:solidFill>
                  <a:schemeClr val="tx1"/>
                </a:solidFill>
              </a:rPr>
              <a:t> Question </a:t>
            </a:r>
          </a:p>
        </p:txBody>
      </p:sp>
      <p:cxnSp>
        <p:nvCxnSpPr>
          <p:cNvPr id="49158" name="Straight Connector 79"/>
          <p:cNvCxnSpPr>
            <a:cxnSpLocks noChangeShapeType="1"/>
            <a:endCxn id="49155" idx="1"/>
          </p:cNvCxnSpPr>
          <p:nvPr/>
        </p:nvCxnSpPr>
        <p:spPr bwMode="auto">
          <a:xfrm flipV="1">
            <a:off x="2441575" y="893763"/>
            <a:ext cx="962025" cy="304800"/>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sp>
        <p:nvSpPr>
          <p:cNvPr id="49159" name="TextBox 80"/>
          <p:cNvSpPr txBox="1">
            <a:spLocks noChangeArrowheads="1"/>
          </p:cNvSpPr>
          <p:nvPr/>
        </p:nvSpPr>
        <p:spPr bwMode="auto">
          <a:xfrm>
            <a:off x="852488" y="3019425"/>
            <a:ext cx="2314575"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chemeClr val="tx1"/>
                </a:solidFill>
              </a:rPr>
              <a:t>Facts</a:t>
            </a:r>
            <a:r>
              <a:rPr lang="en-US" altLang="en-US" sz="1800">
                <a:solidFill>
                  <a:schemeClr val="tx1"/>
                </a:solidFill>
              </a:rPr>
              <a:t> (Black)</a:t>
            </a:r>
          </a:p>
          <a:p>
            <a:pPr eaLnBrk="1" hangingPunct="1">
              <a:spcBef>
                <a:spcPct val="0"/>
              </a:spcBef>
            </a:pPr>
            <a:r>
              <a:rPr lang="en-US" altLang="en-US" sz="1800" i="1">
                <a:solidFill>
                  <a:schemeClr val="tx1"/>
                </a:solidFill>
              </a:rPr>
              <a:t>traceable to reality (not “ideas”)</a:t>
            </a:r>
          </a:p>
        </p:txBody>
      </p:sp>
      <p:sp>
        <p:nvSpPr>
          <p:cNvPr id="49160" name="TextBox 81"/>
          <p:cNvSpPr txBox="1">
            <a:spLocks noChangeArrowheads="1"/>
          </p:cNvSpPr>
          <p:nvPr/>
        </p:nvSpPr>
        <p:spPr bwMode="auto">
          <a:xfrm>
            <a:off x="561975" y="5192713"/>
            <a:ext cx="2511425"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chemeClr val="tx1"/>
                </a:solidFill>
              </a:rPr>
              <a:t>Groups </a:t>
            </a:r>
          </a:p>
          <a:p>
            <a:pPr eaLnBrk="1" hangingPunct="1">
              <a:spcBef>
                <a:spcPct val="0"/>
              </a:spcBef>
            </a:pPr>
            <a:r>
              <a:rPr lang="en-US" altLang="en-US" sz="1800" i="1">
                <a:solidFill>
                  <a:schemeClr val="tx1"/>
                </a:solidFill>
              </a:rPr>
              <a:t>whose </a:t>
            </a:r>
            <a:r>
              <a:rPr lang="en-US" altLang="en-US" sz="1800" b="1" i="1">
                <a:solidFill>
                  <a:schemeClr val="tx1"/>
                </a:solidFill>
              </a:rPr>
              <a:t>story</a:t>
            </a:r>
          </a:p>
          <a:p>
            <a:pPr eaLnBrk="1" hangingPunct="1">
              <a:spcBef>
                <a:spcPct val="0"/>
              </a:spcBef>
            </a:pPr>
            <a:r>
              <a:rPr lang="en-US" altLang="en-US" sz="1800" i="1">
                <a:solidFill>
                  <a:schemeClr val="tx1"/>
                </a:solidFill>
              </a:rPr>
              <a:t>(not keywords)</a:t>
            </a:r>
          </a:p>
          <a:p>
            <a:pPr eaLnBrk="1" hangingPunct="1">
              <a:spcBef>
                <a:spcPct val="0"/>
              </a:spcBef>
            </a:pPr>
            <a:r>
              <a:rPr lang="en-US" altLang="en-US" sz="1800" i="1">
                <a:solidFill>
                  <a:schemeClr val="tx1"/>
                </a:solidFill>
              </a:rPr>
              <a:t>unites the members</a:t>
            </a:r>
          </a:p>
        </p:txBody>
      </p:sp>
      <p:sp>
        <p:nvSpPr>
          <p:cNvPr id="49161" name="TextBox 83"/>
          <p:cNvSpPr txBox="1">
            <a:spLocks noChangeArrowheads="1"/>
          </p:cNvSpPr>
          <p:nvPr/>
        </p:nvSpPr>
        <p:spPr bwMode="auto">
          <a:xfrm>
            <a:off x="6964363" y="1673225"/>
            <a:ext cx="21796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b="1">
                <a:solidFill>
                  <a:schemeClr val="tx1"/>
                </a:solidFill>
              </a:rPr>
              <a:t>Titles</a:t>
            </a:r>
            <a:r>
              <a:rPr lang="en-US" altLang="en-US" sz="1800">
                <a:solidFill>
                  <a:schemeClr val="tx1"/>
                </a:solidFill>
              </a:rPr>
              <a:t> (red, blue)</a:t>
            </a:r>
          </a:p>
        </p:txBody>
      </p:sp>
      <p:sp>
        <p:nvSpPr>
          <p:cNvPr id="49162" name="TextBox 87"/>
          <p:cNvSpPr txBox="1">
            <a:spLocks noChangeArrowheads="1"/>
          </p:cNvSpPr>
          <p:nvPr/>
        </p:nvSpPr>
        <p:spPr bwMode="auto">
          <a:xfrm>
            <a:off x="201613" y="1335088"/>
            <a:ext cx="3567112"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i="1">
                <a:solidFill>
                  <a:schemeClr val="tx1"/>
                </a:solidFill>
              </a:rPr>
              <a:t>Pivotal – everything else on the KJ is a full-sentence, factual answer to this question.</a:t>
            </a:r>
          </a:p>
        </p:txBody>
      </p:sp>
      <p:sp>
        <p:nvSpPr>
          <p:cNvPr id="49163" name="Rectangle 91"/>
          <p:cNvSpPr>
            <a:spLocks noChangeArrowheads="1"/>
          </p:cNvSpPr>
          <p:nvPr/>
        </p:nvSpPr>
        <p:spPr bwMode="auto">
          <a:xfrm>
            <a:off x="7153275" y="2043113"/>
            <a:ext cx="219551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i="1">
                <a:solidFill>
                  <a:schemeClr val="tx1"/>
                </a:solidFill>
              </a:rPr>
              <a:t>that precisely abstract the story that unites their group</a:t>
            </a:r>
          </a:p>
        </p:txBody>
      </p:sp>
      <p:sp>
        <p:nvSpPr>
          <p:cNvPr id="49164" name="AutoShape 86"/>
          <p:cNvSpPr>
            <a:spLocks noChangeArrowheads="1"/>
          </p:cNvSpPr>
          <p:nvPr/>
        </p:nvSpPr>
        <p:spPr bwMode="auto">
          <a:xfrm>
            <a:off x="3614738" y="1881188"/>
            <a:ext cx="3455987" cy="4383087"/>
          </a:xfrm>
          <a:prstGeom prst="roundRect">
            <a:avLst>
              <a:gd name="adj" fmla="val 16667"/>
            </a:avLst>
          </a:prstGeom>
          <a:solidFill>
            <a:schemeClr val="bg1"/>
          </a:solidFill>
          <a:ln w="38100">
            <a:solidFill>
              <a:schemeClr val="accent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400">
              <a:solidFill>
                <a:schemeClr val="tx1"/>
              </a:solidFill>
            </a:endParaRPr>
          </a:p>
        </p:txBody>
      </p:sp>
      <p:sp>
        <p:nvSpPr>
          <p:cNvPr id="49165" name="AutoShape 77" descr="Large checker board"/>
          <p:cNvSpPr>
            <a:spLocks noChangeArrowheads="1"/>
          </p:cNvSpPr>
          <p:nvPr/>
        </p:nvSpPr>
        <p:spPr bwMode="auto">
          <a:xfrm>
            <a:off x="5367338" y="2463800"/>
            <a:ext cx="1563687" cy="3652838"/>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400">
              <a:solidFill>
                <a:schemeClr val="tx1"/>
              </a:solidFill>
            </a:endParaRPr>
          </a:p>
        </p:txBody>
      </p:sp>
      <p:sp>
        <p:nvSpPr>
          <p:cNvPr id="49166" name="Text Box 9"/>
          <p:cNvSpPr txBox="1">
            <a:spLocks noChangeArrowheads="1"/>
          </p:cNvSpPr>
          <p:nvPr/>
        </p:nvSpPr>
        <p:spPr bwMode="auto">
          <a:xfrm>
            <a:off x="3719513" y="1268413"/>
            <a:ext cx="3297237"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100">
                <a:solidFill>
                  <a:srgbClr val="0033CC"/>
                </a:solidFill>
                <a:latin typeface="Arial Black" panose="020B0A04020102020204" pitchFamily="34" charset="0"/>
              </a:rPr>
              <a:t>DEMAND FOR SPEEDIER SERVICE HAS STRESSED OUR CAPABILITY TO DELIVER</a:t>
            </a:r>
            <a:endParaRPr lang="en-US" altLang="en-US" sz="1100" baseline="30000">
              <a:solidFill>
                <a:srgbClr val="0033CC"/>
              </a:solidFill>
              <a:latin typeface="Arial Black" panose="020B0A04020102020204" pitchFamily="34" charset="0"/>
            </a:endParaRPr>
          </a:p>
        </p:txBody>
      </p:sp>
      <p:sp>
        <p:nvSpPr>
          <p:cNvPr id="49167" name="Text Box 11"/>
          <p:cNvSpPr txBox="1">
            <a:spLocks noChangeArrowheads="1"/>
          </p:cNvSpPr>
          <p:nvPr/>
        </p:nvSpPr>
        <p:spPr bwMode="auto">
          <a:xfrm>
            <a:off x="3813175" y="3136900"/>
            <a:ext cx="1379538" cy="1008063"/>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900" b="1">
                <a:solidFill>
                  <a:schemeClr val="tx1"/>
                </a:solidFill>
              </a:rPr>
              <a:t>DELAYS DURING RESERVATIONS INQUIRIES RESULTS IN ABOUT 9% DROPPED CALLS</a:t>
            </a:r>
          </a:p>
        </p:txBody>
      </p:sp>
      <p:sp>
        <p:nvSpPr>
          <p:cNvPr id="49168" name="Text Box 50"/>
          <p:cNvSpPr txBox="1">
            <a:spLocks noChangeArrowheads="1"/>
          </p:cNvSpPr>
          <p:nvPr/>
        </p:nvSpPr>
        <p:spPr bwMode="auto">
          <a:xfrm>
            <a:off x="3813175" y="4003675"/>
            <a:ext cx="1379538" cy="1096963"/>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900" b="1">
                <a:solidFill>
                  <a:schemeClr val="tx1"/>
                </a:solidFill>
              </a:rPr>
              <a:t>MOST PURCHASING MANAGERS COMPLAIN ABOUT WAITING FOR QUOTES TO BE MAILED FROM HEADQUARTERS</a:t>
            </a:r>
          </a:p>
        </p:txBody>
      </p:sp>
      <p:sp>
        <p:nvSpPr>
          <p:cNvPr id="49169" name="Text Box 51"/>
          <p:cNvSpPr txBox="1">
            <a:spLocks noChangeArrowheads="1"/>
          </p:cNvSpPr>
          <p:nvPr/>
        </p:nvSpPr>
        <p:spPr bwMode="auto">
          <a:xfrm>
            <a:off x="5459413" y="2176463"/>
            <a:ext cx="1379537" cy="1071562"/>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000" b="1">
                <a:solidFill>
                  <a:srgbClr val="FF0000"/>
                </a:solidFill>
              </a:rPr>
              <a:t>IN THE RESTAURANT – BUSINESS PEOPLE WANT IT ‘NOW’ OR THEY ARE GONE</a:t>
            </a:r>
          </a:p>
        </p:txBody>
      </p:sp>
      <p:sp>
        <p:nvSpPr>
          <p:cNvPr id="49170" name="Text Box 52"/>
          <p:cNvSpPr txBox="1">
            <a:spLocks noChangeArrowheads="1"/>
          </p:cNvSpPr>
          <p:nvPr/>
        </p:nvSpPr>
        <p:spPr bwMode="auto">
          <a:xfrm>
            <a:off x="5459413" y="3125788"/>
            <a:ext cx="1379537" cy="1120775"/>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900" b="1">
                <a:solidFill>
                  <a:schemeClr val="tx1"/>
                </a:solidFill>
              </a:rPr>
              <a:t>30% OF RESTAURANT SUGGESTION CARDS IDENTIFY “SERVICE TIMELINESS” AS FAIR OR POOR</a:t>
            </a:r>
          </a:p>
        </p:txBody>
      </p:sp>
      <p:sp>
        <p:nvSpPr>
          <p:cNvPr id="49171" name="Text Box 53"/>
          <p:cNvSpPr txBox="1">
            <a:spLocks noChangeArrowheads="1"/>
          </p:cNvSpPr>
          <p:nvPr/>
        </p:nvSpPr>
        <p:spPr bwMode="auto">
          <a:xfrm>
            <a:off x="5459413" y="4146550"/>
            <a:ext cx="1379537" cy="828675"/>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900" b="1">
                <a:solidFill>
                  <a:schemeClr val="tx1"/>
                </a:solidFill>
              </a:rPr>
              <a:t>GROUPS OFTEN LEAVE THE LUNCH QUEUE WHEN WAITS EXCEED 15 MINUTES</a:t>
            </a:r>
          </a:p>
        </p:txBody>
      </p:sp>
      <p:sp>
        <p:nvSpPr>
          <p:cNvPr id="49172" name="Text Box 54"/>
          <p:cNvSpPr txBox="1">
            <a:spLocks noChangeArrowheads="1"/>
          </p:cNvSpPr>
          <p:nvPr/>
        </p:nvSpPr>
        <p:spPr bwMode="auto">
          <a:xfrm>
            <a:off x="5459413" y="4949825"/>
            <a:ext cx="1379537" cy="1060450"/>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900" b="1">
                <a:solidFill>
                  <a:schemeClr val="tx1"/>
                </a:solidFill>
              </a:rPr>
              <a:t>A CUSTOMER WHO  ‘COULDN’T FIND THEIR WAITER FOR 10 MINUTES’  DECIDED NOT TO BOOK A MAJOR CONFERENCE HERE</a:t>
            </a:r>
          </a:p>
        </p:txBody>
      </p:sp>
      <p:sp>
        <p:nvSpPr>
          <p:cNvPr id="49173" name="AutoShape 76"/>
          <p:cNvSpPr>
            <a:spLocks noChangeArrowheads="1"/>
          </p:cNvSpPr>
          <p:nvPr/>
        </p:nvSpPr>
        <p:spPr bwMode="auto">
          <a:xfrm>
            <a:off x="3733800" y="2408238"/>
            <a:ext cx="1566863" cy="2824162"/>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400">
              <a:solidFill>
                <a:schemeClr val="tx1"/>
              </a:solidFill>
            </a:endParaRPr>
          </a:p>
        </p:txBody>
      </p:sp>
      <p:sp>
        <p:nvSpPr>
          <p:cNvPr id="49174" name="Text Box 12"/>
          <p:cNvSpPr txBox="1">
            <a:spLocks noChangeArrowheads="1"/>
          </p:cNvSpPr>
          <p:nvPr/>
        </p:nvSpPr>
        <p:spPr bwMode="auto">
          <a:xfrm>
            <a:off x="3813175" y="2176463"/>
            <a:ext cx="1379538" cy="909637"/>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000" b="1">
                <a:solidFill>
                  <a:srgbClr val="FF0000"/>
                </a:solidFill>
              </a:rPr>
              <a:t>CUSTOMERS EXPECT FASTER ACCESS TO INFORMATION IN OUR SYSTEM</a:t>
            </a:r>
          </a:p>
        </p:txBody>
      </p:sp>
      <p:cxnSp>
        <p:nvCxnSpPr>
          <p:cNvPr id="49175" name="Straight Connector 114"/>
          <p:cNvCxnSpPr>
            <a:cxnSpLocks noChangeShapeType="1"/>
          </p:cNvCxnSpPr>
          <p:nvPr/>
        </p:nvCxnSpPr>
        <p:spPr bwMode="auto">
          <a:xfrm rot="10800000">
            <a:off x="6858000" y="1536700"/>
            <a:ext cx="430213" cy="176213"/>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49176" name="Straight Connector 82"/>
          <p:cNvCxnSpPr>
            <a:cxnSpLocks noChangeShapeType="1"/>
          </p:cNvCxnSpPr>
          <p:nvPr/>
        </p:nvCxnSpPr>
        <p:spPr bwMode="auto">
          <a:xfrm>
            <a:off x="2535238" y="3233738"/>
            <a:ext cx="1312862" cy="168275"/>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49177" name="Straight Connector 96"/>
          <p:cNvCxnSpPr>
            <a:cxnSpLocks noChangeShapeType="1"/>
          </p:cNvCxnSpPr>
          <p:nvPr/>
        </p:nvCxnSpPr>
        <p:spPr bwMode="auto">
          <a:xfrm flipV="1">
            <a:off x="1701800" y="5202238"/>
            <a:ext cx="2157413" cy="227012"/>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49178" name="Straight Connector 93"/>
          <p:cNvCxnSpPr>
            <a:cxnSpLocks noChangeShapeType="1"/>
          </p:cNvCxnSpPr>
          <p:nvPr/>
        </p:nvCxnSpPr>
        <p:spPr bwMode="auto">
          <a:xfrm flipV="1">
            <a:off x="1712913" y="4995863"/>
            <a:ext cx="1897062" cy="388937"/>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49179" name="Straight Connector 125"/>
          <p:cNvCxnSpPr>
            <a:cxnSpLocks noChangeShapeType="1"/>
          </p:cNvCxnSpPr>
          <p:nvPr/>
        </p:nvCxnSpPr>
        <p:spPr bwMode="auto">
          <a:xfrm>
            <a:off x="1781175" y="5467350"/>
            <a:ext cx="3573463" cy="320675"/>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49180" name="Straight Connector 128"/>
          <p:cNvCxnSpPr>
            <a:cxnSpLocks noChangeShapeType="1"/>
          </p:cNvCxnSpPr>
          <p:nvPr/>
        </p:nvCxnSpPr>
        <p:spPr bwMode="auto">
          <a:xfrm rot="10800000" flipV="1">
            <a:off x="6848475" y="1965325"/>
            <a:ext cx="439738" cy="211138"/>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xfrm>
            <a:off x="111125" y="490538"/>
            <a:ext cx="8505825" cy="346075"/>
          </a:xfrm>
        </p:spPr>
        <p:txBody>
          <a:bodyPr/>
          <a:lstStyle/>
          <a:p>
            <a:r>
              <a:rPr lang="en-US" altLang="en-US"/>
              <a:t>KJ Elements </a:t>
            </a:r>
          </a:p>
        </p:txBody>
      </p:sp>
      <p:sp>
        <p:nvSpPr>
          <p:cNvPr id="50179" name="AutoShape 82"/>
          <p:cNvSpPr>
            <a:spLocks noChangeArrowheads="1"/>
          </p:cNvSpPr>
          <p:nvPr/>
        </p:nvSpPr>
        <p:spPr bwMode="auto">
          <a:xfrm>
            <a:off x="5027613" y="1862138"/>
            <a:ext cx="2324100" cy="3421062"/>
          </a:xfrm>
          <a:prstGeom prst="roundRect">
            <a:avLst>
              <a:gd name="adj" fmla="val 16667"/>
            </a:avLst>
          </a:pr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a:solidFill>
                <a:schemeClr val="tx1"/>
              </a:solidFill>
            </a:endParaRPr>
          </a:p>
        </p:txBody>
      </p:sp>
      <p:sp>
        <p:nvSpPr>
          <p:cNvPr id="50180" name="AutoShape 81"/>
          <p:cNvSpPr>
            <a:spLocks noChangeArrowheads="1"/>
          </p:cNvSpPr>
          <p:nvPr/>
        </p:nvSpPr>
        <p:spPr bwMode="auto">
          <a:xfrm>
            <a:off x="2540000" y="4697413"/>
            <a:ext cx="3629025" cy="1963737"/>
          </a:xfrm>
          <a:prstGeom prst="roundRect">
            <a:avLst>
              <a:gd name="adj" fmla="val 16667"/>
            </a:avLst>
          </a:prstGeom>
          <a:solidFill>
            <a:schemeClr val="bg1"/>
          </a:solidFill>
          <a:ln w="38100">
            <a:solidFill>
              <a:schemeClr val="accent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a:solidFill>
                <a:schemeClr val="tx1"/>
              </a:solidFill>
            </a:endParaRPr>
          </a:p>
        </p:txBody>
      </p:sp>
      <p:sp>
        <p:nvSpPr>
          <p:cNvPr id="50181" name="AutoShape 84"/>
          <p:cNvSpPr>
            <a:spLocks noChangeArrowheads="1"/>
          </p:cNvSpPr>
          <p:nvPr/>
        </p:nvSpPr>
        <p:spPr bwMode="auto">
          <a:xfrm>
            <a:off x="2686050" y="4938713"/>
            <a:ext cx="1192213" cy="1722437"/>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a:solidFill>
                <a:schemeClr val="tx1"/>
              </a:solidFill>
            </a:endParaRPr>
          </a:p>
        </p:txBody>
      </p:sp>
      <p:sp>
        <p:nvSpPr>
          <p:cNvPr id="50182" name="AutoShape 86"/>
          <p:cNvSpPr>
            <a:spLocks noChangeArrowheads="1"/>
          </p:cNvSpPr>
          <p:nvPr/>
        </p:nvSpPr>
        <p:spPr bwMode="auto">
          <a:xfrm>
            <a:off x="260350" y="2414588"/>
            <a:ext cx="2217738" cy="3489325"/>
          </a:xfrm>
          <a:prstGeom prst="roundRect">
            <a:avLst>
              <a:gd name="adj" fmla="val 16667"/>
            </a:avLst>
          </a:prstGeom>
          <a:solidFill>
            <a:schemeClr val="bg1"/>
          </a:solidFill>
          <a:ln w="38100">
            <a:solidFill>
              <a:schemeClr val="accent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a:solidFill>
                <a:schemeClr val="tx1"/>
              </a:solidFill>
            </a:endParaRPr>
          </a:p>
        </p:txBody>
      </p:sp>
      <p:sp>
        <p:nvSpPr>
          <p:cNvPr id="50183" name="AutoShape 77" descr="Large checker board"/>
          <p:cNvSpPr>
            <a:spLocks noChangeArrowheads="1"/>
          </p:cNvSpPr>
          <p:nvPr/>
        </p:nvSpPr>
        <p:spPr bwMode="auto">
          <a:xfrm>
            <a:off x="1384300" y="2884488"/>
            <a:ext cx="1003300" cy="2949575"/>
          </a:xfrm>
          <a:prstGeom prst="roundRect">
            <a:avLst>
              <a:gd name="adj" fmla="val 16667"/>
            </a:avLst>
          </a:prstGeom>
          <a:pattFill prst="lgCheck">
            <a:fgClr>
              <a:srgbClr val="CC3300"/>
            </a:fgClr>
            <a:bgClr>
              <a:schemeClr val="bg1"/>
            </a:bgClr>
          </a:patt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a:solidFill>
                <a:schemeClr val="tx1"/>
              </a:solidFill>
            </a:endParaRPr>
          </a:p>
        </p:txBody>
      </p:sp>
      <p:sp>
        <p:nvSpPr>
          <p:cNvPr id="50184" name="AutoShape 88"/>
          <p:cNvSpPr>
            <a:spLocks noChangeArrowheads="1"/>
          </p:cNvSpPr>
          <p:nvPr/>
        </p:nvSpPr>
        <p:spPr bwMode="auto">
          <a:xfrm>
            <a:off x="6223000" y="2176463"/>
            <a:ext cx="1090613" cy="2965450"/>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a:solidFill>
                <a:schemeClr val="tx1"/>
              </a:solidFill>
            </a:endParaRPr>
          </a:p>
        </p:txBody>
      </p:sp>
      <p:sp>
        <p:nvSpPr>
          <p:cNvPr id="50185" name="AutoShape 87" descr="Solid diamond"/>
          <p:cNvSpPr>
            <a:spLocks noChangeArrowheads="1"/>
          </p:cNvSpPr>
          <p:nvPr/>
        </p:nvSpPr>
        <p:spPr bwMode="auto">
          <a:xfrm>
            <a:off x="5086350" y="2076450"/>
            <a:ext cx="1089025" cy="2527300"/>
          </a:xfrm>
          <a:prstGeom prst="roundRect">
            <a:avLst>
              <a:gd name="adj" fmla="val 16667"/>
            </a:avLst>
          </a:prstGeom>
          <a:pattFill prst="solidDmnd">
            <a:fgClr>
              <a:srgbClr val="00A200"/>
            </a:fgClr>
            <a:bgClr>
              <a:schemeClr val="bg1"/>
            </a:bgClr>
          </a:patt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a:solidFill>
                <a:schemeClr val="tx1"/>
              </a:solidFill>
            </a:endParaRPr>
          </a:p>
        </p:txBody>
      </p:sp>
      <p:sp>
        <p:nvSpPr>
          <p:cNvPr id="50186" name="AutoShape 85"/>
          <p:cNvSpPr>
            <a:spLocks noChangeArrowheads="1"/>
          </p:cNvSpPr>
          <p:nvPr/>
        </p:nvSpPr>
        <p:spPr bwMode="auto">
          <a:xfrm>
            <a:off x="3898900" y="2132013"/>
            <a:ext cx="981075" cy="1839912"/>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a:solidFill>
                <a:schemeClr val="tx1"/>
              </a:solidFill>
            </a:endParaRPr>
          </a:p>
        </p:txBody>
      </p:sp>
      <p:sp>
        <p:nvSpPr>
          <p:cNvPr id="50187" name="AutoShape 79"/>
          <p:cNvSpPr>
            <a:spLocks noChangeArrowheads="1"/>
          </p:cNvSpPr>
          <p:nvPr/>
        </p:nvSpPr>
        <p:spPr bwMode="auto">
          <a:xfrm>
            <a:off x="3871913" y="4938713"/>
            <a:ext cx="1155700" cy="1722437"/>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a:solidFill>
                <a:schemeClr val="tx1"/>
              </a:solidFill>
            </a:endParaRPr>
          </a:p>
        </p:txBody>
      </p:sp>
      <p:sp>
        <p:nvSpPr>
          <p:cNvPr id="50188" name="AutoShape 78" descr="Wide upward diagonal"/>
          <p:cNvSpPr>
            <a:spLocks noChangeArrowheads="1"/>
          </p:cNvSpPr>
          <p:nvPr/>
        </p:nvSpPr>
        <p:spPr bwMode="auto">
          <a:xfrm>
            <a:off x="2689225" y="2093913"/>
            <a:ext cx="1157288" cy="1662112"/>
          </a:xfrm>
          <a:prstGeom prst="roundRect">
            <a:avLst>
              <a:gd name="adj" fmla="val 16667"/>
            </a:avLst>
          </a:prstGeom>
          <a:pattFill prst="wdUpDiag">
            <a:fgClr>
              <a:schemeClr val="accent2"/>
            </a:fgClr>
            <a:bgClr>
              <a:srgbClr val="FFFFFF"/>
            </a:bgClr>
          </a:patt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a:solidFill>
                <a:schemeClr val="tx1"/>
              </a:solidFill>
            </a:endParaRPr>
          </a:p>
        </p:txBody>
      </p:sp>
      <p:sp>
        <p:nvSpPr>
          <p:cNvPr id="50189" name="Text Box 9"/>
          <p:cNvSpPr txBox="1">
            <a:spLocks noChangeArrowheads="1"/>
          </p:cNvSpPr>
          <p:nvPr/>
        </p:nvSpPr>
        <p:spPr bwMode="auto">
          <a:xfrm>
            <a:off x="0" y="1852613"/>
            <a:ext cx="241458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000">
                <a:solidFill>
                  <a:srgbClr val="0033CC"/>
                </a:solidFill>
                <a:latin typeface="Arial Black" panose="020B0A04020102020204" pitchFamily="34" charset="0"/>
              </a:rPr>
              <a:t>DEMAND FOR SPEEDIER SERVICE HAS STRESSED OUR CAPABILITY TO DELIVER</a:t>
            </a:r>
            <a:endParaRPr lang="en-US" altLang="en-US" sz="1000" baseline="30000">
              <a:solidFill>
                <a:srgbClr val="0033CC"/>
              </a:solidFill>
              <a:latin typeface="Arial Black" panose="020B0A04020102020204" pitchFamily="34" charset="0"/>
            </a:endParaRPr>
          </a:p>
        </p:txBody>
      </p:sp>
      <p:sp>
        <p:nvSpPr>
          <p:cNvPr id="14" name="Text Box 10"/>
          <p:cNvSpPr txBox="1">
            <a:spLocks noChangeArrowheads="1"/>
          </p:cNvSpPr>
          <p:nvPr/>
        </p:nvSpPr>
        <p:spPr bwMode="auto">
          <a:xfrm>
            <a:off x="0" y="1184275"/>
            <a:ext cx="2684463" cy="576263"/>
          </a:xfrm>
          <a:prstGeom prst="rect">
            <a:avLst/>
          </a:prstGeom>
          <a:noFill/>
          <a:ln w="9525">
            <a:noFill/>
            <a:miter lim="800000"/>
            <a:headEnd/>
            <a:tailEnd/>
          </a:ln>
          <a:effectLst/>
        </p:spPr>
        <p:txBody>
          <a:bodyPr>
            <a:spAutoFit/>
          </a:bodyPr>
          <a:lstStyle/>
          <a:p>
            <a:pPr>
              <a:defRPr/>
            </a:pPr>
            <a:r>
              <a:rPr lang="en-US" sz="1050" dirty="0">
                <a:solidFill>
                  <a:schemeClr val="tx1"/>
                </a:solidFill>
                <a:latin typeface="Arial Black" pitchFamily="34" charset="0"/>
              </a:rPr>
              <a:t>WHAT ARE OUR KEY PROBLEMS SERVING THE CHANGING NEEDS OF BUSINESS CUSTOMERS?</a:t>
            </a:r>
          </a:p>
        </p:txBody>
      </p:sp>
      <p:sp>
        <p:nvSpPr>
          <p:cNvPr id="50191" name="Text Box 11"/>
          <p:cNvSpPr txBox="1">
            <a:spLocks noChangeArrowheads="1"/>
          </p:cNvSpPr>
          <p:nvPr/>
        </p:nvSpPr>
        <p:spPr bwMode="auto">
          <a:xfrm>
            <a:off x="379413" y="3421063"/>
            <a:ext cx="885825" cy="646112"/>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b="1">
                <a:solidFill>
                  <a:schemeClr val="tx1"/>
                </a:solidFill>
              </a:rPr>
              <a:t>DELAYS DURING RESERVATIONS INQUIRIES RESULTS IN ABOUT 9% DROPPED CALLS</a:t>
            </a:r>
          </a:p>
        </p:txBody>
      </p:sp>
      <p:sp>
        <p:nvSpPr>
          <p:cNvPr id="50192" name="Text Box 37"/>
          <p:cNvSpPr txBox="1">
            <a:spLocks noChangeArrowheads="1"/>
          </p:cNvSpPr>
          <p:nvPr/>
        </p:nvSpPr>
        <p:spPr bwMode="auto">
          <a:xfrm>
            <a:off x="2422525" y="1489075"/>
            <a:ext cx="28051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000">
                <a:solidFill>
                  <a:srgbClr val="0033CC"/>
                </a:solidFill>
                <a:latin typeface="Arial Black" panose="020B0A04020102020204" pitchFamily="34" charset="0"/>
              </a:rPr>
              <a:t>SERVICE STAFF RESOURCES ARE STRETCHED THINNER THAN EVER </a:t>
            </a:r>
          </a:p>
        </p:txBody>
      </p:sp>
      <p:sp>
        <p:nvSpPr>
          <p:cNvPr id="50193" name="Text Box 38"/>
          <p:cNvSpPr txBox="1">
            <a:spLocks noChangeArrowheads="1"/>
          </p:cNvSpPr>
          <p:nvPr/>
        </p:nvSpPr>
        <p:spPr bwMode="auto">
          <a:xfrm>
            <a:off x="5249863" y="1316038"/>
            <a:ext cx="2293937"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000">
                <a:solidFill>
                  <a:srgbClr val="0033CC"/>
                </a:solidFill>
                <a:latin typeface="Arial Black" panose="020B0A04020102020204" pitchFamily="34" charset="0"/>
              </a:rPr>
              <a:t>GLITCHES IN OUR ADMIN PROCESSES HAVE TROUBLED CUSTOMERS</a:t>
            </a:r>
          </a:p>
        </p:txBody>
      </p:sp>
      <p:sp>
        <p:nvSpPr>
          <p:cNvPr id="50194" name="AutoShape 44"/>
          <p:cNvSpPr>
            <a:spLocks noChangeArrowheads="1"/>
          </p:cNvSpPr>
          <p:nvPr/>
        </p:nvSpPr>
        <p:spPr bwMode="auto">
          <a:xfrm rot="1074591">
            <a:off x="4364038" y="1946275"/>
            <a:ext cx="354012" cy="234950"/>
          </a:xfrm>
          <a:prstGeom prst="rightArrow">
            <a:avLst>
              <a:gd name="adj1" fmla="val 50000"/>
              <a:gd name="adj2" fmla="val 37669"/>
            </a:avLst>
          </a:prstGeom>
          <a:solidFill>
            <a:srgbClr val="FF0000"/>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a:solidFill>
                <a:schemeClr val="tx1"/>
              </a:solidFill>
            </a:endParaRPr>
          </a:p>
        </p:txBody>
      </p:sp>
      <p:sp>
        <p:nvSpPr>
          <p:cNvPr id="50195" name="Text Box 47"/>
          <p:cNvSpPr txBox="1">
            <a:spLocks noChangeArrowheads="1"/>
          </p:cNvSpPr>
          <p:nvPr/>
        </p:nvSpPr>
        <p:spPr bwMode="auto">
          <a:xfrm>
            <a:off x="6124575" y="6415088"/>
            <a:ext cx="98742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br>
              <a:rPr lang="en-US" altLang="en-US" sz="800">
                <a:solidFill>
                  <a:schemeClr val="tx1"/>
                </a:solidFill>
                <a:latin typeface="Berlin Sans FB" panose="020E0602020502020306" pitchFamily="34" charset="0"/>
              </a:rPr>
            </a:br>
            <a:endParaRPr lang="en-US" altLang="en-US" sz="700">
              <a:solidFill>
                <a:schemeClr val="tx1"/>
              </a:solidFill>
              <a:latin typeface="Berlin Sans FB" panose="020E0602020502020306" pitchFamily="34" charset="0"/>
            </a:endParaRPr>
          </a:p>
        </p:txBody>
      </p:sp>
      <p:sp>
        <p:nvSpPr>
          <p:cNvPr id="50196" name="Text Box 49"/>
          <p:cNvSpPr txBox="1">
            <a:spLocks noChangeArrowheads="1"/>
          </p:cNvSpPr>
          <p:nvPr/>
        </p:nvSpPr>
        <p:spPr bwMode="auto">
          <a:xfrm>
            <a:off x="2782888" y="4202113"/>
            <a:ext cx="2198687"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900">
                <a:solidFill>
                  <a:srgbClr val="0033CC"/>
                </a:solidFill>
                <a:latin typeface="Arial Black" panose="020B0A04020102020204" pitchFamily="34" charset="0"/>
              </a:rPr>
              <a:t>WE HAVEN’T TOOLED FOR OUR CUSTOMERS’ INFORMATION AGE DEMANDS</a:t>
            </a:r>
          </a:p>
        </p:txBody>
      </p:sp>
      <p:sp>
        <p:nvSpPr>
          <p:cNvPr id="50197" name="Text Box 50"/>
          <p:cNvSpPr txBox="1">
            <a:spLocks noChangeArrowheads="1"/>
          </p:cNvSpPr>
          <p:nvPr/>
        </p:nvSpPr>
        <p:spPr bwMode="auto">
          <a:xfrm>
            <a:off x="379413" y="4122738"/>
            <a:ext cx="885825" cy="831850"/>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b="1">
                <a:solidFill>
                  <a:schemeClr val="tx1"/>
                </a:solidFill>
              </a:rPr>
              <a:t>MOST PURCHASING MANAGERS COMPLAIN ABOUT WAITING FOR QUOTES TO BE MAILED FROM HEADQUARTERS</a:t>
            </a:r>
          </a:p>
        </p:txBody>
      </p:sp>
      <p:sp>
        <p:nvSpPr>
          <p:cNvPr id="50198" name="Text Box 51"/>
          <p:cNvSpPr txBox="1">
            <a:spLocks noChangeArrowheads="1"/>
          </p:cNvSpPr>
          <p:nvPr/>
        </p:nvSpPr>
        <p:spPr bwMode="auto">
          <a:xfrm>
            <a:off x="1416050" y="2616200"/>
            <a:ext cx="969963" cy="738188"/>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700" b="1">
                <a:solidFill>
                  <a:srgbClr val="FF0000"/>
                </a:solidFill>
              </a:rPr>
              <a:t>IN THE RESTAURANT – BUSINESS PEOPLE WANT IT ‘NOW’ OR THEY ARE GONE</a:t>
            </a:r>
          </a:p>
        </p:txBody>
      </p:sp>
      <p:sp>
        <p:nvSpPr>
          <p:cNvPr id="50199" name="Text Box 52"/>
          <p:cNvSpPr txBox="1">
            <a:spLocks noChangeArrowheads="1"/>
          </p:cNvSpPr>
          <p:nvPr/>
        </p:nvSpPr>
        <p:spPr bwMode="auto">
          <a:xfrm>
            <a:off x="1443038" y="3411538"/>
            <a:ext cx="885825" cy="738187"/>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b="1">
                <a:solidFill>
                  <a:schemeClr val="tx1"/>
                </a:solidFill>
              </a:rPr>
              <a:t>30% OF RESTAURANT SUGGESTION CARDS IDENTIFY “SERVICE TIMELINESS” AS FAIR OR POOR</a:t>
            </a:r>
          </a:p>
        </p:txBody>
      </p:sp>
      <p:sp>
        <p:nvSpPr>
          <p:cNvPr id="50200" name="Text Box 53"/>
          <p:cNvSpPr txBox="1">
            <a:spLocks noChangeArrowheads="1"/>
          </p:cNvSpPr>
          <p:nvPr/>
        </p:nvSpPr>
        <p:spPr bwMode="auto">
          <a:xfrm>
            <a:off x="1443038" y="4238625"/>
            <a:ext cx="885825" cy="646113"/>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b="1">
                <a:solidFill>
                  <a:schemeClr val="tx1"/>
                </a:solidFill>
              </a:rPr>
              <a:t>GROUPS OFTEN LEAVE THE LUNCH QUEUE WHEN WAITS EXCEED 15 MINUTES</a:t>
            </a:r>
          </a:p>
        </p:txBody>
      </p:sp>
      <p:sp>
        <p:nvSpPr>
          <p:cNvPr id="50201" name="Text Box 54"/>
          <p:cNvSpPr txBox="1">
            <a:spLocks noChangeArrowheads="1"/>
          </p:cNvSpPr>
          <p:nvPr/>
        </p:nvSpPr>
        <p:spPr bwMode="auto">
          <a:xfrm>
            <a:off x="1443038" y="4889500"/>
            <a:ext cx="885825" cy="922338"/>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b="1">
                <a:solidFill>
                  <a:schemeClr val="tx1"/>
                </a:solidFill>
              </a:rPr>
              <a:t>A CUSTOMER WHO  ‘COULDN’T FIND THEIR WAITER FOR 10 MINUTES’  DECIDED NOT TO BOOK A MAJOR CONFERENCE HERE</a:t>
            </a:r>
          </a:p>
        </p:txBody>
      </p:sp>
      <p:sp>
        <p:nvSpPr>
          <p:cNvPr id="50202" name="Text Box 55"/>
          <p:cNvSpPr txBox="1">
            <a:spLocks noChangeArrowheads="1"/>
          </p:cNvSpPr>
          <p:nvPr/>
        </p:nvSpPr>
        <p:spPr bwMode="auto">
          <a:xfrm>
            <a:off x="2838450" y="1993900"/>
            <a:ext cx="885825" cy="522288"/>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700" b="1">
                <a:solidFill>
                  <a:srgbClr val="FF0000"/>
                </a:solidFill>
              </a:rPr>
              <a:t>THE STAFF EXPERIENCE LEVEL IS DECLINING</a:t>
            </a:r>
          </a:p>
        </p:txBody>
      </p:sp>
      <p:sp>
        <p:nvSpPr>
          <p:cNvPr id="50203" name="Text Box 56"/>
          <p:cNvSpPr txBox="1">
            <a:spLocks noChangeArrowheads="1"/>
          </p:cNvSpPr>
          <p:nvPr/>
        </p:nvSpPr>
        <p:spPr bwMode="auto">
          <a:xfrm>
            <a:off x="2838450" y="2525713"/>
            <a:ext cx="885825" cy="461962"/>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b="1">
                <a:solidFill>
                  <a:schemeClr val="tx1"/>
                </a:solidFill>
              </a:rPr>
              <a:t>FRONT DESK TURNOVER IS UP 1/3 OVER LAST YEAR</a:t>
            </a:r>
          </a:p>
        </p:txBody>
      </p:sp>
      <p:sp>
        <p:nvSpPr>
          <p:cNvPr id="50204" name="Text Box 57"/>
          <p:cNvSpPr txBox="1">
            <a:spLocks noChangeArrowheads="1"/>
          </p:cNvSpPr>
          <p:nvPr/>
        </p:nvSpPr>
        <p:spPr bwMode="auto">
          <a:xfrm>
            <a:off x="2838450" y="2998788"/>
            <a:ext cx="885825" cy="646112"/>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b="1">
                <a:solidFill>
                  <a:schemeClr val="tx1"/>
                </a:solidFill>
              </a:rPr>
              <a:t>MOST NEW HIRES ARE PUT ON DUTY BEFORE COMPLETING ALL STANDARD TRAINING</a:t>
            </a:r>
          </a:p>
        </p:txBody>
      </p:sp>
      <p:sp>
        <p:nvSpPr>
          <p:cNvPr id="50205" name="Text Box 58"/>
          <p:cNvSpPr txBox="1">
            <a:spLocks noChangeArrowheads="1"/>
          </p:cNvSpPr>
          <p:nvPr/>
        </p:nvSpPr>
        <p:spPr bwMode="auto">
          <a:xfrm>
            <a:off x="3932238" y="2598738"/>
            <a:ext cx="885825" cy="739775"/>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b="1">
                <a:solidFill>
                  <a:schemeClr val="tx1"/>
                </a:solidFill>
              </a:rPr>
              <a:t>THE EMPLOYEE SURVEY IDENTIFIED </a:t>
            </a:r>
            <a:r>
              <a:rPr lang="en-US" altLang="en-US" sz="600" b="1" u="sng">
                <a:solidFill>
                  <a:schemeClr val="tx1"/>
                </a:solidFill>
              </a:rPr>
              <a:t>BURNOUT</a:t>
            </a:r>
            <a:r>
              <a:rPr lang="en-US" altLang="en-US" sz="600" b="1">
                <a:solidFill>
                  <a:schemeClr val="tx1"/>
                </a:solidFill>
              </a:rPr>
              <a:t> AS THE FACTOR MOST INCREASED OVER LAST YEAR</a:t>
            </a:r>
          </a:p>
        </p:txBody>
      </p:sp>
      <p:sp>
        <p:nvSpPr>
          <p:cNvPr id="50206" name="Text Box 59"/>
          <p:cNvSpPr txBox="1">
            <a:spLocks noChangeArrowheads="1"/>
          </p:cNvSpPr>
          <p:nvPr/>
        </p:nvSpPr>
        <p:spPr bwMode="auto">
          <a:xfrm>
            <a:off x="3932238" y="1935163"/>
            <a:ext cx="885825" cy="646112"/>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b="1">
                <a:solidFill>
                  <a:srgbClr val="FF0000"/>
                </a:solidFill>
              </a:rPr>
              <a:t>EMPLOYEES MAY BE BUCKLING UNDER INCREASED PRESSURE TO PERFORM</a:t>
            </a:r>
          </a:p>
        </p:txBody>
      </p:sp>
      <p:sp>
        <p:nvSpPr>
          <p:cNvPr id="50207" name="Text Box 60"/>
          <p:cNvSpPr txBox="1">
            <a:spLocks noChangeArrowheads="1"/>
          </p:cNvSpPr>
          <p:nvPr/>
        </p:nvSpPr>
        <p:spPr bwMode="auto">
          <a:xfrm>
            <a:off x="3932238" y="3367088"/>
            <a:ext cx="885825" cy="554037"/>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b="1">
                <a:solidFill>
                  <a:schemeClr val="tx1"/>
                </a:solidFill>
              </a:rPr>
              <a:t>THREE WAITERS QUIT THE SAME DAY – CITING ‘UNFAIR WORK CONDITIONS’ </a:t>
            </a:r>
          </a:p>
        </p:txBody>
      </p:sp>
      <p:sp>
        <p:nvSpPr>
          <p:cNvPr id="50208" name="Text Box 61"/>
          <p:cNvSpPr txBox="1">
            <a:spLocks noChangeArrowheads="1"/>
          </p:cNvSpPr>
          <p:nvPr/>
        </p:nvSpPr>
        <p:spPr bwMode="auto">
          <a:xfrm>
            <a:off x="5062538" y="1997075"/>
            <a:ext cx="1090612" cy="523875"/>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700" b="1">
                <a:solidFill>
                  <a:srgbClr val="FF0000"/>
                </a:solidFill>
              </a:rPr>
              <a:t>VARIABILITY IN THE RESERVATION SYSTEM HAS CONFUSED CLIENTS</a:t>
            </a:r>
          </a:p>
        </p:txBody>
      </p:sp>
      <p:sp>
        <p:nvSpPr>
          <p:cNvPr id="50209" name="Text Box 62"/>
          <p:cNvSpPr txBox="1">
            <a:spLocks noChangeArrowheads="1"/>
          </p:cNvSpPr>
          <p:nvPr/>
        </p:nvSpPr>
        <p:spPr bwMode="auto">
          <a:xfrm>
            <a:off x="6278563" y="2041525"/>
            <a:ext cx="887412" cy="631825"/>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700" b="1">
                <a:solidFill>
                  <a:srgbClr val="FF0000"/>
                </a:solidFill>
              </a:rPr>
              <a:t>CORPORATE FINANCIAL SERVICES HAS RAISED COMPLAINTS</a:t>
            </a:r>
          </a:p>
        </p:txBody>
      </p:sp>
      <p:sp>
        <p:nvSpPr>
          <p:cNvPr id="50210" name="Text Box 63"/>
          <p:cNvSpPr txBox="1">
            <a:spLocks noChangeArrowheads="1"/>
          </p:cNvSpPr>
          <p:nvPr/>
        </p:nvSpPr>
        <p:spPr bwMode="auto">
          <a:xfrm>
            <a:off x="5127625" y="2690813"/>
            <a:ext cx="1014413" cy="554037"/>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b="1">
                <a:solidFill>
                  <a:schemeClr val="tx1"/>
                </a:solidFill>
              </a:rPr>
              <a:t>THE FRONT DESK QUOTED A ROOM AT $109 WHILE OUR 800 NUMBER OFFERED IT AT $99</a:t>
            </a:r>
          </a:p>
        </p:txBody>
      </p:sp>
      <p:sp>
        <p:nvSpPr>
          <p:cNvPr id="50211" name="Text Box 64"/>
          <p:cNvSpPr txBox="1">
            <a:spLocks noChangeArrowheads="1"/>
          </p:cNvSpPr>
          <p:nvPr/>
        </p:nvSpPr>
        <p:spPr bwMode="auto">
          <a:xfrm>
            <a:off x="5127625" y="3275013"/>
            <a:ext cx="1001713" cy="738187"/>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b="1">
                <a:solidFill>
                  <a:schemeClr val="tx1"/>
                </a:solidFill>
              </a:rPr>
              <a:t>OUR DATABASE DENIED AVAILABILIY OF A BLOCK OF 40 ROOMS WHILE PHONE FOLLOW UP REVEALED THEY WERE AVAILABLE</a:t>
            </a:r>
          </a:p>
        </p:txBody>
      </p:sp>
      <p:sp>
        <p:nvSpPr>
          <p:cNvPr id="50212" name="Text Box 65"/>
          <p:cNvSpPr txBox="1">
            <a:spLocks noChangeArrowheads="1"/>
          </p:cNvSpPr>
          <p:nvPr/>
        </p:nvSpPr>
        <p:spPr bwMode="auto">
          <a:xfrm>
            <a:off x="5141913" y="4065588"/>
            <a:ext cx="989012" cy="461962"/>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b="1">
                <a:solidFill>
                  <a:schemeClr val="tx1"/>
                </a:solidFill>
              </a:rPr>
              <a:t>WE LOST A LARGE ACCOUNT DUE TO ACCIDENTAL DOUBLE BOOKING</a:t>
            </a:r>
          </a:p>
        </p:txBody>
      </p:sp>
      <p:sp>
        <p:nvSpPr>
          <p:cNvPr id="50213" name="Text Box 66"/>
          <p:cNvSpPr txBox="1">
            <a:spLocks noChangeArrowheads="1"/>
          </p:cNvSpPr>
          <p:nvPr/>
        </p:nvSpPr>
        <p:spPr bwMode="auto">
          <a:xfrm>
            <a:off x="6272213" y="2690813"/>
            <a:ext cx="990600" cy="830262"/>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b="1">
                <a:solidFill>
                  <a:schemeClr val="tx1"/>
                </a:solidFill>
              </a:rPr>
              <a:t>A LARGE CONFERENCE CUSTOMER COMPLAINED ABOUT RECEIVING TWO VERY DIFFERENT INVOICES FOR THE SAME EVENT</a:t>
            </a:r>
          </a:p>
        </p:txBody>
      </p:sp>
      <p:sp>
        <p:nvSpPr>
          <p:cNvPr id="50214" name="Text Box 67"/>
          <p:cNvSpPr txBox="1">
            <a:spLocks noChangeArrowheads="1"/>
          </p:cNvSpPr>
          <p:nvPr/>
        </p:nvSpPr>
        <p:spPr bwMode="auto">
          <a:xfrm>
            <a:off x="6278563" y="3548063"/>
            <a:ext cx="968375" cy="646112"/>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b="1">
                <a:solidFill>
                  <a:schemeClr val="tx1"/>
                </a:solidFill>
              </a:rPr>
              <a:t>THE IRS HAS REQUIRED AMMENDMENTS TO OUR PAYROLL DATA FOR THE PAST 2 QUARTERS</a:t>
            </a:r>
          </a:p>
        </p:txBody>
      </p:sp>
      <p:sp>
        <p:nvSpPr>
          <p:cNvPr id="50215" name="Text Box 68"/>
          <p:cNvSpPr txBox="1">
            <a:spLocks noChangeArrowheads="1"/>
          </p:cNvSpPr>
          <p:nvPr/>
        </p:nvSpPr>
        <p:spPr bwMode="auto">
          <a:xfrm>
            <a:off x="6278563" y="4213225"/>
            <a:ext cx="976312" cy="830263"/>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b="1">
                <a:solidFill>
                  <a:schemeClr val="tx1"/>
                </a:solidFill>
              </a:rPr>
              <a:t>ACCOUNTS RECEIVABLES COLLECTION PRACTICES RESULTED IN OUR LOSING A CORPORATE CUSTOMER</a:t>
            </a:r>
          </a:p>
        </p:txBody>
      </p:sp>
      <p:sp>
        <p:nvSpPr>
          <p:cNvPr id="50216" name="Text Box 69"/>
          <p:cNvSpPr txBox="1">
            <a:spLocks noChangeArrowheads="1"/>
          </p:cNvSpPr>
          <p:nvPr/>
        </p:nvSpPr>
        <p:spPr bwMode="auto">
          <a:xfrm>
            <a:off x="2706688" y="4805363"/>
            <a:ext cx="1090612" cy="738187"/>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700" b="1">
                <a:solidFill>
                  <a:srgbClr val="FF0000"/>
                </a:solidFill>
              </a:rPr>
              <a:t>THE BUSINESS CENTER TURNS AWAY INCREASING SOFTWARE SERVICE REQURESTS</a:t>
            </a:r>
          </a:p>
        </p:txBody>
      </p:sp>
      <p:sp>
        <p:nvSpPr>
          <p:cNvPr id="50217" name="Text Box 70"/>
          <p:cNvSpPr txBox="1">
            <a:spLocks noChangeArrowheads="1"/>
          </p:cNvSpPr>
          <p:nvPr/>
        </p:nvSpPr>
        <p:spPr bwMode="auto">
          <a:xfrm>
            <a:off x="3946525" y="4829175"/>
            <a:ext cx="1004888" cy="631825"/>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700" b="1">
                <a:solidFill>
                  <a:srgbClr val="FF0000"/>
                </a:solidFill>
              </a:rPr>
              <a:t>WE TRAIL THE COMPETITION IN REQUESTED NETWORKING CAPABILITY</a:t>
            </a:r>
          </a:p>
        </p:txBody>
      </p:sp>
      <p:sp>
        <p:nvSpPr>
          <p:cNvPr id="50218" name="Text Box 71"/>
          <p:cNvSpPr txBox="1">
            <a:spLocks noChangeArrowheads="1"/>
          </p:cNvSpPr>
          <p:nvPr/>
        </p:nvSpPr>
        <p:spPr bwMode="auto">
          <a:xfrm>
            <a:off x="2770188" y="5573713"/>
            <a:ext cx="1063625" cy="554037"/>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b="1">
                <a:solidFill>
                  <a:schemeClr val="tx1"/>
                </a:solidFill>
              </a:rPr>
              <a:t>DESKTOP PUBLISHING SUPPORT IS REQUESTED BY 25% OF CONFERENCE COORDINATORS</a:t>
            </a:r>
          </a:p>
        </p:txBody>
      </p:sp>
      <p:sp>
        <p:nvSpPr>
          <p:cNvPr id="50219" name="Text Box 72"/>
          <p:cNvSpPr txBox="1">
            <a:spLocks noChangeArrowheads="1"/>
          </p:cNvSpPr>
          <p:nvPr/>
        </p:nvSpPr>
        <p:spPr bwMode="auto">
          <a:xfrm>
            <a:off x="2770188" y="6164263"/>
            <a:ext cx="1063625" cy="461962"/>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b="1">
                <a:solidFill>
                  <a:schemeClr val="tx1"/>
                </a:solidFill>
              </a:rPr>
              <a:t>WE DENY MANY REQUESTS FROM BUSINESS GUESTS FOR COLOR PRINTING </a:t>
            </a:r>
          </a:p>
        </p:txBody>
      </p:sp>
      <p:sp>
        <p:nvSpPr>
          <p:cNvPr id="50220" name="Text Box 73"/>
          <p:cNvSpPr txBox="1">
            <a:spLocks noChangeArrowheads="1"/>
          </p:cNvSpPr>
          <p:nvPr/>
        </p:nvSpPr>
        <p:spPr bwMode="auto">
          <a:xfrm>
            <a:off x="3916363" y="5480050"/>
            <a:ext cx="1063625" cy="554038"/>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b="1">
                <a:solidFill>
                  <a:schemeClr val="tx1"/>
                </a:solidFill>
              </a:rPr>
              <a:t>CONFERENCE CLIENTS EXPECT NETWORKING BETWEEN THE MEETING ROOMS</a:t>
            </a:r>
          </a:p>
        </p:txBody>
      </p:sp>
      <p:sp>
        <p:nvSpPr>
          <p:cNvPr id="50221" name="Text Box 74"/>
          <p:cNvSpPr txBox="1">
            <a:spLocks noChangeArrowheads="1"/>
          </p:cNvSpPr>
          <p:nvPr/>
        </p:nvSpPr>
        <p:spPr bwMode="auto">
          <a:xfrm>
            <a:off x="3916363" y="5995988"/>
            <a:ext cx="1063625" cy="554037"/>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b="1">
                <a:solidFill>
                  <a:schemeClr val="tx1"/>
                </a:solidFill>
              </a:rPr>
              <a:t>OUR 2 CLOSEST COMPETITORS OFFER NETWORKED ACCESS TO SHARED PRINTERS – WE DON’T</a:t>
            </a:r>
          </a:p>
        </p:txBody>
      </p:sp>
      <p:sp>
        <p:nvSpPr>
          <p:cNvPr id="50222" name="Text Box 75"/>
          <p:cNvSpPr txBox="1">
            <a:spLocks noChangeArrowheads="1"/>
          </p:cNvSpPr>
          <p:nvPr/>
        </p:nvSpPr>
        <p:spPr bwMode="auto">
          <a:xfrm>
            <a:off x="5056188" y="4921250"/>
            <a:ext cx="1063625" cy="600075"/>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b="1">
                <a:solidFill>
                  <a:schemeClr val="tx1"/>
                </a:solidFill>
              </a:rPr>
              <a:t>GUESTS  WITHOUT COMPUTERS ASK FOR DIRECT INTERNET ACCESS AND EMAIL – </a:t>
            </a:r>
          </a:p>
          <a:p>
            <a:pPr algn="ctr" eaLnBrk="1" hangingPunct="1"/>
            <a:endParaRPr lang="en-US" altLang="en-US" sz="600" b="1">
              <a:solidFill>
                <a:schemeClr val="tx1"/>
              </a:solidFill>
            </a:endParaRPr>
          </a:p>
        </p:txBody>
      </p:sp>
      <p:sp>
        <p:nvSpPr>
          <p:cNvPr id="50223" name="AutoShape 76"/>
          <p:cNvSpPr>
            <a:spLocks noChangeArrowheads="1"/>
          </p:cNvSpPr>
          <p:nvPr/>
        </p:nvSpPr>
        <p:spPr bwMode="auto">
          <a:xfrm>
            <a:off x="288925" y="2836863"/>
            <a:ext cx="1046163" cy="2447925"/>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a:solidFill>
                <a:schemeClr val="tx1"/>
              </a:solidFill>
            </a:endParaRPr>
          </a:p>
        </p:txBody>
      </p:sp>
      <p:sp>
        <p:nvSpPr>
          <p:cNvPr id="50224" name="Text Box 12"/>
          <p:cNvSpPr txBox="1">
            <a:spLocks noChangeArrowheads="1"/>
          </p:cNvSpPr>
          <p:nvPr/>
        </p:nvSpPr>
        <p:spPr bwMode="auto">
          <a:xfrm>
            <a:off x="379413" y="2643188"/>
            <a:ext cx="885825" cy="739775"/>
          </a:xfrm>
          <a:prstGeom prst="rect">
            <a:avLst/>
          </a:prstGeom>
          <a:solidFill>
            <a:srgbClr val="FFFFCC"/>
          </a:solidFill>
          <a:ln w="317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700" b="1">
                <a:solidFill>
                  <a:srgbClr val="FF0000"/>
                </a:solidFill>
              </a:rPr>
              <a:t>CUSTOMERS EXPECT FASTER ACCESS TO INFORMATION IN OUR SYSTEM</a:t>
            </a:r>
          </a:p>
        </p:txBody>
      </p:sp>
      <p:sp>
        <p:nvSpPr>
          <p:cNvPr id="50225" name="AutoShape 83"/>
          <p:cNvSpPr>
            <a:spLocks noChangeArrowheads="1"/>
          </p:cNvSpPr>
          <p:nvPr/>
        </p:nvSpPr>
        <p:spPr bwMode="auto">
          <a:xfrm>
            <a:off x="2635250" y="1890713"/>
            <a:ext cx="2324100" cy="2174875"/>
          </a:xfrm>
          <a:prstGeom prst="roundRect">
            <a:avLst>
              <a:gd name="adj" fmla="val 16667"/>
            </a:avLst>
          </a:pr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a:solidFill>
                <a:schemeClr val="tx1"/>
              </a:solidFill>
            </a:endParaRPr>
          </a:p>
        </p:txBody>
      </p:sp>
      <p:sp>
        <p:nvSpPr>
          <p:cNvPr id="50226" name="Text Box 89"/>
          <p:cNvSpPr txBox="1">
            <a:spLocks noChangeArrowheads="1"/>
          </p:cNvSpPr>
          <p:nvPr/>
        </p:nvSpPr>
        <p:spPr bwMode="auto">
          <a:xfrm>
            <a:off x="6213475" y="5749925"/>
            <a:ext cx="113823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800" b="1">
                <a:solidFill>
                  <a:schemeClr val="tx1"/>
                </a:solidFill>
              </a:rPr>
              <a:t>Staff Q2 Review</a:t>
            </a:r>
            <a:br>
              <a:rPr lang="en-US" altLang="en-US" sz="800" b="1">
                <a:solidFill>
                  <a:schemeClr val="tx1"/>
                </a:solidFill>
              </a:rPr>
            </a:br>
            <a:r>
              <a:rPr lang="en-US" altLang="en-US" sz="800" b="1">
                <a:solidFill>
                  <a:schemeClr val="tx1"/>
                </a:solidFill>
              </a:rPr>
              <a:t>Brady Conf.  Ctr</a:t>
            </a:r>
          </a:p>
          <a:p>
            <a:pPr algn="ctr" eaLnBrk="1" hangingPunct="1"/>
            <a:r>
              <a:rPr lang="en-US" altLang="en-US" sz="800" b="1">
                <a:solidFill>
                  <a:schemeClr val="tx1"/>
                </a:solidFill>
              </a:rPr>
              <a:t>3/5//05</a:t>
            </a:r>
          </a:p>
        </p:txBody>
      </p:sp>
      <p:sp>
        <p:nvSpPr>
          <p:cNvPr id="50227" name="Freeform 90"/>
          <p:cNvSpPr>
            <a:spLocks/>
          </p:cNvSpPr>
          <p:nvPr/>
        </p:nvSpPr>
        <p:spPr bwMode="auto">
          <a:xfrm>
            <a:off x="6532563" y="6357938"/>
            <a:ext cx="173037" cy="104775"/>
          </a:xfrm>
          <a:custGeom>
            <a:avLst/>
            <a:gdLst>
              <a:gd name="T0" fmla="*/ 2147483647 w 140"/>
              <a:gd name="T1" fmla="*/ 2147483647 h 86"/>
              <a:gd name="T2" fmla="*/ 2147483647 w 140"/>
              <a:gd name="T3" fmla="*/ 2147483647 h 86"/>
              <a:gd name="T4" fmla="*/ 2147483647 w 140"/>
              <a:gd name="T5" fmla="*/ 2147483647 h 86"/>
              <a:gd name="T6" fmla="*/ 2147483647 w 140"/>
              <a:gd name="T7" fmla="*/ 0 h 86"/>
              <a:gd name="T8" fmla="*/ 2147483647 w 140"/>
              <a:gd name="T9" fmla="*/ 2147483647 h 86"/>
              <a:gd name="T10" fmla="*/ 2147483647 w 140"/>
              <a:gd name="T11" fmla="*/ 2147483647 h 86"/>
              <a:gd name="T12" fmla="*/ 2147483647 w 140"/>
              <a:gd name="T13" fmla="*/ 2147483647 h 86"/>
              <a:gd name="T14" fmla="*/ 2147483647 w 140"/>
              <a:gd name="T15" fmla="*/ 2147483647 h 86"/>
              <a:gd name="T16" fmla="*/ 2147483647 w 140"/>
              <a:gd name="T17" fmla="*/ 2147483647 h 86"/>
              <a:gd name="T18" fmla="*/ 2147483647 w 140"/>
              <a:gd name="T19" fmla="*/ 2147483647 h 86"/>
              <a:gd name="T20" fmla="*/ 2147483647 w 140"/>
              <a:gd name="T21" fmla="*/ 2147483647 h 86"/>
              <a:gd name="T22" fmla="*/ 2147483647 w 140"/>
              <a:gd name="T23" fmla="*/ 2147483647 h 86"/>
              <a:gd name="T24" fmla="*/ 2147483647 w 140"/>
              <a:gd name="T25" fmla="*/ 2147483647 h 86"/>
              <a:gd name="T26" fmla="*/ 2147483647 w 140"/>
              <a:gd name="T27" fmla="*/ 2147483647 h 86"/>
              <a:gd name="T28" fmla="*/ 2147483647 w 140"/>
              <a:gd name="T29" fmla="*/ 2147483647 h 86"/>
              <a:gd name="T30" fmla="*/ 2147483647 w 140"/>
              <a:gd name="T31" fmla="*/ 2147483647 h 86"/>
              <a:gd name="T32" fmla="*/ 2147483647 w 140"/>
              <a:gd name="T33" fmla="*/ 2147483647 h 86"/>
              <a:gd name="T34" fmla="*/ 2147483647 w 140"/>
              <a:gd name="T35" fmla="*/ 2147483647 h 86"/>
              <a:gd name="T36" fmla="*/ 2147483647 w 140"/>
              <a:gd name="T37" fmla="*/ 2147483647 h 86"/>
              <a:gd name="T38" fmla="*/ 2147483647 w 140"/>
              <a:gd name="T39" fmla="*/ 2147483647 h 86"/>
              <a:gd name="T40" fmla="*/ 2147483647 w 140"/>
              <a:gd name="T41" fmla="*/ 2147483647 h 86"/>
              <a:gd name="T42" fmla="*/ 2147483647 w 140"/>
              <a:gd name="T43" fmla="*/ 2147483647 h 8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40"/>
              <a:gd name="T67" fmla="*/ 0 h 86"/>
              <a:gd name="T68" fmla="*/ 140 w 140"/>
              <a:gd name="T69" fmla="*/ 86 h 8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40" h="86">
                <a:moveTo>
                  <a:pt x="10" y="7"/>
                </a:moveTo>
                <a:cubicBezTo>
                  <a:pt x="9" y="16"/>
                  <a:pt x="9" y="25"/>
                  <a:pt x="8" y="34"/>
                </a:cubicBezTo>
                <a:cubicBezTo>
                  <a:pt x="7" y="38"/>
                  <a:pt x="5" y="50"/>
                  <a:pt x="5" y="46"/>
                </a:cubicBezTo>
                <a:cubicBezTo>
                  <a:pt x="5" y="31"/>
                  <a:pt x="7" y="15"/>
                  <a:pt x="8" y="0"/>
                </a:cubicBezTo>
                <a:cubicBezTo>
                  <a:pt x="14" y="14"/>
                  <a:pt x="17" y="13"/>
                  <a:pt x="13" y="24"/>
                </a:cubicBezTo>
                <a:cubicBezTo>
                  <a:pt x="12" y="27"/>
                  <a:pt x="10" y="31"/>
                  <a:pt x="8" y="34"/>
                </a:cubicBezTo>
                <a:cubicBezTo>
                  <a:pt x="6" y="37"/>
                  <a:pt x="0" y="44"/>
                  <a:pt x="1" y="41"/>
                </a:cubicBezTo>
                <a:cubicBezTo>
                  <a:pt x="6" y="23"/>
                  <a:pt x="10" y="26"/>
                  <a:pt x="25" y="24"/>
                </a:cubicBezTo>
                <a:cubicBezTo>
                  <a:pt x="23" y="42"/>
                  <a:pt x="17" y="60"/>
                  <a:pt x="17" y="79"/>
                </a:cubicBezTo>
                <a:cubicBezTo>
                  <a:pt x="17" y="86"/>
                  <a:pt x="20" y="65"/>
                  <a:pt x="22" y="58"/>
                </a:cubicBezTo>
                <a:cubicBezTo>
                  <a:pt x="29" y="25"/>
                  <a:pt x="24" y="44"/>
                  <a:pt x="32" y="19"/>
                </a:cubicBezTo>
                <a:cubicBezTo>
                  <a:pt x="34" y="21"/>
                  <a:pt x="34" y="26"/>
                  <a:pt x="37" y="26"/>
                </a:cubicBezTo>
                <a:cubicBezTo>
                  <a:pt x="40" y="26"/>
                  <a:pt x="41" y="16"/>
                  <a:pt x="41" y="19"/>
                </a:cubicBezTo>
                <a:cubicBezTo>
                  <a:pt x="42" y="28"/>
                  <a:pt x="39" y="37"/>
                  <a:pt x="39" y="46"/>
                </a:cubicBezTo>
                <a:cubicBezTo>
                  <a:pt x="39" y="51"/>
                  <a:pt x="40" y="36"/>
                  <a:pt x="41" y="31"/>
                </a:cubicBezTo>
                <a:cubicBezTo>
                  <a:pt x="45" y="14"/>
                  <a:pt x="44" y="17"/>
                  <a:pt x="51" y="7"/>
                </a:cubicBezTo>
                <a:cubicBezTo>
                  <a:pt x="51" y="8"/>
                  <a:pt x="55" y="40"/>
                  <a:pt x="56" y="41"/>
                </a:cubicBezTo>
                <a:cubicBezTo>
                  <a:pt x="61" y="43"/>
                  <a:pt x="57" y="31"/>
                  <a:pt x="58" y="26"/>
                </a:cubicBezTo>
                <a:cubicBezTo>
                  <a:pt x="59" y="20"/>
                  <a:pt x="61" y="13"/>
                  <a:pt x="63" y="7"/>
                </a:cubicBezTo>
                <a:cubicBezTo>
                  <a:pt x="77" y="38"/>
                  <a:pt x="110" y="36"/>
                  <a:pt x="140" y="38"/>
                </a:cubicBezTo>
                <a:cubicBezTo>
                  <a:pt x="136" y="28"/>
                  <a:pt x="137" y="23"/>
                  <a:pt x="128" y="17"/>
                </a:cubicBezTo>
                <a:cubicBezTo>
                  <a:pt x="89" y="33"/>
                  <a:pt x="107" y="24"/>
                  <a:pt x="123" y="24"/>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a:solidFill>
                <a:schemeClr val="tx1"/>
              </a:solidFill>
            </a:endParaRPr>
          </a:p>
        </p:txBody>
      </p:sp>
      <p:sp>
        <p:nvSpPr>
          <p:cNvPr id="50228" name="Freeform 91"/>
          <p:cNvSpPr>
            <a:spLocks/>
          </p:cNvSpPr>
          <p:nvPr/>
        </p:nvSpPr>
        <p:spPr bwMode="auto">
          <a:xfrm>
            <a:off x="6848475" y="6338888"/>
            <a:ext cx="219075" cy="68262"/>
          </a:xfrm>
          <a:custGeom>
            <a:avLst/>
            <a:gdLst>
              <a:gd name="T0" fmla="*/ 2147483647 w 179"/>
              <a:gd name="T1" fmla="*/ 2147483647 h 55"/>
              <a:gd name="T2" fmla="*/ 2147483647 w 179"/>
              <a:gd name="T3" fmla="*/ 2147483647 h 55"/>
              <a:gd name="T4" fmla="*/ 2147483647 w 179"/>
              <a:gd name="T5" fmla="*/ 2147483647 h 55"/>
              <a:gd name="T6" fmla="*/ 2147483647 w 179"/>
              <a:gd name="T7" fmla="*/ 2147483647 h 55"/>
              <a:gd name="T8" fmla="*/ 2147483647 w 179"/>
              <a:gd name="T9" fmla="*/ 2147483647 h 55"/>
              <a:gd name="T10" fmla="*/ 2147483647 w 179"/>
              <a:gd name="T11" fmla="*/ 2147483647 h 55"/>
              <a:gd name="T12" fmla="*/ 2147483647 w 179"/>
              <a:gd name="T13" fmla="*/ 2147483647 h 55"/>
              <a:gd name="T14" fmla="*/ 2147483647 w 179"/>
              <a:gd name="T15" fmla="*/ 2147483647 h 55"/>
              <a:gd name="T16" fmla="*/ 2147483647 w 179"/>
              <a:gd name="T17" fmla="*/ 2147483647 h 55"/>
              <a:gd name="T18" fmla="*/ 2147483647 w 179"/>
              <a:gd name="T19" fmla="*/ 2147483647 h 55"/>
              <a:gd name="T20" fmla="*/ 2147483647 w 179"/>
              <a:gd name="T21" fmla="*/ 2147483647 h 55"/>
              <a:gd name="T22" fmla="*/ 2147483647 w 179"/>
              <a:gd name="T23" fmla="*/ 2147483647 h 55"/>
              <a:gd name="T24" fmla="*/ 2147483647 w 179"/>
              <a:gd name="T25" fmla="*/ 2147483647 h 55"/>
              <a:gd name="T26" fmla="*/ 2147483647 w 179"/>
              <a:gd name="T27" fmla="*/ 2147483647 h 55"/>
              <a:gd name="T28" fmla="*/ 2147483647 w 179"/>
              <a:gd name="T29" fmla="*/ 2147483647 h 55"/>
              <a:gd name="T30" fmla="*/ 2147483647 w 179"/>
              <a:gd name="T31" fmla="*/ 2147483647 h 55"/>
              <a:gd name="T32" fmla="*/ 2147483647 w 179"/>
              <a:gd name="T33" fmla="*/ 2147483647 h 55"/>
              <a:gd name="T34" fmla="*/ 2147483647 w 179"/>
              <a:gd name="T35" fmla="*/ 2147483647 h 55"/>
              <a:gd name="T36" fmla="*/ 2147483647 w 179"/>
              <a:gd name="T37" fmla="*/ 2147483647 h 55"/>
              <a:gd name="T38" fmla="*/ 2147483647 w 179"/>
              <a:gd name="T39" fmla="*/ 2147483647 h 55"/>
              <a:gd name="T40" fmla="*/ 2147483647 w 179"/>
              <a:gd name="T41" fmla="*/ 2147483647 h 55"/>
              <a:gd name="T42" fmla="*/ 2147483647 w 179"/>
              <a:gd name="T43" fmla="*/ 2147483647 h 55"/>
              <a:gd name="T44" fmla="*/ 2147483647 w 179"/>
              <a:gd name="T45" fmla="*/ 2147483647 h 5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79"/>
              <a:gd name="T70" fmla="*/ 0 h 55"/>
              <a:gd name="T71" fmla="*/ 179 w 179"/>
              <a:gd name="T72" fmla="*/ 55 h 5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79" h="55">
                <a:moveTo>
                  <a:pt x="1" y="34"/>
                </a:moveTo>
                <a:cubicBezTo>
                  <a:pt x="8" y="50"/>
                  <a:pt x="0" y="35"/>
                  <a:pt x="9" y="22"/>
                </a:cubicBezTo>
                <a:cubicBezTo>
                  <a:pt x="11" y="20"/>
                  <a:pt x="11" y="28"/>
                  <a:pt x="13" y="29"/>
                </a:cubicBezTo>
                <a:cubicBezTo>
                  <a:pt x="16" y="31"/>
                  <a:pt x="21" y="31"/>
                  <a:pt x="25" y="32"/>
                </a:cubicBezTo>
                <a:cubicBezTo>
                  <a:pt x="8" y="44"/>
                  <a:pt x="35" y="43"/>
                  <a:pt x="42" y="34"/>
                </a:cubicBezTo>
                <a:cubicBezTo>
                  <a:pt x="47" y="36"/>
                  <a:pt x="52" y="40"/>
                  <a:pt x="57" y="41"/>
                </a:cubicBezTo>
                <a:cubicBezTo>
                  <a:pt x="62" y="42"/>
                  <a:pt x="81" y="36"/>
                  <a:pt x="64" y="41"/>
                </a:cubicBezTo>
                <a:cubicBezTo>
                  <a:pt x="67" y="29"/>
                  <a:pt x="66" y="40"/>
                  <a:pt x="85" y="44"/>
                </a:cubicBezTo>
                <a:cubicBezTo>
                  <a:pt x="102" y="40"/>
                  <a:pt x="111" y="28"/>
                  <a:pt x="119" y="44"/>
                </a:cubicBezTo>
                <a:cubicBezTo>
                  <a:pt x="126" y="42"/>
                  <a:pt x="134" y="41"/>
                  <a:pt x="141" y="39"/>
                </a:cubicBezTo>
                <a:cubicBezTo>
                  <a:pt x="146" y="38"/>
                  <a:pt x="150" y="35"/>
                  <a:pt x="155" y="34"/>
                </a:cubicBezTo>
                <a:cubicBezTo>
                  <a:pt x="157" y="33"/>
                  <a:pt x="150" y="36"/>
                  <a:pt x="148" y="37"/>
                </a:cubicBezTo>
                <a:cubicBezTo>
                  <a:pt x="150" y="34"/>
                  <a:pt x="153" y="32"/>
                  <a:pt x="153" y="29"/>
                </a:cubicBezTo>
                <a:cubicBezTo>
                  <a:pt x="153" y="26"/>
                  <a:pt x="150" y="23"/>
                  <a:pt x="150" y="20"/>
                </a:cubicBezTo>
                <a:cubicBezTo>
                  <a:pt x="150" y="15"/>
                  <a:pt x="153" y="0"/>
                  <a:pt x="153" y="5"/>
                </a:cubicBezTo>
                <a:cubicBezTo>
                  <a:pt x="153" y="12"/>
                  <a:pt x="151" y="20"/>
                  <a:pt x="150" y="27"/>
                </a:cubicBezTo>
                <a:cubicBezTo>
                  <a:pt x="139" y="25"/>
                  <a:pt x="128" y="18"/>
                  <a:pt x="117" y="22"/>
                </a:cubicBezTo>
                <a:cubicBezTo>
                  <a:pt x="114" y="23"/>
                  <a:pt x="121" y="28"/>
                  <a:pt x="124" y="29"/>
                </a:cubicBezTo>
                <a:cubicBezTo>
                  <a:pt x="135" y="32"/>
                  <a:pt x="146" y="32"/>
                  <a:pt x="157" y="34"/>
                </a:cubicBezTo>
                <a:cubicBezTo>
                  <a:pt x="160" y="36"/>
                  <a:pt x="164" y="36"/>
                  <a:pt x="165" y="39"/>
                </a:cubicBezTo>
                <a:cubicBezTo>
                  <a:pt x="167" y="43"/>
                  <a:pt x="164" y="50"/>
                  <a:pt x="167" y="53"/>
                </a:cubicBezTo>
                <a:cubicBezTo>
                  <a:pt x="169" y="55"/>
                  <a:pt x="170" y="48"/>
                  <a:pt x="172" y="46"/>
                </a:cubicBezTo>
                <a:cubicBezTo>
                  <a:pt x="174" y="44"/>
                  <a:pt x="179" y="41"/>
                  <a:pt x="179" y="41"/>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a:solidFill>
                <a:schemeClr val="tx1"/>
              </a:solidFill>
            </a:endParaRPr>
          </a:p>
        </p:txBody>
      </p:sp>
      <p:sp>
        <p:nvSpPr>
          <p:cNvPr id="50229" name="Freeform 92"/>
          <p:cNvSpPr>
            <a:spLocks/>
          </p:cNvSpPr>
          <p:nvPr/>
        </p:nvSpPr>
        <p:spPr bwMode="auto">
          <a:xfrm rot="10491444">
            <a:off x="7102475" y="6435725"/>
            <a:ext cx="133350" cy="65088"/>
          </a:xfrm>
          <a:custGeom>
            <a:avLst/>
            <a:gdLst>
              <a:gd name="T0" fmla="*/ 0 w 77"/>
              <a:gd name="T1" fmla="*/ 0 h 51"/>
              <a:gd name="T2" fmla="*/ 2147483647 w 77"/>
              <a:gd name="T3" fmla="*/ 2147483647 h 51"/>
              <a:gd name="T4" fmla="*/ 2147483647 w 77"/>
              <a:gd name="T5" fmla="*/ 2147483647 h 51"/>
              <a:gd name="T6" fmla="*/ 2147483647 w 77"/>
              <a:gd name="T7" fmla="*/ 2147483647 h 51"/>
              <a:gd name="T8" fmla="*/ 2147483647 w 77"/>
              <a:gd name="T9" fmla="*/ 2147483647 h 51"/>
              <a:gd name="T10" fmla="*/ 2147483647 w 77"/>
              <a:gd name="T11" fmla="*/ 2147483647 h 51"/>
              <a:gd name="T12" fmla="*/ 2147483647 w 77"/>
              <a:gd name="T13" fmla="*/ 2147483647 h 51"/>
              <a:gd name="T14" fmla="*/ 2147483647 w 77"/>
              <a:gd name="T15" fmla="*/ 2147483647 h 51"/>
              <a:gd name="T16" fmla="*/ 2147483647 w 77"/>
              <a:gd name="T17" fmla="*/ 2147483647 h 51"/>
              <a:gd name="T18" fmla="*/ 2147483647 w 77"/>
              <a:gd name="T19" fmla="*/ 2147483647 h 51"/>
              <a:gd name="T20" fmla="*/ 2147483647 w 77"/>
              <a:gd name="T21" fmla="*/ 2147483647 h 5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7"/>
              <a:gd name="T34" fmla="*/ 0 h 51"/>
              <a:gd name="T35" fmla="*/ 77 w 77"/>
              <a:gd name="T36" fmla="*/ 51 h 5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7" h="51">
                <a:moveTo>
                  <a:pt x="0" y="0"/>
                </a:moveTo>
                <a:cubicBezTo>
                  <a:pt x="1" y="6"/>
                  <a:pt x="1" y="31"/>
                  <a:pt x="8" y="15"/>
                </a:cubicBezTo>
                <a:cubicBezTo>
                  <a:pt x="12" y="41"/>
                  <a:pt x="13" y="19"/>
                  <a:pt x="20" y="5"/>
                </a:cubicBezTo>
                <a:cubicBezTo>
                  <a:pt x="21" y="11"/>
                  <a:pt x="21" y="16"/>
                  <a:pt x="22" y="22"/>
                </a:cubicBezTo>
                <a:cubicBezTo>
                  <a:pt x="25" y="51"/>
                  <a:pt x="22" y="51"/>
                  <a:pt x="29" y="17"/>
                </a:cubicBezTo>
                <a:cubicBezTo>
                  <a:pt x="30" y="12"/>
                  <a:pt x="25" y="27"/>
                  <a:pt x="27" y="31"/>
                </a:cubicBezTo>
                <a:cubicBezTo>
                  <a:pt x="28" y="33"/>
                  <a:pt x="32" y="30"/>
                  <a:pt x="34" y="29"/>
                </a:cubicBezTo>
                <a:cubicBezTo>
                  <a:pt x="40" y="8"/>
                  <a:pt x="29" y="37"/>
                  <a:pt x="68" y="19"/>
                </a:cubicBezTo>
                <a:cubicBezTo>
                  <a:pt x="72" y="17"/>
                  <a:pt x="72" y="5"/>
                  <a:pt x="72" y="5"/>
                </a:cubicBezTo>
                <a:cubicBezTo>
                  <a:pt x="73" y="12"/>
                  <a:pt x="71" y="21"/>
                  <a:pt x="75" y="27"/>
                </a:cubicBezTo>
                <a:cubicBezTo>
                  <a:pt x="77" y="30"/>
                  <a:pt x="77" y="3"/>
                  <a:pt x="77" y="15"/>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a:solidFill>
                <a:schemeClr val="tx1"/>
              </a:solidFill>
            </a:endParaRPr>
          </a:p>
        </p:txBody>
      </p:sp>
      <p:sp>
        <p:nvSpPr>
          <p:cNvPr id="50230" name="Freeform 93"/>
          <p:cNvSpPr>
            <a:spLocks/>
          </p:cNvSpPr>
          <p:nvPr/>
        </p:nvSpPr>
        <p:spPr bwMode="auto">
          <a:xfrm>
            <a:off x="6808788" y="6478588"/>
            <a:ext cx="6350" cy="90487"/>
          </a:xfrm>
          <a:custGeom>
            <a:avLst/>
            <a:gdLst>
              <a:gd name="T0" fmla="*/ 0 w 5"/>
              <a:gd name="T1" fmla="*/ 0 h 74"/>
              <a:gd name="T2" fmla="*/ 2147483647 w 5"/>
              <a:gd name="T3" fmla="*/ 2147483647 h 74"/>
              <a:gd name="T4" fmla="*/ 0 60000 65536"/>
              <a:gd name="T5" fmla="*/ 0 60000 65536"/>
              <a:gd name="T6" fmla="*/ 0 w 5"/>
              <a:gd name="T7" fmla="*/ 0 h 74"/>
              <a:gd name="T8" fmla="*/ 5 w 5"/>
              <a:gd name="T9" fmla="*/ 74 h 74"/>
            </a:gdLst>
            <a:ahLst/>
            <a:cxnLst>
              <a:cxn ang="T4">
                <a:pos x="T0" y="T1"/>
              </a:cxn>
              <a:cxn ang="T5">
                <a:pos x="T2" y="T3"/>
              </a:cxn>
            </a:cxnLst>
            <a:rect l="T6" t="T7" r="T8" b="T9"/>
            <a:pathLst>
              <a:path w="5" h="74">
                <a:moveTo>
                  <a:pt x="0" y="0"/>
                </a:moveTo>
                <a:cubicBezTo>
                  <a:pt x="4" y="14"/>
                  <a:pt x="5" y="74"/>
                  <a:pt x="5" y="48"/>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a:solidFill>
                <a:schemeClr val="tx1"/>
              </a:solidFill>
            </a:endParaRPr>
          </a:p>
        </p:txBody>
      </p:sp>
      <p:sp>
        <p:nvSpPr>
          <p:cNvPr id="50231" name="Freeform 94"/>
          <p:cNvSpPr>
            <a:spLocks/>
          </p:cNvSpPr>
          <p:nvPr/>
        </p:nvSpPr>
        <p:spPr bwMode="auto">
          <a:xfrm>
            <a:off x="6754813" y="6461125"/>
            <a:ext cx="319087" cy="103188"/>
          </a:xfrm>
          <a:custGeom>
            <a:avLst/>
            <a:gdLst>
              <a:gd name="T0" fmla="*/ 0 w 264"/>
              <a:gd name="T1" fmla="*/ 2147483647 h 130"/>
              <a:gd name="T2" fmla="*/ 2147483647 w 264"/>
              <a:gd name="T3" fmla="*/ 2147483647 h 130"/>
              <a:gd name="T4" fmla="*/ 2147483647 w 264"/>
              <a:gd name="T5" fmla="*/ 2147483647 h 130"/>
              <a:gd name="T6" fmla="*/ 2147483647 w 264"/>
              <a:gd name="T7" fmla="*/ 2147483647 h 130"/>
              <a:gd name="T8" fmla="*/ 2147483647 w 264"/>
              <a:gd name="T9" fmla="*/ 2147483647 h 130"/>
              <a:gd name="T10" fmla="*/ 2147483647 w 264"/>
              <a:gd name="T11" fmla="*/ 2147483647 h 130"/>
              <a:gd name="T12" fmla="*/ 2147483647 w 264"/>
              <a:gd name="T13" fmla="*/ 2147483647 h 130"/>
              <a:gd name="T14" fmla="*/ 2147483647 w 264"/>
              <a:gd name="T15" fmla="*/ 2147483647 h 130"/>
              <a:gd name="T16" fmla="*/ 2147483647 w 264"/>
              <a:gd name="T17" fmla="*/ 2147483647 h 130"/>
              <a:gd name="T18" fmla="*/ 2147483647 w 264"/>
              <a:gd name="T19" fmla="*/ 2147483647 h 130"/>
              <a:gd name="T20" fmla="*/ 2147483647 w 264"/>
              <a:gd name="T21" fmla="*/ 2147483647 h 130"/>
              <a:gd name="T22" fmla="*/ 2147483647 w 264"/>
              <a:gd name="T23" fmla="*/ 2147483647 h 130"/>
              <a:gd name="T24" fmla="*/ 2147483647 w 264"/>
              <a:gd name="T25" fmla="*/ 2147483647 h 130"/>
              <a:gd name="T26" fmla="*/ 2147483647 w 264"/>
              <a:gd name="T27" fmla="*/ 2147483647 h 13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64"/>
              <a:gd name="T43" fmla="*/ 0 h 130"/>
              <a:gd name="T44" fmla="*/ 264 w 264"/>
              <a:gd name="T45" fmla="*/ 130 h 13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64" h="130">
                <a:moveTo>
                  <a:pt x="0" y="80"/>
                </a:moveTo>
                <a:cubicBezTo>
                  <a:pt x="28" y="94"/>
                  <a:pt x="64" y="83"/>
                  <a:pt x="94" y="80"/>
                </a:cubicBezTo>
                <a:cubicBezTo>
                  <a:pt x="68" y="69"/>
                  <a:pt x="64" y="76"/>
                  <a:pt x="24" y="80"/>
                </a:cubicBezTo>
                <a:cubicBezTo>
                  <a:pt x="32" y="63"/>
                  <a:pt x="75" y="71"/>
                  <a:pt x="92" y="70"/>
                </a:cubicBezTo>
                <a:cubicBezTo>
                  <a:pt x="102" y="71"/>
                  <a:pt x="113" y="68"/>
                  <a:pt x="123" y="72"/>
                </a:cubicBezTo>
                <a:cubicBezTo>
                  <a:pt x="126" y="73"/>
                  <a:pt x="119" y="83"/>
                  <a:pt x="118" y="80"/>
                </a:cubicBezTo>
                <a:cubicBezTo>
                  <a:pt x="116" y="73"/>
                  <a:pt x="123" y="47"/>
                  <a:pt x="118" y="68"/>
                </a:cubicBezTo>
                <a:cubicBezTo>
                  <a:pt x="140" y="80"/>
                  <a:pt x="111" y="90"/>
                  <a:pt x="149" y="77"/>
                </a:cubicBezTo>
                <a:cubicBezTo>
                  <a:pt x="150" y="66"/>
                  <a:pt x="164" y="0"/>
                  <a:pt x="147" y="24"/>
                </a:cubicBezTo>
                <a:cubicBezTo>
                  <a:pt x="139" y="65"/>
                  <a:pt x="144" y="55"/>
                  <a:pt x="185" y="58"/>
                </a:cubicBezTo>
                <a:cubicBezTo>
                  <a:pt x="170" y="69"/>
                  <a:pt x="132" y="75"/>
                  <a:pt x="132" y="75"/>
                </a:cubicBezTo>
                <a:cubicBezTo>
                  <a:pt x="152" y="77"/>
                  <a:pt x="170" y="80"/>
                  <a:pt x="190" y="82"/>
                </a:cubicBezTo>
                <a:cubicBezTo>
                  <a:pt x="195" y="114"/>
                  <a:pt x="238" y="121"/>
                  <a:pt x="264" y="130"/>
                </a:cubicBezTo>
                <a:cubicBezTo>
                  <a:pt x="252" y="109"/>
                  <a:pt x="238" y="92"/>
                  <a:pt x="212" y="92"/>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a:solidFill>
                <a:schemeClr val="tx1"/>
              </a:solidFill>
            </a:endParaRPr>
          </a:p>
        </p:txBody>
      </p:sp>
      <p:sp>
        <p:nvSpPr>
          <p:cNvPr id="50232" name="AutoShape 43"/>
          <p:cNvSpPr>
            <a:spLocks noChangeArrowheads="1"/>
          </p:cNvSpPr>
          <p:nvPr/>
        </p:nvSpPr>
        <p:spPr bwMode="auto">
          <a:xfrm rot="-776466">
            <a:off x="2286000" y="2187575"/>
            <a:ext cx="536575" cy="525463"/>
          </a:xfrm>
          <a:prstGeom prst="rightArrow">
            <a:avLst>
              <a:gd name="adj1" fmla="val 50000"/>
              <a:gd name="adj2" fmla="val 25529"/>
            </a:avLst>
          </a:prstGeom>
          <a:solidFill>
            <a:srgbClr val="FF0000"/>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a:solidFill>
                <a:schemeClr val="tx1"/>
              </a:solidFill>
            </a:endParaRPr>
          </a:p>
        </p:txBody>
      </p:sp>
      <p:sp>
        <p:nvSpPr>
          <p:cNvPr id="50233" name="AutoShape 95"/>
          <p:cNvSpPr>
            <a:spLocks noChangeArrowheads="1"/>
          </p:cNvSpPr>
          <p:nvPr/>
        </p:nvSpPr>
        <p:spPr bwMode="auto">
          <a:xfrm rot="10461214">
            <a:off x="4770438" y="1754188"/>
            <a:ext cx="404812" cy="406400"/>
          </a:xfrm>
          <a:prstGeom prst="rightArrow">
            <a:avLst>
              <a:gd name="adj1" fmla="val 50000"/>
              <a:gd name="adj2" fmla="val 25000"/>
            </a:avLst>
          </a:prstGeom>
          <a:solidFill>
            <a:srgbClr val="FF0000"/>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a:solidFill>
                <a:schemeClr val="tx1"/>
              </a:solidFill>
            </a:endParaRPr>
          </a:p>
        </p:txBody>
      </p:sp>
      <p:sp>
        <p:nvSpPr>
          <p:cNvPr id="50234" name="Rectangle 96" descr="Large checker board"/>
          <p:cNvSpPr>
            <a:spLocks noChangeArrowheads="1"/>
          </p:cNvSpPr>
          <p:nvPr/>
        </p:nvSpPr>
        <p:spPr bwMode="auto">
          <a:xfrm>
            <a:off x="260350" y="6062663"/>
            <a:ext cx="144463" cy="136525"/>
          </a:xfrm>
          <a:prstGeom prst="rect">
            <a:avLst/>
          </a:prstGeom>
          <a:pattFill prst="lgCheck">
            <a:fgClr>
              <a:srgbClr val="CC3300"/>
            </a:fgClr>
            <a:bgClr>
              <a:schemeClr val="bg1"/>
            </a:bgClr>
          </a:patt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a:solidFill>
                <a:schemeClr val="tx1"/>
              </a:solidFill>
            </a:endParaRPr>
          </a:p>
        </p:txBody>
      </p:sp>
      <p:sp>
        <p:nvSpPr>
          <p:cNvPr id="50235" name="Rectangle 97" descr="Wide upward diagonal"/>
          <p:cNvSpPr>
            <a:spLocks noChangeArrowheads="1"/>
          </p:cNvSpPr>
          <p:nvPr/>
        </p:nvSpPr>
        <p:spPr bwMode="auto">
          <a:xfrm>
            <a:off x="260350" y="6273800"/>
            <a:ext cx="144463" cy="138113"/>
          </a:xfrm>
          <a:prstGeom prst="rect">
            <a:avLst/>
          </a:prstGeom>
          <a:pattFill prst="wdUpDiag">
            <a:fgClr>
              <a:schemeClr val="accent2"/>
            </a:fgClr>
            <a:bgClr>
              <a:srgbClr val="FFFFFF"/>
            </a:bgClr>
          </a:patt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a:solidFill>
                <a:schemeClr val="tx1"/>
              </a:solidFill>
            </a:endParaRPr>
          </a:p>
        </p:txBody>
      </p:sp>
      <p:sp>
        <p:nvSpPr>
          <p:cNvPr id="50236" name="Rectangle 98" descr="Solid diamond"/>
          <p:cNvSpPr>
            <a:spLocks noChangeArrowheads="1"/>
          </p:cNvSpPr>
          <p:nvPr/>
        </p:nvSpPr>
        <p:spPr bwMode="auto">
          <a:xfrm>
            <a:off x="260350" y="6477000"/>
            <a:ext cx="144463" cy="138113"/>
          </a:xfrm>
          <a:prstGeom prst="rect">
            <a:avLst/>
          </a:prstGeom>
          <a:pattFill prst="solidDmnd">
            <a:fgClr>
              <a:srgbClr val="00A200"/>
            </a:fgClr>
            <a:bgClr>
              <a:schemeClr val="bg1"/>
            </a:bgClr>
          </a:patt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a:solidFill>
                <a:schemeClr val="tx1"/>
              </a:solidFill>
            </a:endParaRPr>
          </a:p>
        </p:txBody>
      </p:sp>
      <p:sp>
        <p:nvSpPr>
          <p:cNvPr id="61" name="Text Box 99"/>
          <p:cNvSpPr txBox="1">
            <a:spLocks noChangeArrowheads="1"/>
          </p:cNvSpPr>
          <p:nvPr/>
        </p:nvSpPr>
        <p:spPr bwMode="auto">
          <a:xfrm>
            <a:off x="387350" y="6011863"/>
            <a:ext cx="412750" cy="254000"/>
          </a:xfrm>
          <a:prstGeom prst="rect">
            <a:avLst/>
          </a:prstGeom>
          <a:noFill/>
          <a:ln w="9525">
            <a:noFill/>
            <a:miter lim="800000"/>
            <a:headEnd/>
            <a:tailEnd/>
          </a:ln>
          <a:effectLst/>
        </p:spPr>
        <p:txBody>
          <a:bodyPr>
            <a:spAutoFit/>
          </a:bodyPr>
          <a:lstStyle/>
          <a:p>
            <a:pPr>
              <a:defRPr/>
            </a:pPr>
            <a:r>
              <a:rPr lang="en-US" sz="1050">
                <a:solidFill>
                  <a:schemeClr val="tx1"/>
                </a:solidFill>
                <a:latin typeface="Arial" charset="0"/>
              </a:rPr>
              <a:t> top</a:t>
            </a:r>
          </a:p>
        </p:txBody>
      </p:sp>
      <p:sp>
        <p:nvSpPr>
          <p:cNvPr id="50238" name="Rectangle 101"/>
          <p:cNvSpPr>
            <a:spLocks noChangeArrowheads="1"/>
          </p:cNvSpPr>
          <p:nvPr/>
        </p:nvSpPr>
        <p:spPr bwMode="auto">
          <a:xfrm>
            <a:off x="387350" y="6075363"/>
            <a:ext cx="185738"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endParaRPr lang="en-US" altLang="en-US" sz="800">
              <a:solidFill>
                <a:schemeClr val="tx1"/>
              </a:solidFill>
            </a:endParaRPr>
          </a:p>
        </p:txBody>
      </p:sp>
      <p:sp>
        <p:nvSpPr>
          <p:cNvPr id="63" name="Text Box 102"/>
          <p:cNvSpPr txBox="1">
            <a:spLocks noChangeArrowheads="1"/>
          </p:cNvSpPr>
          <p:nvPr/>
        </p:nvSpPr>
        <p:spPr bwMode="auto">
          <a:xfrm>
            <a:off x="387350" y="6208713"/>
            <a:ext cx="412750" cy="415925"/>
          </a:xfrm>
          <a:prstGeom prst="rect">
            <a:avLst/>
          </a:prstGeom>
          <a:noFill/>
          <a:ln w="9525">
            <a:noFill/>
            <a:miter lim="800000"/>
            <a:headEnd/>
            <a:tailEnd/>
          </a:ln>
          <a:effectLst/>
        </p:spPr>
        <p:txBody>
          <a:bodyPr>
            <a:spAutoFit/>
          </a:bodyPr>
          <a:lstStyle/>
          <a:p>
            <a:pPr>
              <a:defRPr/>
            </a:pPr>
            <a:r>
              <a:rPr lang="en-US" sz="1050">
                <a:solidFill>
                  <a:schemeClr val="tx1"/>
                </a:solidFill>
                <a:latin typeface="Arial" charset="0"/>
              </a:rPr>
              <a:t> 2nd</a:t>
            </a:r>
          </a:p>
        </p:txBody>
      </p:sp>
      <p:sp>
        <p:nvSpPr>
          <p:cNvPr id="64" name="Text Box 104"/>
          <p:cNvSpPr txBox="1">
            <a:spLocks noChangeArrowheads="1"/>
          </p:cNvSpPr>
          <p:nvPr/>
        </p:nvSpPr>
        <p:spPr bwMode="auto">
          <a:xfrm>
            <a:off x="387350" y="6448425"/>
            <a:ext cx="412750" cy="430213"/>
          </a:xfrm>
          <a:prstGeom prst="rect">
            <a:avLst/>
          </a:prstGeom>
          <a:noFill/>
          <a:ln w="9525">
            <a:noFill/>
            <a:miter lim="800000"/>
            <a:headEnd/>
            <a:tailEnd/>
          </a:ln>
          <a:effectLst/>
        </p:spPr>
        <p:txBody>
          <a:bodyPr>
            <a:spAutoFit/>
          </a:bodyPr>
          <a:lstStyle/>
          <a:p>
            <a:pPr>
              <a:defRPr/>
            </a:pPr>
            <a:r>
              <a:rPr lang="en-US" sz="1050">
                <a:solidFill>
                  <a:schemeClr val="tx1"/>
                </a:solidFill>
                <a:latin typeface="Arial" charset="0"/>
              </a:rPr>
              <a:t> 3rd</a:t>
            </a:r>
          </a:p>
        </p:txBody>
      </p:sp>
      <p:sp>
        <p:nvSpPr>
          <p:cNvPr id="50241" name="Line 105"/>
          <p:cNvSpPr>
            <a:spLocks noChangeShapeType="1"/>
          </p:cNvSpPr>
          <p:nvPr/>
        </p:nvSpPr>
        <p:spPr bwMode="auto">
          <a:xfrm>
            <a:off x="673100" y="6069013"/>
            <a:ext cx="1301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0242" name="Line 106"/>
          <p:cNvSpPr>
            <a:spLocks noChangeShapeType="1"/>
          </p:cNvSpPr>
          <p:nvPr/>
        </p:nvSpPr>
        <p:spPr bwMode="auto">
          <a:xfrm>
            <a:off x="809625" y="6069013"/>
            <a:ext cx="0" cy="5429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0243" name="Line 107"/>
          <p:cNvSpPr>
            <a:spLocks noChangeShapeType="1"/>
          </p:cNvSpPr>
          <p:nvPr/>
        </p:nvSpPr>
        <p:spPr bwMode="auto">
          <a:xfrm flipH="1">
            <a:off x="701675" y="6605588"/>
            <a:ext cx="10795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 name="Text Box 109"/>
          <p:cNvSpPr txBox="1">
            <a:spLocks noChangeArrowheads="1"/>
          </p:cNvSpPr>
          <p:nvPr/>
        </p:nvSpPr>
        <p:spPr bwMode="auto">
          <a:xfrm>
            <a:off x="854075" y="6040438"/>
            <a:ext cx="1077913" cy="260350"/>
          </a:xfrm>
          <a:prstGeom prst="rect">
            <a:avLst/>
          </a:prstGeom>
          <a:noFill/>
          <a:ln w="9525">
            <a:noFill/>
            <a:miter lim="800000"/>
            <a:headEnd/>
            <a:tailEnd/>
          </a:ln>
          <a:effectLst/>
        </p:spPr>
        <p:txBody>
          <a:bodyPr>
            <a:spAutoFit/>
          </a:bodyPr>
          <a:lstStyle/>
          <a:p>
            <a:pPr>
              <a:defRPr/>
            </a:pPr>
            <a:r>
              <a:rPr lang="en-US" sz="1050" b="1">
                <a:solidFill>
                  <a:schemeClr val="tx1"/>
                </a:solidFill>
                <a:latin typeface="Tahoma" pitchFamily="34" charset="0"/>
              </a:rPr>
              <a:t>vote getters</a:t>
            </a:r>
          </a:p>
        </p:txBody>
      </p:sp>
      <p:sp>
        <p:nvSpPr>
          <p:cNvPr id="50245" name="AutoShape 110"/>
          <p:cNvSpPr>
            <a:spLocks noChangeArrowheads="1"/>
          </p:cNvSpPr>
          <p:nvPr/>
        </p:nvSpPr>
        <p:spPr bwMode="auto">
          <a:xfrm>
            <a:off x="1679575" y="6500813"/>
            <a:ext cx="141288" cy="138112"/>
          </a:xfrm>
          <a:prstGeom prst="rightArrow">
            <a:avLst>
              <a:gd name="adj1" fmla="val 50000"/>
              <a:gd name="adj2" fmla="val 25575"/>
            </a:avLst>
          </a:prstGeom>
          <a:solidFill>
            <a:srgbClr val="FF0000"/>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a:solidFill>
                <a:schemeClr val="tx1"/>
              </a:solidFill>
            </a:endParaRPr>
          </a:p>
        </p:txBody>
      </p:sp>
      <p:sp>
        <p:nvSpPr>
          <p:cNvPr id="50246" name="Text Box 111"/>
          <p:cNvSpPr txBox="1">
            <a:spLocks noChangeArrowheads="1"/>
          </p:cNvSpPr>
          <p:nvPr/>
        </p:nvSpPr>
        <p:spPr bwMode="auto">
          <a:xfrm>
            <a:off x="1282700" y="6459538"/>
            <a:ext cx="7016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800">
                <a:solidFill>
                  <a:schemeClr val="tx1"/>
                </a:solidFill>
              </a:rPr>
              <a:t>cause</a:t>
            </a:r>
          </a:p>
        </p:txBody>
      </p:sp>
      <p:sp>
        <p:nvSpPr>
          <p:cNvPr id="50247" name="Text Box 112"/>
          <p:cNvSpPr txBox="1">
            <a:spLocks noChangeArrowheads="1"/>
          </p:cNvSpPr>
          <p:nvPr/>
        </p:nvSpPr>
        <p:spPr bwMode="auto">
          <a:xfrm>
            <a:off x="1843088" y="6472238"/>
            <a:ext cx="498475"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800">
                <a:solidFill>
                  <a:schemeClr val="tx1"/>
                </a:solidFill>
              </a:rPr>
              <a:t>effect</a:t>
            </a:r>
          </a:p>
        </p:txBody>
      </p:sp>
      <p:sp>
        <p:nvSpPr>
          <p:cNvPr id="50248" name="Text Box 113"/>
          <p:cNvSpPr txBox="1">
            <a:spLocks noChangeArrowheads="1"/>
          </p:cNvSpPr>
          <p:nvPr/>
        </p:nvSpPr>
        <p:spPr bwMode="auto">
          <a:xfrm>
            <a:off x="1241425" y="6281738"/>
            <a:ext cx="12382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000" b="1">
                <a:solidFill>
                  <a:schemeClr val="tx1"/>
                </a:solidFill>
                <a:latin typeface="Tahoma" panose="020B0604030504040204" pitchFamily="34" charset="0"/>
              </a:rPr>
              <a:t>Arrows indicate:</a:t>
            </a:r>
          </a:p>
        </p:txBody>
      </p:sp>
      <p:sp>
        <p:nvSpPr>
          <p:cNvPr id="50249" name="Freeform 114"/>
          <p:cNvSpPr>
            <a:spLocks/>
          </p:cNvSpPr>
          <p:nvPr/>
        </p:nvSpPr>
        <p:spPr bwMode="auto">
          <a:xfrm>
            <a:off x="811213" y="6213475"/>
            <a:ext cx="282575" cy="127000"/>
          </a:xfrm>
          <a:custGeom>
            <a:avLst/>
            <a:gdLst>
              <a:gd name="T0" fmla="*/ 0 w 229"/>
              <a:gd name="T1" fmla="*/ 2147483647 h 103"/>
              <a:gd name="T2" fmla="*/ 2147483647 w 229"/>
              <a:gd name="T3" fmla="*/ 2147483647 h 103"/>
              <a:gd name="T4" fmla="*/ 2147483647 w 229"/>
              <a:gd name="T5" fmla="*/ 0 h 103"/>
              <a:gd name="T6" fmla="*/ 0 60000 65536"/>
              <a:gd name="T7" fmla="*/ 0 60000 65536"/>
              <a:gd name="T8" fmla="*/ 0 60000 65536"/>
              <a:gd name="T9" fmla="*/ 0 w 229"/>
              <a:gd name="T10" fmla="*/ 0 h 103"/>
              <a:gd name="T11" fmla="*/ 229 w 229"/>
              <a:gd name="T12" fmla="*/ 103 h 103"/>
            </a:gdLst>
            <a:ahLst/>
            <a:cxnLst>
              <a:cxn ang="T6">
                <a:pos x="T0" y="T1"/>
              </a:cxn>
              <a:cxn ang="T7">
                <a:pos x="T2" y="T3"/>
              </a:cxn>
              <a:cxn ang="T8">
                <a:pos x="T4" y="T5"/>
              </a:cxn>
            </a:cxnLst>
            <a:rect l="T9" t="T10" r="T11" b="T12"/>
            <a:pathLst>
              <a:path w="229" h="103">
                <a:moveTo>
                  <a:pt x="0" y="88"/>
                </a:moveTo>
                <a:cubicBezTo>
                  <a:pt x="31" y="95"/>
                  <a:pt x="62" y="103"/>
                  <a:pt x="100" y="88"/>
                </a:cubicBezTo>
                <a:cubicBezTo>
                  <a:pt x="138" y="73"/>
                  <a:pt x="209" y="15"/>
                  <a:pt x="229" y="0"/>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a:solidFill>
                <a:schemeClr val="tx1"/>
              </a:solidFill>
            </a:endParaRPr>
          </a:p>
        </p:txBody>
      </p:sp>
      <p:sp>
        <p:nvSpPr>
          <p:cNvPr id="50250" name="Line 115"/>
          <p:cNvSpPr>
            <a:spLocks noChangeShapeType="1"/>
          </p:cNvSpPr>
          <p:nvPr/>
        </p:nvSpPr>
        <p:spPr bwMode="auto">
          <a:xfrm>
            <a:off x="260350" y="5967413"/>
            <a:ext cx="21431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0251" name="Line 116"/>
          <p:cNvSpPr>
            <a:spLocks noChangeShapeType="1"/>
          </p:cNvSpPr>
          <p:nvPr/>
        </p:nvSpPr>
        <p:spPr bwMode="auto">
          <a:xfrm>
            <a:off x="2417763" y="5967413"/>
            <a:ext cx="0" cy="6937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0252" name="Text Box 119"/>
          <p:cNvSpPr txBox="1">
            <a:spLocks noChangeArrowheads="1"/>
          </p:cNvSpPr>
          <p:nvPr/>
        </p:nvSpPr>
        <p:spPr bwMode="auto">
          <a:xfrm>
            <a:off x="1992313" y="5937250"/>
            <a:ext cx="463550" cy="215900"/>
          </a:xfrm>
          <a:prstGeom prst="rect">
            <a:avLst/>
          </a:prstGeom>
          <a:solidFill>
            <a:schemeClr val="bg1"/>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800">
                <a:solidFill>
                  <a:schemeClr val="tx1"/>
                </a:solidFill>
              </a:rPr>
              <a:t>Key</a:t>
            </a:r>
          </a:p>
        </p:txBody>
      </p:sp>
      <p:sp>
        <p:nvSpPr>
          <p:cNvPr id="55379" name="TextBox 84"/>
          <p:cNvSpPr txBox="1">
            <a:spLocks noChangeArrowheads="1"/>
          </p:cNvSpPr>
          <p:nvPr/>
        </p:nvSpPr>
        <p:spPr bwMode="auto">
          <a:xfrm>
            <a:off x="1939925" y="2665413"/>
            <a:ext cx="1416050" cy="954087"/>
          </a:xfrm>
          <a:prstGeom prst="rect">
            <a:avLst/>
          </a:prstGeom>
          <a:solidFill>
            <a:schemeClr val="bg1"/>
          </a:solidFill>
          <a:ln w="9525">
            <a:solidFill>
              <a:schemeClr val="tx1"/>
            </a:solidFill>
            <a:miter lim="800000"/>
            <a:headEnd/>
            <a:tailEnd/>
          </a:ln>
          <a:effectLst>
            <a:outerShdw blurRad="50800" dist="38100" dir="5400000" algn="t" rotWithShape="0">
              <a:prstClr val="black">
                <a:alpha val="40000"/>
              </a:prstClr>
            </a:outerShdw>
          </a:effectLst>
        </p:spPr>
        <p:txBody>
          <a:bodyPr>
            <a:spAutoFit/>
          </a:bodyPr>
          <a:lstStyle/>
          <a:p>
            <a:pPr>
              <a:spcBef>
                <a:spcPct val="0"/>
              </a:spcBef>
              <a:defRPr/>
            </a:pPr>
            <a:r>
              <a:rPr lang="en-US" sz="2000" b="1" dirty="0">
                <a:solidFill>
                  <a:schemeClr val="tx1"/>
                </a:solidFill>
                <a:latin typeface="Arial" charset="0"/>
              </a:rPr>
              <a:t>Symbols </a:t>
            </a:r>
            <a:br>
              <a:rPr lang="en-US" sz="1800" dirty="0">
                <a:solidFill>
                  <a:schemeClr val="tx1"/>
                </a:solidFill>
                <a:latin typeface="Arial" charset="0"/>
              </a:rPr>
            </a:br>
            <a:r>
              <a:rPr lang="en-US" sz="1800" dirty="0">
                <a:solidFill>
                  <a:schemeClr val="tx1"/>
                </a:solidFill>
                <a:latin typeface="Arial" charset="0"/>
              </a:rPr>
              <a:t>  </a:t>
            </a:r>
            <a:r>
              <a:rPr lang="en-US" sz="1800" i="1" dirty="0">
                <a:solidFill>
                  <a:schemeClr val="tx1"/>
                </a:solidFill>
                <a:latin typeface="Arial" charset="0"/>
              </a:rPr>
              <a:t>indicating</a:t>
            </a:r>
          </a:p>
          <a:p>
            <a:pPr>
              <a:spcBef>
                <a:spcPct val="0"/>
              </a:spcBef>
              <a:defRPr/>
            </a:pPr>
            <a:r>
              <a:rPr lang="en-US" sz="1800" i="1" dirty="0">
                <a:solidFill>
                  <a:schemeClr val="tx1"/>
                </a:solidFill>
                <a:latin typeface="Arial" charset="0"/>
              </a:rPr>
              <a:t>  dynamics</a:t>
            </a:r>
          </a:p>
        </p:txBody>
      </p:sp>
      <p:sp>
        <p:nvSpPr>
          <p:cNvPr id="55380" name="TextBox 85"/>
          <p:cNvSpPr txBox="1">
            <a:spLocks noChangeArrowheads="1"/>
          </p:cNvSpPr>
          <p:nvPr/>
        </p:nvSpPr>
        <p:spPr bwMode="auto">
          <a:xfrm>
            <a:off x="139700" y="5597525"/>
            <a:ext cx="1158875" cy="400050"/>
          </a:xfrm>
          <a:prstGeom prst="rect">
            <a:avLst/>
          </a:prstGeom>
          <a:solidFill>
            <a:schemeClr val="bg1"/>
          </a:solidFill>
          <a:ln w="9525">
            <a:solidFill>
              <a:schemeClr val="tx2"/>
            </a:solidFill>
            <a:miter lim="800000"/>
            <a:headEnd/>
            <a:tailEnd/>
          </a:ln>
          <a:effectLst>
            <a:outerShdw blurRad="50800" dist="38100" dir="2700000" algn="tl" rotWithShape="0">
              <a:prstClr val="black">
                <a:alpha val="40000"/>
              </a:prstClr>
            </a:outerShdw>
          </a:effectLst>
        </p:spPr>
        <p:txBody>
          <a:bodyPr>
            <a:spAutoFit/>
          </a:bodyPr>
          <a:lstStyle/>
          <a:p>
            <a:pPr>
              <a:spcBef>
                <a:spcPct val="0"/>
              </a:spcBef>
              <a:defRPr/>
            </a:pPr>
            <a:r>
              <a:rPr lang="en-US" sz="2000" b="1" dirty="0">
                <a:solidFill>
                  <a:schemeClr val="tx1"/>
                </a:solidFill>
                <a:latin typeface="Arial" charset="0"/>
              </a:rPr>
              <a:t>Voting</a:t>
            </a:r>
          </a:p>
        </p:txBody>
      </p:sp>
      <p:sp>
        <p:nvSpPr>
          <p:cNvPr id="50255" name="TextBox 86"/>
          <p:cNvSpPr txBox="1">
            <a:spLocks noChangeArrowheads="1"/>
          </p:cNvSpPr>
          <p:nvPr/>
        </p:nvSpPr>
        <p:spPr bwMode="auto">
          <a:xfrm>
            <a:off x="7535863" y="1489075"/>
            <a:ext cx="16081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Conclusion</a:t>
            </a:r>
          </a:p>
        </p:txBody>
      </p:sp>
      <p:sp>
        <p:nvSpPr>
          <p:cNvPr id="50256" name="TextBox 87"/>
          <p:cNvSpPr txBox="1">
            <a:spLocks noChangeArrowheads="1"/>
          </p:cNvSpPr>
          <p:nvPr/>
        </p:nvSpPr>
        <p:spPr bwMode="auto">
          <a:xfrm>
            <a:off x="7485063" y="5180013"/>
            <a:ext cx="16589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Signatures</a:t>
            </a:r>
            <a:br>
              <a:rPr lang="en-US" altLang="en-US" sz="2000" b="1">
                <a:solidFill>
                  <a:schemeClr val="tx1"/>
                </a:solidFill>
              </a:rPr>
            </a:br>
            <a:r>
              <a:rPr lang="en-US" altLang="en-US" sz="2000" b="1">
                <a:solidFill>
                  <a:schemeClr val="tx1"/>
                </a:solidFill>
              </a:rPr>
              <a:t> and Date</a:t>
            </a:r>
          </a:p>
        </p:txBody>
      </p:sp>
      <p:cxnSp>
        <p:nvCxnSpPr>
          <p:cNvPr id="50257" name="Straight Connector 87"/>
          <p:cNvCxnSpPr>
            <a:cxnSpLocks noChangeShapeType="1"/>
          </p:cNvCxnSpPr>
          <p:nvPr/>
        </p:nvCxnSpPr>
        <p:spPr bwMode="auto">
          <a:xfrm flipV="1">
            <a:off x="7215188" y="5668963"/>
            <a:ext cx="420687" cy="155575"/>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sp>
        <p:nvSpPr>
          <p:cNvPr id="50258" name="TextBox 88"/>
          <p:cNvSpPr txBox="1">
            <a:spLocks noChangeArrowheads="1"/>
          </p:cNvSpPr>
          <p:nvPr/>
        </p:nvSpPr>
        <p:spPr bwMode="auto">
          <a:xfrm>
            <a:off x="7488238" y="1801813"/>
            <a:ext cx="165576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i="1">
                <a:solidFill>
                  <a:schemeClr val="tx1"/>
                </a:solidFill>
              </a:rPr>
              <a:t>on Problem and Reqt’s KJ</a:t>
            </a:r>
          </a:p>
        </p:txBody>
      </p:sp>
      <p:sp>
        <p:nvSpPr>
          <p:cNvPr id="50259" name="Text Box 38"/>
          <p:cNvSpPr txBox="1">
            <a:spLocks noChangeArrowheads="1"/>
          </p:cNvSpPr>
          <p:nvPr/>
        </p:nvSpPr>
        <p:spPr bwMode="auto">
          <a:xfrm>
            <a:off x="3502025" y="371475"/>
            <a:ext cx="539432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a:solidFill>
                  <a:srgbClr val="FF0000"/>
                </a:solidFill>
                <a:latin typeface="Arial Black" panose="020B0A04020102020204" pitchFamily="34" charset="0"/>
              </a:rPr>
              <a:t>Our staff is being hit from all sides… customers want faster, better service, and the admin processes have let them down.  And we aren’t addressing business client IT infrastructure demands</a:t>
            </a:r>
          </a:p>
        </p:txBody>
      </p:sp>
      <p:cxnSp>
        <p:nvCxnSpPr>
          <p:cNvPr id="50260" name="Straight Connector 95"/>
          <p:cNvCxnSpPr>
            <a:cxnSpLocks noChangeShapeType="1"/>
          </p:cNvCxnSpPr>
          <p:nvPr/>
        </p:nvCxnSpPr>
        <p:spPr bwMode="auto">
          <a:xfrm rot="16200000" flipV="1">
            <a:off x="7882732" y="1124744"/>
            <a:ext cx="338137" cy="301625"/>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7"/>
          <p:cNvSpPr>
            <a:spLocks noChangeArrowheads="1"/>
          </p:cNvSpPr>
          <p:nvPr/>
        </p:nvSpPr>
        <p:spPr bwMode="auto">
          <a:xfrm rot="4124594" flipV="1">
            <a:off x="7262813" y="2400300"/>
            <a:ext cx="228600" cy="44450"/>
          </a:xfrm>
          <a:prstGeom prst="rect">
            <a:avLst/>
          </a:prstGeom>
          <a:solidFill>
            <a:schemeClr val="accent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1203" name="Rectangle 76"/>
          <p:cNvSpPr>
            <a:spLocks noChangeArrowheads="1"/>
          </p:cNvSpPr>
          <p:nvPr/>
        </p:nvSpPr>
        <p:spPr bwMode="auto">
          <a:xfrm rot="-1378776">
            <a:off x="7397750" y="2066925"/>
            <a:ext cx="228600" cy="63500"/>
          </a:xfrm>
          <a:prstGeom prst="rect">
            <a:avLst/>
          </a:prstGeom>
          <a:solidFill>
            <a:schemeClr val="accent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1204" name="Title 1"/>
          <p:cNvSpPr>
            <a:spLocks noGrp="1"/>
          </p:cNvSpPr>
          <p:nvPr>
            <p:ph type="title"/>
          </p:nvPr>
        </p:nvSpPr>
        <p:spPr/>
        <p:txBody>
          <a:bodyPr/>
          <a:lstStyle/>
          <a:p>
            <a:r>
              <a:rPr lang="en-US" altLang="en-US"/>
              <a:t>KJ is a </a:t>
            </a:r>
            <a:r>
              <a:rPr lang="en-US" altLang="en-US" i="1"/>
              <a:t>Different</a:t>
            </a:r>
            <a:r>
              <a:rPr lang="en-US" altLang="en-US"/>
              <a:t> Kind of Meeting</a:t>
            </a:r>
          </a:p>
        </p:txBody>
      </p:sp>
      <p:sp>
        <p:nvSpPr>
          <p:cNvPr id="51205" name="TextBox 2"/>
          <p:cNvSpPr txBox="1">
            <a:spLocks noChangeArrowheads="1"/>
          </p:cNvSpPr>
          <p:nvPr/>
        </p:nvSpPr>
        <p:spPr bwMode="auto">
          <a:xfrm>
            <a:off x="182563" y="1179513"/>
            <a:ext cx="40608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“Chairs around the table” meeting</a:t>
            </a:r>
          </a:p>
        </p:txBody>
      </p:sp>
      <p:sp>
        <p:nvSpPr>
          <p:cNvPr id="51206" name="TextBox 3"/>
          <p:cNvSpPr txBox="1">
            <a:spLocks noChangeArrowheads="1"/>
          </p:cNvSpPr>
          <p:nvPr/>
        </p:nvSpPr>
        <p:spPr bwMode="auto">
          <a:xfrm>
            <a:off x="4773613" y="1179513"/>
            <a:ext cx="42513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“Chairs facing the wall” meeting</a:t>
            </a:r>
          </a:p>
        </p:txBody>
      </p:sp>
      <p:cxnSp>
        <p:nvCxnSpPr>
          <p:cNvPr id="51207" name="Straight Connector 5"/>
          <p:cNvCxnSpPr>
            <a:cxnSpLocks noChangeShapeType="1"/>
          </p:cNvCxnSpPr>
          <p:nvPr/>
        </p:nvCxnSpPr>
        <p:spPr bwMode="auto">
          <a:xfrm rot="5400000">
            <a:off x="1750219" y="3863182"/>
            <a:ext cx="5514975" cy="1587"/>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grpSp>
        <p:nvGrpSpPr>
          <p:cNvPr id="51208" name="Group 38"/>
          <p:cNvGrpSpPr>
            <a:grpSpLocks/>
          </p:cNvGrpSpPr>
          <p:nvPr/>
        </p:nvGrpSpPr>
        <p:grpSpPr bwMode="auto">
          <a:xfrm rot="5400000">
            <a:off x="1243013" y="1508125"/>
            <a:ext cx="1798638" cy="2255837"/>
            <a:chOff x="560832" y="1737360"/>
            <a:chExt cx="2316480" cy="2904745"/>
          </a:xfrm>
        </p:grpSpPr>
        <p:sp>
          <p:nvSpPr>
            <p:cNvPr id="51243" name="Oval 5"/>
            <p:cNvSpPr>
              <a:spLocks noChangeArrowheads="1"/>
            </p:cNvSpPr>
            <p:nvPr/>
          </p:nvSpPr>
          <p:spPr bwMode="auto">
            <a:xfrm>
              <a:off x="1115568" y="1956816"/>
              <a:ext cx="1234440" cy="2670048"/>
            </a:xfrm>
            <a:prstGeom prst="ellipse">
              <a:avLst/>
            </a:prstGeom>
            <a:solidFill>
              <a:schemeClr val="accent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nvGrpSpPr>
            <p:cNvPr id="51244" name="Group 9"/>
            <p:cNvGrpSpPr>
              <a:grpSpLocks/>
            </p:cNvGrpSpPr>
            <p:nvPr/>
          </p:nvGrpSpPr>
          <p:grpSpPr bwMode="auto">
            <a:xfrm rot="539052">
              <a:off x="630936" y="2468880"/>
              <a:ext cx="393192" cy="402336"/>
              <a:chOff x="822960" y="2697480"/>
              <a:chExt cx="393192" cy="402336"/>
            </a:xfrm>
          </p:grpSpPr>
          <p:sp>
            <p:nvSpPr>
              <p:cNvPr id="51273" name="Rectangle 7"/>
              <p:cNvSpPr>
                <a:spLocks noChangeArrowheads="1"/>
              </p:cNvSpPr>
              <p:nvPr/>
            </p:nvSpPr>
            <p:spPr bwMode="auto">
              <a:xfrm>
                <a:off x="932688" y="2697480"/>
                <a:ext cx="228600" cy="402336"/>
              </a:xfrm>
              <a:prstGeom prst="rect">
                <a:avLst/>
              </a:prstGeom>
              <a:solidFill>
                <a:srgbClr val="800000"/>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1274" name="Rectangle 8"/>
              <p:cNvSpPr>
                <a:spLocks noChangeArrowheads="1"/>
              </p:cNvSpPr>
              <p:nvPr/>
            </p:nvSpPr>
            <p:spPr bwMode="auto">
              <a:xfrm>
                <a:off x="1014984" y="2724912"/>
                <a:ext cx="201168" cy="301752"/>
              </a:xfrm>
              <a:prstGeom prst="rect">
                <a:avLst/>
              </a:prstGeom>
              <a:solidFill>
                <a:schemeClr val="accent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 name="Oval 6"/>
              <p:cNvSpPr/>
              <p:nvPr/>
            </p:nvSpPr>
            <p:spPr bwMode="auto">
              <a:xfrm>
                <a:off x="815161" y="2718977"/>
                <a:ext cx="263747" cy="304580"/>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w="12700" cap="flat" cmpd="sng" algn="ctr">
                <a:solidFill>
                  <a:schemeClr val="tx1"/>
                </a:solidFill>
                <a:prstDash val="solid"/>
                <a:round/>
                <a:headEnd type="none" w="med" len="med"/>
                <a:tailEnd type="none" w="med" len="med"/>
              </a:ln>
              <a:effectLst/>
            </p:spPr>
            <p:txBody>
              <a:bodyPr/>
              <a:lstStyle/>
              <a:p>
                <a:pPr>
                  <a:spcBef>
                    <a:spcPct val="0"/>
                  </a:spcBef>
                  <a:defRPr/>
                </a:pPr>
                <a:endParaRPr lang="en-US" sz="2000" b="1">
                  <a:solidFill>
                    <a:schemeClr val="tx1"/>
                  </a:solidFill>
                  <a:latin typeface="Arial" charset="0"/>
                </a:endParaRPr>
              </a:p>
            </p:txBody>
          </p:sp>
        </p:grpSp>
        <p:grpSp>
          <p:nvGrpSpPr>
            <p:cNvPr id="51245" name="Group 10"/>
            <p:cNvGrpSpPr>
              <a:grpSpLocks/>
            </p:cNvGrpSpPr>
            <p:nvPr/>
          </p:nvGrpSpPr>
          <p:grpSpPr bwMode="auto">
            <a:xfrm rot="10800000">
              <a:off x="2484120" y="3425952"/>
              <a:ext cx="393192" cy="402336"/>
              <a:chOff x="822960" y="2697480"/>
              <a:chExt cx="393192" cy="402336"/>
            </a:xfrm>
          </p:grpSpPr>
          <p:sp>
            <p:nvSpPr>
              <p:cNvPr id="51270" name="Rectangle 11"/>
              <p:cNvSpPr>
                <a:spLocks noChangeArrowheads="1"/>
              </p:cNvSpPr>
              <p:nvPr/>
            </p:nvSpPr>
            <p:spPr bwMode="auto">
              <a:xfrm>
                <a:off x="932688" y="2697480"/>
                <a:ext cx="228600" cy="402336"/>
              </a:xfrm>
              <a:prstGeom prst="rect">
                <a:avLst/>
              </a:prstGeom>
              <a:solidFill>
                <a:srgbClr val="800000"/>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1271" name="Rectangle 12"/>
              <p:cNvSpPr>
                <a:spLocks noChangeArrowheads="1"/>
              </p:cNvSpPr>
              <p:nvPr/>
            </p:nvSpPr>
            <p:spPr bwMode="auto">
              <a:xfrm>
                <a:off x="1014984" y="2724912"/>
                <a:ext cx="201168" cy="301752"/>
              </a:xfrm>
              <a:prstGeom prst="rect">
                <a:avLst/>
              </a:prstGeom>
              <a:solidFill>
                <a:schemeClr val="accent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4" name="Oval 13"/>
              <p:cNvSpPr/>
              <p:nvPr/>
            </p:nvSpPr>
            <p:spPr bwMode="auto">
              <a:xfrm>
                <a:off x="831138" y="2717679"/>
                <a:ext cx="255570" cy="302535"/>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w="12700" cap="flat" cmpd="sng" algn="ctr">
                <a:solidFill>
                  <a:schemeClr val="tx1"/>
                </a:solidFill>
                <a:prstDash val="solid"/>
                <a:round/>
                <a:headEnd type="none" w="med" len="med"/>
                <a:tailEnd type="none" w="med" len="med"/>
              </a:ln>
              <a:effectLst/>
            </p:spPr>
            <p:txBody>
              <a:bodyPr/>
              <a:lstStyle/>
              <a:p>
                <a:pPr>
                  <a:spcBef>
                    <a:spcPct val="0"/>
                  </a:spcBef>
                  <a:defRPr/>
                </a:pPr>
                <a:endParaRPr lang="en-US" sz="2000" b="1">
                  <a:solidFill>
                    <a:schemeClr val="tx1"/>
                  </a:solidFill>
                  <a:latin typeface="Arial" charset="0"/>
                </a:endParaRPr>
              </a:p>
            </p:txBody>
          </p:sp>
        </p:grpSp>
        <p:grpSp>
          <p:nvGrpSpPr>
            <p:cNvPr id="51246" name="Group 14"/>
            <p:cNvGrpSpPr>
              <a:grpSpLocks/>
            </p:cNvGrpSpPr>
            <p:nvPr/>
          </p:nvGrpSpPr>
          <p:grpSpPr bwMode="auto">
            <a:xfrm rot="9311867">
              <a:off x="2133600" y="1795272"/>
              <a:ext cx="393192" cy="402336"/>
              <a:chOff x="822960" y="2697480"/>
              <a:chExt cx="393192" cy="402336"/>
            </a:xfrm>
          </p:grpSpPr>
          <p:sp>
            <p:nvSpPr>
              <p:cNvPr id="51267" name="Rectangle 15"/>
              <p:cNvSpPr>
                <a:spLocks noChangeArrowheads="1"/>
              </p:cNvSpPr>
              <p:nvPr/>
            </p:nvSpPr>
            <p:spPr bwMode="auto">
              <a:xfrm>
                <a:off x="932688" y="2697480"/>
                <a:ext cx="228600" cy="402336"/>
              </a:xfrm>
              <a:prstGeom prst="rect">
                <a:avLst/>
              </a:prstGeom>
              <a:solidFill>
                <a:srgbClr val="800000"/>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1268" name="Rectangle 16"/>
              <p:cNvSpPr>
                <a:spLocks noChangeArrowheads="1"/>
              </p:cNvSpPr>
              <p:nvPr/>
            </p:nvSpPr>
            <p:spPr bwMode="auto">
              <a:xfrm>
                <a:off x="1014984" y="2724912"/>
                <a:ext cx="201168" cy="301752"/>
              </a:xfrm>
              <a:prstGeom prst="rect">
                <a:avLst/>
              </a:prstGeom>
              <a:solidFill>
                <a:schemeClr val="accent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8" name="Oval 17"/>
              <p:cNvSpPr/>
              <p:nvPr/>
            </p:nvSpPr>
            <p:spPr bwMode="auto">
              <a:xfrm>
                <a:off x="819334" y="2724229"/>
                <a:ext cx="263748" cy="302535"/>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w="12700" cap="flat" cmpd="sng" algn="ctr">
                <a:solidFill>
                  <a:schemeClr val="tx1"/>
                </a:solidFill>
                <a:prstDash val="solid"/>
                <a:round/>
                <a:headEnd type="none" w="med" len="med"/>
                <a:tailEnd type="none" w="med" len="med"/>
              </a:ln>
              <a:effectLst/>
            </p:spPr>
            <p:txBody>
              <a:bodyPr/>
              <a:lstStyle/>
              <a:p>
                <a:pPr>
                  <a:spcBef>
                    <a:spcPct val="0"/>
                  </a:spcBef>
                  <a:defRPr/>
                </a:pPr>
                <a:endParaRPr lang="en-US" sz="2000" b="1">
                  <a:solidFill>
                    <a:schemeClr val="tx1"/>
                  </a:solidFill>
                  <a:latin typeface="Arial" charset="0"/>
                </a:endParaRPr>
              </a:p>
            </p:txBody>
          </p:sp>
        </p:grpSp>
        <p:grpSp>
          <p:nvGrpSpPr>
            <p:cNvPr id="51247" name="Group 18"/>
            <p:cNvGrpSpPr>
              <a:grpSpLocks/>
            </p:cNvGrpSpPr>
            <p:nvPr/>
          </p:nvGrpSpPr>
          <p:grpSpPr bwMode="auto">
            <a:xfrm rot="-9360409">
              <a:off x="2423160" y="4133088"/>
              <a:ext cx="393192" cy="402336"/>
              <a:chOff x="822960" y="2697480"/>
              <a:chExt cx="393192" cy="402336"/>
            </a:xfrm>
          </p:grpSpPr>
          <p:sp>
            <p:nvSpPr>
              <p:cNvPr id="51264" name="Rectangle 19"/>
              <p:cNvSpPr>
                <a:spLocks noChangeArrowheads="1"/>
              </p:cNvSpPr>
              <p:nvPr/>
            </p:nvSpPr>
            <p:spPr bwMode="auto">
              <a:xfrm>
                <a:off x="932688" y="2697480"/>
                <a:ext cx="228600" cy="402336"/>
              </a:xfrm>
              <a:prstGeom prst="rect">
                <a:avLst/>
              </a:prstGeom>
              <a:solidFill>
                <a:srgbClr val="800000"/>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1265" name="Rectangle 20"/>
              <p:cNvSpPr>
                <a:spLocks noChangeArrowheads="1"/>
              </p:cNvSpPr>
              <p:nvPr/>
            </p:nvSpPr>
            <p:spPr bwMode="auto">
              <a:xfrm>
                <a:off x="1014984" y="2724912"/>
                <a:ext cx="201168" cy="301752"/>
              </a:xfrm>
              <a:prstGeom prst="rect">
                <a:avLst/>
              </a:prstGeom>
              <a:solidFill>
                <a:schemeClr val="accent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22" name="Oval 21"/>
              <p:cNvSpPr/>
              <p:nvPr/>
            </p:nvSpPr>
            <p:spPr bwMode="auto">
              <a:xfrm>
                <a:off x="835983" y="2714925"/>
                <a:ext cx="255569" cy="302535"/>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w="12700" cap="flat" cmpd="sng" algn="ctr">
                <a:solidFill>
                  <a:schemeClr val="tx1"/>
                </a:solidFill>
                <a:prstDash val="solid"/>
                <a:round/>
                <a:headEnd type="none" w="med" len="med"/>
                <a:tailEnd type="none" w="med" len="med"/>
              </a:ln>
              <a:effectLst/>
            </p:spPr>
            <p:txBody>
              <a:bodyPr/>
              <a:lstStyle/>
              <a:p>
                <a:pPr>
                  <a:spcBef>
                    <a:spcPct val="0"/>
                  </a:spcBef>
                  <a:defRPr/>
                </a:pPr>
                <a:endParaRPr lang="en-US" sz="2000" b="1">
                  <a:solidFill>
                    <a:schemeClr val="tx1"/>
                  </a:solidFill>
                  <a:latin typeface="Arial" charset="0"/>
                </a:endParaRPr>
              </a:p>
            </p:txBody>
          </p:sp>
        </p:grpSp>
        <p:grpSp>
          <p:nvGrpSpPr>
            <p:cNvPr id="51248" name="Group 22"/>
            <p:cNvGrpSpPr>
              <a:grpSpLocks/>
            </p:cNvGrpSpPr>
            <p:nvPr/>
          </p:nvGrpSpPr>
          <p:grpSpPr bwMode="auto">
            <a:xfrm rot="-1696309">
              <a:off x="755904" y="4239769"/>
              <a:ext cx="393192" cy="402336"/>
              <a:chOff x="822960" y="2697480"/>
              <a:chExt cx="393192" cy="402336"/>
            </a:xfrm>
          </p:grpSpPr>
          <p:sp>
            <p:nvSpPr>
              <p:cNvPr id="51261" name="Rectangle 23"/>
              <p:cNvSpPr>
                <a:spLocks noChangeArrowheads="1"/>
              </p:cNvSpPr>
              <p:nvPr/>
            </p:nvSpPr>
            <p:spPr bwMode="auto">
              <a:xfrm>
                <a:off x="932688" y="2697480"/>
                <a:ext cx="228600" cy="402336"/>
              </a:xfrm>
              <a:prstGeom prst="rect">
                <a:avLst/>
              </a:prstGeom>
              <a:solidFill>
                <a:srgbClr val="800000"/>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1262" name="Rectangle 24"/>
              <p:cNvSpPr>
                <a:spLocks noChangeArrowheads="1"/>
              </p:cNvSpPr>
              <p:nvPr/>
            </p:nvSpPr>
            <p:spPr bwMode="auto">
              <a:xfrm>
                <a:off x="1014984" y="2724912"/>
                <a:ext cx="201168" cy="301752"/>
              </a:xfrm>
              <a:prstGeom prst="rect">
                <a:avLst/>
              </a:prstGeom>
              <a:solidFill>
                <a:schemeClr val="accent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26" name="Oval 25"/>
              <p:cNvSpPr/>
              <p:nvPr/>
            </p:nvSpPr>
            <p:spPr bwMode="auto">
              <a:xfrm>
                <a:off x="816079" y="2715699"/>
                <a:ext cx="259658" cy="302535"/>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w="12700" cap="flat" cmpd="sng" algn="ctr">
                <a:solidFill>
                  <a:schemeClr val="tx1"/>
                </a:solidFill>
                <a:prstDash val="solid"/>
                <a:round/>
                <a:headEnd type="none" w="med" len="med"/>
                <a:tailEnd type="none" w="med" len="med"/>
              </a:ln>
              <a:effectLst/>
            </p:spPr>
            <p:txBody>
              <a:bodyPr/>
              <a:lstStyle/>
              <a:p>
                <a:pPr>
                  <a:spcBef>
                    <a:spcPct val="0"/>
                  </a:spcBef>
                  <a:defRPr/>
                </a:pPr>
                <a:endParaRPr lang="en-US" sz="2000" b="1">
                  <a:solidFill>
                    <a:schemeClr val="tx1"/>
                  </a:solidFill>
                  <a:latin typeface="Arial" charset="0"/>
                </a:endParaRPr>
              </a:p>
            </p:txBody>
          </p:sp>
        </p:grpSp>
        <p:grpSp>
          <p:nvGrpSpPr>
            <p:cNvPr id="51249" name="Group 26"/>
            <p:cNvGrpSpPr>
              <a:grpSpLocks/>
            </p:cNvGrpSpPr>
            <p:nvPr/>
          </p:nvGrpSpPr>
          <p:grpSpPr bwMode="auto">
            <a:xfrm>
              <a:off x="560832" y="3349752"/>
              <a:ext cx="393192" cy="402336"/>
              <a:chOff x="822960" y="2697480"/>
              <a:chExt cx="393192" cy="402336"/>
            </a:xfrm>
          </p:grpSpPr>
          <p:sp>
            <p:nvSpPr>
              <p:cNvPr id="51258" name="Rectangle 27"/>
              <p:cNvSpPr>
                <a:spLocks noChangeArrowheads="1"/>
              </p:cNvSpPr>
              <p:nvPr/>
            </p:nvSpPr>
            <p:spPr bwMode="auto">
              <a:xfrm>
                <a:off x="932688" y="2697480"/>
                <a:ext cx="228600" cy="402336"/>
              </a:xfrm>
              <a:prstGeom prst="rect">
                <a:avLst/>
              </a:prstGeom>
              <a:solidFill>
                <a:srgbClr val="800000"/>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1259" name="Rectangle 28"/>
              <p:cNvSpPr>
                <a:spLocks noChangeArrowheads="1"/>
              </p:cNvSpPr>
              <p:nvPr/>
            </p:nvSpPr>
            <p:spPr bwMode="auto">
              <a:xfrm>
                <a:off x="1014984" y="2724912"/>
                <a:ext cx="201168" cy="301752"/>
              </a:xfrm>
              <a:prstGeom prst="rect">
                <a:avLst/>
              </a:prstGeom>
              <a:solidFill>
                <a:schemeClr val="accent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30" name="Oval 29"/>
              <p:cNvSpPr/>
              <p:nvPr/>
            </p:nvSpPr>
            <p:spPr bwMode="auto">
              <a:xfrm>
                <a:off x="822961" y="2716325"/>
                <a:ext cx="255570" cy="302535"/>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w="12700" cap="flat" cmpd="sng" algn="ctr">
                <a:solidFill>
                  <a:schemeClr val="tx1"/>
                </a:solidFill>
                <a:prstDash val="solid"/>
                <a:round/>
                <a:headEnd type="none" w="med" len="med"/>
                <a:tailEnd type="none" w="med" len="med"/>
              </a:ln>
              <a:effectLst/>
            </p:spPr>
            <p:txBody>
              <a:bodyPr/>
              <a:lstStyle/>
              <a:p>
                <a:pPr>
                  <a:spcBef>
                    <a:spcPct val="0"/>
                  </a:spcBef>
                  <a:defRPr/>
                </a:pPr>
                <a:endParaRPr lang="en-US" sz="2000" b="1">
                  <a:solidFill>
                    <a:schemeClr val="tx1"/>
                  </a:solidFill>
                  <a:latin typeface="Arial" charset="0"/>
                </a:endParaRPr>
              </a:p>
            </p:txBody>
          </p:sp>
        </p:grpSp>
        <p:grpSp>
          <p:nvGrpSpPr>
            <p:cNvPr id="51250" name="Group 30"/>
            <p:cNvGrpSpPr>
              <a:grpSpLocks/>
            </p:cNvGrpSpPr>
            <p:nvPr/>
          </p:nvGrpSpPr>
          <p:grpSpPr bwMode="auto">
            <a:xfrm rot="-10398449">
              <a:off x="2343912" y="2645665"/>
              <a:ext cx="393192" cy="402336"/>
              <a:chOff x="822960" y="2697480"/>
              <a:chExt cx="393192" cy="402336"/>
            </a:xfrm>
          </p:grpSpPr>
          <p:sp>
            <p:nvSpPr>
              <p:cNvPr id="51255" name="Rectangle 31"/>
              <p:cNvSpPr>
                <a:spLocks noChangeArrowheads="1"/>
              </p:cNvSpPr>
              <p:nvPr/>
            </p:nvSpPr>
            <p:spPr bwMode="auto">
              <a:xfrm>
                <a:off x="932688" y="2697480"/>
                <a:ext cx="228600" cy="402336"/>
              </a:xfrm>
              <a:prstGeom prst="rect">
                <a:avLst/>
              </a:prstGeom>
              <a:solidFill>
                <a:srgbClr val="800000"/>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1256" name="Rectangle 32"/>
              <p:cNvSpPr>
                <a:spLocks noChangeArrowheads="1"/>
              </p:cNvSpPr>
              <p:nvPr/>
            </p:nvSpPr>
            <p:spPr bwMode="auto">
              <a:xfrm>
                <a:off x="1014984" y="2724912"/>
                <a:ext cx="201168" cy="301752"/>
              </a:xfrm>
              <a:prstGeom prst="rect">
                <a:avLst/>
              </a:prstGeom>
              <a:solidFill>
                <a:schemeClr val="accent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34" name="Oval 33"/>
              <p:cNvSpPr/>
              <p:nvPr/>
            </p:nvSpPr>
            <p:spPr bwMode="auto">
              <a:xfrm>
                <a:off x="838693" y="2720169"/>
                <a:ext cx="255570" cy="302535"/>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w="12700" cap="flat" cmpd="sng" algn="ctr">
                <a:solidFill>
                  <a:schemeClr val="tx1"/>
                </a:solidFill>
                <a:prstDash val="solid"/>
                <a:round/>
                <a:headEnd type="none" w="med" len="med"/>
                <a:tailEnd type="none" w="med" len="med"/>
              </a:ln>
              <a:effectLst/>
            </p:spPr>
            <p:txBody>
              <a:bodyPr/>
              <a:lstStyle/>
              <a:p>
                <a:pPr>
                  <a:spcBef>
                    <a:spcPct val="0"/>
                  </a:spcBef>
                  <a:defRPr/>
                </a:pPr>
                <a:endParaRPr lang="en-US" sz="2000" b="1">
                  <a:solidFill>
                    <a:schemeClr val="tx1"/>
                  </a:solidFill>
                  <a:latin typeface="Arial" charset="0"/>
                </a:endParaRPr>
              </a:p>
            </p:txBody>
          </p:sp>
        </p:grpSp>
        <p:grpSp>
          <p:nvGrpSpPr>
            <p:cNvPr id="51251" name="Group 34"/>
            <p:cNvGrpSpPr>
              <a:grpSpLocks/>
            </p:cNvGrpSpPr>
            <p:nvPr/>
          </p:nvGrpSpPr>
          <p:grpSpPr bwMode="auto">
            <a:xfrm rot="1854847">
              <a:off x="923544" y="1737360"/>
              <a:ext cx="393192" cy="402336"/>
              <a:chOff x="822960" y="2697480"/>
              <a:chExt cx="393192" cy="402336"/>
            </a:xfrm>
          </p:grpSpPr>
          <p:sp>
            <p:nvSpPr>
              <p:cNvPr id="51252" name="Rectangle 35"/>
              <p:cNvSpPr>
                <a:spLocks noChangeArrowheads="1"/>
              </p:cNvSpPr>
              <p:nvPr/>
            </p:nvSpPr>
            <p:spPr bwMode="auto">
              <a:xfrm>
                <a:off x="932688" y="2697480"/>
                <a:ext cx="228600" cy="402336"/>
              </a:xfrm>
              <a:prstGeom prst="rect">
                <a:avLst/>
              </a:prstGeom>
              <a:solidFill>
                <a:srgbClr val="800000"/>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1253" name="Rectangle 36"/>
              <p:cNvSpPr>
                <a:spLocks noChangeArrowheads="1"/>
              </p:cNvSpPr>
              <p:nvPr/>
            </p:nvSpPr>
            <p:spPr bwMode="auto">
              <a:xfrm>
                <a:off x="1014984" y="2724912"/>
                <a:ext cx="201168" cy="301752"/>
              </a:xfrm>
              <a:prstGeom prst="rect">
                <a:avLst/>
              </a:prstGeom>
              <a:solidFill>
                <a:schemeClr val="accent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38" name="Oval 37"/>
              <p:cNvSpPr/>
              <p:nvPr/>
            </p:nvSpPr>
            <p:spPr bwMode="auto">
              <a:xfrm>
                <a:off x="814877" y="2722117"/>
                <a:ext cx="259658" cy="302535"/>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w="12700" cap="flat" cmpd="sng" algn="ctr">
                <a:solidFill>
                  <a:schemeClr val="tx1"/>
                </a:solidFill>
                <a:prstDash val="solid"/>
                <a:round/>
                <a:headEnd type="none" w="med" len="med"/>
                <a:tailEnd type="none" w="med" len="med"/>
              </a:ln>
              <a:effectLst/>
            </p:spPr>
            <p:txBody>
              <a:bodyPr/>
              <a:lstStyle/>
              <a:p>
                <a:pPr>
                  <a:spcBef>
                    <a:spcPct val="0"/>
                  </a:spcBef>
                  <a:defRPr/>
                </a:pPr>
                <a:endParaRPr lang="en-US" sz="2000" b="1">
                  <a:solidFill>
                    <a:schemeClr val="tx1"/>
                  </a:solidFill>
                  <a:latin typeface="Arial" charset="0"/>
                </a:endParaRPr>
              </a:p>
            </p:txBody>
          </p:sp>
        </p:grpSp>
      </p:grpSp>
      <p:sp>
        <p:nvSpPr>
          <p:cNvPr id="51209" name="TextBox 39"/>
          <p:cNvSpPr txBox="1">
            <a:spLocks noChangeArrowheads="1"/>
          </p:cNvSpPr>
          <p:nvPr/>
        </p:nvSpPr>
        <p:spPr bwMode="auto">
          <a:xfrm>
            <a:off x="155575" y="3822700"/>
            <a:ext cx="4297363" cy="251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spcAft>
                <a:spcPts val="600"/>
              </a:spcAft>
              <a:buFont typeface="Arial" panose="020B0604020202020204" pitchFamily="34" charset="0"/>
              <a:buChar char="•"/>
            </a:pPr>
            <a:r>
              <a:rPr lang="en-US" altLang="en-US" sz="1800">
                <a:solidFill>
                  <a:schemeClr val="tx1"/>
                </a:solidFill>
              </a:rPr>
              <a:t> mixing opinions, ideas, and facts</a:t>
            </a:r>
          </a:p>
          <a:p>
            <a:pPr eaLnBrk="1" hangingPunct="1">
              <a:spcBef>
                <a:spcPct val="0"/>
              </a:spcBef>
              <a:spcAft>
                <a:spcPts val="600"/>
              </a:spcAft>
              <a:buFont typeface="Arial" panose="020B0604020202020204" pitchFamily="34" charset="0"/>
              <a:buChar char="•"/>
            </a:pPr>
            <a:r>
              <a:rPr lang="en-US" altLang="en-US" sz="1800">
                <a:solidFill>
                  <a:schemeClr val="tx1"/>
                </a:solidFill>
              </a:rPr>
              <a:t> focusing on what we want to say next</a:t>
            </a:r>
            <a:br>
              <a:rPr lang="en-US" altLang="en-US" sz="1800">
                <a:solidFill>
                  <a:schemeClr val="tx1"/>
                </a:solidFill>
              </a:rPr>
            </a:br>
            <a:r>
              <a:rPr lang="en-US" altLang="en-US" sz="1800">
                <a:solidFill>
                  <a:schemeClr val="tx1"/>
                </a:solidFill>
              </a:rPr>
              <a:t>  (vs. listening and learning)</a:t>
            </a:r>
          </a:p>
          <a:p>
            <a:pPr eaLnBrk="1" hangingPunct="1">
              <a:spcBef>
                <a:spcPct val="0"/>
              </a:spcBef>
              <a:spcAft>
                <a:spcPts val="600"/>
              </a:spcAft>
              <a:buFont typeface="Arial" panose="020B0604020202020204" pitchFamily="34" charset="0"/>
              <a:buChar char="•"/>
            </a:pPr>
            <a:r>
              <a:rPr lang="en-US" altLang="en-US" sz="1800">
                <a:solidFill>
                  <a:schemeClr val="tx1"/>
                </a:solidFill>
              </a:rPr>
              <a:t> getting that uneasy feeling we’ve </a:t>
            </a:r>
            <a:br>
              <a:rPr lang="en-US" altLang="en-US" sz="1800">
                <a:solidFill>
                  <a:schemeClr val="tx1"/>
                </a:solidFill>
              </a:rPr>
            </a:br>
            <a:r>
              <a:rPr lang="en-US" altLang="en-US" sz="1800">
                <a:solidFill>
                  <a:schemeClr val="tx1"/>
                </a:solidFill>
              </a:rPr>
              <a:t>   burnt up time on this same discussion</a:t>
            </a:r>
            <a:br>
              <a:rPr lang="en-US" altLang="en-US" sz="1800">
                <a:solidFill>
                  <a:schemeClr val="tx1"/>
                </a:solidFill>
              </a:rPr>
            </a:br>
            <a:r>
              <a:rPr lang="en-US" altLang="en-US" sz="1800">
                <a:solidFill>
                  <a:schemeClr val="tx1"/>
                </a:solidFill>
              </a:rPr>
              <a:t>   recently</a:t>
            </a:r>
          </a:p>
          <a:p>
            <a:pPr eaLnBrk="1" hangingPunct="1">
              <a:spcBef>
                <a:spcPct val="0"/>
              </a:spcBef>
              <a:spcAft>
                <a:spcPts val="600"/>
              </a:spcAft>
              <a:buFont typeface="Arial" panose="020B0604020202020204" pitchFamily="34" charset="0"/>
              <a:buChar char="•"/>
            </a:pPr>
            <a:r>
              <a:rPr lang="en-US" altLang="en-US" sz="1800">
                <a:solidFill>
                  <a:schemeClr val="tx1"/>
                </a:solidFill>
              </a:rPr>
              <a:t> hoping someone is taking notes</a:t>
            </a:r>
            <a:br>
              <a:rPr lang="en-US" altLang="en-US" sz="1800">
                <a:solidFill>
                  <a:schemeClr val="tx1"/>
                </a:solidFill>
              </a:rPr>
            </a:br>
            <a:r>
              <a:rPr lang="en-US" altLang="en-US" sz="1800">
                <a:solidFill>
                  <a:schemeClr val="tx1"/>
                </a:solidFill>
              </a:rPr>
              <a:t>   (which will unlikely be read)</a:t>
            </a:r>
          </a:p>
        </p:txBody>
      </p:sp>
      <p:sp>
        <p:nvSpPr>
          <p:cNvPr id="51210" name="TextBox 40"/>
          <p:cNvSpPr txBox="1">
            <a:spLocks noChangeArrowheads="1"/>
          </p:cNvSpPr>
          <p:nvPr/>
        </p:nvSpPr>
        <p:spPr bwMode="auto">
          <a:xfrm>
            <a:off x="4651375" y="3883025"/>
            <a:ext cx="4233863" cy="279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spcAft>
                <a:spcPts val="600"/>
              </a:spcAft>
              <a:buFont typeface="Arial" panose="020B0604020202020204" pitchFamily="34" charset="0"/>
              <a:buChar char="•"/>
            </a:pPr>
            <a:r>
              <a:rPr lang="en-US" altLang="en-US" sz="1800">
                <a:solidFill>
                  <a:schemeClr val="tx1"/>
                </a:solidFill>
              </a:rPr>
              <a:t> Being clear about the questions</a:t>
            </a:r>
            <a:br>
              <a:rPr lang="en-US" altLang="en-US" sz="1800">
                <a:solidFill>
                  <a:schemeClr val="tx1"/>
                </a:solidFill>
              </a:rPr>
            </a:br>
            <a:r>
              <a:rPr lang="en-US" altLang="en-US" sz="1800">
                <a:solidFill>
                  <a:schemeClr val="tx1"/>
                </a:solidFill>
              </a:rPr>
              <a:t>   we are trying to answer</a:t>
            </a:r>
          </a:p>
          <a:p>
            <a:pPr eaLnBrk="1" hangingPunct="1">
              <a:spcBef>
                <a:spcPct val="0"/>
              </a:spcBef>
              <a:spcAft>
                <a:spcPts val="600"/>
              </a:spcAft>
              <a:buFont typeface="Arial" panose="020B0604020202020204" pitchFamily="34" charset="0"/>
              <a:buChar char="•"/>
            </a:pPr>
            <a:r>
              <a:rPr lang="en-US" altLang="en-US" sz="1800">
                <a:solidFill>
                  <a:schemeClr val="tx1"/>
                </a:solidFill>
              </a:rPr>
              <a:t> Understanding one another’s facts</a:t>
            </a:r>
          </a:p>
          <a:p>
            <a:pPr eaLnBrk="1" hangingPunct="1">
              <a:spcBef>
                <a:spcPct val="0"/>
              </a:spcBef>
              <a:spcAft>
                <a:spcPts val="600"/>
              </a:spcAft>
              <a:buFont typeface="Arial" panose="020B0604020202020204" pitchFamily="34" charset="0"/>
              <a:buChar char="•"/>
            </a:pPr>
            <a:r>
              <a:rPr lang="en-US" altLang="en-US" sz="1800">
                <a:solidFill>
                  <a:schemeClr val="tx1"/>
                </a:solidFill>
              </a:rPr>
              <a:t> Learning, together, about the broader</a:t>
            </a:r>
            <a:br>
              <a:rPr lang="en-US" altLang="en-US" sz="1800">
                <a:solidFill>
                  <a:schemeClr val="tx1"/>
                </a:solidFill>
              </a:rPr>
            </a:br>
            <a:r>
              <a:rPr lang="en-US" altLang="en-US" sz="1800">
                <a:solidFill>
                  <a:schemeClr val="tx1"/>
                </a:solidFill>
              </a:rPr>
              <a:t>  messages and themes that were</a:t>
            </a:r>
            <a:br>
              <a:rPr lang="en-US" altLang="en-US" sz="1800">
                <a:solidFill>
                  <a:schemeClr val="tx1"/>
                </a:solidFill>
              </a:rPr>
            </a:br>
            <a:r>
              <a:rPr lang="en-US" altLang="en-US" sz="1800">
                <a:solidFill>
                  <a:schemeClr val="tx1"/>
                </a:solidFill>
              </a:rPr>
              <a:t>  hidden in the low-level facts</a:t>
            </a:r>
          </a:p>
          <a:p>
            <a:pPr eaLnBrk="1" hangingPunct="1">
              <a:spcBef>
                <a:spcPct val="0"/>
              </a:spcBef>
              <a:spcAft>
                <a:spcPts val="600"/>
              </a:spcAft>
              <a:buFont typeface="Arial" panose="020B0604020202020204" pitchFamily="34" charset="0"/>
              <a:buChar char="•"/>
            </a:pPr>
            <a:r>
              <a:rPr lang="en-US" altLang="en-US" sz="1800">
                <a:solidFill>
                  <a:schemeClr val="tx1"/>
                </a:solidFill>
              </a:rPr>
              <a:t> Building a 2D, visual, report (the KJ)</a:t>
            </a:r>
            <a:br>
              <a:rPr lang="en-US" altLang="en-US" sz="1800">
                <a:solidFill>
                  <a:schemeClr val="tx1"/>
                </a:solidFill>
              </a:rPr>
            </a:br>
            <a:r>
              <a:rPr lang="en-US" altLang="en-US" sz="1800">
                <a:solidFill>
                  <a:schemeClr val="tx1"/>
                </a:solidFill>
              </a:rPr>
              <a:t>  that others can quickly and deeply  understand</a:t>
            </a:r>
          </a:p>
        </p:txBody>
      </p:sp>
      <p:grpSp>
        <p:nvGrpSpPr>
          <p:cNvPr id="51211" name="Group 9"/>
          <p:cNvGrpSpPr>
            <a:grpSpLocks/>
          </p:cNvGrpSpPr>
          <p:nvPr/>
        </p:nvGrpSpPr>
        <p:grpSpPr bwMode="auto">
          <a:xfrm rot="679620">
            <a:off x="5710238" y="2287588"/>
            <a:ext cx="304800" cy="312737"/>
            <a:chOff x="822960" y="2697480"/>
            <a:chExt cx="393192" cy="402336"/>
          </a:xfrm>
        </p:grpSpPr>
        <p:sp>
          <p:nvSpPr>
            <p:cNvPr id="51240" name="Rectangle 7"/>
            <p:cNvSpPr>
              <a:spLocks noChangeArrowheads="1"/>
            </p:cNvSpPr>
            <p:nvPr/>
          </p:nvSpPr>
          <p:spPr bwMode="auto">
            <a:xfrm>
              <a:off x="932688" y="2697480"/>
              <a:ext cx="228600" cy="402336"/>
            </a:xfrm>
            <a:prstGeom prst="rect">
              <a:avLst/>
            </a:prstGeom>
            <a:solidFill>
              <a:srgbClr val="800000"/>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1241" name="Rectangle 8"/>
            <p:cNvSpPr>
              <a:spLocks noChangeArrowheads="1"/>
            </p:cNvSpPr>
            <p:nvPr/>
          </p:nvSpPr>
          <p:spPr bwMode="auto">
            <a:xfrm>
              <a:off x="1014984" y="2724912"/>
              <a:ext cx="201168" cy="301752"/>
            </a:xfrm>
            <a:prstGeom prst="rect">
              <a:avLst/>
            </a:prstGeom>
            <a:solidFill>
              <a:schemeClr val="accent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5" name="Oval 6"/>
            <p:cNvSpPr/>
            <p:nvPr/>
          </p:nvSpPr>
          <p:spPr bwMode="auto">
            <a:xfrm>
              <a:off x="820871" y="2723105"/>
              <a:ext cx="255984" cy="302263"/>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w="12700" cap="flat" cmpd="sng" algn="ctr">
              <a:solidFill>
                <a:schemeClr val="tx1"/>
              </a:solidFill>
              <a:prstDash val="solid"/>
              <a:round/>
              <a:headEnd type="none" w="med" len="med"/>
              <a:tailEnd type="none" w="med" len="med"/>
            </a:ln>
            <a:effectLst/>
          </p:spPr>
          <p:txBody>
            <a:bodyPr/>
            <a:lstStyle/>
            <a:p>
              <a:pPr>
                <a:spcBef>
                  <a:spcPct val="0"/>
                </a:spcBef>
                <a:defRPr/>
              </a:pPr>
              <a:endParaRPr lang="en-US" sz="2000" b="1">
                <a:solidFill>
                  <a:schemeClr val="tx1"/>
                </a:solidFill>
                <a:latin typeface="Arial" charset="0"/>
              </a:endParaRPr>
            </a:p>
          </p:txBody>
        </p:sp>
      </p:grpSp>
      <p:grpSp>
        <p:nvGrpSpPr>
          <p:cNvPr id="51212" name="Group 10"/>
          <p:cNvGrpSpPr>
            <a:grpSpLocks/>
          </p:cNvGrpSpPr>
          <p:nvPr/>
        </p:nvGrpSpPr>
        <p:grpSpPr bwMode="auto">
          <a:xfrm rot="-1541118">
            <a:off x="6667500" y="2913063"/>
            <a:ext cx="304800" cy="312737"/>
            <a:chOff x="822960" y="2697480"/>
            <a:chExt cx="393192" cy="402336"/>
          </a:xfrm>
        </p:grpSpPr>
        <p:sp>
          <p:nvSpPr>
            <p:cNvPr id="51237" name="Rectangle 11"/>
            <p:cNvSpPr>
              <a:spLocks noChangeArrowheads="1"/>
            </p:cNvSpPr>
            <p:nvPr/>
          </p:nvSpPr>
          <p:spPr bwMode="auto">
            <a:xfrm>
              <a:off x="932688" y="2697480"/>
              <a:ext cx="228600" cy="402336"/>
            </a:xfrm>
            <a:prstGeom prst="rect">
              <a:avLst/>
            </a:prstGeom>
            <a:solidFill>
              <a:srgbClr val="800000"/>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1238" name="Rectangle 70"/>
            <p:cNvSpPr>
              <a:spLocks noChangeArrowheads="1"/>
            </p:cNvSpPr>
            <p:nvPr/>
          </p:nvSpPr>
          <p:spPr bwMode="auto">
            <a:xfrm>
              <a:off x="1014984" y="2724912"/>
              <a:ext cx="201168" cy="301752"/>
            </a:xfrm>
            <a:prstGeom prst="rect">
              <a:avLst/>
            </a:prstGeom>
            <a:solidFill>
              <a:schemeClr val="accent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2" name="Oval 71"/>
            <p:cNvSpPr/>
            <p:nvPr/>
          </p:nvSpPr>
          <p:spPr bwMode="auto">
            <a:xfrm>
              <a:off x="821913" y="2715242"/>
              <a:ext cx="255985" cy="302263"/>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w="12700" cap="flat" cmpd="sng" algn="ctr">
              <a:solidFill>
                <a:schemeClr val="tx1"/>
              </a:solidFill>
              <a:prstDash val="solid"/>
              <a:round/>
              <a:headEnd type="none" w="med" len="med"/>
              <a:tailEnd type="none" w="med" len="med"/>
            </a:ln>
            <a:effectLst/>
          </p:spPr>
          <p:txBody>
            <a:bodyPr/>
            <a:lstStyle/>
            <a:p>
              <a:pPr>
                <a:spcBef>
                  <a:spcPct val="0"/>
                </a:spcBef>
                <a:defRPr/>
              </a:pPr>
              <a:endParaRPr lang="en-US" sz="2000" b="1">
                <a:solidFill>
                  <a:schemeClr val="tx1"/>
                </a:solidFill>
                <a:latin typeface="Arial" charset="0"/>
              </a:endParaRPr>
            </a:p>
          </p:txBody>
        </p:sp>
      </p:grpSp>
      <p:grpSp>
        <p:nvGrpSpPr>
          <p:cNvPr id="51213" name="Group 14"/>
          <p:cNvGrpSpPr>
            <a:grpSpLocks/>
          </p:cNvGrpSpPr>
          <p:nvPr/>
        </p:nvGrpSpPr>
        <p:grpSpPr bwMode="auto">
          <a:xfrm rot="-3029251">
            <a:off x="6570663" y="3344863"/>
            <a:ext cx="306387" cy="312737"/>
            <a:chOff x="822960" y="2697480"/>
            <a:chExt cx="393192" cy="402336"/>
          </a:xfrm>
        </p:grpSpPr>
        <p:sp>
          <p:nvSpPr>
            <p:cNvPr id="51234" name="Rectangle 66"/>
            <p:cNvSpPr>
              <a:spLocks noChangeArrowheads="1"/>
            </p:cNvSpPr>
            <p:nvPr/>
          </p:nvSpPr>
          <p:spPr bwMode="auto">
            <a:xfrm>
              <a:off x="932688" y="2697480"/>
              <a:ext cx="228600" cy="402336"/>
            </a:xfrm>
            <a:prstGeom prst="rect">
              <a:avLst/>
            </a:prstGeom>
            <a:solidFill>
              <a:srgbClr val="800000"/>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1235" name="Rectangle 67"/>
            <p:cNvSpPr>
              <a:spLocks noChangeArrowheads="1"/>
            </p:cNvSpPr>
            <p:nvPr/>
          </p:nvSpPr>
          <p:spPr bwMode="auto">
            <a:xfrm>
              <a:off x="1014984" y="2724912"/>
              <a:ext cx="201168" cy="301752"/>
            </a:xfrm>
            <a:prstGeom prst="rect">
              <a:avLst/>
            </a:prstGeom>
            <a:solidFill>
              <a:schemeClr val="accent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9" name="Oval 68"/>
            <p:cNvSpPr/>
            <p:nvPr/>
          </p:nvSpPr>
          <p:spPr bwMode="auto">
            <a:xfrm>
              <a:off x="822596" y="2723500"/>
              <a:ext cx="256696" cy="302263"/>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w="12700" cap="flat" cmpd="sng" algn="ctr">
              <a:solidFill>
                <a:schemeClr val="tx1"/>
              </a:solidFill>
              <a:prstDash val="solid"/>
              <a:round/>
              <a:headEnd type="none" w="med" len="med"/>
              <a:tailEnd type="none" w="med" len="med"/>
            </a:ln>
            <a:effectLst/>
          </p:spPr>
          <p:txBody>
            <a:bodyPr/>
            <a:lstStyle/>
            <a:p>
              <a:pPr>
                <a:spcBef>
                  <a:spcPct val="0"/>
                </a:spcBef>
                <a:defRPr/>
              </a:pPr>
              <a:endParaRPr lang="en-US" sz="2000" b="1">
                <a:solidFill>
                  <a:schemeClr val="tx1"/>
                </a:solidFill>
                <a:latin typeface="Arial" charset="0"/>
              </a:endParaRPr>
            </a:p>
          </p:txBody>
        </p:sp>
      </p:grpSp>
      <p:grpSp>
        <p:nvGrpSpPr>
          <p:cNvPr id="51214" name="Group 18"/>
          <p:cNvGrpSpPr>
            <a:grpSpLocks/>
          </p:cNvGrpSpPr>
          <p:nvPr/>
        </p:nvGrpSpPr>
        <p:grpSpPr bwMode="auto">
          <a:xfrm rot="-101527">
            <a:off x="6337300" y="2509838"/>
            <a:ext cx="306388" cy="311150"/>
            <a:chOff x="822960" y="2697480"/>
            <a:chExt cx="393192" cy="402336"/>
          </a:xfrm>
        </p:grpSpPr>
        <p:sp>
          <p:nvSpPr>
            <p:cNvPr id="51231" name="Rectangle 63"/>
            <p:cNvSpPr>
              <a:spLocks noChangeArrowheads="1"/>
            </p:cNvSpPr>
            <p:nvPr/>
          </p:nvSpPr>
          <p:spPr bwMode="auto">
            <a:xfrm>
              <a:off x="932688" y="2697480"/>
              <a:ext cx="228600" cy="402336"/>
            </a:xfrm>
            <a:prstGeom prst="rect">
              <a:avLst/>
            </a:prstGeom>
            <a:solidFill>
              <a:srgbClr val="800000"/>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1232" name="Rectangle 64"/>
            <p:cNvSpPr>
              <a:spLocks noChangeArrowheads="1"/>
            </p:cNvSpPr>
            <p:nvPr/>
          </p:nvSpPr>
          <p:spPr bwMode="auto">
            <a:xfrm>
              <a:off x="1014984" y="2724912"/>
              <a:ext cx="201168" cy="301752"/>
            </a:xfrm>
            <a:prstGeom prst="rect">
              <a:avLst/>
            </a:prstGeom>
            <a:solidFill>
              <a:schemeClr val="accent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6" name="Oval 65"/>
            <p:cNvSpPr/>
            <p:nvPr/>
          </p:nvSpPr>
          <p:spPr bwMode="auto">
            <a:xfrm>
              <a:off x="815476" y="2723955"/>
              <a:ext cx="256695" cy="301751"/>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w="12700" cap="flat" cmpd="sng" algn="ctr">
              <a:solidFill>
                <a:schemeClr val="tx1"/>
              </a:solidFill>
              <a:prstDash val="solid"/>
              <a:round/>
              <a:headEnd type="none" w="med" len="med"/>
              <a:tailEnd type="none" w="med" len="med"/>
            </a:ln>
            <a:effectLst/>
          </p:spPr>
          <p:txBody>
            <a:bodyPr/>
            <a:lstStyle/>
            <a:p>
              <a:pPr>
                <a:spcBef>
                  <a:spcPct val="0"/>
                </a:spcBef>
                <a:defRPr/>
              </a:pPr>
              <a:endParaRPr lang="en-US" sz="2000" b="1">
                <a:solidFill>
                  <a:schemeClr val="tx1"/>
                </a:solidFill>
                <a:latin typeface="Arial" charset="0"/>
              </a:endParaRPr>
            </a:p>
          </p:txBody>
        </p:sp>
      </p:grpSp>
      <p:grpSp>
        <p:nvGrpSpPr>
          <p:cNvPr id="51215" name="Group 22"/>
          <p:cNvGrpSpPr>
            <a:grpSpLocks/>
          </p:cNvGrpSpPr>
          <p:nvPr/>
        </p:nvGrpSpPr>
        <p:grpSpPr bwMode="auto">
          <a:xfrm rot="-1555741">
            <a:off x="5734050" y="2759075"/>
            <a:ext cx="304800" cy="312738"/>
            <a:chOff x="822960" y="2697480"/>
            <a:chExt cx="393192" cy="402336"/>
          </a:xfrm>
        </p:grpSpPr>
        <p:sp>
          <p:nvSpPr>
            <p:cNvPr id="51228" name="Rectangle 60"/>
            <p:cNvSpPr>
              <a:spLocks noChangeArrowheads="1"/>
            </p:cNvSpPr>
            <p:nvPr/>
          </p:nvSpPr>
          <p:spPr bwMode="auto">
            <a:xfrm>
              <a:off x="932688" y="2697480"/>
              <a:ext cx="228600" cy="402336"/>
            </a:xfrm>
            <a:prstGeom prst="rect">
              <a:avLst/>
            </a:prstGeom>
            <a:solidFill>
              <a:srgbClr val="800000"/>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1229" name="Rectangle 61"/>
            <p:cNvSpPr>
              <a:spLocks noChangeArrowheads="1"/>
            </p:cNvSpPr>
            <p:nvPr/>
          </p:nvSpPr>
          <p:spPr bwMode="auto">
            <a:xfrm>
              <a:off x="1014984" y="2724912"/>
              <a:ext cx="201168" cy="301752"/>
            </a:xfrm>
            <a:prstGeom prst="rect">
              <a:avLst/>
            </a:prstGeom>
            <a:solidFill>
              <a:schemeClr val="accent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3" name="Oval 62"/>
            <p:cNvSpPr/>
            <p:nvPr/>
          </p:nvSpPr>
          <p:spPr bwMode="auto">
            <a:xfrm>
              <a:off x="822051" y="2714948"/>
              <a:ext cx="255985" cy="302262"/>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w="12700" cap="flat" cmpd="sng" algn="ctr">
              <a:solidFill>
                <a:schemeClr val="tx1"/>
              </a:solidFill>
              <a:prstDash val="solid"/>
              <a:round/>
              <a:headEnd type="none" w="med" len="med"/>
              <a:tailEnd type="none" w="med" len="med"/>
            </a:ln>
            <a:effectLst/>
          </p:spPr>
          <p:txBody>
            <a:bodyPr/>
            <a:lstStyle/>
            <a:p>
              <a:pPr>
                <a:spcBef>
                  <a:spcPct val="0"/>
                </a:spcBef>
                <a:defRPr/>
              </a:pPr>
              <a:endParaRPr lang="en-US" sz="2000" b="1">
                <a:solidFill>
                  <a:schemeClr val="tx1"/>
                </a:solidFill>
                <a:latin typeface="Arial" charset="0"/>
              </a:endParaRPr>
            </a:p>
          </p:txBody>
        </p:sp>
      </p:grpSp>
      <p:grpSp>
        <p:nvGrpSpPr>
          <p:cNvPr id="51216" name="Group 26"/>
          <p:cNvGrpSpPr>
            <a:grpSpLocks/>
          </p:cNvGrpSpPr>
          <p:nvPr/>
        </p:nvGrpSpPr>
        <p:grpSpPr bwMode="auto">
          <a:xfrm rot="140568">
            <a:off x="5537200" y="1849438"/>
            <a:ext cx="306388" cy="312737"/>
            <a:chOff x="822960" y="2697480"/>
            <a:chExt cx="393192" cy="402336"/>
          </a:xfrm>
        </p:grpSpPr>
        <p:sp>
          <p:nvSpPr>
            <p:cNvPr id="51225" name="Rectangle 57"/>
            <p:cNvSpPr>
              <a:spLocks noChangeArrowheads="1"/>
            </p:cNvSpPr>
            <p:nvPr/>
          </p:nvSpPr>
          <p:spPr bwMode="auto">
            <a:xfrm>
              <a:off x="932688" y="2697480"/>
              <a:ext cx="228600" cy="402336"/>
            </a:xfrm>
            <a:prstGeom prst="rect">
              <a:avLst/>
            </a:prstGeom>
            <a:solidFill>
              <a:srgbClr val="800000"/>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1226" name="Rectangle 58"/>
            <p:cNvSpPr>
              <a:spLocks noChangeArrowheads="1"/>
            </p:cNvSpPr>
            <p:nvPr/>
          </p:nvSpPr>
          <p:spPr bwMode="auto">
            <a:xfrm>
              <a:off x="1014984" y="2724912"/>
              <a:ext cx="201168" cy="301752"/>
            </a:xfrm>
            <a:prstGeom prst="rect">
              <a:avLst/>
            </a:prstGeom>
            <a:solidFill>
              <a:schemeClr val="accent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0" name="Oval 59"/>
            <p:cNvSpPr/>
            <p:nvPr/>
          </p:nvSpPr>
          <p:spPr bwMode="auto">
            <a:xfrm>
              <a:off x="815537" y="2716894"/>
              <a:ext cx="256695" cy="302263"/>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w="12700" cap="flat" cmpd="sng" algn="ctr">
              <a:solidFill>
                <a:schemeClr val="tx1"/>
              </a:solidFill>
              <a:prstDash val="solid"/>
              <a:round/>
              <a:headEnd type="none" w="med" len="med"/>
              <a:tailEnd type="none" w="med" len="med"/>
            </a:ln>
            <a:effectLst/>
          </p:spPr>
          <p:txBody>
            <a:bodyPr/>
            <a:lstStyle/>
            <a:p>
              <a:pPr>
                <a:spcBef>
                  <a:spcPct val="0"/>
                </a:spcBef>
                <a:defRPr/>
              </a:pPr>
              <a:endParaRPr lang="en-US" sz="2000" b="1">
                <a:solidFill>
                  <a:schemeClr val="tx1"/>
                </a:solidFill>
                <a:latin typeface="Arial" charset="0"/>
              </a:endParaRPr>
            </a:p>
          </p:txBody>
        </p:sp>
      </p:grpSp>
      <p:grpSp>
        <p:nvGrpSpPr>
          <p:cNvPr id="51217" name="Group 30"/>
          <p:cNvGrpSpPr>
            <a:grpSpLocks/>
          </p:cNvGrpSpPr>
          <p:nvPr/>
        </p:nvGrpSpPr>
        <p:grpSpPr bwMode="auto">
          <a:xfrm rot="-1139567">
            <a:off x="6084888" y="3233738"/>
            <a:ext cx="304800" cy="312737"/>
            <a:chOff x="822960" y="2697480"/>
            <a:chExt cx="393192" cy="402336"/>
          </a:xfrm>
        </p:grpSpPr>
        <p:sp>
          <p:nvSpPr>
            <p:cNvPr id="51222" name="Rectangle 54"/>
            <p:cNvSpPr>
              <a:spLocks noChangeArrowheads="1"/>
            </p:cNvSpPr>
            <p:nvPr/>
          </p:nvSpPr>
          <p:spPr bwMode="auto">
            <a:xfrm>
              <a:off x="932688" y="2697480"/>
              <a:ext cx="228600" cy="402336"/>
            </a:xfrm>
            <a:prstGeom prst="rect">
              <a:avLst/>
            </a:prstGeom>
            <a:solidFill>
              <a:srgbClr val="800000"/>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1223" name="Rectangle 55"/>
            <p:cNvSpPr>
              <a:spLocks noChangeArrowheads="1"/>
            </p:cNvSpPr>
            <p:nvPr/>
          </p:nvSpPr>
          <p:spPr bwMode="auto">
            <a:xfrm>
              <a:off x="1014984" y="2724912"/>
              <a:ext cx="201168" cy="301752"/>
            </a:xfrm>
            <a:prstGeom prst="rect">
              <a:avLst/>
            </a:prstGeom>
            <a:solidFill>
              <a:schemeClr val="accent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 name="Oval 56"/>
            <p:cNvSpPr/>
            <p:nvPr/>
          </p:nvSpPr>
          <p:spPr bwMode="auto">
            <a:xfrm>
              <a:off x="819345" y="2715167"/>
              <a:ext cx="255985" cy="302263"/>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w="12700" cap="flat" cmpd="sng" algn="ctr">
              <a:solidFill>
                <a:schemeClr val="tx1"/>
              </a:solidFill>
              <a:prstDash val="solid"/>
              <a:round/>
              <a:headEnd type="none" w="med" len="med"/>
              <a:tailEnd type="none" w="med" len="med"/>
            </a:ln>
            <a:effectLst/>
          </p:spPr>
          <p:txBody>
            <a:bodyPr/>
            <a:lstStyle/>
            <a:p>
              <a:pPr>
                <a:spcBef>
                  <a:spcPct val="0"/>
                </a:spcBef>
                <a:defRPr/>
              </a:pPr>
              <a:endParaRPr lang="en-US" sz="2000" b="1">
                <a:solidFill>
                  <a:schemeClr val="tx1"/>
                </a:solidFill>
                <a:latin typeface="Arial" charset="0"/>
              </a:endParaRPr>
            </a:p>
          </p:txBody>
        </p:sp>
      </p:grpSp>
      <p:sp>
        <p:nvSpPr>
          <p:cNvPr id="51218" name="Rectangle 52"/>
          <p:cNvSpPr>
            <a:spLocks noChangeArrowheads="1"/>
          </p:cNvSpPr>
          <p:nvPr/>
        </p:nvSpPr>
        <p:spPr bwMode="auto">
          <a:xfrm rot="1116474">
            <a:off x="7297738" y="2092325"/>
            <a:ext cx="198437" cy="284163"/>
          </a:xfrm>
          <a:prstGeom prst="rect">
            <a:avLst/>
          </a:prstGeom>
          <a:solidFill>
            <a:schemeClr val="accent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4" name="Oval 53"/>
          <p:cNvSpPr/>
          <p:nvPr/>
        </p:nvSpPr>
        <p:spPr bwMode="auto">
          <a:xfrm rot="1116474">
            <a:off x="7226300" y="2076450"/>
            <a:ext cx="252413" cy="284163"/>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w="12700" cap="flat" cmpd="sng" algn="ctr">
            <a:solidFill>
              <a:schemeClr val="tx1"/>
            </a:solidFill>
            <a:prstDash val="solid"/>
            <a:round/>
            <a:headEnd type="none" w="med" len="med"/>
            <a:tailEnd type="none" w="med" len="med"/>
          </a:ln>
          <a:effectLst/>
        </p:spPr>
        <p:txBody>
          <a:bodyPr/>
          <a:lstStyle/>
          <a:p>
            <a:pPr>
              <a:spcBef>
                <a:spcPct val="0"/>
              </a:spcBef>
              <a:defRPr/>
            </a:pPr>
            <a:endParaRPr lang="en-US" sz="2000" b="1">
              <a:solidFill>
                <a:schemeClr val="tx1"/>
              </a:solidFill>
              <a:latin typeface="Arial" charset="0"/>
            </a:endParaRPr>
          </a:p>
        </p:txBody>
      </p:sp>
      <p:sp>
        <p:nvSpPr>
          <p:cNvPr id="51220" name="Rectangle 75"/>
          <p:cNvSpPr>
            <a:spLocks noChangeArrowheads="1"/>
          </p:cNvSpPr>
          <p:nvPr/>
        </p:nvSpPr>
        <p:spPr bwMode="auto">
          <a:xfrm>
            <a:off x="7753350" y="1755775"/>
            <a:ext cx="466725" cy="1765300"/>
          </a:xfrm>
          <a:prstGeom prst="rect">
            <a:avLst/>
          </a:prstGeom>
          <a:solidFill>
            <a:schemeClr val="bg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1221" name="TextBox 78"/>
          <p:cNvSpPr txBox="1">
            <a:spLocks noChangeArrowheads="1"/>
          </p:cNvSpPr>
          <p:nvPr/>
        </p:nvSpPr>
        <p:spPr bwMode="auto">
          <a:xfrm>
            <a:off x="7735888" y="1728788"/>
            <a:ext cx="622300" cy="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KJ</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61"/>
          <p:cNvGrpSpPr>
            <a:grpSpLocks/>
          </p:cNvGrpSpPr>
          <p:nvPr/>
        </p:nvGrpSpPr>
        <p:grpSpPr bwMode="auto">
          <a:xfrm>
            <a:off x="1920875" y="1009650"/>
            <a:ext cx="319088" cy="355600"/>
            <a:chOff x="410" y="1186"/>
            <a:chExt cx="745" cy="919"/>
          </a:xfrm>
        </p:grpSpPr>
        <p:sp>
          <p:nvSpPr>
            <p:cNvPr id="7317" name="Freeform 62"/>
            <p:cNvSpPr>
              <a:spLocks/>
            </p:cNvSpPr>
            <p:nvPr/>
          </p:nvSpPr>
          <p:spPr bwMode="auto">
            <a:xfrm>
              <a:off x="410" y="1186"/>
              <a:ext cx="745" cy="919"/>
            </a:xfrm>
            <a:custGeom>
              <a:avLst/>
              <a:gdLst>
                <a:gd name="T0" fmla="*/ 1 w 1489"/>
                <a:gd name="T1" fmla="*/ 1 h 1836"/>
                <a:gd name="T2" fmla="*/ 1 w 1489"/>
                <a:gd name="T3" fmla="*/ 1 h 1836"/>
                <a:gd name="T4" fmla="*/ 1 w 1489"/>
                <a:gd name="T5" fmla="*/ 1 h 1836"/>
                <a:gd name="T6" fmla="*/ 1 w 1489"/>
                <a:gd name="T7" fmla="*/ 1 h 1836"/>
                <a:gd name="T8" fmla="*/ 1 w 1489"/>
                <a:gd name="T9" fmla="*/ 1 h 1836"/>
                <a:gd name="T10" fmla="*/ 1 w 1489"/>
                <a:gd name="T11" fmla="*/ 1 h 1836"/>
                <a:gd name="T12" fmla="*/ 1 w 1489"/>
                <a:gd name="T13" fmla="*/ 1 h 1836"/>
                <a:gd name="T14" fmla="*/ 1 w 1489"/>
                <a:gd name="T15" fmla="*/ 1 h 1836"/>
                <a:gd name="T16" fmla="*/ 1 w 1489"/>
                <a:gd name="T17" fmla="*/ 1 h 1836"/>
                <a:gd name="T18" fmla="*/ 1 w 1489"/>
                <a:gd name="T19" fmla="*/ 1 h 1836"/>
                <a:gd name="T20" fmla="*/ 1 w 1489"/>
                <a:gd name="T21" fmla="*/ 1 h 1836"/>
                <a:gd name="T22" fmla="*/ 1 w 1489"/>
                <a:gd name="T23" fmla="*/ 1 h 1836"/>
                <a:gd name="T24" fmla="*/ 1 w 1489"/>
                <a:gd name="T25" fmla="*/ 1 h 1836"/>
                <a:gd name="T26" fmla="*/ 1 w 1489"/>
                <a:gd name="T27" fmla="*/ 1 h 1836"/>
                <a:gd name="T28" fmla="*/ 1 w 1489"/>
                <a:gd name="T29" fmla="*/ 1 h 1836"/>
                <a:gd name="T30" fmla="*/ 1 w 1489"/>
                <a:gd name="T31" fmla="*/ 1 h 1836"/>
                <a:gd name="T32" fmla="*/ 1 w 1489"/>
                <a:gd name="T33" fmla="*/ 1 h 1836"/>
                <a:gd name="T34" fmla="*/ 1 w 1489"/>
                <a:gd name="T35" fmla="*/ 1 h 1836"/>
                <a:gd name="T36" fmla="*/ 1 w 1489"/>
                <a:gd name="T37" fmla="*/ 1 h 1836"/>
                <a:gd name="T38" fmla="*/ 1 w 1489"/>
                <a:gd name="T39" fmla="*/ 1 h 1836"/>
                <a:gd name="T40" fmla="*/ 1 w 1489"/>
                <a:gd name="T41" fmla="*/ 1 h 1836"/>
                <a:gd name="T42" fmla="*/ 1 w 1489"/>
                <a:gd name="T43" fmla="*/ 1 h 1836"/>
                <a:gd name="T44" fmla="*/ 1 w 1489"/>
                <a:gd name="T45" fmla="*/ 1 h 1836"/>
                <a:gd name="T46" fmla="*/ 1 w 1489"/>
                <a:gd name="T47" fmla="*/ 1 h 1836"/>
                <a:gd name="T48" fmla="*/ 1 w 1489"/>
                <a:gd name="T49" fmla="*/ 1 h 1836"/>
                <a:gd name="T50" fmla="*/ 1 w 1489"/>
                <a:gd name="T51" fmla="*/ 1 h 1836"/>
                <a:gd name="T52" fmla="*/ 1 w 1489"/>
                <a:gd name="T53" fmla="*/ 1 h 1836"/>
                <a:gd name="T54" fmla="*/ 1 w 1489"/>
                <a:gd name="T55" fmla="*/ 1 h 1836"/>
                <a:gd name="T56" fmla="*/ 1 w 1489"/>
                <a:gd name="T57" fmla="*/ 1 h 1836"/>
                <a:gd name="T58" fmla="*/ 1 w 1489"/>
                <a:gd name="T59" fmla="*/ 1 h 1836"/>
                <a:gd name="T60" fmla="*/ 1 w 1489"/>
                <a:gd name="T61" fmla="*/ 1 h 1836"/>
                <a:gd name="T62" fmla="*/ 1 w 1489"/>
                <a:gd name="T63" fmla="*/ 1 h 1836"/>
                <a:gd name="T64" fmla="*/ 1 w 1489"/>
                <a:gd name="T65" fmla="*/ 1 h 1836"/>
                <a:gd name="T66" fmla="*/ 1 w 1489"/>
                <a:gd name="T67" fmla="*/ 1 h 1836"/>
                <a:gd name="T68" fmla="*/ 1 w 1489"/>
                <a:gd name="T69" fmla="*/ 1 h 1836"/>
                <a:gd name="T70" fmla="*/ 1 w 1489"/>
                <a:gd name="T71" fmla="*/ 1 h 1836"/>
                <a:gd name="T72" fmla="*/ 1 w 1489"/>
                <a:gd name="T73" fmla="*/ 1 h 1836"/>
                <a:gd name="T74" fmla="*/ 1 w 1489"/>
                <a:gd name="T75" fmla="*/ 1 h 1836"/>
                <a:gd name="T76" fmla="*/ 1 w 1489"/>
                <a:gd name="T77" fmla="*/ 1 h 1836"/>
                <a:gd name="T78" fmla="*/ 1 w 1489"/>
                <a:gd name="T79" fmla="*/ 1 h 1836"/>
                <a:gd name="T80" fmla="*/ 1 w 1489"/>
                <a:gd name="T81" fmla="*/ 1 h 1836"/>
                <a:gd name="T82" fmla="*/ 1 w 1489"/>
                <a:gd name="T83" fmla="*/ 1 h 1836"/>
                <a:gd name="T84" fmla="*/ 1 w 1489"/>
                <a:gd name="T85" fmla="*/ 1 h 1836"/>
                <a:gd name="T86" fmla="*/ 1 w 1489"/>
                <a:gd name="T87" fmla="*/ 1 h 1836"/>
                <a:gd name="T88" fmla="*/ 1 w 1489"/>
                <a:gd name="T89" fmla="*/ 1 h 18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89"/>
                <a:gd name="T136" fmla="*/ 0 h 1836"/>
                <a:gd name="T137" fmla="*/ 1489 w 1489"/>
                <a:gd name="T138" fmla="*/ 1836 h 18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89" h="1836">
                  <a:moveTo>
                    <a:pt x="1425" y="865"/>
                  </a:moveTo>
                  <a:lnTo>
                    <a:pt x="1489" y="872"/>
                  </a:lnTo>
                  <a:lnTo>
                    <a:pt x="1489" y="670"/>
                  </a:lnTo>
                  <a:lnTo>
                    <a:pt x="1146" y="670"/>
                  </a:lnTo>
                  <a:lnTo>
                    <a:pt x="1146" y="503"/>
                  </a:lnTo>
                  <a:lnTo>
                    <a:pt x="1166" y="466"/>
                  </a:lnTo>
                  <a:lnTo>
                    <a:pt x="1189" y="434"/>
                  </a:lnTo>
                  <a:lnTo>
                    <a:pt x="1212" y="408"/>
                  </a:lnTo>
                  <a:lnTo>
                    <a:pt x="1235" y="385"/>
                  </a:lnTo>
                  <a:lnTo>
                    <a:pt x="1258" y="365"/>
                  </a:lnTo>
                  <a:lnTo>
                    <a:pt x="1280" y="350"/>
                  </a:lnTo>
                  <a:lnTo>
                    <a:pt x="1303" y="337"/>
                  </a:lnTo>
                  <a:lnTo>
                    <a:pt x="1324" y="327"/>
                  </a:lnTo>
                  <a:lnTo>
                    <a:pt x="1345" y="320"/>
                  </a:lnTo>
                  <a:lnTo>
                    <a:pt x="1363" y="315"/>
                  </a:lnTo>
                  <a:lnTo>
                    <a:pt x="1379" y="312"/>
                  </a:lnTo>
                  <a:lnTo>
                    <a:pt x="1394" y="310"/>
                  </a:lnTo>
                  <a:lnTo>
                    <a:pt x="1407" y="310"/>
                  </a:lnTo>
                  <a:lnTo>
                    <a:pt x="1416" y="309"/>
                  </a:lnTo>
                  <a:lnTo>
                    <a:pt x="1422" y="310"/>
                  </a:lnTo>
                  <a:lnTo>
                    <a:pt x="1425" y="310"/>
                  </a:lnTo>
                  <a:lnTo>
                    <a:pt x="1489" y="317"/>
                  </a:lnTo>
                  <a:lnTo>
                    <a:pt x="1489" y="114"/>
                  </a:lnTo>
                  <a:lnTo>
                    <a:pt x="1146" y="114"/>
                  </a:lnTo>
                  <a:lnTo>
                    <a:pt x="1146" y="0"/>
                  </a:lnTo>
                  <a:lnTo>
                    <a:pt x="354" y="0"/>
                  </a:lnTo>
                  <a:lnTo>
                    <a:pt x="354" y="114"/>
                  </a:lnTo>
                  <a:lnTo>
                    <a:pt x="0" y="114"/>
                  </a:lnTo>
                  <a:lnTo>
                    <a:pt x="0" y="317"/>
                  </a:lnTo>
                  <a:lnTo>
                    <a:pt x="63" y="310"/>
                  </a:lnTo>
                  <a:lnTo>
                    <a:pt x="66" y="310"/>
                  </a:lnTo>
                  <a:lnTo>
                    <a:pt x="72" y="309"/>
                  </a:lnTo>
                  <a:lnTo>
                    <a:pt x="83" y="310"/>
                  </a:lnTo>
                  <a:lnTo>
                    <a:pt x="95" y="310"/>
                  </a:lnTo>
                  <a:lnTo>
                    <a:pt x="110" y="312"/>
                  </a:lnTo>
                  <a:lnTo>
                    <a:pt x="128" y="315"/>
                  </a:lnTo>
                  <a:lnTo>
                    <a:pt x="146" y="321"/>
                  </a:lnTo>
                  <a:lnTo>
                    <a:pt x="167" y="329"/>
                  </a:lnTo>
                  <a:lnTo>
                    <a:pt x="189" y="340"/>
                  </a:lnTo>
                  <a:lnTo>
                    <a:pt x="212" y="352"/>
                  </a:lnTo>
                  <a:lnTo>
                    <a:pt x="235" y="368"/>
                  </a:lnTo>
                  <a:lnTo>
                    <a:pt x="259" y="389"/>
                  </a:lnTo>
                  <a:lnTo>
                    <a:pt x="282" y="413"/>
                  </a:lnTo>
                  <a:lnTo>
                    <a:pt x="305" y="442"/>
                  </a:lnTo>
                  <a:lnTo>
                    <a:pt x="327" y="476"/>
                  </a:lnTo>
                  <a:lnTo>
                    <a:pt x="349" y="515"/>
                  </a:lnTo>
                  <a:lnTo>
                    <a:pt x="350" y="517"/>
                  </a:lnTo>
                  <a:lnTo>
                    <a:pt x="351" y="518"/>
                  </a:lnTo>
                  <a:lnTo>
                    <a:pt x="353" y="521"/>
                  </a:lnTo>
                  <a:lnTo>
                    <a:pt x="354" y="523"/>
                  </a:lnTo>
                  <a:lnTo>
                    <a:pt x="354" y="670"/>
                  </a:lnTo>
                  <a:lnTo>
                    <a:pt x="0" y="670"/>
                  </a:lnTo>
                  <a:lnTo>
                    <a:pt x="0" y="873"/>
                  </a:lnTo>
                  <a:lnTo>
                    <a:pt x="63" y="865"/>
                  </a:lnTo>
                  <a:lnTo>
                    <a:pt x="66" y="865"/>
                  </a:lnTo>
                  <a:lnTo>
                    <a:pt x="72" y="865"/>
                  </a:lnTo>
                  <a:lnTo>
                    <a:pt x="83" y="865"/>
                  </a:lnTo>
                  <a:lnTo>
                    <a:pt x="95" y="866"/>
                  </a:lnTo>
                  <a:lnTo>
                    <a:pt x="110" y="868"/>
                  </a:lnTo>
                  <a:lnTo>
                    <a:pt x="128" y="872"/>
                  </a:lnTo>
                  <a:lnTo>
                    <a:pt x="146" y="878"/>
                  </a:lnTo>
                  <a:lnTo>
                    <a:pt x="167" y="885"/>
                  </a:lnTo>
                  <a:lnTo>
                    <a:pt x="189" y="895"/>
                  </a:lnTo>
                  <a:lnTo>
                    <a:pt x="212" y="909"/>
                  </a:lnTo>
                  <a:lnTo>
                    <a:pt x="235" y="925"/>
                  </a:lnTo>
                  <a:lnTo>
                    <a:pt x="259" y="946"/>
                  </a:lnTo>
                  <a:lnTo>
                    <a:pt x="282" y="970"/>
                  </a:lnTo>
                  <a:lnTo>
                    <a:pt x="305" y="999"/>
                  </a:lnTo>
                  <a:lnTo>
                    <a:pt x="327" y="1032"/>
                  </a:lnTo>
                  <a:lnTo>
                    <a:pt x="349" y="1071"/>
                  </a:lnTo>
                  <a:lnTo>
                    <a:pt x="350" y="1072"/>
                  </a:lnTo>
                  <a:lnTo>
                    <a:pt x="351" y="1075"/>
                  </a:lnTo>
                  <a:lnTo>
                    <a:pt x="353" y="1076"/>
                  </a:lnTo>
                  <a:lnTo>
                    <a:pt x="354" y="1078"/>
                  </a:lnTo>
                  <a:lnTo>
                    <a:pt x="354" y="1209"/>
                  </a:lnTo>
                  <a:lnTo>
                    <a:pt x="0" y="1209"/>
                  </a:lnTo>
                  <a:lnTo>
                    <a:pt x="0" y="1412"/>
                  </a:lnTo>
                  <a:lnTo>
                    <a:pt x="63" y="1405"/>
                  </a:lnTo>
                  <a:lnTo>
                    <a:pt x="66" y="1405"/>
                  </a:lnTo>
                  <a:lnTo>
                    <a:pt x="72" y="1404"/>
                  </a:lnTo>
                  <a:lnTo>
                    <a:pt x="83" y="1405"/>
                  </a:lnTo>
                  <a:lnTo>
                    <a:pt x="95" y="1405"/>
                  </a:lnTo>
                  <a:lnTo>
                    <a:pt x="110" y="1408"/>
                  </a:lnTo>
                  <a:lnTo>
                    <a:pt x="128" y="1411"/>
                  </a:lnTo>
                  <a:lnTo>
                    <a:pt x="146" y="1417"/>
                  </a:lnTo>
                  <a:lnTo>
                    <a:pt x="167" y="1425"/>
                  </a:lnTo>
                  <a:lnTo>
                    <a:pt x="189" y="1435"/>
                  </a:lnTo>
                  <a:lnTo>
                    <a:pt x="212" y="1448"/>
                  </a:lnTo>
                  <a:lnTo>
                    <a:pt x="235" y="1465"/>
                  </a:lnTo>
                  <a:lnTo>
                    <a:pt x="259" y="1485"/>
                  </a:lnTo>
                  <a:lnTo>
                    <a:pt x="282" y="1510"/>
                  </a:lnTo>
                  <a:lnTo>
                    <a:pt x="305" y="1539"/>
                  </a:lnTo>
                  <a:lnTo>
                    <a:pt x="327" y="1572"/>
                  </a:lnTo>
                  <a:lnTo>
                    <a:pt x="349" y="1612"/>
                  </a:lnTo>
                  <a:lnTo>
                    <a:pt x="350" y="1613"/>
                  </a:lnTo>
                  <a:lnTo>
                    <a:pt x="351" y="1615"/>
                  </a:lnTo>
                  <a:lnTo>
                    <a:pt x="353" y="1616"/>
                  </a:lnTo>
                  <a:lnTo>
                    <a:pt x="354" y="1618"/>
                  </a:lnTo>
                  <a:lnTo>
                    <a:pt x="354" y="1836"/>
                  </a:lnTo>
                  <a:lnTo>
                    <a:pt x="1146" y="1836"/>
                  </a:lnTo>
                  <a:lnTo>
                    <a:pt x="1146" y="1600"/>
                  </a:lnTo>
                  <a:lnTo>
                    <a:pt x="1166" y="1563"/>
                  </a:lnTo>
                  <a:lnTo>
                    <a:pt x="1189" y="1531"/>
                  </a:lnTo>
                  <a:lnTo>
                    <a:pt x="1212" y="1504"/>
                  </a:lnTo>
                  <a:lnTo>
                    <a:pt x="1235" y="1481"/>
                  </a:lnTo>
                  <a:lnTo>
                    <a:pt x="1258" y="1462"/>
                  </a:lnTo>
                  <a:lnTo>
                    <a:pt x="1280" y="1446"/>
                  </a:lnTo>
                  <a:lnTo>
                    <a:pt x="1303" y="1433"/>
                  </a:lnTo>
                  <a:lnTo>
                    <a:pt x="1324" y="1424"/>
                  </a:lnTo>
                  <a:lnTo>
                    <a:pt x="1345" y="1417"/>
                  </a:lnTo>
                  <a:lnTo>
                    <a:pt x="1363" y="1411"/>
                  </a:lnTo>
                  <a:lnTo>
                    <a:pt x="1379" y="1408"/>
                  </a:lnTo>
                  <a:lnTo>
                    <a:pt x="1394" y="1405"/>
                  </a:lnTo>
                  <a:lnTo>
                    <a:pt x="1407" y="1405"/>
                  </a:lnTo>
                  <a:lnTo>
                    <a:pt x="1416" y="1405"/>
                  </a:lnTo>
                  <a:lnTo>
                    <a:pt x="1422" y="1405"/>
                  </a:lnTo>
                  <a:lnTo>
                    <a:pt x="1425" y="1405"/>
                  </a:lnTo>
                  <a:lnTo>
                    <a:pt x="1489" y="1412"/>
                  </a:lnTo>
                  <a:lnTo>
                    <a:pt x="1489" y="1209"/>
                  </a:lnTo>
                  <a:lnTo>
                    <a:pt x="1146" y="1209"/>
                  </a:lnTo>
                  <a:lnTo>
                    <a:pt x="1146" y="1060"/>
                  </a:lnTo>
                  <a:lnTo>
                    <a:pt x="1166" y="1023"/>
                  </a:lnTo>
                  <a:lnTo>
                    <a:pt x="1189" y="991"/>
                  </a:lnTo>
                  <a:lnTo>
                    <a:pt x="1212" y="964"/>
                  </a:lnTo>
                  <a:lnTo>
                    <a:pt x="1235" y="941"/>
                  </a:lnTo>
                  <a:lnTo>
                    <a:pt x="1258" y="921"/>
                  </a:lnTo>
                  <a:lnTo>
                    <a:pt x="1280" y="906"/>
                  </a:lnTo>
                  <a:lnTo>
                    <a:pt x="1303" y="894"/>
                  </a:lnTo>
                  <a:lnTo>
                    <a:pt x="1324" y="883"/>
                  </a:lnTo>
                  <a:lnTo>
                    <a:pt x="1345" y="877"/>
                  </a:lnTo>
                  <a:lnTo>
                    <a:pt x="1363" y="871"/>
                  </a:lnTo>
                  <a:lnTo>
                    <a:pt x="1379" y="868"/>
                  </a:lnTo>
                  <a:lnTo>
                    <a:pt x="1394" y="866"/>
                  </a:lnTo>
                  <a:lnTo>
                    <a:pt x="1407" y="865"/>
                  </a:lnTo>
                  <a:lnTo>
                    <a:pt x="1416" y="865"/>
                  </a:lnTo>
                  <a:lnTo>
                    <a:pt x="1422" y="865"/>
                  </a:lnTo>
                  <a:lnTo>
                    <a:pt x="1425" y="865"/>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18" name="Freeform 63"/>
            <p:cNvSpPr>
              <a:spLocks/>
            </p:cNvSpPr>
            <p:nvPr/>
          </p:nvSpPr>
          <p:spPr bwMode="auto">
            <a:xfrm>
              <a:off x="426" y="1203"/>
              <a:ext cx="712" cy="885"/>
            </a:xfrm>
            <a:custGeom>
              <a:avLst/>
              <a:gdLst>
                <a:gd name="T0" fmla="*/ 1 w 1423"/>
                <a:gd name="T1" fmla="*/ 0 h 1772"/>
                <a:gd name="T2" fmla="*/ 1 w 1423"/>
                <a:gd name="T3" fmla="*/ 0 h 1772"/>
                <a:gd name="T4" fmla="*/ 1 w 1423"/>
                <a:gd name="T5" fmla="*/ 0 h 1772"/>
                <a:gd name="T6" fmla="*/ 1 w 1423"/>
                <a:gd name="T7" fmla="*/ 0 h 1772"/>
                <a:gd name="T8" fmla="*/ 1 w 1423"/>
                <a:gd name="T9" fmla="*/ 0 h 1772"/>
                <a:gd name="T10" fmla="*/ 1 w 1423"/>
                <a:gd name="T11" fmla="*/ 0 h 1772"/>
                <a:gd name="T12" fmla="*/ 1 w 1423"/>
                <a:gd name="T13" fmla="*/ 0 h 1772"/>
                <a:gd name="T14" fmla="*/ 1 w 1423"/>
                <a:gd name="T15" fmla="*/ 0 h 1772"/>
                <a:gd name="T16" fmla="*/ 1 w 1423"/>
                <a:gd name="T17" fmla="*/ 0 h 1772"/>
                <a:gd name="T18" fmla="*/ 1 w 1423"/>
                <a:gd name="T19" fmla="*/ 0 h 1772"/>
                <a:gd name="T20" fmla="*/ 1 w 1423"/>
                <a:gd name="T21" fmla="*/ 0 h 1772"/>
                <a:gd name="T22" fmla="*/ 1 w 1423"/>
                <a:gd name="T23" fmla="*/ 0 h 1772"/>
                <a:gd name="T24" fmla="*/ 1 w 1423"/>
                <a:gd name="T25" fmla="*/ 0 h 1772"/>
                <a:gd name="T26" fmla="*/ 1 w 1423"/>
                <a:gd name="T27" fmla="*/ 0 h 1772"/>
                <a:gd name="T28" fmla="*/ 1 w 1423"/>
                <a:gd name="T29" fmla="*/ 0 h 1772"/>
                <a:gd name="T30" fmla="*/ 1 w 1423"/>
                <a:gd name="T31" fmla="*/ 0 h 1772"/>
                <a:gd name="T32" fmla="*/ 1 w 1423"/>
                <a:gd name="T33" fmla="*/ 0 h 1772"/>
                <a:gd name="T34" fmla="*/ 1 w 1423"/>
                <a:gd name="T35" fmla="*/ 0 h 1772"/>
                <a:gd name="T36" fmla="*/ 1 w 1423"/>
                <a:gd name="T37" fmla="*/ 0 h 1772"/>
                <a:gd name="T38" fmla="*/ 1 w 1423"/>
                <a:gd name="T39" fmla="*/ 0 h 1772"/>
                <a:gd name="T40" fmla="*/ 1 w 1423"/>
                <a:gd name="T41" fmla="*/ 0 h 1772"/>
                <a:gd name="T42" fmla="*/ 1 w 1423"/>
                <a:gd name="T43" fmla="*/ 0 h 1772"/>
                <a:gd name="T44" fmla="*/ 1 w 1423"/>
                <a:gd name="T45" fmla="*/ 0 h 1772"/>
                <a:gd name="T46" fmla="*/ 1 w 1423"/>
                <a:gd name="T47" fmla="*/ 0 h 1772"/>
                <a:gd name="T48" fmla="*/ 1 w 1423"/>
                <a:gd name="T49" fmla="*/ 0 h 1772"/>
                <a:gd name="T50" fmla="*/ 1 w 1423"/>
                <a:gd name="T51" fmla="*/ 0 h 1772"/>
                <a:gd name="T52" fmla="*/ 1 w 1423"/>
                <a:gd name="T53" fmla="*/ 0 h 1772"/>
                <a:gd name="T54" fmla="*/ 1 w 1423"/>
                <a:gd name="T55" fmla="*/ 0 h 1772"/>
                <a:gd name="T56" fmla="*/ 1 w 1423"/>
                <a:gd name="T57" fmla="*/ 0 h 1772"/>
                <a:gd name="T58" fmla="*/ 1 w 1423"/>
                <a:gd name="T59" fmla="*/ 0 h 1772"/>
                <a:gd name="T60" fmla="*/ 1 w 1423"/>
                <a:gd name="T61" fmla="*/ 0 h 1772"/>
                <a:gd name="T62" fmla="*/ 1 w 1423"/>
                <a:gd name="T63" fmla="*/ 0 h 1772"/>
                <a:gd name="T64" fmla="*/ 1 w 1423"/>
                <a:gd name="T65" fmla="*/ 0 h 1772"/>
                <a:gd name="T66" fmla="*/ 1 w 1423"/>
                <a:gd name="T67" fmla="*/ 0 h 1772"/>
                <a:gd name="T68" fmla="*/ 1 w 1423"/>
                <a:gd name="T69" fmla="*/ 0 h 1772"/>
                <a:gd name="T70" fmla="*/ 1 w 1423"/>
                <a:gd name="T71" fmla="*/ 0 h 1772"/>
                <a:gd name="T72" fmla="*/ 1 w 1423"/>
                <a:gd name="T73" fmla="*/ 0 h 1772"/>
                <a:gd name="T74" fmla="*/ 1 w 1423"/>
                <a:gd name="T75" fmla="*/ 0 h 1772"/>
                <a:gd name="T76" fmla="*/ 1 w 1423"/>
                <a:gd name="T77" fmla="*/ 0 h 1772"/>
                <a:gd name="T78" fmla="*/ 1 w 1423"/>
                <a:gd name="T79" fmla="*/ 0 h 1772"/>
                <a:gd name="T80" fmla="*/ 1 w 1423"/>
                <a:gd name="T81" fmla="*/ 0 h 1772"/>
                <a:gd name="T82" fmla="*/ 1 w 1423"/>
                <a:gd name="T83" fmla="*/ 0 h 1772"/>
                <a:gd name="T84" fmla="*/ 1 w 1423"/>
                <a:gd name="T85" fmla="*/ 0 h 1772"/>
                <a:gd name="T86" fmla="*/ 1 w 1423"/>
                <a:gd name="T87" fmla="*/ 0 h 1772"/>
                <a:gd name="T88" fmla="*/ 1 w 1423"/>
                <a:gd name="T89" fmla="*/ 0 h 177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23"/>
                <a:gd name="T136" fmla="*/ 0 h 1772"/>
                <a:gd name="T137" fmla="*/ 1423 w 1423"/>
                <a:gd name="T138" fmla="*/ 1772 h 177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23" h="1772">
                  <a:moveTo>
                    <a:pt x="1397" y="801"/>
                  </a:moveTo>
                  <a:lnTo>
                    <a:pt x="1423" y="804"/>
                  </a:lnTo>
                  <a:lnTo>
                    <a:pt x="1423" y="671"/>
                  </a:lnTo>
                  <a:lnTo>
                    <a:pt x="1081" y="671"/>
                  </a:lnTo>
                  <a:lnTo>
                    <a:pt x="1081" y="463"/>
                  </a:lnTo>
                  <a:lnTo>
                    <a:pt x="1104" y="422"/>
                  </a:lnTo>
                  <a:lnTo>
                    <a:pt x="1130" y="386"/>
                  </a:lnTo>
                  <a:lnTo>
                    <a:pt x="1155" y="355"/>
                  </a:lnTo>
                  <a:lnTo>
                    <a:pt x="1180" y="330"/>
                  </a:lnTo>
                  <a:lnTo>
                    <a:pt x="1207" y="308"/>
                  </a:lnTo>
                  <a:lnTo>
                    <a:pt x="1232" y="290"/>
                  </a:lnTo>
                  <a:lnTo>
                    <a:pt x="1258" y="277"/>
                  </a:lnTo>
                  <a:lnTo>
                    <a:pt x="1282" y="265"/>
                  </a:lnTo>
                  <a:lnTo>
                    <a:pt x="1305" y="257"/>
                  </a:lnTo>
                  <a:lnTo>
                    <a:pt x="1326" y="251"/>
                  </a:lnTo>
                  <a:lnTo>
                    <a:pt x="1344" y="248"/>
                  </a:lnTo>
                  <a:lnTo>
                    <a:pt x="1361" y="245"/>
                  </a:lnTo>
                  <a:lnTo>
                    <a:pt x="1375" y="244"/>
                  </a:lnTo>
                  <a:lnTo>
                    <a:pt x="1387" y="244"/>
                  </a:lnTo>
                  <a:lnTo>
                    <a:pt x="1393" y="244"/>
                  </a:lnTo>
                  <a:lnTo>
                    <a:pt x="1397" y="244"/>
                  </a:lnTo>
                  <a:lnTo>
                    <a:pt x="1423" y="248"/>
                  </a:lnTo>
                  <a:lnTo>
                    <a:pt x="1423" y="114"/>
                  </a:lnTo>
                  <a:lnTo>
                    <a:pt x="1081" y="114"/>
                  </a:lnTo>
                  <a:lnTo>
                    <a:pt x="1081" y="0"/>
                  </a:lnTo>
                  <a:lnTo>
                    <a:pt x="355" y="0"/>
                  </a:lnTo>
                  <a:lnTo>
                    <a:pt x="355" y="114"/>
                  </a:lnTo>
                  <a:lnTo>
                    <a:pt x="0" y="114"/>
                  </a:lnTo>
                  <a:lnTo>
                    <a:pt x="0" y="248"/>
                  </a:lnTo>
                  <a:lnTo>
                    <a:pt x="28" y="244"/>
                  </a:lnTo>
                  <a:lnTo>
                    <a:pt x="31" y="244"/>
                  </a:lnTo>
                  <a:lnTo>
                    <a:pt x="39" y="244"/>
                  </a:lnTo>
                  <a:lnTo>
                    <a:pt x="49" y="244"/>
                  </a:lnTo>
                  <a:lnTo>
                    <a:pt x="63" y="245"/>
                  </a:lnTo>
                  <a:lnTo>
                    <a:pt x="81" y="248"/>
                  </a:lnTo>
                  <a:lnTo>
                    <a:pt x="100" y="251"/>
                  </a:lnTo>
                  <a:lnTo>
                    <a:pt x="121" y="257"/>
                  </a:lnTo>
                  <a:lnTo>
                    <a:pt x="144" y="266"/>
                  </a:lnTo>
                  <a:lnTo>
                    <a:pt x="168" y="277"/>
                  </a:lnTo>
                  <a:lnTo>
                    <a:pt x="193" y="291"/>
                  </a:lnTo>
                  <a:lnTo>
                    <a:pt x="220" y="309"/>
                  </a:lnTo>
                  <a:lnTo>
                    <a:pt x="246" y="332"/>
                  </a:lnTo>
                  <a:lnTo>
                    <a:pt x="272" y="357"/>
                  </a:lnTo>
                  <a:lnTo>
                    <a:pt x="297" y="389"/>
                  </a:lnTo>
                  <a:lnTo>
                    <a:pt x="322" y="425"/>
                  </a:lnTo>
                  <a:lnTo>
                    <a:pt x="345" y="468"/>
                  </a:lnTo>
                  <a:lnTo>
                    <a:pt x="348" y="471"/>
                  </a:lnTo>
                  <a:lnTo>
                    <a:pt x="350" y="474"/>
                  </a:lnTo>
                  <a:lnTo>
                    <a:pt x="352" y="476"/>
                  </a:lnTo>
                  <a:lnTo>
                    <a:pt x="355" y="478"/>
                  </a:lnTo>
                  <a:lnTo>
                    <a:pt x="355" y="671"/>
                  </a:lnTo>
                  <a:lnTo>
                    <a:pt x="0" y="671"/>
                  </a:lnTo>
                  <a:lnTo>
                    <a:pt x="0" y="804"/>
                  </a:lnTo>
                  <a:lnTo>
                    <a:pt x="28" y="801"/>
                  </a:lnTo>
                  <a:lnTo>
                    <a:pt x="31" y="801"/>
                  </a:lnTo>
                  <a:lnTo>
                    <a:pt x="39" y="801"/>
                  </a:lnTo>
                  <a:lnTo>
                    <a:pt x="49" y="801"/>
                  </a:lnTo>
                  <a:lnTo>
                    <a:pt x="63" y="802"/>
                  </a:lnTo>
                  <a:lnTo>
                    <a:pt x="81" y="804"/>
                  </a:lnTo>
                  <a:lnTo>
                    <a:pt x="100" y="808"/>
                  </a:lnTo>
                  <a:lnTo>
                    <a:pt x="121" y="813"/>
                  </a:lnTo>
                  <a:lnTo>
                    <a:pt x="144" y="821"/>
                  </a:lnTo>
                  <a:lnTo>
                    <a:pt x="168" y="833"/>
                  </a:lnTo>
                  <a:lnTo>
                    <a:pt x="193" y="847"/>
                  </a:lnTo>
                  <a:lnTo>
                    <a:pt x="220" y="865"/>
                  </a:lnTo>
                  <a:lnTo>
                    <a:pt x="246" y="887"/>
                  </a:lnTo>
                  <a:lnTo>
                    <a:pt x="272" y="914"/>
                  </a:lnTo>
                  <a:lnTo>
                    <a:pt x="297" y="945"/>
                  </a:lnTo>
                  <a:lnTo>
                    <a:pt x="322" y="982"/>
                  </a:lnTo>
                  <a:lnTo>
                    <a:pt x="345" y="1024"/>
                  </a:lnTo>
                  <a:lnTo>
                    <a:pt x="348" y="1028"/>
                  </a:lnTo>
                  <a:lnTo>
                    <a:pt x="350" y="1030"/>
                  </a:lnTo>
                  <a:lnTo>
                    <a:pt x="352" y="1031"/>
                  </a:lnTo>
                  <a:lnTo>
                    <a:pt x="355" y="1033"/>
                  </a:lnTo>
                  <a:lnTo>
                    <a:pt x="355" y="1211"/>
                  </a:lnTo>
                  <a:lnTo>
                    <a:pt x="0" y="1211"/>
                  </a:lnTo>
                  <a:lnTo>
                    <a:pt x="0" y="1345"/>
                  </a:lnTo>
                  <a:lnTo>
                    <a:pt x="28" y="1341"/>
                  </a:lnTo>
                  <a:lnTo>
                    <a:pt x="31" y="1341"/>
                  </a:lnTo>
                  <a:lnTo>
                    <a:pt x="39" y="1340"/>
                  </a:lnTo>
                  <a:lnTo>
                    <a:pt x="49" y="1341"/>
                  </a:lnTo>
                  <a:lnTo>
                    <a:pt x="63" y="1341"/>
                  </a:lnTo>
                  <a:lnTo>
                    <a:pt x="81" y="1343"/>
                  </a:lnTo>
                  <a:lnTo>
                    <a:pt x="100" y="1348"/>
                  </a:lnTo>
                  <a:lnTo>
                    <a:pt x="121" y="1354"/>
                  </a:lnTo>
                  <a:lnTo>
                    <a:pt x="144" y="1362"/>
                  </a:lnTo>
                  <a:lnTo>
                    <a:pt x="168" y="1373"/>
                  </a:lnTo>
                  <a:lnTo>
                    <a:pt x="193" y="1387"/>
                  </a:lnTo>
                  <a:lnTo>
                    <a:pt x="220" y="1406"/>
                  </a:lnTo>
                  <a:lnTo>
                    <a:pt x="246" y="1427"/>
                  </a:lnTo>
                  <a:lnTo>
                    <a:pt x="272" y="1454"/>
                  </a:lnTo>
                  <a:lnTo>
                    <a:pt x="297" y="1485"/>
                  </a:lnTo>
                  <a:lnTo>
                    <a:pt x="322" y="1522"/>
                  </a:lnTo>
                  <a:lnTo>
                    <a:pt x="345" y="1565"/>
                  </a:lnTo>
                  <a:lnTo>
                    <a:pt x="348" y="1567"/>
                  </a:lnTo>
                  <a:lnTo>
                    <a:pt x="350" y="1569"/>
                  </a:lnTo>
                  <a:lnTo>
                    <a:pt x="352" y="1571"/>
                  </a:lnTo>
                  <a:lnTo>
                    <a:pt x="355" y="1574"/>
                  </a:lnTo>
                  <a:lnTo>
                    <a:pt x="355" y="1772"/>
                  </a:lnTo>
                  <a:lnTo>
                    <a:pt x="1081" y="1772"/>
                  </a:lnTo>
                  <a:lnTo>
                    <a:pt x="1081" y="1560"/>
                  </a:lnTo>
                  <a:lnTo>
                    <a:pt x="1104" y="1518"/>
                  </a:lnTo>
                  <a:lnTo>
                    <a:pt x="1130" y="1483"/>
                  </a:lnTo>
                  <a:lnTo>
                    <a:pt x="1155" y="1452"/>
                  </a:lnTo>
                  <a:lnTo>
                    <a:pt x="1180" y="1425"/>
                  </a:lnTo>
                  <a:lnTo>
                    <a:pt x="1207" y="1403"/>
                  </a:lnTo>
                  <a:lnTo>
                    <a:pt x="1232" y="1386"/>
                  </a:lnTo>
                  <a:lnTo>
                    <a:pt x="1258" y="1372"/>
                  </a:lnTo>
                  <a:lnTo>
                    <a:pt x="1282" y="1361"/>
                  </a:lnTo>
                  <a:lnTo>
                    <a:pt x="1305" y="1353"/>
                  </a:lnTo>
                  <a:lnTo>
                    <a:pt x="1326" y="1347"/>
                  </a:lnTo>
                  <a:lnTo>
                    <a:pt x="1344" y="1343"/>
                  </a:lnTo>
                  <a:lnTo>
                    <a:pt x="1361" y="1341"/>
                  </a:lnTo>
                  <a:lnTo>
                    <a:pt x="1375" y="1341"/>
                  </a:lnTo>
                  <a:lnTo>
                    <a:pt x="1387" y="1340"/>
                  </a:lnTo>
                  <a:lnTo>
                    <a:pt x="1393" y="1341"/>
                  </a:lnTo>
                  <a:lnTo>
                    <a:pt x="1397" y="1341"/>
                  </a:lnTo>
                  <a:lnTo>
                    <a:pt x="1423" y="1343"/>
                  </a:lnTo>
                  <a:lnTo>
                    <a:pt x="1423" y="1211"/>
                  </a:lnTo>
                  <a:lnTo>
                    <a:pt x="1081" y="1211"/>
                  </a:lnTo>
                  <a:lnTo>
                    <a:pt x="1081" y="1020"/>
                  </a:lnTo>
                  <a:lnTo>
                    <a:pt x="1104" y="978"/>
                  </a:lnTo>
                  <a:lnTo>
                    <a:pt x="1130" y="942"/>
                  </a:lnTo>
                  <a:lnTo>
                    <a:pt x="1155" y="911"/>
                  </a:lnTo>
                  <a:lnTo>
                    <a:pt x="1180" y="886"/>
                  </a:lnTo>
                  <a:lnTo>
                    <a:pt x="1207" y="864"/>
                  </a:lnTo>
                  <a:lnTo>
                    <a:pt x="1232" y="847"/>
                  </a:lnTo>
                  <a:lnTo>
                    <a:pt x="1258" y="833"/>
                  </a:lnTo>
                  <a:lnTo>
                    <a:pt x="1282" y="821"/>
                  </a:lnTo>
                  <a:lnTo>
                    <a:pt x="1305" y="813"/>
                  </a:lnTo>
                  <a:lnTo>
                    <a:pt x="1326" y="808"/>
                  </a:lnTo>
                  <a:lnTo>
                    <a:pt x="1344" y="804"/>
                  </a:lnTo>
                  <a:lnTo>
                    <a:pt x="1361" y="802"/>
                  </a:lnTo>
                  <a:lnTo>
                    <a:pt x="1375" y="801"/>
                  </a:lnTo>
                  <a:lnTo>
                    <a:pt x="1387" y="801"/>
                  </a:lnTo>
                  <a:lnTo>
                    <a:pt x="1393" y="801"/>
                  </a:lnTo>
                  <a:lnTo>
                    <a:pt x="1397" y="8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19" name="Freeform 64"/>
            <p:cNvSpPr>
              <a:spLocks/>
            </p:cNvSpPr>
            <p:nvPr/>
          </p:nvSpPr>
          <p:spPr bwMode="auto">
            <a:xfrm>
              <a:off x="967" y="1563"/>
              <a:ext cx="147" cy="102"/>
            </a:xfrm>
            <a:custGeom>
              <a:avLst/>
              <a:gdLst>
                <a:gd name="T0" fmla="*/ 1 w 294"/>
                <a:gd name="T1" fmla="*/ 0 h 205"/>
                <a:gd name="T2" fmla="*/ 1 w 294"/>
                <a:gd name="T3" fmla="*/ 0 h 205"/>
                <a:gd name="T4" fmla="*/ 1 w 294"/>
                <a:gd name="T5" fmla="*/ 0 h 205"/>
                <a:gd name="T6" fmla="*/ 1 w 294"/>
                <a:gd name="T7" fmla="*/ 0 h 205"/>
                <a:gd name="T8" fmla="*/ 1 w 294"/>
                <a:gd name="T9" fmla="*/ 0 h 205"/>
                <a:gd name="T10" fmla="*/ 1 w 294"/>
                <a:gd name="T11" fmla="*/ 0 h 205"/>
                <a:gd name="T12" fmla="*/ 1 w 294"/>
                <a:gd name="T13" fmla="*/ 0 h 205"/>
                <a:gd name="T14" fmla="*/ 1 w 294"/>
                <a:gd name="T15" fmla="*/ 0 h 205"/>
                <a:gd name="T16" fmla="*/ 1 w 294"/>
                <a:gd name="T17" fmla="*/ 0 h 205"/>
                <a:gd name="T18" fmla="*/ 1 w 294"/>
                <a:gd name="T19" fmla="*/ 0 h 205"/>
                <a:gd name="T20" fmla="*/ 1 w 294"/>
                <a:gd name="T21" fmla="*/ 0 h 205"/>
                <a:gd name="T22" fmla="*/ 1 w 294"/>
                <a:gd name="T23" fmla="*/ 0 h 205"/>
                <a:gd name="T24" fmla="*/ 1 w 294"/>
                <a:gd name="T25" fmla="*/ 0 h 205"/>
                <a:gd name="T26" fmla="*/ 1 w 294"/>
                <a:gd name="T27" fmla="*/ 0 h 205"/>
                <a:gd name="T28" fmla="*/ 1 w 294"/>
                <a:gd name="T29" fmla="*/ 0 h 205"/>
                <a:gd name="T30" fmla="*/ 1 w 294"/>
                <a:gd name="T31" fmla="*/ 0 h 205"/>
                <a:gd name="T32" fmla="*/ 1 w 294"/>
                <a:gd name="T33" fmla="*/ 0 h 205"/>
                <a:gd name="T34" fmla="*/ 0 w 294"/>
                <a:gd name="T35" fmla="*/ 0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1"/>
                  </a:lnTo>
                  <a:lnTo>
                    <a:pt x="283" y="32"/>
                  </a:lnTo>
                  <a:lnTo>
                    <a:pt x="270" y="33"/>
                  </a:lnTo>
                  <a:lnTo>
                    <a:pt x="255" y="36"/>
                  </a:lnTo>
                  <a:lnTo>
                    <a:pt x="239" y="38"/>
                  </a:lnTo>
                  <a:lnTo>
                    <a:pt x="223" y="43"/>
                  </a:lnTo>
                  <a:lnTo>
                    <a:pt x="204" y="47"/>
                  </a:lnTo>
                  <a:lnTo>
                    <a:pt x="186" y="54"/>
                  </a:lnTo>
                  <a:lnTo>
                    <a:pt x="166" y="62"/>
                  </a:lnTo>
                  <a:lnTo>
                    <a:pt x="145" y="73"/>
                  </a:lnTo>
                  <a:lnTo>
                    <a:pt x="125" y="85"/>
                  </a:lnTo>
                  <a:lnTo>
                    <a:pt x="104" y="99"/>
                  </a:lnTo>
                  <a:lnTo>
                    <a:pt x="83" y="115"/>
                  </a:lnTo>
                  <a:lnTo>
                    <a:pt x="61" y="134"/>
                  </a:lnTo>
                  <a:lnTo>
                    <a:pt x="41" y="154"/>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20" name="Freeform 65"/>
            <p:cNvSpPr>
              <a:spLocks/>
            </p:cNvSpPr>
            <p:nvPr/>
          </p:nvSpPr>
          <p:spPr bwMode="auto">
            <a:xfrm>
              <a:off x="967" y="1284"/>
              <a:ext cx="147" cy="103"/>
            </a:xfrm>
            <a:custGeom>
              <a:avLst/>
              <a:gdLst>
                <a:gd name="T0" fmla="*/ 1 w 294"/>
                <a:gd name="T1" fmla="*/ 0 h 205"/>
                <a:gd name="T2" fmla="*/ 1 w 294"/>
                <a:gd name="T3" fmla="*/ 1 h 205"/>
                <a:gd name="T4" fmla="*/ 1 w 294"/>
                <a:gd name="T5" fmla="*/ 1 h 205"/>
                <a:gd name="T6" fmla="*/ 1 w 294"/>
                <a:gd name="T7" fmla="*/ 1 h 205"/>
                <a:gd name="T8" fmla="*/ 1 w 294"/>
                <a:gd name="T9" fmla="*/ 1 h 205"/>
                <a:gd name="T10" fmla="*/ 1 w 294"/>
                <a:gd name="T11" fmla="*/ 1 h 205"/>
                <a:gd name="T12" fmla="*/ 1 w 294"/>
                <a:gd name="T13" fmla="*/ 1 h 205"/>
                <a:gd name="T14" fmla="*/ 1 w 294"/>
                <a:gd name="T15" fmla="*/ 1 h 205"/>
                <a:gd name="T16" fmla="*/ 1 w 294"/>
                <a:gd name="T17" fmla="*/ 1 h 205"/>
                <a:gd name="T18" fmla="*/ 1 w 294"/>
                <a:gd name="T19" fmla="*/ 1 h 205"/>
                <a:gd name="T20" fmla="*/ 1 w 294"/>
                <a:gd name="T21" fmla="*/ 1 h 205"/>
                <a:gd name="T22" fmla="*/ 1 w 294"/>
                <a:gd name="T23" fmla="*/ 1 h 205"/>
                <a:gd name="T24" fmla="*/ 1 w 294"/>
                <a:gd name="T25" fmla="*/ 1 h 205"/>
                <a:gd name="T26" fmla="*/ 1 w 294"/>
                <a:gd name="T27" fmla="*/ 1 h 205"/>
                <a:gd name="T28" fmla="*/ 1 w 294"/>
                <a:gd name="T29" fmla="*/ 1 h 205"/>
                <a:gd name="T30" fmla="*/ 1 w 294"/>
                <a:gd name="T31" fmla="*/ 1 h 205"/>
                <a:gd name="T32" fmla="*/ 1 w 294"/>
                <a:gd name="T33" fmla="*/ 1 h 205"/>
                <a:gd name="T34" fmla="*/ 0 w 294"/>
                <a:gd name="T35" fmla="*/ 1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2"/>
                  </a:lnTo>
                  <a:lnTo>
                    <a:pt x="283" y="32"/>
                  </a:lnTo>
                  <a:lnTo>
                    <a:pt x="270" y="33"/>
                  </a:lnTo>
                  <a:lnTo>
                    <a:pt x="255" y="35"/>
                  </a:lnTo>
                  <a:lnTo>
                    <a:pt x="239" y="39"/>
                  </a:lnTo>
                  <a:lnTo>
                    <a:pt x="223" y="42"/>
                  </a:lnTo>
                  <a:lnTo>
                    <a:pt x="204" y="48"/>
                  </a:lnTo>
                  <a:lnTo>
                    <a:pt x="186" y="54"/>
                  </a:lnTo>
                  <a:lnTo>
                    <a:pt x="166" y="63"/>
                  </a:lnTo>
                  <a:lnTo>
                    <a:pt x="145" y="72"/>
                  </a:lnTo>
                  <a:lnTo>
                    <a:pt x="125" y="85"/>
                  </a:lnTo>
                  <a:lnTo>
                    <a:pt x="104" y="99"/>
                  </a:lnTo>
                  <a:lnTo>
                    <a:pt x="83" y="115"/>
                  </a:lnTo>
                  <a:lnTo>
                    <a:pt x="61" y="133"/>
                  </a:lnTo>
                  <a:lnTo>
                    <a:pt x="41" y="154"/>
                  </a:lnTo>
                  <a:lnTo>
                    <a:pt x="20" y="178"/>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21" name="Freeform 66"/>
            <p:cNvSpPr>
              <a:spLocks/>
            </p:cNvSpPr>
            <p:nvPr/>
          </p:nvSpPr>
          <p:spPr bwMode="auto">
            <a:xfrm>
              <a:off x="451" y="1284"/>
              <a:ext cx="153" cy="111"/>
            </a:xfrm>
            <a:custGeom>
              <a:avLst/>
              <a:gdLst>
                <a:gd name="T0" fmla="*/ 0 w 306"/>
                <a:gd name="T1" fmla="*/ 1 h 221"/>
                <a:gd name="T2" fmla="*/ 0 w 306"/>
                <a:gd name="T3" fmla="*/ 0 h 221"/>
                <a:gd name="T4" fmla="*/ 1 w 306"/>
                <a:gd name="T5" fmla="*/ 0 h 221"/>
                <a:gd name="T6" fmla="*/ 1 w 306"/>
                <a:gd name="T7" fmla="*/ 1 h 221"/>
                <a:gd name="T8" fmla="*/ 1 w 306"/>
                <a:gd name="T9" fmla="*/ 1 h 221"/>
                <a:gd name="T10" fmla="*/ 1 w 306"/>
                <a:gd name="T11" fmla="*/ 1 h 221"/>
                <a:gd name="T12" fmla="*/ 1 w 306"/>
                <a:gd name="T13" fmla="*/ 1 h 221"/>
                <a:gd name="T14" fmla="*/ 1 w 306"/>
                <a:gd name="T15" fmla="*/ 1 h 221"/>
                <a:gd name="T16" fmla="*/ 1 w 306"/>
                <a:gd name="T17" fmla="*/ 1 h 221"/>
                <a:gd name="T18" fmla="*/ 1 w 306"/>
                <a:gd name="T19" fmla="*/ 1 h 221"/>
                <a:gd name="T20" fmla="*/ 1 w 306"/>
                <a:gd name="T21" fmla="*/ 1 h 221"/>
                <a:gd name="T22" fmla="*/ 1 w 306"/>
                <a:gd name="T23" fmla="*/ 1 h 221"/>
                <a:gd name="T24" fmla="*/ 1 w 306"/>
                <a:gd name="T25" fmla="*/ 1 h 221"/>
                <a:gd name="T26" fmla="*/ 1 w 306"/>
                <a:gd name="T27" fmla="*/ 1 h 221"/>
                <a:gd name="T28" fmla="*/ 1 w 306"/>
                <a:gd name="T29" fmla="*/ 1 h 221"/>
                <a:gd name="T30" fmla="*/ 1 w 306"/>
                <a:gd name="T31" fmla="*/ 1 h 221"/>
                <a:gd name="T32" fmla="*/ 1 w 306"/>
                <a:gd name="T33" fmla="*/ 1 h 221"/>
                <a:gd name="T34" fmla="*/ 1 w 306"/>
                <a:gd name="T35" fmla="*/ 1 h 221"/>
                <a:gd name="T36" fmla="*/ 1 w 306"/>
                <a:gd name="T37" fmla="*/ 1 h 221"/>
                <a:gd name="T38" fmla="*/ 0 w 306"/>
                <a:gd name="T39" fmla="*/ 1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2"/>
                  </a:moveTo>
                  <a:lnTo>
                    <a:pt x="0" y="0"/>
                  </a:lnTo>
                  <a:lnTo>
                    <a:pt x="306" y="0"/>
                  </a:lnTo>
                  <a:lnTo>
                    <a:pt x="306" y="221"/>
                  </a:lnTo>
                  <a:lnTo>
                    <a:pt x="285" y="192"/>
                  </a:lnTo>
                  <a:lnTo>
                    <a:pt x="264" y="166"/>
                  </a:lnTo>
                  <a:lnTo>
                    <a:pt x="242" y="142"/>
                  </a:lnTo>
                  <a:lnTo>
                    <a:pt x="220" y="122"/>
                  </a:lnTo>
                  <a:lnTo>
                    <a:pt x="199" y="104"/>
                  </a:lnTo>
                  <a:lnTo>
                    <a:pt x="177" y="89"/>
                  </a:lnTo>
                  <a:lnTo>
                    <a:pt x="156" y="76"/>
                  </a:lnTo>
                  <a:lnTo>
                    <a:pt x="134" y="65"/>
                  </a:lnTo>
                  <a:lnTo>
                    <a:pt x="114" y="56"/>
                  </a:lnTo>
                  <a:lnTo>
                    <a:pt x="94" y="49"/>
                  </a:lnTo>
                  <a:lnTo>
                    <a:pt x="75" y="43"/>
                  </a:lnTo>
                  <a:lnTo>
                    <a:pt x="58" y="39"/>
                  </a:lnTo>
                  <a:lnTo>
                    <a:pt x="41" y="35"/>
                  </a:lnTo>
                  <a:lnTo>
                    <a:pt x="26" y="33"/>
                  </a:lnTo>
                  <a:lnTo>
                    <a:pt x="12" y="32"/>
                  </a:lnTo>
                  <a:lnTo>
                    <a:pt x="0" y="32"/>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22" name="Freeform 67"/>
            <p:cNvSpPr>
              <a:spLocks/>
            </p:cNvSpPr>
            <p:nvPr/>
          </p:nvSpPr>
          <p:spPr bwMode="auto">
            <a:xfrm>
              <a:off x="451" y="1563"/>
              <a:ext cx="153" cy="110"/>
            </a:xfrm>
            <a:custGeom>
              <a:avLst/>
              <a:gdLst>
                <a:gd name="T0" fmla="*/ 0 w 306"/>
                <a:gd name="T1" fmla="*/ 0 h 221"/>
                <a:gd name="T2" fmla="*/ 0 w 306"/>
                <a:gd name="T3" fmla="*/ 0 h 221"/>
                <a:gd name="T4" fmla="*/ 1 w 306"/>
                <a:gd name="T5" fmla="*/ 0 h 221"/>
                <a:gd name="T6" fmla="*/ 1 w 306"/>
                <a:gd name="T7" fmla="*/ 0 h 221"/>
                <a:gd name="T8" fmla="*/ 1 w 306"/>
                <a:gd name="T9" fmla="*/ 0 h 221"/>
                <a:gd name="T10" fmla="*/ 1 w 306"/>
                <a:gd name="T11" fmla="*/ 0 h 221"/>
                <a:gd name="T12" fmla="*/ 1 w 306"/>
                <a:gd name="T13" fmla="*/ 0 h 221"/>
                <a:gd name="T14" fmla="*/ 1 w 306"/>
                <a:gd name="T15" fmla="*/ 0 h 221"/>
                <a:gd name="T16" fmla="*/ 1 w 306"/>
                <a:gd name="T17" fmla="*/ 0 h 221"/>
                <a:gd name="T18" fmla="*/ 1 w 306"/>
                <a:gd name="T19" fmla="*/ 0 h 221"/>
                <a:gd name="T20" fmla="*/ 1 w 306"/>
                <a:gd name="T21" fmla="*/ 0 h 221"/>
                <a:gd name="T22" fmla="*/ 1 w 306"/>
                <a:gd name="T23" fmla="*/ 0 h 221"/>
                <a:gd name="T24" fmla="*/ 1 w 306"/>
                <a:gd name="T25" fmla="*/ 0 h 221"/>
                <a:gd name="T26" fmla="*/ 1 w 306"/>
                <a:gd name="T27" fmla="*/ 0 h 221"/>
                <a:gd name="T28" fmla="*/ 1 w 306"/>
                <a:gd name="T29" fmla="*/ 0 h 221"/>
                <a:gd name="T30" fmla="*/ 1 w 306"/>
                <a:gd name="T31" fmla="*/ 0 h 221"/>
                <a:gd name="T32" fmla="*/ 1 w 306"/>
                <a:gd name="T33" fmla="*/ 0 h 221"/>
                <a:gd name="T34" fmla="*/ 1 w 306"/>
                <a:gd name="T35" fmla="*/ 0 h 221"/>
                <a:gd name="T36" fmla="*/ 1 w 306"/>
                <a:gd name="T37" fmla="*/ 0 h 221"/>
                <a:gd name="T38" fmla="*/ 0 w 306"/>
                <a:gd name="T39" fmla="*/ 0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1"/>
                  </a:moveTo>
                  <a:lnTo>
                    <a:pt x="0" y="0"/>
                  </a:lnTo>
                  <a:lnTo>
                    <a:pt x="306" y="0"/>
                  </a:lnTo>
                  <a:lnTo>
                    <a:pt x="306" y="221"/>
                  </a:lnTo>
                  <a:lnTo>
                    <a:pt x="285" y="192"/>
                  </a:lnTo>
                  <a:lnTo>
                    <a:pt x="264" y="166"/>
                  </a:lnTo>
                  <a:lnTo>
                    <a:pt x="242" y="143"/>
                  </a:lnTo>
                  <a:lnTo>
                    <a:pt x="220" y="122"/>
                  </a:lnTo>
                  <a:lnTo>
                    <a:pt x="199" y="105"/>
                  </a:lnTo>
                  <a:lnTo>
                    <a:pt x="177" y="89"/>
                  </a:lnTo>
                  <a:lnTo>
                    <a:pt x="156" y="76"/>
                  </a:lnTo>
                  <a:lnTo>
                    <a:pt x="134" y="66"/>
                  </a:lnTo>
                  <a:lnTo>
                    <a:pt x="114" y="57"/>
                  </a:lnTo>
                  <a:lnTo>
                    <a:pt x="94" y="48"/>
                  </a:lnTo>
                  <a:lnTo>
                    <a:pt x="75" y="43"/>
                  </a:lnTo>
                  <a:lnTo>
                    <a:pt x="58" y="39"/>
                  </a:lnTo>
                  <a:lnTo>
                    <a:pt x="41" y="36"/>
                  </a:lnTo>
                  <a:lnTo>
                    <a:pt x="26" y="33"/>
                  </a:lnTo>
                  <a:lnTo>
                    <a:pt x="12" y="32"/>
                  </a:lnTo>
                  <a:lnTo>
                    <a:pt x="0" y="31"/>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23" name="Freeform 68"/>
            <p:cNvSpPr>
              <a:spLocks/>
            </p:cNvSpPr>
            <p:nvPr/>
          </p:nvSpPr>
          <p:spPr bwMode="auto">
            <a:xfrm>
              <a:off x="451" y="1832"/>
              <a:ext cx="153" cy="111"/>
            </a:xfrm>
            <a:custGeom>
              <a:avLst/>
              <a:gdLst>
                <a:gd name="T0" fmla="*/ 0 w 306"/>
                <a:gd name="T1" fmla="*/ 0 h 223"/>
                <a:gd name="T2" fmla="*/ 0 w 306"/>
                <a:gd name="T3" fmla="*/ 0 h 223"/>
                <a:gd name="T4" fmla="*/ 1 w 306"/>
                <a:gd name="T5" fmla="*/ 0 h 223"/>
                <a:gd name="T6" fmla="*/ 1 w 306"/>
                <a:gd name="T7" fmla="*/ 0 h 223"/>
                <a:gd name="T8" fmla="*/ 1 w 306"/>
                <a:gd name="T9" fmla="*/ 0 h 223"/>
                <a:gd name="T10" fmla="*/ 1 w 306"/>
                <a:gd name="T11" fmla="*/ 0 h 223"/>
                <a:gd name="T12" fmla="*/ 1 w 306"/>
                <a:gd name="T13" fmla="*/ 0 h 223"/>
                <a:gd name="T14" fmla="*/ 1 w 306"/>
                <a:gd name="T15" fmla="*/ 0 h 223"/>
                <a:gd name="T16" fmla="*/ 1 w 306"/>
                <a:gd name="T17" fmla="*/ 0 h 223"/>
                <a:gd name="T18" fmla="*/ 1 w 306"/>
                <a:gd name="T19" fmla="*/ 0 h 223"/>
                <a:gd name="T20" fmla="*/ 1 w 306"/>
                <a:gd name="T21" fmla="*/ 0 h 223"/>
                <a:gd name="T22" fmla="*/ 1 w 306"/>
                <a:gd name="T23" fmla="*/ 0 h 223"/>
                <a:gd name="T24" fmla="*/ 1 w 306"/>
                <a:gd name="T25" fmla="*/ 0 h 223"/>
                <a:gd name="T26" fmla="*/ 1 w 306"/>
                <a:gd name="T27" fmla="*/ 0 h 223"/>
                <a:gd name="T28" fmla="*/ 1 w 306"/>
                <a:gd name="T29" fmla="*/ 0 h 223"/>
                <a:gd name="T30" fmla="*/ 1 w 306"/>
                <a:gd name="T31" fmla="*/ 0 h 223"/>
                <a:gd name="T32" fmla="*/ 1 w 306"/>
                <a:gd name="T33" fmla="*/ 0 h 223"/>
                <a:gd name="T34" fmla="*/ 1 w 306"/>
                <a:gd name="T35" fmla="*/ 0 h 223"/>
                <a:gd name="T36" fmla="*/ 1 w 306"/>
                <a:gd name="T37" fmla="*/ 0 h 223"/>
                <a:gd name="T38" fmla="*/ 0 w 306"/>
                <a:gd name="T39" fmla="*/ 0 h 2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3"/>
                <a:gd name="T62" fmla="*/ 306 w 306"/>
                <a:gd name="T63" fmla="*/ 223 h 2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3">
                  <a:moveTo>
                    <a:pt x="0" y="33"/>
                  </a:moveTo>
                  <a:lnTo>
                    <a:pt x="0" y="0"/>
                  </a:lnTo>
                  <a:lnTo>
                    <a:pt x="306" y="0"/>
                  </a:lnTo>
                  <a:lnTo>
                    <a:pt x="306" y="223"/>
                  </a:lnTo>
                  <a:lnTo>
                    <a:pt x="285" y="194"/>
                  </a:lnTo>
                  <a:lnTo>
                    <a:pt x="264" y="167"/>
                  </a:lnTo>
                  <a:lnTo>
                    <a:pt x="242" y="144"/>
                  </a:lnTo>
                  <a:lnTo>
                    <a:pt x="220" y="124"/>
                  </a:lnTo>
                  <a:lnTo>
                    <a:pt x="199" y="106"/>
                  </a:lnTo>
                  <a:lnTo>
                    <a:pt x="177" y="90"/>
                  </a:lnTo>
                  <a:lnTo>
                    <a:pt x="156" y="77"/>
                  </a:lnTo>
                  <a:lnTo>
                    <a:pt x="134" y="67"/>
                  </a:lnTo>
                  <a:lnTo>
                    <a:pt x="114" y="58"/>
                  </a:lnTo>
                  <a:lnTo>
                    <a:pt x="94" y="50"/>
                  </a:lnTo>
                  <a:lnTo>
                    <a:pt x="75" y="44"/>
                  </a:lnTo>
                  <a:lnTo>
                    <a:pt x="58" y="41"/>
                  </a:lnTo>
                  <a:lnTo>
                    <a:pt x="41" y="37"/>
                  </a:lnTo>
                  <a:lnTo>
                    <a:pt x="26" y="35"/>
                  </a:lnTo>
                  <a:lnTo>
                    <a:pt x="12" y="34"/>
                  </a:lnTo>
                  <a:lnTo>
                    <a:pt x="0" y="33"/>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24" name="Freeform 69"/>
            <p:cNvSpPr>
              <a:spLocks/>
            </p:cNvSpPr>
            <p:nvPr/>
          </p:nvSpPr>
          <p:spPr bwMode="auto">
            <a:xfrm>
              <a:off x="967" y="1832"/>
              <a:ext cx="147" cy="103"/>
            </a:xfrm>
            <a:custGeom>
              <a:avLst/>
              <a:gdLst>
                <a:gd name="T0" fmla="*/ 1 w 294"/>
                <a:gd name="T1" fmla="*/ 0 h 205"/>
                <a:gd name="T2" fmla="*/ 1 w 294"/>
                <a:gd name="T3" fmla="*/ 1 h 205"/>
                <a:gd name="T4" fmla="*/ 1 w 294"/>
                <a:gd name="T5" fmla="*/ 1 h 205"/>
                <a:gd name="T6" fmla="*/ 1 w 294"/>
                <a:gd name="T7" fmla="*/ 1 h 205"/>
                <a:gd name="T8" fmla="*/ 1 w 294"/>
                <a:gd name="T9" fmla="*/ 1 h 205"/>
                <a:gd name="T10" fmla="*/ 1 w 294"/>
                <a:gd name="T11" fmla="*/ 1 h 205"/>
                <a:gd name="T12" fmla="*/ 1 w 294"/>
                <a:gd name="T13" fmla="*/ 1 h 205"/>
                <a:gd name="T14" fmla="*/ 1 w 294"/>
                <a:gd name="T15" fmla="*/ 1 h 205"/>
                <a:gd name="T16" fmla="*/ 1 w 294"/>
                <a:gd name="T17" fmla="*/ 1 h 205"/>
                <a:gd name="T18" fmla="*/ 1 w 294"/>
                <a:gd name="T19" fmla="*/ 1 h 205"/>
                <a:gd name="T20" fmla="*/ 1 w 294"/>
                <a:gd name="T21" fmla="*/ 1 h 205"/>
                <a:gd name="T22" fmla="*/ 1 w 294"/>
                <a:gd name="T23" fmla="*/ 1 h 205"/>
                <a:gd name="T24" fmla="*/ 1 w 294"/>
                <a:gd name="T25" fmla="*/ 1 h 205"/>
                <a:gd name="T26" fmla="*/ 1 w 294"/>
                <a:gd name="T27" fmla="*/ 1 h 205"/>
                <a:gd name="T28" fmla="*/ 1 w 294"/>
                <a:gd name="T29" fmla="*/ 1 h 205"/>
                <a:gd name="T30" fmla="*/ 1 w 294"/>
                <a:gd name="T31" fmla="*/ 1 h 205"/>
                <a:gd name="T32" fmla="*/ 1 w 294"/>
                <a:gd name="T33" fmla="*/ 1 h 205"/>
                <a:gd name="T34" fmla="*/ 0 w 294"/>
                <a:gd name="T35" fmla="*/ 1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3"/>
                  </a:lnTo>
                  <a:lnTo>
                    <a:pt x="283" y="34"/>
                  </a:lnTo>
                  <a:lnTo>
                    <a:pt x="270" y="35"/>
                  </a:lnTo>
                  <a:lnTo>
                    <a:pt x="255" y="36"/>
                  </a:lnTo>
                  <a:lnTo>
                    <a:pt x="239" y="39"/>
                  </a:lnTo>
                  <a:lnTo>
                    <a:pt x="223" y="43"/>
                  </a:lnTo>
                  <a:lnTo>
                    <a:pt x="204" y="49"/>
                  </a:lnTo>
                  <a:lnTo>
                    <a:pt x="186" y="56"/>
                  </a:lnTo>
                  <a:lnTo>
                    <a:pt x="166" y="64"/>
                  </a:lnTo>
                  <a:lnTo>
                    <a:pt x="145" y="74"/>
                  </a:lnTo>
                  <a:lnTo>
                    <a:pt x="125" y="86"/>
                  </a:lnTo>
                  <a:lnTo>
                    <a:pt x="104" y="99"/>
                  </a:lnTo>
                  <a:lnTo>
                    <a:pt x="83" y="115"/>
                  </a:lnTo>
                  <a:lnTo>
                    <a:pt x="61" y="134"/>
                  </a:lnTo>
                  <a:lnTo>
                    <a:pt x="41" y="155"/>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25" name="Rectangle 70"/>
            <p:cNvSpPr>
              <a:spLocks noChangeArrowheads="1"/>
            </p:cNvSpPr>
            <p:nvPr/>
          </p:nvSpPr>
          <p:spPr bwMode="auto">
            <a:xfrm>
              <a:off x="628" y="1227"/>
              <a:ext cx="314" cy="837"/>
            </a:xfrm>
            <a:prstGeom prst="rect">
              <a:avLst/>
            </a:prstGeom>
            <a:solidFill>
              <a:srgbClr val="E09E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26" name="Freeform 71"/>
            <p:cNvSpPr>
              <a:spLocks/>
            </p:cNvSpPr>
            <p:nvPr/>
          </p:nvSpPr>
          <p:spPr bwMode="auto">
            <a:xfrm>
              <a:off x="661" y="1243"/>
              <a:ext cx="249" cy="250"/>
            </a:xfrm>
            <a:custGeom>
              <a:avLst/>
              <a:gdLst>
                <a:gd name="T0" fmla="*/ 1 w 498"/>
                <a:gd name="T1" fmla="*/ 1 h 500"/>
                <a:gd name="T2" fmla="*/ 1 w 498"/>
                <a:gd name="T3" fmla="*/ 1 h 500"/>
                <a:gd name="T4" fmla="*/ 1 w 498"/>
                <a:gd name="T5" fmla="*/ 1 h 500"/>
                <a:gd name="T6" fmla="*/ 1 w 498"/>
                <a:gd name="T7" fmla="*/ 1 h 500"/>
                <a:gd name="T8" fmla="*/ 1 w 498"/>
                <a:gd name="T9" fmla="*/ 1 h 500"/>
                <a:gd name="T10" fmla="*/ 1 w 498"/>
                <a:gd name="T11" fmla="*/ 1 h 500"/>
                <a:gd name="T12" fmla="*/ 1 w 498"/>
                <a:gd name="T13" fmla="*/ 1 h 500"/>
                <a:gd name="T14" fmla="*/ 1 w 498"/>
                <a:gd name="T15" fmla="*/ 1 h 500"/>
                <a:gd name="T16" fmla="*/ 1 w 498"/>
                <a:gd name="T17" fmla="*/ 1 h 500"/>
                <a:gd name="T18" fmla="*/ 1 w 498"/>
                <a:gd name="T19" fmla="*/ 1 h 500"/>
                <a:gd name="T20" fmla="*/ 1 w 498"/>
                <a:gd name="T21" fmla="*/ 1 h 500"/>
                <a:gd name="T22" fmla="*/ 1 w 498"/>
                <a:gd name="T23" fmla="*/ 1 h 500"/>
                <a:gd name="T24" fmla="*/ 1 w 498"/>
                <a:gd name="T25" fmla="*/ 1 h 500"/>
                <a:gd name="T26" fmla="*/ 1 w 498"/>
                <a:gd name="T27" fmla="*/ 1 h 500"/>
                <a:gd name="T28" fmla="*/ 1 w 498"/>
                <a:gd name="T29" fmla="*/ 1 h 500"/>
                <a:gd name="T30" fmla="*/ 1 w 498"/>
                <a:gd name="T31" fmla="*/ 1 h 500"/>
                <a:gd name="T32" fmla="*/ 1 w 498"/>
                <a:gd name="T33" fmla="*/ 1 h 500"/>
                <a:gd name="T34" fmla="*/ 1 w 498"/>
                <a:gd name="T35" fmla="*/ 1 h 500"/>
                <a:gd name="T36" fmla="*/ 1 w 498"/>
                <a:gd name="T37" fmla="*/ 1 h 500"/>
                <a:gd name="T38" fmla="*/ 1 w 498"/>
                <a:gd name="T39" fmla="*/ 1 h 500"/>
                <a:gd name="T40" fmla="*/ 1 w 498"/>
                <a:gd name="T41" fmla="*/ 1 h 500"/>
                <a:gd name="T42" fmla="*/ 1 w 498"/>
                <a:gd name="T43" fmla="*/ 1 h 500"/>
                <a:gd name="T44" fmla="*/ 1 w 498"/>
                <a:gd name="T45" fmla="*/ 1 h 500"/>
                <a:gd name="T46" fmla="*/ 1 w 498"/>
                <a:gd name="T47" fmla="*/ 1 h 500"/>
                <a:gd name="T48" fmla="*/ 1 w 498"/>
                <a:gd name="T49" fmla="*/ 1 h 500"/>
                <a:gd name="T50" fmla="*/ 1 w 498"/>
                <a:gd name="T51" fmla="*/ 1 h 500"/>
                <a:gd name="T52" fmla="*/ 1 w 498"/>
                <a:gd name="T53" fmla="*/ 1 h 500"/>
                <a:gd name="T54" fmla="*/ 1 w 498"/>
                <a:gd name="T55" fmla="*/ 1 h 500"/>
                <a:gd name="T56" fmla="*/ 1 w 498"/>
                <a:gd name="T57" fmla="*/ 1 h 500"/>
                <a:gd name="T58" fmla="*/ 1 w 498"/>
                <a:gd name="T59" fmla="*/ 1 h 500"/>
                <a:gd name="T60" fmla="*/ 1 w 498"/>
                <a:gd name="T61" fmla="*/ 1 h 500"/>
                <a:gd name="T62" fmla="*/ 1 w 498"/>
                <a:gd name="T63" fmla="*/ 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89"/>
                  </a:lnTo>
                  <a:lnTo>
                    <a:pt x="344" y="480"/>
                  </a:lnTo>
                  <a:lnTo>
                    <a:pt x="366" y="470"/>
                  </a:lnTo>
                  <a:lnTo>
                    <a:pt x="387" y="457"/>
                  </a:lnTo>
                  <a:lnTo>
                    <a:pt x="406" y="443"/>
                  </a:lnTo>
                  <a:lnTo>
                    <a:pt x="425" y="426"/>
                  </a:lnTo>
                  <a:lnTo>
                    <a:pt x="442" y="408"/>
                  </a:lnTo>
                  <a:lnTo>
                    <a:pt x="456" y="388"/>
                  </a:lnTo>
                  <a:lnTo>
                    <a:pt x="468" y="367"/>
                  </a:lnTo>
                  <a:lnTo>
                    <a:pt x="479" y="345"/>
                  </a:lnTo>
                  <a:lnTo>
                    <a:pt x="488" y="322"/>
                  </a:lnTo>
                  <a:lnTo>
                    <a:pt x="494" y="299"/>
                  </a:lnTo>
                  <a:lnTo>
                    <a:pt x="497" y="275"/>
                  </a:lnTo>
                  <a:lnTo>
                    <a:pt x="498" y="250"/>
                  </a:lnTo>
                  <a:lnTo>
                    <a:pt x="497" y="224"/>
                  </a:lnTo>
                  <a:lnTo>
                    <a:pt x="494" y="200"/>
                  </a:lnTo>
                  <a:lnTo>
                    <a:pt x="488" y="177"/>
                  </a:lnTo>
                  <a:lnTo>
                    <a:pt x="479" y="154"/>
                  </a:lnTo>
                  <a:lnTo>
                    <a:pt x="468" y="132"/>
                  </a:lnTo>
                  <a:lnTo>
                    <a:pt x="456" y="111"/>
                  </a:lnTo>
                  <a:lnTo>
                    <a:pt x="442" y="92"/>
                  </a:lnTo>
                  <a:lnTo>
                    <a:pt x="425" y="73"/>
                  </a:lnTo>
                  <a:lnTo>
                    <a:pt x="406" y="56"/>
                  </a:lnTo>
                  <a:lnTo>
                    <a:pt x="387" y="42"/>
                  </a:lnTo>
                  <a:lnTo>
                    <a:pt x="366" y="30"/>
                  </a:lnTo>
                  <a:lnTo>
                    <a:pt x="344" y="19"/>
                  </a:lnTo>
                  <a:lnTo>
                    <a:pt x="321" y="10"/>
                  </a:lnTo>
                  <a:lnTo>
                    <a:pt x="298" y="4"/>
                  </a:lnTo>
                  <a:lnTo>
                    <a:pt x="274" y="1"/>
                  </a:lnTo>
                  <a:lnTo>
                    <a:pt x="248" y="0"/>
                  </a:lnTo>
                  <a:lnTo>
                    <a:pt x="223" y="1"/>
                  </a:lnTo>
                  <a:lnTo>
                    <a:pt x="199" y="4"/>
                  </a:lnTo>
                  <a:lnTo>
                    <a:pt x="175" y="11"/>
                  </a:lnTo>
                  <a:lnTo>
                    <a:pt x="152" y="19"/>
                  </a:lnTo>
                  <a:lnTo>
                    <a:pt x="130" y="30"/>
                  </a:lnTo>
                  <a:lnTo>
                    <a:pt x="109" y="42"/>
                  </a:lnTo>
                  <a:lnTo>
                    <a:pt x="91" y="57"/>
                  </a:lnTo>
                  <a:lnTo>
                    <a:pt x="72" y="72"/>
                  </a:lnTo>
                  <a:lnTo>
                    <a:pt x="56" y="91"/>
                  </a:lnTo>
                  <a:lnTo>
                    <a:pt x="42" y="110"/>
                  </a:lnTo>
                  <a:lnTo>
                    <a:pt x="30" y="130"/>
                  </a:lnTo>
                  <a:lnTo>
                    <a:pt x="19" y="152"/>
                  </a:lnTo>
                  <a:lnTo>
                    <a:pt x="11" y="175"/>
                  </a:lnTo>
                  <a:lnTo>
                    <a:pt x="4" y="199"/>
                  </a:lnTo>
                  <a:lnTo>
                    <a:pt x="1" y="224"/>
                  </a:lnTo>
                  <a:lnTo>
                    <a:pt x="0" y="250"/>
                  </a:lnTo>
                  <a:lnTo>
                    <a:pt x="1" y="275"/>
                  </a:lnTo>
                  <a:lnTo>
                    <a:pt x="4" y="299"/>
                  </a:lnTo>
                  <a:lnTo>
                    <a:pt x="10" y="322"/>
                  </a:lnTo>
                  <a:lnTo>
                    <a:pt x="18" y="345"/>
                  </a:lnTo>
                  <a:lnTo>
                    <a:pt x="28" y="367"/>
                  </a:lnTo>
                  <a:lnTo>
                    <a:pt x="41" y="388"/>
                  </a:lnTo>
                  <a:lnTo>
                    <a:pt x="56" y="408"/>
                  </a:lnTo>
                  <a:lnTo>
                    <a:pt x="72" y="426"/>
                  </a:lnTo>
                  <a:lnTo>
                    <a:pt x="91" y="443"/>
                  </a:lnTo>
                  <a:lnTo>
                    <a:pt x="110" y="457"/>
                  </a:lnTo>
                  <a:lnTo>
                    <a:pt x="131" y="470"/>
                  </a:lnTo>
                  <a:lnTo>
                    <a:pt x="153" y="480"/>
                  </a:lnTo>
                  <a:lnTo>
                    <a:pt x="176" y="489"/>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27" name="Freeform 72"/>
            <p:cNvSpPr>
              <a:spLocks/>
            </p:cNvSpPr>
            <p:nvPr/>
          </p:nvSpPr>
          <p:spPr bwMode="auto">
            <a:xfrm>
              <a:off x="685" y="1268"/>
              <a:ext cx="200" cy="200"/>
            </a:xfrm>
            <a:custGeom>
              <a:avLst/>
              <a:gdLst>
                <a:gd name="T0" fmla="*/ 0 w 401"/>
                <a:gd name="T1" fmla="*/ 0 h 401"/>
                <a:gd name="T2" fmla="*/ 0 w 401"/>
                <a:gd name="T3" fmla="*/ 0 h 401"/>
                <a:gd name="T4" fmla="*/ 0 w 401"/>
                <a:gd name="T5" fmla="*/ 0 h 401"/>
                <a:gd name="T6" fmla="*/ 0 w 401"/>
                <a:gd name="T7" fmla="*/ 0 h 401"/>
                <a:gd name="T8" fmla="*/ 0 w 401"/>
                <a:gd name="T9" fmla="*/ 0 h 401"/>
                <a:gd name="T10" fmla="*/ 0 w 401"/>
                <a:gd name="T11" fmla="*/ 0 h 401"/>
                <a:gd name="T12" fmla="*/ 0 w 401"/>
                <a:gd name="T13" fmla="*/ 0 h 401"/>
                <a:gd name="T14" fmla="*/ 0 w 401"/>
                <a:gd name="T15" fmla="*/ 0 h 401"/>
                <a:gd name="T16" fmla="*/ 0 w 401"/>
                <a:gd name="T17" fmla="*/ 0 h 401"/>
                <a:gd name="T18" fmla="*/ 0 w 401"/>
                <a:gd name="T19" fmla="*/ 0 h 401"/>
                <a:gd name="T20" fmla="*/ 0 w 401"/>
                <a:gd name="T21" fmla="*/ 0 h 401"/>
                <a:gd name="T22" fmla="*/ 0 w 401"/>
                <a:gd name="T23" fmla="*/ 0 h 401"/>
                <a:gd name="T24" fmla="*/ 0 w 401"/>
                <a:gd name="T25" fmla="*/ 0 h 401"/>
                <a:gd name="T26" fmla="*/ 0 w 401"/>
                <a:gd name="T27" fmla="*/ 0 h 401"/>
                <a:gd name="T28" fmla="*/ 0 w 401"/>
                <a:gd name="T29" fmla="*/ 0 h 401"/>
                <a:gd name="T30" fmla="*/ 0 w 401"/>
                <a:gd name="T31" fmla="*/ 0 h 401"/>
                <a:gd name="T32" fmla="*/ 0 w 401"/>
                <a:gd name="T33" fmla="*/ 0 h 401"/>
                <a:gd name="T34" fmla="*/ 0 w 401"/>
                <a:gd name="T35" fmla="*/ 0 h 401"/>
                <a:gd name="T36" fmla="*/ 0 w 401"/>
                <a:gd name="T37" fmla="*/ 0 h 401"/>
                <a:gd name="T38" fmla="*/ 0 w 401"/>
                <a:gd name="T39" fmla="*/ 0 h 401"/>
                <a:gd name="T40" fmla="*/ 0 w 401"/>
                <a:gd name="T41" fmla="*/ 0 h 401"/>
                <a:gd name="T42" fmla="*/ 0 w 401"/>
                <a:gd name="T43" fmla="*/ 0 h 401"/>
                <a:gd name="T44" fmla="*/ 0 w 401"/>
                <a:gd name="T45" fmla="*/ 0 h 401"/>
                <a:gd name="T46" fmla="*/ 0 w 401"/>
                <a:gd name="T47" fmla="*/ 0 h 401"/>
                <a:gd name="T48" fmla="*/ 0 w 401"/>
                <a:gd name="T49" fmla="*/ 0 h 401"/>
                <a:gd name="T50" fmla="*/ 0 w 401"/>
                <a:gd name="T51" fmla="*/ 0 h 401"/>
                <a:gd name="T52" fmla="*/ 0 w 401"/>
                <a:gd name="T53" fmla="*/ 0 h 401"/>
                <a:gd name="T54" fmla="*/ 0 w 401"/>
                <a:gd name="T55" fmla="*/ 0 h 401"/>
                <a:gd name="T56" fmla="*/ 0 w 401"/>
                <a:gd name="T57" fmla="*/ 0 h 401"/>
                <a:gd name="T58" fmla="*/ 0 w 401"/>
                <a:gd name="T59" fmla="*/ 0 h 401"/>
                <a:gd name="T60" fmla="*/ 0 w 401"/>
                <a:gd name="T61" fmla="*/ 0 h 401"/>
                <a:gd name="T62" fmla="*/ 0 w 401"/>
                <a:gd name="T63" fmla="*/ 0 h 40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1"/>
                <a:gd name="T98" fmla="*/ 401 w 401"/>
                <a:gd name="T99" fmla="*/ 401 h 40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1">
                  <a:moveTo>
                    <a:pt x="0" y="201"/>
                  </a:moveTo>
                  <a:lnTo>
                    <a:pt x="1" y="181"/>
                  </a:lnTo>
                  <a:lnTo>
                    <a:pt x="3" y="161"/>
                  </a:lnTo>
                  <a:lnTo>
                    <a:pt x="8" y="142"/>
                  </a:lnTo>
                  <a:lnTo>
                    <a:pt x="15" y="123"/>
                  </a:lnTo>
                  <a:lnTo>
                    <a:pt x="23" y="106"/>
                  </a:lnTo>
                  <a:lnTo>
                    <a:pt x="33" y="90"/>
                  </a:lnTo>
                  <a:lnTo>
                    <a:pt x="45" y="74"/>
                  </a:lnTo>
                  <a:lnTo>
                    <a:pt x="59" y="59"/>
                  </a:lnTo>
                  <a:lnTo>
                    <a:pt x="74" y="45"/>
                  </a:lnTo>
                  <a:lnTo>
                    <a:pt x="90" y="34"/>
                  </a:lnTo>
                  <a:lnTo>
                    <a:pt x="106" y="23"/>
                  </a:lnTo>
                  <a:lnTo>
                    <a:pt x="124" y="15"/>
                  </a:lnTo>
                  <a:lnTo>
                    <a:pt x="143" y="8"/>
                  </a:lnTo>
                  <a:lnTo>
                    <a:pt x="161" y="4"/>
                  </a:lnTo>
                  <a:lnTo>
                    <a:pt x="181" y="1"/>
                  </a:lnTo>
                  <a:lnTo>
                    <a:pt x="200" y="0"/>
                  </a:lnTo>
                  <a:lnTo>
                    <a:pt x="220" y="1"/>
                  </a:lnTo>
                  <a:lnTo>
                    <a:pt x="241" y="4"/>
                  </a:lnTo>
                  <a:lnTo>
                    <a:pt x="259" y="8"/>
                  </a:lnTo>
                  <a:lnTo>
                    <a:pt x="278" y="15"/>
                  </a:lnTo>
                  <a:lnTo>
                    <a:pt x="295" y="23"/>
                  </a:lnTo>
                  <a:lnTo>
                    <a:pt x="312" y="34"/>
                  </a:lnTo>
                  <a:lnTo>
                    <a:pt x="327" y="45"/>
                  </a:lnTo>
                  <a:lnTo>
                    <a:pt x="342" y="59"/>
                  </a:lnTo>
                  <a:lnTo>
                    <a:pt x="356" y="74"/>
                  </a:lnTo>
                  <a:lnTo>
                    <a:pt x="367" y="90"/>
                  </a:lnTo>
                  <a:lnTo>
                    <a:pt x="378" y="106"/>
                  </a:lnTo>
                  <a:lnTo>
                    <a:pt x="386" y="123"/>
                  </a:lnTo>
                  <a:lnTo>
                    <a:pt x="393" y="142"/>
                  </a:lnTo>
                  <a:lnTo>
                    <a:pt x="397" y="161"/>
                  </a:lnTo>
                  <a:lnTo>
                    <a:pt x="400" y="181"/>
                  </a:lnTo>
                  <a:lnTo>
                    <a:pt x="401" y="201"/>
                  </a:lnTo>
                  <a:lnTo>
                    <a:pt x="400" y="221"/>
                  </a:lnTo>
                  <a:lnTo>
                    <a:pt x="396" y="241"/>
                  </a:lnTo>
                  <a:lnTo>
                    <a:pt x="392" y="261"/>
                  </a:lnTo>
                  <a:lnTo>
                    <a:pt x="385" y="279"/>
                  </a:lnTo>
                  <a:lnTo>
                    <a:pt x="377" y="296"/>
                  </a:lnTo>
                  <a:lnTo>
                    <a:pt x="366" y="312"/>
                  </a:lnTo>
                  <a:lnTo>
                    <a:pt x="355" y="329"/>
                  </a:lnTo>
                  <a:lnTo>
                    <a:pt x="342" y="342"/>
                  </a:lnTo>
                  <a:lnTo>
                    <a:pt x="328" y="355"/>
                  </a:lnTo>
                  <a:lnTo>
                    <a:pt x="312" y="367"/>
                  </a:lnTo>
                  <a:lnTo>
                    <a:pt x="296" y="377"/>
                  </a:lnTo>
                  <a:lnTo>
                    <a:pt x="279" y="385"/>
                  </a:lnTo>
                  <a:lnTo>
                    <a:pt x="260" y="392"/>
                  </a:lnTo>
                  <a:lnTo>
                    <a:pt x="241" y="397"/>
                  </a:lnTo>
                  <a:lnTo>
                    <a:pt x="221" y="400"/>
                  </a:lnTo>
                  <a:lnTo>
                    <a:pt x="200" y="401"/>
                  </a:lnTo>
                  <a:lnTo>
                    <a:pt x="181" y="400"/>
                  </a:lnTo>
                  <a:lnTo>
                    <a:pt x="161" y="398"/>
                  </a:lnTo>
                  <a:lnTo>
                    <a:pt x="143" y="393"/>
                  </a:lnTo>
                  <a:lnTo>
                    <a:pt x="124" y="386"/>
                  </a:lnTo>
                  <a:lnTo>
                    <a:pt x="106" y="378"/>
                  </a:lnTo>
                  <a:lnTo>
                    <a:pt x="90" y="368"/>
                  </a:lnTo>
                  <a:lnTo>
                    <a:pt x="74" y="356"/>
                  </a:lnTo>
                  <a:lnTo>
                    <a:pt x="59" y="342"/>
                  </a:lnTo>
                  <a:lnTo>
                    <a:pt x="45" y="327"/>
                  </a:lnTo>
                  <a:lnTo>
                    <a:pt x="33" y="311"/>
                  </a:lnTo>
                  <a:lnTo>
                    <a:pt x="23" y="295"/>
                  </a:lnTo>
                  <a:lnTo>
                    <a:pt x="15" y="278"/>
                  </a:lnTo>
                  <a:lnTo>
                    <a:pt x="8" y="259"/>
                  </a:lnTo>
                  <a:lnTo>
                    <a:pt x="3" y="240"/>
                  </a:lnTo>
                  <a:lnTo>
                    <a:pt x="1" y="220"/>
                  </a:lnTo>
                  <a:lnTo>
                    <a:pt x="0" y="20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28" name="Freeform 73"/>
            <p:cNvSpPr>
              <a:spLocks/>
            </p:cNvSpPr>
            <p:nvPr/>
          </p:nvSpPr>
          <p:spPr bwMode="auto">
            <a:xfrm>
              <a:off x="705" y="1268"/>
              <a:ext cx="180" cy="180"/>
            </a:xfrm>
            <a:custGeom>
              <a:avLst/>
              <a:gdLst>
                <a:gd name="T0" fmla="*/ 0 w 361"/>
                <a:gd name="T1" fmla="*/ 0 h 361"/>
                <a:gd name="T2" fmla="*/ 0 w 361"/>
                <a:gd name="T3" fmla="*/ 0 h 361"/>
                <a:gd name="T4" fmla="*/ 0 w 361"/>
                <a:gd name="T5" fmla="*/ 0 h 361"/>
                <a:gd name="T6" fmla="*/ 0 w 361"/>
                <a:gd name="T7" fmla="*/ 0 h 361"/>
                <a:gd name="T8" fmla="*/ 0 w 361"/>
                <a:gd name="T9" fmla="*/ 0 h 361"/>
                <a:gd name="T10" fmla="*/ 0 w 361"/>
                <a:gd name="T11" fmla="*/ 0 h 361"/>
                <a:gd name="T12" fmla="*/ 0 w 361"/>
                <a:gd name="T13" fmla="*/ 0 h 361"/>
                <a:gd name="T14" fmla="*/ 0 w 361"/>
                <a:gd name="T15" fmla="*/ 0 h 361"/>
                <a:gd name="T16" fmla="*/ 0 w 361"/>
                <a:gd name="T17" fmla="*/ 0 h 361"/>
                <a:gd name="T18" fmla="*/ 0 w 361"/>
                <a:gd name="T19" fmla="*/ 0 h 361"/>
                <a:gd name="T20" fmla="*/ 0 w 361"/>
                <a:gd name="T21" fmla="*/ 0 h 361"/>
                <a:gd name="T22" fmla="*/ 0 w 361"/>
                <a:gd name="T23" fmla="*/ 0 h 361"/>
                <a:gd name="T24" fmla="*/ 0 w 361"/>
                <a:gd name="T25" fmla="*/ 0 h 361"/>
                <a:gd name="T26" fmla="*/ 0 w 361"/>
                <a:gd name="T27" fmla="*/ 0 h 361"/>
                <a:gd name="T28" fmla="*/ 0 w 361"/>
                <a:gd name="T29" fmla="*/ 0 h 361"/>
                <a:gd name="T30" fmla="*/ 0 w 361"/>
                <a:gd name="T31" fmla="*/ 0 h 361"/>
                <a:gd name="T32" fmla="*/ 0 w 361"/>
                <a:gd name="T33" fmla="*/ 0 h 361"/>
                <a:gd name="T34" fmla="*/ 0 w 361"/>
                <a:gd name="T35" fmla="*/ 0 h 361"/>
                <a:gd name="T36" fmla="*/ 0 w 361"/>
                <a:gd name="T37" fmla="*/ 0 h 361"/>
                <a:gd name="T38" fmla="*/ 0 w 361"/>
                <a:gd name="T39" fmla="*/ 0 h 361"/>
                <a:gd name="T40" fmla="*/ 0 w 361"/>
                <a:gd name="T41" fmla="*/ 0 h 361"/>
                <a:gd name="T42" fmla="*/ 0 w 361"/>
                <a:gd name="T43" fmla="*/ 0 h 361"/>
                <a:gd name="T44" fmla="*/ 0 w 361"/>
                <a:gd name="T45" fmla="*/ 0 h 361"/>
                <a:gd name="T46" fmla="*/ 0 w 361"/>
                <a:gd name="T47" fmla="*/ 0 h 361"/>
                <a:gd name="T48" fmla="*/ 0 w 361"/>
                <a:gd name="T49" fmla="*/ 0 h 361"/>
                <a:gd name="T50" fmla="*/ 0 w 361"/>
                <a:gd name="T51" fmla="*/ 0 h 361"/>
                <a:gd name="T52" fmla="*/ 0 w 361"/>
                <a:gd name="T53" fmla="*/ 0 h 361"/>
                <a:gd name="T54" fmla="*/ 0 w 361"/>
                <a:gd name="T55" fmla="*/ 0 h 361"/>
                <a:gd name="T56" fmla="*/ 0 w 361"/>
                <a:gd name="T57" fmla="*/ 0 h 361"/>
                <a:gd name="T58" fmla="*/ 0 w 361"/>
                <a:gd name="T59" fmla="*/ 0 h 361"/>
                <a:gd name="T60" fmla="*/ 0 w 361"/>
                <a:gd name="T61" fmla="*/ 0 h 361"/>
                <a:gd name="T62" fmla="*/ 0 w 361"/>
                <a:gd name="T63" fmla="*/ 0 h 361"/>
                <a:gd name="T64" fmla="*/ 0 w 361"/>
                <a:gd name="T65" fmla="*/ 0 h 361"/>
                <a:gd name="T66" fmla="*/ 0 w 361"/>
                <a:gd name="T67" fmla="*/ 0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9"/>
                  </a:moveTo>
                  <a:lnTo>
                    <a:pt x="287" y="45"/>
                  </a:lnTo>
                  <a:lnTo>
                    <a:pt x="272" y="34"/>
                  </a:lnTo>
                  <a:lnTo>
                    <a:pt x="255" y="23"/>
                  </a:lnTo>
                  <a:lnTo>
                    <a:pt x="238" y="15"/>
                  </a:lnTo>
                  <a:lnTo>
                    <a:pt x="219" y="8"/>
                  </a:lnTo>
                  <a:lnTo>
                    <a:pt x="201" y="4"/>
                  </a:lnTo>
                  <a:lnTo>
                    <a:pt x="180" y="1"/>
                  </a:lnTo>
                  <a:lnTo>
                    <a:pt x="160" y="0"/>
                  </a:lnTo>
                  <a:lnTo>
                    <a:pt x="141" y="1"/>
                  </a:lnTo>
                  <a:lnTo>
                    <a:pt x="121" y="4"/>
                  </a:lnTo>
                  <a:lnTo>
                    <a:pt x="103" y="8"/>
                  </a:lnTo>
                  <a:lnTo>
                    <a:pt x="84" y="15"/>
                  </a:lnTo>
                  <a:lnTo>
                    <a:pt x="66" y="23"/>
                  </a:lnTo>
                  <a:lnTo>
                    <a:pt x="50" y="34"/>
                  </a:lnTo>
                  <a:lnTo>
                    <a:pt x="34" y="45"/>
                  </a:lnTo>
                  <a:lnTo>
                    <a:pt x="19" y="59"/>
                  </a:lnTo>
                  <a:lnTo>
                    <a:pt x="14" y="65"/>
                  </a:lnTo>
                  <a:lnTo>
                    <a:pt x="10" y="69"/>
                  </a:lnTo>
                  <a:lnTo>
                    <a:pt x="5" y="75"/>
                  </a:lnTo>
                  <a:lnTo>
                    <a:pt x="0" y="81"/>
                  </a:lnTo>
                  <a:lnTo>
                    <a:pt x="14" y="72"/>
                  </a:lnTo>
                  <a:lnTo>
                    <a:pt x="28" y="64"/>
                  </a:lnTo>
                  <a:lnTo>
                    <a:pt x="42" y="57"/>
                  </a:lnTo>
                  <a:lnTo>
                    <a:pt x="57" y="51"/>
                  </a:lnTo>
                  <a:lnTo>
                    <a:pt x="72" y="46"/>
                  </a:lnTo>
                  <a:lnTo>
                    <a:pt x="88" y="43"/>
                  </a:lnTo>
                  <a:lnTo>
                    <a:pt x="104" y="42"/>
                  </a:lnTo>
                  <a:lnTo>
                    <a:pt x="120" y="41"/>
                  </a:lnTo>
                  <a:lnTo>
                    <a:pt x="140" y="42"/>
                  </a:lnTo>
                  <a:lnTo>
                    <a:pt x="159" y="44"/>
                  </a:lnTo>
                  <a:lnTo>
                    <a:pt x="178" y="49"/>
                  </a:lnTo>
                  <a:lnTo>
                    <a:pt x="196" y="55"/>
                  </a:lnTo>
                  <a:lnTo>
                    <a:pt x="215" y="64"/>
                  </a:lnTo>
                  <a:lnTo>
                    <a:pt x="231" y="74"/>
                  </a:lnTo>
                  <a:lnTo>
                    <a:pt x="247" y="85"/>
                  </a:lnTo>
                  <a:lnTo>
                    <a:pt x="262" y="99"/>
                  </a:lnTo>
                  <a:lnTo>
                    <a:pt x="276" y="114"/>
                  </a:lnTo>
                  <a:lnTo>
                    <a:pt x="287" y="130"/>
                  </a:lnTo>
                  <a:lnTo>
                    <a:pt x="297" y="147"/>
                  </a:lnTo>
                  <a:lnTo>
                    <a:pt x="306" y="165"/>
                  </a:lnTo>
                  <a:lnTo>
                    <a:pt x="312" y="183"/>
                  </a:lnTo>
                  <a:lnTo>
                    <a:pt x="317" y="202"/>
                  </a:lnTo>
                  <a:lnTo>
                    <a:pt x="319" y="221"/>
                  </a:lnTo>
                  <a:lnTo>
                    <a:pt x="321" y="241"/>
                  </a:lnTo>
                  <a:lnTo>
                    <a:pt x="319" y="257"/>
                  </a:lnTo>
                  <a:lnTo>
                    <a:pt x="318" y="274"/>
                  </a:lnTo>
                  <a:lnTo>
                    <a:pt x="315" y="289"/>
                  </a:lnTo>
                  <a:lnTo>
                    <a:pt x="310" y="306"/>
                  </a:lnTo>
                  <a:lnTo>
                    <a:pt x="304" y="320"/>
                  </a:lnTo>
                  <a:lnTo>
                    <a:pt x="297" y="334"/>
                  </a:lnTo>
                  <a:lnTo>
                    <a:pt x="289" y="348"/>
                  </a:lnTo>
                  <a:lnTo>
                    <a:pt x="280" y="361"/>
                  </a:lnTo>
                  <a:lnTo>
                    <a:pt x="297" y="346"/>
                  </a:lnTo>
                  <a:lnTo>
                    <a:pt x="314" y="330"/>
                  </a:lnTo>
                  <a:lnTo>
                    <a:pt x="327" y="311"/>
                  </a:lnTo>
                  <a:lnTo>
                    <a:pt x="339" y="292"/>
                  </a:lnTo>
                  <a:lnTo>
                    <a:pt x="348" y="271"/>
                  </a:lnTo>
                  <a:lnTo>
                    <a:pt x="355" y="248"/>
                  </a:lnTo>
                  <a:lnTo>
                    <a:pt x="360" y="225"/>
                  </a:lnTo>
                  <a:lnTo>
                    <a:pt x="361" y="201"/>
                  </a:lnTo>
                  <a:lnTo>
                    <a:pt x="360" y="181"/>
                  </a:lnTo>
                  <a:lnTo>
                    <a:pt x="357" y="161"/>
                  </a:lnTo>
                  <a:lnTo>
                    <a:pt x="353" y="142"/>
                  </a:lnTo>
                  <a:lnTo>
                    <a:pt x="346" y="123"/>
                  </a:lnTo>
                  <a:lnTo>
                    <a:pt x="338" y="106"/>
                  </a:lnTo>
                  <a:lnTo>
                    <a:pt x="327" y="90"/>
                  </a:lnTo>
                  <a:lnTo>
                    <a:pt x="316" y="74"/>
                  </a:lnTo>
                  <a:lnTo>
                    <a:pt x="302" y="59"/>
                  </a:lnTo>
                  <a:close/>
                </a:path>
              </a:pathLst>
            </a:custGeom>
            <a:solidFill>
              <a:srgbClr val="FF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29" name="Freeform 74"/>
            <p:cNvSpPr>
              <a:spLocks/>
            </p:cNvSpPr>
            <p:nvPr/>
          </p:nvSpPr>
          <p:spPr bwMode="auto">
            <a:xfrm>
              <a:off x="661" y="1525"/>
              <a:ext cx="249" cy="249"/>
            </a:xfrm>
            <a:custGeom>
              <a:avLst/>
              <a:gdLst>
                <a:gd name="T0" fmla="*/ 1 w 498"/>
                <a:gd name="T1" fmla="*/ 0 h 499"/>
                <a:gd name="T2" fmla="*/ 1 w 498"/>
                <a:gd name="T3" fmla="*/ 0 h 499"/>
                <a:gd name="T4" fmla="*/ 1 w 498"/>
                <a:gd name="T5" fmla="*/ 0 h 499"/>
                <a:gd name="T6" fmla="*/ 1 w 498"/>
                <a:gd name="T7" fmla="*/ 0 h 499"/>
                <a:gd name="T8" fmla="*/ 1 w 498"/>
                <a:gd name="T9" fmla="*/ 0 h 499"/>
                <a:gd name="T10" fmla="*/ 1 w 498"/>
                <a:gd name="T11" fmla="*/ 0 h 499"/>
                <a:gd name="T12" fmla="*/ 1 w 498"/>
                <a:gd name="T13" fmla="*/ 0 h 499"/>
                <a:gd name="T14" fmla="*/ 1 w 498"/>
                <a:gd name="T15" fmla="*/ 0 h 499"/>
                <a:gd name="T16" fmla="*/ 1 w 498"/>
                <a:gd name="T17" fmla="*/ 0 h 499"/>
                <a:gd name="T18" fmla="*/ 1 w 498"/>
                <a:gd name="T19" fmla="*/ 0 h 499"/>
                <a:gd name="T20" fmla="*/ 1 w 498"/>
                <a:gd name="T21" fmla="*/ 0 h 499"/>
                <a:gd name="T22" fmla="*/ 1 w 498"/>
                <a:gd name="T23" fmla="*/ 0 h 499"/>
                <a:gd name="T24" fmla="*/ 1 w 498"/>
                <a:gd name="T25" fmla="*/ 0 h 499"/>
                <a:gd name="T26" fmla="*/ 1 w 498"/>
                <a:gd name="T27" fmla="*/ 0 h 499"/>
                <a:gd name="T28" fmla="*/ 1 w 498"/>
                <a:gd name="T29" fmla="*/ 0 h 499"/>
                <a:gd name="T30" fmla="*/ 1 w 498"/>
                <a:gd name="T31" fmla="*/ 0 h 499"/>
                <a:gd name="T32" fmla="*/ 1 w 498"/>
                <a:gd name="T33" fmla="*/ 0 h 499"/>
                <a:gd name="T34" fmla="*/ 1 w 498"/>
                <a:gd name="T35" fmla="*/ 0 h 499"/>
                <a:gd name="T36" fmla="*/ 1 w 498"/>
                <a:gd name="T37" fmla="*/ 0 h 499"/>
                <a:gd name="T38" fmla="*/ 1 w 498"/>
                <a:gd name="T39" fmla="*/ 0 h 499"/>
                <a:gd name="T40" fmla="*/ 1 w 498"/>
                <a:gd name="T41" fmla="*/ 0 h 499"/>
                <a:gd name="T42" fmla="*/ 1 w 498"/>
                <a:gd name="T43" fmla="*/ 0 h 499"/>
                <a:gd name="T44" fmla="*/ 1 w 498"/>
                <a:gd name="T45" fmla="*/ 0 h 499"/>
                <a:gd name="T46" fmla="*/ 1 w 498"/>
                <a:gd name="T47" fmla="*/ 0 h 499"/>
                <a:gd name="T48" fmla="*/ 1 w 498"/>
                <a:gd name="T49" fmla="*/ 0 h 499"/>
                <a:gd name="T50" fmla="*/ 1 w 498"/>
                <a:gd name="T51" fmla="*/ 0 h 499"/>
                <a:gd name="T52" fmla="*/ 1 w 498"/>
                <a:gd name="T53" fmla="*/ 0 h 499"/>
                <a:gd name="T54" fmla="*/ 1 w 498"/>
                <a:gd name="T55" fmla="*/ 0 h 499"/>
                <a:gd name="T56" fmla="*/ 1 w 498"/>
                <a:gd name="T57" fmla="*/ 0 h 499"/>
                <a:gd name="T58" fmla="*/ 1 w 498"/>
                <a:gd name="T59" fmla="*/ 0 h 499"/>
                <a:gd name="T60" fmla="*/ 1 w 498"/>
                <a:gd name="T61" fmla="*/ 0 h 499"/>
                <a:gd name="T62" fmla="*/ 1 w 498"/>
                <a:gd name="T63" fmla="*/ 0 h 49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499"/>
                <a:gd name="T98" fmla="*/ 498 w 498"/>
                <a:gd name="T99" fmla="*/ 499 h 49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499">
                  <a:moveTo>
                    <a:pt x="248" y="499"/>
                  </a:moveTo>
                  <a:lnTo>
                    <a:pt x="274" y="498"/>
                  </a:lnTo>
                  <a:lnTo>
                    <a:pt x="298" y="494"/>
                  </a:lnTo>
                  <a:lnTo>
                    <a:pt x="321" y="489"/>
                  </a:lnTo>
                  <a:lnTo>
                    <a:pt x="344" y="480"/>
                  </a:lnTo>
                  <a:lnTo>
                    <a:pt x="366" y="470"/>
                  </a:lnTo>
                  <a:lnTo>
                    <a:pt x="387" y="457"/>
                  </a:lnTo>
                  <a:lnTo>
                    <a:pt x="406" y="442"/>
                  </a:lnTo>
                  <a:lnTo>
                    <a:pt x="425" y="426"/>
                  </a:lnTo>
                  <a:lnTo>
                    <a:pt x="442" y="408"/>
                  </a:lnTo>
                  <a:lnTo>
                    <a:pt x="456" y="388"/>
                  </a:lnTo>
                  <a:lnTo>
                    <a:pt x="468" y="368"/>
                  </a:lnTo>
                  <a:lnTo>
                    <a:pt x="479" y="345"/>
                  </a:lnTo>
                  <a:lnTo>
                    <a:pt x="488" y="321"/>
                  </a:lnTo>
                  <a:lnTo>
                    <a:pt x="494" y="298"/>
                  </a:lnTo>
                  <a:lnTo>
                    <a:pt x="497" y="274"/>
                  </a:lnTo>
                  <a:lnTo>
                    <a:pt x="498" y="249"/>
                  </a:lnTo>
                  <a:lnTo>
                    <a:pt x="497" y="225"/>
                  </a:lnTo>
                  <a:lnTo>
                    <a:pt x="494" y="201"/>
                  </a:lnTo>
                  <a:lnTo>
                    <a:pt x="488" y="176"/>
                  </a:lnTo>
                  <a:lnTo>
                    <a:pt x="479" y="153"/>
                  </a:lnTo>
                  <a:lnTo>
                    <a:pt x="468" y="131"/>
                  </a:lnTo>
                  <a:lnTo>
                    <a:pt x="456" y="111"/>
                  </a:lnTo>
                  <a:lnTo>
                    <a:pt x="442" y="91"/>
                  </a:lnTo>
                  <a:lnTo>
                    <a:pt x="425" y="73"/>
                  </a:lnTo>
                  <a:lnTo>
                    <a:pt x="406" y="56"/>
                  </a:lnTo>
                  <a:lnTo>
                    <a:pt x="387" y="42"/>
                  </a:lnTo>
                  <a:lnTo>
                    <a:pt x="366" y="29"/>
                  </a:lnTo>
                  <a:lnTo>
                    <a:pt x="344" y="18"/>
                  </a:lnTo>
                  <a:lnTo>
                    <a:pt x="321" y="10"/>
                  </a:lnTo>
                  <a:lnTo>
                    <a:pt x="298" y="5"/>
                  </a:lnTo>
                  <a:lnTo>
                    <a:pt x="274" y="1"/>
                  </a:lnTo>
                  <a:lnTo>
                    <a:pt x="248" y="0"/>
                  </a:lnTo>
                  <a:lnTo>
                    <a:pt x="223" y="1"/>
                  </a:lnTo>
                  <a:lnTo>
                    <a:pt x="199" y="5"/>
                  </a:lnTo>
                  <a:lnTo>
                    <a:pt x="175" y="12"/>
                  </a:lnTo>
                  <a:lnTo>
                    <a:pt x="152" y="20"/>
                  </a:lnTo>
                  <a:lnTo>
                    <a:pt x="130" y="30"/>
                  </a:lnTo>
                  <a:lnTo>
                    <a:pt x="109" y="43"/>
                  </a:lnTo>
                  <a:lnTo>
                    <a:pt x="91" y="56"/>
                  </a:lnTo>
                  <a:lnTo>
                    <a:pt x="72" y="73"/>
                  </a:lnTo>
                  <a:lnTo>
                    <a:pt x="56" y="91"/>
                  </a:lnTo>
                  <a:lnTo>
                    <a:pt x="42" y="109"/>
                  </a:lnTo>
                  <a:lnTo>
                    <a:pt x="30" y="130"/>
                  </a:lnTo>
                  <a:lnTo>
                    <a:pt x="19" y="152"/>
                  </a:lnTo>
                  <a:lnTo>
                    <a:pt x="11" y="175"/>
                  </a:lnTo>
                  <a:lnTo>
                    <a:pt x="4" y="199"/>
                  </a:lnTo>
                  <a:lnTo>
                    <a:pt x="1" y="224"/>
                  </a:lnTo>
                  <a:lnTo>
                    <a:pt x="0" y="249"/>
                  </a:lnTo>
                  <a:lnTo>
                    <a:pt x="1" y="274"/>
                  </a:lnTo>
                  <a:lnTo>
                    <a:pt x="4" y="298"/>
                  </a:lnTo>
                  <a:lnTo>
                    <a:pt x="10" y="321"/>
                  </a:lnTo>
                  <a:lnTo>
                    <a:pt x="18" y="345"/>
                  </a:lnTo>
                  <a:lnTo>
                    <a:pt x="28" y="368"/>
                  </a:lnTo>
                  <a:lnTo>
                    <a:pt x="41" y="388"/>
                  </a:lnTo>
                  <a:lnTo>
                    <a:pt x="56" y="408"/>
                  </a:lnTo>
                  <a:lnTo>
                    <a:pt x="72" y="426"/>
                  </a:lnTo>
                  <a:lnTo>
                    <a:pt x="91" y="442"/>
                  </a:lnTo>
                  <a:lnTo>
                    <a:pt x="110" y="457"/>
                  </a:lnTo>
                  <a:lnTo>
                    <a:pt x="131" y="470"/>
                  </a:lnTo>
                  <a:lnTo>
                    <a:pt x="153" y="480"/>
                  </a:lnTo>
                  <a:lnTo>
                    <a:pt x="176" y="489"/>
                  </a:lnTo>
                  <a:lnTo>
                    <a:pt x="199" y="494"/>
                  </a:lnTo>
                  <a:lnTo>
                    <a:pt x="223" y="498"/>
                  </a:lnTo>
                  <a:lnTo>
                    <a:pt x="248" y="49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30" name="Freeform 75"/>
            <p:cNvSpPr>
              <a:spLocks/>
            </p:cNvSpPr>
            <p:nvPr/>
          </p:nvSpPr>
          <p:spPr bwMode="auto">
            <a:xfrm>
              <a:off x="685" y="1549"/>
              <a:ext cx="200" cy="201"/>
            </a:xfrm>
            <a:custGeom>
              <a:avLst/>
              <a:gdLst>
                <a:gd name="T0" fmla="*/ 0 w 401"/>
                <a:gd name="T1" fmla="*/ 0 h 403"/>
                <a:gd name="T2" fmla="*/ 0 w 401"/>
                <a:gd name="T3" fmla="*/ 0 h 403"/>
                <a:gd name="T4" fmla="*/ 0 w 401"/>
                <a:gd name="T5" fmla="*/ 0 h 403"/>
                <a:gd name="T6" fmla="*/ 0 w 401"/>
                <a:gd name="T7" fmla="*/ 0 h 403"/>
                <a:gd name="T8" fmla="*/ 0 w 401"/>
                <a:gd name="T9" fmla="*/ 0 h 403"/>
                <a:gd name="T10" fmla="*/ 0 w 401"/>
                <a:gd name="T11" fmla="*/ 0 h 403"/>
                <a:gd name="T12" fmla="*/ 0 w 401"/>
                <a:gd name="T13" fmla="*/ 0 h 403"/>
                <a:gd name="T14" fmla="*/ 0 w 401"/>
                <a:gd name="T15" fmla="*/ 0 h 403"/>
                <a:gd name="T16" fmla="*/ 0 w 401"/>
                <a:gd name="T17" fmla="*/ 0 h 403"/>
                <a:gd name="T18" fmla="*/ 0 w 401"/>
                <a:gd name="T19" fmla="*/ 0 h 403"/>
                <a:gd name="T20" fmla="*/ 0 w 401"/>
                <a:gd name="T21" fmla="*/ 0 h 403"/>
                <a:gd name="T22" fmla="*/ 0 w 401"/>
                <a:gd name="T23" fmla="*/ 0 h 403"/>
                <a:gd name="T24" fmla="*/ 0 w 401"/>
                <a:gd name="T25" fmla="*/ 0 h 403"/>
                <a:gd name="T26" fmla="*/ 0 w 401"/>
                <a:gd name="T27" fmla="*/ 0 h 403"/>
                <a:gd name="T28" fmla="*/ 0 w 401"/>
                <a:gd name="T29" fmla="*/ 0 h 403"/>
                <a:gd name="T30" fmla="*/ 0 w 401"/>
                <a:gd name="T31" fmla="*/ 0 h 403"/>
                <a:gd name="T32" fmla="*/ 0 w 401"/>
                <a:gd name="T33" fmla="*/ 0 h 403"/>
                <a:gd name="T34" fmla="*/ 0 w 401"/>
                <a:gd name="T35" fmla="*/ 0 h 403"/>
                <a:gd name="T36" fmla="*/ 0 w 401"/>
                <a:gd name="T37" fmla="*/ 0 h 403"/>
                <a:gd name="T38" fmla="*/ 0 w 401"/>
                <a:gd name="T39" fmla="*/ 0 h 403"/>
                <a:gd name="T40" fmla="*/ 0 w 401"/>
                <a:gd name="T41" fmla="*/ 0 h 403"/>
                <a:gd name="T42" fmla="*/ 0 w 401"/>
                <a:gd name="T43" fmla="*/ 0 h 403"/>
                <a:gd name="T44" fmla="*/ 0 w 401"/>
                <a:gd name="T45" fmla="*/ 0 h 403"/>
                <a:gd name="T46" fmla="*/ 0 w 401"/>
                <a:gd name="T47" fmla="*/ 0 h 403"/>
                <a:gd name="T48" fmla="*/ 0 w 401"/>
                <a:gd name="T49" fmla="*/ 0 h 403"/>
                <a:gd name="T50" fmla="*/ 0 w 401"/>
                <a:gd name="T51" fmla="*/ 0 h 403"/>
                <a:gd name="T52" fmla="*/ 0 w 401"/>
                <a:gd name="T53" fmla="*/ 0 h 403"/>
                <a:gd name="T54" fmla="*/ 0 w 401"/>
                <a:gd name="T55" fmla="*/ 0 h 403"/>
                <a:gd name="T56" fmla="*/ 0 w 401"/>
                <a:gd name="T57" fmla="*/ 0 h 403"/>
                <a:gd name="T58" fmla="*/ 0 w 401"/>
                <a:gd name="T59" fmla="*/ 0 h 403"/>
                <a:gd name="T60" fmla="*/ 0 w 401"/>
                <a:gd name="T61" fmla="*/ 0 h 403"/>
                <a:gd name="T62" fmla="*/ 0 w 401"/>
                <a:gd name="T63" fmla="*/ 0 h 40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3"/>
                <a:gd name="T98" fmla="*/ 401 w 401"/>
                <a:gd name="T99" fmla="*/ 403 h 40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3">
                  <a:moveTo>
                    <a:pt x="0" y="201"/>
                  </a:moveTo>
                  <a:lnTo>
                    <a:pt x="1" y="181"/>
                  </a:lnTo>
                  <a:lnTo>
                    <a:pt x="3" y="162"/>
                  </a:lnTo>
                  <a:lnTo>
                    <a:pt x="8" y="143"/>
                  </a:lnTo>
                  <a:lnTo>
                    <a:pt x="15" y="125"/>
                  </a:lnTo>
                  <a:lnTo>
                    <a:pt x="23" y="106"/>
                  </a:lnTo>
                  <a:lnTo>
                    <a:pt x="33" y="90"/>
                  </a:lnTo>
                  <a:lnTo>
                    <a:pt x="45" y="74"/>
                  </a:lnTo>
                  <a:lnTo>
                    <a:pt x="59" y="59"/>
                  </a:lnTo>
                  <a:lnTo>
                    <a:pt x="74" y="45"/>
                  </a:lnTo>
                  <a:lnTo>
                    <a:pt x="90" y="34"/>
                  </a:lnTo>
                  <a:lnTo>
                    <a:pt x="106" y="23"/>
                  </a:lnTo>
                  <a:lnTo>
                    <a:pt x="124" y="15"/>
                  </a:lnTo>
                  <a:lnTo>
                    <a:pt x="143" y="8"/>
                  </a:lnTo>
                  <a:lnTo>
                    <a:pt x="161" y="4"/>
                  </a:lnTo>
                  <a:lnTo>
                    <a:pt x="181" y="2"/>
                  </a:lnTo>
                  <a:lnTo>
                    <a:pt x="200" y="0"/>
                  </a:lnTo>
                  <a:lnTo>
                    <a:pt x="220" y="2"/>
                  </a:lnTo>
                  <a:lnTo>
                    <a:pt x="241" y="4"/>
                  </a:lnTo>
                  <a:lnTo>
                    <a:pt x="259" y="8"/>
                  </a:lnTo>
                  <a:lnTo>
                    <a:pt x="278" y="15"/>
                  </a:lnTo>
                  <a:lnTo>
                    <a:pt x="295" y="23"/>
                  </a:lnTo>
                  <a:lnTo>
                    <a:pt x="312" y="34"/>
                  </a:lnTo>
                  <a:lnTo>
                    <a:pt x="327" y="45"/>
                  </a:lnTo>
                  <a:lnTo>
                    <a:pt x="342" y="59"/>
                  </a:lnTo>
                  <a:lnTo>
                    <a:pt x="356" y="74"/>
                  </a:lnTo>
                  <a:lnTo>
                    <a:pt x="367" y="90"/>
                  </a:lnTo>
                  <a:lnTo>
                    <a:pt x="378" y="106"/>
                  </a:lnTo>
                  <a:lnTo>
                    <a:pt x="386" y="125"/>
                  </a:lnTo>
                  <a:lnTo>
                    <a:pt x="393" y="143"/>
                  </a:lnTo>
                  <a:lnTo>
                    <a:pt x="397" y="162"/>
                  </a:lnTo>
                  <a:lnTo>
                    <a:pt x="400" y="181"/>
                  </a:lnTo>
                  <a:lnTo>
                    <a:pt x="401" y="201"/>
                  </a:lnTo>
                  <a:lnTo>
                    <a:pt x="400" y="222"/>
                  </a:lnTo>
                  <a:lnTo>
                    <a:pt x="396" y="241"/>
                  </a:lnTo>
                  <a:lnTo>
                    <a:pt x="392" y="261"/>
                  </a:lnTo>
                  <a:lnTo>
                    <a:pt x="385" y="279"/>
                  </a:lnTo>
                  <a:lnTo>
                    <a:pt x="377" y="298"/>
                  </a:lnTo>
                  <a:lnTo>
                    <a:pt x="366" y="314"/>
                  </a:lnTo>
                  <a:lnTo>
                    <a:pt x="355" y="329"/>
                  </a:lnTo>
                  <a:lnTo>
                    <a:pt x="342" y="344"/>
                  </a:lnTo>
                  <a:lnTo>
                    <a:pt x="328" y="356"/>
                  </a:lnTo>
                  <a:lnTo>
                    <a:pt x="312" y="368"/>
                  </a:lnTo>
                  <a:lnTo>
                    <a:pt x="296" y="378"/>
                  </a:lnTo>
                  <a:lnTo>
                    <a:pt x="279" y="386"/>
                  </a:lnTo>
                  <a:lnTo>
                    <a:pt x="260" y="393"/>
                  </a:lnTo>
                  <a:lnTo>
                    <a:pt x="241" y="398"/>
                  </a:lnTo>
                  <a:lnTo>
                    <a:pt x="221" y="401"/>
                  </a:lnTo>
                  <a:lnTo>
                    <a:pt x="200" y="403"/>
                  </a:lnTo>
                  <a:lnTo>
                    <a:pt x="181" y="401"/>
                  </a:lnTo>
                  <a:lnTo>
                    <a:pt x="161" y="399"/>
                  </a:lnTo>
                  <a:lnTo>
                    <a:pt x="143" y="394"/>
                  </a:lnTo>
                  <a:lnTo>
                    <a:pt x="124" y="388"/>
                  </a:lnTo>
                  <a:lnTo>
                    <a:pt x="106" y="379"/>
                  </a:lnTo>
                  <a:lnTo>
                    <a:pt x="90" y="369"/>
                  </a:lnTo>
                  <a:lnTo>
                    <a:pt x="74" y="358"/>
                  </a:lnTo>
                  <a:lnTo>
                    <a:pt x="59" y="344"/>
                  </a:lnTo>
                  <a:lnTo>
                    <a:pt x="45" y="329"/>
                  </a:lnTo>
                  <a:lnTo>
                    <a:pt x="33" y="313"/>
                  </a:lnTo>
                  <a:lnTo>
                    <a:pt x="23" y="297"/>
                  </a:lnTo>
                  <a:lnTo>
                    <a:pt x="15" y="278"/>
                  </a:lnTo>
                  <a:lnTo>
                    <a:pt x="8" y="260"/>
                  </a:lnTo>
                  <a:lnTo>
                    <a:pt x="3" y="241"/>
                  </a:lnTo>
                  <a:lnTo>
                    <a:pt x="1" y="220"/>
                  </a:lnTo>
                  <a:lnTo>
                    <a:pt x="0" y="201"/>
                  </a:lnTo>
                  <a:close/>
                </a:path>
              </a:pathLst>
            </a:custGeom>
            <a:solidFill>
              <a:srgbClr val="FFD1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31" name="Freeform 76"/>
            <p:cNvSpPr>
              <a:spLocks/>
            </p:cNvSpPr>
            <p:nvPr/>
          </p:nvSpPr>
          <p:spPr bwMode="auto">
            <a:xfrm>
              <a:off x="716" y="1549"/>
              <a:ext cx="169" cy="189"/>
            </a:xfrm>
            <a:custGeom>
              <a:avLst/>
              <a:gdLst>
                <a:gd name="T0" fmla="*/ 0 w 339"/>
                <a:gd name="T1" fmla="*/ 1 h 378"/>
                <a:gd name="T2" fmla="*/ 0 w 339"/>
                <a:gd name="T3" fmla="*/ 1 h 378"/>
                <a:gd name="T4" fmla="*/ 0 w 339"/>
                <a:gd name="T5" fmla="*/ 1 h 378"/>
                <a:gd name="T6" fmla="*/ 0 w 339"/>
                <a:gd name="T7" fmla="*/ 1 h 378"/>
                <a:gd name="T8" fmla="*/ 0 w 339"/>
                <a:gd name="T9" fmla="*/ 1 h 378"/>
                <a:gd name="T10" fmla="*/ 0 w 339"/>
                <a:gd name="T11" fmla="*/ 1 h 378"/>
                <a:gd name="T12" fmla="*/ 0 w 339"/>
                <a:gd name="T13" fmla="*/ 1 h 378"/>
                <a:gd name="T14" fmla="*/ 0 w 339"/>
                <a:gd name="T15" fmla="*/ 1 h 378"/>
                <a:gd name="T16" fmla="*/ 0 w 339"/>
                <a:gd name="T17" fmla="*/ 1 h 378"/>
                <a:gd name="T18" fmla="*/ 0 w 339"/>
                <a:gd name="T19" fmla="*/ 1 h 378"/>
                <a:gd name="T20" fmla="*/ 0 w 339"/>
                <a:gd name="T21" fmla="*/ 1 h 378"/>
                <a:gd name="T22" fmla="*/ 0 w 339"/>
                <a:gd name="T23" fmla="*/ 1 h 378"/>
                <a:gd name="T24" fmla="*/ 0 w 339"/>
                <a:gd name="T25" fmla="*/ 1 h 378"/>
                <a:gd name="T26" fmla="*/ 0 w 339"/>
                <a:gd name="T27" fmla="*/ 1 h 378"/>
                <a:gd name="T28" fmla="*/ 0 w 339"/>
                <a:gd name="T29" fmla="*/ 1 h 378"/>
                <a:gd name="T30" fmla="*/ 0 w 339"/>
                <a:gd name="T31" fmla="*/ 1 h 378"/>
                <a:gd name="T32" fmla="*/ 0 w 339"/>
                <a:gd name="T33" fmla="*/ 1 h 378"/>
                <a:gd name="T34" fmla="*/ 0 w 339"/>
                <a:gd name="T35" fmla="*/ 1 h 378"/>
                <a:gd name="T36" fmla="*/ 0 w 339"/>
                <a:gd name="T37" fmla="*/ 1 h 378"/>
                <a:gd name="T38" fmla="*/ 0 w 339"/>
                <a:gd name="T39" fmla="*/ 1 h 378"/>
                <a:gd name="T40" fmla="*/ 0 w 339"/>
                <a:gd name="T41" fmla="*/ 1 h 378"/>
                <a:gd name="T42" fmla="*/ 0 w 339"/>
                <a:gd name="T43" fmla="*/ 1 h 378"/>
                <a:gd name="T44" fmla="*/ 0 w 339"/>
                <a:gd name="T45" fmla="*/ 1 h 378"/>
                <a:gd name="T46" fmla="*/ 0 w 339"/>
                <a:gd name="T47" fmla="*/ 1 h 378"/>
                <a:gd name="T48" fmla="*/ 0 w 339"/>
                <a:gd name="T49" fmla="*/ 1 h 378"/>
                <a:gd name="T50" fmla="*/ 0 w 339"/>
                <a:gd name="T51" fmla="*/ 1 h 378"/>
                <a:gd name="T52" fmla="*/ 0 w 339"/>
                <a:gd name="T53" fmla="*/ 1 h 378"/>
                <a:gd name="T54" fmla="*/ 0 w 339"/>
                <a:gd name="T55" fmla="*/ 1 h 378"/>
                <a:gd name="T56" fmla="*/ 0 w 339"/>
                <a:gd name="T57" fmla="*/ 1 h 378"/>
                <a:gd name="T58" fmla="*/ 0 w 339"/>
                <a:gd name="T59" fmla="*/ 1 h 378"/>
                <a:gd name="T60" fmla="*/ 0 w 339"/>
                <a:gd name="T61" fmla="*/ 1 h 378"/>
                <a:gd name="T62" fmla="*/ 0 w 339"/>
                <a:gd name="T63" fmla="*/ 1 h 37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39"/>
                <a:gd name="T97" fmla="*/ 0 h 378"/>
                <a:gd name="T98" fmla="*/ 339 w 339"/>
                <a:gd name="T99" fmla="*/ 378 h 37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39" h="378">
                  <a:moveTo>
                    <a:pt x="280" y="59"/>
                  </a:moveTo>
                  <a:lnTo>
                    <a:pt x="265" y="45"/>
                  </a:lnTo>
                  <a:lnTo>
                    <a:pt x="250" y="34"/>
                  </a:lnTo>
                  <a:lnTo>
                    <a:pt x="233" y="23"/>
                  </a:lnTo>
                  <a:lnTo>
                    <a:pt x="216" y="15"/>
                  </a:lnTo>
                  <a:lnTo>
                    <a:pt x="197" y="8"/>
                  </a:lnTo>
                  <a:lnTo>
                    <a:pt x="179" y="4"/>
                  </a:lnTo>
                  <a:lnTo>
                    <a:pt x="158" y="2"/>
                  </a:lnTo>
                  <a:lnTo>
                    <a:pt x="138" y="0"/>
                  </a:lnTo>
                  <a:lnTo>
                    <a:pt x="119" y="2"/>
                  </a:lnTo>
                  <a:lnTo>
                    <a:pt x="100" y="4"/>
                  </a:lnTo>
                  <a:lnTo>
                    <a:pt x="82" y="8"/>
                  </a:lnTo>
                  <a:lnTo>
                    <a:pt x="65" y="14"/>
                  </a:lnTo>
                  <a:lnTo>
                    <a:pt x="47" y="22"/>
                  </a:lnTo>
                  <a:lnTo>
                    <a:pt x="30" y="33"/>
                  </a:lnTo>
                  <a:lnTo>
                    <a:pt x="15" y="44"/>
                  </a:lnTo>
                  <a:lnTo>
                    <a:pt x="0" y="57"/>
                  </a:lnTo>
                  <a:lnTo>
                    <a:pt x="12" y="51"/>
                  </a:lnTo>
                  <a:lnTo>
                    <a:pt x="22" y="47"/>
                  </a:lnTo>
                  <a:lnTo>
                    <a:pt x="34" y="42"/>
                  </a:lnTo>
                  <a:lnTo>
                    <a:pt x="46" y="38"/>
                  </a:lnTo>
                  <a:lnTo>
                    <a:pt x="58" y="36"/>
                  </a:lnTo>
                  <a:lnTo>
                    <a:pt x="69" y="34"/>
                  </a:lnTo>
                  <a:lnTo>
                    <a:pt x="82" y="33"/>
                  </a:lnTo>
                  <a:lnTo>
                    <a:pt x="95" y="33"/>
                  </a:lnTo>
                  <a:lnTo>
                    <a:pt x="114" y="34"/>
                  </a:lnTo>
                  <a:lnTo>
                    <a:pt x="134" y="36"/>
                  </a:lnTo>
                  <a:lnTo>
                    <a:pt x="152" y="41"/>
                  </a:lnTo>
                  <a:lnTo>
                    <a:pt x="171" y="48"/>
                  </a:lnTo>
                  <a:lnTo>
                    <a:pt x="189" y="56"/>
                  </a:lnTo>
                  <a:lnTo>
                    <a:pt x="205" y="66"/>
                  </a:lnTo>
                  <a:lnTo>
                    <a:pt x="221" y="78"/>
                  </a:lnTo>
                  <a:lnTo>
                    <a:pt x="236" y="91"/>
                  </a:lnTo>
                  <a:lnTo>
                    <a:pt x="250" y="106"/>
                  </a:lnTo>
                  <a:lnTo>
                    <a:pt x="262" y="123"/>
                  </a:lnTo>
                  <a:lnTo>
                    <a:pt x="272" y="139"/>
                  </a:lnTo>
                  <a:lnTo>
                    <a:pt x="280" y="157"/>
                  </a:lnTo>
                  <a:lnTo>
                    <a:pt x="287" y="176"/>
                  </a:lnTo>
                  <a:lnTo>
                    <a:pt x="292" y="194"/>
                  </a:lnTo>
                  <a:lnTo>
                    <a:pt x="294" y="215"/>
                  </a:lnTo>
                  <a:lnTo>
                    <a:pt x="295" y="234"/>
                  </a:lnTo>
                  <a:lnTo>
                    <a:pt x="294" y="255"/>
                  </a:lnTo>
                  <a:lnTo>
                    <a:pt x="290" y="276"/>
                  </a:lnTo>
                  <a:lnTo>
                    <a:pt x="286" y="295"/>
                  </a:lnTo>
                  <a:lnTo>
                    <a:pt x="278" y="314"/>
                  </a:lnTo>
                  <a:lnTo>
                    <a:pt x="270" y="331"/>
                  </a:lnTo>
                  <a:lnTo>
                    <a:pt x="258" y="348"/>
                  </a:lnTo>
                  <a:lnTo>
                    <a:pt x="247" y="363"/>
                  </a:lnTo>
                  <a:lnTo>
                    <a:pt x="233" y="378"/>
                  </a:lnTo>
                  <a:lnTo>
                    <a:pt x="256" y="364"/>
                  </a:lnTo>
                  <a:lnTo>
                    <a:pt x="277" y="347"/>
                  </a:lnTo>
                  <a:lnTo>
                    <a:pt x="294" y="328"/>
                  </a:lnTo>
                  <a:lnTo>
                    <a:pt x="310" y="306"/>
                  </a:lnTo>
                  <a:lnTo>
                    <a:pt x="322" y="283"/>
                  </a:lnTo>
                  <a:lnTo>
                    <a:pt x="331" y="256"/>
                  </a:lnTo>
                  <a:lnTo>
                    <a:pt x="337" y="230"/>
                  </a:lnTo>
                  <a:lnTo>
                    <a:pt x="339" y="201"/>
                  </a:lnTo>
                  <a:lnTo>
                    <a:pt x="338" y="181"/>
                  </a:lnTo>
                  <a:lnTo>
                    <a:pt x="335" y="162"/>
                  </a:lnTo>
                  <a:lnTo>
                    <a:pt x="331" y="143"/>
                  </a:lnTo>
                  <a:lnTo>
                    <a:pt x="324" y="125"/>
                  </a:lnTo>
                  <a:lnTo>
                    <a:pt x="316" y="106"/>
                  </a:lnTo>
                  <a:lnTo>
                    <a:pt x="305" y="90"/>
                  </a:lnTo>
                  <a:lnTo>
                    <a:pt x="294" y="74"/>
                  </a:lnTo>
                  <a:lnTo>
                    <a:pt x="280" y="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32" name="Freeform 77"/>
            <p:cNvSpPr>
              <a:spLocks/>
            </p:cNvSpPr>
            <p:nvPr/>
          </p:nvSpPr>
          <p:spPr bwMode="auto">
            <a:xfrm>
              <a:off x="661" y="1790"/>
              <a:ext cx="249" cy="250"/>
            </a:xfrm>
            <a:custGeom>
              <a:avLst/>
              <a:gdLst>
                <a:gd name="T0" fmla="*/ 1 w 498"/>
                <a:gd name="T1" fmla="*/ 1 h 500"/>
                <a:gd name="T2" fmla="*/ 1 w 498"/>
                <a:gd name="T3" fmla="*/ 1 h 500"/>
                <a:gd name="T4" fmla="*/ 1 w 498"/>
                <a:gd name="T5" fmla="*/ 1 h 500"/>
                <a:gd name="T6" fmla="*/ 1 w 498"/>
                <a:gd name="T7" fmla="*/ 1 h 500"/>
                <a:gd name="T8" fmla="*/ 1 w 498"/>
                <a:gd name="T9" fmla="*/ 1 h 500"/>
                <a:gd name="T10" fmla="*/ 1 w 498"/>
                <a:gd name="T11" fmla="*/ 1 h 500"/>
                <a:gd name="T12" fmla="*/ 1 w 498"/>
                <a:gd name="T13" fmla="*/ 1 h 500"/>
                <a:gd name="T14" fmla="*/ 1 w 498"/>
                <a:gd name="T15" fmla="*/ 1 h 500"/>
                <a:gd name="T16" fmla="*/ 1 w 498"/>
                <a:gd name="T17" fmla="*/ 1 h 500"/>
                <a:gd name="T18" fmla="*/ 1 w 498"/>
                <a:gd name="T19" fmla="*/ 1 h 500"/>
                <a:gd name="T20" fmla="*/ 1 w 498"/>
                <a:gd name="T21" fmla="*/ 1 h 500"/>
                <a:gd name="T22" fmla="*/ 1 w 498"/>
                <a:gd name="T23" fmla="*/ 1 h 500"/>
                <a:gd name="T24" fmla="*/ 1 w 498"/>
                <a:gd name="T25" fmla="*/ 1 h 500"/>
                <a:gd name="T26" fmla="*/ 1 w 498"/>
                <a:gd name="T27" fmla="*/ 1 h 500"/>
                <a:gd name="T28" fmla="*/ 1 w 498"/>
                <a:gd name="T29" fmla="*/ 1 h 500"/>
                <a:gd name="T30" fmla="*/ 1 w 498"/>
                <a:gd name="T31" fmla="*/ 1 h 500"/>
                <a:gd name="T32" fmla="*/ 1 w 498"/>
                <a:gd name="T33" fmla="*/ 1 h 500"/>
                <a:gd name="T34" fmla="*/ 1 w 498"/>
                <a:gd name="T35" fmla="*/ 1 h 500"/>
                <a:gd name="T36" fmla="*/ 1 w 498"/>
                <a:gd name="T37" fmla="*/ 1 h 500"/>
                <a:gd name="T38" fmla="*/ 1 w 498"/>
                <a:gd name="T39" fmla="*/ 1 h 500"/>
                <a:gd name="T40" fmla="*/ 1 w 498"/>
                <a:gd name="T41" fmla="*/ 1 h 500"/>
                <a:gd name="T42" fmla="*/ 1 w 498"/>
                <a:gd name="T43" fmla="*/ 1 h 500"/>
                <a:gd name="T44" fmla="*/ 1 w 498"/>
                <a:gd name="T45" fmla="*/ 1 h 500"/>
                <a:gd name="T46" fmla="*/ 1 w 498"/>
                <a:gd name="T47" fmla="*/ 1 h 500"/>
                <a:gd name="T48" fmla="*/ 1 w 498"/>
                <a:gd name="T49" fmla="*/ 1 h 500"/>
                <a:gd name="T50" fmla="*/ 1 w 498"/>
                <a:gd name="T51" fmla="*/ 1 h 500"/>
                <a:gd name="T52" fmla="*/ 1 w 498"/>
                <a:gd name="T53" fmla="*/ 1 h 500"/>
                <a:gd name="T54" fmla="*/ 1 w 498"/>
                <a:gd name="T55" fmla="*/ 1 h 500"/>
                <a:gd name="T56" fmla="*/ 1 w 498"/>
                <a:gd name="T57" fmla="*/ 1 h 500"/>
                <a:gd name="T58" fmla="*/ 1 w 498"/>
                <a:gd name="T59" fmla="*/ 1 h 500"/>
                <a:gd name="T60" fmla="*/ 1 w 498"/>
                <a:gd name="T61" fmla="*/ 1 h 500"/>
                <a:gd name="T62" fmla="*/ 1 w 498"/>
                <a:gd name="T63" fmla="*/ 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90"/>
                  </a:lnTo>
                  <a:lnTo>
                    <a:pt x="344" y="480"/>
                  </a:lnTo>
                  <a:lnTo>
                    <a:pt x="366" y="470"/>
                  </a:lnTo>
                  <a:lnTo>
                    <a:pt x="387" y="457"/>
                  </a:lnTo>
                  <a:lnTo>
                    <a:pt x="406" y="444"/>
                  </a:lnTo>
                  <a:lnTo>
                    <a:pt x="425" y="426"/>
                  </a:lnTo>
                  <a:lnTo>
                    <a:pt x="442" y="408"/>
                  </a:lnTo>
                  <a:lnTo>
                    <a:pt x="456" y="388"/>
                  </a:lnTo>
                  <a:lnTo>
                    <a:pt x="468" y="368"/>
                  </a:lnTo>
                  <a:lnTo>
                    <a:pt x="479" y="346"/>
                  </a:lnTo>
                  <a:lnTo>
                    <a:pt x="488" y="323"/>
                  </a:lnTo>
                  <a:lnTo>
                    <a:pt x="494" y="300"/>
                  </a:lnTo>
                  <a:lnTo>
                    <a:pt x="497" y="275"/>
                  </a:lnTo>
                  <a:lnTo>
                    <a:pt x="498" y="250"/>
                  </a:lnTo>
                  <a:lnTo>
                    <a:pt x="497" y="225"/>
                  </a:lnTo>
                  <a:lnTo>
                    <a:pt x="494" y="200"/>
                  </a:lnTo>
                  <a:lnTo>
                    <a:pt x="488" y="177"/>
                  </a:lnTo>
                  <a:lnTo>
                    <a:pt x="479" y="154"/>
                  </a:lnTo>
                  <a:lnTo>
                    <a:pt x="468" y="132"/>
                  </a:lnTo>
                  <a:lnTo>
                    <a:pt x="456" y="112"/>
                  </a:lnTo>
                  <a:lnTo>
                    <a:pt x="442" y="92"/>
                  </a:lnTo>
                  <a:lnTo>
                    <a:pt x="425" y="74"/>
                  </a:lnTo>
                  <a:lnTo>
                    <a:pt x="406" y="56"/>
                  </a:lnTo>
                  <a:lnTo>
                    <a:pt x="387" y="43"/>
                  </a:lnTo>
                  <a:lnTo>
                    <a:pt x="366" y="30"/>
                  </a:lnTo>
                  <a:lnTo>
                    <a:pt x="344" y="20"/>
                  </a:lnTo>
                  <a:lnTo>
                    <a:pt x="321" y="10"/>
                  </a:lnTo>
                  <a:lnTo>
                    <a:pt x="298" y="5"/>
                  </a:lnTo>
                  <a:lnTo>
                    <a:pt x="274" y="1"/>
                  </a:lnTo>
                  <a:lnTo>
                    <a:pt x="248" y="0"/>
                  </a:lnTo>
                  <a:lnTo>
                    <a:pt x="223" y="1"/>
                  </a:lnTo>
                  <a:lnTo>
                    <a:pt x="199" y="5"/>
                  </a:lnTo>
                  <a:lnTo>
                    <a:pt x="175" y="12"/>
                  </a:lnTo>
                  <a:lnTo>
                    <a:pt x="152" y="20"/>
                  </a:lnTo>
                  <a:lnTo>
                    <a:pt x="130" y="30"/>
                  </a:lnTo>
                  <a:lnTo>
                    <a:pt x="109" y="43"/>
                  </a:lnTo>
                  <a:lnTo>
                    <a:pt x="91" y="58"/>
                  </a:lnTo>
                  <a:lnTo>
                    <a:pt x="72" y="74"/>
                  </a:lnTo>
                  <a:lnTo>
                    <a:pt x="56" y="91"/>
                  </a:lnTo>
                  <a:lnTo>
                    <a:pt x="42" y="111"/>
                  </a:lnTo>
                  <a:lnTo>
                    <a:pt x="30" y="131"/>
                  </a:lnTo>
                  <a:lnTo>
                    <a:pt x="19" y="153"/>
                  </a:lnTo>
                  <a:lnTo>
                    <a:pt x="11" y="176"/>
                  </a:lnTo>
                  <a:lnTo>
                    <a:pt x="4" y="200"/>
                  </a:lnTo>
                  <a:lnTo>
                    <a:pt x="1" y="225"/>
                  </a:lnTo>
                  <a:lnTo>
                    <a:pt x="0" y="250"/>
                  </a:lnTo>
                  <a:lnTo>
                    <a:pt x="1" y="275"/>
                  </a:lnTo>
                  <a:lnTo>
                    <a:pt x="4" y="300"/>
                  </a:lnTo>
                  <a:lnTo>
                    <a:pt x="10" y="323"/>
                  </a:lnTo>
                  <a:lnTo>
                    <a:pt x="18" y="346"/>
                  </a:lnTo>
                  <a:lnTo>
                    <a:pt x="28" y="368"/>
                  </a:lnTo>
                  <a:lnTo>
                    <a:pt x="41" y="388"/>
                  </a:lnTo>
                  <a:lnTo>
                    <a:pt x="56" y="408"/>
                  </a:lnTo>
                  <a:lnTo>
                    <a:pt x="72" y="426"/>
                  </a:lnTo>
                  <a:lnTo>
                    <a:pt x="91" y="444"/>
                  </a:lnTo>
                  <a:lnTo>
                    <a:pt x="110" y="457"/>
                  </a:lnTo>
                  <a:lnTo>
                    <a:pt x="131" y="470"/>
                  </a:lnTo>
                  <a:lnTo>
                    <a:pt x="153" y="480"/>
                  </a:lnTo>
                  <a:lnTo>
                    <a:pt x="176" y="490"/>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33" name="Freeform 78"/>
            <p:cNvSpPr>
              <a:spLocks/>
            </p:cNvSpPr>
            <p:nvPr/>
          </p:nvSpPr>
          <p:spPr bwMode="auto">
            <a:xfrm>
              <a:off x="685" y="1814"/>
              <a:ext cx="200" cy="201"/>
            </a:xfrm>
            <a:custGeom>
              <a:avLst/>
              <a:gdLst>
                <a:gd name="T0" fmla="*/ 0 w 401"/>
                <a:gd name="T1" fmla="*/ 1 h 400"/>
                <a:gd name="T2" fmla="*/ 0 w 401"/>
                <a:gd name="T3" fmla="*/ 1 h 400"/>
                <a:gd name="T4" fmla="*/ 0 w 401"/>
                <a:gd name="T5" fmla="*/ 1 h 400"/>
                <a:gd name="T6" fmla="*/ 0 w 401"/>
                <a:gd name="T7" fmla="*/ 1 h 400"/>
                <a:gd name="T8" fmla="*/ 0 w 401"/>
                <a:gd name="T9" fmla="*/ 1 h 400"/>
                <a:gd name="T10" fmla="*/ 0 w 401"/>
                <a:gd name="T11" fmla="*/ 1 h 400"/>
                <a:gd name="T12" fmla="*/ 0 w 401"/>
                <a:gd name="T13" fmla="*/ 1 h 400"/>
                <a:gd name="T14" fmla="*/ 0 w 401"/>
                <a:gd name="T15" fmla="*/ 1 h 400"/>
                <a:gd name="T16" fmla="*/ 0 w 401"/>
                <a:gd name="T17" fmla="*/ 1 h 400"/>
                <a:gd name="T18" fmla="*/ 0 w 401"/>
                <a:gd name="T19" fmla="*/ 1 h 400"/>
                <a:gd name="T20" fmla="*/ 0 w 401"/>
                <a:gd name="T21" fmla="*/ 1 h 400"/>
                <a:gd name="T22" fmla="*/ 0 w 401"/>
                <a:gd name="T23" fmla="*/ 1 h 400"/>
                <a:gd name="T24" fmla="*/ 0 w 401"/>
                <a:gd name="T25" fmla="*/ 1 h 400"/>
                <a:gd name="T26" fmla="*/ 0 w 401"/>
                <a:gd name="T27" fmla="*/ 1 h 400"/>
                <a:gd name="T28" fmla="*/ 0 w 401"/>
                <a:gd name="T29" fmla="*/ 1 h 400"/>
                <a:gd name="T30" fmla="*/ 0 w 401"/>
                <a:gd name="T31" fmla="*/ 1 h 400"/>
                <a:gd name="T32" fmla="*/ 0 w 401"/>
                <a:gd name="T33" fmla="*/ 1 h 400"/>
                <a:gd name="T34" fmla="*/ 0 w 401"/>
                <a:gd name="T35" fmla="*/ 1 h 400"/>
                <a:gd name="T36" fmla="*/ 0 w 401"/>
                <a:gd name="T37" fmla="*/ 1 h 400"/>
                <a:gd name="T38" fmla="*/ 0 w 401"/>
                <a:gd name="T39" fmla="*/ 1 h 400"/>
                <a:gd name="T40" fmla="*/ 0 w 401"/>
                <a:gd name="T41" fmla="*/ 1 h 400"/>
                <a:gd name="T42" fmla="*/ 0 w 401"/>
                <a:gd name="T43" fmla="*/ 1 h 400"/>
                <a:gd name="T44" fmla="*/ 0 w 401"/>
                <a:gd name="T45" fmla="*/ 1 h 400"/>
                <a:gd name="T46" fmla="*/ 0 w 401"/>
                <a:gd name="T47" fmla="*/ 1 h 400"/>
                <a:gd name="T48" fmla="*/ 0 w 401"/>
                <a:gd name="T49" fmla="*/ 1 h 400"/>
                <a:gd name="T50" fmla="*/ 0 w 401"/>
                <a:gd name="T51" fmla="*/ 1 h 400"/>
                <a:gd name="T52" fmla="*/ 0 w 401"/>
                <a:gd name="T53" fmla="*/ 1 h 400"/>
                <a:gd name="T54" fmla="*/ 0 w 401"/>
                <a:gd name="T55" fmla="*/ 1 h 400"/>
                <a:gd name="T56" fmla="*/ 0 w 401"/>
                <a:gd name="T57" fmla="*/ 1 h 400"/>
                <a:gd name="T58" fmla="*/ 0 w 401"/>
                <a:gd name="T59" fmla="*/ 1 h 400"/>
                <a:gd name="T60" fmla="*/ 0 w 401"/>
                <a:gd name="T61" fmla="*/ 1 h 400"/>
                <a:gd name="T62" fmla="*/ 0 w 401"/>
                <a:gd name="T63" fmla="*/ 1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0"/>
                <a:gd name="T98" fmla="*/ 401 w 401"/>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0">
                  <a:moveTo>
                    <a:pt x="0" y="200"/>
                  </a:moveTo>
                  <a:lnTo>
                    <a:pt x="1" y="180"/>
                  </a:lnTo>
                  <a:lnTo>
                    <a:pt x="3" y="161"/>
                  </a:lnTo>
                  <a:lnTo>
                    <a:pt x="8" y="142"/>
                  </a:lnTo>
                  <a:lnTo>
                    <a:pt x="15" y="124"/>
                  </a:lnTo>
                  <a:lnTo>
                    <a:pt x="23" y="106"/>
                  </a:lnTo>
                  <a:lnTo>
                    <a:pt x="33" y="89"/>
                  </a:lnTo>
                  <a:lnTo>
                    <a:pt x="45" y="73"/>
                  </a:lnTo>
                  <a:lnTo>
                    <a:pt x="59" y="58"/>
                  </a:lnTo>
                  <a:lnTo>
                    <a:pt x="74" y="44"/>
                  </a:lnTo>
                  <a:lnTo>
                    <a:pt x="90" y="33"/>
                  </a:lnTo>
                  <a:lnTo>
                    <a:pt x="106" y="23"/>
                  </a:lnTo>
                  <a:lnTo>
                    <a:pt x="124" y="15"/>
                  </a:lnTo>
                  <a:lnTo>
                    <a:pt x="143" y="8"/>
                  </a:lnTo>
                  <a:lnTo>
                    <a:pt x="161" y="3"/>
                  </a:lnTo>
                  <a:lnTo>
                    <a:pt x="181" y="1"/>
                  </a:lnTo>
                  <a:lnTo>
                    <a:pt x="200" y="0"/>
                  </a:lnTo>
                  <a:lnTo>
                    <a:pt x="220" y="1"/>
                  </a:lnTo>
                  <a:lnTo>
                    <a:pt x="241" y="3"/>
                  </a:lnTo>
                  <a:lnTo>
                    <a:pt x="259" y="8"/>
                  </a:lnTo>
                  <a:lnTo>
                    <a:pt x="278" y="15"/>
                  </a:lnTo>
                  <a:lnTo>
                    <a:pt x="295" y="23"/>
                  </a:lnTo>
                  <a:lnTo>
                    <a:pt x="312" y="33"/>
                  </a:lnTo>
                  <a:lnTo>
                    <a:pt x="327" y="44"/>
                  </a:lnTo>
                  <a:lnTo>
                    <a:pt x="342" y="58"/>
                  </a:lnTo>
                  <a:lnTo>
                    <a:pt x="356" y="73"/>
                  </a:lnTo>
                  <a:lnTo>
                    <a:pt x="367" y="89"/>
                  </a:lnTo>
                  <a:lnTo>
                    <a:pt x="378" y="106"/>
                  </a:lnTo>
                  <a:lnTo>
                    <a:pt x="386" y="124"/>
                  </a:lnTo>
                  <a:lnTo>
                    <a:pt x="393" y="142"/>
                  </a:lnTo>
                  <a:lnTo>
                    <a:pt x="397" y="161"/>
                  </a:lnTo>
                  <a:lnTo>
                    <a:pt x="400" y="180"/>
                  </a:lnTo>
                  <a:lnTo>
                    <a:pt x="401" y="200"/>
                  </a:lnTo>
                  <a:lnTo>
                    <a:pt x="400" y="221"/>
                  </a:lnTo>
                  <a:lnTo>
                    <a:pt x="396" y="240"/>
                  </a:lnTo>
                  <a:lnTo>
                    <a:pt x="392" y="260"/>
                  </a:lnTo>
                  <a:lnTo>
                    <a:pt x="385" y="278"/>
                  </a:lnTo>
                  <a:lnTo>
                    <a:pt x="377" y="296"/>
                  </a:lnTo>
                  <a:lnTo>
                    <a:pt x="366" y="312"/>
                  </a:lnTo>
                  <a:lnTo>
                    <a:pt x="355" y="328"/>
                  </a:lnTo>
                  <a:lnTo>
                    <a:pt x="342" y="342"/>
                  </a:lnTo>
                  <a:lnTo>
                    <a:pt x="328" y="354"/>
                  </a:lnTo>
                  <a:lnTo>
                    <a:pt x="312" y="366"/>
                  </a:lnTo>
                  <a:lnTo>
                    <a:pt x="296" y="376"/>
                  </a:lnTo>
                  <a:lnTo>
                    <a:pt x="279" y="384"/>
                  </a:lnTo>
                  <a:lnTo>
                    <a:pt x="260" y="391"/>
                  </a:lnTo>
                  <a:lnTo>
                    <a:pt x="241" y="396"/>
                  </a:lnTo>
                  <a:lnTo>
                    <a:pt x="221" y="399"/>
                  </a:lnTo>
                  <a:lnTo>
                    <a:pt x="200" y="400"/>
                  </a:lnTo>
                  <a:lnTo>
                    <a:pt x="181" y="399"/>
                  </a:lnTo>
                  <a:lnTo>
                    <a:pt x="161" y="397"/>
                  </a:lnTo>
                  <a:lnTo>
                    <a:pt x="143" y="392"/>
                  </a:lnTo>
                  <a:lnTo>
                    <a:pt x="124" y="385"/>
                  </a:lnTo>
                  <a:lnTo>
                    <a:pt x="106" y="377"/>
                  </a:lnTo>
                  <a:lnTo>
                    <a:pt x="90" y="367"/>
                  </a:lnTo>
                  <a:lnTo>
                    <a:pt x="74" y="356"/>
                  </a:lnTo>
                  <a:lnTo>
                    <a:pt x="59" y="342"/>
                  </a:lnTo>
                  <a:lnTo>
                    <a:pt x="45" y="327"/>
                  </a:lnTo>
                  <a:lnTo>
                    <a:pt x="33" y="311"/>
                  </a:lnTo>
                  <a:lnTo>
                    <a:pt x="23" y="294"/>
                  </a:lnTo>
                  <a:lnTo>
                    <a:pt x="15" y="277"/>
                  </a:lnTo>
                  <a:lnTo>
                    <a:pt x="8" y="259"/>
                  </a:lnTo>
                  <a:lnTo>
                    <a:pt x="3" y="239"/>
                  </a:lnTo>
                  <a:lnTo>
                    <a:pt x="1" y="220"/>
                  </a:lnTo>
                  <a:lnTo>
                    <a:pt x="0" y="200"/>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34" name="Freeform 79"/>
            <p:cNvSpPr>
              <a:spLocks/>
            </p:cNvSpPr>
            <p:nvPr/>
          </p:nvSpPr>
          <p:spPr bwMode="auto">
            <a:xfrm>
              <a:off x="705" y="1814"/>
              <a:ext cx="180" cy="181"/>
            </a:xfrm>
            <a:custGeom>
              <a:avLst/>
              <a:gdLst>
                <a:gd name="T0" fmla="*/ 0 w 361"/>
                <a:gd name="T1" fmla="*/ 1 h 361"/>
                <a:gd name="T2" fmla="*/ 0 w 361"/>
                <a:gd name="T3" fmla="*/ 1 h 361"/>
                <a:gd name="T4" fmla="*/ 0 w 361"/>
                <a:gd name="T5" fmla="*/ 1 h 361"/>
                <a:gd name="T6" fmla="*/ 0 w 361"/>
                <a:gd name="T7" fmla="*/ 1 h 361"/>
                <a:gd name="T8" fmla="*/ 0 w 361"/>
                <a:gd name="T9" fmla="*/ 1 h 361"/>
                <a:gd name="T10" fmla="*/ 0 w 361"/>
                <a:gd name="T11" fmla="*/ 1 h 361"/>
                <a:gd name="T12" fmla="*/ 0 w 361"/>
                <a:gd name="T13" fmla="*/ 1 h 361"/>
                <a:gd name="T14" fmla="*/ 0 w 361"/>
                <a:gd name="T15" fmla="*/ 1 h 361"/>
                <a:gd name="T16" fmla="*/ 0 w 361"/>
                <a:gd name="T17" fmla="*/ 1 h 361"/>
                <a:gd name="T18" fmla="*/ 0 w 361"/>
                <a:gd name="T19" fmla="*/ 1 h 361"/>
                <a:gd name="T20" fmla="*/ 0 w 361"/>
                <a:gd name="T21" fmla="*/ 1 h 361"/>
                <a:gd name="T22" fmla="*/ 0 w 361"/>
                <a:gd name="T23" fmla="*/ 1 h 361"/>
                <a:gd name="T24" fmla="*/ 0 w 361"/>
                <a:gd name="T25" fmla="*/ 1 h 361"/>
                <a:gd name="T26" fmla="*/ 0 w 361"/>
                <a:gd name="T27" fmla="*/ 1 h 361"/>
                <a:gd name="T28" fmla="*/ 0 w 361"/>
                <a:gd name="T29" fmla="*/ 1 h 361"/>
                <a:gd name="T30" fmla="*/ 0 w 361"/>
                <a:gd name="T31" fmla="*/ 1 h 361"/>
                <a:gd name="T32" fmla="*/ 0 w 361"/>
                <a:gd name="T33" fmla="*/ 1 h 361"/>
                <a:gd name="T34" fmla="*/ 0 w 361"/>
                <a:gd name="T35" fmla="*/ 1 h 361"/>
                <a:gd name="T36" fmla="*/ 0 w 361"/>
                <a:gd name="T37" fmla="*/ 1 h 361"/>
                <a:gd name="T38" fmla="*/ 0 w 361"/>
                <a:gd name="T39" fmla="*/ 1 h 361"/>
                <a:gd name="T40" fmla="*/ 0 w 361"/>
                <a:gd name="T41" fmla="*/ 1 h 361"/>
                <a:gd name="T42" fmla="*/ 0 w 361"/>
                <a:gd name="T43" fmla="*/ 1 h 361"/>
                <a:gd name="T44" fmla="*/ 0 w 361"/>
                <a:gd name="T45" fmla="*/ 1 h 361"/>
                <a:gd name="T46" fmla="*/ 0 w 361"/>
                <a:gd name="T47" fmla="*/ 1 h 361"/>
                <a:gd name="T48" fmla="*/ 0 w 361"/>
                <a:gd name="T49" fmla="*/ 1 h 361"/>
                <a:gd name="T50" fmla="*/ 0 w 361"/>
                <a:gd name="T51" fmla="*/ 1 h 361"/>
                <a:gd name="T52" fmla="*/ 0 w 361"/>
                <a:gd name="T53" fmla="*/ 1 h 361"/>
                <a:gd name="T54" fmla="*/ 0 w 361"/>
                <a:gd name="T55" fmla="*/ 1 h 361"/>
                <a:gd name="T56" fmla="*/ 0 w 361"/>
                <a:gd name="T57" fmla="*/ 1 h 361"/>
                <a:gd name="T58" fmla="*/ 0 w 361"/>
                <a:gd name="T59" fmla="*/ 1 h 361"/>
                <a:gd name="T60" fmla="*/ 0 w 361"/>
                <a:gd name="T61" fmla="*/ 1 h 361"/>
                <a:gd name="T62" fmla="*/ 0 w 361"/>
                <a:gd name="T63" fmla="*/ 1 h 361"/>
                <a:gd name="T64" fmla="*/ 0 w 361"/>
                <a:gd name="T65" fmla="*/ 1 h 361"/>
                <a:gd name="T66" fmla="*/ 0 w 361"/>
                <a:gd name="T67" fmla="*/ 1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8"/>
                  </a:moveTo>
                  <a:lnTo>
                    <a:pt x="287" y="44"/>
                  </a:lnTo>
                  <a:lnTo>
                    <a:pt x="272" y="33"/>
                  </a:lnTo>
                  <a:lnTo>
                    <a:pt x="255" y="23"/>
                  </a:lnTo>
                  <a:lnTo>
                    <a:pt x="238" y="15"/>
                  </a:lnTo>
                  <a:lnTo>
                    <a:pt x="219" y="8"/>
                  </a:lnTo>
                  <a:lnTo>
                    <a:pt x="201" y="3"/>
                  </a:lnTo>
                  <a:lnTo>
                    <a:pt x="180" y="1"/>
                  </a:lnTo>
                  <a:lnTo>
                    <a:pt x="160" y="0"/>
                  </a:lnTo>
                  <a:lnTo>
                    <a:pt x="141" y="1"/>
                  </a:lnTo>
                  <a:lnTo>
                    <a:pt x="121" y="3"/>
                  </a:lnTo>
                  <a:lnTo>
                    <a:pt x="103" y="8"/>
                  </a:lnTo>
                  <a:lnTo>
                    <a:pt x="84" y="15"/>
                  </a:lnTo>
                  <a:lnTo>
                    <a:pt x="66" y="23"/>
                  </a:lnTo>
                  <a:lnTo>
                    <a:pt x="50" y="33"/>
                  </a:lnTo>
                  <a:lnTo>
                    <a:pt x="34" y="44"/>
                  </a:lnTo>
                  <a:lnTo>
                    <a:pt x="19" y="58"/>
                  </a:lnTo>
                  <a:lnTo>
                    <a:pt x="14" y="64"/>
                  </a:lnTo>
                  <a:lnTo>
                    <a:pt x="10" y="69"/>
                  </a:lnTo>
                  <a:lnTo>
                    <a:pt x="5" y="74"/>
                  </a:lnTo>
                  <a:lnTo>
                    <a:pt x="0" y="80"/>
                  </a:lnTo>
                  <a:lnTo>
                    <a:pt x="14" y="71"/>
                  </a:lnTo>
                  <a:lnTo>
                    <a:pt x="28" y="63"/>
                  </a:lnTo>
                  <a:lnTo>
                    <a:pt x="42" y="56"/>
                  </a:lnTo>
                  <a:lnTo>
                    <a:pt x="57" y="50"/>
                  </a:lnTo>
                  <a:lnTo>
                    <a:pt x="72" y="46"/>
                  </a:lnTo>
                  <a:lnTo>
                    <a:pt x="88" y="42"/>
                  </a:lnTo>
                  <a:lnTo>
                    <a:pt x="104" y="41"/>
                  </a:lnTo>
                  <a:lnTo>
                    <a:pt x="120" y="40"/>
                  </a:lnTo>
                  <a:lnTo>
                    <a:pt x="140" y="41"/>
                  </a:lnTo>
                  <a:lnTo>
                    <a:pt x="159" y="43"/>
                  </a:lnTo>
                  <a:lnTo>
                    <a:pt x="178" y="49"/>
                  </a:lnTo>
                  <a:lnTo>
                    <a:pt x="196" y="55"/>
                  </a:lnTo>
                  <a:lnTo>
                    <a:pt x="215" y="64"/>
                  </a:lnTo>
                  <a:lnTo>
                    <a:pt x="231" y="74"/>
                  </a:lnTo>
                  <a:lnTo>
                    <a:pt x="247" y="86"/>
                  </a:lnTo>
                  <a:lnTo>
                    <a:pt x="262" y="99"/>
                  </a:lnTo>
                  <a:lnTo>
                    <a:pt x="276" y="114"/>
                  </a:lnTo>
                  <a:lnTo>
                    <a:pt x="287" y="130"/>
                  </a:lnTo>
                  <a:lnTo>
                    <a:pt x="297" y="146"/>
                  </a:lnTo>
                  <a:lnTo>
                    <a:pt x="306" y="164"/>
                  </a:lnTo>
                  <a:lnTo>
                    <a:pt x="312" y="183"/>
                  </a:lnTo>
                  <a:lnTo>
                    <a:pt x="317" y="201"/>
                  </a:lnTo>
                  <a:lnTo>
                    <a:pt x="319" y="222"/>
                  </a:lnTo>
                  <a:lnTo>
                    <a:pt x="321" y="241"/>
                  </a:lnTo>
                  <a:lnTo>
                    <a:pt x="319" y="258"/>
                  </a:lnTo>
                  <a:lnTo>
                    <a:pt x="318" y="275"/>
                  </a:lnTo>
                  <a:lnTo>
                    <a:pt x="315" y="290"/>
                  </a:lnTo>
                  <a:lnTo>
                    <a:pt x="310" y="306"/>
                  </a:lnTo>
                  <a:lnTo>
                    <a:pt x="304" y="321"/>
                  </a:lnTo>
                  <a:lnTo>
                    <a:pt x="297" y="335"/>
                  </a:lnTo>
                  <a:lnTo>
                    <a:pt x="289" y="349"/>
                  </a:lnTo>
                  <a:lnTo>
                    <a:pt x="280" y="361"/>
                  </a:lnTo>
                  <a:lnTo>
                    <a:pt x="297" y="346"/>
                  </a:lnTo>
                  <a:lnTo>
                    <a:pt x="314" y="330"/>
                  </a:lnTo>
                  <a:lnTo>
                    <a:pt x="327" y="312"/>
                  </a:lnTo>
                  <a:lnTo>
                    <a:pt x="339" y="291"/>
                  </a:lnTo>
                  <a:lnTo>
                    <a:pt x="348" y="270"/>
                  </a:lnTo>
                  <a:lnTo>
                    <a:pt x="355" y="247"/>
                  </a:lnTo>
                  <a:lnTo>
                    <a:pt x="360" y="224"/>
                  </a:lnTo>
                  <a:lnTo>
                    <a:pt x="361" y="200"/>
                  </a:lnTo>
                  <a:lnTo>
                    <a:pt x="360" y="180"/>
                  </a:lnTo>
                  <a:lnTo>
                    <a:pt x="357" y="161"/>
                  </a:lnTo>
                  <a:lnTo>
                    <a:pt x="353" y="142"/>
                  </a:lnTo>
                  <a:lnTo>
                    <a:pt x="346" y="124"/>
                  </a:lnTo>
                  <a:lnTo>
                    <a:pt x="338" y="106"/>
                  </a:lnTo>
                  <a:lnTo>
                    <a:pt x="327" y="89"/>
                  </a:lnTo>
                  <a:lnTo>
                    <a:pt x="316" y="73"/>
                  </a:lnTo>
                  <a:lnTo>
                    <a:pt x="302" y="58"/>
                  </a:lnTo>
                  <a:close/>
                </a:path>
              </a:pathLst>
            </a:custGeom>
            <a:solidFill>
              <a:srgbClr val="7FFF7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grpSp>
      <p:grpSp>
        <p:nvGrpSpPr>
          <p:cNvPr id="7171" name="Group 61"/>
          <p:cNvGrpSpPr>
            <a:grpSpLocks/>
          </p:cNvGrpSpPr>
          <p:nvPr/>
        </p:nvGrpSpPr>
        <p:grpSpPr bwMode="auto">
          <a:xfrm>
            <a:off x="3546475" y="1016000"/>
            <a:ext cx="319088" cy="355600"/>
            <a:chOff x="410" y="1186"/>
            <a:chExt cx="745" cy="919"/>
          </a:xfrm>
        </p:grpSpPr>
        <p:sp>
          <p:nvSpPr>
            <p:cNvPr id="7299" name="Freeform 62"/>
            <p:cNvSpPr>
              <a:spLocks/>
            </p:cNvSpPr>
            <p:nvPr/>
          </p:nvSpPr>
          <p:spPr bwMode="auto">
            <a:xfrm>
              <a:off x="410" y="1186"/>
              <a:ext cx="745" cy="919"/>
            </a:xfrm>
            <a:custGeom>
              <a:avLst/>
              <a:gdLst>
                <a:gd name="T0" fmla="*/ 1 w 1489"/>
                <a:gd name="T1" fmla="*/ 1 h 1836"/>
                <a:gd name="T2" fmla="*/ 1 w 1489"/>
                <a:gd name="T3" fmla="*/ 1 h 1836"/>
                <a:gd name="T4" fmla="*/ 1 w 1489"/>
                <a:gd name="T5" fmla="*/ 1 h 1836"/>
                <a:gd name="T6" fmla="*/ 1 w 1489"/>
                <a:gd name="T7" fmla="*/ 1 h 1836"/>
                <a:gd name="T8" fmla="*/ 1 w 1489"/>
                <a:gd name="T9" fmla="*/ 1 h 1836"/>
                <a:gd name="T10" fmla="*/ 1 w 1489"/>
                <a:gd name="T11" fmla="*/ 1 h 1836"/>
                <a:gd name="T12" fmla="*/ 1 w 1489"/>
                <a:gd name="T13" fmla="*/ 1 h 1836"/>
                <a:gd name="T14" fmla="*/ 1 w 1489"/>
                <a:gd name="T15" fmla="*/ 1 h 1836"/>
                <a:gd name="T16" fmla="*/ 1 w 1489"/>
                <a:gd name="T17" fmla="*/ 1 h 1836"/>
                <a:gd name="T18" fmla="*/ 1 w 1489"/>
                <a:gd name="T19" fmla="*/ 1 h 1836"/>
                <a:gd name="T20" fmla="*/ 1 w 1489"/>
                <a:gd name="T21" fmla="*/ 1 h 1836"/>
                <a:gd name="T22" fmla="*/ 1 w 1489"/>
                <a:gd name="T23" fmla="*/ 1 h 1836"/>
                <a:gd name="T24" fmla="*/ 1 w 1489"/>
                <a:gd name="T25" fmla="*/ 1 h 1836"/>
                <a:gd name="T26" fmla="*/ 1 w 1489"/>
                <a:gd name="T27" fmla="*/ 1 h 1836"/>
                <a:gd name="T28" fmla="*/ 1 w 1489"/>
                <a:gd name="T29" fmla="*/ 1 h 1836"/>
                <a:gd name="T30" fmla="*/ 1 w 1489"/>
                <a:gd name="T31" fmla="*/ 1 h 1836"/>
                <a:gd name="T32" fmla="*/ 1 w 1489"/>
                <a:gd name="T33" fmla="*/ 1 h 1836"/>
                <a:gd name="T34" fmla="*/ 1 w 1489"/>
                <a:gd name="T35" fmla="*/ 1 h 1836"/>
                <a:gd name="T36" fmla="*/ 1 w 1489"/>
                <a:gd name="T37" fmla="*/ 1 h 1836"/>
                <a:gd name="T38" fmla="*/ 1 w 1489"/>
                <a:gd name="T39" fmla="*/ 1 h 1836"/>
                <a:gd name="T40" fmla="*/ 1 w 1489"/>
                <a:gd name="T41" fmla="*/ 1 h 1836"/>
                <a:gd name="T42" fmla="*/ 1 w 1489"/>
                <a:gd name="T43" fmla="*/ 1 h 1836"/>
                <a:gd name="T44" fmla="*/ 1 w 1489"/>
                <a:gd name="T45" fmla="*/ 1 h 1836"/>
                <a:gd name="T46" fmla="*/ 1 w 1489"/>
                <a:gd name="T47" fmla="*/ 1 h 1836"/>
                <a:gd name="T48" fmla="*/ 1 w 1489"/>
                <a:gd name="T49" fmla="*/ 1 h 1836"/>
                <a:gd name="T50" fmla="*/ 1 w 1489"/>
                <a:gd name="T51" fmla="*/ 1 h 1836"/>
                <a:gd name="T52" fmla="*/ 1 w 1489"/>
                <a:gd name="T53" fmla="*/ 1 h 1836"/>
                <a:gd name="T54" fmla="*/ 1 w 1489"/>
                <a:gd name="T55" fmla="*/ 1 h 1836"/>
                <a:gd name="T56" fmla="*/ 1 w 1489"/>
                <a:gd name="T57" fmla="*/ 1 h 1836"/>
                <a:gd name="T58" fmla="*/ 1 w 1489"/>
                <a:gd name="T59" fmla="*/ 1 h 1836"/>
                <a:gd name="T60" fmla="*/ 1 w 1489"/>
                <a:gd name="T61" fmla="*/ 1 h 1836"/>
                <a:gd name="T62" fmla="*/ 1 w 1489"/>
                <a:gd name="T63" fmla="*/ 1 h 1836"/>
                <a:gd name="T64" fmla="*/ 1 w 1489"/>
                <a:gd name="T65" fmla="*/ 1 h 1836"/>
                <a:gd name="T66" fmla="*/ 1 w 1489"/>
                <a:gd name="T67" fmla="*/ 1 h 1836"/>
                <a:gd name="T68" fmla="*/ 1 w 1489"/>
                <a:gd name="T69" fmla="*/ 1 h 1836"/>
                <a:gd name="T70" fmla="*/ 1 w 1489"/>
                <a:gd name="T71" fmla="*/ 1 h 1836"/>
                <a:gd name="T72" fmla="*/ 1 w 1489"/>
                <a:gd name="T73" fmla="*/ 1 h 1836"/>
                <a:gd name="T74" fmla="*/ 1 w 1489"/>
                <a:gd name="T75" fmla="*/ 1 h 1836"/>
                <a:gd name="T76" fmla="*/ 1 w 1489"/>
                <a:gd name="T77" fmla="*/ 1 h 1836"/>
                <a:gd name="T78" fmla="*/ 1 w 1489"/>
                <a:gd name="T79" fmla="*/ 1 h 1836"/>
                <a:gd name="T80" fmla="*/ 1 w 1489"/>
                <a:gd name="T81" fmla="*/ 1 h 1836"/>
                <a:gd name="T82" fmla="*/ 1 w 1489"/>
                <a:gd name="T83" fmla="*/ 1 h 1836"/>
                <a:gd name="T84" fmla="*/ 1 w 1489"/>
                <a:gd name="T85" fmla="*/ 1 h 1836"/>
                <a:gd name="T86" fmla="*/ 1 w 1489"/>
                <a:gd name="T87" fmla="*/ 1 h 1836"/>
                <a:gd name="T88" fmla="*/ 1 w 1489"/>
                <a:gd name="T89" fmla="*/ 1 h 18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89"/>
                <a:gd name="T136" fmla="*/ 0 h 1836"/>
                <a:gd name="T137" fmla="*/ 1489 w 1489"/>
                <a:gd name="T138" fmla="*/ 1836 h 18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89" h="1836">
                  <a:moveTo>
                    <a:pt x="1425" y="865"/>
                  </a:moveTo>
                  <a:lnTo>
                    <a:pt x="1489" y="872"/>
                  </a:lnTo>
                  <a:lnTo>
                    <a:pt x="1489" y="670"/>
                  </a:lnTo>
                  <a:lnTo>
                    <a:pt x="1146" y="670"/>
                  </a:lnTo>
                  <a:lnTo>
                    <a:pt x="1146" y="503"/>
                  </a:lnTo>
                  <a:lnTo>
                    <a:pt x="1166" y="466"/>
                  </a:lnTo>
                  <a:lnTo>
                    <a:pt x="1189" y="434"/>
                  </a:lnTo>
                  <a:lnTo>
                    <a:pt x="1212" y="408"/>
                  </a:lnTo>
                  <a:lnTo>
                    <a:pt x="1235" y="385"/>
                  </a:lnTo>
                  <a:lnTo>
                    <a:pt x="1258" y="365"/>
                  </a:lnTo>
                  <a:lnTo>
                    <a:pt x="1280" y="350"/>
                  </a:lnTo>
                  <a:lnTo>
                    <a:pt x="1303" y="337"/>
                  </a:lnTo>
                  <a:lnTo>
                    <a:pt x="1324" y="327"/>
                  </a:lnTo>
                  <a:lnTo>
                    <a:pt x="1345" y="320"/>
                  </a:lnTo>
                  <a:lnTo>
                    <a:pt x="1363" y="315"/>
                  </a:lnTo>
                  <a:lnTo>
                    <a:pt x="1379" y="312"/>
                  </a:lnTo>
                  <a:lnTo>
                    <a:pt x="1394" y="310"/>
                  </a:lnTo>
                  <a:lnTo>
                    <a:pt x="1407" y="310"/>
                  </a:lnTo>
                  <a:lnTo>
                    <a:pt x="1416" y="309"/>
                  </a:lnTo>
                  <a:lnTo>
                    <a:pt x="1422" y="310"/>
                  </a:lnTo>
                  <a:lnTo>
                    <a:pt x="1425" y="310"/>
                  </a:lnTo>
                  <a:lnTo>
                    <a:pt x="1489" y="317"/>
                  </a:lnTo>
                  <a:lnTo>
                    <a:pt x="1489" y="114"/>
                  </a:lnTo>
                  <a:lnTo>
                    <a:pt x="1146" y="114"/>
                  </a:lnTo>
                  <a:lnTo>
                    <a:pt x="1146" y="0"/>
                  </a:lnTo>
                  <a:lnTo>
                    <a:pt x="354" y="0"/>
                  </a:lnTo>
                  <a:lnTo>
                    <a:pt x="354" y="114"/>
                  </a:lnTo>
                  <a:lnTo>
                    <a:pt x="0" y="114"/>
                  </a:lnTo>
                  <a:lnTo>
                    <a:pt x="0" y="317"/>
                  </a:lnTo>
                  <a:lnTo>
                    <a:pt x="63" y="310"/>
                  </a:lnTo>
                  <a:lnTo>
                    <a:pt x="66" y="310"/>
                  </a:lnTo>
                  <a:lnTo>
                    <a:pt x="72" y="309"/>
                  </a:lnTo>
                  <a:lnTo>
                    <a:pt x="83" y="310"/>
                  </a:lnTo>
                  <a:lnTo>
                    <a:pt x="95" y="310"/>
                  </a:lnTo>
                  <a:lnTo>
                    <a:pt x="110" y="312"/>
                  </a:lnTo>
                  <a:lnTo>
                    <a:pt x="128" y="315"/>
                  </a:lnTo>
                  <a:lnTo>
                    <a:pt x="146" y="321"/>
                  </a:lnTo>
                  <a:lnTo>
                    <a:pt x="167" y="329"/>
                  </a:lnTo>
                  <a:lnTo>
                    <a:pt x="189" y="340"/>
                  </a:lnTo>
                  <a:lnTo>
                    <a:pt x="212" y="352"/>
                  </a:lnTo>
                  <a:lnTo>
                    <a:pt x="235" y="368"/>
                  </a:lnTo>
                  <a:lnTo>
                    <a:pt x="259" y="389"/>
                  </a:lnTo>
                  <a:lnTo>
                    <a:pt x="282" y="413"/>
                  </a:lnTo>
                  <a:lnTo>
                    <a:pt x="305" y="442"/>
                  </a:lnTo>
                  <a:lnTo>
                    <a:pt x="327" y="476"/>
                  </a:lnTo>
                  <a:lnTo>
                    <a:pt x="349" y="515"/>
                  </a:lnTo>
                  <a:lnTo>
                    <a:pt x="350" y="517"/>
                  </a:lnTo>
                  <a:lnTo>
                    <a:pt x="351" y="518"/>
                  </a:lnTo>
                  <a:lnTo>
                    <a:pt x="353" y="521"/>
                  </a:lnTo>
                  <a:lnTo>
                    <a:pt x="354" y="523"/>
                  </a:lnTo>
                  <a:lnTo>
                    <a:pt x="354" y="670"/>
                  </a:lnTo>
                  <a:lnTo>
                    <a:pt x="0" y="670"/>
                  </a:lnTo>
                  <a:lnTo>
                    <a:pt x="0" y="873"/>
                  </a:lnTo>
                  <a:lnTo>
                    <a:pt x="63" y="865"/>
                  </a:lnTo>
                  <a:lnTo>
                    <a:pt x="66" y="865"/>
                  </a:lnTo>
                  <a:lnTo>
                    <a:pt x="72" y="865"/>
                  </a:lnTo>
                  <a:lnTo>
                    <a:pt x="83" y="865"/>
                  </a:lnTo>
                  <a:lnTo>
                    <a:pt x="95" y="866"/>
                  </a:lnTo>
                  <a:lnTo>
                    <a:pt x="110" y="868"/>
                  </a:lnTo>
                  <a:lnTo>
                    <a:pt x="128" y="872"/>
                  </a:lnTo>
                  <a:lnTo>
                    <a:pt x="146" y="878"/>
                  </a:lnTo>
                  <a:lnTo>
                    <a:pt x="167" y="885"/>
                  </a:lnTo>
                  <a:lnTo>
                    <a:pt x="189" y="895"/>
                  </a:lnTo>
                  <a:lnTo>
                    <a:pt x="212" y="909"/>
                  </a:lnTo>
                  <a:lnTo>
                    <a:pt x="235" y="925"/>
                  </a:lnTo>
                  <a:lnTo>
                    <a:pt x="259" y="946"/>
                  </a:lnTo>
                  <a:lnTo>
                    <a:pt x="282" y="970"/>
                  </a:lnTo>
                  <a:lnTo>
                    <a:pt x="305" y="999"/>
                  </a:lnTo>
                  <a:lnTo>
                    <a:pt x="327" y="1032"/>
                  </a:lnTo>
                  <a:lnTo>
                    <a:pt x="349" y="1071"/>
                  </a:lnTo>
                  <a:lnTo>
                    <a:pt x="350" y="1072"/>
                  </a:lnTo>
                  <a:lnTo>
                    <a:pt x="351" y="1075"/>
                  </a:lnTo>
                  <a:lnTo>
                    <a:pt x="353" y="1076"/>
                  </a:lnTo>
                  <a:lnTo>
                    <a:pt x="354" y="1078"/>
                  </a:lnTo>
                  <a:lnTo>
                    <a:pt x="354" y="1209"/>
                  </a:lnTo>
                  <a:lnTo>
                    <a:pt x="0" y="1209"/>
                  </a:lnTo>
                  <a:lnTo>
                    <a:pt x="0" y="1412"/>
                  </a:lnTo>
                  <a:lnTo>
                    <a:pt x="63" y="1405"/>
                  </a:lnTo>
                  <a:lnTo>
                    <a:pt x="66" y="1405"/>
                  </a:lnTo>
                  <a:lnTo>
                    <a:pt x="72" y="1404"/>
                  </a:lnTo>
                  <a:lnTo>
                    <a:pt x="83" y="1405"/>
                  </a:lnTo>
                  <a:lnTo>
                    <a:pt x="95" y="1405"/>
                  </a:lnTo>
                  <a:lnTo>
                    <a:pt x="110" y="1408"/>
                  </a:lnTo>
                  <a:lnTo>
                    <a:pt x="128" y="1411"/>
                  </a:lnTo>
                  <a:lnTo>
                    <a:pt x="146" y="1417"/>
                  </a:lnTo>
                  <a:lnTo>
                    <a:pt x="167" y="1425"/>
                  </a:lnTo>
                  <a:lnTo>
                    <a:pt x="189" y="1435"/>
                  </a:lnTo>
                  <a:lnTo>
                    <a:pt x="212" y="1448"/>
                  </a:lnTo>
                  <a:lnTo>
                    <a:pt x="235" y="1465"/>
                  </a:lnTo>
                  <a:lnTo>
                    <a:pt x="259" y="1485"/>
                  </a:lnTo>
                  <a:lnTo>
                    <a:pt x="282" y="1510"/>
                  </a:lnTo>
                  <a:lnTo>
                    <a:pt x="305" y="1539"/>
                  </a:lnTo>
                  <a:lnTo>
                    <a:pt x="327" y="1572"/>
                  </a:lnTo>
                  <a:lnTo>
                    <a:pt x="349" y="1612"/>
                  </a:lnTo>
                  <a:lnTo>
                    <a:pt x="350" y="1613"/>
                  </a:lnTo>
                  <a:lnTo>
                    <a:pt x="351" y="1615"/>
                  </a:lnTo>
                  <a:lnTo>
                    <a:pt x="353" y="1616"/>
                  </a:lnTo>
                  <a:lnTo>
                    <a:pt x="354" y="1618"/>
                  </a:lnTo>
                  <a:lnTo>
                    <a:pt x="354" y="1836"/>
                  </a:lnTo>
                  <a:lnTo>
                    <a:pt x="1146" y="1836"/>
                  </a:lnTo>
                  <a:lnTo>
                    <a:pt x="1146" y="1600"/>
                  </a:lnTo>
                  <a:lnTo>
                    <a:pt x="1166" y="1563"/>
                  </a:lnTo>
                  <a:lnTo>
                    <a:pt x="1189" y="1531"/>
                  </a:lnTo>
                  <a:lnTo>
                    <a:pt x="1212" y="1504"/>
                  </a:lnTo>
                  <a:lnTo>
                    <a:pt x="1235" y="1481"/>
                  </a:lnTo>
                  <a:lnTo>
                    <a:pt x="1258" y="1462"/>
                  </a:lnTo>
                  <a:lnTo>
                    <a:pt x="1280" y="1446"/>
                  </a:lnTo>
                  <a:lnTo>
                    <a:pt x="1303" y="1433"/>
                  </a:lnTo>
                  <a:lnTo>
                    <a:pt x="1324" y="1424"/>
                  </a:lnTo>
                  <a:lnTo>
                    <a:pt x="1345" y="1417"/>
                  </a:lnTo>
                  <a:lnTo>
                    <a:pt x="1363" y="1411"/>
                  </a:lnTo>
                  <a:lnTo>
                    <a:pt x="1379" y="1408"/>
                  </a:lnTo>
                  <a:lnTo>
                    <a:pt x="1394" y="1405"/>
                  </a:lnTo>
                  <a:lnTo>
                    <a:pt x="1407" y="1405"/>
                  </a:lnTo>
                  <a:lnTo>
                    <a:pt x="1416" y="1405"/>
                  </a:lnTo>
                  <a:lnTo>
                    <a:pt x="1422" y="1405"/>
                  </a:lnTo>
                  <a:lnTo>
                    <a:pt x="1425" y="1405"/>
                  </a:lnTo>
                  <a:lnTo>
                    <a:pt x="1489" y="1412"/>
                  </a:lnTo>
                  <a:lnTo>
                    <a:pt x="1489" y="1209"/>
                  </a:lnTo>
                  <a:lnTo>
                    <a:pt x="1146" y="1209"/>
                  </a:lnTo>
                  <a:lnTo>
                    <a:pt x="1146" y="1060"/>
                  </a:lnTo>
                  <a:lnTo>
                    <a:pt x="1166" y="1023"/>
                  </a:lnTo>
                  <a:lnTo>
                    <a:pt x="1189" y="991"/>
                  </a:lnTo>
                  <a:lnTo>
                    <a:pt x="1212" y="964"/>
                  </a:lnTo>
                  <a:lnTo>
                    <a:pt x="1235" y="941"/>
                  </a:lnTo>
                  <a:lnTo>
                    <a:pt x="1258" y="921"/>
                  </a:lnTo>
                  <a:lnTo>
                    <a:pt x="1280" y="906"/>
                  </a:lnTo>
                  <a:lnTo>
                    <a:pt x="1303" y="894"/>
                  </a:lnTo>
                  <a:lnTo>
                    <a:pt x="1324" y="883"/>
                  </a:lnTo>
                  <a:lnTo>
                    <a:pt x="1345" y="877"/>
                  </a:lnTo>
                  <a:lnTo>
                    <a:pt x="1363" y="871"/>
                  </a:lnTo>
                  <a:lnTo>
                    <a:pt x="1379" y="868"/>
                  </a:lnTo>
                  <a:lnTo>
                    <a:pt x="1394" y="866"/>
                  </a:lnTo>
                  <a:lnTo>
                    <a:pt x="1407" y="865"/>
                  </a:lnTo>
                  <a:lnTo>
                    <a:pt x="1416" y="865"/>
                  </a:lnTo>
                  <a:lnTo>
                    <a:pt x="1422" y="865"/>
                  </a:lnTo>
                  <a:lnTo>
                    <a:pt x="1425" y="865"/>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00" name="Freeform 63"/>
            <p:cNvSpPr>
              <a:spLocks/>
            </p:cNvSpPr>
            <p:nvPr/>
          </p:nvSpPr>
          <p:spPr bwMode="auto">
            <a:xfrm>
              <a:off x="426" y="1203"/>
              <a:ext cx="712" cy="885"/>
            </a:xfrm>
            <a:custGeom>
              <a:avLst/>
              <a:gdLst>
                <a:gd name="T0" fmla="*/ 1 w 1423"/>
                <a:gd name="T1" fmla="*/ 0 h 1772"/>
                <a:gd name="T2" fmla="*/ 1 w 1423"/>
                <a:gd name="T3" fmla="*/ 0 h 1772"/>
                <a:gd name="T4" fmla="*/ 1 w 1423"/>
                <a:gd name="T5" fmla="*/ 0 h 1772"/>
                <a:gd name="T6" fmla="*/ 1 w 1423"/>
                <a:gd name="T7" fmla="*/ 0 h 1772"/>
                <a:gd name="T8" fmla="*/ 1 w 1423"/>
                <a:gd name="T9" fmla="*/ 0 h 1772"/>
                <a:gd name="T10" fmla="*/ 1 w 1423"/>
                <a:gd name="T11" fmla="*/ 0 h 1772"/>
                <a:gd name="T12" fmla="*/ 1 w 1423"/>
                <a:gd name="T13" fmla="*/ 0 h 1772"/>
                <a:gd name="T14" fmla="*/ 1 w 1423"/>
                <a:gd name="T15" fmla="*/ 0 h 1772"/>
                <a:gd name="T16" fmla="*/ 1 w 1423"/>
                <a:gd name="T17" fmla="*/ 0 h 1772"/>
                <a:gd name="T18" fmla="*/ 1 w 1423"/>
                <a:gd name="T19" fmla="*/ 0 h 1772"/>
                <a:gd name="T20" fmla="*/ 1 w 1423"/>
                <a:gd name="T21" fmla="*/ 0 h 1772"/>
                <a:gd name="T22" fmla="*/ 1 w 1423"/>
                <a:gd name="T23" fmla="*/ 0 h 1772"/>
                <a:gd name="T24" fmla="*/ 1 w 1423"/>
                <a:gd name="T25" fmla="*/ 0 h 1772"/>
                <a:gd name="T26" fmla="*/ 1 w 1423"/>
                <a:gd name="T27" fmla="*/ 0 h 1772"/>
                <a:gd name="T28" fmla="*/ 1 w 1423"/>
                <a:gd name="T29" fmla="*/ 0 h 1772"/>
                <a:gd name="T30" fmla="*/ 1 w 1423"/>
                <a:gd name="T31" fmla="*/ 0 h 1772"/>
                <a:gd name="T32" fmla="*/ 1 w 1423"/>
                <a:gd name="T33" fmla="*/ 0 h 1772"/>
                <a:gd name="T34" fmla="*/ 1 w 1423"/>
                <a:gd name="T35" fmla="*/ 0 h 1772"/>
                <a:gd name="T36" fmla="*/ 1 w 1423"/>
                <a:gd name="T37" fmla="*/ 0 h 1772"/>
                <a:gd name="T38" fmla="*/ 1 w 1423"/>
                <a:gd name="T39" fmla="*/ 0 h 1772"/>
                <a:gd name="T40" fmla="*/ 1 w 1423"/>
                <a:gd name="T41" fmla="*/ 0 h 1772"/>
                <a:gd name="T42" fmla="*/ 1 w 1423"/>
                <a:gd name="T43" fmla="*/ 0 h 1772"/>
                <a:gd name="T44" fmla="*/ 1 w 1423"/>
                <a:gd name="T45" fmla="*/ 0 h 1772"/>
                <a:gd name="T46" fmla="*/ 1 w 1423"/>
                <a:gd name="T47" fmla="*/ 0 h 1772"/>
                <a:gd name="T48" fmla="*/ 1 w 1423"/>
                <a:gd name="T49" fmla="*/ 0 h 1772"/>
                <a:gd name="T50" fmla="*/ 1 w 1423"/>
                <a:gd name="T51" fmla="*/ 0 h 1772"/>
                <a:gd name="T52" fmla="*/ 1 w 1423"/>
                <a:gd name="T53" fmla="*/ 0 h 1772"/>
                <a:gd name="T54" fmla="*/ 1 w 1423"/>
                <a:gd name="T55" fmla="*/ 0 h 1772"/>
                <a:gd name="T56" fmla="*/ 1 w 1423"/>
                <a:gd name="T57" fmla="*/ 0 h 1772"/>
                <a:gd name="T58" fmla="*/ 1 w 1423"/>
                <a:gd name="T59" fmla="*/ 0 h 1772"/>
                <a:gd name="T60" fmla="*/ 1 w 1423"/>
                <a:gd name="T61" fmla="*/ 0 h 1772"/>
                <a:gd name="T62" fmla="*/ 1 w 1423"/>
                <a:gd name="T63" fmla="*/ 0 h 1772"/>
                <a:gd name="T64" fmla="*/ 1 w 1423"/>
                <a:gd name="T65" fmla="*/ 0 h 1772"/>
                <a:gd name="T66" fmla="*/ 1 w 1423"/>
                <a:gd name="T67" fmla="*/ 0 h 1772"/>
                <a:gd name="T68" fmla="*/ 1 w 1423"/>
                <a:gd name="T69" fmla="*/ 0 h 1772"/>
                <a:gd name="T70" fmla="*/ 1 w 1423"/>
                <a:gd name="T71" fmla="*/ 0 h 1772"/>
                <a:gd name="T72" fmla="*/ 1 w 1423"/>
                <a:gd name="T73" fmla="*/ 0 h 1772"/>
                <a:gd name="T74" fmla="*/ 1 w 1423"/>
                <a:gd name="T75" fmla="*/ 0 h 1772"/>
                <a:gd name="T76" fmla="*/ 1 w 1423"/>
                <a:gd name="T77" fmla="*/ 0 h 1772"/>
                <a:gd name="T78" fmla="*/ 1 w 1423"/>
                <a:gd name="T79" fmla="*/ 0 h 1772"/>
                <a:gd name="T80" fmla="*/ 1 w 1423"/>
                <a:gd name="T81" fmla="*/ 0 h 1772"/>
                <a:gd name="T82" fmla="*/ 1 w 1423"/>
                <a:gd name="T83" fmla="*/ 0 h 1772"/>
                <a:gd name="T84" fmla="*/ 1 w 1423"/>
                <a:gd name="T85" fmla="*/ 0 h 1772"/>
                <a:gd name="T86" fmla="*/ 1 w 1423"/>
                <a:gd name="T87" fmla="*/ 0 h 1772"/>
                <a:gd name="T88" fmla="*/ 1 w 1423"/>
                <a:gd name="T89" fmla="*/ 0 h 177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23"/>
                <a:gd name="T136" fmla="*/ 0 h 1772"/>
                <a:gd name="T137" fmla="*/ 1423 w 1423"/>
                <a:gd name="T138" fmla="*/ 1772 h 177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23" h="1772">
                  <a:moveTo>
                    <a:pt x="1397" y="801"/>
                  </a:moveTo>
                  <a:lnTo>
                    <a:pt x="1423" y="804"/>
                  </a:lnTo>
                  <a:lnTo>
                    <a:pt x="1423" y="671"/>
                  </a:lnTo>
                  <a:lnTo>
                    <a:pt x="1081" y="671"/>
                  </a:lnTo>
                  <a:lnTo>
                    <a:pt x="1081" y="463"/>
                  </a:lnTo>
                  <a:lnTo>
                    <a:pt x="1104" y="422"/>
                  </a:lnTo>
                  <a:lnTo>
                    <a:pt x="1130" y="386"/>
                  </a:lnTo>
                  <a:lnTo>
                    <a:pt x="1155" y="355"/>
                  </a:lnTo>
                  <a:lnTo>
                    <a:pt x="1180" y="330"/>
                  </a:lnTo>
                  <a:lnTo>
                    <a:pt x="1207" y="308"/>
                  </a:lnTo>
                  <a:lnTo>
                    <a:pt x="1232" y="290"/>
                  </a:lnTo>
                  <a:lnTo>
                    <a:pt x="1258" y="277"/>
                  </a:lnTo>
                  <a:lnTo>
                    <a:pt x="1282" y="265"/>
                  </a:lnTo>
                  <a:lnTo>
                    <a:pt x="1305" y="257"/>
                  </a:lnTo>
                  <a:lnTo>
                    <a:pt x="1326" y="251"/>
                  </a:lnTo>
                  <a:lnTo>
                    <a:pt x="1344" y="248"/>
                  </a:lnTo>
                  <a:lnTo>
                    <a:pt x="1361" y="245"/>
                  </a:lnTo>
                  <a:lnTo>
                    <a:pt x="1375" y="244"/>
                  </a:lnTo>
                  <a:lnTo>
                    <a:pt x="1387" y="244"/>
                  </a:lnTo>
                  <a:lnTo>
                    <a:pt x="1393" y="244"/>
                  </a:lnTo>
                  <a:lnTo>
                    <a:pt x="1397" y="244"/>
                  </a:lnTo>
                  <a:lnTo>
                    <a:pt x="1423" y="248"/>
                  </a:lnTo>
                  <a:lnTo>
                    <a:pt x="1423" y="114"/>
                  </a:lnTo>
                  <a:lnTo>
                    <a:pt x="1081" y="114"/>
                  </a:lnTo>
                  <a:lnTo>
                    <a:pt x="1081" y="0"/>
                  </a:lnTo>
                  <a:lnTo>
                    <a:pt x="355" y="0"/>
                  </a:lnTo>
                  <a:lnTo>
                    <a:pt x="355" y="114"/>
                  </a:lnTo>
                  <a:lnTo>
                    <a:pt x="0" y="114"/>
                  </a:lnTo>
                  <a:lnTo>
                    <a:pt x="0" y="248"/>
                  </a:lnTo>
                  <a:lnTo>
                    <a:pt x="28" y="244"/>
                  </a:lnTo>
                  <a:lnTo>
                    <a:pt x="31" y="244"/>
                  </a:lnTo>
                  <a:lnTo>
                    <a:pt x="39" y="244"/>
                  </a:lnTo>
                  <a:lnTo>
                    <a:pt x="49" y="244"/>
                  </a:lnTo>
                  <a:lnTo>
                    <a:pt x="63" y="245"/>
                  </a:lnTo>
                  <a:lnTo>
                    <a:pt x="81" y="248"/>
                  </a:lnTo>
                  <a:lnTo>
                    <a:pt x="100" y="251"/>
                  </a:lnTo>
                  <a:lnTo>
                    <a:pt x="121" y="257"/>
                  </a:lnTo>
                  <a:lnTo>
                    <a:pt x="144" y="266"/>
                  </a:lnTo>
                  <a:lnTo>
                    <a:pt x="168" y="277"/>
                  </a:lnTo>
                  <a:lnTo>
                    <a:pt x="193" y="291"/>
                  </a:lnTo>
                  <a:lnTo>
                    <a:pt x="220" y="309"/>
                  </a:lnTo>
                  <a:lnTo>
                    <a:pt x="246" y="332"/>
                  </a:lnTo>
                  <a:lnTo>
                    <a:pt x="272" y="357"/>
                  </a:lnTo>
                  <a:lnTo>
                    <a:pt x="297" y="389"/>
                  </a:lnTo>
                  <a:lnTo>
                    <a:pt x="322" y="425"/>
                  </a:lnTo>
                  <a:lnTo>
                    <a:pt x="345" y="468"/>
                  </a:lnTo>
                  <a:lnTo>
                    <a:pt x="348" y="471"/>
                  </a:lnTo>
                  <a:lnTo>
                    <a:pt x="350" y="474"/>
                  </a:lnTo>
                  <a:lnTo>
                    <a:pt x="352" y="476"/>
                  </a:lnTo>
                  <a:lnTo>
                    <a:pt x="355" y="478"/>
                  </a:lnTo>
                  <a:lnTo>
                    <a:pt x="355" y="671"/>
                  </a:lnTo>
                  <a:lnTo>
                    <a:pt x="0" y="671"/>
                  </a:lnTo>
                  <a:lnTo>
                    <a:pt x="0" y="804"/>
                  </a:lnTo>
                  <a:lnTo>
                    <a:pt x="28" y="801"/>
                  </a:lnTo>
                  <a:lnTo>
                    <a:pt x="31" y="801"/>
                  </a:lnTo>
                  <a:lnTo>
                    <a:pt x="39" y="801"/>
                  </a:lnTo>
                  <a:lnTo>
                    <a:pt x="49" y="801"/>
                  </a:lnTo>
                  <a:lnTo>
                    <a:pt x="63" y="802"/>
                  </a:lnTo>
                  <a:lnTo>
                    <a:pt x="81" y="804"/>
                  </a:lnTo>
                  <a:lnTo>
                    <a:pt x="100" y="808"/>
                  </a:lnTo>
                  <a:lnTo>
                    <a:pt x="121" y="813"/>
                  </a:lnTo>
                  <a:lnTo>
                    <a:pt x="144" y="821"/>
                  </a:lnTo>
                  <a:lnTo>
                    <a:pt x="168" y="833"/>
                  </a:lnTo>
                  <a:lnTo>
                    <a:pt x="193" y="847"/>
                  </a:lnTo>
                  <a:lnTo>
                    <a:pt x="220" y="865"/>
                  </a:lnTo>
                  <a:lnTo>
                    <a:pt x="246" y="887"/>
                  </a:lnTo>
                  <a:lnTo>
                    <a:pt x="272" y="914"/>
                  </a:lnTo>
                  <a:lnTo>
                    <a:pt x="297" y="945"/>
                  </a:lnTo>
                  <a:lnTo>
                    <a:pt x="322" y="982"/>
                  </a:lnTo>
                  <a:lnTo>
                    <a:pt x="345" y="1024"/>
                  </a:lnTo>
                  <a:lnTo>
                    <a:pt x="348" y="1028"/>
                  </a:lnTo>
                  <a:lnTo>
                    <a:pt x="350" y="1030"/>
                  </a:lnTo>
                  <a:lnTo>
                    <a:pt x="352" y="1031"/>
                  </a:lnTo>
                  <a:lnTo>
                    <a:pt x="355" y="1033"/>
                  </a:lnTo>
                  <a:lnTo>
                    <a:pt x="355" y="1211"/>
                  </a:lnTo>
                  <a:lnTo>
                    <a:pt x="0" y="1211"/>
                  </a:lnTo>
                  <a:lnTo>
                    <a:pt x="0" y="1345"/>
                  </a:lnTo>
                  <a:lnTo>
                    <a:pt x="28" y="1341"/>
                  </a:lnTo>
                  <a:lnTo>
                    <a:pt x="31" y="1341"/>
                  </a:lnTo>
                  <a:lnTo>
                    <a:pt x="39" y="1340"/>
                  </a:lnTo>
                  <a:lnTo>
                    <a:pt x="49" y="1341"/>
                  </a:lnTo>
                  <a:lnTo>
                    <a:pt x="63" y="1341"/>
                  </a:lnTo>
                  <a:lnTo>
                    <a:pt x="81" y="1343"/>
                  </a:lnTo>
                  <a:lnTo>
                    <a:pt x="100" y="1348"/>
                  </a:lnTo>
                  <a:lnTo>
                    <a:pt x="121" y="1354"/>
                  </a:lnTo>
                  <a:lnTo>
                    <a:pt x="144" y="1362"/>
                  </a:lnTo>
                  <a:lnTo>
                    <a:pt x="168" y="1373"/>
                  </a:lnTo>
                  <a:lnTo>
                    <a:pt x="193" y="1387"/>
                  </a:lnTo>
                  <a:lnTo>
                    <a:pt x="220" y="1406"/>
                  </a:lnTo>
                  <a:lnTo>
                    <a:pt x="246" y="1427"/>
                  </a:lnTo>
                  <a:lnTo>
                    <a:pt x="272" y="1454"/>
                  </a:lnTo>
                  <a:lnTo>
                    <a:pt x="297" y="1485"/>
                  </a:lnTo>
                  <a:lnTo>
                    <a:pt x="322" y="1522"/>
                  </a:lnTo>
                  <a:lnTo>
                    <a:pt x="345" y="1565"/>
                  </a:lnTo>
                  <a:lnTo>
                    <a:pt x="348" y="1567"/>
                  </a:lnTo>
                  <a:lnTo>
                    <a:pt x="350" y="1569"/>
                  </a:lnTo>
                  <a:lnTo>
                    <a:pt x="352" y="1571"/>
                  </a:lnTo>
                  <a:lnTo>
                    <a:pt x="355" y="1574"/>
                  </a:lnTo>
                  <a:lnTo>
                    <a:pt x="355" y="1772"/>
                  </a:lnTo>
                  <a:lnTo>
                    <a:pt x="1081" y="1772"/>
                  </a:lnTo>
                  <a:lnTo>
                    <a:pt x="1081" y="1560"/>
                  </a:lnTo>
                  <a:lnTo>
                    <a:pt x="1104" y="1518"/>
                  </a:lnTo>
                  <a:lnTo>
                    <a:pt x="1130" y="1483"/>
                  </a:lnTo>
                  <a:lnTo>
                    <a:pt x="1155" y="1452"/>
                  </a:lnTo>
                  <a:lnTo>
                    <a:pt x="1180" y="1425"/>
                  </a:lnTo>
                  <a:lnTo>
                    <a:pt x="1207" y="1403"/>
                  </a:lnTo>
                  <a:lnTo>
                    <a:pt x="1232" y="1386"/>
                  </a:lnTo>
                  <a:lnTo>
                    <a:pt x="1258" y="1372"/>
                  </a:lnTo>
                  <a:lnTo>
                    <a:pt x="1282" y="1361"/>
                  </a:lnTo>
                  <a:lnTo>
                    <a:pt x="1305" y="1353"/>
                  </a:lnTo>
                  <a:lnTo>
                    <a:pt x="1326" y="1347"/>
                  </a:lnTo>
                  <a:lnTo>
                    <a:pt x="1344" y="1343"/>
                  </a:lnTo>
                  <a:lnTo>
                    <a:pt x="1361" y="1341"/>
                  </a:lnTo>
                  <a:lnTo>
                    <a:pt x="1375" y="1341"/>
                  </a:lnTo>
                  <a:lnTo>
                    <a:pt x="1387" y="1340"/>
                  </a:lnTo>
                  <a:lnTo>
                    <a:pt x="1393" y="1341"/>
                  </a:lnTo>
                  <a:lnTo>
                    <a:pt x="1397" y="1341"/>
                  </a:lnTo>
                  <a:lnTo>
                    <a:pt x="1423" y="1343"/>
                  </a:lnTo>
                  <a:lnTo>
                    <a:pt x="1423" y="1211"/>
                  </a:lnTo>
                  <a:lnTo>
                    <a:pt x="1081" y="1211"/>
                  </a:lnTo>
                  <a:lnTo>
                    <a:pt x="1081" y="1020"/>
                  </a:lnTo>
                  <a:lnTo>
                    <a:pt x="1104" y="978"/>
                  </a:lnTo>
                  <a:lnTo>
                    <a:pt x="1130" y="942"/>
                  </a:lnTo>
                  <a:lnTo>
                    <a:pt x="1155" y="911"/>
                  </a:lnTo>
                  <a:lnTo>
                    <a:pt x="1180" y="886"/>
                  </a:lnTo>
                  <a:lnTo>
                    <a:pt x="1207" y="864"/>
                  </a:lnTo>
                  <a:lnTo>
                    <a:pt x="1232" y="847"/>
                  </a:lnTo>
                  <a:lnTo>
                    <a:pt x="1258" y="833"/>
                  </a:lnTo>
                  <a:lnTo>
                    <a:pt x="1282" y="821"/>
                  </a:lnTo>
                  <a:lnTo>
                    <a:pt x="1305" y="813"/>
                  </a:lnTo>
                  <a:lnTo>
                    <a:pt x="1326" y="808"/>
                  </a:lnTo>
                  <a:lnTo>
                    <a:pt x="1344" y="804"/>
                  </a:lnTo>
                  <a:lnTo>
                    <a:pt x="1361" y="802"/>
                  </a:lnTo>
                  <a:lnTo>
                    <a:pt x="1375" y="801"/>
                  </a:lnTo>
                  <a:lnTo>
                    <a:pt x="1387" y="801"/>
                  </a:lnTo>
                  <a:lnTo>
                    <a:pt x="1393" y="801"/>
                  </a:lnTo>
                  <a:lnTo>
                    <a:pt x="1397" y="8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01" name="Freeform 64"/>
            <p:cNvSpPr>
              <a:spLocks/>
            </p:cNvSpPr>
            <p:nvPr/>
          </p:nvSpPr>
          <p:spPr bwMode="auto">
            <a:xfrm>
              <a:off x="967" y="1563"/>
              <a:ext cx="147" cy="102"/>
            </a:xfrm>
            <a:custGeom>
              <a:avLst/>
              <a:gdLst>
                <a:gd name="T0" fmla="*/ 1 w 294"/>
                <a:gd name="T1" fmla="*/ 0 h 205"/>
                <a:gd name="T2" fmla="*/ 1 w 294"/>
                <a:gd name="T3" fmla="*/ 0 h 205"/>
                <a:gd name="T4" fmla="*/ 1 w 294"/>
                <a:gd name="T5" fmla="*/ 0 h 205"/>
                <a:gd name="T6" fmla="*/ 1 w 294"/>
                <a:gd name="T7" fmla="*/ 0 h 205"/>
                <a:gd name="T8" fmla="*/ 1 w 294"/>
                <a:gd name="T9" fmla="*/ 0 h 205"/>
                <a:gd name="T10" fmla="*/ 1 w 294"/>
                <a:gd name="T11" fmla="*/ 0 h 205"/>
                <a:gd name="T12" fmla="*/ 1 w 294"/>
                <a:gd name="T13" fmla="*/ 0 h 205"/>
                <a:gd name="T14" fmla="*/ 1 w 294"/>
                <a:gd name="T15" fmla="*/ 0 h 205"/>
                <a:gd name="T16" fmla="*/ 1 w 294"/>
                <a:gd name="T17" fmla="*/ 0 h 205"/>
                <a:gd name="T18" fmla="*/ 1 w 294"/>
                <a:gd name="T19" fmla="*/ 0 h 205"/>
                <a:gd name="T20" fmla="*/ 1 w 294"/>
                <a:gd name="T21" fmla="*/ 0 h 205"/>
                <a:gd name="T22" fmla="*/ 1 w 294"/>
                <a:gd name="T23" fmla="*/ 0 h 205"/>
                <a:gd name="T24" fmla="*/ 1 w 294"/>
                <a:gd name="T25" fmla="*/ 0 h 205"/>
                <a:gd name="T26" fmla="*/ 1 w 294"/>
                <a:gd name="T27" fmla="*/ 0 h 205"/>
                <a:gd name="T28" fmla="*/ 1 w 294"/>
                <a:gd name="T29" fmla="*/ 0 h 205"/>
                <a:gd name="T30" fmla="*/ 1 w 294"/>
                <a:gd name="T31" fmla="*/ 0 h 205"/>
                <a:gd name="T32" fmla="*/ 1 w 294"/>
                <a:gd name="T33" fmla="*/ 0 h 205"/>
                <a:gd name="T34" fmla="*/ 0 w 294"/>
                <a:gd name="T35" fmla="*/ 0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1"/>
                  </a:lnTo>
                  <a:lnTo>
                    <a:pt x="283" y="32"/>
                  </a:lnTo>
                  <a:lnTo>
                    <a:pt x="270" y="33"/>
                  </a:lnTo>
                  <a:lnTo>
                    <a:pt x="255" y="36"/>
                  </a:lnTo>
                  <a:lnTo>
                    <a:pt x="239" y="38"/>
                  </a:lnTo>
                  <a:lnTo>
                    <a:pt x="223" y="43"/>
                  </a:lnTo>
                  <a:lnTo>
                    <a:pt x="204" y="47"/>
                  </a:lnTo>
                  <a:lnTo>
                    <a:pt x="186" y="54"/>
                  </a:lnTo>
                  <a:lnTo>
                    <a:pt x="166" y="62"/>
                  </a:lnTo>
                  <a:lnTo>
                    <a:pt x="145" y="73"/>
                  </a:lnTo>
                  <a:lnTo>
                    <a:pt x="125" y="85"/>
                  </a:lnTo>
                  <a:lnTo>
                    <a:pt x="104" y="99"/>
                  </a:lnTo>
                  <a:lnTo>
                    <a:pt x="83" y="115"/>
                  </a:lnTo>
                  <a:lnTo>
                    <a:pt x="61" y="134"/>
                  </a:lnTo>
                  <a:lnTo>
                    <a:pt x="41" y="154"/>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02" name="Freeform 65"/>
            <p:cNvSpPr>
              <a:spLocks/>
            </p:cNvSpPr>
            <p:nvPr/>
          </p:nvSpPr>
          <p:spPr bwMode="auto">
            <a:xfrm>
              <a:off x="967" y="1284"/>
              <a:ext cx="147" cy="103"/>
            </a:xfrm>
            <a:custGeom>
              <a:avLst/>
              <a:gdLst>
                <a:gd name="T0" fmla="*/ 1 w 294"/>
                <a:gd name="T1" fmla="*/ 0 h 205"/>
                <a:gd name="T2" fmla="*/ 1 w 294"/>
                <a:gd name="T3" fmla="*/ 1 h 205"/>
                <a:gd name="T4" fmla="*/ 1 w 294"/>
                <a:gd name="T5" fmla="*/ 1 h 205"/>
                <a:gd name="T6" fmla="*/ 1 w 294"/>
                <a:gd name="T7" fmla="*/ 1 h 205"/>
                <a:gd name="T8" fmla="*/ 1 w 294"/>
                <a:gd name="T9" fmla="*/ 1 h 205"/>
                <a:gd name="T10" fmla="*/ 1 w 294"/>
                <a:gd name="T11" fmla="*/ 1 h 205"/>
                <a:gd name="T12" fmla="*/ 1 w 294"/>
                <a:gd name="T13" fmla="*/ 1 h 205"/>
                <a:gd name="T14" fmla="*/ 1 w 294"/>
                <a:gd name="T15" fmla="*/ 1 h 205"/>
                <a:gd name="T16" fmla="*/ 1 w 294"/>
                <a:gd name="T17" fmla="*/ 1 h 205"/>
                <a:gd name="T18" fmla="*/ 1 w 294"/>
                <a:gd name="T19" fmla="*/ 1 h 205"/>
                <a:gd name="T20" fmla="*/ 1 w 294"/>
                <a:gd name="T21" fmla="*/ 1 h 205"/>
                <a:gd name="T22" fmla="*/ 1 w 294"/>
                <a:gd name="T23" fmla="*/ 1 h 205"/>
                <a:gd name="T24" fmla="*/ 1 w 294"/>
                <a:gd name="T25" fmla="*/ 1 h 205"/>
                <a:gd name="T26" fmla="*/ 1 w 294"/>
                <a:gd name="T27" fmla="*/ 1 h 205"/>
                <a:gd name="T28" fmla="*/ 1 w 294"/>
                <a:gd name="T29" fmla="*/ 1 h 205"/>
                <a:gd name="T30" fmla="*/ 1 w 294"/>
                <a:gd name="T31" fmla="*/ 1 h 205"/>
                <a:gd name="T32" fmla="*/ 1 w 294"/>
                <a:gd name="T33" fmla="*/ 1 h 205"/>
                <a:gd name="T34" fmla="*/ 0 w 294"/>
                <a:gd name="T35" fmla="*/ 1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2"/>
                  </a:lnTo>
                  <a:lnTo>
                    <a:pt x="283" y="32"/>
                  </a:lnTo>
                  <a:lnTo>
                    <a:pt x="270" y="33"/>
                  </a:lnTo>
                  <a:lnTo>
                    <a:pt x="255" y="35"/>
                  </a:lnTo>
                  <a:lnTo>
                    <a:pt x="239" y="39"/>
                  </a:lnTo>
                  <a:lnTo>
                    <a:pt x="223" y="42"/>
                  </a:lnTo>
                  <a:lnTo>
                    <a:pt x="204" y="48"/>
                  </a:lnTo>
                  <a:lnTo>
                    <a:pt x="186" y="54"/>
                  </a:lnTo>
                  <a:lnTo>
                    <a:pt x="166" y="63"/>
                  </a:lnTo>
                  <a:lnTo>
                    <a:pt x="145" y="72"/>
                  </a:lnTo>
                  <a:lnTo>
                    <a:pt x="125" y="85"/>
                  </a:lnTo>
                  <a:lnTo>
                    <a:pt x="104" y="99"/>
                  </a:lnTo>
                  <a:lnTo>
                    <a:pt x="83" y="115"/>
                  </a:lnTo>
                  <a:lnTo>
                    <a:pt x="61" y="133"/>
                  </a:lnTo>
                  <a:lnTo>
                    <a:pt x="41" y="154"/>
                  </a:lnTo>
                  <a:lnTo>
                    <a:pt x="20" y="178"/>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03" name="Freeform 66"/>
            <p:cNvSpPr>
              <a:spLocks/>
            </p:cNvSpPr>
            <p:nvPr/>
          </p:nvSpPr>
          <p:spPr bwMode="auto">
            <a:xfrm>
              <a:off x="451" y="1284"/>
              <a:ext cx="153" cy="111"/>
            </a:xfrm>
            <a:custGeom>
              <a:avLst/>
              <a:gdLst>
                <a:gd name="T0" fmla="*/ 0 w 306"/>
                <a:gd name="T1" fmla="*/ 1 h 221"/>
                <a:gd name="T2" fmla="*/ 0 w 306"/>
                <a:gd name="T3" fmla="*/ 0 h 221"/>
                <a:gd name="T4" fmla="*/ 1 w 306"/>
                <a:gd name="T5" fmla="*/ 0 h 221"/>
                <a:gd name="T6" fmla="*/ 1 w 306"/>
                <a:gd name="T7" fmla="*/ 1 h 221"/>
                <a:gd name="T8" fmla="*/ 1 w 306"/>
                <a:gd name="T9" fmla="*/ 1 h 221"/>
                <a:gd name="T10" fmla="*/ 1 w 306"/>
                <a:gd name="T11" fmla="*/ 1 h 221"/>
                <a:gd name="T12" fmla="*/ 1 w 306"/>
                <a:gd name="T13" fmla="*/ 1 h 221"/>
                <a:gd name="T14" fmla="*/ 1 w 306"/>
                <a:gd name="T15" fmla="*/ 1 h 221"/>
                <a:gd name="T16" fmla="*/ 1 w 306"/>
                <a:gd name="T17" fmla="*/ 1 h 221"/>
                <a:gd name="T18" fmla="*/ 1 w 306"/>
                <a:gd name="T19" fmla="*/ 1 h 221"/>
                <a:gd name="T20" fmla="*/ 1 w 306"/>
                <a:gd name="T21" fmla="*/ 1 h 221"/>
                <a:gd name="T22" fmla="*/ 1 w 306"/>
                <a:gd name="T23" fmla="*/ 1 h 221"/>
                <a:gd name="T24" fmla="*/ 1 w 306"/>
                <a:gd name="T25" fmla="*/ 1 h 221"/>
                <a:gd name="T26" fmla="*/ 1 w 306"/>
                <a:gd name="T27" fmla="*/ 1 h 221"/>
                <a:gd name="T28" fmla="*/ 1 w 306"/>
                <a:gd name="T29" fmla="*/ 1 h 221"/>
                <a:gd name="T30" fmla="*/ 1 w 306"/>
                <a:gd name="T31" fmla="*/ 1 h 221"/>
                <a:gd name="T32" fmla="*/ 1 w 306"/>
                <a:gd name="T33" fmla="*/ 1 h 221"/>
                <a:gd name="T34" fmla="*/ 1 w 306"/>
                <a:gd name="T35" fmla="*/ 1 h 221"/>
                <a:gd name="T36" fmla="*/ 1 w 306"/>
                <a:gd name="T37" fmla="*/ 1 h 221"/>
                <a:gd name="T38" fmla="*/ 0 w 306"/>
                <a:gd name="T39" fmla="*/ 1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2"/>
                  </a:moveTo>
                  <a:lnTo>
                    <a:pt x="0" y="0"/>
                  </a:lnTo>
                  <a:lnTo>
                    <a:pt x="306" y="0"/>
                  </a:lnTo>
                  <a:lnTo>
                    <a:pt x="306" y="221"/>
                  </a:lnTo>
                  <a:lnTo>
                    <a:pt x="285" y="192"/>
                  </a:lnTo>
                  <a:lnTo>
                    <a:pt x="264" y="166"/>
                  </a:lnTo>
                  <a:lnTo>
                    <a:pt x="242" y="142"/>
                  </a:lnTo>
                  <a:lnTo>
                    <a:pt x="220" y="122"/>
                  </a:lnTo>
                  <a:lnTo>
                    <a:pt x="199" y="104"/>
                  </a:lnTo>
                  <a:lnTo>
                    <a:pt x="177" y="89"/>
                  </a:lnTo>
                  <a:lnTo>
                    <a:pt x="156" y="76"/>
                  </a:lnTo>
                  <a:lnTo>
                    <a:pt x="134" y="65"/>
                  </a:lnTo>
                  <a:lnTo>
                    <a:pt x="114" y="56"/>
                  </a:lnTo>
                  <a:lnTo>
                    <a:pt x="94" y="49"/>
                  </a:lnTo>
                  <a:lnTo>
                    <a:pt x="75" y="43"/>
                  </a:lnTo>
                  <a:lnTo>
                    <a:pt x="58" y="39"/>
                  </a:lnTo>
                  <a:lnTo>
                    <a:pt x="41" y="35"/>
                  </a:lnTo>
                  <a:lnTo>
                    <a:pt x="26" y="33"/>
                  </a:lnTo>
                  <a:lnTo>
                    <a:pt x="12" y="32"/>
                  </a:lnTo>
                  <a:lnTo>
                    <a:pt x="0" y="32"/>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04" name="Freeform 67"/>
            <p:cNvSpPr>
              <a:spLocks/>
            </p:cNvSpPr>
            <p:nvPr/>
          </p:nvSpPr>
          <p:spPr bwMode="auto">
            <a:xfrm>
              <a:off x="451" y="1563"/>
              <a:ext cx="153" cy="110"/>
            </a:xfrm>
            <a:custGeom>
              <a:avLst/>
              <a:gdLst>
                <a:gd name="T0" fmla="*/ 0 w 306"/>
                <a:gd name="T1" fmla="*/ 0 h 221"/>
                <a:gd name="T2" fmla="*/ 0 w 306"/>
                <a:gd name="T3" fmla="*/ 0 h 221"/>
                <a:gd name="T4" fmla="*/ 1 w 306"/>
                <a:gd name="T5" fmla="*/ 0 h 221"/>
                <a:gd name="T6" fmla="*/ 1 w 306"/>
                <a:gd name="T7" fmla="*/ 0 h 221"/>
                <a:gd name="T8" fmla="*/ 1 w 306"/>
                <a:gd name="T9" fmla="*/ 0 h 221"/>
                <a:gd name="T10" fmla="*/ 1 w 306"/>
                <a:gd name="T11" fmla="*/ 0 h 221"/>
                <a:gd name="T12" fmla="*/ 1 w 306"/>
                <a:gd name="T13" fmla="*/ 0 h 221"/>
                <a:gd name="T14" fmla="*/ 1 w 306"/>
                <a:gd name="T15" fmla="*/ 0 h 221"/>
                <a:gd name="T16" fmla="*/ 1 w 306"/>
                <a:gd name="T17" fmla="*/ 0 h 221"/>
                <a:gd name="T18" fmla="*/ 1 w 306"/>
                <a:gd name="T19" fmla="*/ 0 h 221"/>
                <a:gd name="T20" fmla="*/ 1 w 306"/>
                <a:gd name="T21" fmla="*/ 0 h 221"/>
                <a:gd name="T22" fmla="*/ 1 w 306"/>
                <a:gd name="T23" fmla="*/ 0 h 221"/>
                <a:gd name="T24" fmla="*/ 1 w 306"/>
                <a:gd name="T25" fmla="*/ 0 h 221"/>
                <a:gd name="T26" fmla="*/ 1 w 306"/>
                <a:gd name="T27" fmla="*/ 0 h 221"/>
                <a:gd name="T28" fmla="*/ 1 w 306"/>
                <a:gd name="T29" fmla="*/ 0 h 221"/>
                <a:gd name="T30" fmla="*/ 1 w 306"/>
                <a:gd name="T31" fmla="*/ 0 h 221"/>
                <a:gd name="T32" fmla="*/ 1 w 306"/>
                <a:gd name="T33" fmla="*/ 0 h 221"/>
                <a:gd name="T34" fmla="*/ 1 w 306"/>
                <a:gd name="T35" fmla="*/ 0 h 221"/>
                <a:gd name="T36" fmla="*/ 1 w 306"/>
                <a:gd name="T37" fmla="*/ 0 h 221"/>
                <a:gd name="T38" fmla="*/ 0 w 306"/>
                <a:gd name="T39" fmla="*/ 0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1"/>
                  </a:moveTo>
                  <a:lnTo>
                    <a:pt x="0" y="0"/>
                  </a:lnTo>
                  <a:lnTo>
                    <a:pt x="306" y="0"/>
                  </a:lnTo>
                  <a:lnTo>
                    <a:pt x="306" y="221"/>
                  </a:lnTo>
                  <a:lnTo>
                    <a:pt x="285" y="192"/>
                  </a:lnTo>
                  <a:lnTo>
                    <a:pt x="264" y="166"/>
                  </a:lnTo>
                  <a:lnTo>
                    <a:pt x="242" y="143"/>
                  </a:lnTo>
                  <a:lnTo>
                    <a:pt x="220" y="122"/>
                  </a:lnTo>
                  <a:lnTo>
                    <a:pt x="199" y="105"/>
                  </a:lnTo>
                  <a:lnTo>
                    <a:pt x="177" y="89"/>
                  </a:lnTo>
                  <a:lnTo>
                    <a:pt x="156" y="76"/>
                  </a:lnTo>
                  <a:lnTo>
                    <a:pt x="134" y="66"/>
                  </a:lnTo>
                  <a:lnTo>
                    <a:pt x="114" y="57"/>
                  </a:lnTo>
                  <a:lnTo>
                    <a:pt x="94" y="48"/>
                  </a:lnTo>
                  <a:lnTo>
                    <a:pt x="75" y="43"/>
                  </a:lnTo>
                  <a:lnTo>
                    <a:pt x="58" y="39"/>
                  </a:lnTo>
                  <a:lnTo>
                    <a:pt x="41" y="36"/>
                  </a:lnTo>
                  <a:lnTo>
                    <a:pt x="26" y="33"/>
                  </a:lnTo>
                  <a:lnTo>
                    <a:pt x="12" y="32"/>
                  </a:lnTo>
                  <a:lnTo>
                    <a:pt x="0" y="31"/>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05" name="Freeform 68"/>
            <p:cNvSpPr>
              <a:spLocks/>
            </p:cNvSpPr>
            <p:nvPr/>
          </p:nvSpPr>
          <p:spPr bwMode="auto">
            <a:xfrm>
              <a:off x="451" y="1832"/>
              <a:ext cx="153" cy="111"/>
            </a:xfrm>
            <a:custGeom>
              <a:avLst/>
              <a:gdLst>
                <a:gd name="T0" fmla="*/ 0 w 306"/>
                <a:gd name="T1" fmla="*/ 0 h 223"/>
                <a:gd name="T2" fmla="*/ 0 w 306"/>
                <a:gd name="T3" fmla="*/ 0 h 223"/>
                <a:gd name="T4" fmla="*/ 1 w 306"/>
                <a:gd name="T5" fmla="*/ 0 h 223"/>
                <a:gd name="T6" fmla="*/ 1 w 306"/>
                <a:gd name="T7" fmla="*/ 0 h 223"/>
                <a:gd name="T8" fmla="*/ 1 w 306"/>
                <a:gd name="T9" fmla="*/ 0 h 223"/>
                <a:gd name="T10" fmla="*/ 1 w 306"/>
                <a:gd name="T11" fmla="*/ 0 h 223"/>
                <a:gd name="T12" fmla="*/ 1 w 306"/>
                <a:gd name="T13" fmla="*/ 0 h 223"/>
                <a:gd name="T14" fmla="*/ 1 w 306"/>
                <a:gd name="T15" fmla="*/ 0 h 223"/>
                <a:gd name="T16" fmla="*/ 1 w 306"/>
                <a:gd name="T17" fmla="*/ 0 h 223"/>
                <a:gd name="T18" fmla="*/ 1 w 306"/>
                <a:gd name="T19" fmla="*/ 0 h 223"/>
                <a:gd name="T20" fmla="*/ 1 w 306"/>
                <a:gd name="T21" fmla="*/ 0 h 223"/>
                <a:gd name="T22" fmla="*/ 1 w 306"/>
                <a:gd name="T23" fmla="*/ 0 h 223"/>
                <a:gd name="T24" fmla="*/ 1 w 306"/>
                <a:gd name="T25" fmla="*/ 0 h 223"/>
                <a:gd name="T26" fmla="*/ 1 w 306"/>
                <a:gd name="T27" fmla="*/ 0 h 223"/>
                <a:gd name="T28" fmla="*/ 1 w 306"/>
                <a:gd name="T29" fmla="*/ 0 h 223"/>
                <a:gd name="T30" fmla="*/ 1 w 306"/>
                <a:gd name="T31" fmla="*/ 0 h 223"/>
                <a:gd name="T32" fmla="*/ 1 w 306"/>
                <a:gd name="T33" fmla="*/ 0 h 223"/>
                <a:gd name="T34" fmla="*/ 1 w 306"/>
                <a:gd name="T35" fmla="*/ 0 h 223"/>
                <a:gd name="T36" fmla="*/ 1 w 306"/>
                <a:gd name="T37" fmla="*/ 0 h 223"/>
                <a:gd name="T38" fmla="*/ 0 w 306"/>
                <a:gd name="T39" fmla="*/ 0 h 2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3"/>
                <a:gd name="T62" fmla="*/ 306 w 306"/>
                <a:gd name="T63" fmla="*/ 223 h 2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3">
                  <a:moveTo>
                    <a:pt x="0" y="33"/>
                  </a:moveTo>
                  <a:lnTo>
                    <a:pt x="0" y="0"/>
                  </a:lnTo>
                  <a:lnTo>
                    <a:pt x="306" y="0"/>
                  </a:lnTo>
                  <a:lnTo>
                    <a:pt x="306" y="223"/>
                  </a:lnTo>
                  <a:lnTo>
                    <a:pt x="285" y="194"/>
                  </a:lnTo>
                  <a:lnTo>
                    <a:pt x="264" y="167"/>
                  </a:lnTo>
                  <a:lnTo>
                    <a:pt x="242" y="144"/>
                  </a:lnTo>
                  <a:lnTo>
                    <a:pt x="220" y="124"/>
                  </a:lnTo>
                  <a:lnTo>
                    <a:pt x="199" y="106"/>
                  </a:lnTo>
                  <a:lnTo>
                    <a:pt x="177" y="90"/>
                  </a:lnTo>
                  <a:lnTo>
                    <a:pt x="156" y="77"/>
                  </a:lnTo>
                  <a:lnTo>
                    <a:pt x="134" y="67"/>
                  </a:lnTo>
                  <a:lnTo>
                    <a:pt x="114" y="58"/>
                  </a:lnTo>
                  <a:lnTo>
                    <a:pt x="94" y="50"/>
                  </a:lnTo>
                  <a:lnTo>
                    <a:pt x="75" y="44"/>
                  </a:lnTo>
                  <a:lnTo>
                    <a:pt x="58" y="41"/>
                  </a:lnTo>
                  <a:lnTo>
                    <a:pt x="41" y="37"/>
                  </a:lnTo>
                  <a:lnTo>
                    <a:pt x="26" y="35"/>
                  </a:lnTo>
                  <a:lnTo>
                    <a:pt x="12" y="34"/>
                  </a:lnTo>
                  <a:lnTo>
                    <a:pt x="0" y="33"/>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06" name="Freeform 69"/>
            <p:cNvSpPr>
              <a:spLocks/>
            </p:cNvSpPr>
            <p:nvPr/>
          </p:nvSpPr>
          <p:spPr bwMode="auto">
            <a:xfrm>
              <a:off x="967" y="1832"/>
              <a:ext cx="147" cy="103"/>
            </a:xfrm>
            <a:custGeom>
              <a:avLst/>
              <a:gdLst>
                <a:gd name="T0" fmla="*/ 1 w 294"/>
                <a:gd name="T1" fmla="*/ 0 h 205"/>
                <a:gd name="T2" fmla="*/ 1 w 294"/>
                <a:gd name="T3" fmla="*/ 1 h 205"/>
                <a:gd name="T4" fmla="*/ 1 w 294"/>
                <a:gd name="T5" fmla="*/ 1 h 205"/>
                <a:gd name="T6" fmla="*/ 1 w 294"/>
                <a:gd name="T7" fmla="*/ 1 h 205"/>
                <a:gd name="T8" fmla="*/ 1 w 294"/>
                <a:gd name="T9" fmla="*/ 1 h 205"/>
                <a:gd name="T10" fmla="*/ 1 w 294"/>
                <a:gd name="T11" fmla="*/ 1 h 205"/>
                <a:gd name="T12" fmla="*/ 1 w 294"/>
                <a:gd name="T13" fmla="*/ 1 h 205"/>
                <a:gd name="T14" fmla="*/ 1 w 294"/>
                <a:gd name="T15" fmla="*/ 1 h 205"/>
                <a:gd name="T16" fmla="*/ 1 w 294"/>
                <a:gd name="T17" fmla="*/ 1 h 205"/>
                <a:gd name="T18" fmla="*/ 1 w 294"/>
                <a:gd name="T19" fmla="*/ 1 h 205"/>
                <a:gd name="T20" fmla="*/ 1 w 294"/>
                <a:gd name="T21" fmla="*/ 1 h 205"/>
                <a:gd name="T22" fmla="*/ 1 w 294"/>
                <a:gd name="T23" fmla="*/ 1 h 205"/>
                <a:gd name="T24" fmla="*/ 1 w 294"/>
                <a:gd name="T25" fmla="*/ 1 h 205"/>
                <a:gd name="T26" fmla="*/ 1 w 294"/>
                <a:gd name="T27" fmla="*/ 1 h 205"/>
                <a:gd name="T28" fmla="*/ 1 w 294"/>
                <a:gd name="T29" fmla="*/ 1 h 205"/>
                <a:gd name="T30" fmla="*/ 1 w 294"/>
                <a:gd name="T31" fmla="*/ 1 h 205"/>
                <a:gd name="T32" fmla="*/ 1 w 294"/>
                <a:gd name="T33" fmla="*/ 1 h 205"/>
                <a:gd name="T34" fmla="*/ 0 w 294"/>
                <a:gd name="T35" fmla="*/ 1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3"/>
                  </a:lnTo>
                  <a:lnTo>
                    <a:pt x="283" y="34"/>
                  </a:lnTo>
                  <a:lnTo>
                    <a:pt x="270" y="35"/>
                  </a:lnTo>
                  <a:lnTo>
                    <a:pt x="255" y="36"/>
                  </a:lnTo>
                  <a:lnTo>
                    <a:pt x="239" y="39"/>
                  </a:lnTo>
                  <a:lnTo>
                    <a:pt x="223" y="43"/>
                  </a:lnTo>
                  <a:lnTo>
                    <a:pt x="204" y="49"/>
                  </a:lnTo>
                  <a:lnTo>
                    <a:pt x="186" y="56"/>
                  </a:lnTo>
                  <a:lnTo>
                    <a:pt x="166" y="64"/>
                  </a:lnTo>
                  <a:lnTo>
                    <a:pt x="145" y="74"/>
                  </a:lnTo>
                  <a:lnTo>
                    <a:pt x="125" y="86"/>
                  </a:lnTo>
                  <a:lnTo>
                    <a:pt x="104" y="99"/>
                  </a:lnTo>
                  <a:lnTo>
                    <a:pt x="83" y="115"/>
                  </a:lnTo>
                  <a:lnTo>
                    <a:pt x="61" y="134"/>
                  </a:lnTo>
                  <a:lnTo>
                    <a:pt x="41" y="155"/>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07" name="Rectangle 70"/>
            <p:cNvSpPr>
              <a:spLocks noChangeArrowheads="1"/>
            </p:cNvSpPr>
            <p:nvPr/>
          </p:nvSpPr>
          <p:spPr bwMode="auto">
            <a:xfrm>
              <a:off x="628" y="1227"/>
              <a:ext cx="314" cy="837"/>
            </a:xfrm>
            <a:prstGeom prst="rect">
              <a:avLst/>
            </a:prstGeom>
            <a:solidFill>
              <a:srgbClr val="E09E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08" name="Freeform 71"/>
            <p:cNvSpPr>
              <a:spLocks/>
            </p:cNvSpPr>
            <p:nvPr/>
          </p:nvSpPr>
          <p:spPr bwMode="auto">
            <a:xfrm>
              <a:off x="661" y="1243"/>
              <a:ext cx="249" cy="250"/>
            </a:xfrm>
            <a:custGeom>
              <a:avLst/>
              <a:gdLst>
                <a:gd name="T0" fmla="*/ 1 w 498"/>
                <a:gd name="T1" fmla="*/ 1 h 500"/>
                <a:gd name="T2" fmla="*/ 1 w 498"/>
                <a:gd name="T3" fmla="*/ 1 h 500"/>
                <a:gd name="T4" fmla="*/ 1 w 498"/>
                <a:gd name="T5" fmla="*/ 1 h 500"/>
                <a:gd name="T6" fmla="*/ 1 w 498"/>
                <a:gd name="T7" fmla="*/ 1 h 500"/>
                <a:gd name="T8" fmla="*/ 1 w 498"/>
                <a:gd name="T9" fmla="*/ 1 h 500"/>
                <a:gd name="T10" fmla="*/ 1 w 498"/>
                <a:gd name="T11" fmla="*/ 1 h 500"/>
                <a:gd name="T12" fmla="*/ 1 w 498"/>
                <a:gd name="T13" fmla="*/ 1 h 500"/>
                <a:gd name="T14" fmla="*/ 1 w 498"/>
                <a:gd name="T15" fmla="*/ 1 h 500"/>
                <a:gd name="T16" fmla="*/ 1 w 498"/>
                <a:gd name="T17" fmla="*/ 1 h 500"/>
                <a:gd name="T18" fmla="*/ 1 w 498"/>
                <a:gd name="T19" fmla="*/ 1 h 500"/>
                <a:gd name="T20" fmla="*/ 1 w 498"/>
                <a:gd name="T21" fmla="*/ 1 h 500"/>
                <a:gd name="T22" fmla="*/ 1 w 498"/>
                <a:gd name="T23" fmla="*/ 1 h 500"/>
                <a:gd name="T24" fmla="*/ 1 w 498"/>
                <a:gd name="T25" fmla="*/ 1 h 500"/>
                <a:gd name="T26" fmla="*/ 1 w 498"/>
                <a:gd name="T27" fmla="*/ 1 h 500"/>
                <a:gd name="T28" fmla="*/ 1 w 498"/>
                <a:gd name="T29" fmla="*/ 1 h 500"/>
                <a:gd name="T30" fmla="*/ 1 w 498"/>
                <a:gd name="T31" fmla="*/ 1 h 500"/>
                <a:gd name="T32" fmla="*/ 1 w 498"/>
                <a:gd name="T33" fmla="*/ 1 h 500"/>
                <a:gd name="T34" fmla="*/ 1 w 498"/>
                <a:gd name="T35" fmla="*/ 1 h 500"/>
                <a:gd name="T36" fmla="*/ 1 w 498"/>
                <a:gd name="T37" fmla="*/ 1 h 500"/>
                <a:gd name="T38" fmla="*/ 1 w 498"/>
                <a:gd name="T39" fmla="*/ 1 h 500"/>
                <a:gd name="T40" fmla="*/ 1 w 498"/>
                <a:gd name="T41" fmla="*/ 1 h 500"/>
                <a:gd name="T42" fmla="*/ 1 w 498"/>
                <a:gd name="T43" fmla="*/ 1 h 500"/>
                <a:gd name="T44" fmla="*/ 1 w 498"/>
                <a:gd name="T45" fmla="*/ 1 h 500"/>
                <a:gd name="T46" fmla="*/ 1 w 498"/>
                <a:gd name="T47" fmla="*/ 1 h 500"/>
                <a:gd name="T48" fmla="*/ 1 w 498"/>
                <a:gd name="T49" fmla="*/ 1 h 500"/>
                <a:gd name="T50" fmla="*/ 1 w 498"/>
                <a:gd name="T51" fmla="*/ 1 h 500"/>
                <a:gd name="T52" fmla="*/ 1 w 498"/>
                <a:gd name="T53" fmla="*/ 1 h 500"/>
                <a:gd name="T54" fmla="*/ 1 w 498"/>
                <a:gd name="T55" fmla="*/ 1 h 500"/>
                <a:gd name="T56" fmla="*/ 1 w 498"/>
                <a:gd name="T57" fmla="*/ 1 h 500"/>
                <a:gd name="T58" fmla="*/ 1 w 498"/>
                <a:gd name="T59" fmla="*/ 1 h 500"/>
                <a:gd name="T60" fmla="*/ 1 w 498"/>
                <a:gd name="T61" fmla="*/ 1 h 500"/>
                <a:gd name="T62" fmla="*/ 1 w 498"/>
                <a:gd name="T63" fmla="*/ 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89"/>
                  </a:lnTo>
                  <a:lnTo>
                    <a:pt x="344" y="480"/>
                  </a:lnTo>
                  <a:lnTo>
                    <a:pt x="366" y="470"/>
                  </a:lnTo>
                  <a:lnTo>
                    <a:pt x="387" y="457"/>
                  </a:lnTo>
                  <a:lnTo>
                    <a:pt x="406" y="443"/>
                  </a:lnTo>
                  <a:lnTo>
                    <a:pt x="425" y="426"/>
                  </a:lnTo>
                  <a:lnTo>
                    <a:pt x="442" y="408"/>
                  </a:lnTo>
                  <a:lnTo>
                    <a:pt x="456" y="388"/>
                  </a:lnTo>
                  <a:lnTo>
                    <a:pt x="468" y="367"/>
                  </a:lnTo>
                  <a:lnTo>
                    <a:pt x="479" y="345"/>
                  </a:lnTo>
                  <a:lnTo>
                    <a:pt x="488" y="322"/>
                  </a:lnTo>
                  <a:lnTo>
                    <a:pt x="494" y="299"/>
                  </a:lnTo>
                  <a:lnTo>
                    <a:pt x="497" y="275"/>
                  </a:lnTo>
                  <a:lnTo>
                    <a:pt x="498" y="250"/>
                  </a:lnTo>
                  <a:lnTo>
                    <a:pt x="497" y="224"/>
                  </a:lnTo>
                  <a:lnTo>
                    <a:pt x="494" y="200"/>
                  </a:lnTo>
                  <a:lnTo>
                    <a:pt x="488" y="177"/>
                  </a:lnTo>
                  <a:lnTo>
                    <a:pt x="479" y="154"/>
                  </a:lnTo>
                  <a:lnTo>
                    <a:pt x="468" y="132"/>
                  </a:lnTo>
                  <a:lnTo>
                    <a:pt x="456" y="111"/>
                  </a:lnTo>
                  <a:lnTo>
                    <a:pt x="442" y="92"/>
                  </a:lnTo>
                  <a:lnTo>
                    <a:pt x="425" y="73"/>
                  </a:lnTo>
                  <a:lnTo>
                    <a:pt x="406" y="56"/>
                  </a:lnTo>
                  <a:lnTo>
                    <a:pt x="387" y="42"/>
                  </a:lnTo>
                  <a:lnTo>
                    <a:pt x="366" y="30"/>
                  </a:lnTo>
                  <a:lnTo>
                    <a:pt x="344" y="19"/>
                  </a:lnTo>
                  <a:lnTo>
                    <a:pt x="321" y="10"/>
                  </a:lnTo>
                  <a:lnTo>
                    <a:pt x="298" y="4"/>
                  </a:lnTo>
                  <a:lnTo>
                    <a:pt x="274" y="1"/>
                  </a:lnTo>
                  <a:lnTo>
                    <a:pt x="248" y="0"/>
                  </a:lnTo>
                  <a:lnTo>
                    <a:pt x="223" y="1"/>
                  </a:lnTo>
                  <a:lnTo>
                    <a:pt x="199" y="4"/>
                  </a:lnTo>
                  <a:lnTo>
                    <a:pt x="175" y="11"/>
                  </a:lnTo>
                  <a:lnTo>
                    <a:pt x="152" y="19"/>
                  </a:lnTo>
                  <a:lnTo>
                    <a:pt x="130" y="30"/>
                  </a:lnTo>
                  <a:lnTo>
                    <a:pt x="109" y="42"/>
                  </a:lnTo>
                  <a:lnTo>
                    <a:pt x="91" y="57"/>
                  </a:lnTo>
                  <a:lnTo>
                    <a:pt x="72" y="72"/>
                  </a:lnTo>
                  <a:lnTo>
                    <a:pt x="56" y="91"/>
                  </a:lnTo>
                  <a:lnTo>
                    <a:pt x="42" y="110"/>
                  </a:lnTo>
                  <a:lnTo>
                    <a:pt x="30" y="130"/>
                  </a:lnTo>
                  <a:lnTo>
                    <a:pt x="19" y="152"/>
                  </a:lnTo>
                  <a:lnTo>
                    <a:pt x="11" y="175"/>
                  </a:lnTo>
                  <a:lnTo>
                    <a:pt x="4" y="199"/>
                  </a:lnTo>
                  <a:lnTo>
                    <a:pt x="1" y="224"/>
                  </a:lnTo>
                  <a:lnTo>
                    <a:pt x="0" y="250"/>
                  </a:lnTo>
                  <a:lnTo>
                    <a:pt x="1" y="275"/>
                  </a:lnTo>
                  <a:lnTo>
                    <a:pt x="4" y="299"/>
                  </a:lnTo>
                  <a:lnTo>
                    <a:pt x="10" y="322"/>
                  </a:lnTo>
                  <a:lnTo>
                    <a:pt x="18" y="345"/>
                  </a:lnTo>
                  <a:lnTo>
                    <a:pt x="28" y="367"/>
                  </a:lnTo>
                  <a:lnTo>
                    <a:pt x="41" y="388"/>
                  </a:lnTo>
                  <a:lnTo>
                    <a:pt x="56" y="408"/>
                  </a:lnTo>
                  <a:lnTo>
                    <a:pt x="72" y="426"/>
                  </a:lnTo>
                  <a:lnTo>
                    <a:pt x="91" y="443"/>
                  </a:lnTo>
                  <a:lnTo>
                    <a:pt x="110" y="457"/>
                  </a:lnTo>
                  <a:lnTo>
                    <a:pt x="131" y="470"/>
                  </a:lnTo>
                  <a:lnTo>
                    <a:pt x="153" y="480"/>
                  </a:lnTo>
                  <a:lnTo>
                    <a:pt x="176" y="489"/>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09" name="Freeform 72"/>
            <p:cNvSpPr>
              <a:spLocks/>
            </p:cNvSpPr>
            <p:nvPr/>
          </p:nvSpPr>
          <p:spPr bwMode="auto">
            <a:xfrm>
              <a:off x="685" y="1268"/>
              <a:ext cx="200" cy="200"/>
            </a:xfrm>
            <a:custGeom>
              <a:avLst/>
              <a:gdLst>
                <a:gd name="T0" fmla="*/ 0 w 401"/>
                <a:gd name="T1" fmla="*/ 0 h 401"/>
                <a:gd name="T2" fmla="*/ 0 w 401"/>
                <a:gd name="T3" fmla="*/ 0 h 401"/>
                <a:gd name="T4" fmla="*/ 0 w 401"/>
                <a:gd name="T5" fmla="*/ 0 h 401"/>
                <a:gd name="T6" fmla="*/ 0 w 401"/>
                <a:gd name="T7" fmla="*/ 0 h 401"/>
                <a:gd name="T8" fmla="*/ 0 w 401"/>
                <a:gd name="T9" fmla="*/ 0 h 401"/>
                <a:gd name="T10" fmla="*/ 0 w 401"/>
                <a:gd name="T11" fmla="*/ 0 h 401"/>
                <a:gd name="T12" fmla="*/ 0 w 401"/>
                <a:gd name="T13" fmla="*/ 0 h 401"/>
                <a:gd name="T14" fmla="*/ 0 w 401"/>
                <a:gd name="T15" fmla="*/ 0 h 401"/>
                <a:gd name="T16" fmla="*/ 0 w 401"/>
                <a:gd name="T17" fmla="*/ 0 h 401"/>
                <a:gd name="T18" fmla="*/ 0 w 401"/>
                <a:gd name="T19" fmla="*/ 0 h 401"/>
                <a:gd name="T20" fmla="*/ 0 w 401"/>
                <a:gd name="T21" fmla="*/ 0 h 401"/>
                <a:gd name="T22" fmla="*/ 0 w 401"/>
                <a:gd name="T23" fmla="*/ 0 h 401"/>
                <a:gd name="T24" fmla="*/ 0 w 401"/>
                <a:gd name="T25" fmla="*/ 0 h 401"/>
                <a:gd name="T26" fmla="*/ 0 w 401"/>
                <a:gd name="T27" fmla="*/ 0 h 401"/>
                <a:gd name="T28" fmla="*/ 0 w 401"/>
                <a:gd name="T29" fmla="*/ 0 h 401"/>
                <a:gd name="T30" fmla="*/ 0 w 401"/>
                <a:gd name="T31" fmla="*/ 0 h 401"/>
                <a:gd name="T32" fmla="*/ 0 w 401"/>
                <a:gd name="T33" fmla="*/ 0 h 401"/>
                <a:gd name="T34" fmla="*/ 0 w 401"/>
                <a:gd name="T35" fmla="*/ 0 h 401"/>
                <a:gd name="T36" fmla="*/ 0 w 401"/>
                <a:gd name="T37" fmla="*/ 0 h 401"/>
                <a:gd name="T38" fmla="*/ 0 w 401"/>
                <a:gd name="T39" fmla="*/ 0 h 401"/>
                <a:gd name="T40" fmla="*/ 0 w 401"/>
                <a:gd name="T41" fmla="*/ 0 h 401"/>
                <a:gd name="T42" fmla="*/ 0 w 401"/>
                <a:gd name="T43" fmla="*/ 0 h 401"/>
                <a:gd name="T44" fmla="*/ 0 w 401"/>
                <a:gd name="T45" fmla="*/ 0 h 401"/>
                <a:gd name="T46" fmla="*/ 0 w 401"/>
                <a:gd name="T47" fmla="*/ 0 h 401"/>
                <a:gd name="T48" fmla="*/ 0 w 401"/>
                <a:gd name="T49" fmla="*/ 0 h 401"/>
                <a:gd name="T50" fmla="*/ 0 w 401"/>
                <a:gd name="T51" fmla="*/ 0 h 401"/>
                <a:gd name="T52" fmla="*/ 0 w 401"/>
                <a:gd name="T53" fmla="*/ 0 h 401"/>
                <a:gd name="T54" fmla="*/ 0 w 401"/>
                <a:gd name="T55" fmla="*/ 0 h 401"/>
                <a:gd name="T56" fmla="*/ 0 w 401"/>
                <a:gd name="T57" fmla="*/ 0 h 401"/>
                <a:gd name="T58" fmla="*/ 0 w 401"/>
                <a:gd name="T59" fmla="*/ 0 h 401"/>
                <a:gd name="T60" fmla="*/ 0 w 401"/>
                <a:gd name="T61" fmla="*/ 0 h 401"/>
                <a:gd name="T62" fmla="*/ 0 w 401"/>
                <a:gd name="T63" fmla="*/ 0 h 40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1"/>
                <a:gd name="T98" fmla="*/ 401 w 401"/>
                <a:gd name="T99" fmla="*/ 401 h 40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1">
                  <a:moveTo>
                    <a:pt x="0" y="201"/>
                  </a:moveTo>
                  <a:lnTo>
                    <a:pt x="1" y="181"/>
                  </a:lnTo>
                  <a:lnTo>
                    <a:pt x="3" y="161"/>
                  </a:lnTo>
                  <a:lnTo>
                    <a:pt x="8" y="142"/>
                  </a:lnTo>
                  <a:lnTo>
                    <a:pt x="15" y="123"/>
                  </a:lnTo>
                  <a:lnTo>
                    <a:pt x="23" y="106"/>
                  </a:lnTo>
                  <a:lnTo>
                    <a:pt x="33" y="90"/>
                  </a:lnTo>
                  <a:lnTo>
                    <a:pt x="45" y="74"/>
                  </a:lnTo>
                  <a:lnTo>
                    <a:pt x="59" y="59"/>
                  </a:lnTo>
                  <a:lnTo>
                    <a:pt x="74" y="45"/>
                  </a:lnTo>
                  <a:lnTo>
                    <a:pt x="90" y="34"/>
                  </a:lnTo>
                  <a:lnTo>
                    <a:pt x="106" y="23"/>
                  </a:lnTo>
                  <a:lnTo>
                    <a:pt x="124" y="15"/>
                  </a:lnTo>
                  <a:lnTo>
                    <a:pt x="143" y="8"/>
                  </a:lnTo>
                  <a:lnTo>
                    <a:pt x="161" y="4"/>
                  </a:lnTo>
                  <a:lnTo>
                    <a:pt x="181" y="1"/>
                  </a:lnTo>
                  <a:lnTo>
                    <a:pt x="200" y="0"/>
                  </a:lnTo>
                  <a:lnTo>
                    <a:pt x="220" y="1"/>
                  </a:lnTo>
                  <a:lnTo>
                    <a:pt x="241" y="4"/>
                  </a:lnTo>
                  <a:lnTo>
                    <a:pt x="259" y="8"/>
                  </a:lnTo>
                  <a:lnTo>
                    <a:pt x="278" y="15"/>
                  </a:lnTo>
                  <a:lnTo>
                    <a:pt x="295" y="23"/>
                  </a:lnTo>
                  <a:lnTo>
                    <a:pt x="312" y="34"/>
                  </a:lnTo>
                  <a:lnTo>
                    <a:pt x="327" y="45"/>
                  </a:lnTo>
                  <a:lnTo>
                    <a:pt x="342" y="59"/>
                  </a:lnTo>
                  <a:lnTo>
                    <a:pt x="356" y="74"/>
                  </a:lnTo>
                  <a:lnTo>
                    <a:pt x="367" y="90"/>
                  </a:lnTo>
                  <a:lnTo>
                    <a:pt x="378" y="106"/>
                  </a:lnTo>
                  <a:lnTo>
                    <a:pt x="386" y="123"/>
                  </a:lnTo>
                  <a:lnTo>
                    <a:pt x="393" y="142"/>
                  </a:lnTo>
                  <a:lnTo>
                    <a:pt x="397" y="161"/>
                  </a:lnTo>
                  <a:lnTo>
                    <a:pt x="400" y="181"/>
                  </a:lnTo>
                  <a:lnTo>
                    <a:pt x="401" y="201"/>
                  </a:lnTo>
                  <a:lnTo>
                    <a:pt x="400" y="221"/>
                  </a:lnTo>
                  <a:lnTo>
                    <a:pt x="396" y="241"/>
                  </a:lnTo>
                  <a:lnTo>
                    <a:pt x="392" y="261"/>
                  </a:lnTo>
                  <a:lnTo>
                    <a:pt x="385" y="279"/>
                  </a:lnTo>
                  <a:lnTo>
                    <a:pt x="377" y="296"/>
                  </a:lnTo>
                  <a:lnTo>
                    <a:pt x="366" y="312"/>
                  </a:lnTo>
                  <a:lnTo>
                    <a:pt x="355" y="329"/>
                  </a:lnTo>
                  <a:lnTo>
                    <a:pt x="342" y="342"/>
                  </a:lnTo>
                  <a:lnTo>
                    <a:pt x="328" y="355"/>
                  </a:lnTo>
                  <a:lnTo>
                    <a:pt x="312" y="367"/>
                  </a:lnTo>
                  <a:lnTo>
                    <a:pt x="296" y="377"/>
                  </a:lnTo>
                  <a:lnTo>
                    <a:pt x="279" y="385"/>
                  </a:lnTo>
                  <a:lnTo>
                    <a:pt x="260" y="392"/>
                  </a:lnTo>
                  <a:lnTo>
                    <a:pt x="241" y="397"/>
                  </a:lnTo>
                  <a:lnTo>
                    <a:pt x="221" y="400"/>
                  </a:lnTo>
                  <a:lnTo>
                    <a:pt x="200" y="401"/>
                  </a:lnTo>
                  <a:lnTo>
                    <a:pt x="181" y="400"/>
                  </a:lnTo>
                  <a:lnTo>
                    <a:pt x="161" y="398"/>
                  </a:lnTo>
                  <a:lnTo>
                    <a:pt x="143" y="393"/>
                  </a:lnTo>
                  <a:lnTo>
                    <a:pt x="124" y="386"/>
                  </a:lnTo>
                  <a:lnTo>
                    <a:pt x="106" y="378"/>
                  </a:lnTo>
                  <a:lnTo>
                    <a:pt x="90" y="368"/>
                  </a:lnTo>
                  <a:lnTo>
                    <a:pt x="74" y="356"/>
                  </a:lnTo>
                  <a:lnTo>
                    <a:pt x="59" y="342"/>
                  </a:lnTo>
                  <a:lnTo>
                    <a:pt x="45" y="327"/>
                  </a:lnTo>
                  <a:lnTo>
                    <a:pt x="33" y="311"/>
                  </a:lnTo>
                  <a:lnTo>
                    <a:pt x="23" y="295"/>
                  </a:lnTo>
                  <a:lnTo>
                    <a:pt x="15" y="278"/>
                  </a:lnTo>
                  <a:lnTo>
                    <a:pt x="8" y="259"/>
                  </a:lnTo>
                  <a:lnTo>
                    <a:pt x="3" y="240"/>
                  </a:lnTo>
                  <a:lnTo>
                    <a:pt x="1" y="220"/>
                  </a:lnTo>
                  <a:lnTo>
                    <a:pt x="0" y="20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10" name="Freeform 73"/>
            <p:cNvSpPr>
              <a:spLocks/>
            </p:cNvSpPr>
            <p:nvPr/>
          </p:nvSpPr>
          <p:spPr bwMode="auto">
            <a:xfrm>
              <a:off x="705" y="1268"/>
              <a:ext cx="180" cy="180"/>
            </a:xfrm>
            <a:custGeom>
              <a:avLst/>
              <a:gdLst>
                <a:gd name="T0" fmla="*/ 0 w 361"/>
                <a:gd name="T1" fmla="*/ 0 h 361"/>
                <a:gd name="T2" fmla="*/ 0 w 361"/>
                <a:gd name="T3" fmla="*/ 0 h 361"/>
                <a:gd name="T4" fmla="*/ 0 w 361"/>
                <a:gd name="T5" fmla="*/ 0 h 361"/>
                <a:gd name="T6" fmla="*/ 0 w 361"/>
                <a:gd name="T7" fmla="*/ 0 h 361"/>
                <a:gd name="T8" fmla="*/ 0 w 361"/>
                <a:gd name="T9" fmla="*/ 0 h 361"/>
                <a:gd name="T10" fmla="*/ 0 w 361"/>
                <a:gd name="T11" fmla="*/ 0 h 361"/>
                <a:gd name="T12" fmla="*/ 0 w 361"/>
                <a:gd name="T13" fmla="*/ 0 h 361"/>
                <a:gd name="T14" fmla="*/ 0 w 361"/>
                <a:gd name="T15" fmla="*/ 0 h 361"/>
                <a:gd name="T16" fmla="*/ 0 w 361"/>
                <a:gd name="T17" fmla="*/ 0 h 361"/>
                <a:gd name="T18" fmla="*/ 0 w 361"/>
                <a:gd name="T19" fmla="*/ 0 h 361"/>
                <a:gd name="T20" fmla="*/ 0 w 361"/>
                <a:gd name="T21" fmla="*/ 0 h 361"/>
                <a:gd name="T22" fmla="*/ 0 w 361"/>
                <a:gd name="T23" fmla="*/ 0 h 361"/>
                <a:gd name="T24" fmla="*/ 0 w 361"/>
                <a:gd name="T25" fmla="*/ 0 h 361"/>
                <a:gd name="T26" fmla="*/ 0 w 361"/>
                <a:gd name="T27" fmla="*/ 0 h 361"/>
                <a:gd name="T28" fmla="*/ 0 w 361"/>
                <a:gd name="T29" fmla="*/ 0 h 361"/>
                <a:gd name="T30" fmla="*/ 0 w 361"/>
                <a:gd name="T31" fmla="*/ 0 h 361"/>
                <a:gd name="T32" fmla="*/ 0 w 361"/>
                <a:gd name="T33" fmla="*/ 0 h 361"/>
                <a:gd name="T34" fmla="*/ 0 w 361"/>
                <a:gd name="T35" fmla="*/ 0 h 361"/>
                <a:gd name="T36" fmla="*/ 0 w 361"/>
                <a:gd name="T37" fmla="*/ 0 h 361"/>
                <a:gd name="T38" fmla="*/ 0 w 361"/>
                <a:gd name="T39" fmla="*/ 0 h 361"/>
                <a:gd name="T40" fmla="*/ 0 w 361"/>
                <a:gd name="T41" fmla="*/ 0 h 361"/>
                <a:gd name="T42" fmla="*/ 0 w 361"/>
                <a:gd name="T43" fmla="*/ 0 h 361"/>
                <a:gd name="T44" fmla="*/ 0 w 361"/>
                <a:gd name="T45" fmla="*/ 0 h 361"/>
                <a:gd name="T46" fmla="*/ 0 w 361"/>
                <a:gd name="T47" fmla="*/ 0 h 361"/>
                <a:gd name="T48" fmla="*/ 0 w 361"/>
                <a:gd name="T49" fmla="*/ 0 h 361"/>
                <a:gd name="T50" fmla="*/ 0 w 361"/>
                <a:gd name="T51" fmla="*/ 0 h 361"/>
                <a:gd name="T52" fmla="*/ 0 w 361"/>
                <a:gd name="T53" fmla="*/ 0 h 361"/>
                <a:gd name="T54" fmla="*/ 0 w 361"/>
                <a:gd name="T55" fmla="*/ 0 h 361"/>
                <a:gd name="T56" fmla="*/ 0 w 361"/>
                <a:gd name="T57" fmla="*/ 0 h 361"/>
                <a:gd name="T58" fmla="*/ 0 w 361"/>
                <a:gd name="T59" fmla="*/ 0 h 361"/>
                <a:gd name="T60" fmla="*/ 0 w 361"/>
                <a:gd name="T61" fmla="*/ 0 h 361"/>
                <a:gd name="T62" fmla="*/ 0 w 361"/>
                <a:gd name="T63" fmla="*/ 0 h 361"/>
                <a:gd name="T64" fmla="*/ 0 w 361"/>
                <a:gd name="T65" fmla="*/ 0 h 361"/>
                <a:gd name="T66" fmla="*/ 0 w 361"/>
                <a:gd name="T67" fmla="*/ 0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9"/>
                  </a:moveTo>
                  <a:lnTo>
                    <a:pt x="287" y="45"/>
                  </a:lnTo>
                  <a:lnTo>
                    <a:pt x="272" y="34"/>
                  </a:lnTo>
                  <a:lnTo>
                    <a:pt x="255" y="23"/>
                  </a:lnTo>
                  <a:lnTo>
                    <a:pt x="238" y="15"/>
                  </a:lnTo>
                  <a:lnTo>
                    <a:pt x="219" y="8"/>
                  </a:lnTo>
                  <a:lnTo>
                    <a:pt x="201" y="4"/>
                  </a:lnTo>
                  <a:lnTo>
                    <a:pt x="180" y="1"/>
                  </a:lnTo>
                  <a:lnTo>
                    <a:pt x="160" y="0"/>
                  </a:lnTo>
                  <a:lnTo>
                    <a:pt x="141" y="1"/>
                  </a:lnTo>
                  <a:lnTo>
                    <a:pt x="121" y="4"/>
                  </a:lnTo>
                  <a:lnTo>
                    <a:pt x="103" y="8"/>
                  </a:lnTo>
                  <a:lnTo>
                    <a:pt x="84" y="15"/>
                  </a:lnTo>
                  <a:lnTo>
                    <a:pt x="66" y="23"/>
                  </a:lnTo>
                  <a:lnTo>
                    <a:pt x="50" y="34"/>
                  </a:lnTo>
                  <a:lnTo>
                    <a:pt x="34" y="45"/>
                  </a:lnTo>
                  <a:lnTo>
                    <a:pt x="19" y="59"/>
                  </a:lnTo>
                  <a:lnTo>
                    <a:pt x="14" y="65"/>
                  </a:lnTo>
                  <a:lnTo>
                    <a:pt x="10" y="69"/>
                  </a:lnTo>
                  <a:lnTo>
                    <a:pt x="5" y="75"/>
                  </a:lnTo>
                  <a:lnTo>
                    <a:pt x="0" y="81"/>
                  </a:lnTo>
                  <a:lnTo>
                    <a:pt x="14" y="72"/>
                  </a:lnTo>
                  <a:lnTo>
                    <a:pt x="28" y="64"/>
                  </a:lnTo>
                  <a:lnTo>
                    <a:pt x="42" y="57"/>
                  </a:lnTo>
                  <a:lnTo>
                    <a:pt x="57" y="51"/>
                  </a:lnTo>
                  <a:lnTo>
                    <a:pt x="72" y="46"/>
                  </a:lnTo>
                  <a:lnTo>
                    <a:pt x="88" y="43"/>
                  </a:lnTo>
                  <a:lnTo>
                    <a:pt x="104" y="42"/>
                  </a:lnTo>
                  <a:lnTo>
                    <a:pt x="120" y="41"/>
                  </a:lnTo>
                  <a:lnTo>
                    <a:pt x="140" y="42"/>
                  </a:lnTo>
                  <a:lnTo>
                    <a:pt x="159" y="44"/>
                  </a:lnTo>
                  <a:lnTo>
                    <a:pt x="178" y="49"/>
                  </a:lnTo>
                  <a:lnTo>
                    <a:pt x="196" y="55"/>
                  </a:lnTo>
                  <a:lnTo>
                    <a:pt x="215" y="64"/>
                  </a:lnTo>
                  <a:lnTo>
                    <a:pt x="231" y="74"/>
                  </a:lnTo>
                  <a:lnTo>
                    <a:pt x="247" y="85"/>
                  </a:lnTo>
                  <a:lnTo>
                    <a:pt x="262" y="99"/>
                  </a:lnTo>
                  <a:lnTo>
                    <a:pt x="276" y="114"/>
                  </a:lnTo>
                  <a:lnTo>
                    <a:pt x="287" y="130"/>
                  </a:lnTo>
                  <a:lnTo>
                    <a:pt x="297" y="147"/>
                  </a:lnTo>
                  <a:lnTo>
                    <a:pt x="306" y="165"/>
                  </a:lnTo>
                  <a:lnTo>
                    <a:pt x="312" y="183"/>
                  </a:lnTo>
                  <a:lnTo>
                    <a:pt x="317" y="202"/>
                  </a:lnTo>
                  <a:lnTo>
                    <a:pt x="319" y="221"/>
                  </a:lnTo>
                  <a:lnTo>
                    <a:pt x="321" y="241"/>
                  </a:lnTo>
                  <a:lnTo>
                    <a:pt x="319" y="257"/>
                  </a:lnTo>
                  <a:lnTo>
                    <a:pt x="318" y="274"/>
                  </a:lnTo>
                  <a:lnTo>
                    <a:pt x="315" y="289"/>
                  </a:lnTo>
                  <a:lnTo>
                    <a:pt x="310" y="306"/>
                  </a:lnTo>
                  <a:lnTo>
                    <a:pt x="304" y="320"/>
                  </a:lnTo>
                  <a:lnTo>
                    <a:pt x="297" y="334"/>
                  </a:lnTo>
                  <a:lnTo>
                    <a:pt x="289" y="348"/>
                  </a:lnTo>
                  <a:lnTo>
                    <a:pt x="280" y="361"/>
                  </a:lnTo>
                  <a:lnTo>
                    <a:pt x="297" y="346"/>
                  </a:lnTo>
                  <a:lnTo>
                    <a:pt x="314" y="330"/>
                  </a:lnTo>
                  <a:lnTo>
                    <a:pt x="327" y="311"/>
                  </a:lnTo>
                  <a:lnTo>
                    <a:pt x="339" y="292"/>
                  </a:lnTo>
                  <a:lnTo>
                    <a:pt x="348" y="271"/>
                  </a:lnTo>
                  <a:lnTo>
                    <a:pt x="355" y="248"/>
                  </a:lnTo>
                  <a:lnTo>
                    <a:pt x="360" y="225"/>
                  </a:lnTo>
                  <a:lnTo>
                    <a:pt x="361" y="201"/>
                  </a:lnTo>
                  <a:lnTo>
                    <a:pt x="360" y="181"/>
                  </a:lnTo>
                  <a:lnTo>
                    <a:pt x="357" y="161"/>
                  </a:lnTo>
                  <a:lnTo>
                    <a:pt x="353" y="142"/>
                  </a:lnTo>
                  <a:lnTo>
                    <a:pt x="346" y="123"/>
                  </a:lnTo>
                  <a:lnTo>
                    <a:pt x="338" y="106"/>
                  </a:lnTo>
                  <a:lnTo>
                    <a:pt x="327" y="90"/>
                  </a:lnTo>
                  <a:lnTo>
                    <a:pt x="316" y="74"/>
                  </a:lnTo>
                  <a:lnTo>
                    <a:pt x="302" y="59"/>
                  </a:lnTo>
                  <a:close/>
                </a:path>
              </a:pathLst>
            </a:custGeom>
            <a:solidFill>
              <a:srgbClr val="FF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11" name="Freeform 74"/>
            <p:cNvSpPr>
              <a:spLocks/>
            </p:cNvSpPr>
            <p:nvPr/>
          </p:nvSpPr>
          <p:spPr bwMode="auto">
            <a:xfrm>
              <a:off x="661" y="1525"/>
              <a:ext cx="249" cy="249"/>
            </a:xfrm>
            <a:custGeom>
              <a:avLst/>
              <a:gdLst>
                <a:gd name="T0" fmla="*/ 1 w 498"/>
                <a:gd name="T1" fmla="*/ 0 h 499"/>
                <a:gd name="T2" fmla="*/ 1 w 498"/>
                <a:gd name="T3" fmla="*/ 0 h 499"/>
                <a:gd name="T4" fmla="*/ 1 w 498"/>
                <a:gd name="T5" fmla="*/ 0 h 499"/>
                <a:gd name="T6" fmla="*/ 1 w 498"/>
                <a:gd name="T7" fmla="*/ 0 h 499"/>
                <a:gd name="T8" fmla="*/ 1 w 498"/>
                <a:gd name="T9" fmla="*/ 0 h 499"/>
                <a:gd name="T10" fmla="*/ 1 w 498"/>
                <a:gd name="T11" fmla="*/ 0 h 499"/>
                <a:gd name="T12" fmla="*/ 1 w 498"/>
                <a:gd name="T13" fmla="*/ 0 h 499"/>
                <a:gd name="T14" fmla="*/ 1 w 498"/>
                <a:gd name="T15" fmla="*/ 0 h 499"/>
                <a:gd name="T16" fmla="*/ 1 w 498"/>
                <a:gd name="T17" fmla="*/ 0 h 499"/>
                <a:gd name="T18" fmla="*/ 1 w 498"/>
                <a:gd name="T19" fmla="*/ 0 h 499"/>
                <a:gd name="T20" fmla="*/ 1 w 498"/>
                <a:gd name="T21" fmla="*/ 0 h 499"/>
                <a:gd name="T22" fmla="*/ 1 w 498"/>
                <a:gd name="T23" fmla="*/ 0 h 499"/>
                <a:gd name="T24" fmla="*/ 1 w 498"/>
                <a:gd name="T25" fmla="*/ 0 h 499"/>
                <a:gd name="T26" fmla="*/ 1 w 498"/>
                <a:gd name="T27" fmla="*/ 0 h 499"/>
                <a:gd name="T28" fmla="*/ 1 w 498"/>
                <a:gd name="T29" fmla="*/ 0 h 499"/>
                <a:gd name="T30" fmla="*/ 1 w 498"/>
                <a:gd name="T31" fmla="*/ 0 h 499"/>
                <a:gd name="T32" fmla="*/ 1 w 498"/>
                <a:gd name="T33" fmla="*/ 0 h 499"/>
                <a:gd name="T34" fmla="*/ 1 w 498"/>
                <a:gd name="T35" fmla="*/ 0 h 499"/>
                <a:gd name="T36" fmla="*/ 1 w 498"/>
                <a:gd name="T37" fmla="*/ 0 h 499"/>
                <a:gd name="T38" fmla="*/ 1 w 498"/>
                <a:gd name="T39" fmla="*/ 0 h 499"/>
                <a:gd name="T40" fmla="*/ 1 w 498"/>
                <a:gd name="T41" fmla="*/ 0 h 499"/>
                <a:gd name="T42" fmla="*/ 1 w 498"/>
                <a:gd name="T43" fmla="*/ 0 h 499"/>
                <a:gd name="T44" fmla="*/ 1 w 498"/>
                <a:gd name="T45" fmla="*/ 0 h 499"/>
                <a:gd name="T46" fmla="*/ 1 w 498"/>
                <a:gd name="T47" fmla="*/ 0 h 499"/>
                <a:gd name="T48" fmla="*/ 1 w 498"/>
                <a:gd name="T49" fmla="*/ 0 h 499"/>
                <a:gd name="T50" fmla="*/ 1 w 498"/>
                <a:gd name="T51" fmla="*/ 0 h 499"/>
                <a:gd name="T52" fmla="*/ 1 w 498"/>
                <a:gd name="T53" fmla="*/ 0 h 499"/>
                <a:gd name="T54" fmla="*/ 1 w 498"/>
                <a:gd name="T55" fmla="*/ 0 h 499"/>
                <a:gd name="T56" fmla="*/ 1 w 498"/>
                <a:gd name="T57" fmla="*/ 0 h 499"/>
                <a:gd name="T58" fmla="*/ 1 w 498"/>
                <a:gd name="T59" fmla="*/ 0 h 499"/>
                <a:gd name="T60" fmla="*/ 1 w 498"/>
                <a:gd name="T61" fmla="*/ 0 h 499"/>
                <a:gd name="T62" fmla="*/ 1 w 498"/>
                <a:gd name="T63" fmla="*/ 0 h 49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499"/>
                <a:gd name="T98" fmla="*/ 498 w 498"/>
                <a:gd name="T99" fmla="*/ 499 h 49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499">
                  <a:moveTo>
                    <a:pt x="248" y="499"/>
                  </a:moveTo>
                  <a:lnTo>
                    <a:pt x="274" y="498"/>
                  </a:lnTo>
                  <a:lnTo>
                    <a:pt x="298" y="494"/>
                  </a:lnTo>
                  <a:lnTo>
                    <a:pt x="321" y="489"/>
                  </a:lnTo>
                  <a:lnTo>
                    <a:pt x="344" y="480"/>
                  </a:lnTo>
                  <a:lnTo>
                    <a:pt x="366" y="470"/>
                  </a:lnTo>
                  <a:lnTo>
                    <a:pt x="387" y="457"/>
                  </a:lnTo>
                  <a:lnTo>
                    <a:pt x="406" y="442"/>
                  </a:lnTo>
                  <a:lnTo>
                    <a:pt x="425" y="426"/>
                  </a:lnTo>
                  <a:lnTo>
                    <a:pt x="442" y="408"/>
                  </a:lnTo>
                  <a:lnTo>
                    <a:pt x="456" y="388"/>
                  </a:lnTo>
                  <a:lnTo>
                    <a:pt x="468" y="368"/>
                  </a:lnTo>
                  <a:lnTo>
                    <a:pt x="479" y="345"/>
                  </a:lnTo>
                  <a:lnTo>
                    <a:pt x="488" y="321"/>
                  </a:lnTo>
                  <a:lnTo>
                    <a:pt x="494" y="298"/>
                  </a:lnTo>
                  <a:lnTo>
                    <a:pt x="497" y="274"/>
                  </a:lnTo>
                  <a:lnTo>
                    <a:pt x="498" y="249"/>
                  </a:lnTo>
                  <a:lnTo>
                    <a:pt x="497" y="225"/>
                  </a:lnTo>
                  <a:lnTo>
                    <a:pt x="494" y="201"/>
                  </a:lnTo>
                  <a:lnTo>
                    <a:pt x="488" y="176"/>
                  </a:lnTo>
                  <a:lnTo>
                    <a:pt x="479" y="153"/>
                  </a:lnTo>
                  <a:lnTo>
                    <a:pt x="468" y="131"/>
                  </a:lnTo>
                  <a:lnTo>
                    <a:pt x="456" y="111"/>
                  </a:lnTo>
                  <a:lnTo>
                    <a:pt x="442" y="91"/>
                  </a:lnTo>
                  <a:lnTo>
                    <a:pt x="425" y="73"/>
                  </a:lnTo>
                  <a:lnTo>
                    <a:pt x="406" y="56"/>
                  </a:lnTo>
                  <a:lnTo>
                    <a:pt x="387" y="42"/>
                  </a:lnTo>
                  <a:lnTo>
                    <a:pt x="366" y="29"/>
                  </a:lnTo>
                  <a:lnTo>
                    <a:pt x="344" y="18"/>
                  </a:lnTo>
                  <a:lnTo>
                    <a:pt x="321" y="10"/>
                  </a:lnTo>
                  <a:lnTo>
                    <a:pt x="298" y="5"/>
                  </a:lnTo>
                  <a:lnTo>
                    <a:pt x="274" y="1"/>
                  </a:lnTo>
                  <a:lnTo>
                    <a:pt x="248" y="0"/>
                  </a:lnTo>
                  <a:lnTo>
                    <a:pt x="223" y="1"/>
                  </a:lnTo>
                  <a:lnTo>
                    <a:pt x="199" y="5"/>
                  </a:lnTo>
                  <a:lnTo>
                    <a:pt x="175" y="12"/>
                  </a:lnTo>
                  <a:lnTo>
                    <a:pt x="152" y="20"/>
                  </a:lnTo>
                  <a:lnTo>
                    <a:pt x="130" y="30"/>
                  </a:lnTo>
                  <a:lnTo>
                    <a:pt x="109" y="43"/>
                  </a:lnTo>
                  <a:lnTo>
                    <a:pt x="91" y="56"/>
                  </a:lnTo>
                  <a:lnTo>
                    <a:pt x="72" y="73"/>
                  </a:lnTo>
                  <a:lnTo>
                    <a:pt x="56" y="91"/>
                  </a:lnTo>
                  <a:lnTo>
                    <a:pt x="42" y="109"/>
                  </a:lnTo>
                  <a:lnTo>
                    <a:pt x="30" y="130"/>
                  </a:lnTo>
                  <a:lnTo>
                    <a:pt x="19" y="152"/>
                  </a:lnTo>
                  <a:lnTo>
                    <a:pt x="11" y="175"/>
                  </a:lnTo>
                  <a:lnTo>
                    <a:pt x="4" y="199"/>
                  </a:lnTo>
                  <a:lnTo>
                    <a:pt x="1" y="224"/>
                  </a:lnTo>
                  <a:lnTo>
                    <a:pt x="0" y="249"/>
                  </a:lnTo>
                  <a:lnTo>
                    <a:pt x="1" y="274"/>
                  </a:lnTo>
                  <a:lnTo>
                    <a:pt x="4" y="298"/>
                  </a:lnTo>
                  <a:lnTo>
                    <a:pt x="10" y="321"/>
                  </a:lnTo>
                  <a:lnTo>
                    <a:pt x="18" y="345"/>
                  </a:lnTo>
                  <a:lnTo>
                    <a:pt x="28" y="368"/>
                  </a:lnTo>
                  <a:lnTo>
                    <a:pt x="41" y="388"/>
                  </a:lnTo>
                  <a:lnTo>
                    <a:pt x="56" y="408"/>
                  </a:lnTo>
                  <a:lnTo>
                    <a:pt x="72" y="426"/>
                  </a:lnTo>
                  <a:lnTo>
                    <a:pt x="91" y="442"/>
                  </a:lnTo>
                  <a:lnTo>
                    <a:pt x="110" y="457"/>
                  </a:lnTo>
                  <a:lnTo>
                    <a:pt x="131" y="470"/>
                  </a:lnTo>
                  <a:lnTo>
                    <a:pt x="153" y="480"/>
                  </a:lnTo>
                  <a:lnTo>
                    <a:pt x="176" y="489"/>
                  </a:lnTo>
                  <a:lnTo>
                    <a:pt x="199" y="494"/>
                  </a:lnTo>
                  <a:lnTo>
                    <a:pt x="223" y="498"/>
                  </a:lnTo>
                  <a:lnTo>
                    <a:pt x="248" y="49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12" name="Freeform 75"/>
            <p:cNvSpPr>
              <a:spLocks/>
            </p:cNvSpPr>
            <p:nvPr/>
          </p:nvSpPr>
          <p:spPr bwMode="auto">
            <a:xfrm>
              <a:off x="685" y="1549"/>
              <a:ext cx="200" cy="201"/>
            </a:xfrm>
            <a:custGeom>
              <a:avLst/>
              <a:gdLst>
                <a:gd name="T0" fmla="*/ 0 w 401"/>
                <a:gd name="T1" fmla="*/ 0 h 403"/>
                <a:gd name="T2" fmla="*/ 0 w 401"/>
                <a:gd name="T3" fmla="*/ 0 h 403"/>
                <a:gd name="T4" fmla="*/ 0 w 401"/>
                <a:gd name="T5" fmla="*/ 0 h 403"/>
                <a:gd name="T6" fmla="*/ 0 w 401"/>
                <a:gd name="T7" fmla="*/ 0 h 403"/>
                <a:gd name="T8" fmla="*/ 0 w 401"/>
                <a:gd name="T9" fmla="*/ 0 h 403"/>
                <a:gd name="T10" fmla="*/ 0 w 401"/>
                <a:gd name="T11" fmla="*/ 0 h 403"/>
                <a:gd name="T12" fmla="*/ 0 w 401"/>
                <a:gd name="T13" fmla="*/ 0 h 403"/>
                <a:gd name="T14" fmla="*/ 0 w 401"/>
                <a:gd name="T15" fmla="*/ 0 h 403"/>
                <a:gd name="T16" fmla="*/ 0 w 401"/>
                <a:gd name="T17" fmla="*/ 0 h 403"/>
                <a:gd name="T18" fmla="*/ 0 w 401"/>
                <a:gd name="T19" fmla="*/ 0 h 403"/>
                <a:gd name="T20" fmla="*/ 0 w 401"/>
                <a:gd name="T21" fmla="*/ 0 h 403"/>
                <a:gd name="T22" fmla="*/ 0 w 401"/>
                <a:gd name="T23" fmla="*/ 0 h 403"/>
                <a:gd name="T24" fmla="*/ 0 w 401"/>
                <a:gd name="T25" fmla="*/ 0 h 403"/>
                <a:gd name="T26" fmla="*/ 0 w 401"/>
                <a:gd name="T27" fmla="*/ 0 h 403"/>
                <a:gd name="T28" fmla="*/ 0 w 401"/>
                <a:gd name="T29" fmla="*/ 0 h 403"/>
                <a:gd name="T30" fmla="*/ 0 w 401"/>
                <a:gd name="T31" fmla="*/ 0 h 403"/>
                <a:gd name="T32" fmla="*/ 0 w 401"/>
                <a:gd name="T33" fmla="*/ 0 h 403"/>
                <a:gd name="T34" fmla="*/ 0 w 401"/>
                <a:gd name="T35" fmla="*/ 0 h 403"/>
                <a:gd name="T36" fmla="*/ 0 w 401"/>
                <a:gd name="T37" fmla="*/ 0 h 403"/>
                <a:gd name="T38" fmla="*/ 0 w 401"/>
                <a:gd name="T39" fmla="*/ 0 h 403"/>
                <a:gd name="T40" fmla="*/ 0 w 401"/>
                <a:gd name="T41" fmla="*/ 0 h 403"/>
                <a:gd name="T42" fmla="*/ 0 w 401"/>
                <a:gd name="T43" fmla="*/ 0 h 403"/>
                <a:gd name="T44" fmla="*/ 0 w 401"/>
                <a:gd name="T45" fmla="*/ 0 h 403"/>
                <a:gd name="T46" fmla="*/ 0 w 401"/>
                <a:gd name="T47" fmla="*/ 0 h 403"/>
                <a:gd name="T48" fmla="*/ 0 w 401"/>
                <a:gd name="T49" fmla="*/ 0 h 403"/>
                <a:gd name="T50" fmla="*/ 0 w 401"/>
                <a:gd name="T51" fmla="*/ 0 h 403"/>
                <a:gd name="T52" fmla="*/ 0 w 401"/>
                <a:gd name="T53" fmla="*/ 0 h 403"/>
                <a:gd name="T54" fmla="*/ 0 w 401"/>
                <a:gd name="T55" fmla="*/ 0 h 403"/>
                <a:gd name="T56" fmla="*/ 0 w 401"/>
                <a:gd name="T57" fmla="*/ 0 h 403"/>
                <a:gd name="T58" fmla="*/ 0 w 401"/>
                <a:gd name="T59" fmla="*/ 0 h 403"/>
                <a:gd name="T60" fmla="*/ 0 w 401"/>
                <a:gd name="T61" fmla="*/ 0 h 403"/>
                <a:gd name="T62" fmla="*/ 0 w 401"/>
                <a:gd name="T63" fmla="*/ 0 h 40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3"/>
                <a:gd name="T98" fmla="*/ 401 w 401"/>
                <a:gd name="T99" fmla="*/ 403 h 40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3">
                  <a:moveTo>
                    <a:pt x="0" y="201"/>
                  </a:moveTo>
                  <a:lnTo>
                    <a:pt x="1" y="181"/>
                  </a:lnTo>
                  <a:lnTo>
                    <a:pt x="3" y="162"/>
                  </a:lnTo>
                  <a:lnTo>
                    <a:pt x="8" y="143"/>
                  </a:lnTo>
                  <a:lnTo>
                    <a:pt x="15" y="125"/>
                  </a:lnTo>
                  <a:lnTo>
                    <a:pt x="23" y="106"/>
                  </a:lnTo>
                  <a:lnTo>
                    <a:pt x="33" y="90"/>
                  </a:lnTo>
                  <a:lnTo>
                    <a:pt x="45" y="74"/>
                  </a:lnTo>
                  <a:lnTo>
                    <a:pt x="59" y="59"/>
                  </a:lnTo>
                  <a:lnTo>
                    <a:pt x="74" y="45"/>
                  </a:lnTo>
                  <a:lnTo>
                    <a:pt x="90" y="34"/>
                  </a:lnTo>
                  <a:lnTo>
                    <a:pt x="106" y="23"/>
                  </a:lnTo>
                  <a:lnTo>
                    <a:pt x="124" y="15"/>
                  </a:lnTo>
                  <a:lnTo>
                    <a:pt x="143" y="8"/>
                  </a:lnTo>
                  <a:lnTo>
                    <a:pt x="161" y="4"/>
                  </a:lnTo>
                  <a:lnTo>
                    <a:pt x="181" y="2"/>
                  </a:lnTo>
                  <a:lnTo>
                    <a:pt x="200" y="0"/>
                  </a:lnTo>
                  <a:lnTo>
                    <a:pt x="220" y="2"/>
                  </a:lnTo>
                  <a:lnTo>
                    <a:pt x="241" y="4"/>
                  </a:lnTo>
                  <a:lnTo>
                    <a:pt x="259" y="8"/>
                  </a:lnTo>
                  <a:lnTo>
                    <a:pt x="278" y="15"/>
                  </a:lnTo>
                  <a:lnTo>
                    <a:pt x="295" y="23"/>
                  </a:lnTo>
                  <a:lnTo>
                    <a:pt x="312" y="34"/>
                  </a:lnTo>
                  <a:lnTo>
                    <a:pt x="327" y="45"/>
                  </a:lnTo>
                  <a:lnTo>
                    <a:pt x="342" y="59"/>
                  </a:lnTo>
                  <a:lnTo>
                    <a:pt x="356" y="74"/>
                  </a:lnTo>
                  <a:lnTo>
                    <a:pt x="367" y="90"/>
                  </a:lnTo>
                  <a:lnTo>
                    <a:pt x="378" y="106"/>
                  </a:lnTo>
                  <a:lnTo>
                    <a:pt x="386" y="125"/>
                  </a:lnTo>
                  <a:lnTo>
                    <a:pt x="393" y="143"/>
                  </a:lnTo>
                  <a:lnTo>
                    <a:pt x="397" y="162"/>
                  </a:lnTo>
                  <a:lnTo>
                    <a:pt x="400" y="181"/>
                  </a:lnTo>
                  <a:lnTo>
                    <a:pt x="401" y="201"/>
                  </a:lnTo>
                  <a:lnTo>
                    <a:pt x="400" y="222"/>
                  </a:lnTo>
                  <a:lnTo>
                    <a:pt x="396" y="241"/>
                  </a:lnTo>
                  <a:lnTo>
                    <a:pt x="392" y="261"/>
                  </a:lnTo>
                  <a:lnTo>
                    <a:pt x="385" y="279"/>
                  </a:lnTo>
                  <a:lnTo>
                    <a:pt x="377" y="298"/>
                  </a:lnTo>
                  <a:lnTo>
                    <a:pt x="366" y="314"/>
                  </a:lnTo>
                  <a:lnTo>
                    <a:pt x="355" y="329"/>
                  </a:lnTo>
                  <a:lnTo>
                    <a:pt x="342" y="344"/>
                  </a:lnTo>
                  <a:lnTo>
                    <a:pt x="328" y="356"/>
                  </a:lnTo>
                  <a:lnTo>
                    <a:pt x="312" y="368"/>
                  </a:lnTo>
                  <a:lnTo>
                    <a:pt x="296" y="378"/>
                  </a:lnTo>
                  <a:lnTo>
                    <a:pt x="279" y="386"/>
                  </a:lnTo>
                  <a:lnTo>
                    <a:pt x="260" y="393"/>
                  </a:lnTo>
                  <a:lnTo>
                    <a:pt x="241" y="398"/>
                  </a:lnTo>
                  <a:lnTo>
                    <a:pt x="221" y="401"/>
                  </a:lnTo>
                  <a:lnTo>
                    <a:pt x="200" y="403"/>
                  </a:lnTo>
                  <a:lnTo>
                    <a:pt x="181" y="401"/>
                  </a:lnTo>
                  <a:lnTo>
                    <a:pt x="161" y="399"/>
                  </a:lnTo>
                  <a:lnTo>
                    <a:pt x="143" y="394"/>
                  </a:lnTo>
                  <a:lnTo>
                    <a:pt x="124" y="388"/>
                  </a:lnTo>
                  <a:lnTo>
                    <a:pt x="106" y="379"/>
                  </a:lnTo>
                  <a:lnTo>
                    <a:pt x="90" y="369"/>
                  </a:lnTo>
                  <a:lnTo>
                    <a:pt x="74" y="358"/>
                  </a:lnTo>
                  <a:lnTo>
                    <a:pt x="59" y="344"/>
                  </a:lnTo>
                  <a:lnTo>
                    <a:pt x="45" y="329"/>
                  </a:lnTo>
                  <a:lnTo>
                    <a:pt x="33" y="313"/>
                  </a:lnTo>
                  <a:lnTo>
                    <a:pt x="23" y="297"/>
                  </a:lnTo>
                  <a:lnTo>
                    <a:pt x="15" y="278"/>
                  </a:lnTo>
                  <a:lnTo>
                    <a:pt x="8" y="260"/>
                  </a:lnTo>
                  <a:lnTo>
                    <a:pt x="3" y="241"/>
                  </a:lnTo>
                  <a:lnTo>
                    <a:pt x="1" y="220"/>
                  </a:lnTo>
                  <a:lnTo>
                    <a:pt x="0" y="201"/>
                  </a:lnTo>
                  <a:close/>
                </a:path>
              </a:pathLst>
            </a:custGeom>
            <a:solidFill>
              <a:srgbClr val="FFD1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13" name="Freeform 76"/>
            <p:cNvSpPr>
              <a:spLocks/>
            </p:cNvSpPr>
            <p:nvPr/>
          </p:nvSpPr>
          <p:spPr bwMode="auto">
            <a:xfrm>
              <a:off x="716" y="1549"/>
              <a:ext cx="169" cy="189"/>
            </a:xfrm>
            <a:custGeom>
              <a:avLst/>
              <a:gdLst>
                <a:gd name="T0" fmla="*/ 0 w 339"/>
                <a:gd name="T1" fmla="*/ 1 h 378"/>
                <a:gd name="T2" fmla="*/ 0 w 339"/>
                <a:gd name="T3" fmla="*/ 1 h 378"/>
                <a:gd name="T4" fmla="*/ 0 w 339"/>
                <a:gd name="T5" fmla="*/ 1 h 378"/>
                <a:gd name="T6" fmla="*/ 0 w 339"/>
                <a:gd name="T7" fmla="*/ 1 h 378"/>
                <a:gd name="T8" fmla="*/ 0 w 339"/>
                <a:gd name="T9" fmla="*/ 1 h 378"/>
                <a:gd name="T10" fmla="*/ 0 w 339"/>
                <a:gd name="T11" fmla="*/ 1 h 378"/>
                <a:gd name="T12" fmla="*/ 0 w 339"/>
                <a:gd name="T13" fmla="*/ 1 h 378"/>
                <a:gd name="T14" fmla="*/ 0 w 339"/>
                <a:gd name="T15" fmla="*/ 1 h 378"/>
                <a:gd name="T16" fmla="*/ 0 w 339"/>
                <a:gd name="T17" fmla="*/ 1 h 378"/>
                <a:gd name="T18" fmla="*/ 0 w 339"/>
                <a:gd name="T19" fmla="*/ 1 h 378"/>
                <a:gd name="T20" fmla="*/ 0 w 339"/>
                <a:gd name="T21" fmla="*/ 1 h 378"/>
                <a:gd name="T22" fmla="*/ 0 w 339"/>
                <a:gd name="T23" fmla="*/ 1 h 378"/>
                <a:gd name="T24" fmla="*/ 0 w 339"/>
                <a:gd name="T25" fmla="*/ 1 h 378"/>
                <a:gd name="T26" fmla="*/ 0 w 339"/>
                <a:gd name="T27" fmla="*/ 1 h 378"/>
                <a:gd name="T28" fmla="*/ 0 w 339"/>
                <a:gd name="T29" fmla="*/ 1 h 378"/>
                <a:gd name="T30" fmla="*/ 0 w 339"/>
                <a:gd name="T31" fmla="*/ 1 h 378"/>
                <a:gd name="T32" fmla="*/ 0 w 339"/>
                <a:gd name="T33" fmla="*/ 1 h 378"/>
                <a:gd name="T34" fmla="*/ 0 w 339"/>
                <a:gd name="T35" fmla="*/ 1 h 378"/>
                <a:gd name="T36" fmla="*/ 0 w 339"/>
                <a:gd name="T37" fmla="*/ 1 h 378"/>
                <a:gd name="T38" fmla="*/ 0 w 339"/>
                <a:gd name="T39" fmla="*/ 1 h 378"/>
                <a:gd name="T40" fmla="*/ 0 w 339"/>
                <a:gd name="T41" fmla="*/ 1 h 378"/>
                <a:gd name="T42" fmla="*/ 0 w 339"/>
                <a:gd name="T43" fmla="*/ 1 h 378"/>
                <a:gd name="T44" fmla="*/ 0 w 339"/>
                <a:gd name="T45" fmla="*/ 1 h 378"/>
                <a:gd name="T46" fmla="*/ 0 w 339"/>
                <a:gd name="T47" fmla="*/ 1 h 378"/>
                <a:gd name="T48" fmla="*/ 0 w 339"/>
                <a:gd name="T49" fmla="*/ 1 h 378"/>
                <a:gd name="T50" fmla="*/ 0 w 339"/>
                <a:gd name="T51" fmla="*/ 1 h 378"/>
                <a:gd name="T52" fmla="*/ 0 w 339"/>
                <a:gd name="T53" fmla="*/ 1 h 378"/>
                <a:gd name="T54" fmla="*/ 0 w 339"/>
                <a:gd name="T55" fmla="*/ 1 h 378"/>
                <a:gd name="T56" fmla="*/ 0 w 339"/>
                <a:gd name="T57" fmla="*/ 1 h 378"/>
                <a:gd name="T58" fmla="*/ 0 w 339"/>
                <a:gd name="T59" fmla="*/ 1 h 378"/>
                <a:gd name="T60" fmla="*/ 0 w 339"/>
                <a:gd name="T61" fmla="*/ 1 h 378"/>
                <a:gd name="T62" fmla="*/ 0 w 339"/>
                <a:gd name="T63" fmla="*/ 1 h 37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39"/>
                <a:gd name="T97" fmla="*/ 0 h 378"/>
                <a:gd name="T98" fmla="*/ 339 w 339"/>
                <a:gd name="T99" fmla="*/ 378 h 37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39" h="378">
                  <a:moveTo>
                    <a:pt x="280" y="59"/>
                  </a:moveTo>
                  <a:lnTo>
                    <a:pt x="265" y="45"/>
                  </a:lnTo>
                  <a:lnTo>
                    <a:pt x="250" y="34"/>
                  </a:lnTo>
                  <a:lnTo>
                    <a:pt x="233" y="23"/>
                  </a:lnTo>
                  <a:lnTo>
                    <a:pt x="216" y="15"/>
                  </a:lnTo>
                  <a:lnTo>
                    <a:pt x="197" y="8"/>
                  </a:lnTo>
                  <a:lnTo>
                    <a:pt x="179" y="4"/>
                  </a:lnTo>
                  <a:lnTo>
                    <a:pt x="158" y="2"/>
                  </a:lnTo>
                  <a:lnTo>
                    <a:pt x="138" y="0"/>
                  </a:lnTo>
                  <a:lnTo>
                    <a:pt x="119" y="2"/>
                  </a:lnTo>
                  <a:lnTo>
                    <a:pt x="100" y="4"/>
                  </a:lnTo>
                  <a:lnTo>
                    <a:pt x="82" y="8"/>
                  </a:lnTo>
                  <a:lnTo>
                    <a:pt x="65" y="14"/>
                  </a:lnTo>
                  <a:lnTo>
                    <a:pt x="47" y="22"/>
                  </a:lnTo>
                  <a:lnTo>
                    <a:pt x="30" y="33"/>
                  </a:lnTo>
                  <a:lnTo>
                    <a:pt x="15" y="44"/>
                  </a:lnTo>
                  <a:lnTo>
                    <a:pt x="0" y="57"/>
                  </a:lnTo>
                  <a:lnTo>
                    <a:pt x="12" y="51"/>
                  </a:lnTo>
                  <a:lnTo>
                    <a:pt x="22" y="47"/>
                  </a:lnTo>
                  <a:lnTo>
                    <a:pt x="34" y="42"/>
                  </a:lnTo>
                  <a:lnTo>
                    <a:pt x="46" y="38"/>
                  </a:lnTo>
                  <a:lnTo>
                    <a:pt x="58" y="36"/>
                  </a:lnTo>
                  <a:lnTo>
                    <a:pt x="69" y="34"/>
                  </a:lnTo>
                  <a:lnTo>
                    <a:pt x="82" y="33"/>
                  </a:lnTo>
                  <a:lnTo>
                    <a:pt x="95" y="33"/>
                  </a:lnTo>
                  <a:lnTo>
                    <a:pt x="114" y="34"/>
                  </a:lnTo>
                  <a:lnTo>
                    <a:pt x="134" y="36"/>
                  </a:lnTo>
                  <a:lnTo>
                    <a:pt x="152" y="41"/>
                  </a:lnTo>
                  <a:lnTo>
                    <a:pt x="171" y="48"/>
                  </a:lnTo>
                  <a:lnTo>
                    <a:pt x="189" y="56"/>
                  </a:lnTo>
                  <a:lnTo>
                    <a:pt x="205" y="66"/>
                  </a:lnTo>
                  <a:lnTo>
                    <a:pt x="221" y="78"/>
                  </a:lnTo>
                  <a:lnTo>
                    <a:pt x="236" y="91"/>
                  </a:lnTo>
                  <a:lnTo>
                    <a:pt x="250" y="106"/>
                  </a:lnTo>
                  <a:lnTo>
                    <a:pt x="262" y="123"/>
                  </a:lnTo>
                  <a:lnTo>
                    <a:pt x="272" y="139"/>
                  </a:lnTo>
                  <a:lnTo>
                    <a:pt x="280" y="157"/>
                  </a:lnTo>
                  <a:lnTo>
                    <a:pt x="287" y="176"/>
                  </a:lnTo>
                  <a:lnTo>
                    <a:pt x="292" y="194"/>
                  </a:lnTo>
                  <a:lnTo>
                    <a:pt x="294" y="215"/>
                  </a:lnTo>
                  <a:lnTo>
                    <a:pt x="295" y="234"/>
                  </a:lnTo>
                  <a:lnTo>
                    <a:pt x="294" y="255"/>
                  </a:lnTo>
                  <a:lnTo>
                    <a:pt x="290" y="276"/>
                  </a:lnTo>
                  <a:lnTo>
                    <a:pt x="286" y="295"/>
                  </a:lnTo>
                  <a:lnTo>
                    <a:pt x="278" y="314"/>
                  </a:lnTo>
                  <a:lnTo>
                    <a:pt x="270" y="331"/>
                  </a:lnTo>
                  <a:lnTo>
                    <a:pt x="258" y="348"/>
                  </a:lnTo>
                  <a:lnTo>
                    <a:pt x="247" y="363"/>
                  </a:lnTo>
                  <a:lnTo>
                    <a:pt x="233" y="378"/>
                  </a:lnTo>
                  <a:lnTo>
                    <a:pt x="256" y="364"/>
                  </a:lnTo>
                  <a:lnTo>
                    <a:pt x="277" y="347"/>
                  </a:lnTo>
                  <a:lnTo>
                    <a:pt x="294" y="328"/>
                  </a:lnTo>
                  <a:lnTo>
                    <a:pt x="310" y="306"/>
                  </a:lnTo>
                  <a:lnTo>
                    <a:pt x="322" y="283"/>
                  </a:lnTo>
                  <a:lnTo>
                    <a:pt x="331" y="256"/>
                  </a:lnTo>
                  <a:lnTo>
                    <a:pt x="337" y="230"/>
                  </a:lnTo>
                  <a:lnTo>
                    <a:pt x="339" y="201"/>
                  </a:lnTo>
                  <a:lnTo>
                    <a:pt x="338" y="181"/>
                  </a:lnTo>
                  <a:lnTo>
                    <a:pt x="335" y="162"/>
                  </a:lnTo>
                  <a:lnTo>
                    <a:pt x="331" y="143"/>
                  </a:lnTo>
                  <a:lnTo>
                    <a:pt x="324" y="125"/>
                  </a:lnTo>
                  <a:lnTo>
                    <a:pt x="316" y="106"/>
                  </a:lnTo>
                  <a:lnTo>
                    <a:pt x="305" y="90"/>
                  </a:lnTo>
                  <a:lnTo>
                    <a:pt x="294" y="74"/>
                  </a:lnTo>
                  <a:lnTo>
                    <a:pt x="280" y="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14" name="Freeform 77"/>
            <p:cNvSpPr>
              <a:spLocks/>
            </p:cNvSpPr>
            <p:nvPr/>
          </p:nvSpPr>
          <p:spPr bwMode="auto">
            <a:xfrm>
              <a:off x="661" y="1790"/>
              <a:ext cx="249" cy="250"/>
            </a:xfrm>
            <a:custGeom>
              <a:avLst/>
              <a:gdLst>
                <a:gd name="T0" fmla="*/ 1 w 498"/>
                <a:gd name="T1" fmla="*/ 1 h 500"/>
                <a:gd name="T2" fmla="*/ 1 w 498"/>
                <a:gd name="T3" fmla="*/ 1 h 500"/>
                <a:gd name="T4" fmla="*/ 1 w 498"/>
                <a:gd name="T5" fmla="*/ 1 h 500"/>
                <a:gd name="T6" fmla="*/ 1 w 498"/>
                <a:gd name="T7" fmla="*/ 1 h 500"/>
                <a:gd name="T8" fmla="*/ 1 w 498"/>
                <a:gd name="T9" fmla="*/ 1 h 500"/>
                <a:gd name="T10" fmla="*/ 1 w 498"/>
                <a:gd name="T11" fmla="*/ 1 h 500"/>
                <a:gd name="T12" fmla="*/ 1 w 498"/>
                <a:gd name="T13" fmla="*/ 1 h 500"/>
                <a:gd name="T14" fmla="*/ 1 w 498"/>
                <a:gd name="T15" fmla="*/ 1 h 500"/>
                <a:gd name="T16" fmla="*/ 1 w 498"/>
                <a:gd name="T17" fmla="*/ 1 h 500"/>
                <a:gd name="T18" fmla="*/ 1 w 498"/>
                <a:gd name="T19" fmla="*/ 1 h 500"/>
                <a:gd name="T20" fmla="*/ 1 w 498"/>
                <a:gd name="T21" fmla="*/ 1 h 500"/>
                <a:gd name="T22" fmla="*/ 1 w 498"/>
                <a:gd name="T23" fmla="*/ 1 h 500"/>
                <a:gd name="T24" fmla="*/ 1 w 498"/>
                <a:gd name="T25" fmla="*/ 1 h 500"/>
                <a:gd name="T26" fmla="*/ 1 w 498"/>
                <a:gd name="T27" fmla="*/ 1 h 500"/>
                <a:gd name="T28" fmla="*/ 1 w 498"/>
                <a:gd name="T29" fmla="*/ 1 h 500"/>
                <a:gd name="T30" fmla="*/ 1 w 498"/>
                <a:gd name="T31" fmla="*/ 1 h 500"/>
                <a:gd name="T32" fmla="*/ 1 w 498"/>
                <a:gd name="T33" fmla="*/ 1 h 500"/>
                <a:gd name="T34" fmla="*/ 1 w 498"/>
                <a:gd name="T35" fmla="*/ 1 h 500"/>
                <a:gd name="T36" fmla="*/ 1 w 498"/>
                <a:gd name="T37" fmla="*/ 1 h 500"/>
                <a:gd name="T38" fmla="*/ 1 w 498"/>
                <a:gd name="T39" fmla="*/ 1 h 500"/>
                <a:gd name="T40" fmla="*/ 1 w 498"/>
                <a:gd name="T41" fmla="*/ 1 h 500"/>
                <a:gd name="T42" fmla="*/ 1 w 498"/>
                <a:gd name="T43" fmla="*/ 1 h 500"/>
                <a:gd name="T44" fmla="*/ 1 w 498"/>
                <a:gd name="T45" fmla="*/ 1 h 500"/>
                <a:gd name="T46" fmla="*/ 1 w 498"/>
                <a:gd name="T47" fmla="*/ 1 h 500"/>
                <a:gd name="T48" fmla="*/ 1 w 498"/>
                <a:gd name="T49" fmla="*/ 1 h 500"/>
                <a:gd name="T50" fmla="*/ 1 w 498"/>
                <a:gd name="T51" fmla="*/ 1 h 500"/>
                <a:gd name="T52" fmla="*/ 1 w 498"/>
                <a:gd name="T53" fmla="*/ 1 h 500"/>
                <a:gd name="T54" fmla="*/ 1 w 498"/>
                <a:gd name="T55" fmla="*/ 1 h 500"/>
                <a:gd name="T56" fmla="*/ 1 w 498"/>
                <a:gd name="T57" fmla="*/ 1 h 500"/>
                <a:gd name="T58" fmla="*/ 1 w 498"/>
                <a:gd name="T59" fmla="*/ 1 h 500"/>
                <a:gd name="T60" fmla="*/ 1 w 498"/>
                <a:gd name="T61" fmla="*/ 1 h 500"/>
                <a:gd name="T62" fmla="*/ 1 w 498"/>
                <a:gd name="T63" fmla="*/ 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90"/>
                  </a:lnTo>
                  <a:lnTo>
                    <a:pt x="344" y="480"/>
                  </a:lnTo>
                  <a:lnTo>
                    <a:pt x="366" y="470"/>
                  </a:lnTo>
                  <a:lnTo>
                    <a:pt x="387" y="457"/>
                  </a:lnTo>
                  <a:lnTo>
                    <a:pt x="406" y="444"/>
                  </a:lnTo>
                  <a:lnTo>
                    <a:pt x="425" y="426"/>
                  </a:lnTo>
                  <a:lnTo>
                    <a:pt x="442" y="408"/>
                  </a:lnTo>
                  <a:lnTo>
                    <a:pt x="456" y="388"/>
                  </a:lnTo>
                  <a:lnTo>
                    <a:pt x="468" y="368"/>
                  </a:lnTo>
                  <a:lnTo>
                    <a:pt x="479" y="346"/>
                  </a:lnTo>
                  <a:lnTo>
                    <a:pt x="488" y="323"/>
                  </a:lnTo>
                  <a:lnTo>
                    <a:pt x="494" y="300"/>
                  </a:lnTo>
                  <a:lnTo>
                    <a:pt x="497" y="275"/>
                  </a:lnTo>
                  <a:lnTo>
                    <a:pt x="498" y="250"/>
                  </a:lnTo>
                  <a:lnTo>
                    <a:pt x="497" y="225"/>
                  </a:lnTo>
                  <a:lnTo>
                    <a:pt x="494" y="200"/>
                  </a:lnTo>
                  <a:lnTo>
                    <a:pt x="488" y="177"/>
                  </a:lnTo>
                  <a:lnTo>
                    <a:pt x="479" y="154"/>
                  </a:lnTo>
                  <a:lnTo>
                    <a:pt x="468" y="132"/>
                  </a:lnTo>
                  <a:lnTo>
                    <a:pt x="456" y="112"/>
                  </a:lnTo>
                  <a:lnTo>
                    <a:pt x="442" y="92"/>
                  </a:lnTo>
                  <a:lnTo>
                    <a:pt x="425" y="74"/>
                  </a:lnTo>
                  <a:lnTo>
                    <a:pt x="406" y="56"/>
                  </a:lnTo>
                  <a:lnTo>
                    <a:pt x="387" y="43"/>
                  </a:lnTo>
                  <a:lnTo>
                    <a:pt x="366" y="30"/>
                  </a:lnTo>
                  <a:lnTo>
                    <a:pt x="344" y="20"/>
                  </a:lnTo>
                  <a:lnTo>
                    <a:pt x="321" y="10"/>
                  </a:lnTo>
                  <a:lnTo>
                    <a:pt x="298" y="5"/>
                  </a:lnTo>
                  <a:lnTo>
                    <a:pt x="274" y="1"/>
                  </a:lnTo>
                  <a:lnTo>
                    <a:pt x="248" y="0"/>
                  </a:lnTo>
                  <a:lnTo>
                    <a:pt x="223" y="1"/>
                  </a:lnTo>
                  <a:lnTo>
                    <a:pt x="199" y="5"/>
                  </a:lnTo>
                  <a:lnTo>
                    <a:pt x="175" y="12"/>
                  </a:lnTo>
                  <a:lnTo>
                    <a:pt x="152" y="20"/>
                  </a:lnTo>
                  <a:lnTo>
                    <a:pt x="130" y="30"/>
                  </a:lnTo>
                  <a:lnTo>
                    <a:pt x="109" y="43"/>
                  </a:lnTo>
                  <a:lnTo>
                    <a:pt x="91" y="58"/>
                  </a:lnTo>
                  <a:lnTo>
                    <a:pt x="72" y="74"/>
                  </a:lnTo>
                  <a:lnTo>
                    <a:pt x="56" y="91"/>
                  </a:lnTo>
                  <a:lnTo>
                    <a:pt x="42" y="111"/>
                  </a:lnTo>
                  <a:lnTo>
                    <a:pt x="30" y="131"/>
                  </a:lnTo>
                  <a:lnTo>
                    <a:pt x="19" y="153"/>
                  </a:lnTo>
                  <a:lnTo>
                    <a:pt x="11" y="176"/>
                  </a:lnTo>
                  <a:lnTo>
                    <a:pt x="4" y="200"/>
                  </a:lnTo>
                  <a:lnTo>
                    <a:pt x="1" y="225"/>
                  </a:lnTo>
                  <a:lnTo>
                    <a:pt x="0" y="250"/>
                  </a:lnTo>
                  <a:lnTo>
                    <a:pt x="1" y="275"/>
                  </a:lnTo>
                  <a:lnTo>
                    <a:pt x="4" y="300"/>
                  </a:lnTo>
                  <a:lnTo>
                    <a:pt x="10" y="323"/>
                  </a:lnTo>
                  <a:lnTo>
                    <a:pt x="18" y="346"/>
                  </a:lnTo>
                  <a:lnTo>
                    <a:pt x="28" y="368"/>
                  </a:lnTo>
                  <a:lnTo>
                    <a:pt x="41" y="388"/>
                  </a:lnTo>
                  <a:lnTo>
                    <a:pt x="56" y="408"/>
                  </a:lnTo>
                  <a:lnTo>
                    <a:pt x="72" y="426"/>
                  </a:lnTo>
                  <a:lnTo>
                    <a:pt x="91" y="444"/>
                  </a:lnTo>
                  <a:lnTo>
                    <a:pt x="110" y="457"/>
                  </a:lnTo>
                  <a:lnTo>
                    <a:pt x="131" y="470"/>
                  </a:lnTo>
                  <a:lnTo>
                    <a:pt x="153" y="480"/>
                  </a:lnTo>
                  <a:lnTo>
                    <a:pt x="176" y="490"/>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15" name="Freeform 78"/>
            <p:cNvSpPr>
              <a:spLocks/>
            </p:cNvSpPr>
            <p:nvPr/>
          </p:nvSpPr>
          <p:spPr bwMode="auto">
            <a:xfrm>
              <a:off x="685" y="1814"/>
              <a:ext cx="200" cy="201"/>
            </a:xfrm>
            <a:custGeom>
              <a:avLst/>
              <a:gdLst>
                <a:gd name="T0" fmla="*/ 0 w 401"/>
                <a:gd name="T1" fmla="*/ 1 h 400"/>
                <a:gd name="T2" fmla="*/ 0 w 401"/>
                <a:gd name="T3" fmla="*/ 1 h 400"/>
                <a:gd name="T4" fmla="*/ 0 w 401"/>
                <a:gd name="T5" fmla="*/ 1 h 400"/>
                <a:gd name="T6" fmla="*/ 0 w 401"/>
                <a:gd name="T7" fmla="*/ 1 h 400"/>
                <a:gd name="T8" fmla="*/ 0 w 401"/>
                <a:gd name="T9" fmla="*/ 1 h 400"/>
                <a:gd name="T10" fmla="*/ 0 w 401"/>
                <a:gd name="T11" fmla="*/ 1 h 400"/>
                <a:gd name="T12" fmla="*/ 0 w 401"/>
                <a:gd name="T13" fmla="*/ 1 h 400"/>
                <a:gd name="T14" fmla="*/ 0 w 401"/>
                <a:gd name="T15" fmla="*/ 1 h 400"/>
                <a:gd name="T16" fmla="*/ 0 w 401"/>
                <a:gd name="T17" fmla="*/ 1 h 400"/>
                <a:gd name="T18" fmla="*/ 0 w 401"/>
                <a:gd name="T19" fmla="*/ 1 h 400"/>
                <a:gd name="T20" fmla="*/ 0 w 401"/>
                <a:gd name="T21" fmla="*/ 1 h 400"/>
                <a:gd name="T22" fmla="*/ 0 w 401"/>
                <a:gd name="T23" fmla="*/ 1 h 400"/>
                <a:gd name="T24" fmla="*/ 0 w 401"/>
                <a:gd name="T25" fmla="*/ 1 h 400"/>
                <a:gd name="T26" fmla="*/ 0 w 401"/>
                <a:gd name="T27" fmla="*/ 1 h 400"/>
                <a:gd name="T28" fmla="*/ 0 w 401"/>
                <a:gd name="T29" fmla="*/ 1 h 400"/>
                <a:gd name="T30" fmla="*/ 0 w 401"/>
                <a:gd name="T31" fmla="*/ 1 h 400"/>
                <a:gd name="T32" fmla="*/ 0 w 401"/>
                <a:gd name="T33" fmla="*/ 1 h 400"/>
                <a:gd name="T34" fmla="*/ 0 w 401"/>
                <a:gd name="T35" fmla="*/ 1 h 400"/>
                <a:gd name="T36" fmla="*/ 0 w 401"/>
                <a:gd name="T37" fmla="*/ 1 h 400"/>
                <a:gd name="T38" fmla="*/ 0 w 401"/>
                <a:gd name="T39" fmla="*/ 1 h 400"/>
                <a:gd name="T40" fmla="*/ 0 w 401"/>
                <a:gd name="T41" fmla="*/ 1 h 400"/>
                <a:gd name="T42" fmla="*/ 0 w 401"/>
                <a:gd name="T43" fmla="*/ 1 h 400"/>
                <a:gd name="T44" fmla="*/ 0 w 401"/>
                <a:gd name="T45" fmla="*/ 1 h 400"/>
                <a:gd name="T46" fmla="*/ 0 w 401"/>
                <a:gd name="T47" fmla="*/ 1 h 400"/>
                <a:gd name="T48" fmla="*/ 0 w 401"/>
                <a:gd name="T49" fmla="*/ 1 h 400"/>
                <a:gd name="T50" fmla="*/ 0 w 401"/>
                <a:gd name="T51" fmla="*/ 1 h 400"/>
                <a:gd name="T52" fmla="*/ 0 w 401"/>
                <a:gd name="T53" fmla="*/ 1 h 400"/>
                <a:gd name="T54" fmla="*/ 0 w 401"/>
                <a:gd name="T55" fmla="*/ 1 h 400"/>
                <a:gd name="T56" fmla="*/ 0 w 401"/>
                <a:gd name="T57" fmla="*/ 1 h 400"/>
                <a:gd name="T58" fmla="*/ 0 w 401"/>
                <a:gd name="T59" fmla="*/ 1 h 400"/>
                <a:gd name="T60" fmla="*/ 0 w 401"/>
                <a:gd name="T61" fmla="*/ 1 h 400"/>
                <a:gd name="T62" fmla="*/ 0 w 401"/>
                <a:gd name="T63" fmla="*/ 1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0"/>
                <a:gd name="T98" fmla="*/ 401 w 401"/>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0">
                  <a:moveTo>
                    <a:pt x="0" y="200"/>
                  </a:moveTo>
                  <a:lnTo>
                    <a:pt x="1" y="180"/>
                  </a:lnTo>
                  <a:lnTo>
                    <a:pt x="3" y="161"/>
                  </a:lnTo>
                  <a:lnTo>
                    <a:pt x="8" y="142"/>
                  </a:lnTo>
                  <a:lnTo>
                    <a:pt x="15" y="124"/>
                  </a:lnTo>
                  <a:lnTo>
                    <a:pt x="23" y="106"/>
                  </a:lnTo>
                  <a:lnTo>
                    <a:pt x="33" y="89"/>
                  </a:lnTo>
                  <a:lnTo>
                    <a:pt x="45" y="73"/>
                  </a:lnTo>
                  <a:lnTo>
                    <a:pt x="59" y="58"/>
                  </a:lnTo>
                  <a:lnTo>
                    <a:pt x="74" y="44"/>
                  </a:lnTo>
                  <a:lnTo>
                    <a:pt x="90" y="33"/>
                  </a:lnTo>
                  <a:lnTo>
                    <a:pt x="106" y="23"/>
                  </a:lnTo>
                  <a:lnTo>
                    <a:pt x="124" y="15"/>
                  </a:lnTo>
                  <a:lnTo>
                    <a:pt x="143" y="8"/>
                  </a:lnTo>
                  <a:lnTo>
                    <a:pt x="161" y="3"/>
                  </a:lnTo>
                  <a:lnTo>
                    <a:pt x="181" y="1"/>
                  </a:lnTo>
                  <a:lnTo>
                    <a:pt x="200" y="0"/>
                  </a:lnTo>
                  <a:lnTo>
                    <a:pt x="220" y="1"/>
                  </a:lnTo>
                  <a:lnTo>
                    <a:pt x="241" y="3"/>
                  </a:lnTo>
                  <a:lnTo>
                    <a:pt x="259" y="8"/>
                  </a:lnTo>
                  <a:lnTo>
                    <a:pt x="278" y="15"/>
                  </a:lnTo>
                  <a:lnTo>
                    <a:pt x="295" y="23"/>
                  </a:lnTo>
                  <a:lnTo>
                    <a:pt x="312" y="33"/>
                  </a:lnTo>
                  <a:lnTo>
                    <a:pt x="327" y="44"/>
                  </a:lnTo>
                  <a:lnTo>
                    <a:pt x="342" y="58"/>
                  </a:lnTo>
                  <a:lnTo>
                    <a:pt x="356" y="73"/>
                  </a:lnTo>
                  <a:lnTo>
                    <a:pt x="367" y="89"/>
                  </a:lnTo>
                  <a:lnTo>
                    <a:pt x="378" y="106"/>
                  </a:lnTo>
                  <a:lnTo>
                    <a:pt x="386" y="124"/>
                  </a:lnTo>
                  <a:lnTo>
                    <a:pt x="393" y="142"/>
                  </a:lnTo>
                  <a:lnTo>
                    <a:pt x="397" y="161"/>
                  </a:lnTo>
                  <a:lnTo>
                    <a:pt x="400" y="180"/>
                  </a:lnTo>
                  <a:lnTo>
                    <a:pt x="401" y="200"/>
                  </a:lnTo>
                  <a:lnTo>
                    <a:pt x="400" y="221"/>
                  </a:lnTo>
                  <a:lnTo>
                    <a:pt x="396" y="240"/>
                  </a:lnTo>
                  <a:lnTo>
                    <a:pt x="392" y="260"/>
                  </a:lnTo>
                  <a:lnTo>
                    <a:pt x="385" y="278"/>
                  </a:lnTo>
                  <a:lnTo>
                    <a:pt x="377" y="296"/>
                  </a:lnTo>
                  <a:lnTo>
                    <a:pt x="366" y="312"/>
                  </a:lnTo>
                  <a:lnTo>
                    <a:pt x="355" y="328"/>
                  </a:lnTo>
                  <a:lnTo>
                    <a:pt x="342" y="342"/>
                  </a:lnTo>
                  <a:lnTo>
                    <a:pt x="328" y="354"/>
                  </a:lnTo>
                  <a:lnTo>
                    <a:pt x="312" y="366"/>
                  </a:lnTo>
                  <a:lnTo>
                    <a:pt x="296" y="376"/>
                  </a:lnTo>
                  <a:lnTo>
                    <a:pt x="279" y="384"/>
                  </a:lnTo>
                  <a:lnTo>
                    <a:pt x="260" y="391"/>
                  </a:lnTo>
                  <a:lnTo>
                    <a:pt x="241" y="396"/>
                  </a:lnTo>
                  <a:lnTo>
                    <a:pt x="221" y="399"/>
                  </a:lnTo>
                  <a:lnTo>
                    <a:pt x="200" y="400"/>
                  </a:lnTo>
                  <a:lnTo>
                    <a:pt x="181" y="399"/>
                  </a:lnTo>
                  <a:lnTo>
                    <a:pt x="161" y="397"/>
                  </a:lnTo>
                  <a:lnTo>
                    <a:pt x="143" y="392"/>
                  </a:lnTo>
                  <a:lnTo>
                    <a:pt x="124" y="385"/>
                  </a:lnTo>
                  <a:lnTo>
                    <a:pt x="106" y="377"/>
                  </a:lnTo>
                  <a:lnTo>
                    <a:pt x="90" y="367"/>
                  </a:lnTo>
                  <a:lnTo>
                    <a:pt x="74" y="356"/>
                  </a:lnTo>
                  <a:lnTo>
                    <a:pt x="59" y="342"/>
                  </a:lnTo>
                  <a:lnTo>
                    <a:pt x="45" y="327"/>
                  </a:lnTo>
                  <a:lnTo>
                    <a:pt x="33" y="311"/>
                  </a:lnTo>
                  <a:lnTo>
                    <a:pt x="23" y="294"/>
                  </a:lnTo>
                  <a:lnTo>
                    <a:pt x="15" y="277"/>
                  </a:lnTo>
                  <a:lnTo>
                    <a:pt x="8" y="259"/>
                  </a:lnTo>
                  <a:lnTo>
                    <a:pt x="3" y="239"/>
                  </a:lnTo>
                  <a:lnTo>
                    <a:pt x="1" y="220"/>
                  </a:lnTo>
                  <a:lnTo>
                    <a:pt x="0" y="200"/>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316" name="Freeform 79"/>
            <p:cNvSpPr>
              <a:spLocks/>
            </p:cNvSpPr>
            <p:nvPr/>
          </p:nvSpPr>
          <p:spPr bwMode="auto">
            <a:xfrm>
              <a:off x="705" y="1814"/>
              <a:ext cx="180" cy="181"/>
            </a:xfrm>
            <a:custGeom>
              <a:avLst/>
              <a:gdLst>
                <a:gd name="T0" fmla="*/ 0 w 361"/>
                <a:gd name="T1" fmla="*/ 1 h 361"/>
                <a:gd name="T2" fmla="*/ 0 w 361"/>
                <a:gd name="T3" fmla="*/ 1 h 361"/>
                <a:gd name="T4" fmla="*/ 0 w 361"/>
                <a:gd name="T5" fmla="*/ 1 h 361"/>
                <a:gd name="T6" fmla="*/ 0 w 361"/>
                <a:gd name="T7" fmla="*/ 1 h 361"/>
                <a:gd name="T8" fmla="*/ 0 w 361"/>
                <a:gd name="T9" fmla="*/ 1 h 361"/>
                <a:gd name="T10" fmla="*/ 0 w 361"/>
                <a:gd name="T11" fmla="*/ 1 h 361"/>
                <a:gd name="T12" fmla="*/ 0 w 361"/>
                <a:gd name="T13" fmla="*/ 1 h 361"/>
                <a:gd name="T14" fmla="*/ 0 w 361"/>
                <a:gd name="T15" fmla="*/ 1 h 361"/>
                <a:gd name="T16" fmla="*/ 0 w 361"/>
                <a:gd name="T17" fmla="*/ 1 h 361"/>
                <a:gd name="T18" fmla="*/ 0 w 361"/>
                <a:gd name="T19" fmla="*/ 1 h 361"/>
                <a:gd name="T20" fmla="*/ 0 w 361"/>
                <a:gd name="T21" fmla="*/ 1 h 361"/>
                <a:gd name="T22" fmla="*/ 0 w 361"/>
                <a:gd name="T23" fmla="*/ 1 h 361"/>
                <a:gd name="T24" fmla="*/ 0 w 361"/>
                <a:gd name="T25" fmla="*/ 1 h 361"/>
                <a:gd name="T26" fmla="*/ 0 w 361"/>
                <a:gd name="T27" fmla="*/ 1 h 361"/>
                <a:gd name="T28" fmla="*/ 0 w 361"/>
                <a:gd name="T29" fmla="*/ 1 h 361"/>
                <a:gd name="T30" fmla="*/ 0 w 361"/>
                <a:gd name="T31" fmla="*/ 1 h 361"/>
                <a:gd name="T32" fmla="*/ 0 w 361"/>
                <a:gd name="T33" fmla="*/ 1 h 361"/>
                <a:gd name="T34" fmla="*/ 0 w 361"/>
                <a:gd name="T35" fmla="*/ 1 h 361"/>
                <a:gd name="T36" fmla="*/ 0 w 361"/>
                <a:gd name="T37" fmla="*/ 1 h 361"/>
                <a:gd name="T38" fmla="*/ 0 w 361"/>
                <a:gd name="T39" fmla="*/ 1 h 361"/>
                <a:gd name="T40" fmla="*/ 0 w 361"/>
                <a:gd name="T41" fmla="*/ 1 h 361"/>
                <a:gd name="T42" fmla="*/ 0 w 361"/>
                <a:gd name="T43" fmla="*/ 1 h 361"/>
                <a:gd name="T44" fmla="*/ 0 w 361"/>
                <a:gd name="T45" fmla="*/ 1 h 361"/>
                <a:gd name="T46" fmla="*/ 0 w 361"/>
                <a:gd name="T47" fmla="*/ 1 h 361"/>
                <a:gd name="T48" fmla="*/ 0 w 361"/>
                <a:gd name="T49" fmla="*/ 1 h 361"/>
                <a:gd name="T50" fmla="*/ 0 w 361"/>
                <a:gd name="T51" fmla="*/ 1 h 361"/>
                <a:gd name="T52" fmla="*/ 0 w 361"/>
                <a:gd name="T53" fmla="*/ 1 h 361"/>
                <a:gd name="T54" fmla="*/ 0 w 361"/>
                <a:gd name="T55" fmla="*/ 1 h 361"/>
                <a:gd name="T56" fmla="*/ 0 w 361"/>
                <a:gd name="T57" fmla="*/ 1 h 361"/>
                <a:gd name="T58" fmla="*/ 0 w 361"/>
                <a:gd name="T59" fmla="*/ 1 h 361"/>
                <a:gd name="T60" fmla="*/ 0 w 361"/>
                <a:gd name="T61" fmla="*/ 1 h 361"/>
                <a:gd name="T62" fmla="*/ 0 w 361"/>
                <a:gd name="T63" fmla="*/ 1 h 361"/>
                <a:gd name="T64" fmla="*/ 0 w 361"/>
                <a:gd name="T65" fmla="*/ 1 h 361"/>
                <a:gd name="T66" fmla="*/ 0 w 361"/>
                <a:gd name="T67" fmla="*/ 1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8"/>
                  </a:moveTo>
                  <a:lnTo>
                    <a:pt x="287" y="44"/>
                  </a:lnTo>
                  <a:lnTo>
                    <a:pt x="272" y="33"/>
                  </a:lnTo>
                  <a:lnTo>
                    <a:pt x="255" y="23"/>
                  </a:lnTo>
                  <a:lnTo>
                    <a:pt x="238" y="15"/>
                  </a:lnTo>
                  <a:lnTo>
                    <a:pt x="219" y="8"/>
                  </a:lnTo>
                  <a:lnTo>
                    <a:pt x="201" y="3"/>
                  </a:lnTo>
                  <a:lnTo>
                    <a:pt x="180" y="1"/>
                  </a:lnTo>
                  <a:lnTo>
                    <a:pt x="160" y="0"/>
                  </a:lnTo>
                  <a:lnTo>
                    <a:pt x="141" y="1"/>
                  </a:lnTo>
                  <a:lnTo>
                    <a:pt x="121" y="3"/>
                  </a:lnTo>
                  <a:lnTo>
                    <a:pt x="103" y="8"/>
                  </a:lnTo>
                  <a:lnTo>
                    <a:pt x="84" y="15"/>
                  </a:lnTo>
                  <a:lnTo>
                    <a:pt x="66" y="23"/>
                  </a:lnTo>
                  <a:lnTo>
                    <a:pt x="50" y="33"/>
                  </a:lnTo>
                  <a:lnTo>
                    <a:pt x="34" y="44"/>
                  </a:lnTo>
                  <a:lnTo>
                    <a:pt x="19" y="58"/>
                  </a:lnTo>
                  <a:lnTo>
                    <a:pt x="14" y="64"/>
                  </a:lnTo>
                  <a:lnTo>
                    <a:pt x="10" y="69"/>
                  </a:lnTo>
                  <a:lnTo>
                    <a:pt x="5" y="74"/>
                  </a:lnTo>
                  <a:lnTo>
                    <a:pt x="0" y="80"/>
                  </a:lnTo>
                  <a:lnTo>
                    <a:pt x="14" y="71"/>
                  </a:lnTo>
                  <a:lnTo>
                    <a:pt x="28" y="63"/>
                  </a:lnTo>
                  <a:lnTo>
                    <a:pt x="42" y="56"/>
                  </a:lnTo>
                  <a:lnTo>
                    <a:pt x="57" y="50"/>
                  </a:lnTo>
                  <a:lnTo>
                    <a:pt x="72" y="46"/>
                  </a:lnTo>
                  <a:lnTo>
                    <a:pt x="88" y="42"/>
                  </a:lnTo>
                  <a:lnTo>
                    <a:pt x="104" y="41"/>
                  </a:lnTo>
                  <a:lnTo>
                    <a:pt x="120" y="40"/>
                  </a:lnTo>
                  <a:lnTo>
                    <a:pt x="140" y="41"/>
                  </a:lnTo>
                  <a:lnTo>
                    <a:pt x="159" y="43"/>
                  </a:lnTo>
                  <a:lnTo>
                    <a:pt x="178" y="49"/>
                  </a:lnTo>
                  <a:lnTo>
                    <a:pt x="196" y="55"/>
                  </a:lnTo>
                  <a:lnTo>
                    <a:pt x="215" y="64"/>
                  </a:lnTo>
                  <a:lnTo>
                    <a:pt x="231" y="74"/>
                  </a:lnTo>
                  <a:lnTo>
                    <a:pt x="247" y="86"/>
                  </a:lnTo>
                  <a:lnTo>
                    <a:pt x="262" y="99"/>
                  </a:lnTo>
                  <a:lnTo>
                    <a:pt x="276" y="114"/>
                  </a:lnTo>
                  <a:lnTo>
                    <a:pt x="287" y="130"/>
                  </a:lnTo>
                  <a:lnTo>
                    <a:pt x="297" y="146"/>
                  </a:lnTo>
                  <a:lnTo>
                    <a:pt x="306" y="164"/>
                  </a:lnTo>
                  <a:lnTo>
                    <a:pt x="312" y="183"/>
                  </a:lnTo>
                  <a:lnTo>
                    <a:pt x="317" y="201"/>
                  </a:lnTo>
                  <a:lnTo>
                    <a:pt x="319" y="222"/>
                  </a:lnTo>
                  <a:lnTo>
                    <a:pt x="321" y="241"/>
                  </a:lnTo>
                  <a:lnTo>
                    <a:pt x="319" y="258"/>
                  </a:lnTo>
                  <a:lnTo>
                    <a:pt x="318" y="275"/>
                  </a:lnTo>
                  <a:lnTo>
                    <a:pt x="315" y="290"/>
                  </a:lnTo>
                  <a:lnTo>
                    <a:pt x="310" y="306"/>
                  </a:lnTo>
                  <a:lnTo>
                    <a:pt x="304" y="321"/>
                  </a:lnTo>
                  <a:lnTo>
                    <a:pt x="297" y="335"/>
                  </a:lnTo>
                  <a:lnTo>
                    <a:pt x="289" y="349"/>
                  </a:lnTo>
                  <a:lnTo>
                    <a:pt x="280" y="361"/>
                  </a:lnTo>
                  <a:lnTo>
                    <a:pt x="297" y="346"/>
                  </a:lnTo>
                  <a:lnTo>
                    <a:pt x="314" y="330"/>
                  </a:lnTo>
                  <a:lnTo>
                    <a:pt x="327" y="312"/>
                  </a:lnTo>
                  <a:lnTo>
                    <a:pt x="339" y="291"/>
                  </a:lnTo>
                  <a:lnTo>
                    <a:pt x="348" y="270"/>
                  </a:lnTo>
                  <a:lnTo>
                    <a:pt x="355" y="247"/>
                  </a:lnTo>
                  <a:lnTo>
                    <a:pt x="360" y="224"/>
                  </a:lnTo>
                  <a:lnTo>
                    <a:pt x="361" y="200"/>
                  </a:lnTo>
                  <a:lnTo>
                    <a:pt x="360" y="180"/>
                  </a:lnTo>
                  <a:lnTo>
                    <a:pt x="357" y="161"/>
                  </a:lnTo>
                  <a:lnTo>
                    <a:pt x="353" y="142"/>
                  </a:lnTo>
                  <a:lnTo>
                    <a:pt x="346" y="124"/>
                  </a:lnTo>
                  <a:lnTo>
                    <a:pt x="338" y="106"/>
                  </a:lnTo>
                  <a:lnTo>
                    <a:pt x="327" y="89"/>
                  </a:lnTo>
                  <a:lnTo>
                    <a:pt x="316" y="73"/>
                  </a:lnTo>
                  <a:lnTo>
                    <a:pt x="302" y="58"/>
                  </a:lnTo>
                  <a:close/>
                </a:path>
              </a:pathLst>
            </a:custGeom>
            <a:solidFill>
              <a:srgbClr val="7FFF7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grpSp>
      <p:grpSp>
        <p:nvGrpSpPr>
          <p:cNvPr id="7172" name="Group 61"/>
          <p:cNvGrpSpPr>
            <a:grpSpLocks/>
          </p:cNvGrpSpPr>
          <p:nvPr/>
        </p:nvGrpSpPr>
        <p:grpSpPr bwMode="auto">
          <a:xfrm>
            <a:off x="5221288" y="1030288"/>
            <a:ext cx="319087" cy="355600"/>
            <a:chOff x="410" y="1186"/>
            <a:chExt cx="745" cy="919"/>
          </a:xfrm>
        </p:grpSpPr>
        <p:sp>
          <p:nvSpPr>
            <p:cNvPr id="7281" name="Freeform 62"/>
            <p:cNvSpPr>
              <a:spLocks/>
            </p:cNvSpPr>
            <p:nvPr/>
          </p:nvSpPr>
          <p:spPr bwMode="auto">
            <a:xfrm>
              <a:off x="410" y="1186"/>
              <a:ext cx="745" cy="919"/>
            </a:xfrm>
            <a:custGeom>
              <a:avLst/>
              <a:gdLst>
                <a:gd name="T0" fmla="*/ 1 w 1489"/>
                <a:gd name="T1" fmla="*/ 1 h 1836"/>
                <a:gd name="T2" fmla="*/ 1 w 1489"/>
                <a:gd name="T3" fmla="*/ 1 h 1836"/>
                <a:gd name="T4" fmla="*/ 1 w 1489"/>
                <a:gd name="T5" fmla="*/ 1 h 1836"/>
                <a:gd name="T6" fmla="*/ 1 w 1489"/>
                <a:gd name="T7" fmla="*/ 1 h 1836"/>
                <a:gd name="T8" fmla="*/ 1 w 1489"/>
                <a:gd name="T9" fmla="*/ 1 h 1836"/>
                <a:gd name="T10" fmla="*/ 1 w 1489"/>
                <a:gd name="T11" fmla="*/ 1 h 1836"/>
                <a:gd name="T12" fmla="*/ 1 w 1489"/>
                <a:gd name="T13" fmla="*/ 1 h 1836"/>
                <a:gd name="T14" fmla="*/ 1 w 1489"/>
                <a:gd name="T15" fmla="*/ 1 h 1836"/>
                <a:gd name="T16" fmla="*/ 1 w 1489"/>
                <a:gd name="T17" fmla="*/ 1 h 1836"/>
                <a:gd name="T18" fmla="*/ 1 w 1489"/>
                <a:gd name="T19" fmla="*/ 1 h 1836"/>
                <a:gd name="T20" fmla="*/ 1 w 1489"/>
                <a:gd name="T21" fmla="*/ 1 h 1836"/>
                <a:gd name="T22" fmla="*/ 1 w 1489"/>
                <a:gd name="T23" fmla="*/ 1 h 1836"/>
                <a:gd name="T24" fmla="*/ 1 w 1489"/>
                <a:gd name="T25" fmla="*/ 1 h 1836"/>
                <a:gd name="T26" fmla="*/ 1 w 1489"/>
                <a:gd name="T27" fmla="*/ 1 h 1836"/>
                <a:gd name="T28" fmla="*/ 1 w 1489"/>
                <a:gd name="T29" fmla="*/ 1 h 1836"/>
                <a:gd name="T30" fmla="*/ 1 w 1489"/>
                <a:gd name="T31" fmla="*/ 1 h 1836"/>
                <a:gd name="T32" fmla="*/ 1 w 1489"/>
                <a:gd name="T33" fmla="*/ 1 h 1836"/>
                <a:gd name="T34" fmla="*/ 1 w 1489"/>
                <a:gd name="T35" fmla="*/ 1 h 1836"/>
                <a:gd name="T36" fmla="*/ 1 w 1489"/>
                <a:gd name="T37" fmla="*/ 1 h 1836"/>
                <a:gd name="T38" fmla="*/ 1 w 1489"/>
                <a:gd name="T39" fmla="*/ 1 h 1836"/>
                <a:gd name="T40" fmla="*/ 1 w 1489"/>
                <a:gd name="T41" fmla="*/ 1 h 1836"/>
                <a:gd name="T42" fmla="*/ 1 w 1489"/>
                <a:gd name="T43" fmla="*/ 1 h 1836"/>
                <a:gd name="T44" fmla="*/ 1 w 1489"/>
                <a:gd name="T45" fmla="*/ 1 h 1836"/>
                <a:gd name="T46" fmla="*/ 1 w 1489"/>
                <a:gd name="T47" fmla="*/ 1 h 1836"/>
                <a:gd name="T48" fmla="*/ 1 w 1489"/>
                <a:gd name="T49" fmla="*/ 1 h 1836"/>
                <a:gd name="T50" fmla="*/ 1 w 1489"/>
                <a:gd name="T51" fmla="*/ 1 h 1836"/>
                <a:gd name="T52" fmla="*/ 1 w 1489"/>
                <a:gd name="T53" fmla="*/ 1 h 1836"/>
                <a:gd name="T54" fmla="*/ 1 w 1489"/>
                <a:gd name="T55" fmla="*/ 1 h 1836"/>
                <a:gd name="T56" fmla="*/ 1 w 1489"/>
                <a:gd name="T57" fmla="*/ 1 h 1836"/>
                <a:gd name="T58" fmla="*/ 1 w 1489"/>
                <a:gd name="T59" fmla="*/ 1 h 1836"/>
                <a:gd name="T60" fmla="*/ 1 w 1489"/>
                <a:gd name="T61" fmla="*/ 1 h 1836"/>
                <a:gd name="T62" fmla="*/ 1 w 1489"/>
                <a:gd name="T63" fmla="*/ 1 h 1836"/>
                <a:gd name="T64" fmla="*/ 1 w 1489"/>
                <a:gd name="T65" fmla="*/ 1 h 1836"/>
                <a:gd name="T66" fmla="*/ 1 w 1489"/>
                <a:gd name="T67" fmla="*/ 1 h 1836"/>
                <a:gd name="T68" fmla="*/ 1 w 1489"/>
                <a:gd name="T69" fmla="*/ 1 h 1836"/>
                <a:gd name="T70" fmla="*/ 1 w 1489"/>
                <a:gd name="T71" fmla="*/ 1 h 1836"/>
                <a:gd name="T72" fmla="*/ 1 w 1489"/>
                <a:gd name="T73" fmla="*/ 1 h 1836"/>
                <a:gd name="T74" fmla="*/ 1 w 1489"/>
                <a:gd name="T75" fmla="*/ 1 h 1836"/>
                <a:gd name="T76" fmla="*/ 1 w 1489"/>
                <a:gd name="T77" fmla="*/ 1 h 1836"/>
                <a:gd name="T78" fmla="*/ 1 w 1489"/>
                <a:gd name="T79" fmla="*/ 1 h 1836"/>
                <a:gd name="T80" fmla="*/ 1 w 1489"/>
                <a:gd name="T81" fmla="*/ 1 h 1836"/>
                <a:gd name="T82" fmla="*/ 1 w 1489"/>
                <a:gd name="T83" fmla="*/ 1 h 1836"/>
                <a:gd name="T84" fmla="*/ 1 w 1489"/>
                <a:gd name="T85" fmla="*/ 1 h 1836"/>
                <a:gd name="T86" fmla="*/ 1 w 1489"/>
                <a:gd name="T87" fmla="*/ 1 h 1836"/>
                <a:gd name="T88" fmla="*/ 1 w 1489"/>
                <a:gd name="T89" fmla="*/ 1 h 18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89"/>
                <a:gd name="T136" fmla="*/ 0 h 1836"/>
                <a:gd name="T137" fmla="*/ 1489 w 1489"/>
                <a:gd name="T138" fmla="*/ 1836 h 18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89" h="1836">
                  <a:moveTo>
                    <a:pt x="1425" y="865"/>
                  </a:moveTo>
                  <a:lnTo>
                    <a:pt x="1489" y="872"/>
                  </a:lnTo>
                  <a:lnTo>
                    <a:pt x="1489" y="670"/>
                  </a:lnTo>
                  <a:lnTo>
                    <a:pt x="1146" y="670"/>
                  </a:lnTo>
                  <a:lnTo>
                    <a:pt x="1146" y="503"/>
                  </a:lnTo>
                  <a:lnTo>
                    <a:pt x="1166" y="466"/>
                  </a:lnTo>
                  <a:lnTo>
                    <a:pt x="1189" y="434"/>
                  </a:lnTo>
                  <a:lnTo>
                    <a:pt x="1212" y="408"/>
                  </a:lnTo>
                  <a:lnTo>
                    <a:pt x="1235" y="385"/>
                  </a:lnTo>
                  <a:lnTo>
                    <a:pt x="1258" y="365"/>
                  </a:lnTo>
                  <a:lnTo>
                    <a:pt x="1280" y="350"/>
                  </a:lnTo>
                  <a:lnTo>
                    <a:pt x="1303" y="337"/>
                  </a:lnTo>
                  <a:lnTo>
                    <a:pt x="1324" y="327"/>
                  </a:lnTo>
                  <a:lnTo>
                    <a:pt x="1345" y="320"/>
                  </a:lnTo>
                  <a:lnTo>
                    <a:pt x="1363" y="315"/>
                  </a:lnTo>
                  <a:lnTo>
                    <a:pt x="1379" y="312"/>
                  </a:lnTo>
                  <a:lnTo>
                    <a:pt x="1394" y="310"/>
                  </a:lnTo>
                  <a:lnTo>
                    <a:pt x="1407" y="310"/>
                  </a:lnTo>
                  <a:lnTo>
                    <a:pt x="1416" y="309"/>
                  </a:lnTo>
                  <a:lnTo>
                    <a:pt x="1422" y="310"/>
                  </a:lnTo>
                  <a:lnTo>
                    <a:pt x="1425" y="310"/>
                  </a:lnTo>
                  <a:lnTo>
                    <a:pt x="1489" y="317"/>
                  </a:lnTo>
                  <a:lnTo>
                    <a:pt x="1489" y="114"/>
                  </a:lnTo>
                  <a:lnTo>
                    <a:pt x="1146" y="114"/>
                  </a:lnTo>
                  <a:lnTo>
                    <a:pt x="1146" y="0"/>
                  </a:lnTo>
                  <a:lnTo>
                    <a:pt x="354" y="0"/>
                  </a:lnTo>
                  <a:lnTo>
                    <a:pt x="354" y="114"/>
                  </a:lnTo>
                  <a:lnTo>
                    <a:pt x="0" y="114"/>
                  </a:lnTo>
                  <a:lnTo>
                    <a:pt x="0" y="317"/>
                  </a:lnTo>
                  <a:lnTo>
                    <a:pt x="63" y="310"/>
                  </a:lnTo>
                  <a:lnTo>
                    <a:pt x="66" y="310"/>
                  </a:lnTo>
                  <a:lnTo>
                    <a:pt x="72" y="309"/>
                  </a:lnTo>
                  <a:lnTo>
                    <a:pt x="83" y="310"/>
                  </a:lnTo>
                  <a:lnTo>
                    <a:pt x="95" y="310"/>
                  </a:lnTo>
                  <a:lnTo>
                    <a:pt x="110" y="312"/>
                  </a:lnTo>
                  <a:lnTo>
                    <a:pt x="128" y="315"/>
                  </a:lnTo>
                  <a:lnTo>
                    <a:pt x="146" y="321"/>
                  </a:lnTo>
                  <a:lnTo>
                    <a:pt x="167" y="329"/>
                  </a:lnTo>
                  <a:lnTo>
                    <a:pt x="189" y="340"/>
                  </a:lnTo>
                  <a:lnTo>
                    <a:pt x="212" y="352"/>
                  </a:lnTo>
                  <a:lnTo>
                    <a:pt x="235" y="368"/>
                  </a:lnTo>
                  <a:lnTo>
                    <a:pt x="259" y="389"/>
                  </a:lnTo>
                  <a:lnTo>
                    <a:pt x="282" y="413"/>
                  </a:lnTo>
                  <a:lnTo>
                    <a:pt x="305" y="442"/>
                  </a:lnTo>
                  <a:lnTo>
                    <a:pt x="327" y="476"/>
                  </a:lnTo>
                  <a:lnTo>
                    <a:pt x="349" y="515"/>
                  </a:lnTo>
                  <a:lnTo>
                    <a:pt x="350" y="517"/>
                  </a:lnTo>
                  <a:lnTo>
                    <a:pt x="351" y="518"/>
                  </a:lnTo>
                  <a:lnTo>
                    <a:pt x="353" y="521"/>
                  </a:lnTo>
                  <a:lnTo>
                    <a:pt x="354" y="523"/>
                  </a:lnTo>
                  <a:lnTo>
                    <a:pt x="354" y="670"/>
                  </a:lnTo>
                  <a:lnTo>
                    <a:pt x="0" y="670"/>
                  </a:lnTo>
                  <a:lnTo>
                    <a:pt x="0" y="873"/>
                  </a:lnTo>
                  <a:lnTo>
                    <a:pt x="63" y="865"/>
                  </a:lnTo>
                  <a:lnTo>
                    <a:pt x="66" y="865"/>
                  </a:lnTo>
                  <a:lnTo>
                    <a:pt x="72" y="865"/>
                  </a:lnTo>
                  <a:lnTo>
                    <a:pt x="83" y="865"/>
                  </a:lnTo>
                  <a:lnTo>
                    <a:pt x="95" y="866"/>
                  </a:lnTo>
                  <a:lnTo>
                    <a:pt x="110" y="868"/>
                  </a:lnTo>
                  <a:lnTo>
                    <a:pt x="128" y="872"/>
                  </a:lnTo>
                  <a:lnTo>
                    <a:pt x="146" y="878"/>
                  </a:lnTo>
                  <a:lnTo>
                    <a:pt x="167" y="885"/>
                  </a:lnTo>
                  <a:lnTo>
                    <a:pt x="189" y="895"/>
                  </a:lnTo>
                  <a:lnTo>
                    <a:pt x="212" y="909"/>
                  </a:lnTo>
                  <a:lnTo>
                    <a:pt x="235" y="925"/>
                  </a:lnTo>
                  <a:lnTo>
                    <a:pt x="259" y="946"/>
                  </a:lnTo>
                  <a:lnTo>
                    <a:pt x="282" y="970"/>
                  </a:lnTo>
                  <a:lnTo>
                    <a:pt x="305" y="999"/>
                  </a:lnTo>
                  <a:lnTo>
                    <a:pt x="327" y="1032"/>
                  </a:lnTo>
                  <a:lnTo>
                    <a:pt x="349" y="1071"/>
                  </a:lnTo>
                  <a:lnTo>
                    <a:pt x="350" y="1072"/>
                  </a:lnTo>
                  <a:lnTo>
                    <a:pt x="351" y="1075"/>
                  </a:lnTo>
                  <a:lnTo>
                    <a:pt x="353" y="1076"/>
                  </a:lnTo>
                  <a:lnTo>
                    <a:pt x="354" y="1078"/>
                  </a:lnTo>
                  <a:lnTo>
                    <a:pt x="354" y="1209"/>
                  </a:lnTo>
                  <a:lnTo>
                    <a:pt x="0" y="1209"/>
                  </a:lnTo>
                  <a:lnTo>
                    <a:pt x="0" y="1412"/>
                  </a:lnTo>
                  <a:lnTo>
                    <a:pt x="63" y="1405"/>
                  </a:lnTo>
                  <a:lnTo>
                    <a:pt x="66" y="1405"/>
                  </a:lnTo>
                  <a:lnTo>
                    <a:pt x="72" y="1404"/>
                  </a:lnTo>
                  <a:lnTo>
                    <a:pt x="83" y="1405"/>
                  </a:lnTo>
                  <a:lnTo>
                    <a:pt x="95" y="1405"/>
                  </a:lnTo>
                  <a:lnTo>
                    <a:pt x="110" y="1408"/>
                  </a:lnTo>
                  <a:lnTo>
                    <a:pt x="128" y="1411"/>
                  </a:lnTo>
                  <a:lnTo>
                    <a:pt x="146" y="1417"/>
                  </a:lnTo>
                  <a:lnTo>
                    <a:pt x="167" y="1425"/>
                  </a:lnTo>
                  <a:lnTo>
                    <a:pt x="189" y="1435"/>
                  </a:lnTo>
                  <a:lnTo>
                    <a:pt x="212" y="1448"/>
                  </a:lnTo>
                  <a:lnTo>
                    <a:pt x="235" y="1465"/>
                  </a:lnTo>
                  <a:lnTo>
                    <a:pt x="259" y="1485"/>
                  </a:lnTo>
                  <a:lnTo>
                    <a:pt x="282" y="1510"/>
                  </a:lnTo>
                  <a:lnTo>
                    <a:pt x="305" y="1539"/>
                  </a:lnTo>
                  <a:lnTo>
                    <a:pt x="327" y="1572"/>
                  </a:lnTo>
                  <a:lnTo>
                    <a:pt x="349" y="1612"/>
                  </a:lnTo>
                  <a:lnTo>
                    <a:pt x="350" y="1613"/>
                  </a:lnTo>
                  <a:lnTo>
                    <a:pt x="351" y="1615"/>
                  </a:lnTo>
                  <a:lnTo>
                    <a:pt x="353" y="1616"/>
                  </a:lnTo>
                  <a:lnTo>
                    <a:pt x="354" y="1618"/>
                  </a:lnTo>
                  <a:lnTo>
                    <a:pt x="354" y="1836"/>
                  </a:lnTo>
                  <a:lnTo>
                    <a:pt x="1146" y="1836"/>
                  </a:lnTo>
                  <a:lnTo>
                    <a:pt x="1146" y="1600"/>
                  </a:lnTo>
                  <a:lnTo>
                    <a:pt x="1166" y="1563"/>
                  </a:lnTo>
                  <a:lnTo>
                    <a:pt x="1189" y="1531"/>
                  </a:lnTo>
                  <a:lnTo>
                    <a:pt x="1212" y="1504"/>
                  </a:lnTo>
                  <a:lnTo>
                    <a:pt x="1235" y="1481"/>
                  </a:lnTo>
                  <a:lnTo>
                    <a:pt x="1258" y="1462"/>
                  </a:lnTo>
                  <a:lnTo>
                    <a:pt x="1280" y="1446"/>
                  </a:lnTo>
                  <a:lnTo>
                    <a:pt x="1303" y="1433"/>
                  </a:lnTo>
                  <a:lnTo>
                    <a:pt x="1324" y="1424"/>
                  </a:lnTo>
                  <a:lnTo>
                    <a:pt x="1345" y="1417"/>
                  </a:lnTo>
                  <a:lnTo>
                    <a:pt x="1363" y="1411"/>
                  </a:lnTo>
                  <a:lnTo>
                    <a:pt x="1379" y="1408"/>
                  </a:lnTo>
                  <a:lnTo>
                    <a:pt x="1394" y="1405"/>
                  </a:lnTo>
                  <a:lnTo>
                    <a:pt x="1407" y="1405"/>
                  </a:lnTo>
                  <a:lnTo>
                    <a:pt x="1416" y="1405"/>
                  </a:lnTo>
                  <a:lnTo>
                    <a:pt x="1422" y="1405"/>
                  </a:lnTo>
                  <a:lnTo>
                    <a:pt x="1425" y="1405"/>
                  </a:lnTo>
                  <a:lnTo>
                    <a:pt x="1489" y="1412"/>
                  </a:lnTo>
                  <a:lnTo>
                    <a:pt x="1489" y="1209"/>
                  </a:lnTo>
                  <a:lnTo>
                    <a:pt x="1146" y="1209"/>
                  </a:lnTo>
                  <a:lnTo>
                    <a:pt x="1146" y="1060"/>
                  </a:lnTo>
                  <a:lnTo>
                    <a:pt x="1166" y="1023"/>
                  </a:lnTo>
                  <a:lnTo>
                    <a:pt x="1189" y="991"/>
                  </a:lnTo>
                  <a:lnTo>
                    <a:pt x="1212" y="964"/>
                  </a:lnTo>
                  <a:lnTo>
                    <a:pt x="1235" y="941"/>
                  </a:lnTo>
                  <a:lnTo>
                    <a:pt x="1258" y="921"/>
                  </a:lnTo>
                  <a:lnTo>
                    <a:pt x="1280" y="906"/>
                  </a:lnTo>
                  <a:lnTo>
                    <a:pt x="1303" y="894"/>
                  </a:lnTo>
                  <a:lnTo>
                    <a:pt x="1324" y="883"/>
                  </a:lnTo>
                  <a:lnTo>
                    <a:pt x="1345" y="877"/>
                  </a:lnTo>
                  <a:lnTo>
                    <a:pt x="1363" y="871"/>
                  </a:lnTo>
                  <a:lnTo>
                    <a:pt x="1379" y="868"/>
                  </a:lnTo>
                  <a:lnTo>
                    <a:pt x="1394" y="866"/>
                  </a:lnTo>
                  <a:lnTo>
                    <a:pt x="1407" y="865"/>
                  </a:lnTo>
                  <a:lnTo>
                    <a:pt x="1416" y="865"/>
                  </a:lnTo>
                  <a:lnTo>
                    <a:pt x="1422" y="865"/>
                  </a:lnTo>
                  <a:lnTo>
                    <a:pt x="1425" y="865"/>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82" name="Freeform 63"/>
            <p:cNvSpPr>
              <a:spLocks/>
            </p:cNvSpPr>
            <p:nvPr/>
          </p:nvSpPr>
          <p:spPr bwMode="auto">
            <a:xfrm>
              <a:off x="426" y="1203"/>
              <a:ext cx="712" cy="885"/>
            </a:xfrm>
            <a:custGeom>
              <a:avLst/>
              <a:gdLst>
                <a:gd name="T0" fmla="*/ 1 w 1423"/>
                <a:gd name="T1" fmla="*/ 0 h 1772"/>
                <a:gd name="T2" fmla="*/ 1 w 1423"/>
                <a:gd name="T3" fmla="*/ 0 h 1772"/>
                <a:gd name="T4" fmla="*/ 1 w 1423"/>
                <a:gd name="T5" fmla="*/ 0 h 1772"/>
                <a:gd name="T6" fmla="*/ 1 w 1423"/>
                <a:gd name="T7" fmla="*/ 0 h 1772"/>
                <a:gd name="T8" fmla="*/ 1 w 1423"/>
                <a:gd name="T9" fmla="*/ 0 h 1772"/>
                <a:gd name="T10" fmla="*/ 1 w 1423"/>
                <a:gd name="T11" fmla="*/ 0 h 1772"/>
                <a:gd name="T12" fmla="*/ 1 w 1423"/>
                <a:gd name="T13" fmla="*/ 0 h 1772"/>
                <a:gd name="T14" fmla="*/ 1 w 1423"/>
                <a:gd name="T15" fmla="*/ 0 h 1772"/>
                <a:gd name="T16" fmla="*/ 1 w 1423"/>
                <a:gd name="T17" fmla="*/ 0 h 1772"/>
                <a:gd name="T18" fmla="*/ 1 w 1423"/>
                <a:gd name="T19" fmla="*/ 0 h 1772"/>
                <a:gd name="T20" fmla="*/ 1 w 1423"/>
                <a:gd name="T21" fmla="*/ 0 h 1772"/>
                <a:gd name="T22" fmla="*/ 1 w 1423"/>
                <a:gd name="T23" fmla="*/ 0 h 1772"/>
                <a:gd name="T24" fmla="*/ 1 w 1423"/>
                <a:gd name="T25" fmla="*/ 0 h 1772"/>
                <a:gd name="T26" fmla="*/ 1 w 1423"/>
                <a:gd name="T27" fmla="*/ 0 h 1772"/>
                <a:gd name="T28" fmla="*/ 1 w 1423"/>
                <a:gd name="T29" fmla="*/ 0 h 1772"/>
                <a:gd name="T30" fmla="*/ 1 w 1423"/>
                <a:gd name="T31" fmla="*/ 0 h 1772"/>
                <a:gd name="T32" fmla="*/ 1 w 1423"/>
                <a:gd name="T33" fmla="*/ 0 h 1772"/>
                <a:gd name="T34" fmla="*/ 1 w 1423"/>
                <a:gd name="T35" fmla="*/ 0 h 1772"/>
                <a:gd name="T36" fmla="*/ 1 w 1423"/>
                <a:gd name="T37" fmla="*/ 0 h 1772"/>
                <a:gd name="T38" fmla="*/ 1 w 1423"/>
                <a:gd name="T39" fmla="*/ 0 h 1772"/>
                <a:gd name="T40" fmla="*/ 1 w 1423"/>
                <a:gd name="T41" fmla="*/ 0 h 1772"/>
                <a:gd name="T42" fmla="*/ 1 w 1423"/>
                <a:gd name="T43" fmla="*/ 0 h 1772"/>
                <a:gd name="T44" fmla="*/ 1 w 1423"/>
                <a:gd name="T45" fmla="*/ 0 h 1772"/>
                <a:gd name="T46" fmla="*/ 1 w 1423"/>
                <a:gd name="T47" fmla="*/ 0 h 1772"/>
                <a:gd name="T48" fmla="*/ 1 w 1423"/>
                <a:gd name="T49" fmla="*/ 0 h 1772"/>
                <a:gd name="T50" fmla="*/ 1 w 1423"/>
                <a:gd name="T51" fmla="*/ 0 h 1772"/>
                <a:gd name="T52" fmla="*/ 1 w 1423"/>
                <a:gd name="T53" fmla="*/ 0 h 1772"/>
                <a:gd name="T54" fmla="*/ 1 w 1423"/>
                <a:gd name="T55" fmla="*/ 0 h 1772"/>
                <a:gd name="T56" fmla="*/ 1 w 1423"/>
                <a:gd name="T57" fmla="*/ 0 h 1772"/>
                <a:gd name="T58" fmla="*/ 1 w 1423"/>
                <a:gd name="T59" fmla="*/ 0 h 1772"/>
                <a:gd name="T60" fmla="*/ 1 w 1423"/>
                <a:gd name="T61" fmla="*/ 0 h 1772"/>
                <a:gd name="T62" fmla="*/ 1 w 1423"/>
                <a:gd name="T63" fmla="*/ 0 h 1772"/>
                <a:gd name="T64" fmla="*/ 1 w 1423"/>
                <a:gd name="T65" fmla="*/ 0 h 1772"/>
                <a:gd name="T66" fmla="*/ 1 w 1423"/>
                <a:gd name="T67" fmla="*/ 0 h 1772"/>
                <a:gd name="T68" fmla="*/ 1 w 1423"/>
                <a:gd name="T69" fmla="*/ 0 h 1772"/>
                <a:gd name="T70" fmla="*/ 1 w 1423"/>
                <a:gd name="T71" fmla="*/ 0 h 1772"/>
                <a:gd name="T72" fmla="*/ 1 w 1423"/>
                <a:gd name="T73" fmla="*/ 0 h 1772"/>
                <a:gd name="T74" fmla="*/ 1 w 1423"/>
                <a:gd name="T75" fmla="*/ 0 h 1772"/>
                <a:gd name="T76" fmla="*/ 1 w 1423"/>
                <a:gd name="T77" fmla="*/ 0 h 1772"/>
                <a:gd name="T78" fmla="*/ 1 w 1423"/>
                <a:gd name="T79" fmla="*/ 0 h 1772"/>
                <a:gd name="T80" fmla="*/ 1 w 1423"/>
                <a:gd name="T81" fmla="*/ 0 h 1772"/>
                <a:gd name="T82" fmla="*/ 1 w 1423"/>
                <a:gd name="T83" fmla="*/ 0 h 1772"/>
                <a:gd name="T84" fmla="*/ 1 w 1423"/>
                <a:gd name="T85" fmla="*/ 0 h 1772"/>
                <a:gd name="T86" fmla="*/ 1 w 1423"/>
                <a:gd name="T87" fmla="*/ 0 h 1772"/>
                <a:gd name="T88" fmla="*/ 1 w 1423"/>
                <a:gd name="T89" fmla="*/ 0 h 177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23"/>
                <a:gd name="T136" fmla="*/ 0 h 1772"/>
                <a:gd name="T137" fmla="*/ 1423 w 1423"/>
                <a:gd name="T138" fmla="*/ 1772 h 177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23" h="1772">
                  <a:moveTo>
                    <a:pt x="1397" y="801"/>
                  </a:moveTo>
                  <a:lnTo>
                    <a:pt x="1423" y="804"/>
                  </a:lnTo>
                  <a:lnTo>
                    <a:pt x="1423" y="671"/>
                  </a:lnTo>
                  <a:lnTo>
                    <a:pt x="1081" y="671"/>
                  </a:lnTo>
                  <a:lnTo>
                    <a:pt x="1081" y="463"/>
                  </a:lnTo>
                  <a:lnTo>
                    <a:pt x="1104" y="422"/>
                  </a:lnTo>
                  <a:lnTo>
                    <a:pt x="1130" y="386"/>
                  </a:lnTo>
                  <a:lnTo>
                    <a:pt x="1155" y="355"/>
                  </a:lnTo>
                  <a:lnTo>
                    <a:pt x="1180" y="330"/>
                  </a:lnTo>
                  <a:lnTo>
                    <a:pt x="1207" y="308"/>
                  </a:lnTo>
                  <a:lnTo>
                    <a:pt x="1232" y="290"/>
                  </a:lnTo>
                  <a:lnTo>
                    <a:pt x="1258" y="277"/>
                  </a:lnTo>
                  <a:lnTo>
                    <a:pt x="1282" y="265"/>
                  </a:lnTo>
                  <a:lnTo>
                    <a:pt x="1305" y="257"/>
                  </a:lnTo>
                  <a:lnTo>
                    <a:pt x="1326" y="251"/>
                  </a:lnTo>
                  <a:lnTo>
                    <a:pt x="1344" y="248"/>
                  </a:lnTo>
                  <a:lnTo>
                    <a:pt x="1361" y="245"/>
                  </a:lnTo>
                  <a:lnTo>
                    <a:pt x="1375" y="244"/>
                  </a:lnTo>
                  <a:lnTo>
                    <a:pt x="1387" y="244"/>
                  </a:lnTo>
                  <a:lnTo>
                    <a:pt x="1393" y="244"/>
                  </a:lnTo>
                  <a:lnTo>
                    <a:pt x="1397" y="244"/>
                  </a:lnTo>
                  <a:lnTo>
                    <a:pt x="1423" y="248"/>
                  </a:lnTo>
                  <a:lnTo>
                    <a:pt x="1423" y="114"/>
                  </a:lnTo>
                  <a:lnTo>
                    <a:pt x="1081" y="114"/>
                  </a:lnTo>
                  <a:lnTo>
                    <a:pt x="1081" y="0"/>
                  </a:lnTo>
                  <a:lnTo>
                    <a:pt x="355" y="0"/>
                  </a:lnTo>
                  <a:lnTo>
                    <a:pt x="355" y="114"/>
                  </a:lnTo>
                  <a:lnTo>
                    <a:pt x="0" y="114"/>
                  </a:lnTo>
                  <a:lnTo>
                    <a:pt x="0" y="248"/>
                  </a:lnTo>
                  <a:lnTo>
                    <a:pt x="28" y="244"/>
                  </a:lnTo>
                  <a:lnTo>
                    <a:pt x="31" y="244"/>
                  </a:lnTo>
                  <a:lnTo>
                    <a:pt x="39" y="244"/>
                  </a:lnTo>
                  <a:lnTo>
                    <a:pt x="49" y="244"/>
                  </a:lnTo>
                  <a:lnTo>
                    <a:pt x="63" y="245"/>
                  </a:lnTo>
                  <a:lnTo>
                    <a:pt x="81" y="248"/>
                  </a:lnTo>
                  <a:lnTo>
                    <a:pt x="100" y="251"/>
                  </a:lnTo>
                  <a:lnTo>
                    <a:pt x="121" y="257"/>
                  </a:lnTo>
                  <a:lnTo>
                    <a:pt x="144" y="266"/>
                  </a:lnTo>
                  <a:lnTo>
                    <a:pt x="168" y="277"/>
                  </a:lnTo>
                  <a:lnTo>
                    <a:pt x="193" y="291"/>
                  </a:lnTo>
                  <a:lnTo>
                    <a:pt x="220" y="309"/>
                  </a:lnTo>
                  <a:lnTo>
                    <a:pt x="246" y="332"/>
                  </a:lnTo>
                  <a:lnTo>
                    <a:pt x="272" y="357"/>
                  </a:lnTo>
                  <a:lnTo>
                    <a:pt x="297" y="389"/>
                  </a:lnTo>
                  <a:lnTo>
                    <a:pt x="322" y="425"/>
                  </a:lnTo>
                  <a:lnTo>
                    <a:pt x="345" y="468"/>
                  </a:lnTo>
                  <a:lnTo>
                    <a:pt x="348" y="471"/>
                  </a:lnTo>
                  <a:lnTo>
                    <a:pt x="350" y="474"/>
                  </a:lnTo>
                  <a:lnTo>
                    <a:pt x="352" y="476"/>
                  </a:lnTo>
                  <a:lnTo>
                    <a:pt x="355" y="478"/>
                  </a:lnTo>
                  <a:lnTo>
                    <a:pt x="355" y="671"/>
                  </a:lnTo>
                  <a:lnTo>
                    <a:pt x="0" y="671"/>
                  </a:lnTo>
                  <a:lnTo>
                    <a:pt x="0" y="804"/>
                  </a:lnTo>
                  <a:lnTo>
                    <a:pt x="28" y="801"/>
                  </a:lnTo>
                  <a:lnTo>
                    <a:pt x="31" y="801"/>
                  </a:lnTo>
                  <a:lnTo>
                    <a:pt x="39" y="801"/>
                  </a:lnTo>
                  <a:lnTo>
                    <a:pt x="49" y="801"/>
                  </a:lnTo>
                  <a:lnTo>
                    <a:pt x="63" y="802"/>
                  </a:lnTo>
                  <a:lnTo>
                    <a:pt x="81" y="804"/>
                  </a:lnTo>
                  <a:lnTo>
                    <a:pt x="100" y="808"/>
                  </a:lnTo>
                  <a:lnTo>
                    <a:pt x="121" y="813"/>
                  </a:lnTo>
                  <a:lnTo>
                    <a:pt x="144" y="821"/>
                  </a:lnTo>
                  <a:lnTo>
                    <a:pt x="168" y="833"/>
                  </a:lnTo>
                  <a:lnTo>
                    <a:pt x="193" y="847"/>
                  </a:lnTo>
                  <a:lnTo>
                    <a:pt x="220" y="865"/>
                  </a:lnTo>
                  <a:lnTo>
                    <a:pt x="246" y="887"/>
                  </a:lnTo>
                  <a:lnTo>
                    <a:pt x="272" y="914"/>
                  </a:lnTo>
                  <a:lnTo>
                    <a:pt x="297" y="945"/>
                  </a:lnTo>
                  <a:lnTo>
                    <a:pt x="322" y="982"/>
                  </a:lnTo>
                  <a:lnTo>
                    <a:pt x="345" y="1024"/>
                  </a:lnTo>
                  <a:lnTo>
                    <a:pt x="348" y="1028"/>
                  </a:lnTo>
                  <a:lnTo>
                    <a:pt x="350" y="1030"/>
                  </a:lnTo>
                  <a:lnTo>
                    <a:pt x="352" y="1031"/>
                  </a:lnTo>
                  <a:lnTo>
                    <a:pt x="355" y="1033"/>
                  </a:lnTo>
                  <a:lnTo>
                    <a:pt x="355" y="1211"/>
                  </a:lnTo>
                  <a:lnTo>
                    <a:pt x="0" y="1211"/>
                  </a:lnTo>
                  <a:lnTo>
                    <a:pt x="0" y="1345"/>
                  </a:lnTo>
                  <a:lnTo>
                    <a:pt x="28" y="1341"/>
                  </a:lnTo>
                  <a:lnTo>
                    <a:pt x="31" y="1341"/>
                  </a:lnTo>
                  <a:lnTo>
                    <a:pt x="39" y="1340"/>
                  </a:lnTo>
                  <a:lnTo>
                    <a:pt x="49" y="1341"/>
                  </a:lnTo>
                  <a:lnTo>
                    <a:pt x="63" y="1341"/>
                  </a:lnTo>
                  <a:lnTo>
                    <a:pt x="81" y="1343"/>
                  </a:lnTo>
                  <a:lnTo>
                    <a:pt x="100" y="1348"/>
                  </a:lnTo>
                  <a:lnTo>
                    <a:pt x="121" y="1354"/>
                  </a:lnTo>
                  <a:lnTo>
                    <a:pt x="144" y="1362"/>
                  </a:lnTo>
                  <a:lnTo>
                    <a:pt x="168" y="1373"/>
                  </a:lnTo>
                  <a:lnTo>
                    <a:pt x="193" y="1387"/>
                  </a:lnTo>
                  <a:lnTo>
                    <a:pt x="220" y="1406"/>
                  </a:lnTo>
                  <a:lnTo>
                    <a:pt x="246" y="1427"/>
                  </a:lnTo>
                  <a:lnTo>
                    <a:pt x="272" y="1454"/>
                  </a:lnTo>
                  <a:lnTo>
                    <a:pt x="297" y="1485"/>
                  </a:lnTo>
                  <a:lnTo>
                    <a:pt x="322" y="1522"/>
                  </a:lnTo>
                  <a:lnTo>
                    <a:pt x="345" y="1565"/>
                  </a:lnTo>
                  <a:lnTo>
                    <a:pt x="348" y="1567"/>
                  </a:lnTo>
                  <a:lnTo>
                    <a:pt x="350" y="1569"/>
                  </a:lnTo>
                  <a:lnTo>
                    <a:pt x="352" y="1571"/>
                  </a:lnTo>
                  <a:lnTo>
                    <a:pt x="355" y="1574"/>
                  </a:lnTo>
                  <a:lnTo>
                    <a:pt x="355" y="1772"/>
                  </a:lnTo>
                  <a:lnTo>
                    <a:pt x="1081" y="1772"/>
                  </a:lnTo>
                  <a:lnTo>
                    <a:pt x="1081" y="1560"/>
                  </a:lnTo>
                  <a:lnTo>
                    <a:pt x="1104" y="1518"/>
                  </a:lnTo>
                  <a:lnTo>
                    <a:pt x="1130" y="1483"/>
                  </a:lnTo>
                  <a:lnTo>
                    <a:pt x="1155" y="1452"/>
                  </a:lnTo>
                  <a:lnTo>
                    <a:pt x="1180" y="1425"/>
                  </a:lnTo>
                  <a:lnTo>
                    <a:pt x="1207" y="1403"/>
                  </a:lnTo>
                  <a:lnTo>
                    <a:pt x="1232" y="1386"/>
                  </a:lnTo>
                  <a:lnTo>
                    <a:pt x="1258" y="1372"/>
                  </a:lnTo>
                  <a:lnTo>
                    <a:pt x="1282" y="1361"/>
                  </a:lnTo>
                  <a:lnTo>
                    <a:pt x="1305" y="1353"/>
                  </a:lnTo>
                  <a:lnTo>
                    <a:pt x="1326" y="1347"/>
                  </a:lnTo>
                  <a:lnTo>
                    <a:pt x="1344" y="1343"/>
                  </a:lnTo>
                  <a:lnTo>
                    <a:pt x="1361" y="1341"/>
                  </a:lnTo>
                  <a:lnTo>
                    <a:pt x="1375" y="1341"/>
                  </a:lnTo>
                  <a:lnTo>
                    <a:pt x="1387" y="1340"/>
                  </a:lnTo>
                  <a:lnTo>
                    <a:pt x="1393" y="1341"/>
                  </a:lnTo>
                  <a:lnTo>
                    <a:pt x="1397" y="1341"/>
                  </a:lnTo>
                  <a:lnTo>
                    <a:pt x="1423" y="1343"/>
                  </a:lnTo>
                  <a:lnTo>
                    <a:pt x="1423" y="1211"/>
                  </a:lnTo>
                  <a:lnTo>
                    <a:pt x="1081" y="1211"/>
                  </a:lnTo>
                  <a:lnTo>
                    <a:pt x="1081" y="1020"/>
                  </a:lnTo>
                  <a:lnTo>
                    <a:pt x="1104" y="978"/>
                  </a:lnTo>
                  <a:lnTo>
                    <a:pt x="1130" y="942"/>
                  </a:lnTo>
                  <a:lnTo>
                    <a:pt x="1155" y="911"/>
                  </a:lnTo>
                  <a:lnTo>
                    <a:pt x="1180" y="886"/>
                  </a:lnTo>
                  <a:lnTo>
                    <a:pt x="1207" y="864"/>
                  </a:lnTo>
                  <a:lnTo>
                    <a:pt x="1232" y="847"/>
                  </a:lnTo>
                  <a:lnTo>
                    <a:pt x="1258" y="833"/>
                  </a:lnTo>
                  <a:lnTo>
                    <a:pt x="1282" y="821"/>
                  </a:lnTo>
                  <a:lnTo>
                    <a:pt x="1305" y="813"/>
                  </a:lnTo>
                  <a:lnTo>
                    <a:pt x="1326" y="808"/>
                  </a:lnTo>
                  <a:lnTo>
                    <a:pt x="1344" y="804"/>
                  </a:lnTo>
                  <a:lnTo>
                    <a:pt x="1361" y="802"/>
                  </a:lnTo>
                  <a:lnTo>
                    <a:pt x="1375" y="801"/>
                  </a:lnTo>
                  <a:lnTo>
                    <a:pt x="1387" y="801"/>
                  </a:lnTo>
                  <a:lnTo>
                    <a:pt x="1393" y="801"/>
                  </a:lnTo>
                  <a:lnTo>
                    <a:pt x="1397" y="8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83" name="Freeform 64"/>
            <p:cNvSpPr>
              <a:spLocks/>
            </p:cNvSpPr>
            <p:nvPr/>
          </p:nvSpPr>
          <p:spPr bwMode="auto">
            <a:xfrm>
              <a:off x="967" y="1563"/>
              <a:ext cx="147" cy="102"/>
            </a:xfrm>
            <a:custGeom>
              <a:avLst/>
              <a:gdLst>
                <a:gd name="T0" fmla="*/ 1 w 294"/>
                <a:gd name="T1" fmla="*/ 0 h 205"/>
                <a:gd name="T2" fmla="*/ 1 w 294"/>
                <a:gd name="T3" fmla="*/ 0 h 205"/>
                <a:gd name="T4" fmla="*/ 1 w 294"/>
                <a:gd name="T5" fmla="*/ 0 h 205"/>
                <a:gd name="T6" fmla="*/ 1 w 294"/>
                <a:gd name="T7" fmla="*/ 0 h 205"/>
                <a:gd name="T8" fmla="*/ 1 w 294"/>
                <a:gd name="T9" fmla="*/ 0 h 205"/>
                <a:gd name="T10" fmla="*/ 1 w 294"/>
                <a:gd name="T11" fmla="*/ 0 h 205"/>
                <a:gd name="T12" fmla="*/ 1 w 294"/>
                <a:gd name="T13" fmla="*/ 0 h 205"/>
                <a:gd name="T14" fmla="*/ 1 w 294"/>
                <a:gd name="T15" fmla="*/ 0 h 205"/>
                <a:gd name="T16" fmla="*/ 1 w 294"/>
                <a:gd name="T17" fmla="*/ 0 h 205"/>
                <a:gd name="T18" fmla="*/ 1 w 294"/>
                <a:gd name="T19" fmla="*/ 0 h 205"/>
                <a:gd name="T20" fmla="*/ 1 w 294"/>
                <a:gd name="T21" fmla="*/ 0 h 205"/>
                <a:gd name="T22" fmla="*/ 1 w 294"/>
                <a:gd name="T23" fmla="*/ 0 h 205"/>
                <a:gd name="T24" fmla="*/ 1 w 294"/>
                <a:gd name="T25" fmla="*/ 0 h 205"/>
                <a:gd name="T26" fmla="*/ 1 w 294"/>
                <a:gd name="T27" fmla="*/ 0 h 205"/>
                <a:gd name="T28" fmla="*/ 1 w 294"/>
                <a:gd name="T29" fmla="*/ 0 h 205"/>
                <a:gd name="T30" fmla="*/ 1 w 294"/>
                <a:gd name="T31" fmla="*/ 0 h 205"/>
                <a:gd name="T32" fmla="*/ 1 w 294"/>
                <a:gd name="T33" fmla="*/ 0 h 205"/>
                <a:gd name="T34" fmla="*/ 0 w 294"/>
                <a:gd name="T35" fmla="*/ 0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1"/>
                  </a:lnTo>
                  <a:lnTo>
                    <a:pt x="283" y="32"/>
                  </a:lnTo>
                  <a:lnTo>
                    <a:pt x="270" y="33"/>
                  </a:lnTo>
                  <a:lnTo>
                    <a:pt x="255" y="36"/>
                  </a:lnTo>
                  <a:lnTo>
                    <a:pt x="239" y="38"/>
                  </a:lnTo>
                  <a:lnTo>
                    <a:pt x="223" y="43"/>
                  </a:lnTo>
                  <a:lnTo>
                    <a:pt x="204" y="47"/>
                  </a:lnTo>
                  <a:lnTo>
                    <a:pt x="186" y="54"/>
                  </a:lnTo>
                  <a:lnTo>
                    <a:pt x="166" y="62"/>
                  </a:lnTo>
                  <a:lnTo>
                    <a:pt x="145" y="73"/>
                  </a:lnTo>
                  <a:lnTo>
                    <a:pt x="125" y="85"/>
                  </a:lnTo>
                  <a:lnTo>
                    <a:pt x="104" y="99"/>
                  </a:lnTo>
                  <a:lnTo>
                    <a:pt x="83" y="115"/>
                  </a:lnTo>
                  <a:lnTo>
                    <a:pt x="61" y="134"/>
                  </a:lnTo>
                  <a:lnTo>
                    <a:pt x="41" y="154"/>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84" name="Freeform 65"/>
            <p:cNvSpPr>
              <a:spLocks/>
            </p:cNvSpPr>
            <p:nvPr/>
          </p:nvSpPr>
          <p:spPr bwMode="auto">
            <a:xfrm>
              <a:off x="967" y="1284"/>
              <a:ext cx="147" cy="103"/>
            </a:xfrm>
            <a:custGeom>
              <a:avLst/>
              <a:gdLst>
                <a:gd name="T0" fmla="*/ 1 w 294"/>
                <a:gd name="T1" fmla="*/ 0 h 205"/>
                <a:gd name="T2" fmla="*/ 1 w 294"/>
                <a:gd name="T3" fmla="*/ 1 h 205"/>
                <a:gd name="T4" fmla="*/ 1 w 294"/>
                <a:gd name="T5" fmla="*/ 1 h 205"/>
                <a:gd name="T6" fmla="*/ 1 w 294"/>
                <a:gd name="T7" fmla="*/ 1 h 205"/>
                <a:gd name="T8" fmla="*/ 1 w 294"/>
                <a:gd name="T9" fmla="*/ 1 h 205"/>
                <a:gd name="T10" fmla="*/ 1 w 294"/>
                <a:gd name="T11" fmla="*/ 1 h 205"/>
                <a:gd name="T12" fmla="*/ 1 w 294"/>
                <a:gd name="T13" fmla="*/ 1 h 205"/>
                <a:gd name="T14" fmla="*/ 1 w 294"/>
                <a:gd name="T15" fmla="*/ 1 h 205"/>
                <a:gd name="T16" fmla="*/ 1 w 294"/>
                <a:gd name="T17" fmla="*/ 1 h 205"/>
                <a:gd name="T18" fmla="*/ 1 w 294"/>
                <a:gd name="T19" fmla="*/ 1 h 205"/>
                <a:gd name="T20" fmla="*/ 1 w 294"/>
                <a:gd name="T21" fmla="*/ 1 h 205"/>
                <a:gd name="T22" fmla="*/ 1 w 294"/>
                <a:gd name="T23" fmla="*/ 1 h 205"/>
                <a:gd name="T24" fmla="*/ 1 w 294"/>
                <a:gd name="T25" fmla="*/ 1 h 205"/>
                <a:gd name="T26" fmla="*/ 1 w 294"/>
                <a:gd name="T27" fmla="*/ 1 h 205"/>
                <a:gd name="T28" fmla="*/ 1 w 294"/>
                <a:gd name="T29" fmla="*/ 1 h 205"/>
                <a:gd name="T30" fmla="*/ 1 w 294"/>
                <a:gd name="T31" fmla="*/ 1 h 205"/>
                <a:gd name="T32" fmla="*/ 1 w 294"/>
                <a:gd name="T33" fmla="*/ 1 h 205"/>
                <a:gd name="T34" fmla="*/ 0 w 294"/>
                <a:gd name="T35" fmla="*/ 1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2"/>
                  </a:lnTo>
                  <a:lnTo>
                    <a:pt x="283" y="32"/>
                  </a:lnTo>
                  <a:lnTo>
                    <a:pt x="270" y="33"/>
                  </a:lnTo>
                  <a:lnTo>
                    <a:pt x="255" y="35"/>
                  </a:lnTo>
                  <a:lnTo>
                    <a:pt x="239" y="39"/>
                  </a:lnTo>
                  <a:lnTo>
                    <a:pt x="223" y="42"/>
                  </a:lnTo>
                  <a:lnTo>
                    <a:pt x="204" y="48"/>
                  </a:lnTo>
                  <a:lnTo>
                    <a:pt x="186" y="54"/>
                  </a:lnTo>
                  <a:lnTo>
                    <a:pt x="166" y="63"/>
                  </a:lnTo>
                  <a:lnTo>
                    <a:pt x="145" y="72"/>
                  </a:lnTo>
                  <a:lnTo>
                    <a:pt x="125" y="85"/>
                  </a:lnTo>
                  <a:lnTo>
                    <a:pt x="104" y="99"/>
                  </a:lnTo>
                  <a:lnTo>
                    <a:pt x="83" y="115"/>
                  </a:lnTo>
                  <a:lnTo>
                    <a:pt x="61" y="133"/>
                  </a:lnTo>
                  <a:lnTo>
                    <a:pt x="41" y="154"/>
                  </a:lnTo>
                  <a:lnTo>
                    <a:pt x="20" y="178"/>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85" name="Freeform 66"/>
            <p:cNvSpPr>
              <a:spLocks/>
            </p:cNvSpPr>
            <p:nvPr/>
          </p:nvSpPr>
          <p:spPr bwMode="auto">
            <a:xfrm>
              <a:off x="451" y="1284"/>
              <a:ext cx="153" cy="111"/>
            </a:xfrm>
            <a:custGeom>
              <a:avLst/>
              <a:gdLst>
                <a:gd name="T0" fmla="*/ 0 w 306"/>
                <a:gd name="T1" fmla="*/ 1 h 221"/>
                <a:gd name="T2" fmla="*/ 0 w 306"/>
                <a:gd name="T3" fmla="*/ 0 h 221"/>
                <a:gd name="T4" fmla="*/ 1 w 306"/>
                <a:gd name="T5" fmla="*/ 0 h 221"/>
                <a:gd name="T6" fmla="*/ 1 w 306"/>
                <a:gd name="T7" fmla="*/ 1 h 221"/>
                <a:gd name="T8" fmla="*/ 1 w 306"/>
                <a:gd name="T9" fmla="*/ 1 h 221"/>
                <a:gd name="T10" fmla="*/ 1 w 306"/>
                <a:gd name="T11" fmla="*/ 1 h 221"/>
                <a:gd name="T12" fmla="*/ 1 w 306"/>
                <a:gd name="T13" fmla="*/ 1 h 221"/>
                <a:gd name="T14" fmla="*/ 1 w 306"/>
                <a:gd name="T15" fmla="*/ 1 h 221"/>
                <a:gd name="T16" fmla="*/ 1 w 306"/>
                <a:gd name="T17" fmla="*/ 1 h 221"/>
                <a:gd name="T18" fmla="*/ 1 w 306"/>
                <a:gd name="T19" fmla="*/ 1 h 221"/>
                <a:gd name="T20" fmla="*/ 1 w 306"/>
                <a:gd name="T21" fmla="*/ 1 h 221"/>
                <a:gd name="T22" fmla="*/ 1 w 306"/>
                <a:gd name="T23" fmla="*/ 1 h 221"/>
                <a:gd name="T24" fmla="*/ 1 w 306"/>
                <a:gd name="T25" fmla="*/ 1 h 221"/>
                <a:gd name="T26" fmla="*/ 1 w 306"/>
                <a:gd name="T27" fmla="*/ 1 h 221"/>
                <a:gd name="T28" fmla="*/ 1 w 306"/>
                <a:gd name="T29" fmla="*/ 1 h 221"/>
                <a:gd name="T30" fmla="*/ 1 w 306"/>
                <a:gd name="T31" fmla="*/ 1 h 221"/>
                <a:gd name="T32" fmla="*/ 1 w 306"/>
                <a:gd name="T33" fmla="*/ 1 h 221"/>
                <a:gd name="T34" fmla="*/ 1 w 306"/>
                <a:gd name="T35" fmla="*/ 1 h 221"/>
                <a:gd name="T36" fmla="*/ 1 w 306"/>
                <a:gd name="T37" fmla="*/ 1 h 221"/>
                <a:gd name="T38" fmla="*/ 0 w 306"/>
                <a:gd name="T39" fmla="*/ 1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2"/>
                  </a:moveTo>
                  <a:lnTo>
                    <a:pt x="0" y="0"/>
                  </a:lnTo>
                  <a:lnTo>
                    <a:pt x="306" y="0"/>
                  </a:lnTo>
                  <a:lnTo>
                    <a:pt x="306" y="221"/>
                  </a:lnTo>
                  <a:lnTo>
                    <a:pt x="285" y="192"/>
                  </a:lnTo>
                  <a:lnTo>
                    <a:pt x="264" y="166"/>
                  </a:lnTo>
                  <a:lnTo>
                    <a:pt x="242" y="142"/>
                  </a:lnTo>
                  <a:lnTo>
                    <a:pt x="220" y="122"/>
                  </a:lnTo>
                  <a:lnTo>
                    <a:pt x="199" y="104"/>
                  </a:lnTo>
                  <a:lnTo>
                    <a:pt x="177" y="89"/>
                  </a:lnTo>
                  <a:lnTo>
                    <a:pt x="156" y="76"/>
                  </a:lnTo>
                  <a:lnTo>
                    <a:pt x="134" y="65"/>
                  </a:lnTo>
                  <a:lnTo>
                    <a:pt x="114" y="56"/>
                  </a:lnTo>
                  <a:lnTo>
                    <a:pt x="94" y="49"/>
                  </a:lnTo>
                  <a:lnTo>
                    <a:pt x="75" y="43"/>
                  </a:lnTo>
                  <a:lnTo>
                    <a:pt x="58" y="39"/>
                  </a:lnTo>
                  <a:lnTo>
                    <a:pt x="41" y="35"/>
                  </a:lnTo>
                  <a:lnTo>
                    <a:pt x="26" y="33"/>
                  </a:lnTo>
                  <a:lnTo>
                    <a:pt x="12" y="32"/>
                  </a:lnTo>
                  <a:lnTo>
                    <a:pt x="0" y="32"/>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86" name="Freeform 67"/>
            <p:cNvSpPr>
              <a:spLocks/>
            </p:cNvSpPr>
            <p:nvPr/>
          </p:nvSpPr>
          <p:spPr bwMode="auto">
            <a:xfrm>
              <a:off x="451" y="1563"/>
              <a:ext cx="153" cy="110"/>
            </a:xfrm>
            <a:custGeom>
              <a:avLst/>
              <a:gdLst>
                <a:gd name="T0" fmla="*/ 0 w 306"/>
                <a:gd name="T1" fmla="*/ 0 h 221"/>
                <a:gd name="T2" fmla="*/ 0 w 306"/>
                <a:gd name="T3" fmla="*/ 0 h 221"/>
                <a:gd name="T4" fmla="*/ 1 w 306"/>
                <a:gd name="T5" fmla="*/ 0 h 221"/>
                <a:gd name="T6" fmla="*/ 1 w 306"/>
                <a:gd name="T7" fmla="*/ 0 h 221"/>
                <a:gd name="T8" fmla="*/ 1 w 306"/>
                <a:gd name="T9" fmla="*/ 0 h 221"/>
                <a:gd name="T10" fmla="*/ 1 w 306"/>
                <a:gd name="T11" fmla="*/ 0 h 221"/>
                <a:gd name="T12" fmla="*/ 1 w 306"/>
                <a:gd name="T13" fmla="*/ 0 h 221"/>
                <a:gd name="T14" fmla="*/ 1 w 306"/>
                <a:gd name="T15" fmla="*/ 0 h 221"/>
                <a:gd name="T16" fmla="*/ 1 w 306"/>
                <a:gd name="T17" fmla="*/ 0 h 221"/>
                <a:gd name="T18" fmla="*/ 1 w 306"/>
                <a:gd name="T19" fmla="*/ 0 h 221"/>
                <a:gd name="T20" fmla="*/ 1 w 306"/>
                <a:gd name="T21" fmla="*/ 0 h 221"/>
                <a:gd name="T22" fmla="*/ 1 w 306"/>
                <a:gd name="T23" fmla="*/ 0 h 221"/>
                <a:gd name="T24" fmla="*/ 1 w 306"/>
                <a:gd name="T25" fmla="*/ 0 h 221"/>
                <a:gd name="T26" fmla="*/ 1 w 306"/>
                <a:gd name="T27" fmla="*/ 0 h 221"/>
                <a:gd name="T28" fmla="*/ 1 w 306"/>
                <a:gd name="T29" fmla="*/ 0 h 221"/>
                <a:gd name="T30" fmla="*/ 1 w 306"/>
                <a:gd name="T31" fmla="*/ 0 h 221"/>
                <a:gd name="T32" fmla="*/ 1 w 306"/>
                <a:gd name="T33" fmla="*/ 0 h 221"/>
                <a:gd name="T34" fmla="*/ 1 w 306"/>
                <a:gd name="T35" fmla="*/ 0 h 221"/>
                <a:gd name="T36" fmla="*/ 1 w 306"/>
                <a:gd name="T37" fmla="*/ 0 h 221"/>
                <a:gd name="T38" fmla="*/ 0 w 306"/>
                <a:gd name="T39" fmla="*/ 0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1"/>
                  </a:moveTo>
                  <a:lnTo>
                    <a:pt x="0" y="0"/>
                  </a:lnTo>
                  <a:lnTo>
                    <a:pt x="306" y="0"/>
                  </a:lnTo>
                  <a:lnTo>
                    <a:pt x="306" y="221"/>
                  </a:lnTo>
                  <a:lnTo>
                    <a:pt x="285" y="192"/>
                  </a:lnTo>
                  <a:lnTo>
                    <a:pt x="264" y="166"/>
                  </a:lnTo>
                  <a:lnTo>
                    <a:pt x="242" y="143"/>
                  </a:lnTo>
                  <a:lnTo>
                    <a:pt x="220" y="122"/>
                  </a:lnTo>
                  <a:lnTo>
                    <a:pt x="199" y="105"/>
                  </a:lnTo>
                  <a:lnTo>
                    <a:pt x="177" y="89"/>
                  </a:lnTo>
                  <a:lnTo>
                    <a:pt x="156" y="76"/>
                  </a:lnTo>
                  <a:lnTo>
                    <a:pt x="134" y="66"/>
                  </a:lnTo>
                  <a:lnTo>
                    <a:pt x="114" y="57"/>
                  </a:lnTo>
                  <a:lnTo>
                    <a:pt x="94" y="48"/>
                  </a:lnTo>
                  <a:lnTo>
                    <a:pt x="75" y="43"/>
                  </a:lnTo>
                  <a:lnTo>
                    <a:pt x="58" y="39"/>
                  </a:lnTo>
                  <a:lnTo>
                    <a:pt x="41" y="36"/>
                  </a:lnTo>
                  <a:lnTo>
                    <a:pt x="26" y="33"/>
                  </a:lnTo>
                  <a:lnTo>
                    <a:pt x="12" y="32"/>
                  </a:lnTo>
                  <a:lnTo>
                    <a:pt x="0" y="31"/>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87" name="Freeform 68"/>
            <p:cNvSpPr>
              <a:spLocks/>
            </p:cNvSpPr>
            <p:nvPr/>
          </p:nvSpPr>
          <p:spPr bwMode="auto">
            <a:xfrm>
              <a:off x="451" y="1832"/>
              <a:ext cx="153" cy="111"/>
            </a:xfrm>
            <a:custGeom>
              <a:avLst/>
              <a:gdLst>
                <a:gd name="T0" fmla="*/ 0 w 306"/>
                <a:gd name="T1" fmla="*/ 0 h 223"/>
                <a:gd name="T2" fmla="*/ 0 w 306"/>
                <a:gd name="T3" fmla="*/ 0 h 223"/>
                <a:gd name="T4" fmla="*/ 1 w 306"/>
                <a:gd name="T5" fmla="*/ 0 h 223"/>
                <a:gd name="T6" fmla="*/ 1 w 306"/>
                <a:gd name="T7" fmla="*/ 0 h 223"/>
                <a:gd name="T8" fmla="*/ 1 w 306"/>
                <a:gd name="T9" fmla="*/ 0 h 223"/>
                <a:gd name="T10" fmla="*/ 1 w 306"/>
                <a:gd name="T11" fmla="*/ 0 h 223"/>
                <a:gd name="T12" fmla="*/ 1 w 306"/>
                <a:gd name="T13" fmla="*/ 0 h 223"/>
                <a:gd name="T14" fmla="*/ 1 w 306"/>
                <a:gd name="T15" fmla="*/ 0 h 223"/>
                <a:gd name="T16" fmla="*/ 1 w 306"/>
                <a:gd name="T17" fmla="*/ 0 h 223"/>
                <a:gd name="T18" fmla="*/ 1 w 306"/>
                <a:gd name="T19" fmla="*/ 0 h 223"/>
                <a:gd name="T20" fmla="*/ 1 w 306"/>
                <a:gd name="T21" fmla="*/ 0 h 223"/>
                <a:gd name="T22" fmla="*/ 1 w 306"/>
                <a:gd name="T23" fmla="*/ 0 h 223"/>
                <a:gd name="T24" fmla="*/ 1 w 306"/>
                <a:gd name="T25" fmla="*/ 0 h 223"/>
                <a:gd name="T26" fmla="*/ 1 w 306"/>
                <a:gd name="T27" fmla="*/ 0 h 223"/>
                <a:gd name="T28" fmla="*/ 1 w 306"/>
                <a:gd name="T29" fmla="*/ 0 h 223"/>
                <a:gd name="T30" fmla="*/ 1 w 306"/>
                <a:gd name="T31" fmla="*/ 0 h 223"/>
                <a:gd name="T32" fmla="*/ 1 w 306"/>
                <a:gd name="T33" fmla="*/ 0 h 223"/>
                <a:gd name="T34" fmla="*/ 1 w 306"/>
                <a:gd name="T35" fmla="*/ 0 h 223"/>
                <a:gd name="T36" fmla="*/ 1 w 306"/>
                <a:gd name="T37" fmla="*/ 0 h 223"/>
                <a:gd name="T38" fmla="*/ 0 w 306"/>
                <a:gd name="T39" fmla="*/ 0 h 2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3"/>
                <a:gd name="T62" fmla="*/ 306 w 306"/>
                <a:gd name="T63" fmla="*/ 223 h 2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3">
                  <a:moveTo>
                    <a:pt x="0" y="33"/>
                  </a:moveTo>
                  <a:lnTo>
                    <a:pt x="0" y="0"/>
                  </a:lnTo>
                  <a:lnTo>
                    <a:pt x="306" y="0"/>
                  </a:lnTo>
                  <a:lnTo>
                    <a:pt x="306" y="223"/>
                  </a:lnTo>
                  <a:lnTo>
                    <a:pt x="285" y="194"/>
                  </a:lnTo>
                  <a:lnTo>
                    <a:pt x="264" y="167"/>
                  </a:lnTo>
                  <a:lnTo>
                    <a:pt x="242" y="144"/>
                  </a:lnTo>
                  <a:lnTo>
                    <a:pt x="220" y="124"/>
                  </a:lnTo>
                  <a:lnTo>
                    <a:pt x="199" y="106"/>
                  </a:lnTo>
                  <a:lnTo>
                    <a:pt x="177" y="90"/>
                  </a:lnTo>
                  <a:lnTo>
                    <a:pt x="156" y="77"/>
                  </a:lnTo>
                  <a:lnTo>
                    <a:pt x="134" y="67"/>
                  </a:lnTo>
                  <a:lnTo>
                    <a:pt x="114" y="58"/>
                  </a:lnTo>
                  <a:lnTo>
                    <a:pt x="94" y="50"/>
                  </a:lnTo>
                  <a:lnTo>
                    <a:pt x="75" y="44"/>
                  </a:lnTo>
                  <a:lnTo>
                    <a:pt x="58" y="41"/>
                  </a:lnTo>
                  <a:lnTo>
                    <a:pt x="41" y="37"/>
                  </a:lnTo>
                  <a:lnTo>
                    <a:pt x="26" y="35"/>
                  </a:lnTo>
                  <a:lnTo>
                    <a:pt x="12" y="34"/>
                  </a:lnTo>
                  <a:lnTo>
                    <a:pt x="0" y="33"/>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88" name="Freeform 69"/>
            <p:cNvSpPr>
              <a:spLocks/>
            </p:cNvSpPr>
            <p:nvPr/>
          </p:nvSpPr>
          <p:spPr bwMode="auto">
            <a:xfrm>
              <a:off x="967" y="1832"/>
              <a:ext cx="147" cy="103"/>
            </a:xfrm>
            <a:custGeom>
              <a:avLst/>
              <a:gdLst>
                <a:gd name="T0" fmla="*/ 1 w 294"/>
                <a:gd name="T1" fmla="*/ 0 h 205"/>
                <a:gd name="T2" fmla="*/ 1 w 294"/>
                <a:gd name="T3" fmla="*/ 1 h 205"/>
                <a:gd name="T4" fmla="*/ 1 w 294"/>
                <a:gd name="T5" fmla="*/ 1 h 205"/>
                <a:gd name="T6" fmla="*/ 1 w 294"/>
                <a:gd name="T7" fmla="*/ 1 h 205"/>
                <a:gd name="T8" fmla="*/ 1 w 294"/>
                <a:gd name="T9" fmla="*/ 1 h 205"/>
                <a:gd name="T10" fmla="*/ 1 w 294"/>
                <a:gd name="T11" fmla="*/ 1 h 205"/>
                <a:gd name="T12" fmla="*/ 1 w 294"/>
                <a:gd name="T13" fmla="*/ 1 h 205"/>
                <a:gd name="T14" fmla="*/ 1 w 294"/>
                <a:gd name="T15" fmla="*/ 1 h 205"/>
                <a:gd name="T16" fmla="*/ 1 w 294"/>
                <a:gd name="T17" fmla="*/ 1 h 205"/>
                <a:gd name="T18" fmla="*/ 1 w 294"/>
                <a:gd name="T19" fmla="*/ 1 h 205"/>
                <a:gd name="T20" fmla="*/ 1 w 294"/>
                <a:gd name="T21" fmla="*/ 1 h 205"/>
                <a:gd name="T22" fmla="*/ 1 w 294"/>
                <a:gd name="T23" fmla="*/ 1 h 205"/>
                <a:gd name="T24" fmla="*/ 1 w 294"/>
                <a:gd name="T25" fmla="*/ 1 h 205"/>
                <a:gd name="T26" fmla="*/ 1 w 294"/>
                <a:gd name="T27" fmla="*/ 1 h 205"/>
                <a:gd name="T28" fmla="*/ 1 w 294"/>
                <a:gd name="T29" fmla="*/ 1 h 205"/>
                <a:gd name="T30" fmla="*/ 1 w 294"/>
                <a:gd name="T31" fmla="*/ 1 h 205"/>
                <a:gd name="T32" fmla="*/ 1 w 294"/>
                <a:gd name="T33" fmla="*/ 1 h 205"/>
                <a:gd name="T34" fmla="*/ 0 w 294"/>
                <a:gd name="T35" fmla="*/ 1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3"/>
                  </a:lnTo>
                  <a:lnTo>
                    <a:pt x="283" y="34"/>
                  </a:lnTo>
                  <a:lnTo>
                    <a:pt x="270" y="35"/>
                  </a:lnTo>
                  <a:lnTo>
                    <a:pt x="255" y="36"/>
                  </a:lnTo>
                  <a:lnTo>
                    <a:pt x="239" y="39"/>
                  </a:lnTo>
                  <a:lnTo>
                    <a:pt x="223" y="43"/>
                  </a:lnTo>
                  <a:lnTo>
                    <a:pt x="204" y="49"/>
                  </a:lnTo>
                  <a:lnTo>
                    <a:pt x="186" y="56"/>
                  </a:lnTo>
                  <a:lnTo>
                    <a:pt x="166" y="64"/>
                  </a:lnTo>
                  <a:lnTo>
                    <a:pt x="145" y="74"/>
                  </a:lnTo>
                  <a:lnTo>
                    <a:pt x="125" y="86"/>
                  </a:lnTo>
                  <a:lnTo>
                    <a:pt x="104" y="99"/>
                  </a:lnTo>
                  <a:lnTo>
                    <a:pt x="83" y="115"/>
                  </a:lnTo>
                  <a:lnTo>
                    <a:pt x="61" y="134"/>
                  </a:lnTo>
                  <a:lnTo>
                    <a:pt x="41" y="155"/>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89" name="Rectangle 70"/>
            <p:cNvSpPr>
              <a:spLocks noChangeArrowheads="1"/>
            </p:cNvSpPr>
            <p:nvPr/>
          </p:nvSpPr>
          <p:spPr bwMode="auto">
            <a:xfrm>
              <a:off x="628" y="1227"/>
              <a:ext cx="314" cy="837"/>
            </a:xfrm>
            <a:prstGeom prst="rect">
              <a:avLst/>
            </a:prstGeom>
            <a:solidFill>
              <a:srgbClr val="E09E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90" name="Freeform 71"/>
            <p:cNvSpPr>
              <a:spLocks/>
            </p:cNvSpPr>
            <p:nvPr/>
          </p:nvSpPr>
          <p:spPr bwMode="auto">
            <a:xfrm>
              <a:off x="661" y="1243"/>
              <a:ext cx="249" cy="250"/>
            </a:xfrm>
            <a:custGeom>
              <a:avLst/>
              <a:gdLst>
                <a:gd name="T0" fmla="*/ 1 w 498"/>
                <a:gd name="T1" fmla="*/ 1 h 500"/>
                <a:gd name="T2" fmla="*/ 1 w 498"/>
                <a:gd name="T3" fmla="*/ 1 h 500"/>
                <a:gd name="T4" fmla="*/ 1 w 498"/>
                <a:gd name="T5" fmla="*/ 1 h 500"/>
                <a:gd name="T6" fmla="*/ 1 w 498"/>
                <a:gd name="T7" fmla="*/ 1 h 500"/>
                <a:gd name="T8" fmla="*/ 1 w 498"/>
                <a:gd name="T9" fmla="*/ 1 h 500"/>
                <a:gd name="T10" fmla="*/ 1 w 498"/>
                <a:gd name="T11" fmla="*/ 1 h 500"/>
                <a:gd name="T12" fmla="*/ 1 w 498"/>
                <a:gd name="T13" fmla="*/ 1 h 500"/>
                <a:gd name="T14" fmla="*/ 1 w 498"/>
                <a:gd name="T15" fmla="*/ 1 h 500"/>
                <a:gd name="T16" fmla="*/ 1 w 498"/>
                <a:gd name="T17" fmla="*/ 1 h 500"/>
                <a:gd name="T18" fmla="*/ 1 w 498"/>
                <a:gd name="T19" fmla="*/ 1 h 500"/>
                <a:gd name="T20" fmla="*/ 1 w 498"/>
                <a:gd name="T21" fmla="*/ 1 h 500"/>
                <a:gd name="T22" fmla="*/ 1 w 498"/>
                <a:gd name="T23" fmla="*/ 1 h 500"/>
                <a:gd name="T24" fmla="*/ 1 w 498"/>
                <a:gd name="T25" fmla="*/ 1 h 500"/>
                <a:gd name="T26" fmla="*/ 1 w 498"/>
                <a:gd name="T27" fmla="*/ 1 h 500"/>
                <a:gd name="T28" fmla="*/ 1 w 498"/>
                <a:gd name="T29" fmla="*/ 1 h 500"/>
                <a:gd name="T30" fmla="*/ 1 w 498"/>
                <a:gd name="T31" fmla="*/ 1 h 500"/>
                <a:gd name="T32" fmla="*/ 1 w 498"/>
                <a:gd name="T33" fmla="*/ 1 h 500"/>
                <a:gd name="T34" fmla="*/ 1 w 498"/>
                <a:gd name="T35" fmla="*/ 1 h 500"/>
                <a:gd name="T36" fmla="*/ 1 w 498"/>
                <a:gd name="T37" fmla="*/ 1 h 500"/>
                <a:gd name="T38" fmla="*/ 1 w 498"/>
                <a:gd name="T39" fmla="*/ 1 h 500"/>
                <a:gd name="T40" fmla="*/ 1 w 498"/>
                <a:gd name="T41" fmla="*/ 1 h 500"/>
                <a:gd name="T42" fmla="*/ 1 w 498"/>
                <a:gd name="T43" fmla="*/ 1 h 500"/>
                <a:gd name="T44" fmla="*/ 1 w 498"/>
                <a:gd name="T45" fmla="*/ 1 h 500"/>
                <a:gd name="T46" fmla="*/ 1 w 498"/>
                <a:gd name="T47" fmla="*/ 1 h 500"/>
                <a:gd name="T48" fmla="*/ 1 w 498"/>
                <a:gd name="T49" fmla="*/ 1 h 500"/>
                <a:gd name="T50" fmla="*/ 1 w 498"/>
                <a:gd name="T51" fmla="*/ 1 h 500"/>
                <a:gd name="T52" fmla="*/ 1 w 498"/>
                <a:gd name="T53" fmla="*/ 1 h 500"/>
                <a:gd name="T54" fmla="*/ 1 w 498"/>
                <a:gd name="T55" fmla="*/ 1 h 500"/>
                <a:gd name="T56" fmla="*/ 1 w 498"/>
                <a:gd name="T57" fmla="*/ 1 h 500"/>
                <a:gd name="T58" fmla="*/ 1 w 498"/>
                <a:gd name="T59" fmla="*/ 1 h 500"/>
                <a:gd name="T60" fmla="*/ 1 w 498"/>
                <a:gd name="T61" fmla="*/ 1 h 500"/>
                <a:gd name="T62" fmla="*/ 1 w 498"/>
                <a:gd name="T63" fmla="*/ 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89"/>
                  </a:lnTo>
                  <a:lnTo>
                    <a:pt x="344" y="480"/>
                  </a:lnTo>
                  <a:lnTo>
                    <a:pt x="366" y="470"/>
                  </a:lnTo>
                  <a:lnTo>
                    <a:pt x="387" y="457"/>
                  </a:lnTo>
                  <a:lnTo>
                    <a:pt x="406" y="443"/>
                  </a:lnTo>
                  <a:lnTo>
                    <a:pt x="425" y="426"/>
                  </a:lnTo>
                  <a:lnTo>
                    <a:pt x="442" y="408"/>
                  </a:lnTo>
                  <a:lnTo>
                    <a:pt x="456" y="388"/>
                  </a:lnTo>
                  <a:lnTo>
                    <a:pt x="468" y="367"/>
                  </a:lnTo>
                  <a:lnTo>
                    <a:pt x="479" y="345"/>
                  </a:lnTo>
                  <a:lnTo>
                    <a:pt x="488" y="322"/>
                  </a:lnTo>
                  <a:lnTo>
                    <a:pt x="494" y="299"/>
                  </a:lnTo>
                  <a:lnTo>
                    <a:pt x="497" y="275"/>
                  </a:lnTo>
                  <a:lnTo>
                    <a:pt x="498" y="250"/>
                  </a:lnTo>
                  <a:lnTo>
                    <a:pt x="497" y="224"/>
                  </a:lnTo>
                  <a:lnTo>
                    <a:pt x="494" y="200"/>
                  </a:lnTo>
                  <a:lnTo>
                    <a:pt x="488" y="177"/>
                  </a:lnTo>
                  <a:lnTo>
                    <a:pt x="479" y="154"/>
                  </a:lnTo>
                  <a:lnTo>
                    <a:pt x="468" y="132"/>
                  </a:lnTo>
                  <a:lnTo>
                    <a:pt x="456" y="111"/>
                  </a:lnTo>
                  <a:lnTo>
                    <a:pt x="442" y="92"/>
                  </a:lnTo>
                  <a:lnTo>
                    <a:pt x="425" y="73"/>
                  </a:lnTo>
                  <a:lnTo>
                    <a:pt x="406" y="56"/>
                  </a:lnTo>
                  <a:lnTo>
                    <a:pt x="387" y="42"/>
                  </a:lnTo>
                  <a:lnTo>
                    <a:pt x="366" y="30"/>
                  </a:lnTo>
                  <a:lnTo>
                    <a:pt x="344" y="19"/>
                  </a:lnTo>
                  <a:lnTo>
                    <a:pt x="321" y="10"/>
                  </a:lnTo>
                  <a:lnTo>
                    <a:pt x="298" y="4"/>
                  </a:lnTo>
                  <a:lnTo>
                    <a:pt x="274" y="1"/>
                  </a:lnTo>
                  <a:lnTo>
                    <a:pt x="248" y="0"/>
                  </a:lnTo>
                  <a:lnTo>
                    <a:pt x="223" y="1"/>
                  </a:lnTo>
                  <a:lnTo>
                    <a:pt x="199" y="4"/>
                  </a:lnTo>
                  <a:lnTo>
                    <a:pt x="175" y="11"/>
                  </a:lnTo>
                  <a:lnTo>
                    <a:pt x="152" y="19"/>
                  </a:lnTo>
                  <a:lnTo>
                    <a:pt x="130" y="30"/>
                  </a:lnTo>
                  <a:lnTo>
                    <a:pt x="109" y="42"/>
                  </a:lnTo>
                  <a:lnTo>
                    <a:pt x="91" y="57"/>
                  </a:lnTo>
                  <a:lnTo>
                    <a:pt x="72" y="72"/>
                  </a:lnTo>
                  <a:lnTo>
                    <a:pt x="56" y="91"/>
                  </a:lnTo>
                  <a:lnTo>
                    <a:pt x="42" y="110"/>
                  </a:lnTo>
                  <a:lnTo>
                    <a:pt x="30" y="130"/>
                  </a:lnTo>
                  <a:lnTo>
                    <a:pt x="19" y="152"/>
                  </a:lnTo>
                  <a:lnTo>
                    <a:pt x="11" y="175"/>
                  </a:lnTo>
                  <a:lnTo>
                    <a:pt x="4" y="199"/>
                  </a:lnTo>
                  <a:lnTo>
                    <a:pt x="1" y="224"/>
                  </a:lnTo>
                  <a:lnTo>
                    <a:pt x="0" y="250"/>
                  </a:lnTo>
                  <a:lnTo>
                    <a:pt x="1" y="275"/>
                  </a:lnTo>
                  <a:lnTo>
                    <a:pt x="4" y="299"/>
                  </a:lnTo>
                  <a:lnTo>
                    <a:pt x="10" y="322"/>
                  </a:lnTo>
                  <a:lnTo>
                    <a:pt x="18" y="345"/>
                  </a:lnTo>
                  <a:lnTo>
                    <a:pt x="28" y="367"/>
                  </a:lnTo>
                  <a:lnTo>
                    <a:pt x="41" y="388"/>
                  </a:lnTo>
                  <a:lnTo>
                    <a:pt x="56" y="408"/>
                  </a:lnTo>
                  <a:lnTo>
                    <a:pt x="72" y="426"/>
                  </a:lnTo>
                  <a:lnTo>
                    <a:pt x="91" y="443"/>
                  </a:lnTo>
                  <a:lnTo>
                    <a:pt x="110" y="457"/>
                  </a:lnTo>
                  <a:lnTo>
                    <a:pt x="131" y="470"/>
                  </a:lnTo>
                  <a:lnTo>
                    <a:pt x="153" y="480"/>
                  </a:lnTo>
                  <a:lnTo>
                    <a:pt x="176" y="489"/>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91" name="Freeform 72"/>
            <p:cNvSpPr>
              <a:spLocks/>
            </p:cNvSpPr>
            <p:nvPr/>
          </p:nvSpPr>
          <p:spPr bwMode="auto">
            <a:xfrm>
              <a:off x="685" y="1268"/>
              <a:ext cx="200" cy="200"/>
            </a:xfrm>
            <a:custGeom>
              <a:avLst/>
              <a:gdLst>
                <a:gd name="T0" fmla="*/ 0 w 401"/>
                <a:gd name="T1" fmla="*/ 0 h 401"/>
                <a:gd name="T2" fmla="*/ 0 w 401"/>
                <a:gd name="T3" fmla="*/ 0 h 401"/>
                <a:gd name="T4" fmla="*/ 0 w 401"/>
                <a:gd name="T5" fmla="*/ 0 h 401"/>
                <a:gd name="T6" fmla="*/ 0 w 401"/>
                <a:gd name="T7" fmla="*/ 0 h 401"/>
                <a:gd name="T8" fmla="*/ 0 w 401"/>
                <a:gd name="T9" fmla="*/ 0 h 401"/>
                <a:gd name="T10" fmla="*/ 0 w 401"/>
                <a:gd name="T11" fmla="*/ 0 h 401"/>
                <a:gd name="T12" fmla="*/ 0 w 401"/>
                <a:gd name="T13" fmla="*/ 0 h 401"/>
                <a:gd name="T14" fmla="*/ 0 w 401"/>
                <a:gd name="T15" fmla="*/ 0 h 401"/>
                <a:gd name="T16" fmla="*/ 0 w 401"/>
                <a:gd name="T17" fmla="*/ 0 h 401"/>
                <a:gd name="T18" fmla="*/ 0 w 401"/>
                <a:gd name="T19" fmla="*/ 0 h 401"/>
                <a:gd name="T20" fmla="*/ 0 w 401"/>
                <a:gd name="T21" fmla="*/ 0 h 401"/>
                <a:gd name="T22" fmla="*/ 0 w 401"/>
                <a:gd name="T23" fmla="*/ 0 h 401"/>
                <a:gd name="T24" fmla="*/ 0 w 401"/>
                <a:gd name="T25" fmla="*/ 0 h 401"/>
                <a:gd name="T26" fmla="*/ 0 w 401"/>
                <a:gd name="T27" fmla="*/ 0 h 401"/>
                <a:gd name="T28" fmla="*/ 0 w 401"/>
                <a:gd name="T29" fmla="*/ 0 h 401"/>
                <a:gd name="T30" fmla="*/ 0 w 401"/>
                <a:gd name="T31" fmla="*/ 0 h 401"/>
                <a:gd name="T32" fmla="*/ 0 w 401"/>
                <a:gd name="T33" fmla="*/ 0 h 401"/>
                <a:gd name="T34" fmla="*/ 0 w 401"/>
                <a:gd name="T35" fmla="*/ 0 h 401"/>
                <a:gd name="T36" fmla="*/ 0 w 401"/>
                <a:gd name="T37" fmla="*/ 0 h 401"/>
                <a:gd name="T38" fmla="*/ 0 w 401"/>
                <a:gd name="T39" fmla="*/ 0 h 401"/>
                <a:gd name="T40" fmla="*/ 0 w 401"/>
                <a:gd name="T41" fmla="*/ 0 h 401"/>
                <a:gd name="T42" fmla="*/ 0 w 401"/>
                <a:gd name="T43" fmla="*/ 0 h 401"/>
                <a:gd name="T44" fmla="*/ 0 w 401"/>
                <a:gd name="T45" fmla="*/ 0 h 401"/>
                <a:gd name="T46" fmla="*/ 0 w 401"/>
                <a:gd name="T47" fmla="*/ 0 h 401"/>
                <a:gd name="T48" fmla="*/ 0 w 401"/>
                <a:gd name="T49" fmla="*/ 0 h 401"/>
                <a:gd name="T50" fmla="*/ 0 w 401"/>
                <a:gd name="T51" fmla="*/ 0 h 401"/>
                <a:gd name="T52" fmla="*/ 0 w 401"/>
                <a:gd name="T53" fmla="*/ 0 h 401"/>
                <a:gd name="T54" fmla="*/ 0 w 401"/>
                <a:gd name="T55" fmla="*/ 0 h 401"/>
                <a:gd name="T56" fmla="*/ 0 w 401"/>
                <a:gd name="T57" fmla="*/ 0 h 401"/>
                <a:gd name="T58" fmla="*/ 0 w 401"/>
                <a:gd name="T59" fmla="*/ 0 h 401"/>
                <a:gd name="T60" fmla="*/ 0 w 401"/>
                <a:gd name="T61" fmla="*/ 0 h 401"/>
                <a:gd name="T62" fmla="*/ 0 w 401"/>
                <a:gd name="T63" fmla="*/ 0 h 40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1"/>
                <a:gd name="T98" fmla="*/ 401 w 401"/>
                <a:gd name="T99" fmla="*/ 401 h 40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1">
                  <a:moveTo>
                    <a:pt x="0" y="201"/>
                  </a:moveTo>
                  <a:lnTo>
                    <a:pt x="1" y="181"/>
                  </a:lnTo>
                  <a:lnTo>
                    <a:pt x="3" y="161"/>
                  </a:lnTo>
                  <a:lnTo>
                    <a:pt x="8" y="142"/>
                  </a:lnTo>
                  <a:lnTo>
                    <a:pt x="15" y="123"/>
                  </a:lnTo>
                  <a:lnTo>
                    <a:pt x="23" y="106"/>
                  </a:lnTo>
                  <a:lnTo>
                    <a:pt x="33" y="90"/>
                  </a:lnTo>
                  <a:lnTo>
                    <a:pt x="45" y="74"/>
                  </a:lnTo>
                  <a:lnTo>
                    <a:pt x="59" y="59"/>
                  </a:lnTo>
                  <a:lnTo>
                    <a:pt x="74" y="45"/>
                  </a:lnTo>
                  <a:lnTo>
                    <a:pt x="90" y="34"/>
                  </a:lnTo>
                  <a:lnTo>
                    <a:pt x="106" y="23"/>
                  </a:lnTo>
                  <a:lnTo>
                    <a:pt x="124" y="15"/>
                  </a:lnTo>
                  <a:lnTo>
                    <a:pt x="143" y="8"/>
                  </a:lnTo>
                  <a:lnTo>
                    <a:pt x="161" y="4"/>
                  </a:lnTo>
                  <a:lnTo>
                    <a:pt x="181" y="1"/>
                  </a:lnTo>
                  <a:lnTo>
                    <a:pt x="200" y="0"/>
                  </a:lnTo>
                  <a:lnTo>
                    <a:pt x="220" y="1"/>
                  </a:lnTo>
                  <a:lnTo>
                    <a:pt x="241" y="4"/>
                  </a:lnTo>
                  <a:lnTo>
                    <a:pt x="259" y="8"/>
                  </a:lnTo>
                  <a:lnTo>
                    <a:pt x="278" y="15"/>
                  </a:lnTo>
                  <a:lnTo>
                    <a:pt x="295" y="23"/>
                  </a:lnTo>
                  <a:lnTo>
                    <a:pt x="312" y="34"/>
                  </a:lnTo>
                  <a:lnTo>
                    <a:pt x="327" y="45"/>
                  </a:lnTo>
                  <a:lnTo>
                    <a:pt x="342" y="59"/>
                  </a:lnTo>
                  <a:lnTo>
                    <a:pt x="356" y="74"/>
                  </a:lnTo>
                  <a:lnTo>
                    <a:pt x="367" y="90"/>
                  </a:lnTo>
                  <a:lnTo>
                    <a:pt x="378" y="106"/>
                  </a:lnTo>
                  <a:lnTo>
                    <a:pt x="386" y="123"/>
                  </a:lnTo>
                  <a:lnTo>
                    <a:pt x="393" y="142"/>
                  </a:lnTo>
                  <a:lnTo>
                    <a:pt x="397" y="161"/>
                  </a:lnTo>
                  <a:lnTo>
                    <a:pt x="400" y="181"/>
                  </a:lnTo>
                  <a:lnTo>
                    <a:pt x="401" y="201"/>
                  </a:lnTo>
                  <a:lnTo>
                    <a:pt x="400" y="221"/>
                  </a:lnTo>
                  <a:lnTo>
                    <a:pt x="396" y="241"/>
                  </a:lnTo>
                  <a:lnTo>
                    <a:pt x="392" y="261"/>
                  </a:lnTo>
                  <a:lnTo>
                    <a:pt x="385" y="279"/>
                  </a:lnTo>
                  <a:lnTo>
                    <a:pt x="377" y="296"/>
                  </a:lnTo>
                  <a:lnTo>
                    <a:pt x="366" y="312"/>
                  </a:lnTo>
                  <a:lnTo>
                    <a:pt x="355" y="329"/>
                  </a:lnTo>
                  <a:lnTo>
                    <a:pt x="342" y="342"/>
                  </a:lnTo>
                  <a:lnTo>
                    <a:pt x="328" y="355"/>
                  </a:lnTo>
                  <a:lnTo>
                    <a:pt x="312" y="367"/>
                  </a:lnTo>
                  <a:lnTo>
                    <a:pt x="296" y="377"/>
                  </a:lnTo>
                  <a:lnTo>
                    <a:pt x="279" y="385"/>
                  </a:lnTo>
                  <a:lnTo>
                    <a:pt x="260" y="392"/>
                  </a:lnTo>
                  <a:lnTo>
                    <a:pt x="241" y="397"/>
                  </a:lnTo>
                  <a:lnTo>
                    <a:pt x="221" y="400"/>
                  </a:lnTo>
                  <a:lnTo>
                    <a:pt x="200" y="401"/>
                  </a:lnTo>
                  <a:lnTo>
                    <a:pt x="181" y="400"/>
                  </a:lnTo>
                  <a:lnTo>
                    <a:pt x="161" y="398"/>
                  </a:lnTo>
                  <a:lnTo>
                    <a:pt x="143" y="393"/>
                  </a:lnTo>
                  <a:lnTo>
                    <a:pt x="124" y="386"/>
                  </a:lnTo>
                  <a:lnTo>
                    <a:pt x="106" y="378"/>
                  </a:lnTo>
                  <a:lnTo>
                    <a:pt x="90" y="368"/>
                  </a:lnTo>
                  <a:lnTo>
                    <a:pt x="74" y="356"/>
                  </a:lnTo>
                  <a:lnTo>
                    <a:pt x="59" y="342"/>
                  </a:lnTo>
                  <a:lnTo>
                    <a:pt x="45" y="327"/>
                  </a:lnTo>
                  <a:lnTo>
                    <a:pt x="33" y="311"/>
                  </a:lnTo>
                  <a:lnTo>
                    <a:pt x="23" y="295"/>
                  </a:lnTo>
                  <a:lnTo>
                    <a:pt x="15" y="278"/>
                  </a:lnTo>
                  <a:lnTo>
                    <a:pt x="8" y="259"/>
                  </a:lnTo>
                  <a:lnTo>
                    <a:pt x="3" y="240"/>
                  </a:lnTo>
                  <a:lnTo>
                    <a:pt x="1" y="220"/>
                  </a:lnTo>
                  <a:lnTo>
                    <a:pt x="0" y="20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92" name="Freeform 73"/>
            <p:cNvSpPr>
              <a:spLocks/>
            </p:cNvSpPr>
            <p:nvPr/>
          </p:nvSpPr>
          <p:spPr bwMode="auto">
            <a:xfrm>
              <a:off x="705" y="1268"/>
              <a:ext cx="180" cy="180"/>
            </a:xfrm>
            <a:custGeom>
              <a:avLst/>
              <a:gdLst>
                <a:gd name="T0" fmla="*/ 0 w 361"/>
                <a:gd name="T1" fmla="*/ 0 h 361"/>
                <a:gd name="T2" fmla="*/ 0 w 361"/>
                <a:gd name="T3" fmla="*/ 0 h 361"/>
                <a:gd name="T4" fmla="*/ 0 w 361"/>
                <a:gd name="T5" fmla="*/ 0 h 361"/>
                <a:gd name="T6" fmla="*/ 0 w 361"/>
                <a:gd name="T7" fmla="*/ 0 h 361"/>
                <a:gd name="T8" fmla="*/ 0 w 361"/>
                <a:gd name="T9" fmla="*/ 0 h 361"/>
                <a:gd name="T10" fmla="*/ 0 w 361"/>
                <a:gd name="T11" fmla="*/ 0 h 361"/>
                <a:gd name="T12" fmla="*/ 0 w 361"/>
                <a:gd name="T13" fmla="*/ 0 h 361"/>
                <a:gd name="T14" fmla="*/ 0 w 361"/>
                <a:gd name="T15" fmla="*/ 0 h 361"/>
                <a:gd name="T16" fmla="*/ 0 w 361"/>
                <a:gd name="T17" fmla="*/ 0 h 361"/>
                <a:gd name="T18" fmla="*/ 0 w 361"/>
                <a:gd name="T19" fmla="*/ 0 h 361"/>
                <a:gd name="T20" fmla="*/ 0 w 361"/>
                <a:gd name="T21" fmla="*/ 0 h 361"/>
                <a:gd name="T22" fmla="*/ 0 w 361"/>
                <a:gd name="T23" fmla="*/ 0 h 361"/>
                <a:gd name="T24" fmla="*/ 0 w 361"/>
                <a:gd name="T25" fmla="*/ 0 h 361"/>
                <a:gd name="T26" fmla="*/ 0 w 361"/>
                <a:gd name="T27" fmla="*/ 0 h 361"/>
                <a:gd name="T28" fmla="*/ 0 w 361"/>
                <a:gd name="T29" fmla="*/ 0 h 361"/>
                <a:gd name="T30" fmla="*/ 0 w 361"/>
                <a:gd name="T31" fmla="*/ 0 h 361"/>
                <a:gd name="T32" fmla="*/ 0 w 361"/>
                <a:gd name="T33" fmla="*/ 0 h 361"/>
                <a:gd name="T34" fmla="*/ 0 w 361"/>
                <a:gd name="T35" fmla="*/ 0 h 361"/>
                <a:gd name="T36" fmla="*/ 0 w 361"/>
                <a:gd name="T37" fmla="*/ 0 h 361"/>
                <a:gd name="T38" fmla="*/ 0 w 361"/>
                <a:gd name="T39" fmla="*/ 0 h 361"/>
                <a:gd name="T40" fmla="*/ 0 w 361"/>
                <a:gd name="T41" fmla="*/ 0 h 361"/>
                <a:gd name="T42" fmla="*/ 0 w 361"/>
                <a:gd name="T43" fmla="*/ 0 h 361"/>
                <a:gd name="T44" fmla="*/ 0 w 361"/>
                <a:gd name="T45" fmla="*/ 0 h 361"/>
                <a:gd name="T46" fmla="*/ 0 w 361"/>
                <a:gd name="T47" fmla="*/ 0 h 361"/>
                <a:gd name="T48" fmla="*/ 0 w 361"/>
                <a:gd name="T49" fmla="*/ 0 h 361"/>
                <a:gd name="T50" fmla="*/ 0 w 361"/>
                <a:gd name="T51" fmla="*/ 0 h 361"/>
                <a:gd name="T52" fmla="*/ 0 w 361"/>
                <a:gd name="T53" fmla="*/ 0 h 361"/>
                <a:gd name="T54" fmla="*/ 0 w 361"/>
                <a:gd name="T55" fmla="*/ 0 h 361"/>
                <a:gd name="T56" fmla="*/ 0 w 361"/>
                <a:gd name="T57" fmla="*/ 0 h 361"/>
                <a:gd name="T58" fmla="*/ 0 w 361"/>
                <a:gd name="T59" fmla="*/ 0 h 361"/>
                <a:gd name="T60" fmla="*/ 0 w 361"/>
                <a:gd name="T61" fmla="*/ 0 h 361"/>
                <a:gd name="T62" fmla="*/ 0 w 361"/>
                <a:gd name="T63" fmla="*/ 0 h 361"/>
                <a:gd name="T64" fmla="*/ 0 w 361"/>
                <a:gd name="T65" fmla="*/ 0 h 361"/>
                <a:gd name="T66" fmla="*/ 0 w 361"/>
                <a:gd name="T67" fmla="*/ 0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9"/>
                  </a:moveTo>
                  <a:lnTo>
                    <a:pt x="287" y="45"/>
                  </a:lnTo>
                  <a:lnTo>
                    <a:pt x="272" y="34"/>
                  </a:lnTo>
                  <a:lnTo>
                    <a:pt x="255" y="23"/>
                  </a:lnTo>
                  <a:lnTo>
                    <a:pt x="238" y="15"/>
                  </a:lnTo>
                  <a:lnTo>
                    <a:pt x="219" y="8"/>
                  </a:lnTo>
                  <a:lnTo>
                    <a:pt x="201" y="4"/>
                  </a:lnTo>
                  <a:lnTo>
                    <a:pt x="180" y="1"/>
                  </a:lnTo>
                  <a:lnTo>
                    <a:pt x="160" y="0"/>
                  </a:lnTo>
                  <a:lnTo>
                    <a:pt x="141" y="1"/>
                  </a:lnTo>
                  <a:lnTo>
                    <a:pt x="121" y="4"/>
                  </a:lnTo>
                  <a:lnTo>
                    <a:pt x="103" y="8"/>
                  </a:lnTo>
                  <a:lnTo>
                    <a:pt x="84" y="15"/>
                  </a:lnTo>
                  <a:lnTo>
                    <a:pt x="66" y="23"/>
                  </a:lnTo>
                  <a:lnTo>
                    <a:pt x="50" y="34"/>
                  </a:lnTo>
                  <a:lnTo>
                    <a:pt x="34" y="45"/>
                  </a:lnTo>
                  <a:lnTo>
                    <a:pt x="19" y="59"/>
                  </a:lnTo>
                  <a:lnTo>
                    <a:pt x="14" y="65"/>
                  </a:lnTo>
                  <a:lnTo>
                    <a:pt x="10" y="69"/>
                  </a:lnTo>
                  <a:lnTo>
                    <a:pt x="5" y="75"/>
                  </a:lnTo>
                  <a:lnTo>
                    <a:pt x="0" y="81"/>
                  </a:lnTo>
                  <a:lnTo>
                    <a:pt x="14" y="72"/>
                  </a:lnTo>
                  <a:lnTo>
                    <a:pt x="28" y="64"/>
                  </a:lnTo>
                  <a:lnTo>
                    <a:pt x="42" y="57"/>
                  </a:lnTo>
                  <a:lnTo>
                    <a:pt x="57" y="51"/>
                  </a:lnTo>
                  <a:lnTo>
                    <a:pt x="72" y="46"/>
                  </a:lnTo>
                  <a:lnTo>
                    <a:pt x="88" y="43"/>
                  </a:lnTo>
                  <a:lnTo>
                    <a:pt x="104" y="42"/>
                  </a:lnTo>
                  <a:lnTo>
                    <a:pt x="120" y="41"/>
                  </a:lnTo>
                  <a:lnTo>
                    <a:pt x="140" y="42"/>
                  </a:lnTo>
                  <a:lnTo>
                    <a:pt x="159" y="44"/>
                  </a:lnTo>
                  <a:lnTo>
                    <a:pt x="178" y="49"/>
                  </a:lnTo>
                  <a:lnTo>
                    <a:pt x="196" y="55"/>
                  </a:lnTo>
                  <a:lnTo>
                    <a:pt x="215" y="64"/>
                  </a:lnTo>
                  <a:lnTo>
                    <a:pt x="231" y="74"/>
                  </a:lnTo>
                  <a:lnTo>
                    <a:pt x="247" y="85"/>
                  </a:lnTo>
                  <a:lnTo>
                    <a:pt x="262" y="99"/>
                  </a:lnTo>
                  <a:lnTo>
                    <a:pt x="276" y="114"/>
                  </a:lnTo>
                  <a:lnTo>
                    <a:pt x="287" y="130"/>
                  </a:lnTo>
                  <a:lnTo>
                    <a:pt x="297" y="147"/>
                  </a:lnTo>
                  <a:lnTo>
                    <a:pt x="306" y="165"/>
                  </a:lnTo>
                  <a:lnTo>
                    <a:pt x="312" y="183"/>
                  </a:lnTo>
                  <a:lnTo>
                    <a:pt x="317" y="202"/>
                  </a:lnTo>
                  <a:lnTo>
                    <a:pt x="319" y="221"/>
                  </a:lnTo>
                  <a:lnTo>
                    <a:pt x="321" y="241"/>
                  </a:lnTo>
                  <a:lnTo>
                    <a:pt x="319" y="257"/>
                  </a:lnTo>
                  <a:lnTo>
                    <a:pt x="318" y="274"/>
                  </a:lnTo>
                  <a:lnTo>
                    <a:pt x="315" y="289"/>
                  </a:lnTo>
                  <a:lnTo>
                    <a:pt x="310" y="306"/>
                  </a:lnTo>
                  <a:lnTo>
                    <a:pt x="304" y="320"/>
                  </a:lnTo>
                  <a:lnTo>
                    <a:pt x="297" y="334"/>
                  </a:lnTo>
                  <a:lnTo>
                    <a:pt x="289" y="348"/>
                  </a:lnTo>
                  <a:lnTo>
                    <a:pt x="280" y="361"/>
                  </a:lnTo>
                  <a:lnTo>
                    <a:pt x="297" y="346"/>
                  </a:lnTo>
                  <a:lnTo>
                    <a:pt x="314" y="330"/>
                  </a:lnTo>
                  <a:lnTo>
                    <a:pt x="327" y="311"/>
                  </a:lnTo>
                  <a:lnTo>
                    <a:pt x="339" y="292"/>
                  </a:lnTo>
                  <a:lnTo>
                    <a:pt x="348" y="271"/>
                  </a:lnTo>
                  <a:lnTo>
                    <a:pt x="355" y="248"/>
                  </a:lnTo>
                  <a:lnTo>
                    <a:pt x="360" y="225"/>
                  </a:lnTo>
                  <a:lnTo>
                    <a:pt x="361" y="201"/>
                  </a:lnTo>
                  <a:lnTo>
                    <a:pt x="360" y="181"/>
                  </a:lnTo>
                  <a:lnTo>
                    <a:pt x="357" y="161"/>
                  </a:lnTo>
                  <a:lnTo>
                    <a:pt x="353" y="142"/>
                  </a:lnTo>
                  <a:lnTo>
                    <a:pt x="346" y="123"/>
                  </a:lnTo>
                  <a:lnTo>
                    <a:pt x="338" y="106"/>
                  </a:lnTo>
                  <a:lnTo>
                    <a:pt x="327" y="90"/>
                  </a:lnTo>
                  <a:lnTo>
                    <a:pt x="316" y="74"/>
                  </a:lnTo>
                  <a:lnTo>
                    <a:pt x="302" y="59"/>
                  </a:lnTo>
                  <a:close/>
                </a:path>
              </a:pathLst>
            </a:custGeom>
            <a:solidFill>
              <a:srgbClr val="FF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93" name="Freeform 74"/>
            <p:cNvSpPr>
              <a:spLocks/>
            </p:cNvSpPr>
            <p:nvPr/>
          </p:nvSpPr>
          <p:spPr bwMode="auto">
            <a:xfrm>
              <a:off x="661" y="1525"/>
              <a:ext cx="249" cy="249"/>
            </a:xfrm>
            <a:custGeom>
              <a:avLst/>
              <a:gdLst>
                <a:gd name="T0" fmla="*/ 1 w 498"/>
                <a:gd name="T1" fmla="*/ 0 h 499"/>
                <a:gd name="T2" fmla="*/ 1 w 498"/>
                <a:gd name="T3" fmla="*/ 0 h 499"/>
                <a:gd name="T4" fmla="*/ 1 w 498"/>
                <a:gd name="T5" fmla="*/ 0 h 499"/>
                <a:gd name="T6" fmla="*/ 1 w 498"/>
                <a:gd name="T7" fmla="*/ 0 h 499"/>
                <a:gd name="T8" fmla="*/ 1 w 498"/>
                <a:gd name="T9" fmla="*/ 0 h 499"/>
                <a:gd name="T10" fmla="*/ 1 w 498"/>
                <a:gd name="T11" fmla="*/ 0 h 499"/>
                <a:gd name="T12" fmla="*/ 1 w 498"/>
                <a:gd name="T13" fmla="*/ 0 h 499"/>
                <a:gd name="T14" fmla="*/ 1 w 498"/>
                <a:gd name="T15" fmla="*/ 0 h 499"/>
                <a:gd name="T16" fmla="*/ 1 w 498"/>
                <a:gd name="T17" fmla="*/ 0 h 499"/>
                <a:gd name="T18" fmla="*/ 1 w 498"/>
                <a:gd name="T19" fmla="*/ 0 h 499"/>
                <a:gd name="T20" fmla="*/ 1 w 498"/>
                <a:gd name="T21" fmla="*/ 0 h 499"/>
                <a:gd name="T22" fmla="*/ 1 w 498"/>
                <a:gd name="T23" fmla="*/ 0 h 499"/>
                <a:gd name="T24" fmla="*/ 1 w 498"/>
                <a:gd name="T25" fmla="*/ 0 h 499"/>
                <a:gd name="T26" fmla="*/ 1 w 498"/>
                <a:gd name="T27" fmla="*/ 0 h 499"/>
                <a:gd name="T28" fmla="*/ 1 w 498"/>
                <a:gd name="T29" fmla="*/ 0 h 499"/>
                <a:gd name="T30" fmla="*/ 1 w 498"/>
                <a:gd name="T31" fmla="*/ 0 h 499"/>
                <a:gd name="T32" fmla="*/ 1 w 498"/>
                <a:gd name="T33" fmla="*/ 0 h 499"/>
                <a:gd name="T34" fmla="*/ 1 w 498"/>
                <a:gd name="T35" fmla="*/ 0 h 499"/>
                <a:gd name="T36" fmla="*/ 1 w 498"/>
                <a:gd name="T37" fmla="*/ 0 h 499"/>
                <a:gd name="T38" fmla="*/ 1 w 498"/>
                <a:gd name="T39" fmla="*/ 0 h 499"/>
                <a:gd name="T40" fmla="*/ 1 w 498"/>
                <a:gd name="T41" fmla="*/ 0 h 499"/>
                <a:gd name="T42" fmla="*/ 1 w 498"/>
                <a:gd name="T43" fmla="*/ 0 h 499"/>
                <a:gd name="T44" fmla="*/ 1 w 498"/>
                <a:gd name="T45" fmla="*/ 0 h 499"/>
                <a:gd name="T46" fmla="*/ 1 w 498"/>
                <a:gd name="T47" fmla="*/ 0 h 499"/>
                <a:gd name="T48" fmla="*/ 1 w 498"/>
                <a:gd name="T49" fmla="*/ 0 h 499"/>
                <a:gd name="T50" fmla="*/ 1 w 498"/>
                <a:gd name="T51" fmla="*/ 0 h 499"/>
                <a:gd name="T52" fmla="*/ 1 w 498"/>
                <a:gd name="T53" fmla="*/ 0 h 499"/>
                <a:gd name="T54" fmla="*/ 1 w 498"/>
                <a:gd name="T55" fmla="*/ 0 h 499"/>
                <a:gd name="T56" fmla="*/ 1 w 498"/>
                <a:gd name="T57" fmla="*/ 0 h 499"/>
                <a:gd name="T58" fmla="*/ 1 w 498"/>
                <a:gd name="T59" fmla="*/ 0 h 499"/>
                <a:gd name="T60" fmla="*/ 1 w 498"/>
                <a:gd name="T61" fmla="*/ 0 h 499"/>
                <a:gd name="T62" fmla="*/ 1 w 498"/>
                <a:gd name="T63" fmla="*/ 0 h 49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499"/>
                <a:gd name="T98" fmla="*/ 498 w 498"/>
                <a:gd name="T99" fmla="*/ 499 h 49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499">
                  <a:moveTo>
                    <a:pt x="248" y="499"/>
                  </a:moveTo>
                  <a:lnTo>
                    <a:pt x="274" y="498"/>
                  </a:lnTo>
                  <a:lnTo>
                    <a:pt x="298" y="494"/>
                  </a:lnTo>
                  <a:lnTo>
                    <a:pt x="321" y="489"/>
                  </a:lnTo>
                  <a:lnTo>
                    <a:pt x="344" y="480"/>
                  </a:lnTo>
                  <a:lnTo>
                    <a:pt x="366" y="470"/>
                  </a:lnTo>
                  <a:lnTo>
                    <a:pt x="387" y="457"/>
                  </a:lnTo>
                  <a:lnTo>
                    <a:pt x="406" y="442"/>
                  </a:lnTo>
                  <a:lnTo>
                    <a:pt x="425" y="426"/>
                  </a:lnTo>
                  <a:lnTo>
                    <a:pt x="442" y="408"/>
                  </a:lnTo>
                  <a:lnTo>
                    <a:pt x="456" y="388"/>
                  </a:lnTo>
                  <a:lnTo>
                    <a:pt x="468" y="368"/>
                  </a:lnTo>
                  <a:lnTo>
                    <a:pt x="479" y="345"/>
                  </a:lnTo>
                  <a:lnTo>
                    <a:pt x="488" y="321"/>
                  </a:lnTo>
                  <a:lnTo>
                    <a:pt x="494" y="298"/>
                  </a:lnTo>
                  <a:lnTo>
                    <a:pt x="497" y="274"/>
                  </a:lnTo>
                  <a:lnTo>
                    <a:pt x="498" y="249"/>
                  </a:lnTo>
                  <a:lnTo>
                    <a:pt x="497" y="225"/>
                  </a:lnTo>
                  <a:lnTo>
                    <a:pt x="494" y="201"/>
                  </a:lnTo>
                  <a:lnTo>
                    <a:pt x="488" y="176"/>
                  </a:lnTo>
                  <a:lnTo>
                    <a:pt x="479" y="153"/>
                  </a:lnTo>
                  <a:lnTo>
                    <a:pt x="468" y="131"/>
                  </a:lnTo>
                  <a:lnTo>
                    <a:pt x="456" y="111"/>
                  </a:lnTo>
                  <a:lnTo>
                    <a:pt x="442" y="91"/>
                  </a:lnTo>
                  <a:lnTo>
                    <a:pt x="425" y="73"/>
                  </a:lnTo>
                  <a:lnTo>
                    <a:pt x="406" y="56"/>
                  </a:lnTo>
                  <a:lnTo>
                    <a:pt x="387" y="42"/>
                  </a:lnTo>
                  <a:lnTo>
                    <a:pt x="366" y="29"/>
                  </a:lnTo>
                  <a:lnTo>
                    <a:pt x="344" y="18"/>
                  </a:lnTo>
                  <a:lnTo>
                    <a:pt x="321" y="10"/>
                  </a:lnTo>
                  <a:lnTo>
                    <a:pt x="298" y="5"/>
                  </a:lnTo>
                  <a:lnTo>
                    <a:pt x="274" y="1"/>
                  </a:lnTo>
                  <a:lnTo>
                    <a:pt x="248" y="0"/>
                  </a:lnTo>
                  <a:lnTo>
                    <a:pt x="223" y="1"/>
                  </a:lnTo>
                  <a:lnTo>
                    <a:pt x="199" y="5"/>
                  </a:lnTo>
                  <a:lnTo>
                    <a:pt x="175" y="12"/>
                  </a:lnTo>
                  <a:lnTo>
                    <a:pt x="152" y="20"/>
                  </a:lnTo>
                  <a:lnTo>
                    <a:pt x="130" y="30"/>
                  </a:lnTo>
                  <a:lnTo>
                    <a:pt x="109" y="43"/>
                  </a:lnTo>
                  <a:lnTo>
                    <a:pt x="91" y="56"/>
                  </a:lnTo>
                  <a:lnTo>
                    <a:pt x="72" y="73"/>
                  </a:lnTo>
                  <a:lnTo>
                    <a:pt x="56" y="91"/>
                  </a:lnTo>
                  <a:lnTo>
                    <a:pt x="42" y="109"/>
                  </a:lnTo>
                  <a:lnTo>
                    <a:pt x="30" y="130"/>
                  </a:lnTo>
                  <a:lnTo>
                    <a:pt x="19" y="152"/>
                  </a:lnTo>
                  <a:lnTo>
                    <a:pt x="11" y="175"/>
                  </a:lnTo>
                  <a:lnTo>
                    <a:pt x="4" y="199"/>
                  </a:lnTo>
                  <a:lnTo>
                    <a:pt x="1" y="224"/>
                  </a:lnTo>
                  <a:lnTo>
                    <a:pt x="0" y="249"/>
                  </a:lnTo>
                  <a:lnTo>
                    <a:pt x="1" y="274"/>
                  </a:lnTo>
                  <a:lnTo>
                    <a:pt x="4" y="298"/>
                  </a:lnTo>
                  <a:lnTo>
                    <a:pt x="10" y="321"/>
                  </a:lnTo>
                  <a:lnTo>
                    <a:pt x="18" y="345"/>
                  </a:lnTo>
                  <a:lnTo>
                    <a:pt x="28" y="368"/>
                  </a:lnTo>
                  <a:lnTo>
                    <a:pt x="41" y="388"/>
                  </a:lnTo>
                  <a:lnTo>
                    <a:pt x="56" y="408"/>
                  </a:lnTo>
                  <a:lnTo>
                    <a:pt x="72" y="426"/>
                  </a:lnTo>
                  <a:lnTo>
                    <a:pt x="91" y="442"/>
                  </a:lnTo>
                  <a:lnTo>
                    <a:pt x="110" y="457"/>
                  </a:lnTo>
                  <a:lnTo>
                    <a:pt x="131" y="470"/>
                  </a:lnTo>
                  <a:lnTo>
                    <a:pt x="153" y="480"/>
                  </a:lnTo>
                  <a:lnTo>
                    <a:pt x="176" y="489"/>
                  </a:lnTo>
                  <a:lnTo>
                    <a:pt x="199" y="494"/>
                  </a:lnTo>
                  <a:lnTo>
                    <a:pt x="223" y="498"/>
                  </a:lnTo>
                  <a:lnTo>
                    <a:pt x="248" y="49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94" name="Freeform 75"/>
            <p:cNvSpPr>
              <a:spLocks/>
            </p:cNvSpPr>
            <p:nvPr/>
          </p:nvSpPr>
          <p:spPr bwMode="auto">
            <a:xfrm>
              <a:off x="685" y="1549"/>
              <a:ext cx="200" cy="201"/>
            </a:xfrm>
            <a:custGeom>
              <a:avLst/>
              <a:gdLst>
                <a:gd name="T0" fmla="*/ 0 w 401"/>
                <a:gd name="T1" fmla="*/ 0 h 403"/>
                <a:gd name="T2" fmla="*/ 0 w 401"/>
                <a:gd name="T3" fmla="*/ 0 h 403"/>
                <a:gd name="T4" fmla="*/ 0 w 401"/>
                <a:gd name="T5" fmla="*/ 0 h 403"/>
                <a:gd name="T6" fmla="*/ 0 w 401"/>
                <a:gd name="T7" fmla="*/ 0 h 403"/>
                <a:gd name="T8" fmla="*/ 0 w 401"/>
                <a:gd name="T9" fmla="*/ 0 h 403"/>
                <a:gd name="T10" fmla="*/ 0 w 401"/>
                <a:gd name="T11" fmla="*/ 0 h 403"/>
                <a:gd name="T12" fmla="*/ 0 w 401"/>
                <a:gd name="T13" fmla="*/ 0 h 403"/>
                <a:gd name="T14" fmla="*/ 0 w 401"/>
                <a:gd name="T15" fmla="*/ 0 h 403"/>
                <a:gd name="T16" fmla="*/ 0 w 401"/>
                <a:gd name="T17" fmla="*/ 0 h 403"/>
                <a:gd name="T18" fmla="*/ 0 w 401"/>
                <a:gd name="T19" fmla="*/ 0 h 403"/>
                <a:gd name="T20" fmla="*/ 0 w 401"/>
                <a:gd name="T21" fmla="*/ 0 h 403"/>
                <a:gd name="T22" fmla="*/ 0 w 401"/>
                <a:gd name="T23" fmla="*/ 0 h 403"/>
                <a:gd name="T24" fmla="*/ 0 w 401"/>
                <a:gd name="T25" fmla="*/ 0 h 403"/>
                <a:gd name="T26" fmla="*/ 0 w 401"/>
                <a:gd name="T27" fmla="*/ 0 h 403"/>
                <a:gd name="T28" fmla="*/ 0 w 401"/>
                <a:gd name="T29" fmla="*/ 0 h 403"/>
                <a:gd name="T30" fmla="*/ 0 w 401"/>
                <a:gd name="T31" fmla="*/ 0 h 403"/>
                <a:gd name="T32" fmla="*/ 0 w 401"/>
                <a:gd name="T33" fmla="*/ 0 h 403"/>
                <a:gd name="T34" fmla="*/ 0 w 401"/>
                <a:gd name="T35" fmla="*/ 0 h 403"/>
                <a:gd name="T36" fmla="*/ 0 w 401"/>
                <a:gd name="T37" fmla="*/ 0 h 403"/>
                <a:gd name="T38" fmla="*/ 0 w 401"/>
                <a:gd name="T39" fmla="*/ 0 h 403"/>
                <a:gd name="T40" fmla="*/ 0 w 401"/>
                <a:gd name="T41" fmla="*/ 0 h 403"/>
                <a:gd name="T42" fmla="*/ 0 w 401"/>
                <a:gd name="T43" fmla="*/ 0 h 403"/>
                <a:gd name="T44" fmla="*/ 0 w 401"/>
                <a:gd name="T45" fmla="*/ 0 h 403"/>
                <a:gd name="T46" fmla="*/ 0 w 401"/>
                <a:gd name="T47" fmla="*/ 0 h 403"/>
                <a:gd name="T48" fmla="*/ 0 w 401"/>
                <a:gd name="T49" fmla="*/ 0 h 403"/>
                <a:gd name="T50" fmla="*/ 0 w 401"/>
                <a:gd name="T51" fmla="*/ 0 h 403"/>
                <a:gd name="T52" fmla="*/ 0 w 401"/>
                <a:gd name="T53" fmla="*/ 0 h 403"/>
                <a:gd name="T54" fmla="*/ 0 w 401"/>
                <a:gd name="T55" fmla="*/ 0 h 403"/>
                <a:gd name="T56" fmla="*/ 0 w 401"/>
                <a:gd name="T57" fmla="*/ 0 h 403"/>
                <a:gd name="T58" fmla="*/ 0 w 401"/>
                <a:gd name="T59" fmla="*/ 0 h 403"/>
                <a:gd name="T60" fmla="*/ 0 w 401"/>
                <a:gd name="T61" fmla="*/ 0 h 403"/>
                <a:gd name="T62" fmla="*/ 0 w 401"/>
                <a:gd name="T63" fmla="*/ 0 h 40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3"/>
                <a:gd name="T98" fmla="*/ 401 w 401"/>
                <a:gd name="T99" fmla="*/ 403 h 40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3">
                  <a:moveTo>
                    <a:pt x="0" y="201"/>
                  </a:moveTo>
                  <a:lnTo>
                    <a:pt x="1" y="181"/>
                  </a:lnTo>
                  <a:lnTo>
                    <a:pt x="3" y="162"/>
                  </a:lnTo>
                  <a:lnTo>
                    <a:pt x="8" y="143"/>
                  </a:lnTo>
                  <a:lnTo>
                    <a:pt x="15" y="125"/>
                  </a:lnTo>
                  <a:lnTo>
                    <a:pt x="23" y="106"/>
                  </a:lnTo>
                  <a:lnTo>
                    <a:pt x="33" y="90"/>
                  </a:lnTo>
                  <a:lnTo>
                    <a:pt x="45" y="74"/>
                  </a:lnTo>
                  <a:lnTo>
                    <a:pt x="59" y="59"/>
                  </a:lnTo>
                  <a:lnTo>
                    <a:pt x="74" y="45"/>
                  </a:lnTo>
                  <a:lnTo>
                    <a:pt x="90" y="34"/>
                  </a:lnTo>
                  <a:lnTo>
                    <a:pt x="106" y="23"/>
                  </a:lnTo>
                  <a:lnTo>
                    <a:pt x="124" y="15"/>
                  </a:lnTo>
                  <a:lnTo>
                    <a:pt x="143" y="8"/>
                  </a:lnTo>
                  <a:lnTo>
                    <a:pt x="161" y="4"/>
                  </a:lnTo>
                  <a:lnTo>
                    <a:pt x="181" y="2"/>
                  </a:lnTo>
                  <a:lnTo>
                    <a:pt x="200" y="0"/>
                  </a:lnTo>
                  <a:lnTo>
                    <a:pt x="220" y="2"/>
                  </a:lnTo>
                  <a:lnTo>
                    <a:pt x="241" y="4"/>
                  </a:lnTo>
                  <a:lnTo>
                    <a:pt x="259" y="8"/>
                  </a:lnTo>
                  <a:lnTo>
                    <a:pt x="278" y="15"/>
                  </a:lnTo>
                  <a:lnTo>
                    <a:pt x="295" y="23"/>
                  </a:lnTo>
                  <a:lnTo>
                    <a:pt x="312" y="34"/>
                  </a:lnTo>
                  <a:lnTo>
                    <a:pt x="327" y="45"/>
                  </a:lnTo>
                  <a:lnTo>
                    <a:pt x="342" y="59"/>
                  </a:lnTo>
                  <a:lnTo>
                    <a:pt x="356" y="74"/>
                  </a:lnTo>
                  <a:lnTo>
                    <a:pt x="367" y="90"/>
                  </a:lnTo>
                  <a:lnTo>
                    <a:pt x="378" y="106"/>
                  </a:lnTo>
                  <a:lnTo>
                    <a:pt x="386" y="125"/>
                  </a:lnTo>
                  <a:lnTo>
                    <a:pt x="393" y="143"/>
                  </a:lnTo>
                  <a:lnTo>
                    <a:pt x="397" y="162"/>
                  </a:lnTo>
                  <a:lnTo>
                    <a:pt x="400" y="181"/>
                  </a:lnTo>
                  <a:lnTo>
                    <a:pt x="401" y="201"/>
                  </a:lnTo>
                  <a:lnTo>
                    <a:pt x="400" y="222"/>
                  </a:lnTo>
                  <a:lnTo>
                    <a:pt x="396" y="241"/>
                  </a:lnTo>
                  <a:lnTo>
                    <a:pt x="392" y="261"/>
                  </a:lnTo>
                  <a:lnTo>
                    <a:pt x="385" y="279"/>
                  </a:lnTo>
                  <a:lnTo>
                    <a:pt x="377" y="298"/>
                  </a:lnTo>
                  <a:lnTo>
                    <a:pt x="366" y="314"/>
                  </a:lnTo>
                  <a:lnTo>
                    <a:pt x="355" y="329"/>
                  </a:lnTo>
                  <a:lnTo>
                    <a:pt x="342" y="344"/>
                  </a:lnTo>
                  <a:lnTo>
                    <a:pt x="328" y="356"/>
                  </a:lnTo>
                  <a:lnTo>
                    <a:pt x="312" y="368"/>
                  </a:lnTo>
                  <a:lnTo>
                    <a:pt x="296" y="378"/>
                  </a:lnTo>
                  <a:lnTo>
                    <a:pt x="279" y="386"/>
                  </a:lnTo>
                  <a:lnTo>
                    <a:pt x="260" y="393"/>
                  </a:lnTo>
                  <a:lnTo>
                    <a:pt x="241" y="398"/>
                  </a:lnTo>
                  <a:lnTo>
                    <a:pt x="221" y="401"/>
                  </a:lnTo>
                  <a:lnTo>
                    <a:pt x="200" y="403"/>
                  </a:lnTo>
                  <a:lnTo>
                    <a:pt x="181" y="401"/>
                  </a:lnTo>
                  <a:lnTo>
                    <a:pt x="161" y="399"/>
                  </a:lnTo>
                  <a:lnTo>
                    <a:pt x="143" y="394"/>
                  </a:lnTo>
                  <a:lnTo>
                    <a:pt x="124" y="388"/>
                  </a:lnTo>
                  <a:lnTo>
                    <a:pt x="106" y="379"/>
                  </a:lnTo>
                  <a:lnTo>
                    <a:pt x="90" y="369"/>
                  </a:lnTo>
                  <a:lnTo>
                    <a:pt x="74" y="358"/>
                  </a:lnTo>
                  <a:lnTo>
                    <a:pt x="59" y="344"/>
                  </a:lnTo>
                  <a:lnTo>
                    <a:pt x="45" y="329"/>
                  </a:lnTo>
                  <a:lnTo>
                    <a:pt x="33" y="313"/>
                  </a:lnTo>
                  <a:lnTo>
                    <a:pt x="23" y="297"/>
                  </a:lnTo>
                  <a:lnTo>
                    <a:pt x="15" y="278"/>
                  </a:lnTo>
                  <a:lnTo>
                    <a:pt x="8" y="260"/>
                  </a:lnTo>
                  <a:lnTo>
                    <a:pt x="3" y="241"/>
                  </a:lnTo>
                  <a:lnTo>
                    <a:pt x="1" y="220"/>
                  </a:lnTo>
                  <a:lnTo>
                    <a:pt x="0" y="201"/>
                  </a:lnTo>
                  <a:close/>
                </a:path>
              </a:pathLst>
            </a:custGeom>
            <a:solidFill>
              <a:srgbClr val="FFD1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95" name="Freeform 76"/>
            <p:cNvSpPr>
              <a:spLocks/>
            </p:cNvSpPr>
            <p:nvPr/>
          </p:nvSpPr>
          <p:spPr bwMode="auto">
            <a:xfrm>
              <a:off x="716" y="1549"/>
              <a:ext cx="169" cy="189"/>
            </a:xfrm>
            <a:custGeom>
              <a:avLst/>
              <a:gdLst>
                <a:gd name="T0" fmla="*/ 0 w 339"/>
                <a:gd name="T1" fmla="*/ 1 h 378"/>
                <a:gd name="T2" fmla="*/ 0 w 339"/>
                <a:gd name="T3" fmla="*/ 1 h 378"/>
                <a:gd name="T4" fmla="*/ 0 w 339"/>
                <a:gd name="T5" fmla="*/ 1 h 378"/>
                <a:gd name="T6" fmla="*/ 0 w 339"/>
                <a:gd name="T7" fmla="*/ 1 h 378"/>
                <a:gd name="T8" fmla="*/ 0 w 339"/>
                <a:gd name="T9" fmla="*/ 1 h 378"/>
                <a:gd name="T10" fmla="*/ 0 w 339"/>
                <a:gd name="T11" fmla="*/ 1 h 378"/>
                <a:gd name="T12" fmla="*/ 0 w 339"/>
                <a:gd name="T13" fmla="*/ 1 h 378"/>
                <a:gd name="T14" fmla="*/ 0 w 339"/>
                <a:gd name="T15" fmla="*/ 1 h 378"/>
                <a:gd name="T16" fmla="*/ 0 w 339"/>
                <a:gd name="T17" fmla="*/ 1 h 378"/>
                <a:gd name="T18" fmla="*/ 0 w 339"/>
                <a:gd name="T19" fmla="*/ 1 h 378"/>
                <a:gd name="T20" fmla="*/ 0 w 339"/>
                <a:gd name="T21" fmla="*/ 1 h 378"/>
                <a:gd name="T22" fmla="*/ 0 w 339"/>
                <a:gd name="T23" fmla="*/ 1 h 378"/>
                <a:gd name="T24" fmla="*/ 0 w 339"/>
                <a:gd name="T25" fmla="*/ 1 h 378"/>
                <a:gd name="T26" fmla="*/ 0 w 339"/>
                <a:gd name="T27" fmla="*/ 1 h 378"/>
                <a:gd name="T28" fmla="*/ 0 w 339"/>
                <a:gd name="T29" fmla="*/ 1 h 378"/>
                <a:gd name="T30" fmla="*/ 0 w 339"/>
                <a:gd name="T31" fmla="*/ 1 h 378"/>
                <a:gd name="T32" fmla="*/ 0 w 339"/>
                <a:gd name="T33" fmla="*/ 1 h 378"/>
                <a:gd name="T34" fmla="*/ 0 w 339"/>
                <a:gd name="T35" fmla="*/ 1 h 378"/>
                <a:gd name="T36" fmla="*/ 0 w 339"/>
                <a:gd name="T37" fmla="*/ 1 h 378"/>
                <a:gd name="T38" fmla="*/ 0 w 339"/>
                <a:gd name="T39" fmla="*/ 1 h 378"/>
                <a:gd name="T40" fmla="*/ 0 w 339"/>
                <a:gd name="T41" fmla="*/ 1 h 378"/>
                <a:gd name="T42" fmla="*/ 0 w 339"/>
                <a:gd name="T43" fmla="*/ 1 h 378"/>
                <a:gd name="T44" fmla="*/ 0 w 339"/>
                <a:gd name="T45" fmla="*/ 1 h 378"/>
                <a:gd name="T46" fmla="*/ 0 w 339"/>
                <a:gd name="T47" fmla="*/ 1 h 378"/>
                <a:gd name="T48" fmla="*/ 0 w 339"/>
                <a:gd name="T49" fmla="*/ 1 h 378"/>
                <a:gd name="T50" fmla="*/ 0 w 339"/>
                <a:gd name="T51" fmla="*/ 1 h 378"/>
                <a:gd name="T52" fmla="*/ 0 w 339"/>
                <a:gd name="T53" fmla="*/ 1 h 378"/>
                <a:gd name="T54" fmla="*/ 0 w 339"/>
                <a:gd name="T55" fmla="*/ 1 h 378"/>
                <a:gd name="T56" fmla="*/ 0 w 339"/>
                <a:gd name="T57" fmla="*/ 1 h 378"/>
                <a:gd name="T58" fmla="*/ 0 w 339"/>
                <a:gd name="T59" fmla="*/ 1 h 378"/>
                <a:gd name="T60" fmla="*/ 0 w 339"/>
                <a:gd name="T61" fmla="*/ 1 h 378"/>
                <a:gd name="T62" fmla="*/ 0 w 339"/>
                <a:gd name="T63" fmla="*/ 1 h 37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39"/>
                <a:gd name="T97" fmla="*/ 0 h 378"/>
                <a:gd name="T98" fmla="*/ 339 w 339"/>
                <a:gd name="T99" fmla="*/ 378 h 37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39" h="378">
                  <a:moveTo>
                    <a:pt x="280" y="59"/>
                  </a:moveTo>
                  <a:lnTo>
                    <a:pt x="265" y="45"/>
                  </a:lnTo>
                  <a:lnTo>
                    <a:pt x="250" y="34"/>
                  </a:lnTo>
                  <a:lnTo>
                    <a:pt x="233" y="23"/>
                  </a:lnTo>
                  <a:lnTo>
                    <a:pt x="216" y="15"/>
                  </a:lnTo>
                  <a:lnTo>
                    <a:pt x="197" y="8"/>
                  </a:lnTo>
                  <a:lnTo>
                    <a:pt x="179" y="4"/>
                  </a:lnTo>
                  <a:lnTo>
                    <a:pt x="158" y="2"/>
                  </a:lnTo>
                  <a:lnTo>
                    <a:pt x="138" y="0"/>
                  </a:lnTo>
                  <a:lnTo>
                    <a:pt x="119" y="2"/>
                  </a:lnTo>
                  <a:lnTo>
                    <a:pt x="100" y="4"/>
                  </a:lnTo>
                  <a:lnTo>
                    <a:pt x="82" y="8"/>
                  </a:lnTo>
                  <a:lnTo>
                    <a:pt x="65" y="14"/>
                  </a:lnTo>
                  <a:lnTo>
                    <a:pt x="47" y="22"/>
                  </a:lnTo>
                  <a:lnTo>
                    <a:pt x="30" y="33"/>
                  </a:lnTo>
                  <a:lnTo>
                    <a:pt x="15" y="44"/>
                  </a:lnTo>
                  <a:lnTo>
                    <a:pt x="0" y="57"/>
                  </a:lnTo>
                  <a:lnTo>
                    <a:pt x="12" y="51"/>
                  </a:lnTo>
                  <a:lnTo>
                    <a:pt x="22" y="47"/>
                  </a:lnTo>
                  <a:lnTo>
                    <a:pt x="34" y="42"/>
                  </a:lnTo>
                  <a:lnTo>
                    <a:pt x="46" y="38"/>
                  </a:lnTo>
                  <a:lnTo>
                    <a:pt x="58" y="36"/>
                  </a:lnTo>
                  <a:lnTo>
                    <a:pt x="69" y="34"/>
                  </a:lnTo>
                  <a:lnTo>
                    <a:pt x="82" y="33"/>
                  </a:lnTo>
                  <a:lnTo>
                    <a:pt x="95" y="33"/>
                  </a:lnTo>
                  <a:lnTo>
                    <a:pt x="114" y="34"/>
                  </a:lnTo>
                  <a:lnTo>
                    <a:pt x="134" y="36"/>
                  </a:lnTo>
                  <a:lnTo>
                    <a:pt x="152" y="41"/>
                  </a:lnTo>
                  <a:lnTo>
                    <a:pt x="171" y="48"/>
                  </a:lnTo>
                  <a:lnTo>
                    <a:pt x="189" y="56"/>
                  </a:lnTo>
                  <a:lnTo>
                    <a:pt x="205" y="66"/>
                  </a:lnTo>
                  <a:lnTo>
                    <a:pt x="221" y="78"/>
                  </a:lnTo>
                  <a:lnTo>
                    <a:pt x="236" y="91"/>
                  </a:lnTo>
                  <a:lnTo>
                    <a:pt x="250" y="106"/>
                  </a:lnTo>
                  <a:lnTo>
                    <a:pt x="262" y="123"/>
                  </a:lnTo>
                  <a:lnTo>
                    <a:pt x="272" y="139"/>
                  </a:lnTo>
                  <a:lnTo>
                    <a:pt x="280" y="157"/>
                  </a:lnTo>
                  <a:lnTo>
                    <a:pt x="287" y="176"/>
                  </a:lnTo>
                  <a:lnTo>
                    <a:pt x="292" y="194"/>
                  </a:lnTo>
                  <a:lnTo>
                    <a:pt x="294" y="215"/>
                  </a:lnTo>
                  <a:lnTo>
                    <a:pt x="295" y="234"/>
                  </a:lnTo>
                  <a:lnTo>
                    <a:pt x="294" y="255"/>
                  </a:lnTo>
                  <a:lnTo>
                    <a:pt x="290" y="276"/>
                  </a:lnTo>
                  <a:lnTo>
                    <a:pt x="286" y="295"/>
                  </a:lnTo>
                  <a:lnTo>
                    <a:pt x="278" y="314"/>
                  </a:lnTo>
                  <a:lnTo>
                    <a:pt x="270" y="331"/>
                  </a:lnTo>
                  <a:lnTo>
                    <a:pt x="258" y="348"/>
                  </a:lnTo>
                  <a:lnTo>
                    <a:pt x="247" y="363"/>
                  </a:lnTo>
                  <a:lnTo>
                    <a:pt x="233" y="378"/>
                  </a:lnTo>
                  <a:lnTo>
                    <a:pt x="256" y="364"/>
                  </a:lnTo>
                  <a:lnTo>
                    <a:pt x="277" y="347"/>
                  </a:lnTo>
                  <a:lnTo>
                    <a:pt x="294" y="328"/>
                  </a:lnTo>
                  <a:lnTo>
                    <a:pt x="310" y="306"/>
                  </a:lnTo>
                  <a:lnTo>
                    <a:pt x="322" y="283"/>
                  </a:lnTo>
                  <a:lnTo>
                    <a:pt x="331" y="256"/>
                  </a:lnTo>
                  <a:lnTo>
                    <a:pt x="337" y="230"/>
                  </a:lnTo>
                  <a:lnTo>
                    <a:pt x="339" y="201"/>
                  </a:lnTo>
                  <a:lnTo>
                    <a:pt x="338" y="181"/>
                  </a:lnTo>
                  <a:lnTo>
                    <a:pt x="335" y="162"/>
                  </a:lnTo>
                  <a:lnTo>
                    <a:pt x="331" y="143"/>
                  </a:lnTo>
                  <a:lnTo>
                    <a:pt x="324" y="125"/>
                  </a:lnTo>
                  <a:lnTo>
                    <a:pt x="316" y="106"/>
                  </a:lnTo>
                  <a:lnTo>
                    <a:pt x="305" y="90"/>
                  </a:lnTo>
                  <a:lnTo>
                    <a:pt x="294" y="74"/>
                  </a:lnTo>
                  <a:lnTo>
                    <a:pt x="280" y="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96" name="Freeform 77"/>
            <p:cNvSpPr>
              <a:spLocks/>
            </p:cNvSpPr>
            <p:nvPr/>
          </p:nvSpPr>
          <p:spPr bwMode="auto">
            <a:xfrm>
              <a:off x="661" y="1790"/>
              <a:ext cx="249" cy="250"/>
            </a:xfrm>
            <a:custGeom>
              <a:avLst/>
              <a:gdLst>
                <a:gd name="T0" fmla="*/ 1 w 498"/>
                <a:gd name="T1" fmla="*/ 1 h 500"/>
                <a:gd name="T2" fmla="*/ 1 w 498"/>
                <a:gd name="T3" fmla="*/ 1 h 500"/>
                <a:gd name="T4" fmla="*/ 1 w 498"/>
                <a:gd name="T5" fmla="*/ 1 h 500"/>
                <a:gd name="T6" fmla="*/ 1 w 498"/>
                <a:gd name="T7" fmla="*/ 1 h 500"/>
                <a:gd name="T8" fmla="*/ 1 w 498"/>
                <a:gd name="T9" fmla="*/ 1 h 500"/>
                <a:gd name="T10" fmla="*/ 1 w 498"/>
                <a:gd name="T11" fmla="*/ 1 h 500"/>
                <a:gd name="T12" fmla="*/ 1 w 498"/>
                <a:gd name="T13" fmla="*/ 1 h 500"/>
                <a:gd name="T14" fmla="*/ 1 w 498"/>
                <a:gd name="T15" fmla="*/ 1 h 500"/>
                <a:gd name="T16" fmla="*/ 1 w 498"/>
                <a:gd name="T17" fmla="*/ 1 h 500"/>
                <a:gd name="T18" fmla="*/ 1 w 498"/>
                <a:gd name="T19" fmla="*/ 1 h 500"/>
                <a:gd name="T20" fmla="*/ 1 w 498"/>
                <a:gd name="T21" fmla="*/ 1 h 500"/>
                <a:gd name="T22" fmla="*/ 1 w 498"/>
                <a:gd name="T23" fmla="*/ 1 h 500"/>
                <a:gd name="T24" fmla="*/ 1 w 498"/>
                <a:gd name="T25" fmla="*/ 1 h 500"/>
                <a:gd name="T26" fmla="*/ 1 w 498"/>
                <a:gd name="T27" fmla="*/ 1 h 500"/>
                <a:gd name="T28" fmla="*/ 1 w 498"/>
                <a:gd name="T29" fmla="*/ 1 h 500"/>
                <a:gd name="T30" fmla="*/ 1 w 498"/>
                <a:gd name="T31" fmla="*/ 1 h 500"/>
                <a:gd name="T32" fmla="*/ 1 w 498"/>
                <a:gd name="T33" fmla="*/ 1 h 500"/>
                <a:gd name="T34" fmla="*/ 1 w 498"/>
                <a:gd name="T35" fmla="*/ 1 h 500"/>
                <a:gd name="T36" fmla="*/ 1 w 498"/>
                <a:gd name="T37" fmla="*/ 1 h 500"/>
                <a:gd name="T38" fmla="*/ 1 w 498"/>
                <a:gd name="T39" fmla="*/ 1 h 500"/>
                <a:gd name="T40" fmla="*/ 1 w 498"/>
                <a:gd name="T41" fmla="*/ 1 h 500"/>
                <a:gd name="T42" fmla="*/ 1 w 498"/>
                <a:gd name="T43" fmla="*/ 1 h 500"/>
                <a:gd name="T44" fmla="*/ 1 w 498"/>
                <a:gd name="T45" fmla="*/ 1 h 500"/>
                <a:gd name="T46" fmla="*/ 1 w 498"/>
                <a:gd name="T47" fmla="*/ 1 h 500"/>
                <a:gd name="T48" fmla="*/ 1 w 498"/>
                <a:gd name="T49" fmla="*/ 1 h 500"/>
                <a:gd name="T50" fmla="*/ 1 w 498"/>
                <a:gd name="T51" fmla="*/ 1 h 500"/>
                <a:gd name="T52" fmla="*/ 1 w 498"/>
                <a:gd name="T53" fmla="*/ 1 h 500"/>
                <a:gd name="T54" fmla="*/ 1 w 498"/>
                <a:gd name="T55" fmla="*/ 1 h 500"/>
                <a:gd name="T56" fmla="*/ 1 w 498"/>
                <a:gd name="T57" fmla="*/ 1 h 500"/>
                <a:gd name="T58" fmla="*/ 1 w 498"/>
                <a:gd name="T59" fmla="*/ 1 h 500"/>
                <a:gd name="T60" fmla="*/ 1 w 498"/>
                <a:gd name="T61" fmla="*/ 1 h 500"/>
                <a:gd name="T62" fmla="*/ 1 w 498"/>
                <a:gd name="T63" fmla="*/ 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90"/>
                  </a:lnTo>
                  <a:lnTo>
                    <a:pt x="344" y="480"/>
                  </a:lnTo>
                  <a:lnTo>
                    <a:pt x="366" y="470"/>
                  </a:lnTo>
                  <a:lnTo>
                    <a:pt x="387" y="457"/>
                  </a:lnTo>
                  <a:lnTo>
                    <a:pt x="406" y="444"/>
                  </a:lnTo>
                  <a:lnTo>
                    <a:pt x="425" y="426"/>
                  </a:lnTo>
                  <a:lnTo>
                    <a:pt x="442" y="408"/>
                  </a:lnTo>
                  <a:lnTo>
                    <a:pt x="456" y="388"/>
                  </a:lnTo>
                  <a:lnTo>
                    <a:pt x="468" y="368"/>
                  </a:lnTo>
                  <a:lnTo>
                    <a:pt x="479" y="346"/>
                  </a:lnTo>
                  <a:lnTo>
                    <a:pt x="488" y="323"/>
                  </a:lnTo>
                  <a:lnTo>
                    <a:pt x="494" y="300"/>
                  </a:lnTo>
                  <a:lnTo>
                    <a:pt x="497" y="275"/>
                  </a:lnTo>
                  <a:lnTo>
                    <a:pt x="498" y="250"/>
                  </a:lnTo>
                  <a:lnTo>
                    <a:pt x="497" y="225"/>
                  </a:lnTo>
                  <a:lnTo>
                    <a:pt x="494" y="200"/>
                  </a:lnTo>
                  <a:lnTo>
                    <a:pt x="488" y="177"/>
                  </a:lnTo>
                  <a:lnTo>
                    <a:pt x="479" y="154"/>
                  </a:lnTo>
                  <a:lnTo>
                    <a:pt x="468" y="132"/>
                  </a:lnTo>
                  <a:lnTo>
                    <a:pt x="456" y="112"/>
                  </a:lnTo>
                  <a:lnTo>
                    <a:pt x="442" y="92"/>
                  </a:lnTo>
                  <a:lnTo>
                    <a:pt x="425" y="74"/>
                  </a:lnTo>
                  <a:lnTo>
                    <a:pt x="406" y="56"/>
                  </a:lnTo>
                  <a:lnTo>
                    <a:pt x="387" y="43"/>
                  </a:lnTo>
                  <a:lnTo>
                    <a:pt x="366" y="30"/>
                  </a:lnTo>
                  <a:lnTo>
                    <a:pt x="344" y="20"/>
                  </a:lnTo>
                  <a:lnTo>
                    <a:pt x="321" y="10"/>
                  </a:lnTo>
                  <a:lnTo>
                    <a:pt x="298" y="5"/>
                  </a:lnTo>
                  <a:lnTo>
                    <a:pt x="274" y="1"/>
                  </a:lnTo>
                  <a:lnTo>
                    <a:pt x="248" y="0"/>
                  </a:lnTo>
                  <a:lnTo>
                    <a:pt x="223" y="1"/>
                  </a:lnTo>
                  <a:lnTo>
                    <a:pt x="199" y="5"/>
                  </a:lnTo>
                  <a:lnTo>
                    <a:pt x="175" y="12"/>
                  </a:lnTo>
                  <a:lnTo>
                    <a:pt x="152" y="20"/>
                  </a:lnTo>
                  <a:lnTo>
                    <a:pt x="130" y="30"/>
                  </a:lnTo>
                  <a:lnTo>
                    <a:pt x="109" y="43"/>
                  </a:lnTo>
                  <a:lnTo>
                    <a:pt x="91" y="58"/>
                  </a:lnTo>
                  <a:lnTo>
                    <a:pt x="72" y="74"/>
                  </a:lnTo>
                  <a:lnTo>
                    <a:pt x="56" y="91"/>
                  </a:lnTo>
                  <a:lnTo>
                    <a:pt x="42" y="111"/>
                  </a:lnTo>
                  <a:lnTo>
                    <a:pt x="30" y="131"/>
                  </a:lnTo>
                  <a:lnTo>
                    <a:pt x="19" y="153"/>
                  </a:lnTo>
                  <a:lnTo>
                    <a:pt x="11" y="176"/>
                  </a:lnTo>
                  <a:lnTo>
                    <a:pt x="4" y="200"/>
                  </a:lnTo>
                  <a:lnTo>
                    <a:pt x="1" y="225"/>
                  </a:lnTo>
                  <a:lnTo>
                    <a:pt x="0" y="250"/>
                  </a:lnTo>
                  <a:lnTo>
                    <a:pt x="1" y="275"/>
                  </a:lnTo>
                  <a:lnTo>
                    <a:pt x="4" y="300"/>
                  </a:lnTo>
                  <a:lnTo>
                    <a:pt x="10" y="323"/>
                  </a:lnTo>
                  <a:lnTo>
                    <a:pt x="18" y="346"/>
                  </a:lnTo>
                  <a:lnTo>
                    <a:pt x="28" y="368"/>
                  </a:lnTo>
                  <a:lnTo>
                    <a:pt x="41" y="388"/>
                  </a:lnTo>
                  <a:lnTo>
                    <a:pt x="56" y="408"/>
                  </a:lnTo>
                  <a:lnTo>
                    <a:pt x="72" y="426"/>
                  </a:lnTo>
                  <a:lnTo>
                    <a:pt x="91" y="444"/>
                  </a:lnTo>
                  <a:lnTo>
                    <a:pt x="110" y="457"/>
                  </a:lnTo>
                  <a:lnTo>
                    <a:pt x="131" y="470"/>
                  </a:lnTo>
                  <a:lnTo>
                    <a:pt x="153" y="480"/>
                  </a:lnTo>
                  <a:lnTo>
                    <a:pt x="176" y="490"/>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97" name="Freeform 78"/>
            <p:cNvSpPr>
              <a:spLocks/>
            </p:cNvSpPr>
            <p:nvPr/>
          </p:nvSpPr>
          <p:spPr bwMode="auto">
            <a:xfrm>
              <a:off x="685" y="1814"/>
              <a:ext cx="200" cy="201"/>
            </a:xfrm>
            <a:custGeom>
              <a:avLst/>
              <a:gdLst>
                <a:gd name="T0" fmla="*/ 0 w 401"/>
                <a:gd name="T1" fmla="*/ 1 h 400"/>
                <a:gd name="T2" fmla="*/ 0 w 401"/>
                <a:gd name="T3" fmla="*/ 1 h 400"/>
                <a:gd name="T4" fmla="*/ 0 w 401"/>
                <a:gd name="T5" fmla="*/ 1 h 400"/>
                <a:gd name="T6" fmla="*/ 0 w 401"/>
                <a:gd name="T7" fmla="*/ 1 h 400"/>
                <a:gd name="T8" fmla="*/ 0 w 401"/>
                <a:gd name="T9" fmla="*/ 1 h 400"/>
                <a:gd name="T10" fmla="*/ 0 w 401"/>
                <a:gd name="T11" fmla="*/ 1 h 400"/>
                <a:gd name="T12" fmla="*/ 0 w 401"/>
                <a:gd name="T13" fmla="*/ 1 h 400"/>
                <a:gd name="T14" fmla="*/ 0 w 401"/>
                <a:gd name="T15" fmla="*/ 1 h 400"/>
                <a:gd name="T16" fmla="*/ 0 w 401"/>
                <a:gd name="T17" fmla="*/ 1 h 400"/>
                <a:gd name="T18" fmla="*/ 0 w 401"/>
                <a:gd name="T19" fmla="*/ 1 h 400"/>
                <a:gd name="T20" fmla="*/ 0 w 401"/>
                <a:gd name="T21" fmla="*/ 1 h 400"/>
                <a:gd name="T22" fmla="*/ 0 w 401"/>
                <a:gd name="T23" fmla="*/ 1 h 400"/>
                <a:gd name="T24" fmla="*/ 0 w 401"/>
                <a:gd name="T25" fmla="*/ 1 h 400"/>
                <a:gd name="T26" fmla="*/ 0 w 401"/>
                <a:gd name="T27" fmla="*/ 1 h 400"/>
                <a:gd name="T28" fmla="*/ 0 w 401"/>
                <a:gd name="T29" fmla="*/ 1 h 400"/>
                <a:gd name="T30" fmla="*/ 0 w 401"/>
                <a:gd name="T31" fmla="*/ 1 h 400"/>
                <a:gd name="T32" fmla="*/ 0 w 401"/>
                <a:gd name="T33" fmla="*/ 1 h 400"/>
                <a:gd name="T34" fmla="*/ 0 w 401"/>
                <a:gd name="T35" fmla="*/ 1 h 400"/>
                <a:gd name="T36" fmla="*/ 0 w 401"/>
                <a:gd name="T37" fmla="*/ 1 h 400"/>
                <a:gd name="T38" fmla="*/ 0 w 401"/>
                <a:gd name="T39" fmla="*/ 1 h 400"/>
                <a:gd name="T40" fmla="*/ 0 w 401"/>
                <a:gd name="T41" fmla="*/ 1 h 400"/>
                <a:gd name="T42" fmla="*/ 0 w 401"/>
                <a:gd name="T43" fmla="*/ 1 h 400"/>
                <a:gd name="T44" fmla="*/ 0 w 401"/>
                <a:gd name="T45" fmla="*/ 1 h 400"/>
                <a:gd name="T46" fmla="*/ 0 w 401"/>
                <a:gd name="T47" fmla="*/ 1 h 400"/>
                <a:gd name="T48" fmla="*/ 0 w 401"/>
                <a:gd name="T49" fmla="*/ 1 h 400"/>
                <a:gd name="T50" fmla="*/ 0 w 401"/>
                <a:gd name="T51" fmla="*/ 1 h 400"/>
                <a:gd name="T52" fmla="*/ 0 w 401"/>
                <a:gd name="T53" fmla="*/ 1 h 400"/>
                <a:gd name="T54" fmla="*/ 0 w 401"/>
                <a:gd name="T55" fmla="*/ 1 h 400"/>
                <a:gd name="T56" fmla="*/ 0 w 401"/>
                <a:gd name="T57" fmla="*/ 1 h 400"/>
                <a:gd name="T58" fmla="*/ 0 w 401"/>
                <a:gd name="T59" fmla="*/ 1 h 400"/>
                <a:gd name="T60" fmla="*/ 0 w 401"/>
                <a:gd name="T61" fmla="*/ 1 h 400"/>
                <a:gd name="T62" fmla="*/ 0 w 401"/>
                <a:gd name="T63" fmla="*/ 1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0"/>
                <a:gd name="T98" fmla="*/ 401 w 401"/>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0">
                  <a:moveTo>
                    <a:pt x="0" y="200"/>
                  </a:moveTo>
                  <a:lnTo>
                    <a:pt x="1" y="180"/>
                  </a:lnTo>
                  <a:lnTo>
                    <a:pt x="3" y="161"/>
                  </a:lnTo>
                  <a:lnTo>
                    <a:pt x="8" y="142"/>
                  </a:lnTo>
                  <a:lnTo>
                    <a:pt x="15" y="124"/>
                  </a:lnTo>
                  <a:lnTo>
                    <a:pt x="23" y="106"/>
                  </a:lnTo>
                  <a:lnTo>
                    <a:pt x="33" y="89"/>
                  </a:lnTo>
                  <a:lnTo>
                    <a:pt x="45" y="73"/>
                  </a:lnTo>
                  <a:lnTo>
                    <a:pt x="59" y="58"/>
                  </a:lnTo>
                  <a:lnTo>
                    <a:pt x="74" y="44"/>
                  </a:lnTo>
                  <a:lnTo>
                    <a:pt x="90" y="33"/>
                  </a:lnTo>
                  <a:lnTo>
                    <a:pt x="106" y="23"/>
                  </a:lnTo>
                  <a:lnTo>
                    <a:pt x="124" y="15"/>
                  </a:lnTo>
                  <a:lnTo>
                    <a:pt x="143" y="8"/>
                  </a:lnTo>
                  <a:lnTo>
                    <a:pt x="161" y="3"/>
                  </a:lnTo>
                  <a:lnTo>
                    <a:pt x="181" y="1"/>
                  </a:lnTo>
                  <a:lnTo>
                    <a:pt x="200" y="0"/>
                  </a:lnTo>
                  <a:lnTo>
                    <a:pt x="220" y="1"/>
                  </a:lnTo>
                  <a:lnTo>
                    <a:pt x="241" y="3"/>
                  </a:lnTo>
                  <a:lnTo>
                    <a:pt x="259" y="8"/>
                  </a:lnTo>
                  <a:lnTo>
                    <a:pt x="278" y="15"/>
                  </a:lnTo>
                  <a:lnTo>
                    <a:pt x="295" y="23"/>
                  </a:lnTo>
                  <a:lnTo>
                    <a:pt x="312" y="33"/>
                  </a:lnTo>
                  <a:lnTo>
                    <a:pt x="327" y="44"/>
                  </a:lnTo>
                  <a:lnTo>
                    <a:pt x="342" y="58"/>
                  </a:lnTo>
                  <a:lnTo>
                    <a:pt x="356" y="73"/>
                  </a:lnTo>
                  <a:lnTo>
                    <a:pt x="367" y="89"/>
                  </a:lnTo>
                  <a:lnTo>
                    <a:pt x="378" y="106"/>
                  </a:lnTo>
                  <a:lnTo>
                    <a:pt x="386" y="124"/>
                  </a:lnTo>
                  <a:lnTo>
                    <a:pt x="393" y="142"/>
                  </a:lnTo>
                  <a:lnTo>
                    <a:pt x="397" y="161"/>
                  </a:lnTo>
                  <a:lnTo>
                    <a:pt x="400" y="180"/>
                  </a:lnTo>
                  <a:lnTo>
                    <a:pt x="401" y="200"/>
                  </a:lnTo>
                  <a:lnTo>
                    <a:pt x="400" y="221"/>
                  </a:lnTo>
                  <a:lnTo>
                    <a:pt x="396" y="240"/>
                  </a:lnTo>
                  <a:lnTo>
                    <a:pt x="392" y="260"/>
                  </a:lnTo>
                  <a:lnTo>
                    <a:pt x="385" y="278"/>
                  </a:lnTo>
                  <a:lnTo>
                    <a:pt x="377" y="296"/>
                  </a:lnTo>
                  <a:lnTo>
                    <a:pt x="366" y="312"/>
                  </a:lnTo>
                  <a:lnTo>
                    <a:pt x="355" y="328"/>
                  </a:lnTo>
                  <a:lnTo>
                    <a:pt x="342" y="342"/>
                  </a:lnTo>
                  <a:lnTo>
                    <a:pt x="328" y="354"/>
                  </a:lnTo>
                  <a:lnTo>
                    <a:pt x="312" y="366"/>
                  </a:lnTo>
                  <a:lnTo>
                    <a:pt x="296" y="376"/>
                  </a:lnTo>
                  <a:lnTo>
                    <a:pt x="279" y="384"/>
                  </a:lnTo>
                  <a:lnTo>
                    <a:pt x="260" y="391"/>
                  </a:lnTo>
                  <a:lnTo>
                    <a:pt x="241" y="396"/>
                  </a:lnTo>
                  <a:lnTo>
                    <a:pt x="221" y="399"/>
                  </a:lnTo>
                  <a:lnTo>
                    <a:pt x="200" y="400"/>
                  </a:lnTo>
                  <a:lnTo>
                    <a:pt x="181" y="399"/>
                  </a:lnTo>
                  <a:lnTo>
                    <a:pt x="161" y="397"/>
                  </a:lnTo>
                  <a:lnTo>
                    <a:pt x="143" y="392"/>
                  </a:lnTo>
                  <a:lnTo>
                    <a:pt x="124" y="385"/>
                  </a:lnTo>
                  <a:lnTo>
                    <a:pt x="106" y="377"/>
                  </a:lnTo>
                  <a:lnTo>
                    <a:pt x="90" y="367"/>
                  </a:lnTo>
                  <a:lnTo>
                    <a:pt x="74" y="356"/>
                  </a:lnTo>
                  <a:lnTo>
                    <a:pt x="59" y="342"/>
                  </a:lnTo>
                  <a:lnTo>
                    <a:pt x="45" y="327"/>
                  </a:lnTo>
                  <a:lnTo>
                    <a:pt x="33" y="311"/>
                  </a:lnTo>
                  <a:lnTo>
                    <a:pt x="23" y="294"/>
                  </a:lnTo>
                  <a:lnTo>
                    <a:pt x="15" y="277"/>
                  </a:lnTo>
                  <a:lnTo>
                    <a:pt x="8" y="259"/>
                  </a:lnTo>
                  <a:lnTo>
                    <a:pt x="3" y="239"/>
                  </a:lnTo>
                  <a:lnTo>
                    <a:pt x="1" y="220"/>
                  </a:lnTo>
                  <a:lnTo>
                    <a:pt x="0" y="200"/>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98" name="Freeform 79"/>
            <p:cNvSpPr>
              <a:spLocks/>
            </p:cNvSpPr>
            <p:nvPr/>
          </p:nvSpPr>
          <p:spPr bwMode="auto">
            <a:xfrm>
              <a:off x="705" y="1814"/>
              <a:ext cx="180" cy="181"/>
            </a:xfrm>
            <a:custGeom>
              <a:avLst/>
              <a:gdLst>
                <a:gd name="T0" fmla="*/ 0 w 361"/>
                <a:gd name="T1" fmla="*/ 1 h 361"/>
                <a:gd name="T2" fmla="*/ 0 w 361"/>
                <a:gd name="T3" fmla="*/ 1 h 361"/>
                <a:gd name="T4" fmla="*/ 0 w 361"/>
                <a:gd name="T5" fmla="*/ 1 h 361"/>
                <a:gd name="T6" fmla="*/ 0 w 361"/>
                <a:gd name="T7" fmla="*/ 1 h 361"/>
                <a:gd name="T8" fmla="*/ 0 w 361"/>
                <a:gd name="T9" fmla="*/ 1 h 361"/>
                <a:gd name="T10" fmla="*/ 0 w 361"/>
                <a:gd name="T11" fmla="*/ 1 h 361"/>
                <a:gd name="T12" fmla="*/ 0 w 361"/>
                <a:gd name="T13" fmla="*/ 1 h 361"/>
                <a:gd name="T14" fmla="*/ 0 w 361"/>
                <a:gd name="T15" fmla="*/ 1 h 361"/>
                <a:gd name="T16" fmla="*/ 0 w 361"/>
                <a:gd name="T17" fmla="*/ 1 h 361"/>
                <a:gd name="T18" fmla="*/ 0 w 361"/>
                <a:gd name="T19" fmla="*/ 1 h 361"/>
                <a:gd name="T20" fmla="*/ 0 w 361"/>
                <a:gd name="T21" fmla="*/ 1 h 361"/>
                <a:gd name="T22" fmla="*/ 0 w 361"/>
                <a:gd name="T23" fmla="*/ 1 h 361"/>
                <a:gd name="T24" fmla="*/ 0 w 361"/>
                <a:gd name="T25" fmla="*/ 1 h 361"/>
                <a:gd name="T26" fmla="*/ 0 w 361"/>
                <a:gd name="T27" fmla="*/ 1 h 361"/>
                <a:gd name="T28" fmla="*/ 0 w 361"/>
                <a:gd name="T29" fmla="*/ 1 h 361"/>
                <a:gd name="T30" fmla="*/ 0 w 361"/>
                <a:gd name="T31" fmla="*/ 1 h 361"/>
                <a:gd name="T32" fmla="*/ 0 w 361"/>
                <a:gd name="T33" fmla="*/ 1 h 361"/>
                <a:gd name="T34" fmla="*/ 0 w 361"/>
                <a:gd name="T35" fmla="*/ 1 h 361"/>
                <a:gd name="T36" fmla="*/ 0 w 361"/>
                <a:gd name="T37" fmla="*/ 1 h 361"/>
                <a:gd name="T38" fmla="*/ 0 w 361"/>
                <a:gd name="T39" fmla="*/ 1 h 361"/>
                <a:gd name="T40" fmla="*/ 0 w 361"/>
                <a:gd name="T41" fmla="*/ 1 h 361"/>
                <a:gd name="T42" fmla="*/ 0 w 361"/>
                <a:gd name="T43" fmla="*/ 1 h 361"/>
                <a:gd name="T44" fmla="*/ 0 w 361"/>
                <a:gd name="T45" fmla="*/ 1 h 361"/>
                <a:gd name="T46" fmla="*/ 0 w 361"/>
                <a:gd name="T47" fmla="*/ 1 h 361"/>
                <a:gd name="T48" fmla="*/ 0 w 361"/>
                <a:gd name="T49" fmla="*/ 1 h 361"/>
                <a:gd name="T50" fmla="*/ 0 w 361"/>
                <a:gd name="T51" fmla="*/ 1 h 361"/>
                <a:gd name="T52" fmla="*/ 0 w 361"/>
                <a:gd name="T53" fmla="*/ 1 h 361"/>
                <a:gd name="T54" fmla="*/ 0 w 361"/>
                <a:gd name="T55" fmla="*/ 1 h 361"/>
                <a:gd name="T56" fmla="*/ 0 w 361"/>
                <a:gd name="T57" fmla="*/ 1 h 361"/>
                <a:gd name="T58" fmla="*/ 0 w 361"/>
                <a:gd name="T59" fmla="*/ 1 h 361"/>
                <a:gd name="T60" fmla="*/ 0 w 361"/>
                <a:gd name="T61" fmla="*/ 1 h 361"/>
                <a:gd name="T62" fmla="*/ 0 w 361"/>
                <a:gd name="T63" fmla="*/ 1 h 361"/>
                <a:gd name="T64" fmla="*/ 0 w 361"/>
                <a:gd name="T65" fmla="*/ 1 h 361"/>
                <a:gd name="T66" fmla="*/ 0 w 361"/>
                <a:gd name="T67" fmla="*/ 1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8"/>
                  </a:moveTo>
                  <a:lnTo>
                    <a:pt x="287" y="44"/>
                  </a:lnTo>
                  <a:lnTo>
                    <a:pt x="272" y="33"/>
                  </a:lnTo>
                  <a:lnTo>
                    <a:pt x="255" y="23"/>
                  </a:lnTo>
                  <a:lnTo>
                    <a:pt x="238" y="15"/>
                  </a:lnTo>
                  <a:lnTo>
                    <a:pt x="219" y="8"/>
                  </a:lnTo>
                  <a:lnTo>
                    <a:pt x="201" y="3"/>
                  </a:lnTo>
                  <a:lnTo>
                    <a:pt x="180" y="1"/>
                  </a:lnTo>
                  <a:lnTo>
                    <a:pt x="160" y="0"/>
                  </a:lnTo>
                  <a:lnTo>
                    <a:pt x="141" y="1"/>
                  </a:lnTo>
                  <a:lnTo>
                    <a:pt x="121" y="3"/>
                  </a:lnTo>
                  <a:lnTo>
                    <a:pt x="103" y="8"/>
                  </a:lnTo>
                  <a:lnTo>
                    <a:pt x="84" y="15"/>
                  </a:lnTo>
                  <a:lnTo>
                    <a:pt x="66" y="23"/>
                  </a:lnTo>
                  <a:lnTo>
                    <a:pt x="50" y="33"/>
                  </a:lnTo>
                  <a:lnTo>
                    <a:pt x="34" y="44"/>
                  </a:lnTo>
                  <a:lnTo>
                    <a:pt x="19" y="58"/>
                  </a:lnTo>
                  <a:lnTo>
                    <a:pt x="14" y="64"/>
                  </a:lnTo>
                  <a:lnTo>
                    <a:pt x="10" y="69"/>
                  </a:lnTo>
                  <a:lnTo>
                    <a:pt x="5" y="74"/>
                  </a:lnTo>
                  <a:lnTo>
                    <a:pt x="0" y="80"/>
                  </a:lnTo>
                  <a:lnTo>
                    <a:pt x="14" y="71"/>
                  </a:lnTo>
                  <a:lnTo>
                    <a:pt x="28" y="63"/>
                  </a:lnTo>
                  <a:lnTo>
                    <a:pt x="42" y="56"/>
                  </a:lnTo>
                  <a:lnTo>
                    <a:pt x="57" y="50"/>
                  </a:lnTo>
                  <a:lnTo>
                    <a:pt x="72" y="46"/>
                  </a:lnTo>
                  <a:lnTo>
                    <a:pt x="88" y="42"/>
                  </a:lnTo>
                  <a:lnTo>
                    <a:pt x="104" y="41"/>
                  </a:lnTo>
                  <a:lnTo>
                    <a:pt x="120" y="40"/>
                  </a:lnTo>
                  <a:lnTo>
                    <a:pt x="140" y="41"/>
                  </a:lnTo>
                  <a:lnTo>
                    <a:pt x="159" y="43"/>
                  </a:lnTo>
                  <a:lnTo>
                    <a:pt x="178" y="49"/>
                  </a:lnTo>
                  <a:lnTo>
                    <a:pt x="196" y="55"/>
                  </a:lnTo>
                  <a:lnTo>
                    <a:pt x="215" y="64"/>
                  </a:lnTo>
                  <a:lnTo>
                    <a:pt x="231" y="74"/>
                  </a:lnTo>
                  <a:lnTo>
                    <a:pt x="247" y="86"/>
                  </a:lnTo>
                  <a:lnTo>
                    <a:pt x="262" y="99"/>
                  </a:lnTo>
                  <a:lnTo>
                    <a:pt x="276" y="114"/>
                  </a:lnTo>
                  <a:lnTo>
                    <a:pt x="287" y="130"/>
                  </a:lnTo>
                  <a:lnTo>
                    <a:pt x="297" y="146"/>
                  </a:lnTo>
                  <a:lnTo>
                    <a:pt x="306" y="164"/>
                  </a:lnTo>
                  <a:lnTo>
                    <a:pt x="312" y="183"/>
                  </a:lnTo>
                  <a:lnTo>
                    <a:pt x="317" y="201"/>
                  </a:lnTo>
                  <a:lnTo>
                    <a:pt x="319" y="222"/>
                  </a:lnTo>
                  <a:lnTo>
                    <a:pt x="321" y="241"/>
                  </a:lnTo>
                  <a:lnTo>
                    <a:pt x="319" y="258"/>
                  </a:lnTo>
                  <a:lnTo>
                    <a:pt x="318" y="275"/>
                  </a:lnTo>
                  <a:lnTo>
                    <a:pt x="315" y="290"/>
                  </a:lnTo>
                  <a:lnTo>
                    <a:pt x="310" y="306"/>
                  </a:lnTo>
                  <a:lnTo>
                    <a:pt x="304" y="321"/>
                  </a:lnTo>
                  <a:lnTo>
                    <a:pt x="297" y="335"/>
                  </a:lnTo>
                  <a:lnTo>
                    <a:pt x="289" y="349"/>
                  </a:lnTo>
                  <a:lnTo>
                    <a:pt x="280" y="361"/>
                  </a:lnTo>
                  <a:lnTo>
                    <a:pt x="297" y="346"/>
                  </a:lnTo>
                  <a:lnTo>
                    <a:pt x="314" y="330"/>
                  </a:lnTo>
                  <a:lnTo>
                    <a:pt x="327" y="312"/>
                  </a:lnTo>
                  <a:lnTo>
                    <a:pt x="339" y="291"/>
                  </a:lnTo>
                  <a:lnTo>
                    <a:pt x="348" y="270"/>
                  </a:lnTo>
                  <a:lnTo>
                    <a:pt x="355" y="247"/>
                  </a:lnTo>
                  <a:lnTo>
                    <a:pt x="360" y="224"/>
                  </a:lnTo>
                  <a:lnTo>
                    <a:pt x="361" y="200"/>
                  </a:lnTo>
                  <a:lnTo>
                    <a:pt x="360" y="180"/>
                  </a:lnTo>
                  <a:lnTo>
                    <a:pt x="357" y="161"/>
                  </a:lnTo>
                  <a:lnTo>
                    <a:pt x="353" y="142"/>
                  </a:lnTo>
                  <a:lnTo>
                    <a:pt x="346" y="124"/>
                  </a:lnTo>
                  <a:lnTo>
                    <a:pt x="338" y="106"/>
                  </a:lnTo>
                  <a:lnTo>
                    <a:pt x="327" y="89"/>
                  </a:lnTo>
                  <a:lnTo>
                    <a:pt x="316" y="73"/>
                  </a:lnTo>
                  <a:lnTo>
                    <a:pt x="302" y="58"/>
                  </a:lnTo>
                  <a:close/>
                </a:path>
              </a:pathLst>
            </a:custGeom>
            <a:solidFill>
              <a:srgbClr val="7FFF7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grpSp>
      <p:grpSp>
        <p:nvGrpSpPr>
          <p:cNvPr id="7173" name="Group 61"/>
          <p:cNvGrpSpPr>
            <a:grpSpLocks/>
          </p:cNvGrpSpPr>
          <p:nvPr/>
        </p:nvGrpSpPr>
        <p:grpSpPr bwMode="auto">
          <a:xfrm>
            <a:off x="6937375" y="1030288"/>
            <a:ext cx="319088" cy="355600"/>
            <a:chOff x="410" y="1186"/>
            <a:chExt cx="745" cy="919"/>
          </a:xfrm>
        </p:grpSpPr>
        <p:sp>
          <p:nvSpPr>
            <p:cNvPr id="7263" name="Freeform 62"/>
            <p:cNvSpPr>
              <a:spLocks/>
            </p:cNvSpPr>
            <p:nvPr/>
          </p:nvSpPr>
          <p:spPr bwMode="auto">
            <a:xfrm>
              <a:off x="410" y="1186"/>
              <a:ext cx="745" cy="919"/>
            </a:xfrm>
            <a:custGeom>
              <a:avLst/>
              <a:gdLst>
                <a:gd name="T0" fmla="*/ 1 w 1489"/>
                <a:gd name="T1" fmla="*/ 1 h 1836"/>
                <a:gd name="T2" fmla="*/ 1 w 1489"/>
                <a:gd name="T3" fmla="*/ 1 h 1836"/>
                <a:gd name="T4" fmla="*/ 1 w 1489"/>
                <a:gd name="T5" fmla="*/ 1 h 1836"/>
                <a:gd name="T6" fmla="*/ 1 w 1489"/>
                <a:gd name="T7" fmla="*/ 1 h 1836"/>
                <a:gd name="T8" fmla="*/ 1 w 1489"/>
                <a:gd name="T9" fmla="*/ 1 h 1836"/>
                <a:gd name="T10" fmla="*/ 1 w 1489"/>
                <a:gd name="T11" fmla="*/ 1 h 1836"/>
                <a:gd name="T12" fmla="*/ 1 w 1489"/>
                <a:gd name="T13" fmla="*/ 1 h 1836"/>
                <a:gd name="T14" fmla="*/ 1 w 1489"/>
                <a:gd name="T15" fmla="*/ 1 h 1836"/>
                <a:gd name="T16" fmla="*/ 1 w 1489"/>
                <a:gd name="T17" fmla="*/ 1 h 1836"/>
                <a:gd name="T18" fmla="*/ 1 w 1489"/>
                <a:gd name="T19" fmla="*/ 1 h 1836"/>
                <a:gd name="T20" fmla="*/ 1 w 1489"/>
                <a:gd name="T21" fmla="*/ 1 h 1836"/>
                <a:gd name="T22" fmla="*/ 1 w 1489"/>
                <a:gd name="T23" fmla="*/ 1 h 1836"/>
                <a:gd name="T24" fmla="*/ 1 w 1489"/>
                <a:gd name="T25" fmla="*/ 1 h 1836"/>
                <a:gd name="T26" fmla="*/ 1 w 1489"/>
                <a:gd name="T27" fmla="*/ 1 h 1836"/>
                <a:gd name="T28" fmla="*/ 1 w 1489"/>
                <a:gd name="T29" fmla="*/ 1 h 1836"/>
                <a:gd name="T30" fmla="*/ 1 w 1489"/>
                <a:gd name="T31" fmla="*/ 1 h 1836"/>
                <a:gd name="T32" fmla="*/ 1 w 1489"/>
                <a:gd name="T33" fmla="*/ 1 h 1836"/>
                <a:gd name="T34" fmla="*/ 1 w 1489"/>
                <a:gd name="T35" fmla="*/ 1 h 1836"/>
                <a:gd name="T36" fmla="*/ 1 w 1489"/>
                <a:gd name="T37" fmla="*/ 1 h 1836"/>
                <a:gd name="T38" fmla="*/ 1 w 1489"/>
                <a:gd name="T39" fmla="*/ 1 h 1836"/>
                <a:gd name="T40" fmla="*/ 1 w 1489"/>
                <a:gd name="T41" fmla="*/ 1 h 1836"/>
                <a:gd name="T42" fmla="*/ 1 w 1489"/>
                <a:gd name="T43" fmla="*/ 1 h 1836"/>
                <a:gd name="T44" fmla="*/ 1 w 1489"/>
                <a:gd name="T45" fmla="*/ 1 h 1836"/>
                <a:gd name="T46" fmla="*/ 1 w 1489"/>
                <a:gd name="T47" fmla="*/ 1 h 1836"/>
                <a:gd name="T48" fmla="*/ 1 w 1489"/>
                <a:gd name="T49" fmla="*/ 1 h 1836"/>
                <a:gd name="T50" fmla="*/ 1 w 1489"/>
                <a:gd name="T51" fmla="*/ 1 h 1836"/>
                <a:gd name="T52" fmla="*/ 1 w 1489"/>
                <a:gd name="T53" fmla="*/ 1 h 1836"/>
                <a:gd name="T54" fmla="*/ 1 w 1489"/>
                <a:gd name="T55" fmla="*/ 1 h 1836"/>
                <a:gd name="T56" fmla="*/ 1 w 1489"/>
                <a:gd name="T57" fmla="*/ 1 h 1836"/>
                <a:gd name="T58" fmla="*/ 1 w 1489"/>
                <a:gd name="T59" fmla="*/ 1 h 1836"/>
                <a:gd name="T60" fmla="*/ 1 w 1489"/>
                <a:gd name="T61" fmla="*/ 1 h 1836"/>
                <a:gd name="T62" fmla="*/ 1 w 1489"/>
                <a:gd name="T63" fmla="*/ 1 h 1836"/>
                <a:gd name="T64" fmla="*/ 1 w 1489"/>
                <a:gd name="T65" fmla="*/ 1 h 1836"/>
                <a:gd name="T66" fmla="*/ 1 w 1489"/>
                <a:gd name="T67" fmla="*/ 1 h 1836"/>
                <a:gd name="T68" fmla="*/ 1 w 1489"/>
                <a:gd name="T69" fmla="*/ 1 h 1836"/>
                <a:gd name="T70" fmla="*/ 1 w 1489"/>
                <a:gd name="T71" fmla="*/ 1 h 1836"/>
                <a:gd name="T72" fmla="*/ 1 w 1489"/>
                <a:gd name="T73" fmla="*/ 1 h 1836"/>
                <a:gd name="T74" fmla="*/ 1 w 1489"/>
                <a:gd name="T75" fmla="*/ 1 h 1836"/>
                <a:gd name="T76" fmla="*/ 1 w 1489"/>
                <a:gd name="T77" fmla="*/ 1 h 1836"/>
                <a:gd name="T78" fmla="*/ 1 w 1489"/>
                <a:gd name="T79" fmla="*/ 1 h 1836"/>
                <a:gd name="T80" fmla="*/ 1 w 1489"/>
                <a:gd name="T81" fmla="*/ 1 h 1836"/>
                <a:gd name="T82" fmla="*/ 1 w 1489"/>
                <a:gd name="T83" fmla="*/ 1 h 1836"/>
                <a:gd name="T84" fmla="*/ 1 w 1489"/>
                <a:gd name="T85" fmla="*/ 1 h 1836"/>
                <a:gd name="T86" fmla="*/ 1 w 1489"/>
                <a:gd name="T87" fmla="*/ 1 h 1836"/>
                <a:gd name="T88" fmla="*/ 1 w 1489"/>
                <a:gd name="T89" fmla="*/ 1 h 18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89"/>
                <a:gd name="T136" fmla="*/ 0 h 1836"/>
                <a:gd name="T137" fmla="*/ 1489 w 1489"/>
                <a:gd name="T138" fmla="*/ 1836 h 18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89" h="1836">
                  <a:moveTo>
                    <a:pt x="1425" y="865"/>
                  </a:moveTo>
                  <a:lnTo>
                    <a:pt x="1489" y="872"/>
                  </a:lnTo>
                  <a:lnTo>
                    <a:pt x="1489" y="670"/>
                  </a:lnTo>
                  <a:lnTo>
                    <a:pt x="1146" y="670"/>
                  </a:lnTo>
                  <a:lnTo>
                    <a:pt x="1146" y="503"/>
                  </a:lnTo>
                  <a:lnTo>
                    <a:pt x="1166" y="466"/>
                  </a:lnTo>
                  <a:lnTo>
                    <a:pt x="1189" y="434"/>
                  </a:lnTo>
                  <a:lnTo>
                    <a:pt x="1212" y="408"/>
                  </a:lnTo>
                  <a:lnTo>
                    <a:pt x="1235" y="385"/>
                  </a:lnTo>
                  <a:lnTo>
                    <a:pt x="1258" y="365"/>
                  </a:lnTo>
                  <a:lnTo>
                    <a:pt x="1280" y="350"/>
                  </a:lnTo>
                  <a:lnTo>
                    <a:pt x="1303" y="337"/>
                  </a:lnTo>
                  <a:lnTo>
                    <a:pt x="1324" y="327"/>
                  </a:lnTo>
                  <a:lnTo>
                    <a:pt x="1345" y="320"/>
                  </a:lnTo>
                  <a:lnTo>
                    <a:pt x="1363" y="315"/>
                  </a:lnTo>
                  <a:lnTo>
                    <a:pt x="1379" y="312"/>
                  </a:lnTo>
                  <a:lnTo>
                    <a:pt x="1394" y="310"/>
                  </a:lnTo>
                  <a:lnTo>
                    <a:pt x="1407" y="310"/>
                  </a:lnTo>
                  <a:lnTo>
                    <a:pt x="1416" y="309"/>
                  </a:lnTo>
                  <a:lnTo>
                    <a:pt x="1422" y="310"/>
                  </a:lnTo>
                  <a:lnTo>
                    <a:pt x="1425" y="310"/>
                  </a:lnTo>
                  <a:lnTo>
                    <a:pt x="1489" y="317"/>
                  </a:lnTo>
                  <a:lnTo>
                    <a:pt x="1489" y="114"/>
                  </a:lnTo>
                  <a:lnTo>
                    <a:pt x="1146" y="114"/>
                  </a:lnTo>
                  <a:lnTo>
                    <a:pt x="1146" y="0"/>
                  </a:lnTo>
                  <a:lnTo>
                    <a:pt x="354" y="0"/>
                  </a:lnTo>
                  <a:lnTo>
                    <a:pt x="354" y="114"/>
                  </a:lnTo>
                  <a:lnTo>
                    <a:pt x="0" y="114"/>
                  </a:lnTo>
                  <a:lnTo>
                    <a:pt x="0" y="317"/>
                  </a:lnTo>
                  <a:lnTo>
                    <a:pt x="63" y="310"/>
                  </a:lnTo>
                  <a:lnTo>
                    <a:pt x="66" y="310"/>
                  </a:lnTo>
                  <a:lnTo>
                    <a:pt x="72" y="309"/>
                  </a:lnTo>
                  <a:lnTo>
                    <a:pt x="83" y="310"/>
                  </a:lnTo>
                  <a:lnTo>
                    <a:pt x="95" y="310"/>
                  </a:lnTo>
                  <a:lnTo>
                    <a:pt x="110" y="312"/>
                  </a:lnTo>
                  <a:lnTo>
                    <a:pt x="128" y="315"/>
                  </a:lnTo>
                  <a:lnTo>
                    <a:pt x="146" y="321"/>
                  </a:lnTo>
                  <a:lnTo>
                    <a:pt x="167" y="329"/>
                  </a:lnTo>
                  <a:lnTo>
                    <a:pt x="189" y="340"/>
                  </a:lnTo>
                  <a:lnTo>
                    <a:pt x="212" y="352"/>
                  </a:lnTo>
                  <a:lnTo>
                    <a:pt x="235" y="368"/>
                  </a:lnTo>
                  <a:lnTo>
                    <a:pt x="259" y="389"/>
                  </a:lnTo>
                  <a:lnTo>
                    <a:pt x="282" y="413"/>
                  </a:lnTo>
                  <a:lnTo>
                    <a:pt x="305" y="442"/>
                  </a:lnTo>
                  <a:lnTo>
                    <a:pt x="327" y="476"/>
                  </a:lnTo>
                  <a:lnTo>
                    <a:pt x="349" y="515"/>
                  </a:lnTo>
                  <a:lnTo>
                    <a:pt x="350" y="517"/>
                  </a:lnTo>
                  <a:lnTo>
                    <a:pt x="351" y="518"/>
                  </a:lnTo>
                  <a:lnTo>
                    <a:pt x="353" y="521"/>
                  </a:lnTo>
                  <a:lnTo>
                    <a:pt x="354" y="523"/>
                  </a:lnTo>
                  <a:lnTo>
                    <a:pt x="354" y="670"/>
                  </a:lnTo>
                  <a:lnTo>
                    <a:pt x="0" y="670"/>
                  </a:lnTo>
                  <a:lnTo>
                    <a:pt x="0" y="873"/>
                  </a:lnTo>
                  <a:lnTo>
                    <a:pt x="63" y="865"/>
                  </a:lnTo>
                  <a:lnTo>
                    <a:pt x="66" y="865"/>
                  </a:lnTo>
                  <a:lnTo>
                    <a:pt x="72" y="865"/>
                  </a:lnTo>
                  <a:lnTo>
                    <a:pt x="83" y="865"/>
                  </a:lnTo>
                  <a:lnTo>
                    <a:pt x="95" y="866"/>
                  </a:lnTo>
                  <a:lnTo>
                    <a:pt x="110" y="868"/>
                  </a:lnTo>
                  <a:lnTo>
                    <a:pt x="128" y="872"/>
                  </a:lnTo>
                  <a:lnTo>
                    <a:pt x="146" y="878"/>
                  </a:lnTo>
                  <a:lnTo>
                    <a:pt x="167" y="885"/>
                  </a:lnTo>
                  <a:lnTo>
                    <a:pt x="189" y="895"/>
                  </a:lnTo>
                  <a:lnTo>
                    <a:pt x="212" y="909"/>
                  </a:lnTo>
                  <a:lnTo>
                    <a:pt x="235" y="925"/>
                  </a:lnTo>
                  <a:lnTo>
                    <a:pt x="259" y="946"/>
                  </a:lnTo>
                  <a:lnTo>
                    <a:pt x="282" y="970"/>
                  </a:lnTo>
                  <a:lnTo>
                    <a:pt x="305" y="999"/>
                  </a:lnTo>
                  <a:lnTo>
                    <a:pt x="327" y="1032"/>
                  </a:lnTo>
                  <a:lnTo>
                    <a:pt x="349" y="1071"/>
                  </a:lnTo>
                  <a:lnTo>
                    <a:pt x="350" y="1072"/>
                  </a:lnTo>
                  <a:lnTo>
                    <a:pt x="351" y="1075"/>
                  </a:lnTo>
                  <a:lnTo>
                    <a:pt x="353" y="1076"/>
                  </a:lnTo>
                  <a:lnTo>
                    <a:pt x="354" y="1078"/>
                  </a:lnTo>
                  <a:lnTo>
                    <a:pt x="354" y="1209"/>
                  </a:lnTo>
                  <a:lnTo>
                    <a:pt x="0" y="1209"/>
                  </a:lnTo>
                  <a:lnTo>
                    <a:pt x="0" y="1412"/>
                  </a:lnTo>
                  <a:lnTo>
                    <a:pt x="63" y="1405"/>
                  </a:lnTo>
                  <a:lnTo>
                    <a:pt x="66" y="1405"/>
                  </a:lnTo>
                  <a:lnTo>
                    <a:pt x="72" y="1404"/>
                  </a:lnTo>
                  <a:lnTo>
                    <a:pt x="83" y="1405"/>
                  </a:lnTo>
                  <a:lnTo>
                    <a:pt x="95" y="1405"/>
                  </a:lnTo>
                  <a:lnTo>
                    <a:pt x="110" y="1408"/>
                  </a:lnTo>
                  <a:lnTo>
                    <a:pt x="128" y="1411"/>
                  </a:lnTo>
                  <a:lnTo>
                    <a:pt x="146" y="1417"/>
                  </a:lnTo>
                  <a:lnTo>
                    <a:pt x="167" y="1425"/>
                  </a:lnTo>
                  <a:lnTo>
                    <a:pt x="189" y="1435"/>
                  </a:lnTo>
                  <a:lnTo>
                    <a:pt x="212" y="1448"/>
                  </a:lnTo>
                  <a:lnTo>
                    <a:pt x="235" y="1465"/>
                  </a:lnTo>
                  <a:lnTo>
                    <a:pt x="259" y="1485"/>
                  </a:lnTo>
                  <a:lnTo>
                    <a:pt x="282" y="1510"/>
                  </a:lnTo>
                  <a:lnTo>
                    <a:pt x="305" y="1539"/>
                  </a:lnTo>
                  <a:lnTo>
                    <a:pt x="327" y="1572"/>
                  </a:lnTo>
                  <a:lnTo>
                    <a:pt x="349" y="1612"/>
                  </a:lnTo>
                  <a:lnTo>
                    <a:pt x="350" y="1613"/>
                  </a:lnTo>
                  <a:lnTo>
                    <a:pt x="351" y="1615"/>
                  </a:lnTo>
                  <a:lnTo>
                    <a:pt x="353" y="1616"/>
                  </a:lnTo>
                  <a:lnTo>
                    <a:pt x="354" y="1618"/>
                  </a:lnTo>
                  <a:lnTo>
                    <a:pt x="354" y="1836"/>
                  </a:lnTo>
                  <a:lnTo>
                    <a:pt x="1146" y="1836"/>
                  </a:lnTo>
                  <a:lnTo>
                    <a:pt x="1146" y="1600"/>
                  </a:lnTo>
                  <a:lnTo>
                    <a:pt x="1166" y="1563"/>
                  </a:lnTo>
                  <a:lnTo>
                    <a:pt x="1189" y="1531"/>
                  </a:lnTo>
                  <a:lnTo>
                    <a:pt x="1212" y="1504"/>
                  </a:lnTo>
                  <a:lnTo>
                    <a:pt x="1235" y="1481"/>
                  </a:lnTo>
                  <a:lnTo>
                    <a:pt x="1258" y="1462"/>
                  </a:lnTo>
                  <a:lnTo>
                    <a:pt x="1280" y="1446"/>
                  </a:lnTo>
                  <a:lnTo>
                    <a:pt x="1303" y="1433"/>
                  </a:lnTo>
                  <a:lnTo>
                    <a:pt x="1324" y="1424"/>
                  </a:lnTo>
                  <a:lnTo>
                    <a:pt x="1345" y="1417"/>
                  </a:lnTo>
                  <a:lnTo>
                    <a:pt x="1363" y="1411"/>
                  </a:lnTo>
                  <a:lnTo>
                    <a:pt x="1379" y="1408"/>
                  </a:lnTo>
                  <a:lnTo>
                    <a:pt x="1394" y="1405"/>
                  </a:lnTo>
                  <a:lnTo>
                    <a:pt x="1407" y="1405"/>
                  </a:lnTo>
                  <a:lnTo>
                    <a:pt x="1416" y="1405"/>
                  </a:lnTo>
                  <a:lnTo>
                    <a:pt x="1422" y="1405"/>
                  </a:lnTo>
                  <a:lnTo>
                    <a:pt x="1425" y="1405"/>
                  </a:lnTo>
                  <a:lnTo>
                    <a:pt x="1489" y="1412"/>
                  </a:lnTo>
                  <a:lnTo>
                    <a:pt x="1489" y="1209"/>
                  </a:lnTo>
                  <a:lnTo>
                    <a:pt x="1146" y="1209"/>
                  </a:lnTo>
                  <a:lnTo>
                    <a:pt x="1146" y="1060"/>
                  </a:lnTo>
                  <a:lnTo>
                    <a:pt x="1166" y="1023"/>
                  </a:lnTo>
                  <a:lnTo>
                    <a:pt x="1189" y="991"/>
                  </a:lnTo>
                  <a:lnTo>
                    <a:pt x="1212" y="964"/>
                  </a:lnTo>
                  <a:lnTo>
                    <a:pt x="1235" y="941"/>
                  </a:lnTo>
                  <a:lnTo>
                    <a:pt x="1258" y="921"/>
                  </a:lnTo>
                  <a:lnTo>
                    <a:pt x="1280" y="906"/>
                  </a:lnTo>
                  <a:lnTo>
                    <a:pt x="1303" y="894"/>
                  </a:lnTo>
                  <a:lnTo>
                    <a:pt x="1324" y="883"/>
                  </a:lnTo>
                  <a:lnTo>
                    <a:pt x="1345" y="877"/>
                  </a:lnTo>
                  <a:lnTo>
                    <a:pt x="1363" y="871"/>
                  </a:lnTo>
                  <a:lnTo>
                    <a:pt x="1379" y="868"/>
                  </a:lnTo>
                  <a:lnTo>
                    <a:pt x="1394" y="866"/>
                  </a:lnTo>
                  <a:lnTo>
                    <a:pt x="1407" y="865"/>
                  </a:lnTo>
                  <a:lnTo>
                    <a:pt x="1416" y="865"/>
                  </a:lnTo>
                  <a:lnTo>
                    <a:pt x="1422" y="865"/>
                  </a:lnTo>
                  <a:lnTo>
                    <a:pt x="1425" y="865"/>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64" name="Freeform 63"/>
            <p:cNvSpPr>
              <a:spLocks/>
            </p:cNvSpPr>
            <p:nvPr/>
          </p:nvSpPr>
          <p:spPr bwMode="auto">
            <a:xfrm>
              <a:off x="426" y="1203"/>
              <a:ext cx="712" cy="885"/>
            </a:xfrm>
            <a:custGeom>
              <a:avLst/>
              <a:gdLst>
                <a:gd name="T0" fmla="*/ 1 w 1423"/>
                <a:gd name="T1" fmla="*/ 0 h 1772"/>
                <a:gd name="T2" fmla="*/ 1 w 1423"/>
                <a:gd name="T3" fmla="*/ 0 h 1772"/>
                <a:gd name="T4" fmla="*/ 1 w 1423"/>
                <a:gd name="T5" fmla="*/ 0 h 1772"/>
                <a:gd name="T6" fmla="*/ 1 w 1423"/>
                <a:gd name="T7" fmla="*/ 0 h 1772"/>
                <a:gd name="T8" fmla="*/ 1 w 1423"/>
                <a:gd name="T9" fmla="*/ 0 h 1772"/>
                <a:gd name="T10" fmla="*/ 1 w 1423"/>
                <a:gd name="T11" fmla="*/ 0 h 1772"/>
                <a:gd name="T12" fmla="*/ 1 w 1423"/>
                <a:gd name="T13" fmla="*/ 0 h 1772"/>
                <a:gd name="T14" fmla="*/ 1 w 1423"/>
                <a:gd name="T15" fmla="*/ 0 h 1772"/>
                <a:gd name="T16" fmla="*/ 1 w 1423"/>
                <a:gd name="T17" fmla="*/ 0 h 1772"/>
                <a:gd name="T18" fmla="*/ 1 w 1423"/>
                <a:gd name="T19" fmla="*/ 0 h 1772"/>
                <a:gd name="T20" fmla="*/ 1 w 1423"/>
                <a:gd name="T21" fmla="*/ 0 h 1772"/>
                <a:gd name="T22" fmla="*/ 1 w 1423"/>
                <a:gd name="T23" fmla="*/ 0 h 1772"/>
                <a:gd name="T24" fmla="*/ 1 w 1423"/>
                <a:gd name="T25" fmla="*/ 0 h 1772"/>
                <a:gd name="T26" fmla="*/ 1 w 1423"/>
                <a:gd name="T27" fmla="*/ 0 h 1772"/>
                <a:gd name="T28" fmla="*/ 1 w 1423"/>
                <a:gd name="T29" fmla="*/ 0 h 1772"/>
                <a:gd name="T30" fmla="*/ 1 w 1423"/>
                <a:gd name="T31" fmla="*/ 0 h 1772"/>
                <a:gd name="T32" fmla="*/ 1 w 1423"/>
                <a:gd name="T33" fmla="*/ 0 h 1772"/>
                <a:gd name="T34" fmla="*/ 1 w 1423"/>
                <a:gd name="T35" fmla="*/ 0 h 1772"/>
                <a:gd name="T36" fmla="*/ 1 w 1423"/>
                <a:gd name="T37" fmla="*/ 0 h 1772"/>
                <a:gd name="T38" fmla="*/ 1 w 1423"/>
                <a:gd name="T39" fmla="*/ 0 h 1772"/>
                <a:gd name="T40" fmla="*/ 1 w 1423"/>
                <a:gd name="T41" fmla="*/ 0 h 1772"/>
                <a:gd name="T42" fmla="*/ 1 w 1423"/>
                <a:gd name="T43" fmla="*/ 0 h 1772"/>
                <a:gd name="T44" fmla="*/ 1 w 1423"/>
                <a:gd name="T45" fmla="*/ 0 h 1772"/>
                <a:gd name="T46" fmla="*/ 1 w 1423"/>
                <a:gd name="T47" fmla="*/ 0 h 1772"/>
                <a:gd name="T48" fmla="*/ 1 w 1423"/>
                <a:gd name="T49" fmla="*/ 0 h 1772"/>
                <a:gd name="T50" fmla="*/ 1 w 1423"/>
                <a:gd name="T51" fmla="*/ 0 h 1772"/>
                <a:gd name="T52" fmla="*/ 1 w 1423"/>
                <a:gd name="T53" fmla="*/ 0 h 1772"/>
                <a:gd name="T54" fmla="*/ 1 w 1423"/>
                <a:gd name="T55" fmla="*/ 0 h 1772"/>
                <a:gd name="T56" fmla="*/ 1 w 1423"/>
                <a:gd name="T57" fmla="*/ 0 h 1772"/>
                <a:gd name="T58" fmla="*/ 1 w 1423"/>
                <a:gd name="T59" fmla="*/ 0 h 1772"/>
                <a:gd name="T60" fmla="*/ 1 w 1423"/>
                <a:gd name="T61" fmla="*/ 0 h 1772"/>
                <a:gd name="T62" fmla="*/ 1 w 1423"/>
                <a:gd name="T63" fmla="*/ 0 h 1772"/>
                <a:gd name="T64" fmla="*/ 1 w 1423"/>
                <a:gd name="T65" fmla="*/ 0 h 1772"/>
                <a:gd name="T66" fmla="*/ 1 w 1423"/>
                <a:gd name="T67" fmla="*/ 0 h 1772"/>
                <a:gd name="T68" fmla="*/ 1 w 1423"/>
                <a:gd name="T69" fmla="*/ 0 h 1772"/>
                <a:gd name="T70" fmla="*/ 1 w 1423"/>
                <a:gd name="T71" fmla="*/ 0 h 1772"/>
                <a:gd name="T72" fmla="*/ 1 w 1423"/>
                <a:gd name="T73" fmla="*/ 0 h 1772"/>
                <a:gd name="T74" fmla="*/ 1 w 1423"/>
                <a:gd name="T75" fmla="*/ 0 h 1772"/>
                <a:gd name="T76" fmla="*/ 1 w 1423"/>
                <a:gd name="T77" fmla="*/ 0 h 1772"/>
                <a:gd name="T78" fmla="*/ 1 w 1423"/>
                <a:gd name="T79" fmla="*/ 0 h 1772"/>
                <a:gd name="T80" fmla="*/ 1 w 1423"/>
                <a:gd name="T81" fmla="*/ 0 h 1772"/>
                <a:gd name="T82" fmla="*/ 1 w 1423"/>
                <a:gd name="T83" fmla="*/ 0 h 1772"/>
                <a:gd name="T84" fmla="*/ 1 w 1423"/>
                <a:gd name="T85" fmla="*/ 0 h 1772"/>
                <a:gd name="T86" fmla="*/ 1 w 1423"/>
                <a:gd name="T87" fmla="*/ 0 h 1772"/>
                <a:gd name="T88" fmla="*/ 1 w 1423"/>
                <a:gd name="T89" fmla="*/ 0 h 177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23"/>
                <a:gd name="T136" fmla="*/ 0 h 1772"/>
                <a:gd name="T137" fmla="*/ 1423 w 1423"/>
                <a:gd name="T138" fmla="*/ 1772 h 177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23" h="1772">
                  <a:moveTo>
                    <a:pt x="1397" y="801"/>
                  </a:moveTo>
                  <a:lnTo>
                    <a:pt x="1423" y="804"/>
                  </a:lnTo>
                  <a:lnTo>
                    <a:pt x="1423" y="671"/>
                  </a:lnTo>
                  <a:lnTo>
                    <a:pt x="1081" y="671"/>
                  </a:lnTo>
                  <a:lnTo>
                    <a:pt x="1081" y="463"/>
                  </a:lnTo>
                  <a:lnTo>
                    <a:pt x="1104" y="422"/>
                  </a:lnTo>
                  <a:lnTo>
                    <a:pt x="1130" y="386"/>
                  </a:lnTo>
                  <a:lnTo>
                    <a:pt x="1155" y="355"/>
                  </a:lnTo>
                  <a:lnTo>
                    <a:pt x="1180" y="330"/>
                  </a:lnTo>
                  <a:lnTo>
                    <a:pt x="1207" y="308"/>
                  </a:lnTo>
                  <a:lnTo>
                    <a:pt x="1232" y="290"/>
                  </a:lnTo>
                  <a:lnTo>
                    <a:pt x="1258" y="277"/>
                  </a:lnTo>
                  <a:lnTo>
                    <a:pt x="1282" y="265"/>
                  </a:lnTo>
                  <a:lnTo>
                    <a:pt x="1305" y="257"/>
                  </a:lnTo>
                  <a:lnTo>
                    <a:pt x="1326" y="251"/>
                  </a:lnTo>
                  <a:lnTo>
                    <a:pt x="1344" y="248"/>
                  </a:lnTo>
                  <a:lnTo>
                    <a:pt x="1361" y="245"/>
                  </a:lnTo>
                  <a:lnTo>
                    <a:pt x="1375" y="244"/>
                  </a:lnTo>
                  <a:lnTo>
                    <a:pt x="1387" y="244"/>
                  </a:lnTo>
                  <a:lnTo>
                    <a:pt x="1393" y="244"/>
                  </a:lnTo>
                  <a:lnTo>
                    <a:pt x="1397" y="244"/>
                  </a:lnTo>
                  <a:lnTo>
                    <a:pt x="1423" y="248"/>
                  </a:lnTo>
                  <a:lnTo>
                    <a:pt x="1423" y="114"/>
                  </a:lnTo>
                  <a:lnTo>
                    <a:pt x="1081" y="114"/>
                  </a:lnTo>
                  <a:lnTo>
                    <a:pt x="1081" y="0"/>
                  </a:lnTo>
                  <a:lnTo>
                    <a:pt x="355" y="0"/>
                  </a:lnTo>
                  <a:lnTo>
                    <a:pt x="355" y="114"/>
                  </a:lnTo>
                  <a:lnTo>
                    <a:pt x="0" y="114"/>
                  </a:lnTo>
                  <a:lnTo>
                    <a:pt x="0" y="248"/>
                  </a:lnTo>
                  <a:lnTo>
                    <a:pt x="28" y="244"/>
                  </a:lnTo>
                  <a:lnTo>
                    <a:pt x="31" y="244"/>
                  </a:lnTo>
                  <a:lnTo>
                    <a:pt x="39" y="244"/>
                  </a:lnTo>
                  <a:lnTo>
                    <a:pt x="49" y="244"/>
                  </a:lnTo>
                  <a:lnTo>
                    <a:pt x="63" y="245"/>
                  </a:lnTo>
                  <a:lnTo>
                    <a:pt x="81" y="248"/>
                  </a:lnTo>
                  <a:lnTo>
                    <a:pt x="100" y="251"/>
                  </a:lnTo>
                  <a:lnTo>
                    <a:pt x="121" y="257"/>
                  </a:lnTo>
                  <a:lnTo>
                    <a:pt x="144" y="266"/>
                  </a:lnTo>
                  <a:lnTo>
                    <a:pt x="168" y="277"/>
                  </a:lnTo>
                  <a:lnTo>
                    <a:pt x="193" y="291"/>
                  </a:lnTo>
                  <a:lnTo>
                    <a:pt x="220" y="309"/>
                  </a:lnTo>
                  <a:lnTo>
                    <a:pt x="246" y="332"/>
                  </a:lnTo>
                  <a:lnTo>
                    <a:pt x="272" y="357"/>
                  </a:lnTo>
                  <a:lnTo>
                    <a:pt x="297" y="389"/>
                  </a:lnTo>
                  <a:lnTo>
                    <a:pt x="322" y="425"/>
                  </a:lnTo>
                  <a:lnTo>
                    <a:pt x="345" y="468"/>
                  </a:lnTo>
                  <a:lnTo>
                    <a:pt x="348" y="471"/>
                  </a:lnTo>
                  <a:lnTo>
                    <a:pt x="350" y="474"/>
                  </a:lnTo>
                  <a:lnTo>
                    <a:pt x="352" y="476"/>
                  </a:lnTo>
                  <a:lnTo>
                    <a:pt x="355" y="478"/>
                  </a:lnTo>
                  <a:lnTo>
                    <a:pt x="355" y="671"/>
                  </a:lnTo>
                  <a:lnTo>
                    <a:pt x="0" y="671"/>
                  </a:lnTo>
                  <a:lnTo>
                    <a:pt x="0" y="804"/>
                  </a:lnTo>
                  <a:lnTo>
                    <a:pt x="28" y="801"/>
                  </a:lnTo>
                  <a:lnTo>
                    <a:pt x="31" y="801"/>
                  </a:lnTo>
                  <a:lnTo>
                    <a:pt x="39" y="801"/>
                  </a:lnTo>
                  <a:lnTo>
                    <a:pt x="49" y="801"/>
                  </a:lnTo>
                  <a:lnTo>
                    <a:pt x="63" y="802"/>
                  </a:lnTo>
                  <a:lnTo>
                    <a:pt x="81" y="804"/>
                  </a:lnTo>
                  <a:lnTo>
                    <a:pt x="100" y="808"/>
                  </a:lnTo>
                  <a:lnTo>
                    <a:pt x="121" y="813"/>
                  </a:lnTo>
                  <a:lnTo>
                    <a:pt x="144" y="821"/>
                  </a:lnTo>
                  <a:lnTo>
                    <a:pt x="168" y="833"/>
                  </a:lnTo>
                  <a:lnTo>
                    <a:pt x="193" y="847"/>
                  </a:lnTo>
                  <a:lnTo>
                    <a:pt x="220" y="865"/>
                  </a:lnTo>
                  <a:lnTo>
                    <a:pt x="246" y="887"/>
                  </a:lnTo>
                  <a:lnTo>
                    <a:pt x="272" y="914"/>
                  </a:lnTo>
                  <a:lnTo>
                    <a:pt x="297" y="945"/>
                  </a:lnTo>
                  <a:lnTo>
                    <a:pt x="322" y="982"/>
                  </a:lnTo>
                  <a:lnTo>
                    <a:pt x="345" y="1024"/>
                  </a:lnTo>
                  <a:lnTo>
                    <a:pt x="348" y="1028"/>
                  </a:lnTo>
                  <a:lnTo>
                    <a:pt x="350" y="1030"/>
                  </a:lnTo>
                  <a:lnTo>
                    <a:pt x="352" y="1031"/>
                  </a:lnTo>
                  <a:lnTo>
                    <a:pt x="355" y="1033"/>
                  </a:lnTo>
                  <a:lnTo>
                    <a:pt x="355" y="1211"/>
                  </a:lnTo>
                  <a:lnTo>
                    <a:pt x="0" y="1211"/>
                  </a:lnTo>
                  <a:lnTo>
                    <a:pt x="0" y="1345"/>
                  </a:lnTo>
                  <a:lnTo>
                    <a:pt x="28" y="1341"/>
                  </a:lnTo>
                  <a:lnTo>
                    <a:pt x="31" y="1341"/>
                  </a:lnTo>
                  <a:lnTo>
                    <a:pt x="39" y="1340"/>
                  </a:lnTo>
                  <a:lnTo>
                    <a:pt x="49" y="1341"/>
                  </a:lnTo>
                  <a:lnTo>
                    <a:pt x="63" y="1341"/>
                  </a:lnTo>
                  <a:lnTo>
                    <a:pt x="81" y="1343"/>
                  </a:lnTo>
                  <a:lnTo>
                    <a:pt x="100" y="1348"/>
                  </a:lnTo>
                  <a:lnTo>
                    <a:pt x="121" y="1354"/>
                  </a:lnTo>
                  <a:lnTo>
                    <a:pt x="144" y="1362"/>
                  </a:lnTo>
                  <a:lnTo>
                    <a:pt x="168" y="1373"/>
                  </a:lnTo>
                  <a:lnTo>
                    <a:pt x="193" y="1387"/>
                  </a:lnTo>
                  <a:lnTo>
                    <a:pt x="220" y="1406"/>
                  </a:lnTo>
                  <a:lnTo>
                    <a:pt x="246" y="1427"/>
                  </a:lnTo>
                  <a:lnTo>
                    <a:pt x="272" y="1454"/>
                  </a:lnTo>
                  <a:lnTo>
                    <a:pt x="297" y="1485"/>
                  </a:lnTo>
                  <a:lnTo>
                    <a:pt x="322" y="1522"/>
                  </a:lnTo>
                  <a:lnTo>
                    <a:pt x="345" y="1565"/>
                  </a:lnTo>
                  <a:lnTo>
                    <a:pt x="348" y="1567"/>
                  </a:lnTo>
                  <a:lnTo>
                    <a:pt x="350" y="1569"/>
                  </a:lnTo>
                  <a:lnTo>
                    <a:pt x="352" y="1571"/>
                  </a:lnTo>
                  <a:lnTo>
                    <a:pt x="355" y="1574"/>
                  </a:lnTo>
                  <a:lnTo>
                    <a:pt x="355" y="1772"/>
                  </a:lnTo>
                  <a:lnTo>
                    <a:pt x="1081" y="1772"/>
                  </a:lnTo>
                  <a:lnTo>
                    <a:pt x="1081" y="1560"/>
                  </a:lnTo>
                  <a:lnTo>
                    <a:pt x="1104" y="1518"/>
                  </a:lnTo>
                  <a:lnTo>
                    <a:pt x="1130" y="1483"/>
                  </a:lnTo>
                  <a:lnTo>
                    <a:pt x="1155" y="1452"/>
                  </a:lnTo>
                  <a:lnTo>
                    <a:pt x="1180" y="1425"/>
                  </a:lnTo>
                  <a:lnTo>
                    <a:pt x="1207" y="1403"/>
                  </a:lnTo>
                  <a:lnTo>
                    <a:pt x="1232" y="1386"/>
                  </a:lnTo>
                  <a:lnTo>
                    <a:pt x="1258" y="1372"/>
                  </a:lnTo>
                  <a:lnTo>
                    <a:pt x="1282" y="1361"/>
                  </a:lnTo>
                  <a:lnTo>
                    <a:pt x="1305" y="1353"/>
                  </a:lnTo>
                  <a:lnTo>
                    <a:pt x="1326" y="1347"/>
                  </a:lnTo>
                  <a:lnTo>
                    <a:pt x="1344" y="1343"/>
                  </a:lnTo>
                  <a:lnTo>
                    <a:pt x="1361" y="1341"/>
                  </a:lnTo>
                  <a:lnTo>
                    <a:pt x="1375" y="1341"/>
                  </a:lnTo>
                  <a:lnTo>
                    <a:pt x="1387" y="1340"/>
                  </a:lnTo>
                  <a:lnTo>
                    <a:pt x="1393" y="1341"/>
                  </a:lnTo>
                  <a:lnTo>
                    <a:pt x="1397" y="1341"/>
                  </a:lnTo>
                  <a:lnTo>
                    <a:pt x="1423" y="1343"/>
                  </a:lnTo>
                  <a:lnTo>
                    <a:pt x="1423" y="1211"/>
                  </a:lnTo>
                  <a:lnTo>
                    <a:pt x="1081" y="1211"/>
                  </a:lnTo>
                  <a:lnTo>
                    <a:pt x="1081" y="1020"/>
                  </a:lnTo>
                  <a:lnTo>
                    <a:pt x="1104" y="978"/>
                  </a:lnTo>
                  <a:lnTo>
                    <a:pt x="1130" y="942"/>
                  </a:lnTo>
                  <a:lnTo>
                    <a:pt x="1155" y="911"/>
                  </a:lnTo>
                  <a:lnTo>
                    <a:pt x="1180" y="886"/>
                  </a:lnTo>
                  <a:lnTo>
                    <a:pt x="1207" y="864"/>
                  </a:lnTo>
                  <a:lnTo>
                    <a:pt x="1232" y="847"/>
                  </a:lnTo>
                  <a:lnTo>
                    <a:pt x="1258" y="833"/>
                  </a:lnTo>
                  <a:lnTo>
                    <a:pt x="1282" y="821"/>
                  </a:lnTo>
                  <a:lnTo>
                    <a:pt x="1305" y="813"/>
                  </a:lnTo>
                  <a:lnTo>
                    <a:pt x="1326" y="808"/>
                  </a:lnTo>
                  <a:lnTo>
                    <a:pt x="1344" y="804"/>
                  </a:lnTo>
                  <a:lnTo>
                    <a:pt x="1361" y="802"/>
                  </a:lnTo>
                  <a:lnTo>
                    <a:pt x="1375" y="801"/>
                  </a:lnTo>
                  <a:lnTo>
                    <a:pt x="1387" y="801"/>
                  </a:lnTo>
                  <a:lnTo>
                    <a:pt x="1393" y="801"/>
                  </a:lnTo>
                  <a:lnTo>
                    <a:pt x="1397" y="8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65" name="Freeform 64"/>
            <p:cNvSpPr>
              <a:spLocks/>
            </p:cNvSpPr>
            <p:nvPr/>
          </p:nvSpPr>
          <p:spPr bwMode="auto">
            <a:xfrm>
              <a:off x="967" y="1563"/>
              <a:ext cx="147" cy="102"/>
            </a:xfrm>
            <a:custGeom>
              <a:avLst/>
              <a:gdLst>
                <a:gd name="T0" fmla="*/ 1 w 294"/>
                <a:gd name="T1" fmla="*/ 0 h 205"/>
                <a:gd name="T2" fmla="*/ 1 w 294"/>
                <a:gd name="T3" fmla="*/ 0 h 205"/>
                <a:gd name="T4" fmla="*/ 1 w 294"/>
                <a:gd name="T5" fmla="*/ 0 h 205"/>
                <a:gd name="T6" fmla="*/ 1 w 294"/>
                <a:gd name="T7" fmla="*/ 0 h 205"/>
                <a:gd name="T8" fmla="*/ 1 w 294"/>
                <a:gd name="T9" fmla="*/ 0 h 205"/>
                <a:gd name="T10" fmla="*/ 1 w 294"/>
                <a:gd name="T11" fmla="*/ 0 h 205"/>
                <a:gd name="T12" fmla="*/ 1 w 294"/>
                <a:gd name="T13" fmla="*/ 0 h 205"/>
                <a:gd name="T14" fmla="*/ 1 w 294"/>
                <a:gd name="T15" fmla="*/ 0 h 205"/>
                <a:gd name="T16" fmla="*/ 1 w 294"/>
                <a:gd name="T17" fmla="*/ 0 h 205"/>
                <a:gd name="T18" fmla="*/ 1 w 294"/>
                <a:gd name="T19" fmla="*/ 0 h 205"/>
                <a:gd name="T20" fmla="*/ 1 w 294"/>
                <a:gd name="T21" fmla="*/ 0 h 205"/>
                <a:gd name="T22" fmla="*/ 1 w 294"/>
                <a:gd name="T23" fmla="*/ 0 h 205"/>
                <a:gd name="T24" fmla="*/ 1 w 294"/>
                <a:gd name="T25" fmla="*/ 0 h 205"/>
                <a:gd name="T26" fmla="*/ 1 w 294"/>
                <a:gd name="T27" fmla="*/ 0 h 205"/>
                <a:gd name="T28" fmla="*/ 1 w 294"/>
                <a:gd name="T29" fmla="*/ 0 h 205"/>
                <a:gd name="T30" fmla="*/ 1 w 294"/>
                <a:gd name="T31" fmla="*/ 0 h 205"/>
                <a:gd name="T32" fmla="*/ 1 w 294"/>
                <a:gd name="T33" fmla="*/ 0 h 205"/>
                <a:gd name="T34" fmla="*/ 0 w 294"/>
                <a:gd name="T35" fmla="*/ 0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1"/>
                  </a:lnTo>
                  <a:lnTo>
                    <a:pt x="283" y="32"/>
                  </a:lnTo>
                  <a:lnTo>
                    <a:pt x="270" y="33"/>
                  </a:lnTo>
                  <a:lnTo>
                    <a:pt x="255" y="36"/>
                  </a:lnTo>
                  <a:lnTo>
                    <a:pt x="239" y="38"/>
                  </a:lnTo>
                  <a:lnTo>
                    <a:pt x="223" y="43"/>
                  </a:lnTo>
                  <a:lnTo>
                    <a:pt x="204" y="47"/>
                  </a:lnTo>
                  <a:lnTo>
                    <a:pt x="186" y="54"/>
                  </a:lnTo>
                  <a:lnTo>
                    <a:pt x="166" y="62"/>
                  </a:lnTo>
                  <a:lnTo>
                    <a:pt x="145" y="73"/>
                  </a:lnTo>
                  <a:lnTo>
                    <a:pt x="125" y="85"/>
                  </a:lnTo>
                  <a:lnTo>
                    <a:pt x="104" y="99"/>
                  </a:lnTo>
                  <a:lnTo>
                    <a:pt x="83" y="115"/>
                  </a:lnTo>
                  <a:lnTo>
                    <a:pt x="61" y="134"/>
                  </a:lnTo>
                  <a:lnTo>
                    <a:pt x="41" y="154"/>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66" name="Freeform 65"/>
            <p:cNvSpPr>
              <a:spLocks/>
            </p:cNvSpPr>
            <p:nvPr/>
          </p:nvSpPr>
          <p:spPr bwMode="auto">
            <a:xfrm>
              <a:off x="967" y="1284"/>
              <a:ext cx="147" cy="103"/>
            </a:xfrm>
            <a:custGeom>
              <a:avLst/>
              <a:gdLst>
                <a:gd name="T0" fmla="*/ 1 w 294"/>
                <a:gd name="T1" fmla="*/ 0 h 205"/>
                <a:gd name="T2" fmla="*/ 1 w 294"/>
                <a:gd name="T3" fmla="*/ 1 h 205"/>
                <a:gd name="T4" fmla="*/ 1 w 294"/>
                <a:gd name="T5" fmla="*/ 1 h 205"/>
                <a:gd name="T6" fmla="*/ 1 w 294"/>
                <a:gd name="T7" fmla="*/ 1 h 205"/>
                <a:gd name="T8" fmla="*/ 1 w 294"/>
                <a:gd name="T9" fmla="*/ 1 h 205"/>
                <a:gd name="T10" fmla="*/ 1 w 294"/>
                <a:gd name="T11" fmla="*/ 1 h 205"/>
                <a:gd name="T12" fmla="*/ 1 w 294"/>
                <a:gd name="T13" fmla="*/ 1 h 205"/>
                <a:gd name="T14" fmla="*/ 1 w 294"/>
                <a:gd name="T15" fmla="*/ 1 h 205"/>
                <a:gd name="T16" fmla="*/ 1 w 294"/>
                <a:gd name="T17" fmla="*/ 1 h 205"/>
                <a:gd name="T18" fmla="*/ 1 w 294"/>
                <a:gd name="T19" fmla="*/ 1 h 205"/>
                <a:gd name="T20" fmla="*/ 1 w 294"/>
                <a:gd name="T21" fmla="*/ 1 h 205"/>
                <a:gd name="T22" fmla="*/ 1 w 294"/>
                <a:gd name="T23" fmla="*/ 1 h 205"/>
                <a:gd name="T24" fmla="*/ 1 w 294"/>
                <a:gd name="T25" fmla="*/ 1 h 205"/>
                <a:gd name="T26" fmla="*/ 1 w 294"/>
                <a:gd name="T27" fmla="*/ 1 h 205"/>
                <a:gd name="T28" fmla="*/ 1 w 294"/>
                <a:gd name="T29" fmla="*/ 1 h 205"/>
                <a:gd name="T30" fmla="*/ 1 w 294"/>
                <a:gd name="T31" fmla="*/ 1 h 205"/>
                <a:gd name="T32" fmla="*/ 1 w 294"/>
                <a:gd name="T33" fmla="*/ 1 h 205"/>
                <a:gd name="T34" fmla="*/ 0 w 294"/>
                <a:gd name="T35" fmla="*/ 1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2"/>
                  </a:lnTo>
                  <a:lnTo>
                    <a:pt x="283" y="32"/>
                  </a:lnTo>
                  <a:lnTo>
                    <a:pt x="270" y="33"/>
                  </a:lnTo>
                  <a:lnTo>
                    <a:pt x="255" y="35"/>
                  </a:lnTo>
                  <a:lnTo>
                    <a:pt x="239" y="39"/>
                  </a:lnTo>
                  <a:lnTo>
                    <a:pt x="223" y="42"/>
                  </a:lnTo>
                  <a:lnTo>
                    <a:pt x="204" y="48"/>
                  </a:lnTo>
                  <a:lnTo>
                    <a:pt x="186" y="54"/>
                  </a:lnTo>
                  <a:lnTo>
                    <a:pt x="166" y="63"/>
                  </a:lnTo>
                  <a:lnTo>
                    <a:pt x="145" y="72"/>
                  </a:lnTo>
                  <a:lnTo>
                    <a:pt x="125" y="85"/>
                  </a:lnTo>
                  <a:lnTo>
                    <a:pt x="104" y="99"/>
                  </a:lnTo>
                  <a:lnTo>
                    <a:pt x="83" y="115"/>
                  </a:lnTo>
                  <a:lnTo>
                    <a:pt x="61" y="133"/>
                  </a:lnTo>
                  <a:lnTo>
                    <a:pt x="41" y="154"/>
                  </a:lnTo>
                  <a:lnTo>
                    <a:pt x="20" y="178"/>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67" name="Freeform 66"/>
            <p:cNvSpPr>
              <a:spLocks/>
            </p:cNvSpPr>
            <p:nvPr/>
          </p:nvSpPr>
          <p:spPr bwMode="auto">
            <a:xfrm>
              <a:off x="451" y="1284"/>
              <a:ext cx="153" cy="111"/>
            </a:xfrm>
            <a:custGeom>
              <a:avLst/>
              <a:gdLst>
                <a:gd name="T0" fmla="*/ 0 w 306"/>
                <a:gd name="T1" fmla="*/ 1 h 221"/>
                <a:gd name="T2" fmla="*/ 0 w 306"/>
                <a:gd name="T3" fmla="*/ 0 h 221"/>
                <a:gd name="T4" fmla="*/ 1 w 306"/>
                <a:gd name="T5" fmla="*/ 0 h 221"/>
                <a:gd name="T6" fmla="*/ 1 w 306"/>
                <a:gd name="T7" fmla="*/ 1 h 221"/>
                <a:gd name="T8" fmla="*/ 1 w 306"/>
                <a:gd name="T9" fmla="*/ 1 h 221"/>
                <a:gd name="T10" fmla="*/ 1 w 306"/>
                <a:gd name="T11" fmla="*/ 1 h 221"/>
                <a:gd name="T12" fmla="*/ 1 w 306"/>
                <a:gd name="T13" fmla="*/ 1 h 221"/>
                <a:gd name="T14" fmla="*/ 1 w 306"/>
                <a:gd name="T15" fmla="*/ 1 h 221"/>
                <a:gd name="T16" fmla="*/ 1 w 306"/>
                <a:gd name="T17" fmla="*/ 1 h 221"/>
                <a:gd name="T18" fmla="*/ 1 w 306"/>
                <a:gd name="T19" fmla="*/ 1 h 221"/>
                <a:gd name="T20" fmla="*/ 1 w 306"/>
                <a:gd name="T21" fmla="*/ 1 h 221"/>
                <a:gd name="T22" fmla="*/ 1 w 306"/>
                <a:gd name="T23" fmla="*/ 1 h 221"/>
                <a:gd name="T24" fmla="*/ 1 w 306"/>
                <a:gd name="T25" fmla="*/ 1 h 221"/>
                <a:gd name="T26" fmla="*/ 1 w 306"/>
                <a:gd name="T27" fmla="*/ 1 h 221"/>
                <a:gd name="T28" fmla="*/ 1 w 306"/>
                <a:gd name="T29" fmla="*/ 1 h 221"/>
                <a:gd name="T30" fmla="*/ 1 w 306"/>
                <a:gd name="T31" fmla="*/ 1 h 221"/>
                <a:gd name="T32" fmla="*/ 1 w 306"/>
                <a:gd name="T33" fmla="*/ 1 h 221"/>
                <a:gd name="T34" fmla="*/ 1 w 306"/>
                <a:gd name="T35" fmla="*/ 1 h 221"/>
                <a:gd name="T36" fmla="*/ 1 w 306"/>
                <a:gd name="T37" fmla="*/ 1 h 221"/>
                <a:gd name="T38" fmla="*/ 0 w 306"/>
                <a:gd name="T39" fmla="*/ 1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2"/>
                  </a:moveTo>
                  <a:lnTo>
                    <a:pt x="0" y="0"/>
                  </a:lnTo>
                  <a:lnTo>
                    <a:pt x="306" y="0"/>
                  </a:lnTo>
                  <a:lnTo>
                    <a:pt x="306" y="221"/>
                  </a:lnTo>
                  <a:lnTo>
                    <a:pt x="285" y="192"/>
                  </a:lnTo>
                  <a:lnTo>
                    <a:pt x="264" y="166"/>
                  </a:lnTo>
                  <a:lnTo>
                    <a:pt x="242" y="142"/>
                  </a:lnTo>
                  <a:lnTo>
                    <a:pt x="220" y="122"/>
                  </a:lnTo>
                  <a:lnTo>
                    <a:pt x="199" y="104"/>
                  </a:lnTo>
                  <a:lnTo>
                    <a:pt x="177" y="89"/>
                  </a:lnTo>
                  <a:lnTo>
                    <a:pt x="156" y="76"/>
                  </a:lnTo>
                  <a:lnTo>
                    <a:pt x="134" y="65"/>
                  </a:lnTo>
                  <a:lnTo>
                    <a:pt x="114" y="56"/>
                  </a:lnTo>
                  <a:lnTo>
                    <a:pt x="94" y="49"/>
                  </a:lnTo>
                  <a:lnTo>
                    <a:pt x="75" y="43"/>
                  </a:lnTo>
                  <a:lnTo>
                    <a:pt x="58" y="39"/>
                  </a:lnTo>
                  <a:lnTo>
                    <a:pt x="41" y="35"/>
                  </a:lnTo>
                  <a:lnTo>
                    <a:pt x="26" y="33"/>
                  </a:lnTo>
                  <a:lnTo>
                    <a:pt x="12" y="32"/>
                  </a:lnTo>
                  <a:lnTo>
                    <a:pt x="0" y="32"/>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68" name="Freeform 67"/>
            <p:cNvSpPr>
              <a:spLocks/>
            </p:cNvSpPr>
            <p:nvPr/>
          </p:nvSpPr>
          <p:spPr bwMode="auto">
            <a:xfrm>
              <a:off x="451" y="1563"/>
              <a:ext cx="153" cy="110"/>
            </a:xfrm>
            <a:custGeom>
              <a:avLst/>
              <a:gdLst>
                <a:gd name="T0" fmla="*/ 0 w 306"/>
                <a:gd name="T1" fmla="*/ 0 h 221"/>
                <a:gd name="T2" fmla="*/ 0 w 306"/>
                <a:gd name="T3" fmla="*/ 0 h 221"/>
                <a:gd name="T4" fmla="*/ 1 w 306"/>
                <a:gd name="T5" fmla="*/ 0 h 221"/>
                <a:gd name="T6" fmla="*/ 1 w 306"/>
                <a:gd name="T7" fmla="*/ 0 h 221"/>
                <a:gd name="T8" fmla="*/ 1 w 306"/>
                <a:gd name="T9" fmla="*/ 0 h 221"/>
                <a:gd name="T10" fmla="*/ 1 w 306"/>
                <a:gd name="T11" fmla="*/ 0 h 221"/>
                <a:gd name="T12" fmla="*/ 1 w 306"/>
                <a:gd name="T13" fmla="*/ 0 h 221"/>
                <a:gd name="T14" fmla="*/ 1 w 306"/>
                <a:gd name="T15" fmla="*/ 0 h 221"/>
                <a:gd name="T16" fmla="*/ 1 w 306"/>
                <a:gd name="T17" fmla="*/ 0 h 221"/>
                <a:gd name="T18" fmla="*/ 1 w 306"/>
                <a:gd name="T19" fmla="*/ 0 h 221"/>
                <a:gd name="T20" fmla="*/ 1 w 306"/>
                <a:gd name="T21" fmla="*/ 0 h 221"/>
                <a:gd name="T22" fmla="*/ 1 w 306"/>
                <a:gd name="T23" fmla="*/ 0 h 221"/>
                <a:gd name="T24" fmla="*/ 1 w 306"/>
                <a:gd name="T25" fmla="*/ 0 h 221"/>
                <a:gd name="T26" fmla="*/ 1 w 306"/>
                <a:gd name="T27" fmla="*/ 0 h 221"/>
                <a:gd name="T28" fmla="*/ 1 w 306"/>
                <a:gd name="T29" fmla="*/ 0 h 221"/>
                <a:gd name="T30" fmla="*/ 1 w 306"/>
                <a:gd name="T31" fmla="*/ 0 h 221"/>
                <a:gd name="T32" fmla="*/ 1 w 306"/>
                <a:gd name="T33" fmla="*/ 0 h 221"/>
                <a:gd name="T34" fmla="*/ 1 w 306"/>
                <a:gd name="T35" fmla="*/ 0 h 221"/>
                <a:gd name="T36" fmla="*/ 1 w 306"/>
                <a:gd name="T37" fmla="*/ 0 h 221"/>
                <a:gd name="T38" fmla="*/ 0 w 306"/>
                <a:gd name="T39" fmla="*/ 0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1"/>
                  </a:moveTo>
                  <a:lnTo>
                    <a:pt x="0" y="0"/>
                  </a:lnTo>
                  <a:lnTo>
                    <a:pt x="306" y="0"/>
                  </a:lnTo>
                  <a:lnTo>
                    <a:pt x="306" y="221"/>
                  </a:lnTo>
                  <a:lnTo>
                    <a:pt x="285" y="192"/>
                  </a:lnTo>
                  <a:lnTo>
                    <a:pt x="264" y="166"/>
                  </a:lnTo>
                  <a:lnTo>
                    <a:pt x="242" y="143"/>
                  </a:lnTo>
                  <a:lnTo>
                    <a:pt x="220" y="122"/>
                  </a:lnTo>
                  <a:lnTo>
                    <a:pt x="199" y="105"/>
                  </a:lnTo>
                  <a:lnTo>
                    <a:pt x="177" y="89"/>
                  </a:lnTo>
                  <a:lnTo>
                    <a:pt x="156" y="76"/>
                  </a:lnTo>
                  <a:lnTo>
                    <a:pt x="134" y="66"/>
                  </a:lnTo>
                  <a:lnTo>
                    <a:pt x="114" y="57"/>
                  </a:lnTo>
                  <a:lnTo>
                    <a:pt x="94" y="48"/>
                  </a:lnTo>
                  <a:lnTo>
                    <a:pt x="75" y="43"/>
                  </a:lnTo>
                  <a:lnTo>
                    <a:pt x="58" y="39"/>
                  </a:lnTo>
                  <a:lnTo>
                    <a:pt x="41" y="36"/>
                  </a:lnTo>
                  <a:lnTo>
                    <a:pt x="26" y="33"/>
                  </a:lnTo>
                  <a:lnTo>
                    <a:pt x="12" y="32"/>
                  </a:lnTo>
                  <a:lnTo>
                    <a:pt x="0" y="31"/>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69" name="Freeform 68"/>
            <p:cNvSpPr>
              <a:spLocks/>
            </p:cNvSpPr>
            <p:nvPr/>
          </p:nvSpPr>
          <p:spPr bwMode="auto">
            <a:xfrm>
              <a:off x="451" y="1832"/>
              <a:ext cx="153" cy="111"/>
            </a:xfrm>
            <a:custGeom>
              <a:avLst/>
              <a:gdLst>
                <a:gd name="T0" fmla="*/ 0 w 306"/>
                <a:gd name="T1" fmla="*/ 0 h 223"/>
                <a:gd name="T2" fmla="*/ 0 w 306"/>
                <a:gd name="T3" fmla="*/ 0 h 223"/>
                <a:gd name="T4" fmla="*/ 1 w 306"/>
                <a:gd name="T5" fmla="*/ 0 h 223"/>
                <a:gd name="T6" fmla="*/ 1 w 306"/>
                <a:gd name="T7" fmla="*/ 0 h 223"/>
                <a:gd name="T8" fmla="*/ 1 w 306"/>
                <a:gd name="T9" fmla="*/ 0 h 223"/>
                <a:gd name="T10" fmla="*/ 1 w 306"/>
                <a:gd name="T11" fmla="*/ 0 h 223"/>
                <a:gd name="T12" fmla="*/ 1 w 306"/>
                <a:gd name="T13" fmla="*/ 0 h 223"/>
                <a:gd name="T14" fmla="*/ 1 w 306"/>
                <a:gd name="T15" fmla="*/ 0 h 223"/>
                <a:gd name="T16" fmla="*/ 1 w 306"/>
                <a:gd name="T17" fmla="*/ 0 h 223"/>
                <a:gd name="T18" fmla="*/ 1 w 306"/>
                <a:gd name="T19" fmla="*/ 0 h 223"/>
                <a:gd name="T20" fmla="*/ 1 w 306"/>
                <a:gd name="T21" fmla="*/ 0 h 223"/>
                <a:gd name="T22" fmla="*/ 1 w 306"/>
                <a:gd name="T23" fmla="*/ 0 h 223"/>
                <a:gd name="T24" fmla="*/ 1 w 306"/>
                <a:gd name="T25" fmla="*/ 0 h 223"/>
                <a:gd name="T26" fmla="*/ 1 w 306"/>
                <a:gd name="T27" fmla="*/ 0 h 223"/>
                <a:gd name="T28" fmla="*/ 1 w 306"/>
                <a:gd name="T29" fmla="*/ 0 h 223"/>
                <a:gd name="T30" fmla="*/ 1 w 306"/>
                <a:gd name="T31" fmla="*/ 0 h 223"/>
                <a:gd name="T32" fmla="*/ 1 w 306"/>
                <a:gd name="T33" fmla="*/ 0 h 223"/>
                <a:gd name="T34" fmla="*/ 1 w 306"/>
                <a:gd name="T35" fmla="*/ 0 h 223"/>
                <a:gd name="T36" fmla="*/ 1 w 306"/>
                <a:gd name="T37" fmla="*/ 0 h 223"/>
                <a:gd name="T38" fmla="*/ 0 w 306"/>
                <a:gd name="T39" fmla="*/ 0 h 2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3"/>
                <a:gd name="T62" fmla="*/ 306 w 306"/>
                <a:gd name="T63" fmla="*/ 223 h 2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3">
                  <a:moveTo>
                    <a:pt x="0" y="33"/>
                  </a:moveTo>
                  <a:lnTo>
                    <a:pt x="0" y="0"/>
                  </a:lnTo>
                  <a:lnTo>
                    <a:pt x="306" y="0"/>
                  </a:lnTo>
                  <a:lnTo>
                    <a:pt x="306" y="223"/>
                  </a:lnTo>
                  <a:lnTo>
                    <a:pt x="285" y="194"/>
                  </a:lnTo>
                  <a:lnTo>
                    <a:pt x="264" y="167"/>
                  </a:lnTo>
                  <a:lnTo>
                    <a:pt x="242" y="144"/>
                  </a:lnTo>
                  <a:lnTo>
                    <a:pt x="220" y="124"/>
                  </a:lnTo>
                  <a:lnTo>
                    <a:pt x="199" y="106"/>
                  </a:lnTo>
                  <a:lnTo>
                    <a:pt x="177" y="90"/>
                  </a:lnTo>
                  <a:lnTo>
                    <a:pt x="156" y="77"/>
                  </a:lnTo>
                  <a:lnTo>
                    <a:pt x="134" y="67"/>
                  </a:lnTo>
                  <a:lnTo>
                    <a:pt x="114" y="58"/>
                  </a:lnTo>
                  <a:lnTo>
                    <a:pt x="94" y="50"/>
                  </a:lnTo>
                  <a:lnTo>
                    <a:pt x="75" y="44"/>
                  </a:lnTo>
                  <a:lnTo>
                    <a:pt x="58" y="41"/>
                  </a:lnTo>
                  <a:lnTo>
                    <a:pt x="41" y="37"/>
                  </a:lnTo>
                  <a:lnTo>
                    <a:pt x="26" y="35"/>
                  </a:lnTo>
                  <a:lnTo>
                    <a:pt x="12" y="34"/>
                  </a:lnTo>
                  <a:lnTo>
                    <a:pt x="0" y="33"/>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70" name="Freeform 69"/>
            <p:cNvSpPr>
              <a:spLocks/>
            </p:cNvSpPr>
            <p:nvPr/>
          </p:nvSpPr>
          <p:spPr bwMode="auto">
            <a:xfrm>
              <a:off x="967" y="1832"/>
              <a:ext cx="147" cy="103"/>
            </a:xfrm>
            <a:custGeom>
              <a:avLst/>
              <a:gdLst>
                <a:gd name="T0" fmla="*/ 1 w 294"/>
                <a:gd name="T1" fmla="*/ 0 h 205"/>
                <a:gd name="T2" fmla="*/ 1 w 294"/>
                <a:gd name="T3" fmla="*/ 1 h 205"/>
                <a:gd name="T4" fmla="*/ 1 w 294"/>
                <a:gd name="T5" fmla="*/ 1 h 205"/>
                <a:gd name="T6" fmla="*/ 1 w 294"/>
                <a:gd name="T7" fmla="*/ 1 h 205"/>
                <a:gd name="T8" fmla="*/ 1 w 294"/>
                <a:gd name="T9" fmla="*/ 1 h 205"/>
                <a:gd name="T10" fmla="*/ 1 w 294"/>
                <a:gd name="T11" fmla="*/ 1 h 205"/>
                <a:gd name="T12" fmla="*/ 1 w 294"/>
                <a:gd name="T13" fmla="*/ 1 h 205"/>
                <a:gd name="T14" fmla="*/ 1 w 294"/>
                <a:gd name="T15" fmla="*/ 1 h 205"/>
                <a:gd name="T16" fmla="*/ 1 w 294"/>
                <a:gd name="T17" fmla="*/ 1 h 205"/>
                <a:gd name="T18" fmla="*/ 1 w 294"/>
                <a:gd name="T19" fmla="*/ 1 h 205"/>
                <a:gd name="T20" fmla="*/ 1 w 294"/>
                <a:gd name="T21" fmla="*/ 1 h 205"/>
                <a:gd name="T22" fmla="*/ 1 w 294"/>
                <a:gd name="T23" fmla="*/ 1 h 205"/>
                <a:gd name="T24" fmla="*/ 1 w 294"/>
                <a:gd name="T25" fmla="*/ 1 h 205"/>
                <a:gd name="T26" fmla="*/ 1 w 294"/>
                <a:gd name="T27" fmla="*/ 1 h 205"/>
                <a:gd name="T28" fmla="*/ 1 w 294"/>
                <a:gd name="T29" fmla="*/ 1 h 205"/>
                <a:gd name="T30" fmla="*/ 1 w 294"/>
                <a:gd name="T31" fmla="*/ 1 h 205"/>
                <a:gd name="T32" fmla="*/ 1 w 294"/>
                <a:gd name="T33" fmla="*/ 1 h 205"/>
                <a:gd name="T34" fmla="*/ 0 w 294"/>
                <a:gd name="T35" fmla="*/ 1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3"/>
                  </a:lnTo>
                  <a:lnTo>
                    <a:pt x="283" y="34"/>
                  </a:lnTo>
                  <a:lnTo>
                    <a:pt x="270" y="35"/>
                  </a:lnTo>
                  <a:lnTo>
                    <a:pt x="255" y="36"/>
                  </a:lnTo>
                  <a:lnTo>
                    <a:pt x="239" y="39"/>
                  </a:lnTo>
                  <a:lnTo>
                    <a:pt x="223" y="43"/>
                  </a:lnTo>
                  <a:lnTo>
                    <a:pt x="204" y="49"/>
                  </a:lnTo>
                  <a:lnTo>
                    <a:pt x="186" y="56"/>
                  </a:lnTo>
                  <a:lnTo>
                    <a:pt x="166" y="64"/>
                  </a:lnTo>
                  <a:lnTo>
                    <a:pt x="145" y="74"/>
                  </a:lnTo>
                  <a:lnTo>
                    <a:pt x="125" y="86"/>
                  </a:lnTo>
                  <a:lnTo>
                    <a:pt x="104" y="99"/>
                  </a:lnTo>
                  <a:lnTo>
                    <a:pt x="83" y="115"/>
                  </a:lnTo>
                  <a:lnTo>
                    <a:pt x="61" y="134"/>
                  </a:lnTo>
                  <a:lnTo>
                    <a:pt x="41" y="155"/>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71" name="Rectangle 70"/>
            <p:cNvSpPr>
              <a:spLocks noChangeArrowheads="1"/>
            </p:cNvSpPr>
            <p:nvPr/>
          </p:nvSpPr>
          <p:spPr bwMode="auto">
            <a:xfrm>
              <a:off x="628" y="1227"/>
              <a:ext cx="314" cy="837"/>
            </a:xfrm>
            <a:prstGeom prst="rect">
              <a:avLst/>
            </a:prstGeom>
            <a:solidFill>
              <a:srgbClr val="E09E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72" name="Freeform 71"/>
            <p:cNvSpPr>
              <a:spLocks/>
            </p:cNvSpPr>
            <p:nvPr/>
          </p:nvSpPr>
          <p:spPr bwMode="auto">
            <a:xfrm>
              <a:off x="661" y="1243"/>
              <a:ext cx="249" cy="250"/>
            </a:xfrm>
            <a:custGeom>
              <a:avLst/>
              <a:gdLst>
                <a:gd name="T0" fmla="*/ 1 w 498"/>
                <a:gd name="T1" fmla="*/ 1 h 500"/>
                <a:gd name="T2" fmla="*/ 1 w 498"/>
                <a:gd name="T3" fmla="*/ 1 h 500"/>
                <a:gd name="T4" fmla="*/ 1 w 498"/>
                <a:gd name="T5" fmla="*/ 1 h 500"/>
                <a:gd name="T6" fmla="*/ 1 w 498"/>
                <a:gd name="T7" fmla="*/ 1 h 500"/>
                <a:gd name="T8" fmla="*/ 1 w 498"/>
                <a:gd name="T9" fmla="*/ 1 h 500"/>
                <a:gd name="T10" fmla="*/ 1 w 498"/>
                <a:gd name="T11" fmla="*/ 1 h 500"/>
                <a:gd name="T12" fmla="*/ 1 w 498"/>
                <a:gd name="T13" fmla="*/ 1 h 500"/>
                <a:gd name="T14" fmla="*/ 1 w 498"/>
                <a:gd name="T15" fmla="*/ 1 h 500"/>
                <a:gd name="T16" fmla="*/ 1 w 498"/>
                <a:gd name="T17" fmla="*/ 1 h 500"/>
                <a:gd name="T18" fmla="*/ 1 w 498"/>
                <a:gd name="T19" fmla="*/ 1 h 500"/>
                <a:gd name="T20" fmla="*/ 1 w 498"/>
                <a:gd name="T21" fmla="*/ 1 h 500"/>
                <a:gd name="T22" fmla="*/ 1 w 498"/>
                <a:gd name="T23" fmla="*/ 1 h 500"/>
                <a:gd name="T24" fmla="*/ 1 w 498"/>
                <a:gd name="T25" fmla="*/ 1 h 500"/>
                <a:gd name="T26" fmla="*/ 1 w 498"/>
                <a:gd name="T27" fmla="*/ 1 h 500"/>
                <a:gd name="T28" fmla="*/ 1 w 498"/>
                <a:gd name="T29" fmla="*/ 1 h 500"/>
                <a:gd name="T30" fmla="*/ 1 w 498"/>
                <a:gd name="T31" fmla="*/ 1 h 500"/>
                <a:gd name="T32" fmla="*/ 1 w 498"/>
                <a:gd name="T33" fmla="*/ 1 h 500"/>
                <a:gd name="T34" fmla="*/ 1 w 498"/>
                <a:gd name="T35" fmla="*/ 1 h 500"/>
                <a:gd name="T36" fmla="*/ 1 w 498"/>
                <a:gd name="T37" fmla="*/ 1 h 500"/>
                <a:gd name="T38" fmla="*/ 1 w 498"/>
                <a:gd name="T39" fmla="*/ 1 h 500"/>
                <a:gd name="T40" fmla="*/ 1 w 498"/>
                <a:gd name="T41" fmla="*/ 1 h 500"/>
                <a:gd name="T42" fmla="*/ 1 w 498"/>
                <a:gd name="T43" fmla="*/ 1 h 500"/>
                <a:gd name="T44" fmla="*/ 1 w 498"/>
                <a:gd name="T45" fmla="*/ 1 h 500"/>
                <a:gd name="T46" fmla="*/ 1 w 498"/>
                <a:gd name="T47" fmla="*/ 1 h 500"/>
                <a:gd name="T48" fmla="*/ 1 w 498"/>
                <a:gd name="T49" fmla="*/ 1 h 500"/>
                <a:gd name="T50" fmla="*/ 1 w 498"/>
                <a:gd name="T51" fmla="*/ 1 h 500"/>
                <a:gd name="T52" fmla="*/ 1 w 498"/>
                <a:gd name="T53" fmla="*/ 1 h 500"/>
                <a:gd name="T54" fmla="*/ 1 w 498"/>
                <a:gd name="T55" fmla="*/ 1 h 500"/>
                <a:gd name="T56" fmla="*/ 1 w 498"/>
                <a:gd name="T57" fmla="*/ 1 h 500"/>
                <a:gd name="T58" fmla="*/ 1 w 498"/>
                <a:gd name="T59" fmla="*/ 1 h 500"/>
                <a:gd name="T60" fmla="*/ 1 w 498"/>
                <a:gd name="T61" fmla="*/ 1 h 500"/>
                <a:gd name="T62" fmla="*/ 1 w 498"/>
                <a:gd name="T63" fmla="*/ 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89"/>
                  </a:lnTo>
                  <a:lnTo>
                    <a:pt x="344" y="480"/>
                  </a:lnTo>
                  <a:lnTo>
                    <a:pt x="366" y="470"/>
                  </a:lnTo>
                  <a:lnTo>
                    <a:pt x="387" y="457"/>
                  </a:lnTo>
                  <a:lnTo>
                    <a:pt x="406" y="443"/>
                  </a:lnTo>
                  <a:lnTo>
                    <a:pt x="425" y="426"/>
                  </a:lnTo>
                  <a:lnTo>
                    <a:pt x="442" y="408"/>
                  </a:lnTo>
                  <a:lnTo>
                    <a:pt x="456" y="388"/>
                  </a:lnTo>
                  <a:lnTo>
                    <a:pt x="468" y="367"/>
                  </a:lnTo>
                  <a:lnTo>
                    <a:pt x="479" y="345"/>
                  </a:lnTo>
                  <a:lnTo>
                    <a:pt x="488" y="322"/>
                  </a:lnTo>
                  <a:lnTo>
                    <a:pt x="494" y="299"/>
                  </a:lnTo>
                  <a:lnTo>
                    <a:pt x="497" y="275"/>
                  </a:lnTo>
                  <a:lnTo>
                    <a:pt x="498" y="250"/>
                  </a:lnTo>
                  <a:lnTo>
                    <a:pt x="497" y="224"/>
                  </a:lnTo>
                  <a:lnTo>
                    <a:pt x="494" y="200"/>
                  </a:lnTo>
                  <a:lnTo>
                    <a:pt x="488" y="177"/>
                  </a:lnTo>
                  <a:lnTo>
                    <a:pt x="479" y="154"/>
                  </a:lnTo>
                  <a:lnTo>
                    <a:pt x="468" y="132"/>
                  </a:lnTo>
                  <a:lnTo>
                    <a:pt x="456" y="111"/>
                  </a:lnTo>
                  <a:lnTo>
                    <a:pt x="442" y="92"/>
                  </a:lnTo>
                  <a:lnTo>
                    <a:pt x="425" y="73"/>
                  </a:lnTo>
                  <a:lnTo>
                    <a:pt x="406" y="56"/>
                  </a:lnTo>
                  <a:lnTo>
                    <a:pt x="387" y="42"/>
                  </a:lnTo>
                  <a:lnTo>
                    <a:pt x="366" y="30"/>
                  </a:lnTo>
                  <a:lnTo>
                    <a:pt x="344" y="19"/>
                  </a:lnTo>
                  <a:lnTo>
                    <a:pt x="321" y="10"/>
                  </a:lnTo>
                  <a:lnTo>
                    <a:pt x="298" y="4"/>
                  </a:lnTo>
                  <a:lnTo>
                    <a:pt x="274" y="1"/>
                  </a:lnTo>
                  <a:lnTo>
                    <a:pt x="248" y="0"/>
                  </a:lnTo>
                  <a:lnTo>
                    <a:pt x="223" y="1"/>
                  </a:lnTo>
                  <a:lnTo>
                    <a:pt x="199" y="4"/>
                  </a:lnTo>
                  <a:lnTo>
                    <a:pt x="175" y="11"/>
                  </a:lnTo>
                  <a:lnTo>
                    <a:pt x="152" y="19"/>
                  </a:lnTo>
                  <a:lnTo>
                    <a:pt x="130" y="30"/>
                  </a:lnTo>
                  <a:lnTo>
                    <a:pt x="109" y="42"/>
                  </a:lnTo>
                  <a:lnTo>
                    <a:pt x="91" y="57"/>
                  </a:lnTo>
                  <a:lnTo>
                    <a:pt x="72" y="72"/>
                  </a:lnTo>
                  <a:lnTo>
                    <a:pt x="56" y="91"/>
                  </a:lnTo>
                  <a:lnTo>
                    <a:pt x="42" y="110"/>
                  </a:lnTo>
                  <a:lnTo>
                    <a:pt x="30" y="130"/>
                  </a:lnTo>
                  <a:lnTo>
                    <a:pt x="19" y="152"/>
                  </a:lnTo>
                  <a:lnTo>
                    <a:pt x="11" y="175"/>
                  </a:lnTo>
                  <a:lnTo>
                    <a:pt x="4" y="199"/>
                  </a:lnTo>
                  <a:lnTo>
                    <a:pt x="1" y="224"/>
                  </a:lnTo>
                  <a:lnTo>
                    <a:pt x="0" y="250"/>
                  </a:lnTo>
                  <a:lnTo>
                    <a:pt x="1" y="275"/>
                  </a:lnTo>
                  <a:lnTo>
                    <a:pt x="4" y="299"/>
                  </a:lnTo>
                  <a:lnTo>
                    <a:pt x="10" y="322"/>
                  </a:lnTo>
                  <a:lnTo>
                    <a:pt x="18" y="345"/>
                  </a:lnTo>
                  <a:lnTo>
                    <a:pt x="28" y="367"/>
                  </a:lnTo>
                  <a:lnTo>
                    <a:pt x="41" y="388"/>
                  </a:lnTo>
                  <a:lnTo>
                    <a:pt x="56" y="408"/>
                  </a:lnTo>
                  <a:lnTo>
                    <a:pt x="72" y="426"/>
                  </a:lnTo>
                  <a:lnTo>
                    <a:pt x="91" y="443"/>
                  </a:lnTo>
                  <a:lnTo>
                    <a:pt x="110" y="457"/>
                  </a:lnTo>
                  <a:lnTo>
                    <a:pt x="131" y="470"/>
                  </a:lnTo>
                  <a:lnTo>
                    <a:pt x="153" y="480"/>
                  </a:lnTo>
                  <a:lnTo>
                    <a:pt x="176" y="489"/>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73" name="Freeform 72"/>
            <p:cNvSpPr>
              <a:spLocks/>
            </p:cNvSpPr>
            <p:nvPr/>
          </p:nvSpPr>
          <p:spPr bwMode="auto">
            <a:xfrm>
              <a:off x="685" y="1268"/>
              <a:ext cx="200" cy="200"/>
            </a:xfrm>
            <a:custGeom>
              <a:avLst/>
              <a:gdLst>
                <a:gd name="T0" fmla="*/ 0 w 401"/>
                <a:gd name="T1" fmla="*/ 0 h 401"/>
                <a:gd name="T2" fmla="*/ 0 w 401"/>
                <a:gd name="T3" fmla="*/ 0 h 401"/>
                <a:gd name="T4" fmla="*/ 0 w 401"/>
                <a:gd name="T5" fmla="*/ 0 h 401"/>
                <a:gd name="T6" fmla="*/ 0 w 401"/>
                <a:gd name="T7" fmla="*/ 0 h 401"/>
                <a:gd name="T8" fmla="*/ 0 w 401"/>
                <a:gd name="T9" fmla="*/ 0 h 401"/>
                <a:gd name="T10" fmla="*/ 0 w 401"/>
                <a:gd name="T11" fmla="*/ 0 h 401"/>
                <a:gd name="T12" fmla="*/ 0 w 401"/>
                <a:gd name="T13" fmla="*/ 0 h 401"/>
                <a:gd name="T14" fmla="*/ 0 w 401"/>
                <a:gd name="T15" fmla="*/ 0 h 401"/>
                <a:gd name="T16" fmla="*/ 0 w 401"/>
                <a:gd name="T17" fmla="*/ 0 h 401"/>
                <a:gd name="T18" fmla="*/ 0 w 401"/>
                <a:gd name="T19" fmla="*/ 0 h 401"/>
                <a:gd name="T20" fmla="*/ 0 w 401"/>
                <a:gd name="T21" fmla="*/ 0 h 401"/>
                <a:gd name="T22" fmla="*/ 0 w 401"/>
                <a:gd name="T23" fmla="*/ 0 h 401"/>
                <a:gd name="T24" fmla="*/ 0 w 401"/>
                <a:gd name="T25" fmla="*/ 0 h 401"/>
                <a:gd name="T26" fmla="*/ 0 w 401"/>
                <a:gd name="T27" fmla="*/ 0 h 401"/>
                <a:gd name="T28" fmla="*/ 0 w 401"/>
                <a:gd name="T29" fmla="*/ 0 h 401"/>
                <a:gd name="T30" fmla="*/ 0 w 401"/>
                <a:gd name="T31" fmla="*/ 0 h 401"/>
                <a:gd name="T32" fmla="*/ 0 w 401"/>
                <a:gd name="T33" fmla="*/ 0 h 401"/>
                <a:gd name="T34" fmla="*/ 0 w 401"/>
                <a:gd name="T35" fmla="*/ 0 h 401"/>
                <a:gd name="T36" fmla="*/ 0 w 401"/>
                <a:gd name="T37" fmla="*/ 0 h 401"/>
                <a:gd name="T38" fmla="*/ 0 w 401"/>
                <a:gd name="T39" fmla="*/ 0 h 401"/>
                <a:gd name="T40" fmla="*/ 0 w 401"/>
                <a:gd name="T41" fmla="*/ 0 h 401"/>
                <a:gd name="T42" fmla="*/ 0 w 401"/>
                <a:gd name="T43" fmla="*/ 0 h 401"/>
                <a:gd name="T44" fmla="*/ 0 w 401"/>
                <a:gd name="T45" fmla="*/ 0 h 401"/>
                <a:gd name="T46" fmla="*/ 0 w 401"/>
                <a:gd name="T47" fmla="*/ 0 h 401"/>
                <a:gd name="T48" fmla="*/ 0 w 401"/>
                <a:gd name="T49" fmla="*/ 0 h 401"/>
                <a:gd name="T50" fmla="*/ 0 w 401"/>
                <a:gd name="T51" fmla="*/ 0 h 401"/>
                <a:gd name="T52" fmla="*/ 0 w 401"/>
                <a:gd name="T53" fmla="*/ 0 h 401"/>
                <a:gd name="T54" fmla="*/ 0 w 401"/>
                <a:gd name="T55" fmla="*/ 0 h 401"/>
                <a:gd name="T56" fmla="*/ 0 w 401"/>
                <a:gd name="T57" fmla="*/ 0 h 401"/>
                <a:gd name="T58" fmla="*/ 0 w 401"/>
                <a:gd name="T59" fmla="*/ 0 h 401"/>
                <a:gd name="T60" fmla="*/ 0 w 401"/>
                <a:gd name="T61" fmla="*/ 0 h 401"/>
                <a:gd name="T62" fmla="*/ 0 w 401"/>
                <a:gd name="T63" fmla="*/ 0 h 40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1"/>
                <a:gd name="T98" fmla="*/ 401 w 401"/>
                <a:gd name="T99" fmla="*/ 401 h 40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1">
                  <a:moveTo>
                    <a:pt x="0" y="201"/>
                  </a:moveTo>
                  <a:lnTo>
                    <a:pt x="1" y="181"/>
                  </a:lnTo>
                  <a:lnTo>
                    <a:pt x="3" y="161"/>
                  </a:lnTo>
                  <a:lnTo>
                    <a:pt x="8" y="142"/>
                  </a:lnTo>
                  <a:lnTo>
                    <a:pt x="15" y="123"/>
                  </a:lnTo>
                  <a:lnTo>
                    <a:pt x="23" y="106"/>
                  </a:lnTo>
                  <a:lnTo>
                    <a:pt x="33" y="90"/>
                  </a:lnTo>
                  <a:lnTo>
                    <a:pt x="45" y="74"/>
                  </a:lnTo>
                  <a:lnTo>
                    <a:pt x="59" y="59"/>
                  </a:lnTo>
                  <a:lnTo>
                    <a:pt x="74" y="45"/>
                  </a:lnTo>
                  <a:lnTo>
                    <a:pt x="90" y="34"/>
                  </a:lnTo>
                  <a:lnTo>
                    <a:pt x="106" y="23"/>
                  </a:lnTo>
                  <a:lnTo>
                    <a:pt x="124" y="15"/>
                  </a:lnTo>
                  <a:lnTo>
                    <a:pt x="143" y="8"/>
                  </a:lnTo>
                  <a:lnTo>
                    <a:pt x="161" y="4"/>
                  </a:lnTo>
                  <a:lnTo>
                    <a:pt x="181" y="1"/>
                  </a:lnTo>
                  <a:lnTo>
                    <a:pt x="200" y="0"/>
                  </a:lnTo>
                  <a:lnTo>
                    <a:pt x="220" y="1"/>
                  </a:lnTo>
                  <a:lnTo>
                    <a:pt x="241" y="4"/>
                  </a:lnTo>
                  <a:lnTo>
                    <a:pt x="259" y="8"/>
                  </a:lnTo>
                  <a:lnTo>
                    <a:pt x="278" y="15"/>
                  </a:lnTo>
                  <a:lnTo>
                    <a:pt x="295" y="23"/>
                  </a:lnTo>
                  <a:lnTo>
                    <a:pt x="312" y="34"/>
                  </a:lnTo>
                  <a:lnTo>
                    <a:pt x="327" y="45"/>
                  </a:lnTo>
                  <a:lnTo>
                    <a:pt x="342" y="59"/>
                  </a:lnTo>
                  <a:lnTo>
                    <a:pt x="356" y="74"/>
                  </a:lnTo>
                  <a:lnTo>
                    <a:pt x="367" y="90"/>
                  </a:lnTo>
                  <a:lnTo>
                    <a:pt x="378" y="106"/>
                  </a:lnTo>
                  <a:lnTo>
                    <a:pt x="386" y="123"/>
                  </a:lnTo>
                  <a:lnTo>
                    <a:pt x="393" y="142"/>
                  </a:lnTo>
                  <a:lnTo>
                    <a:pt x="397" y="161"/>
                  </a:lnTo>
                  <a:lnTo>
                    <a:pt x="400" y="181"/>
                  </a:lnTo>
                  <a:lnTo>
                    <a:pt x="401" y="201"/>
                  </a:lnTo>
                  <a:lnTo>
                    <a:pt x="400" y="221"/>
                  </a:lnTo>
                  <a:lnTo>
                    <a:pt x="396" y="241"/>
                  </a:lnTo>
                  <a:lnTo>
                    <a:pt x="392" y="261"/>
                  </a:lnTo>
                  <a:lnTo>
                    <a:pt x="385" y="279"/>
                  </a:lnTo>
                  <a:lnTo>
                    <a:pt x="377" y="296"/>
                  </a:lnTo>
                  <a:lnTo>
                    <a:pt x="366" y="312"/>
                  </a:lnTo>
                  <a:lnTo>
                    <a:pt x="355" y="329"/>
                  </a:lnTo>
                  <a:lnTo>
                    <a:pt x="342" y="342"/>
                  </a:lnTo>
                  <a:lnTo>
                    <a:pt x="328" y="355"/>
                  </a:lnTo>
                  <a:lnTo>
                    <a:pt x="312" y="367"/>
                  </a:lnTo>
                  <a:lnTo>
                    <a:pt x="296" y="377"/>
                  </a:lnTo>
                  <a:lnTo>
                    <a:pt x="279" y="385"/>
                  </a:lnTo>
                  <a:lnTo>
                    <a:pt x="260" y="392"/>
                  </a:lnTo>
                  <a:lnTo>
                    <a:pt x="241" y="397"/>
                  </a:lnTo>
                  <a:lnTo>
                    <a:pt x="221" y="400"/>
                  </a:lnTo>
                  <a:lnTo>
                    <a:pt x="200" y="401"/>
                  </a:lnTo>
                  <a:lnTo>
                    <a:pt x="181" y="400"/>
                  </a:lnTo>
                  <a:lnTo>
                    <a:pt x="161" y="398"/>
                  </a:lnTo>
                  <a:lnTo>
                    <a:pt x="143" y="393"/>
                  </a:lnTo>
                  <a:lnTo>
                    <a:pt x="124" y="386"/>
                  </a:lnTo>
                  <a:lnTo>
                    <a:pt x="106" y="378"/>
                  </a:lnTo>
                  <a:lnTo>
                    <a:pt x="90" y="368"/>
                  </a:lnTo>
                  <a:lnTo>
                    <a:pt x="74" y="356"/>
                  </a:lnTo>
                  <a:lnTo>
                    <a:pt x="59" y="342"/>
                  </a:lnTo>
                  <a:lnTo>
                    <a:pt x="45" y="327"/>
                  </a:lnTo>
                  <a:lnTo>
                    <a:pt x="33" y="311"/>
                  </a:lnTo>
                  <a:lnTo>
                    <a:pt x="23" y="295"/>
                  </a:lnTo>
                  <a:lnTo>
                    <a:pt x="15" y="278"/>
                  </a:lnTo>
                  <a:lnTo>
                    <a:pt x="8" y="259"/>
                  </a:lnTo>
                  <a:lnTo>
                    <a:pt x="3" y="240"/>
                  </a:lnTo>
                  <a:lnTo>
                    <a:pt x="1" y="220"/>
                  </a:lnTo>
                  <a:lnTo>
                    <a:pt x="0" y="20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74" name="Freeform 73"/>
            <p:cNvSpPr>
              <a:spLocks/>
            </p:cNvSpPr>
            <p:nvPr/>
          </p:nvSpPr>
          <p:spPr bwMode="auto">
            <a:xfrm>
              <a:off x="705" y="1268"/>
              <a:ext cx="180" cy="180"/>
            </a:xfrm>
            <a:custGeom>
              <a:avLst/>
              <a:gdLst>
                <a:gd name="T0" fmla="*/ 0 w 361"/>
                <a:gd name="T1" fmla="*/ 0 h 361"/>
                <a:gd name="T2" fmla="*/ 0 w 361"/>
                <a:gd name="T3" fmla="*/ 0 h 361"/>
                <a:gd name="T4" fmla="*/ 0 w 361"/>
                <a:gd name="T5" fmla="*/ 0 h 361"/>
                <a:gd name="T6" fmla="*/ 0 w 361"/>
                <a:gd name="T7" fmla="*/ 0 h 361"/>
                <a:gd name="T8" fmla="*/ 0 w 361"/>
                <a:gd name="T9" fmla="*/ 0 h 361"/>
                <a:gd name="T10" fmla="*/ 0 w 361"/>
                <a:gd name="T11" fmla="*/ 0 h 361"/>
                <a:gd name="T12" fmla="*/ 0 w 361"/>
                <a:gd name="T13" fmla="*/ 0 h 361"/>
                <a:gd name="T14" fmla="*/ 0 w 361"/>
                <a:gd name="T15" fmla="*/ 0 h 361"/>
                <a:gd name="T16" fmla="*/ 0 w 361"/>
                <a:gd name="T17" fmla="*/ 0 h 361"/>
                <a:gd name="T18" fmla="*/ 0 w 361"/>
                <a:gd name="T19" fmla="*/ 0 h 361"/>
                <a:gd name="T20" fmla="*/ 0 w 361"/>
                <a:gd name="T21" fmla="*/ 0 h 361"/>
                <a:gd name="T22" fmla="*/ 0 w 361"/>
                <a:gd name="T23" fmla="*/ 0 h 361"/>
                <a:gd name="T24" fmla="*/ 0 w 361"/>
                <a:gd name="T25" fmla="*/ 0 h 361"/>
                <a:gd name="T26" fmla="*/ 0 w 361"/>
                <a:gd name="T27" fmla="*/ 0 h 361"/>
                <a:gd name="T28" fmla="*/ 0 w 361"/>
                <a:gd name="T29" fmla="*/ 0 h 361"/>
                <a:gd name="T30" fmla="*/ 0 w 361"/>
                <a:gd name="T31" fmla="*/ 0 h 361"/>
                <a:gd name="T32" fmla="*/ 0 w 361"/>
                <a:gd name="T33" fmla="*/ 0 h 361"/>
                <a:gd name="T34" fmla="*/ 0 w 361"/>
                <a:gd name="T35" fmla="*/ 0 h 361"/>
                <a:gd name="T36" fmla="*/ 0 w 361"/>
                <a:gd name="T37" fmla="*/ 0 h 361"/>
                <a:gd name="T38" fmla="*/ 0 w 361"/>
                <a:gd name="T39" fmla="*/ 0 h 361"/>
                <a:gd name="T40" fmla="*/ 0 w 361"/>
                <a:gd name="T41" fmla="*/ 0 h 361"/>
                <a:gd name="T42" fmla="*/ 0 w 361"/>
                <a:gd name="T43" fmla="*/ 0 h 361"/>
                <a:gd name="T44" fmla="*/ 0 w 361"/>
                <a:gd name="T45" fmla="*/ 0 h 361"/>
                <a:gd name="T46" fmla="*/ 0 w 361"/>
                <a:gd name="T47" fmla="*/ 0 h 361"/>
                <a:gd name="T48" fmla="*/ 0 w 361"/>
                <a:gd name="T49" fmla="*/ 0 h 361"/>
                <a:gd name="T50" fmla="*/ 0 w 361"/>
                <a:gd name="T51" fmla="*/ 0 h 361"/>
                <a:gd name="T52" fmla="*/ 0 w 361"/>
                <a:gd name="T53" fmla="*/ 0 h 361"/>
                <a:gd name="T54" fmla="*/ 0 w 361"/>
                <a:gd name="T55" fmla="*/ 0 h 361"/>
                <a:gd name="T56" fmla="*/ 0 w 361"/>
                <a:gd name="T57" fmla="*/ 0 h 361"/>
                <a:gd name="T58" fmla="*/ 0 w 361"/>
                <a:gd name="T59" fmla="*/ 0 h 361"/>
                <a:gd name="T60" fmla="*/ 0 w 361"/>
                <a:gd name="T61" fmla="*/ 0 h 361"/>
                <a:gd name="T62" fmla="*/ 0 w 361"/>
                <a:gd name="T63" fmla="*/ 0 h 361"/>
                <a:gd name="T64" fmla="*/ 0 w 361"/>
                <a:gd name="T65" fmla="*/ 0 h 361"/>
                <a:gd name="T66" fmla="*/ 0 w 361"/>
                <a:gd name="T67" fmla="*/ 0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9"/>
                  </a:moveTo>
                  <a:lnTo>
                    <a:pt x="287" y="45"/>
                  </a:lnTo>
                  <a:lnTo>
                    <a:pt x="272" y="34"/>
                  </a:lnTo>
                  <a:lnTo>
                    <a:pt x="255" y="23"/>
                  </a:lnTo>
                  <a:lnTo>
                    <a:pt x="238" y="15"/>
                  </a:lnTo>
                  <a:lnTo>
                    <a:pt x="219" y="8"/>
                  </a:lnTo>
                  <a:lnTo>
                    <a:pt x="201" y="4"/>
                  </a:lnTo>
                  <a:lnTo>
                    <a:pt x="180" y="1"/>
                  </a:lnTo>
                  <a:lnTo>
                    <a:pt x="160" y="0"/>
                  </a:lnTo>
                  <a:lnTo>
                    <a:pt x="141" y="1"/>
                  </a:lnTo>
                  <a:lnTo>
                    <a:pt x="121" y="4"/>
                  </a:lnTo>
                  <a:lnTo>
                    <a:pt x="103" y="8"/>
                  </a:lnTo>
                  <a:lnTo>
                    <a:pt x="84" y="15"/>
                  </a:lnTo>
                  <a:lnTo>
                    <a:pt x="66" y="23"/>
                  </a:lnTo>
                  <a:lnTo>
                    <a:pt x="50" y="34"/>
                  </a:lnTo>
                  <a:lnTo>
                    <a:pt x="34" y="45"/>
                  </a:lnTo>
                  <a:lnTo>
                    <a:pt x="19" y="59"/>
                  </a:lnTo>
                  <a:lnTo>
                    <a:pt x="14" y="65"/>
                  </a:lnTo>
                  <a:lnTo>
                    <a:pt x="10" y="69"/>
                  </a:lnTo>
                  <a:lnTo>
                    <a:pt x="5" y="75"/>
                  </a:lnTo>
                  <a:lnTo>
                    <a:pt x="0" y="81"/>
                  </a:lnTo>
                  <a:lnTo>
                    <a:pt x="14" y="72"/>
                  </a:lnTo>
                  <a:lnTo>
                    <a:pt x="28" y="64"/>
                  </a:lnTo>
                  <a:lnTo>
                    <a:pt x="42" y="57"/>
                  </a:lnTo>
                  <a:lnTo>
                    <a:pt x="57" y="51"/>
                  </a:lnTo>
                  <a:lnTo>
                    <a:pt x="72" y="46"/>
                  </a:lnTo>
                  <a:lnTo>
                    <a:pt x="88" y="43"/>
                  </a:lnTo>
                  <a:lnTo>
                    <a:pt x="104" y="42"/>
                  </a:lnTo>
                  <a:lnTo>
                    <a:pt x="120" y="41"/>
                  </a:lnTo>
                  <a:lnTo>
                    <a:pt x="140" y="42"/>
                  </a:lnTo>
                  <a:lnTo>
                    <a:pt x="159" y="44"/>
                  </a:lnTo>
                  <a:lnTo>
                    <a:pt x="178" y="49"/>
                  </a:lnTo>
                  <a:lnTo>
                    <a:pt x="196" y="55"/>
                  </a:lnTo>
                  <a:lnTo>
                    <a:pt x="215" y="64"/>
                  </a:lnTo>
                  <a:lnTo>
                    <a:pt x="231" y="74"/>
                  </a:lnTo>
                  <a:lnTo>
                    <a:pt x="247" y="85"/>
                  </a:lnTo>
                  <a:lnTo>
                    <a:pt x="262" y="99"/>
                  </a:lnTo>
                  <a:lnTo>
                    <a:pt x="276" y="114"/>
                  </a:lnTo>
                  <a:lnTo>
                    <a:pt x="287" y="130"/>
                  </a:lnTo>
                  <a:lnTo>
                    <a:pt x="297" y="147"/>
                  </a:lnTo>
                  <a:lnTo>
                    <a:pt x="306" y="165"/>
                  </a:lnTo>
                  <a:lnTo>
                    <a:pt x="312" y="183"/>
                  </a:lnTo>
                  <a:lnTo>
                    <a:pt x="317" y="202"/>
                  </a:lnTo>
                  <a:lnTo>
                    <a:pt x="319" y="221"/>
                  </a:lnTo>
                  <a:lnTo>
                    <a:pt x="321" y="241"/>
                  </a:lnTo>
                  <a:lnTo>
                    <a:pt x="319" y="257"/>
                  </a:lnTo>
                  <a:lnTo>
                    <a:pt x="318" y="274"/>
                  </a:lnTo>
                  <a:lnTo>
                    <a:pt x="315" y="289"/>
                  </a:lnTo>
                  <a:lnTo>
                    <a:pt x="310" y="306"/>
                  </a:lnTo>
                  <a:lnTo>
                    <a:pt x="304" y="320"/>
                  </a:lnTo>
                  <a:lnTo>
                    <a:pt x="297" y="334"/>
                  </a:lnTo>
                  <a:lnTo>
                    <a:pt x="289" y="348"/>
                  </a:lnTo>
                  <a:lnTo>
                    <a:pt x="280" y="361"/>
                  </a:lnTo>
                  <a:lnTo>
                    <a:pt x="297" y="346"/>
                  </a:lnTo>
                  <a:lnTo>
                    <a:pt x="314" y="330"/>
                  </a:lnTo>
                  <a:lnTo>
                    <a:pt x="327" y="311"/>
                  </a:lnTo>
                  <a:lnTo>
                    <a:pt x="339" y="292"/>
                  </a:lnTo>
                  <a:lnTo>
                    <a:pt x="348" y="271"/>
                  </a:lnTo>
                  <a:lnTo>
                    <a:pt x="355" y="248"/>
                  </a:lnTo>
                  <a:lnTo>
                    <a:pt x="360" y="225"/>
                  </a:lnTo>
                  <a:lnTo>
                    <a:pt x="361" y="201"/>
                  </a:lnTo>
                  <a:lnTo>
                    <a:pt x="360" y="181"/>
                  </a:lnTo>
                  <a:lnTo>
                    <a:pt x="357" y="161"/>
                  </a:lnTo>
                  <a:lnTo>
                    <a:pt x="353" y="142"/>
                  </a:lnTo>
                  <a:lnTo>
                    <a:pt x="346" y="123"/>
                  </a:lnTo>
                  <a:lnTo>
                    <a:pt x="338" y="106"/>
                  </a:lnTo>
                  <a:lnTo>
                    <a:pt x="327" y="90"/>
                  </a:lnTo>
                  <a:lnTo>
                    <a:pt x="316" y="74"/>
                  </a:lnTo>
                  <a:lnTo>
                    <a:pt x="302" y="59"/>
                  </a:lnTo>
                  <a:close/>
                </a:path>
              </a:pathLst>
            </a:custGeom>
            <a:solidFill>
              <a:srgbClr val="FF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75" name="Freeform 74"/>
            <p:cNvSpPr>
              <a:spLocks/>
            </p:cNvSpPr>
            <p:nvPr/>
          </p:nvSpPr>
          <p:spPr bwMode="auto">
            <a:xfrm>
              <a:off x="661" y="1525"/>
              <a:ext cx="249" cy="249"/>
            </a:xfrm>
            <a:custGeom>
              <a:avLst/>
              <a:gdLst>
                <a:gd name="T0" fmla="*/ 1 w 498"/>
                <a:gd name="T1" fmla="*/ 0 h 499"/>
                <a:gd name="T2" fmla="*/ 1 w 498"/>
                <a:gd name="T3" fmla="*/ 0 h 499"/>
                <a:gd name="T4" fmla="*/ 1 w 498"/>
                <a:gd name="T5" fmla="*/ 0 h 499"/>
                <a:gd name="T6" fmla="*/ 1 w 498"/>
                <a:gd name="T7" fmla="*/ 0 h 499"/>
                <a:gd name="T8" fmla="*/ 1 w 498"/>
                <a:gd name="T9" fmla="*/ 0 h 499"/>
                <a:gd name="T10" fmla="*/ 1 w 498"/>
                <a:gd name="T11" fmla="*/ 0 h 499"/>
                <a:gd name="T12" fmla="*/ 1 w 498"/>
                <a:gd name="T13" fmla="*/ 0 h 499"/>
                <a:gd name="T14" fmla="*/ 1 w 498"/>
                <a:gd name="T15" fmla="*/ 0 h 499"/>
                <a:gd name="T16" fmla="*/ 1 w 498"/>
                <a:gd name="T17" fmla="*/ 0 h 499"/>
                <a:gd name="T18" fmla="*/ 1 w 498"/>
                <a:gd name="T19" fmla="*/ 0 h 499"/>
                <a:gd name="T20" fmla="*/ 1 w 498"/>
                <a:gd name="T21" fmla="*/ 0 h 499"/>
                <a:gd name="T22" fmla="*/ 1 w 498"/>
                <a:gd name="T23" fmla="*/ 0 h 499"/>
                <a:gd name="T24" fmla="*/ 1 w 498"/>
                <a:gd name="T25" fmla="*/ 0 h 499"/>
                <a:gd name="T26" fmla="*/ 1 w 498"/>
                <a:gd name="T27" fmla="*/ 0 h 499"/>
                <a:gd name="T28" fmla="*/ 1 w 498"/>
                <a:gd name="T29" fmla="*/ 0 h 499"/>
                <a:gd name="T30" fmla="*/ 1 w 498"/>
                <a:gd name="T31" fmla="*/ 0 h 499"/>
                <a:gd name="T32" fmla="*/ 1 w 498"/>
                <a:gd name="T33" fmla="*/ 0 h 499"/>
                <a:gd name="T34" fmla="*/ 1 w 498"/>
                <a:gd name="T35" fmla="*/ 0 h 499"/>
                <a:gd name="T36" fmla="*/ 1 w 498"/>
                <a:gd name="T37" fmla="*/ 0 h 499"/>
                <a:gd name="T38" fmla="*/ 1 w 498"/>
                <a:gd name="T39" fmla="*/ 0 h 499"/>
                <a:gd name="T40" fmla="*/ 1 w 498"/>
                <a:gd name="T41" fmla="*/ 0 h 499"/>
                <a:gd name="T42" fmla="*/ 1 w 498"/>
                <a:gd name="T43" fmla="*/ 0 h 499"/>
                <a:gd name="T44" fmla="*/ 1 w 498"/>
                <a:gd name="T45" fmla="*/ 0 h 499"/>
                <a:gd name="T46" fmla="*/ 1 w 498"/>
                <a:gd name="T47" fmla="*/ 0 h 499"/>
                <a:gd name="T48" fmla="*/ 1 w 498"/>
                <a:gd name="T49" fmla="*/ 0 h 499"/>
                <a:gd name="T50" fmla="*/ 1 w 498"/>
                <a:gd name="T51" fmla="*/ 0 h 499"/>
                <a:gd name="T52" fmla="*/ 1 w 498"/>
                <a:gd name="T53" fmla="*/ 0 h 499"/>
                <a:gd name="T54" fmla="*/ 1 w 498"/>
                <a:gd name="T55" fmla="*/ 0 h 499"/>
                <a:gd name="T56" fmla="*/ 1 w 498"/>
                <a:gd name="T57" fmla="*/ 0 h 499"/>
                <a:gd name="T58" fmla="*/ 1 w 498"/>
                <a:gd name="T59" fmla="*/ 0 h 499"/>
                <a:gd name="T60" fmla="*/ 1 w 498"/>
                <a:gd name="T61" fmla="*/ 0 h 499"/>
                <a:gd name="T62" fmla="*/ 1 w 498"/>
                <a:gd name="T63" fmla="*/ 0 h 49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499"/>
                <a:gd name="T98" fmla="*/ 498 w 498"/>
                <a:gd name="T99" fmla="*/ 499 h 49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499">
                  <a:moveTo>
                    <a:pt x="248" y="499"/>
                  </a:moveTo>
                  <a:lnTo>
                    <a:pt x="274" y="498"/>
                  </a:lnTo>
                  <a:lnTo>
                    <a:pt x="298" y="494"/>
                  </a:lnTo>
                  <a:lnTo>
                    <a:pt x="321" y="489"/>
                  </a:lnTo>
                  <a:lnTo>
                    <a:pt x="344" y="480"/>
                  </a:lnTo>
                  <a:lnTo>
                    <a:pt x="366" y="470"/>
                  </a:lnTo>
                  <a:lnTo>
                    <a:pt x="387" y="457"/>
                  </a:lnTo>
                  <a:lnTo>
                    <a:pt x="406" y="442"/>
                  </a:lnTo>
                  <a:lnTo>
                    <a:pt x="425" y="426"/>
                  </a:lnTo>
                  <a:lnTo>
                    <a:pt x="442" y="408"/>
                  </a:lnTo>
                  <a:lnTo>
                    <a:pt x="456" y="388"/>
                  </a:lnTo>
                  <a:lnTo>
                    <a:pt x="468" y="368"/>
                  </a:lnTo>
                  <a:lnTo>
                    <a:pt x="479" y="345"/>
                  </a:lnTo>
                  <a:lnTo>
                    <a:pt x="488" y="321"/>
                  </a:lnTo>
                  <a:lnTo>
                    <a:pt x="494" y="298"/>
                  </a:lnTo>
                  <a:lnTo>
                    <a:pt x="497" y="274"/>
                  </a:lnTo>
                  <a:lnTo>
                    <a:pt x="498" y="249"/>
                  </a:lnTo>
                  <a:lnTo>
                    <a:pt x="497" y="225"/>
                  </a:lnTo>
                  <a:lnTo>
                    <a:pt x="494" y="201"/>
                  </a:lnTo>
                  <a:lnTo>
                    <a:pt x="488" y="176"/>
                  </a:lnTo>
                  <a:lnTo>
                    <a:pt x="479" y="153"/>
                  </a:lnTo>
                  <a:lnTo>
                    <a:pt x="468" y="131"/>
                  </a:lnTo>
                  <a:lnTo>
                    <a:pt x="456" y="111"/>
                  </a:lnTo>
                  <a:lnTo>
                    <a:pt x="442" y="91"/>
                  </a:lnTo>
                  <a:lnTo>
                    <a:pt x="425" y="73"/>
                  </a:lnTo>
                  <a:lnTo>
                    <a:pt x="406" y="56"/>
                  </a:lnTo>
                  <a:lnTo>
                    <a:pt x="387" y="42"/>
                  </a:lnTo>
                  <a:lnTo>
                    <a:pt x="366" y="29"/>
                  </a:lnTo>
                  <a:lnTo>
                    <a:pt x="344" y="18"/>
                  </a:lnTo>
                  <a:lnTo>
                    <a:pt x="321" y="10"/>
                  </a:lnTo>
                  <a:lnTo>
                    <a:pt x="298" y="5"/>
                  </a:lnTo>
                  <a:lnTo>
                    <a:pt x="274" y="1"/>
                  </a:lnTo>
                  <a:lnTo>
                    <a:pt x="248" y="0"/>
                  </a:lnTo>
                  <a:lnTo>
                    <a:pt x="223" y="1"/>
                  </a:lnTo>
                  <a:lnTo>
                    <a:pt x="199" y="5"/>
                  </a:lnTo>
                  <a:lnTo>
                    <a:pt x="175" y="12"/>
                  </a:lnTo>
                  <a:lnTo>
                    <a:pt x="152" y="20"/>
                  </a:lnTo>
                  <a:lnTo>
                    <a:pt x="130" y="30"/>
                  </a:lnTo>
                  <a:lnTo>
                    <a:pt x="109" y="43"/>
                  </a:lnTo>
                  <a:lnTo>
                    <a:pt x="91" y="56"/>
                  </a:lnTo>
                  <a:lnTo>
                    <a:pt x="72" y="73"/>
                  </a:lnTo>
                  <a:lnTo>
                    <a:pt x="56" y="91"/>
                  </a:lnTo>
                  <a:lnTo>
                    <a:pt x="42" y="109"/>
                  </a:lnTo>
                  <a:lnTo>
                    <a:pt x="30" y="130"/>
                  </a:lnTo>
                  <a:lnTo>
                    <a:pt x="19" y="152"/>
                  </a:lnTo>
                  <a:lnTo>
                    <a:pt x="11" y="175"/>
                  </a:lnTo>
                  <a:lnTo>
                    <a:pt x="4" y="199"/>
                  </a:lnTo>
                  <a:lnTo>
                    <a:pt x="1" y="224"/>
                  </a:lnTo>
                  <a:lnTo>
                    <a:pt x="0" y="249"/>
                  </a:lnTo>
                  <a:lnTo>
                    <a:pt x="1" y="274"/>
                  </a:lnTo>
                  <a:lnTo>
                    <a:pt x="4" y="298"/>
                  </a:lnTo>
                  <a:lnTo>
                    <a:pt x="10" y="321"/>
                  </a:lnTo>
                  <a:lnTo>
                    <a:pt x="18" y="345"/>
                  </a:lnTo>
                  <a:lnTo>
                    <a:pt x="28" y="368"/>
                  </a:lnTo>
                  <a:lnTo>
                    <a:pt x="41" y="388"/>
                  </a:lnTo>
                  <a:lnTo>
                    <a:pt x="56" y="408"/>
                  </a:lnTo>
                  <a:lnTo>
                    <a:pt x="72" y="426"/>
                  </a:lnTo>
                  <a:lnTo>
                    <a:pt x="91" y="442"/>
                  </a:lnTo>
                  <a:lnTo>
                    <a:pt x="110" y="457"/>
                  </a:lnTo>
                  <a:lnTo>
                    <a:pt x="131" y="470"/>
                  </a:lnTo>
                  <a:lnTo>
                    <a:pt x="153" y="480"/>
                  </a:lnTo>
                  <a:lnTo>
                    <a:pt x="176" y="489"/>
                  </a:lnTo>
                  <a:lnTo>
                    <a:pt x="199" y="494"/>
                  </a:lnTo>
                  <a:lnTo>
                    <a:pt x="223" y="498"/>
                  </a:lnTo>
                  <a:lnTo>
                    <a:pt x="248" y="49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76" name="Freeform 75"/>
            <p:cNvSpPr>
              <a:spLocks/>
            </p:cNvSpPr>
            <p:nvPr/>
          </p:nvSpPr>
          <p:spPr bwMode="auto">
            <a:xfrm>
              <a:off x="685" y="1549"/>
              <a:ext cx="200" cy="201"/>
            </a:xfrm>
            <a:custGeom>
              <a:avLst/>
              <a:gdLst>
                <a:gd name="T0" fmla="*/ 0 w 401"/>
                <a:gd name="T1" fmla="*/ 0 h 403"/>
                <a:gd name="T2" fmla="*/ 0 w 401"/>
                <a:gd name="T3" fmla="*/ 0 h 403"/>
                <a:gd name="T4" fmla="*/ 0 w 401"/>
                <a:gd name="T5" fmla="*/ 0 h 403"/>
                <a:gd name="T6" fmla="*/ 0 w 401"/>
                <a:gd name="T7" fmla="*/ 0 h 403"/>
                <a:gd name="T8" fmla="*/ 0 w 401"/>
                <a:gd name="T9" fmla="*/ 0 h 403"/>
                <a:gd name="T10" fmla="*/ 0 w 401"/>
                <a:gd name="T11" fmla="*/ 0 h 403"/>
                <a:gd name="T12" fmla="*/ 0 w 401"/>
                <a:gd name="T13" fmla="*/ 0 h 403"/>
                <a:gd name="T14" fmla="*/ 0 w 401"/>
                <a:gd name="T15" fmla="*/ 0 h 403"/>
                <a:gd name="T16" fmla="*/ 0 w 401"/>
                <a:gd name="T17" fmla="*/ 0 h 403"/>
                <a:gd name="T18" fmla="*/ 0 w 401"/>
                <a:gd name="T19" fmla="*/ 0 h 403"/>
                <a:gd name="T20" fmla="*/ 0 w 401"/>
                <a:gd name="T21" fmla="*/ 0 h 403"/>
                <a:gd name="T22" fmla="*/ 0 w 401"/>
                <a:gd name="T23" fmla="*/ 0 h 403"/>
                <a:gd name="T24" fmla="*/ 0 w 401"/>
                <a:gd name="T25" fmla="*/ 0 h 403"/>
                <a:gd name="T26" fmla="*/ 0 w 401"/>
                <a:gd name="T27" fmla="*/ 0 h 403"/>
                <a:gd name="T28" fmla="*/ 0 w 401"/>
                <a:gd name="T29" fmla="*/ 0 h 403"/>
                <a:gd name="T30" fmla="*/ 0 w 401"/>
                <a:gd name="T31" fmla="*/ 0 h 403"/>
                <a:gd name="T32" fmla="*/ 0 w 401"/>
                <a:gd name="T33" fmla="*/ 0 h 403"/>
                <a:gd name="T34" fmla="*/ 0 w 401"/>
                <a:gd name="T35" fmla="*/ 0 h 403"/>
                <a:gd name="T36" fmla="*/ 0 w 401"/>
                <a:gd name="T37" fmla="*/ 0 h 403"/>
                <a:gd name="T38" fmla="*/ 0 w 401"/>
                <a:gd name="T39" fmla="*/ 0 h 403"/>
                <a:gd name="T40" fmla="*/ 0 w 401"/>
                <a:gd name="T41" fmla="*/ 0 h 403"/>
                <a:gd name="T42" fmla="*/ 0 w 401"/>
                <a:gd name="T43" fmla="*/ 0 h 403"/>
                <a:gd name="T44" fmla="*/ 0 w 401"/>
                <a:gd name="T45" fmla="*/ 0 h 403"/>
                <a:gd name="T46" fmla="*/ 0 w 401"/>
                <a:gd name="T47" fmla="*/ 0 h 403"/>
                <a:gd name="T48" fmla="*/ 0 w 401"/>
                <a:gd name="T49" fmla="*/ 0 h 403"/>
                <a:gd name="T50" fmla="*/ 0 w 401"/>
                <a:gd name="T51" fmla="*/ 0 h 403"/>
                <a:gd name="T52" fmla="*/ 0 w 401"/>
                <a:gd name="T53" fmla="*/ 0 h 403"/>
                <a:gd name="T54" fmla="*/ 0 w 401"/>
                <a:gd name="T55" fmla="*/ 0 h 403"/>
                <a:gd name="T56" fmla="*/ 0 w 401"/>
                <a:gd name="T57" fmla="*/ 0 h 403"/>
                <a:gd name="T58" fmla="*/ 0 w 401"/>
                <a:gd name="T59" fmla="*/ 0 h 403"/>
                <a:gd name="T60" fmla="*/ 0 w 401"/>
                <a:gd name="T61" fmla="*/ 0 h 403"/>
                <a:gd name="T62" fmla="*/ 0 w 401"/>
                <a:gd name="T63" fmla="*/ 0 h 40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3"/>
                <a:gd name="T98" fmla="*/ 401 w 401"/>
                <a:gd name="T99" fmla="*/ 403 h 40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3">
                  <a:moveTo>
                    <a:pt x="0" y="201"/>
                  </a:moveTo>
                  <a:lnTo>
                    <a:pt x="1" y="181"/>
                  </a:lnTo>
                  <a:lnTo>
                    <a:pt x="3" y="162"/>
                  </a:lnTo>
                  <a:lnTo>
                    <a:pt x="8" y="143"/>
                  </a:lnTo>
                  <a:lnTo>
                    <a:pt x="15" y="125"/>
                  </a:lnTo>
                  <a:lnTo>
                    <a:pt x="23" y="106"/>
                  </a:lnTo>
                  <a:lnTo>
                    <a:pt x="33" y="90"/>
                  </a:lnTo>
                  <a:lnTo>
                    <a:pt x="45" y="74"/>
                  </a:lnTo>
                  <a:lnTo>
                    <a:pt x="59" y="59"/>
                  </a:lnTo>
                  <a:lnTo>
                    <a:pt x="74" y="45"/>
                  </a:lnTo>
                  <a:lnTo>
                    <a:pt x="90" y="34"/>
                  </a:lnTo>
                  <a:lnTo>
                    <a:pt x="106" y="23"/>
                  </a:lnTo>
                  <a:lnTo>
                    <a:pt x="124" y="15"/>
                  </a:lnTo>
                  <a:lnTo>
                    <a:pt x="143" y="8"/>
                  </a:lnTo>
                  <a:lnTo>
                    <a:pt x="161" y="4"/>
                  </a:lnTo>
                  <a:lnTo>
                    <a:pt x="181" y="2"/>
                  </a:lnTo>
                  <a:lnTo>
                    <a:pt x="200" y="0"/>
                  </a:lnTo>
                  <a:lnTo>
                    <a:pt x="220" y="2"/>
                  </a:lnTo>
                  <a:lnTo>
                    <a:pt x="241" y="4"/>
                  </a:lnTo>
                  <a:lnTo>
                    <a:pt x="259" y="8"/>
                  </a:lnTo>
                  <a:lnTo>
                    <a:pt x="278" y="15"/>
                  </a:lnTo>
                  <a:lnTo>
                    <a:pt x="295" y="23"/>
                  </a:lnTo>
                  <a:lnTo>
                    <a:pt x="312" y="34"/>
                  </a:lnTo>
                  <a:lnTo>
                    <a:pt x="327" y="45"/>
                  </a:lnTo>
                  <a:lnTo>
                    <a:pt x="342" y="59"/>
                  </a:lnTo>
                  <a:lnTo>
                    <a:pt x="356" y="74"/>
                  </a:lnTo>
                  <a:lnTo>
                    <a:pt x="367" y="90"/>
                  </a:lnTo>
                  <a:lnTo>
                    <a:pt x="378" y="106"/>
                  </a:lnTo>
                  <a:lnTo>
                    <a:pt x="386" y="125"/>
                  </a:lnTo>
                  <a:lnTo>
                    <a:pt x="393" y="143"/>
                  </a:lnTo>
                  <a:lnTo>
                    <a:pt x="397" y="162"/>
                  </a:lnTo>
                  <a:lnTo>
                    <a:pt x="400" y="181"/>
                  </a:lnTo>
                  <a:lnTo>
                    <a:pt x="401" y="201"/>
                  </a:lnTo>
                  <a:lnTo>
                    <a:pt x="400" y="222"/>
                  </a:lnTo>
                  <a:lnTo>
                    <a:pt x="396" y="241"/>
                  </a:lnTo>
                  <a:lnTo>
                    <a:pt x="392" y="261"/>
                  </a:lnTo>
                  <a:lnTo>
                    <a:pt x="385" y="279"/>
                  </a:lnTo>
                  <a:lnTo>
                    <a:pt x="377" y="298"/>
                  </a:lnTo>
                  <a:lnTo>
                    <a:pt x="366" y="314"/>
                  </a:lnTo>
                  <a:lnTo>
                    <a:pt x="355" y="329"/>
                  </a:lnTo>
                  <a:lnTo>
                    <a:pt x="342" y="344"/>
                  </a:lnTo>
                  <a:lnTo>
                    <a:pt x="328" y="356"/>
                  </a:lnTo>
                  <a:lnTo>
                    <a:pt x="312" y="368"/>
                  </a:lnTo>
                  <a:lnTo>
                    <a:pt x="296" y="378"/>
                  </a:lnTo>
                  <a:lnTo>
                    <a:pt x="279" y="386"/>
                  </a:lnTo>
                  <a:lnTo>
                    <a:pt x="260" y="393"/>
                  </a:lnTo>
                  <a:lnTo>
                    <a:pt x="241" y="398"/>
                  </a:lnTo>
                  <a:lnTo>
                    <a:pt x="221" y="401"/>
                  </a:lnTo>
                  <a:lnTo>
                    <a:pt x="200" y="403"/>
                  </a:lnTo>
                  <a:lnTo>
                    <a:pt x="181" y="401"/>
                  </a:lnTo>
                  <a:lnTo>
                    <a:pt x="161" y="399"/>
                  </a:lnTo>
                  <a:lnTo>
                    <a:pt x="143" y="394"/>
                  </a:lnTo>
                  <a:lnTo>
                    <a:pt x="124" y="388"/>
                  </a:lnTo>
                  <a:lnTo>
                    <a:pt x="106" y="379"/>
                  </a:lnTo>
                  <a:lnTo>
                    <a:pt x="90" y="369"/>
                  </a:lnTo>
                  <a:lnTo>
                    <a:pt x="74" y="358"/>
                  </a:lnTo>
                  <a:lnTo>
                    <a:pt x="59" y="344"/>
                  </a:lnTo>
                  <a:lnTo>
                    <a:pt x="45" y="329"/>
                  </a:lnTo>
                  <a:lnTo>
                    <a:pt x="33" y="313"/>
                  </a:lnTo>
                  <a:lnTo>
                    <a:pt x="23" y="297"/>
                  </a:lnTo>
                  <a:lnTo>
                    <a:pt x="15" y="278"/>
                  </a:lnTo>
                  <a:lnTo>
                    <a:pt x="8" y="260"/>
                  </a:lnTo>
                  <a:lnTo>
                    <a:pt x="3" y="241"/>
                  </a:lnTo>
                  <a:lnTo>
                    <a:pt x="1" y="220"/>
                  </a:lnTo>
                  <a:lnTo>
                    <a:pt x="0" y="201"/>
                  </a:lnTo>
                  <a:close/>
                </a:path>
              </a:pathLst>
            </a:custGeom>
            <a:solidFill>
              <a:srgbClr val="FFD1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77" name="Freeform 76"/>
            <p:cNvSpPr>
              <a:spLocks/>
            </p:cNvSpPr>
            <p:nvPr/>
          </p:nvSpPr>
          <p:spPr bwMode="auto">
            <a:xfrm>
              <a:off x="716" y="1549"/>
              <a:ext cx="169" cy="189"/>
            </a:xfrm>
            <a:custGeom>
              <a:avLst/>
              <a:gdLst>
                <a:gd name="T0" fmla="*/ 0 w 339"/>
                <a:gd name="T1" fmla="*/ 1 h 378"/>
                <a:gd name="T2" fmla="*/ 0 w 339"/>
                <a:gd name="T3" fmla="*/ 1 h 378"/>
                <a:gd name="T4" fmla="*/ 0 w 339"/>
                <a:gd name="T5" fmla="*/ 1 h 378"/>
                <a:gd name="T6" fmla="*/ 0 w 339"/>
                <a:gd name="T7" fmla="*/ 1 h 378"/>
                <a:gd name="T8" fmla="*/ 0 w 339"/>
                <a:gd name="T9" fmla="*/ 1 h 378"/>
                <a:gd name="T10" fmla="*/ 0 w 339"/>
                <a:gd name="T11" fmla="*/ 1 h 378"/>
                <a:gd name="T12" fmla="*/ 0 w 339"/>
                <a:gd name="T13" fmla="*/ 1 h 378"/>
                <a:gd name="T14" fmla="*/ 0 w 339"/>
                <a:gd name="T15" fmla="*/ 1 h 378"/>
                <a:gd name="T16" fmla="*/ 0 w 339"/>
                <a:gd name="T17" fmla="*/ 1 h 378"/>
                <a:gd name="T18" fmla="*/ 0 w 339"/>
                <a:gd name="T19" fmla="*/ 1 h 378"/>
                <a:gd name="T20" fmla="*/ 0 w 339"/>
                <a:gd name="T21" fmla="*/ 1 h 378"/>
                <a:gd name="T22" fmla="*/ 0 w 339"/>
                <a:gd name="T23" fmla="*/ 1 h 378"/>
                <a:gd name="T24" fmla="*/ 0 w 339"/>
                <a:gd name="T25" fmla="*/ 1 h 378"/>
                <a:gd name="T26" fmla="*/ 0 w 339"/>
                <a:gd name="T27" fmla="*/ 1 h 378"/>
                <a:gd name="T28" fmla="*/ 0 w 339"/>
                <a:gd name="T29" fmla="*/ 1 h 378"/>
                <a:gd name="T30" fmla="*/ 0 w 339"/>
                <a:gd name="T31" fmla="*/ 1 h 378"/>
                <a:gd name="T32" fmla="*/ 0 w 339"/>
                <a:gd name="T33" fmla="*/ 1 h 378"/>
                <a:gd name="T34" fmla="*/ 0 w 339"/>
                <a:gd name="T35" fmla="*/ 1 h 378"/>
                <a:gd name="T36" fmla="*/ 0 w 339"/>
                <a:gd name="T37" fmla="*/ 1 h 378"/>
                <a:gd name="T38" fmla="*/ 0 w 339"/>
                <a:gd name="T39" fmla="*/ 1 h 378"/>
                <a:gd name="T40" fmla="*/ 0 w 339"/>
                <a:gd name="T41" fmla="*/ 1 h 378"/>
                <a:gd name="T42" fmla="*/ 0 w 339"/>
                <a:gd name="T43" fmla="*/ 1 h 378"/>
                <a:gd name="T44" fmla="*/ 0 w 339"/>
                <a:gd name="T45" fmla="*/ 1 h 378"/>
                <a:gd name="T46" fmla="*/ 0 w 339"/>
                <a:gd name="T47" fmla="*/ 1 h 378"/>
                <a:gd name="T48" fmla="*/ 0 w 339"/>
                <a:gd name="T49" fmla="*/ 1 h 378"/>
                <a:gd name="T50" fmla="*/ 0 w 339"/>
                <a:gd name="T51" fmla="*/ 1 h 378"/>
                <a:gd name="T52" fmla="*/ 0 w 339"/>
                <a:gd name="T53" fmla="*/ 1 h 378"/>
                <a:gd name="T54" fmla="*/ 0 w 339"/>
                <a:gd name="T55" fmla="*/ 1 h 378"/>
                <a:gd name="T56" fmla="*/ 0 w 339"/>
                <a:gd name="T57" fmla="*/ 1 h 378"/>
                <a:gd name="T58" fmla="*/ 0 w 339"/>
                <a:gd name="T59" fmla="*/ 1 h 378"/>
                <a:gd name="T60" fmla="*/ 0 w 339"/>
                <a:gd name="T61" fmla="*/ 1 h 378"/>
                <a:gd name="T62" fmla="*/ 0 w 339"/>
                <a:gd name="T63" fmla="*/ 1 h 37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39"/>
                <a:gd name="T97" fmla="*/ 0 h 378"/>
                <a:gd name="T98" fmla="*/ 339 w 339"/>
                <a:gd name="T99" fmla="*/ 378 h 37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39" h="378">
                  <a:moveTo>
                    <a:pt x="280" y="59"/>
                  </a:moveTo>
                  <a:lnTo>
                    <a:pt x="265" y="45"/>
                  </a:lnTo>
                  <a:lnTo>
                    <a:pt x="250" y="34"/>
                  </a:lnTo>
                  <a:lnTo>
                    <a:pt x="233" y="23"/>
                  </a:lnTo>
                  <a:lnTo>
                    <a:pt x="216" y="15"/>
                  </a:lnTo>
                  <a:lnTo>
                    <a:pt x="197" y="8"/>
                  </a:lnTo>
                  <a:lnTo>
                    <a:pt x="179" y="4"/>
                  </a:lnTo>
                  <a:lnTo>
                    <a:pt x="158" y="2"/>
                  </a:lnTo>
                  <a:lnTo>
                    <a:pt x="138" y="0"/>
                  </a:lnTo>
                  <a:lnTo>
                    <a:pt x="119" y="2"/>
                  </a:lnTo>
                  <a:lnTo>
                    <a:pt x="100" y="4"/>
                  </a:lnTo>
                  <a:lnTo>
                    <a:pt x="82" y="8"/>
                  </a:lnTo>
                  <a:lnTo>
                    <a:pt x="65" y="14"/>
                  </a:lnTo>
                  <a:lnTo>
                    <a:pt x="47" y="22"/>
                  </a:lnTo>
                  <a:lnTo>
                    <a:pt x="30" y="33"/>
                  </a:lnTo>
                  <a:lnTo>
                    <a:pt x="15" y="44"/>
                  </a:lnTo>
                  <a:lnTo>
                    <a:pt x="0" y="57"/>
                  </a:lnTo>
                  <a:lnTo>
                    <a:pt x="12" y="51"/>
                  </a:lnTo>
                  <a:lnTo>
                    <a:pt x="22" y="47"/>
                  </a:lnTo>
                  <a:lnTo>
                    <a:pt x="34" y="42"/>
                  </a:lnTo>
                  <a:lnTo>
                    <a:pt x="46" y="38"/>
                  </a:lnTo>
                  <a:lnTo>
                    <a:pt x="58" y="36"/>
                  </a:lnTo>
                  <a:lnTo>
                    <a:pt x="69" y="34"/>
                  </a:lnTo>
                  <a:lnTo>
                    <a:pt x="82" y="33"/>
                  </a:lnTo>
                  <a:lnTo>
                    <a:pt x="95" y="33"/>
                  </a:lnTo>
                  <a:lnTo>
                    <a:pt x="114" y="34"/>
                  </a:lnTo>
                  <a:lnTo>
                    <a:pt x="134" y="36"/>
                  </a:lnTo>
                  <a:lnTo>
                    <a:pt x="152" y="41"/>
                  </a:lnTo>
                  <a:lnTo>
                    <a:pt x="171" y="48"/>
                  </a:lnTo>
                  <a:lnTo>
                    <a:pt x="189" y="56"/>
                  </a:lnTo>
                  <a:lnTo>
                    <a:pt x="205" y="66"/>
                  </a:lnTo>
                  <a:lnTo>
                    <a:pt x="221" y="78"/>
                  </a:lnTo>
                  <a:lnTo>
                    <a:pt x="236" y="91"/>
                  </a:lnTo>
                  <a:lnTo>
                    <a:pt x="250" y="106"/>
                  </a:lnTo>
                  <a:lnTo>
                    <a:pt x="262" y="123"/>
                  </a:lnTo>
                  <a:lnTo>
                    <a:pt x="272" y="139"/>
                  </a:lnTo>
                  <a:lnTo>
                    <a:pt x="280" y="157"/>
                  </a:lnTo>
                  <a:lnTo>
                    <a:pt x="287" y="176"/>
                  </a:lnTo>
                  <a:lnTo>
                    <a:pt x="292" y="194"/>
                  </a:lnTo>
                  <a:lnTo>
                    <a:pt x="294" y="215"/>
                  </a:lnTo>
                  <a:lnTo>
                    <a:pt x="295" y="234"/>
                  </a:lnTo>
                  <a:lnTo>
                    <a:pt x="294" y="255"/>
                  </a:lnTo>
                  <a:lnTo>
                    <a:pt x="290" y="276"/>
                  </a:lnTo>
                  <a:lnTo>
                    <a:pt x="286" y="295"/>
                  </a:lnTo>
                  <a:lnTo>
                    <a:pt x="278" y="314"/>
                  </a:lnTo>
                  <a:lnTo>
                    <a:pt x="270" y="331"/>
                  </a:lnTo>
                  <a:lnTo>
                    <a:pt x="258" y="348"/>
                  </a:lnTo>
                  <a:lnTo>
                    <a:pt x="247" y="363"/>
                  </a:lnTo>
                  <a:lnTo>
                    <a:pt x="233" y="378"/>
                  </a:lnTo>
                  <a:lnTo>
                    <a:pt x="256" y="364"/>
                  </a:lnTo>
                  <a:lnTo>
                    <a:pt x="277" y="347"/>
                  </a:lnTo>
                  <a:lnTo>
                    <a:pt x="294" y="328"/>
                  </a:lnTo>
                  <a:lnTo>
                    <a:pt x="310" y="306"/>
                  </a:lnTo>
                  <a:lnTo>
                    <a:pt x="322" y="283"/>
                  </a:lnTo>
                  <a:lnTo>
                    <a:pt x="331" y="256"/>
                  </a:lnTo>
                  <a:lnTo>
                    <a:pt x="337" y="230"/>
                  </a:lnTo>
                  <a:lnTo>
                    <a:pt x="339" y="201"/>
                  </a:lnTo>
                  <a:lnTo>
                    <a:pt x="338" y="181"/>
                  </a:lnTo>
                  <a:lnTo>
                    <a:pt x="335" y="162"/>
                  </a:lnTo>
                  <a:lnTo>
                    <a:pt x="331" y="143"/>
                  </a:lnTo>
                  <a:lnTo>
                    <a:pt x="324" y="125"/>
                  </a:lnTo>
                  <a:lnTo>
                    <a:pt x="316" y="106"/>
                  </a:lnTo>
                  <a:lnTo>
                    <a:pt x="305" y="90"/>
                  </a:lnTo>
                  <a:lnTo>
                    <a:pt x="294" y="74"/>
                  </a:lnTo>
                  <a:lnTo>
                    <a:pt x="280" y="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78" name="Freeform 77"/>
            <p:cNvSpPr>
              <a:spLocks/>
            </p:cNvSpPr>
            <p:nvPr/>
          </p:nvSpPr>
          <p:spPr bwMode="auto">
            <a:xfrm>
              <a:off x="661" y="1790"/>
              <a:ext cx="249" cy="250"/>
            </a:xfrm>
            <a:custGeom>
              <a:avLst/>
              <a:gdLst>
                <a:gd name="T0" fmla="*/ 1 w 498"/>
                <a:gd name="T1" fmla="*/ 1 h 500"/>
                <a:gd name="T2" fmla="*/ 1 w 498"/>
                <a:gd name="T3" fmla="*/ 1 h 500"/>
                <a:gd name="T4" fmla="*/ 1 w 498"/>
                <a:gd name="T5" fmla="*/ 1 h 500"/>
                <a:gd name="T6" fmla="*/ 1 w 498"/>
                <a:gd name="T7" fmla="*/ 1 h 500"/>
                <a:gd name="T8" fmla="*/ 1 w 498"/>
                <a:gd name="T9" fmla="*/ 1 h 500"/>
                <a:gd name="T10" fmla="*/ 1 w 498"/>
                <a:gd name="T11" fmla="*/ 1 h 500"/>
                <a:gd name="T12" fmla="*/ 1 w 498"/>
                <a:gd name="T13" fmla="*/ 1 h 500"/>
                <a:gd name="T14" fmla="*/ 1 w 498"/>
                <a:gd name="T15" fmla="*/ 1 h 500"/>
                <a:gd name="T16" fmla="*/ 1 w 498"/>
                <a:gd name="T17" fmla="*/ 1 h 500"/>
                <a:gd name="T18" fmla="*/ 1 w 498"/>
                <a:gd name="T19" fmla="*/ 1 h 500"/>
                <a:gd name="T20" fmla="*/ 1 w 498"/>
                <a:gd name="T21" fmla="*/ 1 h 500"/>
                <a:gd name="T22" fmla="*/ 1 w 498"/>
                <a:gd name="T23" fmla="*/ 1 h 500"/>
                <a:gd name="T24" fmla="*/ 1 w 498"/>
                <a:gd name="T25" fmla="*/ 1 h 500"/>
                <a:gd name="T26" fmla="*/ 1 w 498"/>
                <a:gd name="T27" fmla="*/ 1 h 500"/>
                <a:gd name="T28" fmla="*/ 1 w 498"/>
                <a:gd name="T29" fmla="*/ 1 h 500"/>
                <a:gd name="T30" fmla="*/ 1 w 498"/>
                <a:gd name="T31" fmla="*/ 1 h 500"/>
                <a:gd name="T32" fmla="*/ 1 w 498"/>
                <a:gd name="T33" fmla="*/ 1 h 500"/>
                <a:gd name="T34" fmla="*/ 1 w 498"/>
                <a:gd name="T35" fmla="*/ 1 h 500"/>
                <a:gd name="T36" fmla="*/ 1 w 498"/>
                <a:gd name="T37" fmla="*/ 1 h 500"/>
                <a:gd name="T38" fmla="*/ 1 w 498"/>
                <a:gd name="T39" fmla="*/ 1 h 500"/>
                <a:gd name="T40" fmla="*/ 1 w 498"/>
                <a:gd name="T41" fmla="*/ 1 h 500"/>
                <a:gd name="T42" fmla="*/ 1 w 498"/>
                <a:gd name="T43" fmla="*/ 1 h 500"/>
                <a:gd name="T44" fmla="*/ 1 w 498"/>
                <a:gd name="T45" fmla="*/ 1 h 500"/>
                <a:gd name="T46" fmla="*/ 1 w 498"/>
                <a:gd name="T47" fmla="*/ 1 h 500"/>
                <a:gd name="T48" fmla="*/ 1 w 498"/>
                <a:gd name="T49" fmla="*/ 1 h 500"/>
                <a:gd name="T50" fmla="*/ 1 w 498"/>
                <a:gd name="T51" fmla="*/ 1 h 500"/>
                <a:gd name="T52" fmla="*/ 1 w 498"/>
                <a:gd name="T53" fmla="*/ 1 h 500"/>
                <a:gd name="T54" fmla="*/ 1 w 498"/>
                <a:gd name="T55" fmla="*/ 1 h 500"/>
                <a:gd name="T56" fmla="*/ 1 w 498"/>
                <a:gd name="T57" fmla="*/ 1 h 500"/>
                <a:gd name="T58" fmla="*/ 1 w 498"/>
                <a:gd name="T59" fmla="*/ 1 h 500"/>
                <a:gd name="T60" fmla="*/ 1 w 498"/>
                <a:gd name="T61" fmla="*/ 1 h 500"/>
                <a:gd name="T62" fmla="*/ 1 w 498"/>
                <a:gd name="T63" fmla="*/ 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90"/>
                  </a:lnTo>
                  <a:lnTo>
                    <a:pt x="344" y="480"/>
                  </a:lnTo>
                  <a:lnTo>
                    <a:pt x="366" y="470"/>
                  </a:lnTo>
                  <a:lnTo>
                    <a:pt x="387" y="457"/>
                  </a:lnTo>
                  <a:lnTo>
                    <a:pt x="406" y="444"/>
                  </a:lnTo>
                  <a:lnTo>
                    <a:pt x="425" y="426"/>
                  </a:lnTo>
                  <a:lnTo>
                    <a:pt x="442" y="408"/>
                  </a:lnTo>
                  <a:lnTo>
                    <a:pt x="456" y="388"/>
                  </a:lnTo>
                  <a:lnTo>
                    <a:pt x="468" y="368"/>
                  </a:lnTo>
                  <a:lnTo>
                    <a:pt x="479" y="346"/>
                  </a:lnTo>
                  <a:lnTo>
                    <a:pt x="488" y="323"/>
                  </a:lnTo>
                  <a:lnTo>
                    <a:pt x="494" y="300"/>
                  </a:lnTo>
                  <a:lnTo>
                    <a:pt x="497" y="275"/>
                  </a:lnTo>
                  <a:lnTo>
                    <a:pt x="498" y="250"/>
                  </a:lnTo>
                  <a:lnTo>
                    <a:pt x="497" y="225"/>
                  </a:lnTo>
                  <a:lnTo>
                    <a:pt x="494" y="200"/>
                  </a:lnTo>
                  <a:lnTo>
                    <a:pt x="488" y="177"/>
                  </a:lnTo>
                  <a:lnTo>
                    <a:pt x="479" y="154"/>
                  </a:lnTo>
                  <a:lnTo>
                    <a:pt x="468" y="132"/>
                  </a:lnTo>
                  <a:lnTo>
                    <a:pt x="456" y="112"/>
                  </a:lnTo>
                  <a:lnTo>
                    <a:pt x="442" y="92"/>
                  </a:lnTo>
                  <a:lnTo>
                    <a:pt x="425" y="74"/>
                  </a:lnTo>
                  <a:lnTo>
                    <a:pt x="406" y="56"/>
                  </a:lnTo>
                  <a:lnTo>
                    <a:pt x="387" y="43"/>
                  </a:lnTo>
                  <a:lnTo>
                    <a:pt x="366" y="30"/>
                  </a:lnTo>
                  <a:lnTo>
                    <a:pt x="344" y="20"/>
                  </a:lnTo>
                  <a:lnTo>
                    <a:pt x="321" y="10"/>
                  </a:lnTo>
                  <a:lnTo>
                    <a:pt x="298" y="5"/>
                  </a:lnTo>
                  <a:lnTo>
                    <a:pt x="274" y="1"/>
                  </a:lnTo>
                  <a:lnTo>
                    <a:pt x="248" y="0"/>
                  </a:lnTo>
                  <a:lnTo>
                    <a:pt x="223" y="1"/>
                  </a:lnTo>
                  <a:lnTo>
                    <a:pt x="199" y="5"/>
                  </a:lnTo>
                  <a:lnTo>
                    <a:pt x="175" y="12"/>
                  </a:lnTo>
                  <a:lnTo>
                    <a:pt x="152" y="20"/>
                  </a:lnTo>
                  <a:lnTo>
                    <a:pt x="130" y="30"/>
                  </a:lnTo>
                  <a:lnTo>
                    <a:pt x="109" y="43"/>
                  </a:lnTo>
                  <a:lnTo>
                    <a:pt x="91" y="58"/>
                  </a:lnTo>
                  <a:lnTo>
                    <a:pt x="72" y="74"/>
                  </a:lnTo>
                  <a:lnTo>
                    <a:pt x="56" y="91"/>
                  </a:lnTo>
                  <a:lnTo>
                    <a:pt x="42" y="111"/>
                  </a:lnTo>
                  <a:lnTo>
                    <a:pt x="30" y="131"/>
                  </a:lnTo>
                  <a:lnTo>
                    <a:pt x="19" y="153"/>
                  </a:lnTo>
                  <a:lnTo>
                    <a:pt x="11" y="176"/>
                  </a:lnTo>
                  <a:lnTo>
                    <a:pt x="4" y="200"/>
                  </a:lnTo>
                  <a:lnTo>
                    <a:pt x="1" y="225"/>
                  </a:lnTo>
                  <a:lnTo>
                    <a:pt x="0" y="250"/>
                  </a:lnTo>
                  <a:lnTo>
                    <a:pt x="1" y="275"/>
                  </a:lnTo>
                  <a:lnTo>
                    <a:pt x="4" y="300"/>
                  </a:lnTo>
                  <a:lnTo>
                    <a:pt x="10" y="323"/>
                  </a:lnTo>
                  <a:lnTo>
                    <a:pt x="18" y="346"/>
                  </a:lnTo>
                  <a:lnTo>
                    <a:pt x="28" y="368"/>
                  </a:lnTo>
                  <a:lnTo>
                    <a:pt x="41" y="388"/>
                  </a:lnTo>
                  <a:lnTo>
                    <a:pt x="56" y="408"/>
                  </a:lnTo>
                  <a:lnTo>
                    <a:pt x="72" y="426"/>
                  </a:lnTo>
                  <a:lnTo>
                    <a:pt x="91" y="444"/>
                  </a:lnTo>
                  <a:lnTo>
                    <a:pt x="110" y="457"/>
                  </a:lnTo>
                  <a:lnTo>
                    <a:pt x="131" y="470"/>
                  </a:lnTo>
                  <a:lnTo>
                    <a:pt x="153" y="480"/>
                  </a:lnTo>
                  <a:lnTo>
                    <a:pt x="176" y="490"/>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79" name="Freeform 78"/>
            <p:cNvSpPr>
              <a:spLocks/>
            </p:cNvSpPr>
            <p:nvPr/>
          </p:nvSpPr>
          <p:spPr bwMode="auto">
            <a:xfrm>
              <a:off x="685" y="1814"/>
              <a:ext cx="200" cy="201"/>
            </a:xfrm>
            <a:custGeom>
              <a:avLst/>
              <a:gdLst>
                <a:gd name="T0" fmla="*/ 0 w 401"/>
                <a:gd name="T1" fmla="*/ 1 h 400"/>
                <a:gd name="T2" fmla="*/ 0 w 401"/>
                <a:gd name="T3" fmla="*/ 1 h 400"/>
                <a:gd name="T4" fmla="*/ 0 w 401"/>
                <a:gd name="T5" fmla="*/ 1 h 400"/>
                <a:gd name="T6" fmla="*/ 0 w 401"/>
                <a:gd name="T7" fmla="*/ 1 h 400"/>
                <a:gd name="T8" fmla="*/ 0 w 401"/>
                <a:gd name="T9" fmla="*/ 1 h 400"/>
                <a:gd name="T10" fmla="*/ 0 w 401"/>
                <a:gd name="T11" fmla="*/ 1 h 400"/>
                <a:gd name="T12" fmla="*/ 0 w 401"/>
                <a:gd name="T13" fmla="*/ 1 h 400"/>
                <a:gd name="T14" fmla="*/ 0 w 401"/>
                <a:gd name="T15" fmla="*/ 1 h 400"/>
                <a:gd name="T16" fmla="*/ 0 w 401"/>
                <a:gd name="T17" fmla="*/ 1 h 400"/>
                <a:gd name="T18" fmla="*/ 0 w 401"/>
                <a:gd name="T19" fmla="*/ 1 h 400"/>
                <a:gd name="T20" fmla="*/ 0 w 401"/>
                <a:gd name="T21" fmla="*/ 1 h 400"/>
                <a:gd name="T22" fmla="*/ 0 w 401"/>
                <a:gd name="T23" fmla="*/ 1 h 400"/>
                <a:gd name="T24" fmla="*/ 0 w 401"/>
                <a:gd name="T25" fmla="*/ 1 h 400"/>
                <a:gd name="T26" fmla="*/ 0 w 401"/>
                <a:gd name="T27" fmla="*/ 1 h 400"/>
                <a:gd name="T28" fmla="*/ 0 w 401"/>
                <a:gd name="T29" fmla="*/ 1 h 400"/>
                <a:gd name="T30" fmla="*/ 0 w 401"/>
                <a:gd name="T31" fmla="*/ 1 h 400"/>
                <a:gd name="T32" fmla="*/ 0 w 401"/>
                <a:gd name="T33" fmla="*/ 1 h 400"/>
                <a:gd name="T34" fmla="*/ 0 w 401"/>
                <a:gd name="T35" fmla="*/ 1 h 400"/>
                <a:gd name="T36" fmla="*/ 0 w 401"/>
                <a:gd name="T37" fmla="*/ 1 h 400"/>
                <a:gd name="T38" fmla="*/ 0 w 401"/>
                <a:gd name="T39" fmla="*/ 1 h 400"/>
                <a:gd name="T40" fmla="*/ 0 w 401"/>
                <a:gd name="T41" fmla="*/ 1 h 400"/>
                <a:gd name="T42" fmla="*/ 0 w 401"/>
                <a:gd name="T43" fmla="*/ 1 h 400"/>
                <a:gd name="T44" fmla="*/ 0 w 401"/>
                <a:gd name="T45" fmla="*/ 1 h 400"/>
                <a:gd name="T46" fmla="*/ 0 w 401"/>
                <a:gd name="T47" fmla="*/ 1 h 400"/>
                <a:gd name="T48" fmla="*/ 0 w 401"/>
                <a:gd name="T49" fmla="*/ 1 h 400"/>
                <a:gd name="T50" fmla="*/ 0 w 401"/>
                <a:gd name="T51" fmla="*/ 1 h 400"/>
                <a:gd name="T52" fmla="*/ 0 w 401"/>
                <a:gd name="T53" fmla="*/ 1 h 400"/>
                <a:gd name="T54" fmla="*/ 0 w 401"/>
                <a:gd name="T55" fmla="*/ 1 h 400"/>
                <a:gd name="T56" fmla="*/ 0 w 401"/>
                <a:gd name="T57" fmla="*/ 1 h 400"/>
                <a:gd name="T58" fmla="*/ 0 w 401"/>
                <a:gd name="T59" fmla="*/ 1 h 400"/>
                <a:gd name="T60" fmla="*/ 0 w 401"/>
                <a:gd name="T61" fmla="*/ 1 h 400"/>
                <a:gd name="T62" fmla="*/ 0 w 401"/>
                <a:gd name="T63" fmla="*/ 1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0"/>
                <a:gd name="T98" fmla="*/ 401 w 401"/>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0">
                  <a:moveTo>
                    <a:pt x="0" y="200"/>
                  </a:moveTo>
                  <a:lnTo>
                    <a:pt x="1" y="180"/>
                  </a:lnTo>
                  <a:lnTo>
                    <a:pt x="3" y="161"/>
                  </a:lnTo>
                  <a:lnTo>
                    <a:pt x="8" y="142"/>
                  </a:lnTo>
                  <a:lnTo>
                    <a:pt x="15" y="124"/>
                  </a:lnTo>
                  <a:lnTo>
                    <a:pt x="23" y="106"/>
                  </a:lnTo>
                  <a:lnTo>
                    <a:pt x="33" y="89"/>
                  </a:lnTo>
                  <a:lnTo>
                    <a:pt x="45" y="73"/>
                  </a:lnTo>
                  <a:lnTo>
                    <a:pt x="59" y="58"/>
                  </a:lnTo>
                  <a:lnTo>
                    <a:pt x="74" y="44"/>
                  </a:lnTo>
                  <a:lnTo>
                    <a:pt x="90" y="33"/>
                  </a:lnTo>
                  <a:lnTo>
                    <a:pt x="106" y="23"/>
                  </a:lnTo>
                  <a:lnTo>
                    <a:pt x="124" y="15"/>
                  </a:lnTo>
                  <a:lnTo>
                    <a:pt x="143" y="8"/>
                  </a:lnTo>
                  <a:lnTo>
                    <a:pt x="161" y="3"/>
                  </a:lnTo>
                  <a:lnTo>
                    <a:pt x="181" y="1"/>
                  </a:lnTo>
                  <a:lnTo>
                    <a:pt x="200" y="0"/>
                  </a:lnTo>
                  <a:lnTo>
                    <a:pt x="220" y="1"/>
                  </a:lnTo>
                  <a:lnTo>
                    <a:pt x="241" y="3"/>
                  </a:lnTo>
                  <a:lnTo>
                    <a:pt x="259" y="8"/>
                  </a:lnTo>
                  <a:lnTo>
                    <a:pt x="278" y="15"/>
                  </a:lnTo>
                  <a:lnTo>
                    <a:pt x="295" y="23"/>
                  </a:lnTo>
                  <a:lnTo>
                    <a:pt x="312" y="33"/>
                  </a:lnTo>
                  <a:lnTo>
                    <a:pt x="327" y="44"/>
                  </a:lnTo>
                  <a:lnTo>
                    <a:pt x="342" y="58"/>
                  </a:lnTo>
                  <a:lnTo>
                    <a:pt x="356" y="73"/>
                  </a:lnTo>
                  <a:lnTo>
                    <a:pt x="367" y="89"/>
                  </a:lnTo>
                  <a:lnTo>
                    <a:pt x="378" y="106"/>
                  </a:lnTo>
                  <a:lnTo>
                    <a:pt x="386" y="124"/>
                  </a:lnTo>
                  <a:lnTo>
                    <a:pt x="393" y="142"/>
                  </a:lnTo>
                  <a:lnTo>
                    <a:pt x="397" y="161"/>
                  </a:lnTo>
                  <a:lnTo>
                    <a:pt x="400" y="180"/>
                  </a:lnTo>
                  <a:lnTo>
                    <a:pt x="401" y="200"/>
                  </a:lnTo>
                  <a:lnTo>
                    <a:pt x="400" y="221"/>
                  </a:lnTo>
                  <a:lnTo>
                    <a:pt x="396" y="240"/>
                  </a:lnTo>
                  <a:lnTo>
                    <a:pt x="392" y="260"/>
                  </a:lnTo>
                  <a:lnTo>
                    <a:pt x="385" y="278"/>
                  </a:lnTo>
                  <a:lnTo>
                    <a:pt x="377" y="296"/>
                  </a:lnTo>
                  <a:lnTo>
                    <a:pt x="366" y="312"/>
                  </a:lnTo>
                  <a:lnTo>
                    <a:pt x="355" y="328"/>
                  </a:lnTo>
                  <a:lnTo>
                    <a:pt x="342" y="342"/>
                  </a:lnTo>
                  <a:lnTo>
                    <a:pt x="328" y="354"/>
                  </a:lnTo>
                  <a:lnTo>
                    <a:pt x="312" y="366"/>
                  </a:lnTo>
                  <a:lnTo>
                    <a:pt x="296" y="376"/>
                  </a:lnTo>
                  <a:lnTo>
                    <a:pt x="279" y="384"/>
                  </a:lnTo>
                  <a:lnTo>
                    <a:pt x="260" y="391"/>
                  </a:lnTo>
                  <a:lnTo>
                    <a:pt x="241" y="396"/>
                  </a:lnTo>
                  <a:lnTo>
                    <a:pt x="221" y="399"/>
                  </a:lnTo>
                  <a:lnTo>
                    <a:pt x="200" y="400"/>
                  </a:lnTo>
                  <a:lnTo>
                    <a:pt x="181" y="399"/>
                  </a:lnTo>
                  <a:lnTo>
                    <a:pt x="161" y="397"/>
                  </a:lnTo>
                  <a:lnTo>
                    <a:pt x="143" y="392"/>
                  </a:lnTo>
                  <a:lnTo>
                    <a:pt x="124" y="385"/>
                  </a:lnTo>
                  <a:lnTo>
                    <a:pt x="106" y="377"/>
                  </a:lnTo>
                  <a:lnTo>
                    <a:pt x="90" y="367"/>
                  </a:lnTo>
                  <a:lnTo>
                    <a:pt x="74" y="356"/>
                  </a:lnTo>
                  <a:lnTo>
                    <a:pt x="59" y="342"/>
                  </a:lnTo>
                  <a:lnTo>
                    <a:pt x="45" y="327"/>
                  </a:lnTo>
                  <a:lnTo>
                    <a:pt x="33" y="311"/>
                  </a:lnTo>
                  <a:lnTo>
                    <a:pt x="23" y="294"/>
                  </a:lnTo>
                  <a:lnTo>
                    <a:pt x="15" y="277"/>
                  </a:lnTo>
                  <a:lnTo>
                    <a:pt x="8" y="259"/>
                  </a:lnTo>
                  <a:lnTo>
                    <a:pt x="3" y="239"/>
                  </a:lnTo>
                  <a:lnTo>
                    <a:pt x="1" y="220"/>
                  </a:lnTo>
                  <a:lnTo>
                    <a:pt x="0" y="200"/>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80" name="Freeform 79"/>
            <p:cNvSpPr>
              <a:spLocks/>
            </p:cNvSpPr>
            <p:nvPr/>
          </p:nvSpPr>
          <p:spPr bwMode="auto">
            <a:xfrm>
              <a:off x="705" y="1814"/>
              <a:ext cx="180" cy="181"/>
            </a:xfrm>
            <a:custGeom>
              <a:avLst/>
              <a:gdLst>
                <a:gd name="T0" fmla="*/ 0 w 361"/>
                <a:gd name="T1" fmla="*/ 1 h 361"/>
                <a:gd name="T2" fmla="*/ 0 w 361"/>
                <a:gd name="T3" fmla="*/ 1 h 361"/>
                <a:gd name="T4" fmla="*/ 0 w 361"/>
                <a:gd name="T5" fmla="*/ 1 h 361"/>
                <a:gd name="T6" fmla="*/ 0 w 361"/>
                <a:gd name="T7" fmla="*/ 1 h 361"/>
                <a:gd name="T8" fmla="*/ 0 w 361"/>
                <a:gd name="T9" fmla="*/ 1 h 361"/>
                <a:gd name="T10" fmla="*/ 0 w 361"/>
                <a:gd name="T11" fmla="*/ 1 h 361"/>
                <a:gd name="T12" fmla="*/ 0 w 361"/>
                <a:gd name="T13" fmla="*/ 1 h 361"/>
                <a:gd name="T14" fmla="*/ 0 w 361"/>
                <a:gd name="T15" fmla="*/ 1 h 361"/>
                <a:gd name="T16" fmla="*/ 0 w 361"/>
                <a:gd name="T17" fmla="*/ 1 h 361"/>
                <a:gd name="T18" fmla="*/ 0 w 361"/>
                <a:gd name="T19" fmla="*/ 1 h 361"/>
                <a:gd name="T20" fmla="*/ 0 w 361"/>
                <a:gd name="T21" fmla="*/ 1 h 361"/>
                <a:gd name="T22" fmla="*/ 0 w 361"/>
                <a:gd name="T23" fmla="*/ 1 h 361"/>
                <a:gd name="T24" fmla="*/ 0 w 361"/>
                <a:gd name="T25" fmla="*/ 1 h 361"/>
                <a:gd name="T26" fmla="*/ 0 w 361"/>
                <a:gd name="T27" fmla="*/ 1 h 361"/>
                <a:gd name="T28" fmla="*/ 0 w 361"/>
                <a:gd name="T29" fmla="*/ 1 h 361"/>
                <a:gd name="T30" fmla="*/ 0 w 361"/>
                <a:gd name="T31" fmla="*/ 1 h 361"/>
                <a:gd name="T32" fmla="*/ 0 w 361"/>
                <a:gd name="T33" fmla="*/ 1 h 361"/>
                <a:gd name="T34" fmla="*/ 0 w 361"/>
                <a:gd name="T35" fmla="*/ 1 h 361"/>
                <a:gd name="T36" fmla="*/ 0 w 361"/>
                <a:gd name="T37" fmla="*/ 1 h 361"/>
                <a:gd name="T38" fmla="*/ 0 w 361"/>
                <a:gd name="T39" fmla="*/ 1 h 361"/>
                <a:gd name="T40" fmla="*/ 0 w 361"/>
                <a:gd name="T41" fmla="*/ 1 h 361"/>
                <a:gd name="T42" fmla="*/ 0 w 361"/>
                <a:gd name="T43" fmla="*/ 1 h 361"/>
                <a:gd name="T44" fmla="*/ 0 w 361"/>
                <a:gd name="T45" fmla="*/ 1 h 361"/>
                <a:gd name="T46" fmla="*/ 0 w 361"/>
                <a:gd name="T47" fmla="*/ 1 h 361"/>
                <a:gd name="T48" fmla="*/ 0 w 361"/>
                <a:gd name="T49" fmla="*/ 1 h 361"/>
                <a:gd name="T50" fmla="*/ 0 w 361"/>
                <a:gd name="T51" fmla="*/ 1 h 361"/>
                <a:gd name="T52" fmla="*/ 0 w 361"/>
                <a:gd name="T53" fmla="*/ 1 h 361"/>
                <a:gd name="T54" fmla="*/ 0 w 361"/>
                <a:gd name="T55" fmla="*/ 1 h 361"/>
                <a:gd name="T56" fmla="*/ 0 w 361"/>
                <a:gd name="T57" fmla="*/ 1 h 361"/>
                <a:gd name="T58" fmla="*/ 0 w 361"/>
                <a:gd name="T59" fmla="*/ 1 h 361"/>
                <a:gd name="T60" fmla="*/ 0 w 361"/>
                <a:gd name="T61" fmla="*/ 1 h 361"/>
                <a:gd name="T62" fmla="*/ 0 w 361"/>
                <a:gd name="T63" fmla="*/ 1 h 361"/>
                <a:gd name="T64" fmla="*/ 0 w 361"/>
                <a:gd name="T65" fmla="*/ 1 h 361"/>
                <a:gd name="T66" fmla="*/ 0 w 361"/>
                <a:gd name="T67" fmla="*/ 1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8"/>
                  </a:moveTo>
                  <a:lnTo>
                    <a:pt x="287" y="44"/>
                  </a:lnTo>
                  <a:lnTo>
                    <a:pt x="272" y="33"/>
                  </a:lnTo>
                  <a:lnTo>
                    <a:pt x="255" y="23"/>
                  </a:lnTo>
                  <a:lnTo>
                    <a:pt x="238" y="15"/>
                  </a:lnTo>
                  <a:lnTo>
                    <a:pt x="219" y="8"/>
                  </a:lnTo>
                  <a:lnTo>
                    <a:pt x="201" y="3"/>
                  </a:lnTo>
                  <a:lnTo>
                    <a:pt x="180" y="1"/>
                  </a:lnTo>
                  <a:lnTo>
                    <a:pt x="160" y="0"/>
                  </a:lnTo>
                  <a:lnTo>
                    <a:pt x="141" y="1"/>
                  </a:lnTo>
                  <a:lnTo>
                    <a:pt x="121" y="3"/>
                  </a:lnTo>
                  <a:lnTo>
                    <a:pt x="103" y="8"/>
                  </a:lnTo>
                  <a:lnTo>
                    <a:pt x="84" y="15"/>
                  </a:lnTo>
                  <a:lnTo>
                    <a:pt x="66" y="23"/>
                  </a:lnTo>
                  <a:lnTo>
                    <a:pt x="50" y="33"/>
                  </a:lnTo>
                  <a:lnTo>
                    <a:pt x="34" y="44"/>
                  </a:lnTo>
                  <a:lnTo>
                    <a:pt x="19" y="58"/>
                  </a:lnTo>
                  <a:lnTo>
                    <a:pt x="14" y="64"/>
                  </a:lnTo>
                  <a:lnTo>
                    <a:pt x="10" y="69"/>
                  </a:lnTo>
                  <a:lnTo>
                    <a:pt x="5" y="74"/>
                  </a:lnTo>
                  <a:lnTo>
                    <a:pt x="0" y="80"/>
                  </a:lnTo>
                  <a:lnTo>
                    <a:pt x="14" y="71"/>
                  </a:lnTo>
                  <a:lnTo>
                    <a:pt x="28" y="63"/>
                  </a:lnTo>
                  <a:lnTo>
                    <a:pt x="42" y="56"/>
                  </a:lnTo>
                  <a:lnTo>
                    <a:pt x="57" y="50"/>
                  </a:lnTo>
                  <a:lnTo>
                    <a:pt x="72" y="46"/>
                  </a:lnTo>
                  <a:lnTo>
                    <a:pt x="88" y="42"/>
                  </a:lnTo>
                  <a:lnTo>
                    <a:pt x="104" y="41"/>
                  </a:lnTo>
                  <a:lnTo>
                    <a:pt x="120" y="40"/>
                  </a:lnTo>
                  <a:lnTo>
                    <a:pt x="140" y="41"/>
                  </a:lnTo>
                  <a:lnTo>
                    <a:pt x="159" y="43"/>
                  </a:lnTo>
                  <a:lnTo>
                    <a:pt x="178" y="49"/>
                  </a:lnTo>
                  <a:lnTo>
                    <a:pt x="196" y="55"/>
                  </a:lnTo>
                  <a:lnTo>
                    <a:pt x="215" y="64"/>
                  </a:lnTo>
                  <a:lnTo>
                    <a:pt x="231" y="74"/>
                  </a:lnTo>
                  <a:lnTo>
                    <a:pt x="247" y="86"/>
                  </a:lnTo>
                  <a:lnTo>
                    <a:pt x="262" y="99"/>
                  </a:lnTo>
                  <a:lnTo>
                    <a:pt x="276" y="114"/>
                  </a:lnTo>
                  <a:lnTo>
                    <a:pt x="287" y="130"/>
                  </a:lnTo>
                  <a:lnTo>
                    <a:pt x="297" y="146"/>
                  </a:lnTo>
                  <a:lnTo>
                    <a:pt x="306" y="164"/>
                  </a:lnTo>
                  <a:lnTo>
                    <a:pt x="312" y="183"/>
                  </a:lnTo>
                  <a:lnTo>
                    <a:pt x="317" y="201"/>
                  </a:lnTo>
                  <a:lnTo>
                    <a:pt x="319" y="222"/>
                  </a:lnTo>
                  <a:lnTo>
                    <a:pt x="321" y="241"/>
                  </a:lnTo>
                  <a:lnTo>
                    <a:pt x="319" y="258"/>
                  </a:lnTo>
                  <a:lnTo>
                    <a:pt x="318" y="275"/>
                  </a:lnTo>
                  <a:lnTo>
                    <a:pt x="315" y="290"/>
                  </a:lnTo>
                  <a:lnTo>
                    <a:pt x="310" y="306"/>
                  </a:lnTo>
                  <a:lnTo>
                    <a:pt x="304" y="321"/>
                  </a:lnTo>
                  <a:lnTo>
                    <a:pt x="297" y="335"/>
                  </a:lnTo>
                  <a:lnTo>
                    <a:pt x="289" y="349"/>
                  </a:lnTo>
                  <a:lnTo>
                    <a:pt x="280" y="361"/>
                  </a:lnTo>
                  <a:lnTo>
                    <a:pt x="297" y="346"/>
                  </a:lnTo>
                  <a:lnTo>
                    <a:pt x="314" y="330"/>
                  </a:lnTo>
                  <a:lnTo>
                    <a:pt x="327" y="312"/>
                  </a:lnTo>
                  <a:lnTo>
                    <a:pt x="339" y="291"/>
                  </a:lnTo>
                  <a:lnTo>
                    <a:pt x="348" y="270"/>
                  </a:lnTo>
                  <a:lnTo>
                    <a:pt x="355" y="247"/>
                  </a:lnTo>
                  <a:lnTo>
                    <a:pt x="360" y="224"/>
                  </a:lnTo>
                  <a:lnTo>
                    <a:pt x="361" y="200"/>
                  </a:lnTo>
                  <a:lnTo>
                    <a:pt x="360" y="180"/>
                  </a:lnTo>
                  <a:lnTo>
                    <a:pt x="357" y="161"/>
                  </a:lnTo>
                  <a:lnTo>
                    <a:pt x="353" y="142"/>
                  </a:lnTo>
                  <a:lnTo>
                    <a:pt x="346" y="124"/>
                  </a:lnTo>
                  <a:lnTo>
                    <a:pt x="338" y="106"/>
                  </a:lnTo>
                  <a:lnTo>
                    <a:pt x="327" y="89"/>
                  </a:lnTo>
                  <a:lnTo>
                    <a:pt x="316" y="73"/>
                  </a:lnTo>
                  <a:lnTo>
                    <a:pt x="302" y="58"/>
                  </a:lnTo>
                  <a:close/>
                </a:path>
              </a:pathLst>
            </a:custGeom>
            <a:solidFill>
              <a:srgbClr val="7FFF7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grpSp>
      <p:sp>
        <p:nvSpPr>
          <p:cNvPr id="7174" name="Line 78"/>
          <p:cNvSpPr>
            <a:spLocks noChangeShapeType="1"/>
          </p:cNvSpPr>
          <p:nvPr/>
        </p:nvSpPr>
        <p:spPr bwMode="auto">
          <a:xfrm>
            <a:off x="1914525" y="1443038"/>
            <a:ext cx="3730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128016" tIns="46154" rIns="45720" bIns="46154"/>
          <a:lstStyle/>
          <a:p>
            <a:endParaRPr lang="en-US"/>
          </a:p>
        </p:txBody>
      </p:sp>
      <p:sp>
        <p:nvSpPr>
          <p:cNvPr id="7175" name="Line 79"/>
          <p:cNvSpPr>
            <a:spLocks noChangeShapeType="1"/>
          </p:cNvSpPr>
          <p:nvPr/>
        </p:nvSpPr>
        <p:spPr bwMode="auto">
          <a:xfrm>
            <a:off x="3546475" y="1439863"/>
            <a:ext cx="3730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128016" tIns="46154" rIns="45720" bIns="46154"/>
          <a:lstStyle/>
          <a:p>
            <a:endParaRPr lang="en-US"/>
          </a:p>
        </p:txBody>
      </p:sp>
      <p:sp>
        <p:nvSpPr>
          <p:cNvPr id="7176" name="Line 80"/>
          <p:cNvSpPr>
            <a:spLocks noChangeShapeType="1"/>
          </p:cNvSpPr>
          <p:nvPr/>
        </p:nvSpPr>
        <p:spPr bwMode="auto">
          <a:xfrm>
            <a:off x="5219700" y="1428750"/>
            <a:ext cx="3730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128016" tIns="46154" rIns="45720" bIns="46154"/>
          <a:lstStyle/>
          <a:p>
            <a:endParaRPr lang="en-US"/>
          </a:p>
        </p:txBody>
      </p:sp>
      <p:sp>
        <p:nvSpPr>
          <p:cNvPr id="7177" name="Line 81"/>
          <p:cNvSpPr>
            <a:spLocks noChangeShapeType="1"/>
          </p:cNvSpPr>
          <p:nvPr/>
        </p:nvSpPr>
        <p:spPr bwMode="auto">
          <a:xfrm>
            <a:off x="6915150" y="1450975"/>
            <a:ext cx="3730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128016" tIns="46154" rIns="45720" bIns="46154"/>
          <a:lstStyle/>
          <a:p>
            <a:endParaRPr lang="en-US"/>
          </a:p>
        </p:txBody>
      </p:sp>
      <p:sp>
        <p:nvSpPr>
          <p:cNvPr id="7178" name="Rectangle 82"/>
          <p:cNvSpPr>
            <a:spLocks noChangeArrowheads="1"/>
          </p:cNvSpPr>
          <p:nvPr/>
        </p:nvSpPr>
        <p:spPr bwMode="auto">
          <a:xfrm>
            <a:off x="7259638" y="1155700"/>
            <a:ext cx="1257300" cy="614363"/>
          </a:xfrm>
          <a:prstGeom prst="rec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179" name="Rectangle 83"/>
          <p:cNvSpPr>
            <a:spLocks noChangeArrowheads="1"/>
          </p:cNvSpPr>
          <p:nvPr/>
        </p:nvSpPr>
        <p:spPr bwMode="auto">
          <a:xfrm>
            <a:off x="5581650" y="1155700"/>
            <a:ext cx="1341438" cy="614363"/>
          </a:xfrm>
          <a:prstGeom prst="rec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180" name="Rectangle 84"/>
          <p:cNvSpPr>
            <a:spLocks noChangeArrowheads="1"/>
          </p:cNvSpPr>
          <p:nvPr/>
        </p:nvSpPr>
        <p:spPr bwMode="auto">
          <a:xfrm>
            <a:off x="3929063" y="1155700"/>
            <a:ext cx="1257300" cy="614363"/>
          </a:xfrm>
          <a:prstGeom prst="rec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181" name="Rectangle 85"/>
          <p:cNvSpPr>
            <a:spLocks noChangeArrowheads="1"/>
          </p:cNvSpPr>
          <p:nvPr/>
        </p:nvSpPr>
        <p:spPr bwMode="auto">
          <a:xfrm>
            <a:off x="2276475" y="1155700"/>
            <a:ext cx="1257300" cy="614363"/>
          </a:xfrm>
          <a:prstGeom prst="rec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182" name="Rectangle 86"/>
          <p:cNvSpPr>
            <a:spLocks noChangeArrowheads="1"/>
          </p:cNvSpPr>
          <p:nvPr/>
        </p:nvSpPr>
        <p:spPr bwMode="auto">
          <a:xfrm>
            <a:off x="654050" y="1155700"/>
            <a:ext cx="1257300" cy="614363"/>
          </a:xfrm>
          <a:prstGeom prst="rec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183" name="Text Box 87"/>
          <p:cNvSpPr txBox="1">
            <a:spLocks noChangeArrowheads="1"/>
          </p:cNvSpPr>
          <p:nvPr/>
        </p:nvSpPr>
        <p:spPr bwMode="auto">
          <a:xfrm>
            <a:off x="654050" y="1231900"/>
            <a:ext cx="1230313"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algn="ctr" eaLnBrk="1" hangingPunct="1">
              <a:spcBef>
                <a:spcPct val="30000"/>
              </a:spcBef>
            </a:pPr>
            <a:r>
              <a:rPr lang="en-US" altLang="en-US" sz="2200" u="sng">
                <a:solidFill>
                  <a:srgbClr val="660000"/>
                </a:solidFill>
                <a:ea typeface="ＭＳ Ｐゴシック" panose="020B0600070205080204" pitchFamily="34" charset="-128"/>
              </a:rPr>
              <a:t>D</a:t>
            </a:r>
            <a:r>
              <a:rPr lang="en-US" altLang="en-US" sz="2200">
                <a:solidFill>
                  <a:schemeClr val="tx1"/>
                </a:solidFill>
                <a:ea typeface="ＭＳ Ｐゴシック" panose="020B0600070205080204" pitchFamily="34" charset="-128"/>
              </a:rPr>
              <a:t>efine</a:t>
            </a:r>
          </a:p>
        </p:txBody>
      </p:sp>
      <p:sp>
        <p:nvSpPr>
          <p:cNvPr id="7184" name="Text Box 88"/>
          <p:cNvSpPr txBox="1">
            <a:spLocks noChangeArrowheads="1"/>
          </p:cNvSpPr>
          <p:nvPr/>
        </p:nvSpPr>
        <p:spPr bwMode="auto">
          <a:xfrm>
            <a:off x="2276475" y="1231900"/>
            <a:ext cx="1335088"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576" tIns="46154" rIns="92309"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algn="ctr" eaLnBrk="1" hangingPunct="1">
              <a:spcBef>
                <a:spcPct val="30000"/>
              </a:spcBef>
            </a:pPr>
            <a:r>
              <a:rPr lang="en-US" altLang="en-US" sz="2200" u="sng">
                <a:solidFill>
                  <a:srgbClr val="660000"/>
                </a:solidFill>
                <a:ea typeface="ＭＳ Ｐゴシック" panose="020B0600070205080204" pitchFamily="34" charset="-128"/>
              </a:rPr>
              <a:t>M</a:t>
            </a:r>
            <a:r>
              <a:rPr lang="en-US" altLang="en-US" sz="2200">
                <a:solidFill>
                  <a:schemeClr val="tx1"/>
                </a:solidFill>
                <a:ea typeface="ＭＳ Ｐゴシック" panose="020B0600070205080204" pitchFamily="34" charset="-128"/>
              </a:rPr>
              <a:t>easure</a:t>
            </a:r>
          </a:p>
        </p:txBody>
      </p:sp>
      <p:sp>
        <p:nvSpPr>
          <p:cNvPr id="7185" name="Text Box 89"/>
          <p:cNvSpPr txBox="1">
            <a:spLocks noChangeArrowheads="1"/>
          </p:cNvSpPr>
          <p:nvPr/>
        </p:nvSpPr>
        <p:spPr bwMode="auto">
          <a:xfrm>
            <a:off x="3956050" y="1231900"/>
            <a:ext cx="1230313"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algn="ctr" eaLnBrk="1" hangingPunct="1">
              <a:spcBef>
                <a:spcPct val="30000"/>
              </a:spcBef>
            </a:pPr>
            <a:r>
              <a:rPr lang="en-US" altLang="en-US" sz="2200" u="sng">
                <a:solidFill>
                  <a:srgbClr val="660000"/>
                </a:solidFill>
                <a:ea typeface="ＭＳ Ｐゴシック" panose="020B0600070205080204" pitchFamily="34" charset="-128"/>
              </a:rPr>
              <a:t>A</a:t>
            </a:r>
            <a:r>
              <a:rPr lang="en-US" altLang="en-US" sz="2200">
                <a:solidFill>
                  <a:schemeClr val="tx1"/>
                </a:solidFill>
                <a:ea typeface="ＭＳ Ｐゴシック" panose="020B0600070205080204" pitchFamily="34" charset="-128"/>
              </a:rPr>
              <a:t>nalyze</a:t>
            </a:r>
          </a:p>
        </p:txBody>
      </p:sp>
      <p:sp>
        <p:nvSpPr>
          <p:cNvPr id="7186" name="Text Box 90"/>
          <p:cNvSpPr txBox="1">
            <a:spLocks noChangeArrowheads="1"/>
          </p:cNvSpPr>
          <p:nvPr/>
        </p:nvSpPr>
        <p:spPr bwMode="auto">
          <a:xfrm>
            <a:off x="5645150" y="1220788"/>
            <a:ext cx="1230313"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algn="ctr" eaLnBrk="1" hangingPunct="1">
              <a:spcBef>
                <a:spcPct val="30000"/>
              </a:spcBef>
            </a:pPr>
            <a:r>
              <a:rPr lang="en-US" altLang="en-US" sz="2200" u="sng">
                <a:solidFill>
                  <a:srgbClr val="660000"/>
                </a:solidFill>
                <a:ea typeface="ＭＳ Ｐゴシック" panose="020B0600070205080204" pitchFamily="34" charset="-128"/>
              </a:rPr>
              <a:t>D</a:t>
            </a:r>
            <a:r>
              <a:rPr lang="en-US" altLang="en-US" sz="2200">
                <a:solidFill>
                  <a:schemeClr val="tx1"/>
                </a:solidFill>
                <a:ea typeface="ＭＳ Ｐゴシック" panose="020B0600070205080204" pitchFamily="34" charset="-128"/>
              </a:rPr>
              <a:t>esign</a:t>
            </a:r>
          </a:p>
        </p:txBody>
      </p:sp>
      <p:sp>
        <p:nvSpPr>
          <p:cNvPr id="7187" name="Text Box 91"/>
          <p:cNvSpPr txBox="1">
            <a:spLocks noChangeArrowheads="1"/>
          </p:cNvSpPr>
          <p:nvPr/>
        </p:nvSpPr>
        <p:spPr bwMode="auto">
          <a:xfrm>
            <a:off x="7259638" y="1231900"/>
            <a:ext cx="1230312"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09" tIns="46154" rIns="92309"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algn="ctr" eaLnBrk="1" hangingPunct="1">
              <a:spcBef>
                <a:spcPct val="30000"/>
              </a:spcBef>
            </a:pPr>
            <a:r>
              <a:rPr lang="en-US" altLang="en-US" sz="2200" u="sng">
                <a:solidFill>
                  <a:srgbClr val="660000"/>
                </a:solidFill>
                <a:ea typeface="ＭＳ Ｐゴシック" panose="020B0600070205080204" pitchFamily="34" charset="-128"/>
              </a:rPr>
              <a:t>V</a:t>
            </a:r>
            <a:r>
              <a:rPr lang="en-US" altLang="en-US" sz="2200">
                <a:solidFill>
                  <a:schemeClr val="tx1"/>
                </a:solidFill>
                <a:ea typeface="ＭＳ Ｐゴシック" panose="020B0600070205080204" pitchFamily="34" charset="-128"/>
              </a:rPr>
              <a:t>erify</a:t>
            </a:r>
          </a:p>
        </p:txBody>
      </p:sp>
      <p:sp>
        <p:nvSpPr>
          <p:cNvPr id="7188" name="AutoShape 92"/>
          <p:cNvSpPr>
            <a:spLocks noChangeArrowheads="1"/>
          </p:cNvSpPr>
          <p:nvPr/>
        </p:nvSpPr>
        <p:spPr bwMode="auto">
          <a:xfrm>
            <a:off x="654050" y="1770063"/>
            <a:ext cx="1230313" cy="806450"/>
          </a:xfrm>
          <a:prstGeom prst="flowChartDocumen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189" name="AutoShape 93"/>
          <p:cNvSpPr>
            <a:spLocks noChangeArrowheads="1"/>
          </p:cNvSpPr>
          <p:nvPr/>
        </p:nvSpPr>
        <p:spPr bwMode="auto">
          <a:xfrm>
            <a:off x="2289175" y="4310063"/>
            <a:ext cx="1257300" cy="855662"/>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nvGrpSpPr>
          <p:cNvPr id="7190" name="Group 94"/>
          <p:cNvGrpSpPr>
            <a:grpSpLocks/>
          </p:cNvGrpSpPr>
          <p:nvPr/>
        </p:nvGrpSpPr>
        <p:grpSpPr bwMode="auto">
          <a:xfrm>
            <a:off x="641350" y="1892300"/>
            <a:ext cx="1257300" cy="806450"/>
            <a:chOff x="412" y="1192"/>
            <a:chExt cx="792" cy="508"/>
          </a:xfrm>
        </p:grpSpPr>
        <p:sp>
          <p:nvSpPr>
            <p:cNvPr id="7261" name="AutoShape 95"/>
            <p:cNvSpPr>
              <a:spLocks noChangeArrowheads="1"/>
            </p:cNvSpPr>
            <p:nvPr/>
          </p:nvSpPr>
          <p:spPr bwMode="auto">
            <a:xfrm>
              <a:off x="412" y="1192"/>
              <a:ext cx="792" cy="508"/>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262" name="Text Box 96"/>
            <p:cNvSpPr txBox="1">
              <a:spLocks noChangeArrowheads="1"/>
            </p:cNvSpPr>
            <p:nvPr/>
          </p:nvSpPr>
          <p:spPr bwMode="auto">
            <a:xfrm>
              <a:off x="429" y="1192"/>
              <a:ext cx="775" cy="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0"/>
                </a:spcBef>
              </a:pPr>
              <a:r>
                <a:rPr lang="en-US" altLang="en-US" sz="1800">
                  <a:solidFill>
                    <a:schemeClr val="tx2"/>
                  </a:solidFill>
                  <a:latin typeface="Arial Narrow" panose="020B0606020202030204" pitchFamily="34" charset="0"/>
                  <a:ea typeface="ＭＳ Ｐゴシック" panose="020B0600070205080204" pitchFamily="34" charset="-128"/>
                </a:rPr>
                <a:t>Define project scope</a:t>
              </a:r>
            </a:p>
          </p:txBody>
        </p:sp>
      </p:grpSp>
      <p:grpSp>
        <p:nvGrpSpPr>
          <p:cNvPr id="7191" name="Group 97"/>
          <p:cNvGrpSpPr>
            <a:grpSpLocks/>
          </p:cNvGrpSpPr>
          <p:nvPr/>
        </p:nvGrpSpPr>
        <p:grpSpPr bwMode="auto">
          <a:xfrm>
            <a:off x="654050" y="2901950"/>
            <a:ext cx="1257300" cy="1130300"/>
            <a:chOff x="412" y="1797"/>
            <a:chExt cx="792" cy="705"/>
          </a:xfrm>
        </p:grpSpPr>
        <p:sp>
          <p:nvSpPr>
            <p:cNvPr id="7259" name="AutoShape 98"/>
            <p:cNvSpPr>
              <a:spLocks noChangeArrowheads="1"/>
            </p:cNvSpPr>
            <p:nvPr/>
          </p:nvSpPr>
          <p:spPr bwMode="auto">
            <a:xfrm>
              <a:off x="412" y="1797"/>
              <a:ext cx="792" cy="705"/>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260" name="Text Box 99"/>
            <p:cNvSpPr txBox="1">
              <a:spLocks noChangeArrowheads="1"/>
            </p:cNvSpPr>
            <p:nvPr/>
          </p:nvSpPr>
          <p:spPr bwMode="auto">
            <a:xfrm>
              <a:off x="417" y="1804"/>
              <a:ext cx="780" cy="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0"/>
                </a:spcBef>
              </a:pPr>
              <a:r>
                <a:rPr lang="en-US" altLang="en-US" sz="1800">
                  <a:solidFill>
                    <a:schemeClr val="tx2"/>
                  </a:solidFill>
                  <a:latin typeface="Arial Narrow" panose="020B0606020202030204" pitchFamily="34" charset="0"/>
                  <a:ea typeface="ＭＳ Ｐゴシック" panose="020B0600070205080204" pitchFamily="34" charset="-128"/>
                </a:rPr>
                <a:t>Establish CCRs, CTQs, &amp;  design goals</a:t>
              </a:r>
            </a:p>
          </p:txBody>
        </p:sp>
      </p:grpSp>
      <p:grpSp>
        <p:nvGrpSpPr>
          <p:cNvPr id="7192" name="Group 100"/>
          <p:cNvGrpSpPr>
            <a:grpSpLocks/>
          </p:cNvGrpSpPr>
          <p:nvPr/>
        </p:nvGrpSpPr>
        <p:grpSpPr bwMode="auto">
          <a:xfrm>
            <a:off x="617538" y="4198938"/>
            <a:ext cx="1257300" cy="949325"/>
            <a:chOff x="389" y="2577"/>
            <a:chExt cx="792" cy="669"/>
          </a:xfrm>
        </p:grpSpPr>
        <p:sp>
          <p:nvSpPr>
            <p:cNvPr id="7257" name="AutoShape 101"/>
            <p:cNvSpPr>
              <a:spLocks noChangeArrowheads="1"/>
            </p:cNvSpPr>
            <p:nvPr/>
          </p:nvSpPr>
          <p:spPr bwMode="auto">
            <a:xfrm>
              <a:off x="389" y="2584"/>
              <a:ext cx="792" cy="508"/>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258" name="Text Box 102"/>
            <p:cNvSpPr txBox="1">
              <a:spLocks noChangeArrowheads="1"/>
            </p:cNvSpPr>
            <p:nvPr/>
          </p:nvSpPr>
          <p:spPr bwMode="auto">
            <a:xfrm>
              <a:off x="394" y="2577"/>
              <a:ext cx="781" cy="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0"/>
                </a:spcBef>
              </a:pPr>
              <a:r>
                <a:rPr lang="en-US" altLang="en-US" sz="1800">
                  <a:solidFill>
                    <a:schemeClr val="tx2"/>
                  </a:solidFill>
                  <a:latin typeface="Arial Narrow" panose="020B0606020202030204" pitchFamily="34" charset="0"/>
                  <a:ea typeface="ＭＳ Ｐゴシック" panose="020B0600070205080204" pitchFamily="34" charset="-128"/>
                </a:rPr>
                <a:t>Establish formal project</a:t>
              </a:r>
              <a:endParaRPr lang="en-US" altLang="en-US" sz="1800">
                <a:solidFill>
                  <a:srgbClr val="9C2108"/>
                </a:solidFill>
                <a:latin typeface="Arial Narrow" panose="020B0606020202030204" pitchFamily="34" charset="0"/>
                <a:ea typeface="ＭＳ Ｐゴシック" panose="020B0600070205080204" pitchFamily="34" charset="-128"/>
              </a:endParaRPr>
            </a:p>
            <a:p>
              <a:pPr eaLnBrk="1" hangingPunct="1">
                <a:lnSpc>
                  <a:spcPct val="75000"/>
                </a:lnSpc>
              </a:pPr>
              <a:endParaRPr lang="en-US" altLang="en-US" sz="1800">
                <a:solidFill>
                  <a:schemeClr val="tx2"/>
                </a:solidFill>
                <a:latin typeface="Arial Narrow" panose="020B0606020202030204" pitchFamily="34" charset="0"/>
                <a:ea typeface="ＭＳ Ｐゴシック" panose="020B0600070205080204" pitchFamily="34" charset="-128"/>
              </a:endParaRPr>
            </a:p>
          </p:txBody>
        </p:sp>
      </p:grpSp>
      <p:grpSp>
        <p:nvGrpSpPr>
          <p:cNvPr id="7193" name="Group 103"/>
          <p:cNvGrpSpPr>
            <a:grpSpLocks/>
          </p:cNvGrpSpPr>
          <p:nvPr/>
        </p:nvGrpSpPr>
        <p:grpSpPr bwMode="auto">
          <a:xfrm>
            <a:off x="2289175" y="1878013"/>
            <a:ext cx="1257300" cy="1333500"/>
            <a:chOff x="1434" y="1192"/>
            <a:chExt cx="792" cy="825"/>
          </a:xfrm>
        </p:grpSpPr>
        <p:sp>
          <p:nvSpPr>
            <p:cNvPr id="7255" name="AutoShape 104"/>
            <p:cNvSpPr>
              <a:spLocks noChangeArrowheads="1"/>
            </p:cNvSpPr>
            <p:nvPr/>
          </p:nvSpPr>
          <p:spPr bwMode="auto">
            <a:xfrm>
              <a:off x="1434" y="1192"/>
              <a:ext cx="792" cy="825"/>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256" name="Text Box 105"/>
            <p:cNvSpPr txBox="1">
              <a:spLocks noChangeArrowheads="1"/>
            </p:cNvSpPr>
            <p:nvPr/>
          </p:nvSpPr>
          <p:spPr bwMode="auto">
            <a:xfrm>
              <a:off x="1440" y="1198"/>
              <a:ext cx="781" cy="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46154"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0"/>
                </a:spcBef>
              </a:pPr>
              <a:r>
                <a:rPr lang="en-US" altLang="en-US" sz="1800">
                  <a:solidFill>
                    <a:schemeClr val="tx2"/>
                  </a:solidFill>
                  <a:latin typeface="Arial Narrow" panose="020B0606020202030204" pitchFamily="34" charset="0"/>
                  <a:ea typeface="ＭＳ Ｐゴシック" panose="020B0600070205080204" pitchFamily="34" charset="-128"/>
                </a:rPr>
                <a:t>CTQ flowdown: </a:t>
              </a:r>
              <a:br>
                <a:rPr lang="en-US" altLang="en-US" sz="1800">
                  <a:solidFill>
                    <a:schemeClr val="tx2"/>
                  </a:solidFill>
                  <a:latin typeface="Arial Narrow" panose="020B0606020202030204" pitchFamily="34" charset="0"/>
                  <a:ea typeface="ＭＳ Ｐゴシック" panose="020B0600070205080204" pitchFamily="34" charset="-128"/>
                </a:rPr>
              </a:br>
              <a:r>
                <a:rPr lang="en-US" altLang="en-US" sz="1800">
                  <a:solidFill>
                    <a:schemeClr val="tx2"/>
                  </a:solidFill>
                  <a:latin typeface="Arial Narrow" panose="020B0606020202030204" pitchFamily="34" charset="0"/>
                  <a:ea typeface="ＭＳ Ｐゴシック" panose="020B0600070205080204" pitchFamily="34" charset="-128"/>
                </a:rPr>
                <a:t>ID potential</a:t>
              </a:r>
              <a:br>
                <a:rPr lang="en-US" altLang="en-US" sz="1800">
                  <a:solidFill>
                    <a:schemeClr val="tx2"/>
                  </a:solidFill>
                  <a:latin typeface="Arial Narrow" panose="020B0606020202030204" pitchFamily="34" charset="0"/>
                  <a:ea typeface="ＭＳ Ｐゴシック" panose="020B0600070205080204" pitchFamily="34" charset="-128"/>
                </a:rPr>
              </a:br>
              <a:r>
                <a:rPr lang="en-US" altLang="en-US" sz="1800">
                  <a:solidFill>
                    <a:schemeClr val="tx2"/>
                  </a:solidFill>
                  <a:latin typeface="Arial Narrow" panose="020B0606020202030204" pitchFamily="34" charset="0"/>
                  <a:ea typeface="ＭＳ Ｐゴシック" panose="020B0600070205080204" pitchFamily="34" charset="-128"/>
                </a:rPr>
                <a:t>design drivers</a:t>
              </a:r>
            </a:p>
          </p:txBody>
        </p:sp>
      </p:grpSp>
      <p:grpSp>
        <p:nvGrpSpPr>
          <p:cNvPr id="7194" name="Group 106"/>
          <p:cNvGrpSpPr>
            <a:grpSpLocks/>
          </p:cNvGrpSpPr>
          <p:nvPr/>
        </p:nvGrpSpPr>
        <p:grpSpPr bwMode="auto">
          <a:xfrm>
            <a:off x="2273300" y="3427413"/>
            <a:ext cx="1260475" cy="649287"/>
            <a:chOff x="1432" y="2123"/>
            <a:chExt cx="794" cy="394"/>
          </a:xfrm>
        </p:grpSpPr>
        <p:sp>
          <p:nvSpPr>
            <p:cNvPr id="7253" name="AutoShape 107"/>
            <p:cNvSpPr>
              <a:spLocks noChangeArrowheads="1"/>
            </p:cNvSpPr>
            <p:nvPr/>
          </p:nvSpPr>
          <p:spPr bwMode="auto">
            <a:xfrm>
              <a:off x="1434" y="2123"/>
              <a:ext cx="792" cy="394"/>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254" name="Text Box 108"/>
            <p:cNvSpPr txBox="1">
              <a:spLocks noChangeArrowheads="1"/>
            </p:cNvSpPr>
            <p:nvPr/>
          </p:nvSpPr>
          <p:spPr bwMode="auto">
            <a:xfrm>
              <a:off x="1432" y="2130"/>
              <a:ext cx="789" cy="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75000"/>
                </a:lnSpc>
              </a:pPr>
              <a:r>
                <a:rPr lang="en-US" altLang="en-US" sz="1800">
                  <a:solidFill>
                    <a:schemeClr val="tx2"/>
                  </a:solidFill>
                  <a:latin typeface="Arial Narrow" panose="020B0606020202030204" pitchFamily="34" charset="0"/>
                  <a:ea typeface="ＭＳ Ｐゴシック" panose="020B0600070205080204" pitchFamily="34" charset="-128"/>
                </a:rPr>
                <a:t>Gather &amp; qualify data</a:t>
              </a:r>
            </a:p>
          </p:txBody>
        </p:sp>
      </p:grpSp>
      <p:sp>
        <p:nvSpPr>
          <p:cNvPr id="7195" name="Text Box 109"/>
          <p:cNvSpPr txBox="1">
            <a:spLocks noChangeArrowheads="1"/>
          </p:cNvSpPr>
          <p:nvPr/>
        </p:nvSpPr>
        <p:spPr bwMode="auto">
          <a:xfrm>
            <a:off x="2286000" y="4284663"/>
            <a:ext cx="1239838"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30000"/>
              </a:spcBef>
            </a:pPr>
            <a:r>
              <a:rPr lang="en-US" altLang="en-US" sz="1800">
                <a:solidFill>
                  <a:schemeClr val="tx2"/>
                </a:solidFill>
                <a:latin typeface="Arial Narrow" panose="020B0606020202030204" pitchFamily="34" charset="0"/>
                <a:ea typeface="ＭＳ Ｐゴシック" panose="020B0600070205080204" pitchFamily="34" charset="-128"/>
              </a:rPr>
              <a:t>Specify </a:t>
            </a:r>
            <a:br>
              <a:rPr lang="en-US" altLang="en-US" sz="1800">
                <a:solidFill>
                  <a:schemeClr val="tx2"/>
                </a:solidFill>
                <a:latin typeface="Arial Narrow" panose="020B0606020202030204" pitchFamily="34" charset="0"/>
                <a:ea typeface="ＭＳ Ｐゴシック" panose="020B0600070205080204" pitchFamily="34" charset="-128"/>
              </a:rPr>
            </a:br>
            <a:r>
              <a:rPr lang="en-US" altLang="en-US" sz="1800">
                <a:solidFill>
                  <a:schemeClr val="tx2"/>
                </a:solidFill>
                <a:latin typeface="Arial Narrow" panose="020B0606020202030204" pitchFamily="34" charset="0"/>
                <a:ea typeface="ＭＳ Ｐゴシック" panose="020B0600070205080204" pitchFamily="34" charset="-128"/>
              </a:rPr>
              <a:t>performance  </a:t>
            </a:r>
            <a:br>
              <a:rPr lang="en-US" altLang="en-US" sz="1800">
                <a:solidFill>
                  <a:schemeClr val="tx2"/>
                </a:solidFill>
                <a:latin typeface="Arial Narrow" panose="020B0606020202030204" pitchFamily="34" charset="0"/>
                <a:ea typeface="ＭＳ Ｐゴシック" panose="020B0600070205080204" pitchFamily="34" charset="-128"/>
              </a:rPr>
            </a:br>
            <a:r>
              <a:rPr lang="en-US" altLang="en-US" sz="1800">
                <a:solidFill>
                  <a:schemeClr val="tx2"/>
                </a:solidFill>
                <a:latin typeface="Arial Narrow" panose="020B0606020202030204" pitchFamily="34" charset="0"/>
                <a:ea typeface="ＭＳ Ｐゴシック" panose="020B0600070205080204" pitchFamily="34" charset="-128"/>
              </a:rPr>
              <a:t>bounds</a:t>
            </a:r>
          </a:p>
        </p:txBody>
      </p:sp>
      <p:grpSp>
        <p:nvGrpSpPr>
          <p:cNvPr id="7196" name="Group 110"/>
          <p:cNvGrpSpPr>
            <a:grpSpLocks/>
          </p:cNvGrpSpPr>
          <p:nvPr/>
        </p:nvGrpSpPr>
        <p:grpSpPr bwMode="auto">
          <a:xfrm>
            <a:off x="2265363" y="5383213"/>
            <a:ext cx="1260475" cy="711200"/>
            <a:chOff x="1432" y="3175"/>
            <a:chExt cx="794" cy="448"/>
          </a:xfrm>
        </p:grpSpPr>
        <p:sp>
          <p:nvSpPr>
            <p:cNvPr id="7251" name="AutoShape 111"/>
            <p:cNvSpPr>
              <a:spLocks noChangeArrowheads="1"/>
            </p:cNvSpPr>
            <p:nvPr/>
          </p:nvSpPr>
          <p:spPr bwMode="auto">
            <a:xfrm>
              <a:off x="1434" y="3175"/>
              <a:ext cx="792" cy="448"/>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252" name="Text Box 112"/>
            <p:cNvSpPr txBox="1">
              <a:spLocks noChangeArrowheads="1"/>
            </p:cNvSpPr>
            <p:nvPr/>
          </p:nvSpPr>
          <p:spPr bwMode="auto">
            <a:xfrm>
              <a:off x="1432" y="3176"/>
              <a:ext cx="789" cy="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0"/>
                </a:spcBef>
              </a:pPr>
              <a:r>
                <a:rPr lang="en-US" altLang="en-US" sz="1800">
                  <a:solidFill>
                    <a:schemeClr val="tx2"/>
                  </a:solidFill>
                  <a:latin typeface="Arial Narrow" panose="020B0606020202030204" pitchFamily="34" charset="0"/>
                  <a:ea typeface="ＭＳ Ｐゴシック" panose="020B0600070205080204" pitchFamily="34" charset="-128"/>
                </a:rPr>
                <a:t>Summarize &amp; baseline data</a:t>
              </a:r>
            </a:p>
          </p:txBody>
        </p:sp>
      </p:grpSp>
      <p:grpSp>
        <p:nvGrpSpPr>
          <p:cNvPr id="7197" name="Group 113"/>
          <p:cNvGrpSpPr>
            <a:grpSpLocks/>
          </p:cNvGrpSpPr>
          <p:nvPr/>
        </p:nvGrpSpPr>
        <p:grpSpPr bwMode="auto">
          <a:xfrm>
            <a:off x="3929063" y="1892300"/>
            <a:ext cx="1266825" cy="938213"/>
            <a:chOff x="2486" y="1192"/>
            <a:chExt cx="798" cy="561"/>
          </a:xfrm>
        </p:grpSpPr>
        <p:sp>
          <p:nvSpPr>
            <p:cNvPr id="7249" name="AutoShape 114"/>
            <p:cNvSpPr>
              <a:spLocks noChangeArrowheads="1"/>
            </p:cNvSpPr>
            <p:nvPr/>
          </p:nvSpPr>
          <p:spPr bwMode="auto">
            <a:xfrm>
              <a:off x="2492" y="1192"/>
              <a:ext cx="792" cy="561"/>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250" name="Text Box 115"/>
            <p:cNvSpPr txBox="1">
              <a:spLocks noChangeArrowheads="1"/>
            </p:cNvSpPr>
            <p:nvPr/>
          </p:nvSpPr>
          <p:spPr bwMode="auto">
            <a:xfrm>
              <a:off x="2486" y="1197"/>
              <a:ext cx="796" cy="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pPr>
              <a:r>
                <a:rPr lang="en-US" altLang="en-US" sz="1800">
                  <a:solidFill>
                    <a:schemeClr val="tx2"/>
                  </a:solidFill>
                  <a:latin typeface="Arial Narrow" panose="020B0606020202030204" pitchFamily="34" charset="0"/>
                  <a:ea typeface="ＭＳ Ｐゴシック" panose="020B0600070205080204" pitchFamily="34" charset="-128"/>
                </a:rPr>
                <a:t>Explore data; model design dynamics</a:t>
              </a:r>
            </a:p>
          </p:txBody>
        </p:sp>
      </p:grpSp>
      <p:grpSp>
        <p:nvGrpSpPr>
          <p:cNvPr id="7198" name="Group 116"/>
          <p:cNvGrpSpPr>
            <a:grpSpLocks/>
          </p:cNvGrpSpPr>
          <p:nvPr/>
        </p:nvGrpSpPr>
        <p:grpSpPr bwMode="auto">
          <a:xfrm>
            <a:off x="3922713" y="2998788"/>
            <a:ext cx="1263650" cy="939800"/>
            <a:chOff x="2471" y="1789"/>
            <a:chExt cx="796" cy="592"/>
          </a:xfrm>
        </p:grpSpPr>
        <p:sp>
          <p:nvSpPr>
            <p:cNvPr id="7247" name="AutoShape 117"/>
            <p:cNvSpPr>
              <a:spLocks noChangeArrowheads="1"/>
            </p:cNvSpPr>
            <p:nvPr/>
          </p:nvSpPr>
          <p:spPr bwMode="auto">
            <a:xfrm>
              <a:off x="2475" y="1797"/>
              <a:ext cx="792" cy="584"/>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248" name="Text Box 118"/>
            <p:cNvSpPr txBox="1">
              <a:spLocks noChangeArrowheads="1"/>
            </p:cNvSpPr>
            <p:nvPr/>
          </p:nvSpPr>
          <p:spPr bwMode="auto">
            <a:xfrm>
              <a:off x="2471" y="1789"/>
              <a:ext cx="796" cy="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0"/>
                </a:spcBef>
              </a:pPr>
              <a:r>
                <a:rPr lang="en-US" altLang="en-US" sz="1800">
                  <a:solidFill>
                    <a:schemeClr val="tx2"/>
                  </a:solidFill>
                  <a:latin typeface="Arial Narrow" panose="020B0606020202030204" pitchFamily="34" charset="0"/>
                  <a:ea typeface="ＭＳ Ｐゴシック" panose="020B0600070205080204" pitchFamily="34" charset="-128"/>
                </a:rPr>
                <a:t>Focus on significant design drivers</a:t>
              </a:r>
            </a:p>
          </p:txBody>
        </p:sp>
      </p:grpSp>
      <p:grpSp>
        <p:nvGrpSpPr>
          <p:cNvPr id="7199" name="Group 119"/>
          <p:cNvGrpSpPr>
            <a:grpSpLocks/>
          </p:cNvGrpSpPr>
          <p:nvPr/>
        </p:nvGrpSpPr>
        <p:grpSpPr bwMode="auto">
          <a:xfrm>
            <a:off x="3956050" y="4114800"/>
            <a:ext cx="1257300" cy="962025"/>
            <a:chOff x="2492" y="2402"/>
            <a:chExt cx="792" cy="584"/>
          </a:xfrm>
        </p:grpSpPr>
        <p:sp>
          <p:nvSpPr>
            <p:cNvPr id="7245" name="AutoShape 120"/>
            <p:cNvSpPr>
              <a:spLocks noChangeArrowheads="1"/>
            </p:cNvSpPr>
            <p:nvPr/>
          </p:nvSpPr>
          <p:spPr bwMode="auto">
            <a:xfrm>
              <a:off x="2492" y="2402"/>
              <a:ext cx="792" cy="584"/>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246" name="Text Box 121"/>
            <p:cNvSpPr txBox="1">
              <a:spLocks noChangeArrowheads="1"/>
            </p:cNvSpPr>
            <p:nvPr/>
          </p:nvSpPr>
          <p:spPr bwMode="auto">
            <a:xfrm>
              <a:off x="2493" y="2402"/>
              <a:ext cx="789" cy="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pPr>
              <a:r>
                <a:rPr lang="en-US" altLang="en-US" sz="1800">
                  <a:solidFill>
                    <a:schemeClr val="tx2"/>
                  </a:solidFill>
                  <a:latin typeface="Arial Narrow" panose="020B0606020202030204" pitchFamily="34" charset="0"/>
                  <a:ea typeface="ＭＳ Ｐゴシック" panose="020B0600070205080204" pitchFamily="34" charset="-128"/>
                </a:rPr>
                <a:t>Innovate </a:t>
              </a:r>
              <a:br>
                <a:rPr lang="en-US" altLang="en-US" sz="1800">
                  <a:solidFill>
                    <a:schemeClr val="tx2"/>
                  </a:solidFill>
                  <a:latin typeface="Arial Narrow" panose="020B0606020202030204" pitchFamily="34" charset="0"/>
                  <a:ea typeface="ＭＳ Ｐゴシック" panose="020B0600070205080204" pitchFamily="34" charset="-128"/>
                </a:rPr>
              </a:br>
              <a:r>
                <a:rPr lang="en-US" altLang="en-US" sz="1800">
                  <a:solidFill>
                    <a:schemeClr val="tx2"/>
                  </a:solidFill>
                  <a:latin typeface="Arial Narrow" panose="020B0606020202030204" pitchFamily="34" charset="0"/>
                  <a:ea typeface="ＭＳ Ｐゴシック" panose="020B0600070205080204" pitchFamily="34" charset="-128"/>
                </a:rPr>
                <a:t>design </a:t>
              </a:r>
              <a:br>
                <a:rPr lang="en-US" altLang="en-US" sz="1800">
                  <a:solidFill>
                    <a:schemeClr val="tx2"/>
                  </a:solidFill>
                  <a:latin typeface="Arial Narrow" panose="020B0606020202030204" pitchFamily="34" charset="0"/>
                  <a:ea typeface="ＭＳ Ｐゴシック" panose="020B0600070205080204" pitchFamily="34" charset="-128"/>
                </a:rPr>
              </a:br>
              <a:r>
                <a:rPr lang="en-US" altLang="en-US" sz="1800">
                  <a:solidFill>
                    <a:schemeClr val="tx2"/>
                  </a:solidFill>
                  <a:latin typeface="Arial Narrow" panose="020B0606020202030204" pitchFamily="34" charset="0"/>
                  <a:ea typeface="ＭＳ Ｐゴシック" panose="020B0600070205080204" pitchFamily="34" charset="-128"/>
                </a:rPr>
                <a:t>alternatives</a:t>
              </a:r>
            </a:p>
          </p:txBody>
        </p:sp>
      </p:grpSp>
      <p:grpSp>
        <p:nvGrpSpPr>
          <p:cNvPr id="7200" name="Group 122"/>
          <p:cNvGrpSpPr>
            <a:grpSpLocks/>
          </p:cNvGrpSpPr>
          <p:nvPr/>
        </p:nvGrpSpPr>
        <p:grpSpPr bwMode="auto">
          <a:xfrm>
            <a:off x="3956050" y="5259388"/>
            <a:ext cx="1265238" cy="1225550"/>
            <a:chOff x="2492" y="3031"/>
            <a:chExt cx="797" cy="727"/>
          </a:xfrm>
        </p:grpSpPr>
        <p:sp>
          <p:nvSpPr>
            <p:cNvPr id="7243" name="AutoShape 123"/>
            <p:cNvSpPr>
              <a:spLocks noChangeArrowheads="1"/>
            </p:cNvSpPr>
            <p:nvPr/>
          </p:nvSpPr>
          <p:spPr bwMode="auto">
            <a:xfrm>
              <a:off x="2492" y="3031"/>
              <a:ext cx="792" cy="727"/>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244" name="Text Box 124"/>
            <p:cNvSpPr txBox="1">
              <a:spLocks noChangeArrowheads="1"/>
            </p:cNvSpPr>
            <p:nvPr/>
          </p:nvSpPr>
          <p:spPr bwMode="auto">
            <a:xfrm>
              <a:off x="2493" y="3032"/>
              <a:ext cx="796" cy="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pPr>
              <a:r>
                <a:rPr lang="en-US" altLang="en-US" sz="1800">
                  <a:solidFill>
                    <a:schemeClr val="tx2"/>
                  </a:solidFill>
                  <a:latin typeface="Arial Narrow" panose="020B0606020202030204" pitchFamily="34" charset="0"/>
                  <a:ea typeface="ＭＳ Ｐゴシック" panose="020B0600070205080204" pitchFamily="34" charset="-128"/>
                </a:rPr>
                <a:t>Select best</a:t>
              </a:r>
              <a:br>
                <a:rPr lang="en-US" altLang="en-US" sz="1800">
                  <a:solidFill>
                    <a:schemeClr val="tx2"/>
                  </a:solidFill>
                  <a:latin typeface="Arial Narrow" panose="020B0606020202030204" pitchFamily="34" charset="0"/>
                  <a:ea typeface="ＭＳ Ｐゴシック" panose="020B0600070205080204" pitchFamily="34" charset="-128"/>
                </a:rPr>
              </a:br>
              <a:r>
                <a:rPr lang="en-US" altLang="en-US" sz="1800">
                  <a:solidFill>
                    <a:schemeClr val="tx2"/>
                  </a:solidFill>
                  <a:latin typeface="Arial Narrow" panose="020B0606020202030204" pitchFamily="34" charset="0"/>
                  <a:ea typeface="ＭＳ Ｐゴシック" panose="020B0600070205080204" pitchFamily="34" charset="-128"/>
                </a:rPr>
                <a:t>architecture,</a:t>
              </a:r>
              <a:br>
                <a:rPr lang="en-US" altLang="en-US" sz="1800">
                  <a:solidFill>
                    <a:schemeClr val="tx2"/>
                  </a:solidFill>
                  <a:latin typeface="Arial Narrow" panose="020B0606020202030204" pitchFamily="34" charset="0"/>
                  <a:ea typeface="ＭＳ Ｐゴシック" panose="020B0600070205080204" pitchFamily="34" charset="-128"/>
                </a:rPr>
              </a:br>
              <a:r>
                <a:rPr lang="en-US" altLang="en-US" sz="1800">
                  <a:solidFill>
                    <a:schemeClr val="tx2"/>
                  </a:solidFill>
                  <a:latin typeface="Arial Narrow" panose="020B0606020202030204" pitchFamily="34" charset="0"/>
                  <a:ea typeface="ＭＳ Ｐゴシック" panose="020B0600070205080204" pitchFamily="34" charset="-128"/>
                </a:rPr>
                <a:t>design, &amp;</a:t>
              </a:r>
              <a:br>
                <a:rPr lang="en-US" altLang="en-US" sz="1800">
                  <a:solidFill>
                    <a:schemeClr val="tx2"/>
                  </a:solidFill>
                  <a:latin typeface="Arial Narrow" panose="020B0606020202030204" pitchFamily="34" charset="0"/>
                  <a:ea typeface="ＭＳ Ｐゴシック" panose="020B0600070205080204" pitchFamily="34" charset="-128"/>
                </a:rPr>
              </a:br>
              <a:r>
                <a:rPr lang="en-US" altLang="en-US" sz="1800">
                  <a:solidFill>
                    <a:schemeClr val="tx2"/>
                  </a:solidFill>
                  <a:latin typeface="Arial Narrow" panose="020B0606020202030204" pitchFamily="34" charset="0"/>
                  <a:ea typeface="ＭＳ Ｐゴシック" panose="020B0600070205080204" pitchFamily="34" charset="-128"/>
                </a:rPr>
                <a:t>feature set</a:t>
              </a:r>
            </a:p>
          </p:txBody>
        </p:sp>
      </p:grpSp>
      <p:grpSp>
        <p:nvGrpSpPr>
          <p:cNvPr id="7201" name="Group 125"/>
          <p:cNvGrpSpPr>
            <a:grpSpLocks/>
          </p:cNvGrpSpPr>
          <p:nvPr/>
        </p:nvGrpSpPr>
        <p:grpSpPr bwMode="auto">
          <a:xfrm>
            <a:off x="5572125" y="1892300"/>
            <a:ext cx="1371600" cy="1120775"/>
            <a:chOff x="3510" y="1192"/>
            <a:chExt cx="864" cy="706"/>
          </a:xfrm>
        </p:grpSpPr>
        <p:sp>
          <p:nvSpPr>
            <p:cNvPr id="7241" name="AutoShape 126"/>
            <p:cNvSpPr>
              <a:spLocks noChangeArrowheads="1"/>
            </p:cNvSpPr>
            <p:nvPr/>
          </p:nvSpPr>
          <p:spPr bwMode="auto">
            <a:xfrm>
              <a:off x="3516" y="1192"/>
              <a:ext cx="845" cy="706"/>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242" name="Text Box 127"/>
            <p:cNvSpPr txBox="1">
              <a:spLocks noChangeArrowheads="1"/>
            </p:cNvSpPr>
            <p:nvPr/>
          </p:nvSpPr>
          <p:spPr bwMode="auto">
            <a:xfrm>
              <a:off x="3510" y="1197"/>
              <a:ext cx="864" cy="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0"/>
                </a:spcBef>
              </a:pPr>
              <a:r>
                <a:rPr lang="en-US" altLang="en-US" sz="1800">
                  <a:solidFill>
                    <a:schemeClr val="tx2"/>
                  </a:solidFill>
                  <a:latin typeface="Arial Narrow" panose="020B0606020202030204" pitchFamily="34" charset="0"/>
                  <a:ea typeface="ＭＳ Ｐゴシック" panose="020B0600070205080204" pitchFamily="34" charset="-128"/>
                </a:rPr>
                <a:t>Match </a:t>
              </a:r>
              <a:br>
                <a:rPr lang="en-US" altLang="en-US" sz="1800">
                  <a:solidFill>
                    <a:schemeClr val="tx2"/>
                  </a:solidFill>
                  <a:latin typeface="Arial Narrow" panose="020B0606020202030204" pitchFamily="34" charset="0"/>
                  <a:ea typeface="ＭＳ Ｐゴシック" panose="020B0600070205080204" pitchFamily="34" charset="-128"/>
                </a:rPr>
              </a:br>
              <a:r>
                <a:rPr lang="en-US" altLang="en-US" sz="1800">
                  <a:solidFill>
                    <a:schemeClr val="tx2"/>
                  </a:solidFill>
                  <a:latin typeface="Arial Narrow" panose="020B0606020202030204" pitchFamily="34" charset="0"/>
                  <a:ea typeface="ＭＳ Ｐゴシック" panose="020B0600070205080204" pitchFamily="34" charset="-128"/>
                </a:rPr>
                <a:t>design &amp; implementation plans </a:t>
              </a:r>
            </a:p>
          </p:txBody>
        </p:sp>
      </p:grpSp>
      <p:grpSp>
        <p:nvGrpSpPr>
          <p:cNvPr id="7202" name="Group 128"/>
          <p:cNvGrpSpPr>
            <a:grpSpLocks/>
          </p:cNvGrpSpPr>
          <p:nvPr/>
        </p:nvGrpSpPr>
        <p:grpSpPr bwMode="auto">
          <a:xfrm>
            <a:off x="5583238" y="3163888"/>
            <a:ext cx="1374775" cy="1012825"/>
            <a:chOff x="3516" y="1925"/>
            <a:chExt cx="866" cy="638"/>
          </a:xfrm>
        </p:grpSpPr>
        <p:sp>
          <p:nvSpPr>
            <p:cNvPr id="7239" name="AutoShape 129"/>
            <p:cNvSpPr>
              <a:spLocks noChangeArrowheads="1"/>
            </p:cNvSpPr>
            <p:nvPr/>
          </p:nvSpPr>
          <p:spPr bwMode="auto">
            <a:xfrm>
              <a:off x="3516" y="1925"/>
              <a:ext cx="845" cy="638"/>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240" name="Text Box 130"/>
            <p:cNvSpPr txBox="1">
              <a:spLocks noChangeArrowheads="1"/>
            </p:cNvSpPr>
            <p:nvPr/>
          </p:nvSpPr>
          <p:spPr bwMode="auto">
            <a:xfrm>
              <a:off x="3517" y="1955"/>
              <a:ext cx="865" cy="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46154"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0"/>
                </a:spcBef>
              </a:pPr>
              <a:r>
                <a:rPr lang="en-US" altLang="en-US" sz="1800">
                  <a:solidFill>
                    <a:schemeClr val="tx2"/>
                  </a:solidFill>
                  <a:latin typeface="Arial Narrow" panose="020B0606020202030204" pitchFamily="34" charset="0"/>
                  <a:ea typeface="ＭＳ Ｐゴシック" panose="020B0600070205080204" pitchFamily="34" charset="-128"/>
                </a:rPr>
                <a:t>Reduce </a:t>
              </a:r>
              <a:br>
                <a:rPr lang="en-US" altLang="en-US" sz="1800">
                  <a:solidFill>
                    <a:schemeClr val="tx2"/>
                  </a:solidFill>
                  <a:latin typeface="Arial Narrow" panose="020B0606020202030204" pitchFamily="34" charset="0"/>
                  <a:ea typeface="ＭＳ Ｐゴシック" panose="020B0600070205080204" pitchFamily="34" charset="-128"/>
                </a:rPr>
              </a:br>
              <a:r>
                <a:rPr lang="en-US" altLang="en-US" sz="1800">
                  <a:solidFill>
                    <a:schemeClr val="tx2"/>
                  </a:solidFill>
                  <a:latin typeface="Arial Narrow" panose="020B0606020202030204" pitchFamily="34" charset="0"/>
                  <a:ea typeface="ＭＳ Ｐゴシック" panose="020B0600070205080204" pitchFamily="34" charset="-128"/>
                </a:rPr>
                <a:t>design &amp; integration risk</a:t>
              </a:r>
            </a:p>
          </p:txBody>
        </p:sp>
      </p:grpSp>
      <p:grpSp>
        <p:nvGrpSpPr>
          <p:cNvPr id="7203" name="Group 131"/>
          <p:cNvGrpSpPr>
            <a:grpSpLocks/>
          </p:cNvGrpSpPr>
          <p:nvPr/>
        </p:nvGrpSpPr>
        <p:grpSpPr bwMode="auto">
          <a:xfrm>
            <a:off x="5572125" y="4357688"/>
            <a:ext cx="1341438" cy="1133475"/>
            <a:chOff x="3516" y="2644"/>
            <a:chExt cx="845" cy="714"/>
          </a:xfrm>
        </p:grpSpPr>
        <p:sp>
          <p:nvSpPr>
            <p:cNvPr id="7237" name="AutoShape 132"/>
            <p:cNvSpPr>
              <a:spLocks noChangeArrowheads="1"/>
            </p:cNvSpPr>
            <p:nvPr/>
          </p:nvSpPr>
          <p:spPr bwMode="auto">
            <a:xfrm>
              <a:off x="3516" y="2645"/>
              <a:ext cx="845" cy="713"/>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238" name="Text Box 133"/>
            <p:cNvSpPr txBox="1">
              <a:spLocks noChangeArrowheads="1"/>
            </p:cNvSpPr>
            <p:nvPr/>
          </p:nvSpPr>
          <p:spPr bwMode="auto">
            <a:xfrm>
              <a:off x="3517" y="2644"/>
              <a:ext cx="841" cy="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40000"/>
                </a:spcBef>
              </a:pPr>
              <a:r>
                <a:rPr lang="en-US" altLang="en-US" sz="1800">
                  <a:solidFill>
                    <a:schemeClr val="tx2"/>
                  </a:solidFill>
                  <a:latin typeface="Arial Narrow" panose="020B0606020202030204" pitchFamily="34" charset="0"/>
                  <a:ea typeface="ＭＳ Ｐゴシック" panose="020B0600070205080204" pitchFamily="34" charset="-128"/>
                </a:rPr>
                <a:t>Deliver features using closed loop control</a:t>
              </a:r>
            </a:p>
          </p:txBody>
        </p:sp>
      </p:grpSp>
      <p:grpSp>
        <p:nvGrpSpPr>
          <p:cNvPr id="7204" name="Group 134"/>
          <p:cNvGrpSpPr>
            <a:grpSpLocks/>
          </p:cNvGrpSpPr>
          <p:nvPr/>
        </p:nvGrpSpPr>
        <p:grpSpPr bwMode="auto">
          <a:xfrm>
            <a:off x="7259638" y="1878013"/>
            <a:ext cx="1262062" cy="1096962"/>
            <a:chOff x="4570" y="1190"/>
            <a:chExt cx="795" cy="691"/>
          </a:xfrm>
        </p:grpSpPr>
        <p:sp>
          <p:nvSpPr>
            <p:cNvPr id="7235" name="AutoShape 135"/>
            <p:cNvSpPr>
              <a:spLocks noChangeArrowheads="1"/>
            </p:cNvSpPr>
            <p:nvPr/>
          </p:nvSpPr>
          <p:spPr bwMode="auto">
            <a:xfrm>
              <a:off x="4573" y="1192"/>
              <a:ext cx="792" cy="689"/>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236" name="Text Box 136"/>
            <p:cNvSpPr txBox="1">
              <a:spLocks noChangeArrowheads="1"/>
            </p:cNvSpPr>
            <p:nvPr/>
          </p:nvSpPr>
          <p:spPr bwMode="auto">
            <a:xfrm>
              <a:off x="4570" y="1190"/>
              <a:ext cx="788" cy="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0"/>
                </a:spcBef>
              </a:pPr>
              <a:r>
                <a:rPr lang="en-US" altLang="en-US" sz="1800">
                  <a:solidFill>
                    <a:schemeClr val="tx2"/>
                  </a:solidFill>
                  <a:latin typeface="Arial Narrow" panose="020B0606020202030204" pitchFamily="34" charset="0"/>
                  <a:ea typeface="ＭＳ Ｐゴシック" panose="020B0600070205080204" pitchFamily="34" charset="-128"/>
                </a:rPr>
                <a:t>Verify system  performance;</a:t>
              </a:r>
              <a:br>
                <a:rPr lang="en-US" altLang="en-US" sz="1800">
                  <a:solidFill>
                    <a:schemeClr val="tx2"/>
                  </a:solidFill>
                  <a:latin typeface="Arial Narrow" panose="020B0606020202030204" pitchFamily="34" charset="0"/>
                  <a:ea typeface="ＭＳ Ｐゴシック" panose="020B0600070205080204" pitchFamily="34" charset="-128"/>
                </a:rPr>
              </a:br>
              <a:r>
                <a:rPr lang="en-US" altLang="en-US" sz="1800">
                  <a:solidFill>
                    <a:schemeClr val="tx2"/>
                  </a:solidFill>
                  <a:latin typeface="Arial Narrow" panose="020B0606020202030204" pitchFamily="34" charset="0"/>
                  <a:ea typeface="ＭＳ Ｐゴシック" panose="020B0600070205080204" pitchFamily="34" charset="-128"/>
                </a:rPr>
                <a:t>demonstrate CTQs</a:t>
              </a:r>
            </a:p>
          </p:txBody>
        </p:sp>
      </p:grpSp>
      <p:grpSp>
        <p:nvGrpSpPr>
          <p:cNvPr id="7205" name="Group 137"/>
          <p:cNvGrpSpPr>
            <a:grpSpLocks/>
          </p:cNvGrpSpPr>
          <p:nvPr/>
        </p:nvGrpSpPr>
        <p:grpSpPr bwMode="auto">
          <a:xfrm>
            <a:off x="7232650" y="3182938"/>
            <a:ext cx="1262063" cy="808037"/>
            <a:chOff x="4563" y="1963"/>
            <a:chExt cx="795" cy="509"/>
          </a:xfrm>
        </p:grpSpPr>
        <p:sp>
          <p:nvSpPr>
            <p:cNvPr id="7233" name="AutoShape 138"/>
            <p:cNvSpPr>
              <a:spLocks noChangeArrowheads="1"/>
            </p:cNvSpPr>
            <p:nvPr/>
          </p:nvSpPr>
          <p:spPr bwMode="auto">
            <a:xfrm>
              <a:off x="4563" y="1964"/>
              <a:ext cx="792" cy="508"/>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234" name="Text Box 139"/>
            <p:cNvSpPr txBox="1">
              <a:spLocks noChangeArrowheads="1"/>
            </p:cNvSpPr>
            <p:nvPr/>
          </p:nvSpPr>
          <p:spPr bwMode="auto">
            <a:xfrm>
              <a:off x="4563" y="1963"/>
              <a:ext cx="795" cy="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spcBef>
                  <a:spcPct val="30000"/>
                </a:spcBef>
              </a:pPr>
              <a:r>
                <a:rPr lang="en-US" altLang="en-US" sz="1800">
                  <a:solidFill>
                    <a:schemeClr val="tx1"/>
                  </a:solidFill>
                  <a:latin typeface="Arial Narrow" panose="020B0606020202030204" pitchFamily="34" charset="0"/>
                  <a:ea typeface="ＭＳ Ｐゴシック" panose="020B0600070205080204" pitchFamily="34" charset="-128"/>
                </a:rPr>
                <a:t>Deliver new design</a:t>
              </a:r>
              <a:endParaRPr lang="en-US" altLang="en-US" sz="1800">
                <a:solidFill>
                  <a:schemeClr val="tx2"/>
                </a:solidFill>
                <a:latin typeface="Arial Narrow" panose="020B0606020202030204" pitchFamily="34" charset="0"/>
                <a:ea typeface="ＭＳ Ｐゴシック" panose="020B0600070205080204" pitchFamily="34" charset="-128"/>
              </a:endParaRPr>
            </a:p>
          </p:txBody>
        </p:sp>
      </p:grpSp>
      <p:grpSp>
        <p:nvGrpSpPr>
          <p:cNvPr id="7206" name="Group 140"/>
          <p:cNvGrpSpPr>
            <a:grpSpLocks/>
          </p:cNvGrpSpPr>
          <p:nvPr/>
        </p:nvGrpSpPr>
        <p:grpSpPr bwMode="auto">
          <a:xfrm>
            <a:off x="7232650" y="4198938"/>
            <a:ext cx="1257300" cy="1373187"/>
            <a:chOff x="4556" y="2577"/>
            <a:chExt cx="792" cy="865"/>
          </a:xfrm>
        </p:grpSpPr>
        <p:sp>
          <p:nvSpPr>
            <p:cNvPr id="7231" name="AutoShape 141"/>
            <p:cNvSpPr>
              <a:spLocks noChangeArrowheads="1"/>
            </p:cNvSpPr>
            <p:nvPr/>
          </p:nvSpPr>
          <p:spPr bwMode="auto">
            <a:xfrm>
              <a:off x="4556" y="2577"/>
              <a:ext cx="792" cy="865"/>
            </a:xfrm>
            <a:prstGeom prst="flowChartDocument">
              <a:avLst/>
            </a:prstGeom>
            <a:solidFill>
              <a:srgbClr val="C6D9EC"/>
            </a:solidFill>
            <a:ln w="9525">
              <a:solidFill>
                <a:schemeClr val="tx1"/>
              </a:solidFill>
              <a:miter lim="800000"/>
              <a:headEnd/>
              <a:tailEnd/>
            </a:ln>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232" name="Text Box 142"/>
            <p:cNvSpPr txBox="1">
              <a:spLocks noChangeArrowheads="1"/>
            </p:cNvSpPr>
            <p:nvPr/>
          </p:nvSpPr>
          <p:spPr bwMode="auto">
            <a:xfrm>
              <a:off x="4563" y="2577"/>
              <a:ext cx="781" cy="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45720" tIns="91440" rIns="45720"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75000"/>
                </a:lnSpc>
              </a:pPr>
              <a:r>
                <a:rPr lang="en-US" altLang="en-US" sz="1800">
                  <a:solidFill>
                    <a:schemeClr val="tx2"/>
                  </a:solidFill>
                  <a:latin typeface="Arial Narrow" panose="020B0606020202030204" pitchFamily="34" charset="0"/>
                  <a:ea typeface="ＭＳ Ｐゴシック" panose="020B0600070205080204" pitchFamily="34" charset="-128"/>
                </a:rPr>
                <a:t>Monitor &amp; learn from users’ experiences (ongoing) </a:t>
              </a:r>
            </a:p>
          </p:txBody>
        </p:sp>
      </p:grpSp>
      <p:sp>
        <p:nvSpPr>
          <p:cNvPr id="131215" name="AutoShape 143"/>
          <p:cNvSpPr>
            <a:spLocks noChangeArrowheads="1"/>
          </p:cNvSpPr>
          <p:nvPr/>
        </p:nvSpPr>
        <p:spPr bwMode="auto">
          <a:xfrm>
            <a:off x="2132013" y="1254125"/>
            <a:ext cx="4387850" cy="1566863"/>
          </a:xfrm>
          <a:prstGeom prst="wedgeRectCallout">
            <a:avLst>
              <a:gd name="adj1" fmla="val -54593"/>
              <a:gd name="adj2" fmla="val 11398"/>
            </a:avLst>
          </a:prstGeom>
          <a:solidFill>
            <a:srgbClr val="FFFFCC"/>
          </a:solidFill>
          <a:ln w="9525" algn="ctr">
            <a:solidFill>
              <a:schemeClr val="tx1"/>
            </a:solidFill>
            <a:miter lim="800000"/>
            <a:headEnd/>
            <a:tailEnd/>
          </a:ln>
        </p:spPr>
        <p:txBody>
          <a:bodyPr lIns="128016" tIns="46154" rIns="45720" bIns="46154"/>
          <a:lstStyle>
            <a:lvl1pPr marL="120650" indent="-120650"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spcBef>
                <a:spcPct val="15000"/>
              </a:spcBef>
              <a:spcAft>
                <a:spcPct val="15000"/>
              </a:spcAft>
              <a:buFontTx/>
              <a:buChar char="•"/>
            </a:pPr>
            <a:r>
              <a:rPr lang="en-US" altLang="en-US">
                <a:solidFill>
                  <a:schemeClr val="tx1"/>
                </a:solidFill>
                <a:ea typeface="ＭＳ Ｐゴシック" panose="020B0600070205080204" pitchFamily="34" charset="-128"/>
              </a:rPr>
              <a:t>Why is this project important?</a:t>
            </a:r>
          </a:p>
          <a:p>
            <a:pPr eaLnBrk="1" hangingPunct="1">
              <a:spcBef>
                <a:spcPct val="15000"/>
              </a:spcBef>
              <a:spcAft>
                <a:spcPct val="15000"/>
              </a:spcAft>
              <a:buFontTx/>
              <a:buChar char="•"/>
            </a:pPr>
            <a:r>
              <a:rPr lang="en-US" altLang="en-US">
                <a:solidFill>
                  <a:schemeClr val="tx1"/>
                </a:solidFill>
                <a:ea typeface="ＭＳ Ｐゴシック" panose="020B0600070205080204" pitchFamily="34" charset="-128"/>
              </a:rPr>
              <a:t>What are the goals?</a:t>
            </a:r>
          </a:p>
          <a:p>
            <a:pPr eaLnBrk="1" hangingPunct="1">
              <a:spcBef>
                <a:spcPct val="15000"/>
              </a:spcBef>
              <a:spcAft>
                <a:spcPct val="15000"/>
              </a:spcAft>
              <a:buFontTx/>
              <a:buChar char="•"/>
            </a:pPr>
            <a:r>
              <a:rPr lang="en-US" altLang="en-US">
                <a:solidFill>
                  <a:schemeClr val="tx1"/>
                </a:solidFill>
                <a:ea typeface="ＭＳ Ｐゴシック" panose="020B0600070205080204" pitchFamily="34" charset="-128"/>
              </a:rPr>
              <a:t>What is in scope? Out of scope?</a:t>
            </a:r>
          </a:p>
          <a:p>
            <a:pPr eaLnBrk="1" hangingPunct="1">
              <a:spcBef>
                <a:spcPct val="15000"/>
              </a:spcBef>
              <a:spcAft>
                <a:spcPct val="15000"/>
              </a:spcAft>
              <a:buFontTx/>
              <a:buChar char="•"/>
            </a:pPr>
            <a:r>
              <a:rPr lang="en-US" altLang="en-US">
                <a:solidFill>
                  <a:schemeClr val="tx1"/>
                </a:solidFill>
                <a:ea typeface="ＭＳ Ｐゴシック" panose="020B0600070205080204" pitchFamily="34" charset="-128"/>
              </a:rPr>
              <a:t>Who are the team members and what are their roles and responsibilities?</a:t>
            </a:r>
            <a:endParaRPr lang="en-US" altLang="en-US">
              <a:solidFill>
                <a:schemeClr val="tx2"/>
              </a:solidFill>
              <a:ea typeface="ＭＳ Ｐゴシック" panose="020B0600070205080204" pitchFamily="34" charset="-128"/>
            </a:endParaRPr>
          </a:p>
        </p:txBody>
      </p:sp>
      <p:sp>
        <p:nvSpPr>
          <p:cNvPr id="131216" name="AutoShape 144"/>
          <p:cNvSpPr>
            <a:spLocks noChangeArrowheads="1"/>
          </p:cNvSpPr>
          <p:nvPr/>
        </p:nvSpPr>
        <p:spPr bwMode="auto">
          <a:xfrm>
            <a:off x="2128838" y="2922588"/>
            <a:ext cx="6484937" cy="2022475"/>
          </a:xfrm>
          <a:prstGeom prst="wedgeRectCallout">
            <a:avLst>
              <a:gd name="adj1" fmla="val -52694"/>
              <a:gd name="adj2" fmla="val -17426"/>
            </a:avLst>
          </a:prstGeom>
          <a:solidFill>
            <a:srgbClr val="FFFFCC"/>
          </a:solidFill>
          <a:ln w="9525" algn="ctr">
            <a:solidFill>
              <a:schemeClr val="tx1"/>
            </a:solidFill>
            <a:miter lim="800000"/>
            <a:headEnd/>
            <a:tailEnd/>
          </a:ln>
        </p:spPr>
        <p:txBody>
          <a:bodyPr lIns="128016" tIns="46154" rIns="45720" bIns="46154"/>
          <a:lstStyle>
            <a:lvl1pPr marL="120650" indent="-120650"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spcBef>
                <a:spcPct val="15000"/>
              </a:spcBef>
              <a:spcAft>
                <a:spcPct val="15000"/>
              </a:spcAft>
              <a:buFontTx/>
              <a:buChar char="•"/>
            </a:pPr>
            <a:r>
              <a:rPr lang="en-US" altLang="en-US">
                <a:solidFill>
                  <a:schemeClr val="tx1"/>
                </a:solidFill>
                <a:ea typeface="ＭＳ Ｐゴシック" panose="020B0600070205080204" pitchFamily="34" charset="-128"/>
              </a:rPr>
              <a:t>Who are the customers and other important actors?</a:t>
            </a:r>
          </a:p>
          <a:p>
            <a:pPr eaLnBrk="1" hangingPunct="1">
              <a:spcBef>
                <a:spcPct val="15000"/>
              </a:spcBef>
              <a:spcAft>
                <a:spcPct val="15000"/>
              </a:spcAft>
              <a:buFontTx/>
              <a:buChar char="•"/>
            </a:pPr>
            <a:r>
              <a:rPr lang="en-US" altLang="en-US">
                <a:solidFill>
                  <a:schemeClr val="tx1"/>
                </a:solidFill>
                <a:ea typeface="ＭＳ Ｐゴシック" panose="020B0600070205080204" pitchFamily="34" charset="-128"/>
              </a:rPr>
              <a:t>What should we learn about their environments? What top level results measures will determine the overall success of the project – for the customer (CCRs) and the business (CTQs)?</a:t>
            </a:r>
          </a:p>
          <a:p>
            <a:pPr eaLnBrk="1" hangingPunct="1">
              <a:spcBef>
                <a:spcPct val="15000"/>
              </a:spcBef>
              <a:spcAft>
                <a:spcPct val="15000"/>
              </a:spcAft>
              <a:buFontTx/>
              <a:buChar char="•"/>
            </a:pPr>
            <a:r>
              <a:rPr lang="en-US" altLang="en-US">
                <a:solidFill>
                  <a:schemeClr val="tx1"/>
                </a:solidFill>
                <a:ea typeface="ＭＳ Ｐゴシック" panose="020B0600070205080204" pitchFamily="34" charset="-128"/>
              </a:rPr>
              <a:t>Do teams, customers, and leaders share understanding about the stated and latent requirements and performance measures that will inform design and test choices?</a:t>
            </a:r>
          </a:p>
          <a:p>
            <a:pPr algn="ctr" eaLnBrk="1" hangingPunct="1">
              <a:lnSpc>
                <a:spcPct val="75000"/>
              </a:lnSpc>
              <a:spcBef>
                <a:spcPct val="0"/>
              </a:spcBef>
            </a:pPr>
            <a:endParaRPr lang="en-US" altLang="en-US">
              <a:solidFill>
                <a:schemeClr val="tx2"/>
              </a:solidFill>
              <a:ea typeface="ＭＳ Ｐゴシック" panose="020B0600070205080204" pitchFamily="34" charset="-128"/>
            </a:endParaRPr>
          </a:p>
        </p:txBody>
      </p:sp>
      <p:sp>
        <p:nvSpPr>
          <p:cNvPr id="131217" name="AutoShape 145"/>
          <p:cNvSpPr>
            <a:spLocks noChangeArrowheads="1"/>
          </p:cNvSpPr>
          <p:nvPr/>
        </p:nvSpPr>
        <p:spPr bwMode="auto">
          <a:xfrm>
            <a:off x="2116138" y="5060950"/>
            <a:ext cx="4773612" cy="1062038"/>
          </a:xfrm>
          <a:prstGeom prst="wedgeRectCallout">
            <a:avLst>
              <a:gd name="adj1" fmla="val -57551"/>
              <a:gd name="adj2" fmla="val -56579"/>
            </a:avLst>
          </a:prstGeom>
          <a:solidFill>
            <a:srgbClr val="FFFFCC"/>
          </a:solidFill>
          <a:ln w="9525" algn="ctr">
            <a:solidFill>
              <a:schemeClr val="tx1"/>
            </a:solidFill>
            <a:miter lim="800000"/>
            <a:headEnd/>
            <a:tailEnd/>
          </a:ln>
        </p:spPr>
        <p:txBody>
          <a:bodyPr lIns="128016" tIns="46154" rIns="45720" bIns="46154"/>
          <a:lstStyle>
            <a:lvl1pPr marL="120650" indent="-120650"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lnSpc>
                <a:spcPct val="85000"/>
              </a:lnSpc>
              <a:spcBef>
                <a:spcPct val="10000"/>
              </a:spcBef>
              <a:spcAft>
                <a:spcPct val="10000"/>
              </a:spcAft>
              <a:buFontTx/>
              <a:buChar char="•"/>
            </a:pPr>
            <a:r>
              <a:rPr lang="en-US" altLang="en-US">
                <a:solidFill>
                  <a:schemeClr val="tx1"/>
                </a:solidFill>
                <a:ea typeface="ＭＳ Ｐゴシック" panose="020B0600070205080204" pitchFamily="34" charset="-128"/>
              </a:rPr>
              <a:t>How will the work and resources be planned and managed?</a:t>
            </a:r>
          </a:p>
          <a:p>
            <a:pPr eaLnBrk="1" hangingPunct="1">
              <a:lnSpc>
                <a:spcPct val="85000"/>
              </a:lnSpc>
              <a:spcBef>
                <a:spcPct val="10000"/>
              </a:spcBef>
              <a:spcAft>
                <a:spcPct val="10000"/>
              </a:spcAft>
              <a:buFontTx/>
              <a:buChar char="•"/>
            </a:pPr>
            <a:r>
              <a:rPr lang="en-US" altLang="en-US">
                <a:solidFill>
                  <a:schemeClr val="tx1"/>
                </a:solidFill>
                <a:ea typeface="ＭＳ Ｐゴシック" panose="020B0600070205080204" pitchFamily="34" charset="-128"/>
              </a:rPr>
              <a:t>What are the key milestones?</a:t>
            </a:r>
          </a:p>
          <a:p>
            <a:pPr eaLnBrk="1" hangingPunct="1">
              <a:lnSpc>
                <a:spcPct val="85000"/>
              </a:lnSpc>
              <a:spcBef>
                <a:spcPct val="10000"/>
              </a:spcBef>
              <a:spcAft>
                <a:spcPct val="10000"/>
              </a:spcAft>
              <a:buFontTx/>
              <a:buChar char="•"/>
            </a:pPr>
            <a:r>
              <a:rPr lang="en-US" altLang="en-US">
                <a:solidFill>
                  <a:schemeClr val="tx1"/>
                </a:solidFill>
                <a:ea typeface="ＭＳ Ｐゴシック" panose="020B0600070205080204" pitchFamily="34" charset="-128"/>
              </a:rPr>
              <a:t>What is the communication plan?</a:t>
            </a:r>
          </a:p>
        </p:txBody>
      </p:sp>
      <p:sp>
        <p:nvSpPr>
          <p:cNvPr id="7210" name="Text Box 60"/>
          <p:cNvSpPr txBox="1">
            <a:spLocks noChangeArrowheads="1"/>
          </p:cNvSpPr>
          <p:nvPr/>
        </p:nvSpPr>
        <p:spPr bwMode="auto">
          <a:xfrm>
            <a:off x="654050" y="6202363"/>
            <a:ext cx="1884363"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7392" tIns="49522" rIns="97392" bIns="49522">
            <a:spAutoFit/>
          </a:bodyPr>
          <a:lstStyle>
            <a:lvl1pPr defTabSz="1074738" eaLnBrk="0" hangingPunct="0">
              <a:defRPr sz="1600">
                <a:solidFill>
                  <a:srgbClr val="FFFF99"/>
                </a:solidFill>
                <a:latin typeface="Arial" panose="020B0604020202020204" pitchFamily="34" charset="0"/>
              </a:defRPr>
            </a:lvl1pPr>
            <a:lvl2pPr marL="742950" indent="-285750" defTabSz="1074738" eaLnBrk="0" hangingPunct="0">
              <a:defRPr sz="1600">
                <a:solidFill>
                  <a:srgbClr val="FFFF99"/>
                </a:solidFill>
                <a:latin typeface="Arial" panose="020B0604020202020204" pitchFamily="34" charset="0"/>
              </a:defRPr>
            </a:lvl2pPr>
            <a:lvl3pPr marL="1143000" indent="-228600" defTabSz="1074738" eaLnBrk="0" hangingPunct="0">
              <a:defRPr sz="1600">
                <a:solidFill>
                  <a:srgbClr val="FFFF99"/>
                </a:solidFill>
                <a:latin typeface="Arial" panose="020B0604020202020204" pitchFamily="34" charset="0"/>
              </a:defRPr>
            </a:lvl3pPr>
            <a:lvl4pPr marL="1600200" indent="-228600" defTabSz="1074738" eaLnBrk="0" hangingPunct="0">
              <a:defRPr sz="1600">
                <a:solidFill>
                  <a:srgbClr val="FFFF99"/>
                </a:solidFill>
                <a:latin typeface="Arial" panose="020B0604020202020204" pitchFamily="34" charset="0"/>
              </a:defRPr>
            </a:lvl4pPr>
            <a:lvl5pPr marL="2057400" indent="-228600" defTabSz="1074738" eaLnBrk="0" hangingPunct="0">
              <a:defRPr sz="1600">
                <a:solidFill>
                  <a:srgbClr val="FFFF99"/>
                </a:solidFill>
                <a:latin typeface="Arial" panose="020B0604020202020204" pitchFamily="34" charset="0"/>
              </a:defRPr>
            </a:lvl5pPr>
            <a:lvl6pPr marL="2514600" indent="-228600" defTabSz="107473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107473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107473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1074738"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lnSpc>
                <a:spcPct val="89000"/>
              </a:lnSpc>
            </a:pPr>
            <a:r>
              <a:rPr lang="en-US" altLang="en-US" sz="1200">
                <a:solidFill>
                  <a:schemeClr val="tx1"/>
                </a:solidFill>
                <a:ea typeface="ＭＳ Ｐゴシック" panose="020B0600070205080204" pitchFamily="34" charset="-128"/>
              </a:rPr>
              <a:t>Phase Exit Review</a:t>
            </a:r>
          </a:p>
        </p:txBody>
      </p:sp>
      <p:grpSp>
        <p:nvGrpSpPr>
          <p:cNvPr id="7211" name="Group 61"/>
          <p:cNvGrpSpPr>
            <a:grpSpLocks/>
          </p:cNvGrpSpPr>
          <p:nvPr/>
        </p:nvGrpSpPr>
        <p:grpSpPr bwMode="auto">
          <a:xfrm>
            <a:off x="322263" y="6154738"/>
            <a:ext cx="319087" cy="355600"/>
            <a:chOff x="410" y="1186"/>
            <a:chExt cx="745" cy="919"/>
          </a:xfrm>
        </p:grpSpPr>
        <p:sp>
          <p:nvSpPr>
            <p:cNvPr id="7213" name="Freeform 62"/>
            <p:cNvSpPr>
              <a:spLocks/>
            </p:cNvSpPr>
            <p:nvPr/>
          </p:nvSpPr>
          <p:spPr bwMode="auto">
            <a:xfrm>
              <a:off x="410" y="1186"/>
              <a:ext cx="745" cy="919"/>
            </a:xfrm>
            <a:custGeom>
              <a:avLst/>
              <a:gdLst>
                <a:gd name="T0" fmla="*/ 1 w 1489"/>
                <a:gd name="T1" fmla="*/ 1 h 1836"/>
                <a:gd name="T2" fmla="*/ 1 w 1489"/>
                <a:gd name="T3" fmla="*/ 1 h 1836"/>
                <a:gd name="T4" fmla="*/ 1 w 1489"/>
                <a:gd name="T5" fmla="*/ 1 h 1836"/>
                <a:gd name="T6" fmla="*/ 1 w 1489"/>
                <a:gd name="T7" fmla="*/ 1 h 1836"/>
                <a:gd name="T8" fmla="*/ 1 w 1489"/>
                <a:gd name="T9" fmla="*/ 1 h 1836"/>
                <a:gd name="T10" fmla="*/ 1 w 1489"/>
                <a:gd name="T11" fmla="*/ 1 h 1836"/>
                <a:gd name="T12" fmla="*/ 1 w 1489"/>
                <a:gd name="T13" fmla="*/ 1 h 1836"/>
                <a:gd name="T14" fmla="*/ 1 w 1489"/>
                <a:gd name="T15" fmla="*/ 1 h 1836"/>
                <a:gd name="T16" fmla="*/ 1 w 1489"/>
                <a:gd name="T17" fmla="*/ 1 h 1836"/>
                <a:gd name="T18" fmla="*/ 1 w 1489"/>
                <a:gd name="T19" fmla="*/ 1 h 1836"/>
                <a:gd name="T20" fmla="*/ 1 w 1489"/>
                <a:gd name="T21" fmla="*/ 1 h 1836"/>
                <a:gd name="T22" fmla="*/ 1 w 1489"/>
                <a:gd name="T23" fmla="*/ 1 h 1836"/>
                <a:gd name="T24" fmla="*/ 1 w 1489"/>
                <a:gd name="T25" fmla="*/ 1 h 1836"/>
                <a:gd name="T26" fmla="*/ 1 w 1489"/>
                <a:gd name="T27" fmla="*/ 1 h 1836"/>
                <a:gd name="T28" fmla="*/ 1 w 1489"/>
                <a:gd name="T29" fmla="*/ 1 h 1836"/>
                <a:gd name="T30" fmla="*/ 1 w 1489"/>
                <a:gd name="T31" fmla="*/ 1 h 1836"/>
                <a:gd name="T32" fmla="*/ 1 w 1489"/>
                <a:gd name="T33" fmla="*/ 1 h 1836"/>
                <a:gd name="T34" fmla="*/ 1 w 1489"/>
                <a:gd name="T35" fmla="*/ 1 h 1836"/>
                <a:gd name="T36" fmla="*/ 1 w 1489"/>
                <a:gd name="T37" fmla="*/ 1 h 1836"/>
                <a:gd name="T38" fmla="*/ 1 w 1489"/>
                <a:gd name="T39" fmla="*/ 1 h 1836"/>
                <a:gd name="T40" fmla="*/ 1 w 1489"/>
                <a:gd name="T41" fmla="*/ 1 h 1836"/>
                <a:gd name="T42" fmla="*/ 1 w 1489"/>
                <a:gd name="T43" fmla="*/ 1 h 1836"/>
                <a:gd name="T44" fmla="*/ 1 w 1489"/>
                <a:gd name="T45" fmla="*/ 1 h 1836"/>
                <a:gd name="T46" fmla="*/ 1 w 1489"/>
                <a:gd name="T47" fmla="*/ 1 h 1836"/>
                <a:gd name="T48" fmla="*/ 1 w 1489"/>
                <a:gd name="T49" fmla="*/ 1 h 1836"/>
                <a:gd name="T50" fmla="*/ 1 w 1489"/>
                <a:gd name="T51" fmla="*/ 1 h 1836"/>
                <a:gd name="T52" fmla="*/ 1 w 1489"/>
                <a:gd name="T53" fmla="*/ 1 h 1836"/>
                <a:gd name="T54" fmla="*/ 1 w 1489"/>
                <a:gd name="T55" fmla="*/ 1 h 1836"/>
                <a:gd name="T56" fmla="*/ 1 w 1489"/>
                <a:gd name="T57" fmla="*/ 1 h 1836"/>
                <a:gd name="T58" fmla="*/ 1 w 1489"/>
                <a:gd name="T59" fmla="*/ 1 h 1836"/>
                <a:gd name="T60" fmla="*/ 1 w 1489"/>
                <a:gd name="T61" fmla="*/ 1 h 1836"/>
                <a:gd name="T62" fmla="*/ 1 w 1489"/>
                <a:gd name="T63" fmla="*/ 1 h 1836"/>
                <a:gd name="T64" fmla="*/ 1 w 1489"/>
                <a:gd name="T65" fmla="*/ 1 h 1836"/>
                <a:gd name="T66" fmla="*/ 1 w 1489"/>
                <a:gd name="T67" fmla="*/ 1 h 1836"/>
                <a:gd name="T68" fmla="*/ 1 w 1489"/>
                <a:gd name="T69" fmla="*/ 1 h 1836"/>
                <a:gd name="T70" fmla="*/ 1 w 1489"/>
                <a:gd name="T71" fmla="*/ 1 h 1836"/>
                <a:gd name="T72" fmla="*/ 1 w 1489"/>
                <a:gd name="T73" fmla="*/ 1 h 1836"/>
                <a:gd name="T74" fmla="*/ 1 w 1489"/>
                <a:gd name="T75" fmla="*/ 1 h 1836"/>
                <a:gd name="T76" fmla="*/ 1 w 1489"/>
                <a:gd name="T77" fmla="*/ 1 h 1836"/>
                <a:gd name="T78" fmla="*/ 1 w 1489"/>
                <a:gd name="T79" fmla="*/ 1 h 1836"/>
                <a:gd name="T80" fmla="*/ 1 w 1489"/>
                <a:gd name="T81" fmla="*/ 1 h 1836"/>
                <a:gd name="T82" fmla="*/ 1 w 1489"/>
                <a:gd name="T83" fmla="*/ 1 h 1836"/>
                <a:gd name="T84" fmla="*/ 1 w 1489"/>
                <a:gd name="T85" fmla="*/ 1 h 1836"/>
                <a:gd name="T86" fmla="*/ 1 w 1489"/>
                <a:gd name="T87" fmla="*/ 1 h 1836"/>
                <a:gd name="T88" fmla="*/ 1 w 1489"/>
                <a:gd name="T89" fmla="*/ 1 h 18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89"/>
                <a:gd name="T136" fmla="*/ 0 h 1836"/>
                <a:gd name="T137" fmla="*/ 1489 w 1489"/>
                <a:gd name="T138" fmla="*/ 1836 h 18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89" h="1836">
                  <a:moveTo>
                    <a:pt x="1425" y="865"/>
                  </a:moveTo>
                  <a:lnTo>
                    <a:pt x="1489" y="872"/>
                  </a:lnTo>
                  <a:lnTo>
                    <a:pt x="1489" y="670"/>
                  </a:lnTo>
                  <a:lnTo>
                    <a:pt x="1146" y="670"/>
                  </a:lnTo>
                  <a:lnTo>
                    <a:pt x="1146" y="503"/>
                  </a:lnTo>
                  <a:lnTo>
                    <a:pt x="1166" y="466"/>
                  </a:lnTo>
                  <a:lnTo>
                    <a:pt x="1189" y="434"/>
                  </a:lnTo>
                  <a:lnTo>
                    <a:pt x="1212" y="408"/>
                  </a:lnTo>
                  <a:lnTo>
                    <a:pt x="1235" y="385"/>
                  </a:lnTo>
                  <a:lnTo>
                    <a:pt x="1258" y="365"/>
                  </a:lnTo>
                  <a:lnTo>
                    <a:pt x="1280" y="350"/>
                  </a:lnTo>
                  <a:lnTo>
                    <a:pt x="1303" y="337"/>
                  </a:lnTo>
                  <a:lnTo>
                    <a:pt x="1324" y="327"/>
                  </a:lnTo>
                  <a:lnTo>
                    <a:pt x="1345" y="320"/>
                  </a:lnTo>
                  <a:lnTo>
                    <a:pt x="1363" y="315"/>
                  </a:lnTo>
                  <a:lnTo>
                    <a:pt x="1379" y="312"/>
                  </a:lnTo>
                  <a:lnTo>
                    <a:pt x="1394" y="310"/>
                  </a:lnTo>
                  <a:lnTo>
                    <a:pt x="1407" y="310"/>
                  </a:lnTo>
                  <a:lnTo>
                    <a:pt x="1416" y="309"/>
                  </a:lnTo>
                  <a:lnTo>
                    <a:pt x="1422" y="310"/>
                  </a:lnTo>
                  <a:lnTo>
                    <a:pt x="1425" y="310"/>
                  </a:lnTo>
                  <a:lnTo>
                    <a:pt x="1489" y="317"/>
                  </a:lnTo>
                  <a:lnTo>
                    <a:pt x="1489" y="114"/>
                  </a:lnTo>
                  <a:lnTo>
                    <a:pt x="1146" y="114"/>
                  </a:lnTo>
                  <a:lnTo>
                    <a:pt x="1146" y="0"/>
                  </a:lnTo>
                  <a:lnTo>
                    <a:pt x="354" y="0"/>
                  </a:lnTo>
                  <a:lnTo>
                    <a:pt x="354" y="114"/>
                  </a:lnTo>
                  <a:lnTo>
                    <a:pt x="0" y="114"/>
                  </a:lnTo>
                  <a:lnTo>
                    <a:pt x="0" y="317"/>
                  </a:lnTo>
                  <a:lnTo>
                    <a:pt x="63" y="310"/>
                  </a:lnTo>
                  <a:lnTo>
                    <a:pt x="66" y="310"/>
                  </a:lnTo>
                  <a:lnTo>
                    <a:pt x="72" y="309"/>
                  </a:lnTo>
                  <a:lnTo>
                    <a:pt x="83" y="310"/>
                  </a:lnTo>
                  <a:lnTo>
                    <a:pt x="95" y="310"/>
                  </a:lnTo>
                  <a:lnTo>
                    <a:pt x="110" y="312"/>
                  </a:lnTo>
                  <a:lnTo>
                    <a:pt x="128" y="315"/>
                  </a:lnTo>
                  <a:lnTo>
                    <a:pt x="146" y="321"/>
                  </a:lnTo>
                  <a:lnTo>
                    <a:pt x="167" y="329"/>
                  </a:lnTo>
                  <a:lnTo>
                    <a:pt x="189" y="340"/>
                  </a:lnTo>
                  <a:lnTo>
                    <a:pt x="212" y="352"/>
                  </a:lnTo>
                  <a:lnTo>
                    <a:pt x="235" y="368"/>
                  </a:lnTo>
                  <a:lnTo>
                    <a:pt x="259" y="389"/>
                  </a:lnTo>
                  <a:lnTo>
                    <a:pt x="282" y="413"/>
                  </a:lnTo>
                  <a:lnTo>
                    <a:pt x="305" y="442"/>
                  </a:lnTo>
                  <a:lnTo>
                    <a:pt x="327" y="476"/>
                  </a:lnTo>
                  <a:lnTo>
                    <a:pt x="349" y="515"/>
                  </a:lnTo>
                  <a:lnTo>
                    <a:pt x="350" y="517"/>
                  </a:lnTo>
                  <a:lnTo>
                    <a:pt x="351" y="518"/>
                  </a:lnTo>
                  <a:lnTo>
                    <a:pt x="353" y="521"/>
                  </a:lnTo>
                  <a:lnTo>
                    <a:pt x="354" y="523"/>
                  </a:lnTo>
                  <a:lnTo>
                    <a:pt x="354" y="670"/>
                  </a:lnTo>
                  <a:lnTo>
                    <a:pt x="0" y="670"/>
                  </a:lnTo>
                  <a:lnTo>
                    <a:pt x="0" y="873"/>
                  </a:lnTo>
                  <a:lnTo>
                    <a:pt x="63" y="865"/>
                  </a:lnTo>
                  <a:lnTo>
                    <a:pt x="66" y="865"/>
                  </a:lnTo>
                  <a:lnTo>
                    <a:pt x="72" y="865"/>
                  </a:lnTo>
                  <a:lnTo>
                    <a:pt x="83" y="865"/>
                  </a:lnTo>
                  <a:lnTo>
                    <a:pt x="95" y="866"/>
                  </a:lnTo>
                  <a:lnTo>
                    <a:pt x="110" y="868"/>
                  </a:lnTo>
                  <a:lnTo>
                    <a:pt x="128" y="872"/>
                  </a:lnTo>
                  <a:lnTo>
                    <a:pt x="146" y="878"/>
                  </a:lnTo>
                  <a:lnTo>
                    <a:pt x="167" y="885"/>
                  </a:lnTo>
                  <a:lnTo>
                    <a:pt x="189" y="895"/>
                  </a:lnTo>
                  <a:lnTo>
                    <a:pt x="212" y="909"/>
                  </a:lnTo>
                  <a:lnTo>
                    <a:pt x="235" y="925"/>
                  </a:lnTo>
                  <a:lnTo>
                    <a:pt x="259" y="946"/>
                  </a:lnTo>
                  <a:lnTo>
                    <a:pt x="282" y="970"/>
                  </a:lnTo>
                  <a:lnTo>
                    <a:pt x="305" y="999"/>
                  </a:lnTo>
                  <a:lnTo>
                    <a:pt x="327" y="1032"/>
                  </a:lnTo>
                  <a:lnTo>
                    <a:pt x="349" y="1071"/>
                  </a:lnTo>
                  <a:lnTo>
                    <a:pt x="350" y="1072"/>
                  </a:lnTo>
                  <a:lnTo>
                    <a:pt x="351" y="1075"/>
                  </a:lnTo>
                  <a:lnTo>
                    <a:pt x="353" y="1076"/>
                  </a:lnTo>
                  <a:lnTo>
                    <a:pt x="354" y="1078"/>
                  </a:lnTo>
                  <a:lnTo>
                    <a:pt x="354" y="1209"/>
                  </a:lnTo>
                  <a:lnTo>
                    <a:pt x="0" y="1209"/>
                  </a:lnTo>
                  <a:lnTo>
                    <a:pt x="0" y="1412"/>
                  </a:lnTo>
                  <a:lnTo>
                    <a:pt x="63" y="1405"/>
                  </a:lnTo>
                  <a:lnTo>
                    <a:pt x="66" y="1405"/>
                  </a:lnTo>
                  <a:lnTo>
                    <a:pt x="72" y="1404"/>
                  </a:lnTo>
                  <a:lnTo>
                    <a:pt x="83" y="1405"/>
                  </a:lnTo>
                  <a:lnTo>
                    <a:pt x="95" y="1405"/>
                  </a:lnTo>
                  <a:lnTo>
                    <a:pt x="110" y="1408"/>
                  </a:lnTo>
                  <a:lnTo>
                    <a:pt x="128" y="1411"/>
                  </a:lnTo>
                  <a:lnTo>
                    <a:pt x="146" y="1417"/>
                  </a:lnTo>
                  <a:lnTo>
                    <a:pt x="167" y="1425"/>
                  </a:lnTo>
                  <a:lnTo>
                    <a:pt x="189" y="1435"/>
                  </a:lnTo>
                  <a:lnTo>
                    <a:pt x="212" y="1448"/>
                  </a:lnTo>
                  <a:lnTo>
                    <a:pt x="235" y="1465"/>
                  </a:lnTo>
                  <a:lnTo>
                    <a:pt x="259" y="1485"/>
                  </a:lnTo>
                  <a:lnTo>
                    <a:pt x="282" y="1510"/>
                  </a:lnTo>
                  <a:lnTo>
                    <a:pt x="305" y="1539"/>
                  </a:lnTo>
                  <a:lnTo>
                    <a:pt x="327" y="1572"/>
                  </a:lnTo>
                  <a:lnTo>
                    <a:pt x="349" y="1612"/>
                  </a:lnTo>
                  <a:lnTo>
                    <a:pt x="350" y="1613"/>
                  </a:lnTo>
                  <a:lnTo>
                    <a:pt x="351" y="1615"/>
                  </a:lnTo>
                  <a:lnTo>
                    <a:pt x="353" y="1616"/>
                  </a:lnTo>
                  <a:lnTo>
                    <a:pt x="354" y="1618"/>
                  </a:lnTo>
                  <a:lnTo>
                    <a:pt x="354" y="1836"/>
                  </a:lnTo>
                  <a:lnTo>
                    <a:pt x="1146" y="1836"/>
                  </a:lnTo>
                  <a:lnTo>
                    <a:pt x="1146" y="1600"/>
                  </a:lnTo>
                  <a:lnTo>
                    <a:pt x="1166" y="1563"/>
                  </a:lnTo>
                  <a:lnTo>
                    <a:pt x="1189" y="1531"/>
                  </a:lnTo>
                  <a:lnTo>
                    <a:pt x="1212" y="1504"/>
                  </a:lnTo>
                  <a:lnTo>
                    <a:pt x="1235" y="1481"/>
                  </a:lnTo>
                  <a:lnTo>
                    <a:pt x="1258" y="1462"/>
                  </a:lnTo>
                  <a:lnTo>
                    <a:pt x="1280" y="1446"/>
                  </a:lnTo>
                  <a:lnTo>
                    <a:pt x="1303" y="1433"/>
                  </a:lnTo>
                  <a:lnTo>
                    <a:pt x="1324" y="1424"/>
                  </a:lnTo>
                  <a:lnTo>
                    <a:pt x="1345" y="1417"/>
                  </a:lnTo>
                  <a:lnTo>
                    <a:pt x="1363" y="1411"/>
                  </a:lnTo>
                  <a:lnTo>
                    <a:pt x="1379" y="1408"/>
                  </a:lnTo>
                  <a:lnTo>
                    <a:pt x="1394" y="1405"/>
                  </a:lnTo>
                  <a:lnTo>
                    <a:pt x="1407" y="1405"/>
                  </a:lnTo>
                  <a:lnTo>
                    <a:pt x="1416" y="1405"/>
                  </a:lnTo>
                  <a:lnTo>
                    <a:pt x="1422" y="1405"/>
                  </a:lnTo>
                  <a:lnTo>
                    <a:pt x="1425" y="1405"/>
                  </a:lnTo>
                  <a:lnTo>
                    <a:pt x="1489" y="1412"/>
                  </a:lnTo>
                  <a:lnTo>
                    <a:pt x="1489" y="1209"/>
                  </a:lnTo>
                  <a:lnTo>
                    <a:pt x="1146" y="1209"/>
                  </a:lnTo>
                  <a:lnTo>
                    <a:pt x="1146" y="1060"/>
                  </a:lnTo>
                  <a:lnTo>
                    <a:pt x="1166" y="1023"/>
                  </a:lnTo>
                  <a:lnTo>
                    <a:pt x="1189" y="991"/>
                  </a:lnTo>
                  <a:lnTo>
                    <a:pt x="1212" y="964"/>
                  </a:lnTo>
                  <a:lnTo>
                    <a:pt x="1235" y="941"/>
                  </a:lnTo>
                  <a:lnTo>
                    <a:pt x="1258" y="921"/>
                  </a:lnTo>
                  <a:lnTo>
                    <a:pt x="1280" y="906"/>
                  </a:lnTo>
                  <a:lnTo>
                    <a:pt x="1303" y="894"/>
                  </a:lnTo>
                  <a:lnTo>
                    <a:pt x="1324" y="883"/>
                  </a:lnTo>
                  <a:lnTo>
                    <a:pt x="1345" y="877"/>
                  </a:lnTo>
                  <a:lnTo>
                    <a:pt x="1363" y="871"/>
                  </a:lnTo>
                  <a:lnTo>
                    <a:pt x="1379" y="868"/>
                  </a:lnTo>
                  <a:lnTo>
                    <a:pt x="1394" y="866"/>
                  </a:lnTo>
                  <a:lnTo>
                    <a:pt x="1407" y="865"/>
                  </a:lnTo>
                  <a:lnTo>
                    <a:pt x="1416" y="865"/>
                  </a:lnTo>
                  <a:lnTo>
                    <a:pt x="1422" y="865"/>
                  </a:lnTo>
                  <a:lnTo>
                    <a:pt x="1425" y="865"/>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14" name="Freeform 63"/>
            <p:cNvSpPr>
              <a:spLocks/>
            </p:cNvSpPr>
            <p:nvPr/>
          </p:nvSpPr>
          <p:spPr bwMode="auto">
            <a:xfrm>
              <a:off x="426" y="1203"/>
              <a:ext cx="712" cy="885"/>
            </a:xfrm>
            <a:custGeom>
              <a:avLst/>
              <a:gdLst>
                <a:gd name="T0" fmla="*/ 1 w 1423"/>
                <a:gd name="T1" fmla="*/ 0 h 1772"/>
                <a:gd name="T2" fmla="*/ 1 w 1423"/>
                <a:gd name="T3" fmla="*/ 0 h 1772"/>
                <a:gd name="T4" fmla="*/ 1 w 1423"/>
                <a:gd name="T5" fmla="*/ 0 h 1772"/>
                <a:gd name="T6" fmla="*/ 1 w 1423"/>
                <a:gd name="T7" fmla="*/ 0 h 1772"/>
                <a:gd name="T8" fmla="*/ 1 w 1423"/>
                <a:gd name="T9" fmla="*/ 0 h 1772"/>
                <a:gd name="T10" fmla="*/ 1 w 1423"/>
                <a:gd name="T11" fmla="*/ 0 h 1772"/>
                <a:gd name="T12" fmla="*/ 1 w 1423"/>
                <a:gd name="T13" fmla="*/ 0 h 1772"/>
                <a:gd name="T14" fmla="*/ 1 w 1423"/>
                <a:gd name="T15" fmla="*/ 0 h 1772"/>
                <a:gd name="T16" fmla="*/ 1 w 1423"/>
                <a:gd name="T17" fmla="*/ 0 h 1772"/>
                <a:gd name="T18" fmla="*/ 1 w 1423"/>
                <a:gd name="T19" fmla="*/ 0 h 1772"/>
                <a:gd name="T20" fmla="*/ 1 w 1423"/>
                <a:gd name="T21" fmla="*/ 0 h 1772"/>
                <a:gd name="T22" fmla="*/ 1 w 1423"/>
                <a:gd name="T23" fmla="*/ 0 h 1772"/>
                <a:gd name="T24" fmla="*/ 1 w 1423"/>
                <a:gd name="T25" fmla="*/ 0 h 1772"/>
                <a:gd name="T26" fmla="*/ 1 w 1423"/>
                <a:gd name="T27" fmla="*/ 0 h 1772"/>
                <a:gd name="T28" fmla="*/ 1 w 1423"/>
                <a:gd name="T29" fmla="*/ 0 h 1772"/>
                <a:gd name="T30" fmla="*/ 1 w 1423"/>
                <a:gd name="T31" fmla="*/ 0 h 1772"/>
                <a:gd name="T32" fmla="*/ 1 w 1423"/>
                <a:gd name="T33" fmla="*/ 0 h 1772"/>
                <a:gd name="T34" fmla="*/ 1 w 1423"/>
                <a:gd name="T35" fmla="*/ 0 h 1772"/>
                <a:gd name="T36" fmla="*/ 1 w 1423"/>
                <a:gd name="T37" fmla="*/ 0 h 1772"/>
                <a:gd name="T38" fmla="*/ 1 w 1423"/>
                <a:gd name="T39" fmla="*/ 0 h 1772"/>
                <a:gd name="T40" fmla="*/ 1 w 1423"/>
                <a:gd name="T41" fmla="*/ 0 h 1772"/>
                <a:gd name="T42" fmla="*/ 1 w 1423"/>
                <a:gd name="T43" fmla="*/ 0 h 1772"/>
                <a:gd name="T44" fmla="*/ 1 w 1423"/>
                <a:gd name="T45" fmla="*/ 0 h 1772"/>
                <a:gd name="T46" fmla="*/ 1 w 1423"/>
                <a:gd name="T47" fmla="*/ 0 h 1772"/>
                <a:gd name="T48" fmla="*/ 1 w 1423"/>
                <a:gd name="T49" fmla="*/ 0 h 1772"/>
                <a:gd name="T50" fmla="*/ 1 w 1423"/>
                <a:gd name="T51" fmla="*/ 0 h 1772"/>
                <a:gd name="T52" fmla="*/ 1 w 1423"/>
                <a:gd name="T53" fmla="*/ 0 h 1772"/>
                <a:gd name="T54" fmla="*/ 1 w 1423"/>
                <a:gd name="T55" fmla="*/ 0 h 1772"/>
                <a:gd name="T56" fmla="*/ 1 w 1423"/>
                <a:gd name="T57" fmla="*/ 0 h 1772"/>
                <a:gd name="T58" fmla="*/ 1 w 1423"/>
                <a:gd name="T59" fmla="*/ 0 h 1772"/>
                <a:gd name="T60" fmla="*/ 1 w 1423"/>
                <a:gd name="T61" fmla="*/ 0 h 1772"/>
                <a:gd name="T62" fmla="*/ 1 w 1423"/>
                <a:gd name="T63" fmla="*/ 0 h 1772"/>
                <a:gd name="T64" fmla="*/ 1 w 1423"/>
                <a:gd name="T65" fmla="*/ 0 h 1772"/>
                <a:gd name="T66" fmla="*/ 1 w 1423"/>
                <a:gd name="T67" fmla="*/ 0 h 1772"/>
                <a:gd name="T68" fmla="*/ 1 w 1423"/>
                <a:gd name="T69" fmla="*/ 0 h 1772"/>
                <a:gd name="T70" fmla="*/ 1 w 1423"/>
                <a:gd name="T71" fmla="*/ 0 h 1772"/>
                <a:gd name="T72" fmla="*/ 1 w 1423"/>
                <a:gd name="T73" fmla="*/ 0 h 1772"/>
                <a:gd name="T74" fmla="*/ 1 w 1423"/>
                <a:gd name="T75" fmla="*/ 0 h 1772"/>
                <a:gd name="T76" fmla="*/ 1 w 1423"/>
                <a:gd name="T77" fmla="*/ 0 h 1772"/>
                <a:gd name="T78" fmla="*/ 1 w 1423"/>
                <a:gd name="T79" fmla="*/ 0 h 1772"/>
                <a:gd name="T80" fmla="*/ 1 w 1423"/>
                <a:gd name="T81" fmla="*/ 0 h 1772"/>
                <a:gd name="T82" fmla="*/ 1 w 1423"/>
                <a:gd name="T83" fmla="*/ 0 h 1772"/>
                <a:gd name="T84" fmla="*/ 1 w 1423"/>
                <a:gd name="T85" fmla="*/ 0 h 1772"/>
                <a:gd name="T86" fmla="*/ 1 w 1423"/>
                <a:gd name="T87" fmla="*/ 0 h 1772"/>
                <a:gd name="T88" fmla="*/ 1 w 1423"/>
                <a:gd name="T89" fmla="*/ 0 h 177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23"/>
                <a:gd name="T136" fmla="*/ 0 h 1772"/>
                <a:gd name="T137" fmla="*/ 1423 w 1423"/>
                <a:gd name="T138" fmla="*/ 1772 h 177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23" h="1772">
                  <a:moveTo>
                    <a:pt x="1397" y="801"/>
                  </a:moveTo>
                  <a:lnTo>
                    <a:pt x="1423" y="804"/>
                  </a:lnTo>
                  <a:lnTo>
                    <a:pt x="1423" y="671"/>
                  </a:lnTo>
                  <a:lnTo>
                    <a:pt x="1081" y="671"/>
                  </a:lnTo>
                  <a:lnTo>
                    <a:pt x="1081" y="463"/>
                  </a:lnTo>
                  <a:lnTo>
                    <a:pt x="1104" y="422"/>
                  </a:lnTo>
                  <a:lnTo>
                    <a:pt x="1130" y="386"/>
                  </a:lnTo>
                  <a:lnTo>
                    <a:pt x="1155" y="355"/>
                  </a:lnTo>
                  <a:lnTo>
                    <a:pt x="1180" y="330"/>
                  </a:lnTo>
                  <a:lnTo>
                    <a:pt x="1207" y="308"/>
                  </a:lnTo>
                  <a:lnTo>
                    <a:pt x="1232" y="290"/>
                  </a:lnTo>
                  <a:lnTo>
                    <a:pt x="1258" y="277"/>
                  </a:lnTo>
                  <a:lnTo>
                    <a:pt x="1282" y="265"/>
                  </a:lnTo>
                  <a:lnTo>
                    <a:pt x="1305" y="257"/>
                  </a:lnTo>
                  <a:lnTo>
                    <a:pt x="1326" y="251"/>
                  </a:lnTo>
                  <a:lnTo>
                    <a:pt x="1344" y="248"/>
                  </a:lnTo>
                  <a:lnTo>
                    <a:pt x="1361" y="245"/>
                  </a:lnTo>
                  <a:lnTo>
                    <a:pt x="1375" y="244"/>
                  </a:lnTo>
                  <a:lnTo>
                    <a:pt x="1387" y="244"/>
                  </a:lnTo>
                  <a:lnTo>
                    <a:pt x="1393" y="244"/>
                  </a:lnTo>
                  <a:lnTo>
                    <a:pt x="1397" y="244"/>
                  </a:lnTo>
                  <a:lnTo>
                    <a:pt x="1423" y="248"/>
                  </a:lnTo>
                  <a:lnTo>
                    <a:pt x="1423" y="114"/>
                  </a:lnTo>
                  <a:lnTo>
                    <a:pt x="1081" y="114"/>
                  </a:lnTo>
                  <a:lnTo>
                    <a:pt x="1081" y="0"/>
                  </a:lnTo>
                  <a:lnTo>
                    <a:pt x="355" y="0"/>
                  </a:lnTo>
                  <a:lnTo>
                    <a:pt x="355" y="114"/>
                  </a:lnTo>
                  <a:lnTo>
                    <a:pt x="0" y="114"/>
                  </a:lnTo>
                  <a:lnTo>
                    <a:pt x="0" y="248"/>
                  </a:lnTo>
                  <a:lnTo>
                    <a:pt x="28" y="244"/>
                  </a:lnTo>
                  <a:lnTo>
                    <a:pt x="31" y="244"/>
                  </a:lnTo>
                  <a:lnTo>
                    <a:pt x="39" y="244"/>
                  </a:lnTo>
                  <a:lnTo>
                    <a:pt x="49" y="244"/>
                  </a:lnTo>
                  <a:lnTo>
                    <a:pt x="63" y="245"/>
                  </a:lnTo>
                  <a:lnTo>
                    <a:pt x="81" y="248"/>
                  </a:lnTo>
                  <a:lnTo>
                    <a:pt x="100" y="251"/>
                  </a:lnTo>
                  <a:lnTo>
                    <a:pt x="121" y="257"/>
                  </a:lnTo>
                  <a:lnTo>
                    <a:pt x="144" y="266"/>
                  </a:lnTo>
                  <a:lnTo>
                    <a:pt x="168" y="277"/>
                  </a:lnTo>
                  <a:lnTo>
                    <a:pt x="193" y="291"/>
                  </a:lnTo>
                  <a:lnTo>
                    <a:pt x="220" y="309"/>
                  </a:lnTo>
                  <a:lnTo>
                    <a:pt x="246" y="332"/>
                  </a:lnTo>
                  <a:lnTo>
                    <a:pt x="272" y="357"/>
                  </a:lnTo>
                  <a:lnTo>
                    <a:pt x="297" y="389"/>
                  </a:lnTo>
                  <a:lnTo>
                    <a:pt x="322" y="425"/>
                  </a:lnTo>
                  <a:lnTo>
                    <a:pt x="345" y="468"/>
                  </a:lnTo>
                  <a:lnTo>
                    <a:pt x="348" y="471"/>
                  </a:lnTo>
                  <a:lnTo>
                    <a:pt x="350" y="474"/>
                  </a:lnTo>
                  <a:lnTo>
                    <a:pt x="352" y="476"/>
                  </a:lnTo>
                  <a:lnTo>
                    <a:pt x="355" y="478"/>
                  </a:lnTo>
                  <a:lnTo>
                    <a:pt x="355" y="671"/>
                  </a:lnTo>
                  <a:lnTo>
                    <a:pt x="0" y="671"/>
                  </a:lnTo>
                  <a:lnTo>
                    <a:pt x="0" y="804"/>
                  </a:lnTo>
                  <a:lnTo>
                    <a:pt x="28" y="801"/>
                  </a:lnTo>
                  <a:lnTo>
                    <a:pt x="31" y="801"/>
                  </a:lnTo>
                  <a:lnTo>
                    <a:pt x="39" y="801"/>
                  </a:lnTo>
                  <a:lnTo>
                    <a:pt x="49" y="801"/>
                  </a:lnTo>
                  <a:lnTo>
                    <a:pt x="63" y="802"/>
                  </a:lnTo>
                  <a:lnTo>
                    <a:pt x="81" y="804"/>
                  </a:lnTo>
                  <a:lnTo>
                    <a:pt x="100" y="808"/>
                  </a:lnTo>
                  <a:lnTo>
                    <a:pt x="121" y="813"/>
                  </a:lnTo>
                  <a:lnTo>
                    <a:pt x="144" y="821"/>
                  </a:lnTo>
                  <a:lnTo>
                    <a:pt x="168" y="833"/>
                  </a:lnTo>
                  <a:lnTo>
                    <a:pt x="193" y="847"/>
                  </a:lnTo>
                  <a:lnTo>
                    <a:pt x="220" y="865"/>
                  </a:lnTo>
                  <a:lnTo>
                    <a:pt x="246" y="887"/>
                  </a:lnTo>
                  <a:lnTo>
                    <a:pt x="272" y="914"/>
                  </a:lnTo>
                  <a:lnTo>
                    <a:pt x="297" y="945"/>
                  </a:lnTo>
                  <a:lnTo>
                    <a:pt x="322" y="982"/>
                  </a:lnTo>
                  <a:lnTo>
                    <a:pt x="345" y="1024"/>
                  </a:lnTo>
                  <a:lnTo>
                    <a:pt x="348" y="1028"/>
                  </a:lnTo>
                  <a:lnTo>
                    <a:pt x="350" y="1030"/>
                  </a:lnTo>
                  <a:lnTo>
                    <a:pt x="352" y="1031"/>
                  </a:lnTo>
                  <a:lnTo>
                    <a:pt x="355" y="1033"/>
                  </a:lnTo>
                  <a:lnTo>
                    <a:pt x="355" y="1211"/>
                  </a:lnTo>
                  <a:lnTo>
                    <a:pt x="0" y="1211"/>
                  </a:lnTo>
                  <a:lnTo>
                    <a:pt x="0" y="1345"/>
                  </a:lnTo>
                  <a:lnTo>
                    <a:pt x="28" y="1341"/>
                  </a:lnTo>
                  <a:lnTo>
                    <a:pt x="31" y="1341"/>
                  </a:lnTo>
                  <a:lnTo>
                    <a:pt x="39" y="1340"/>
                  </a:lnTo>
                  <a:lnTo>
                    <a:pt x="49" y="1341"/>
                  </a:lnTo>
                  <a:lnTo>
                    <a:pt x="63" y="1341"/>
                  </a:lnTo>
                  <a:lnTo>
                    <a:pt x="81" y="1343"/>
                  </a:lnTo>
                  <a:lnTo>
                    <a:pt x="100" y="1348"/>
                  </a:lnTo>
                  <a:lnTo>
                    <a:pt x="121" y="1354"/>
                  </a:lnTo>
                  <a:lnTo>
                    <a:pt x="144" y="1362"/>
                  </a:lnTo>
                  <a:lnTo>
                    <a:pt x="168" y="1373"/>
                  </a:lnTo>
                  <a:lnTo>
                    <a:pt x="193" y="1387"/>
                  </a:lnTo>
                  <a:lnTo>
                    <a:pt x="220" y="1406"/>
                  </a:lnTo>
                  <a:lnTo>
                    <a:pt x="246" y="1427"/>
                  </a:lnTo>
                  <a:lnTo>
                    <a:pt x="272" y="1454"/>
                  </a:lnTo>
                  <a:lnTo>
                    <a:pt x="297" y="1485"/>
                  </a:lnTo>
                  <a:lnTo>
                    <a:pt x="322" y="1522"/>
                  </a:lnTo>
                  <a:lnTo>
                    <a:pt x="345" y="1565"/>
                  </a:lnTo>
                  <a:lnTo>
                    <a:pt x="348" y="1567"/>
                  </a:lnTo>
                  <a:lnTo>
                    <a:pt x="350" y="1569"/>
                  </a:lnTo>
                  <a:lnTo>
                    <a:pt x="352" y="1571"/>
                  </a:lnTo>
                  <a:lnTo>
                    <a:pt x="355" y="1574"/>
                  </a:lnTo>
                  <a:lnTo>
                    <a:pt x="355" y="1772"/>
                  </a:lnTo>
                  <a:lnTo>
                    <a:pt x="1081" y="1772"/>
                  </a:lnTo>
                  <a:lnTo>
                    <a:pt x="1081" y="1560"/>
                  </a:lnTo>
                  <a:lnTo>
                    <a:pt x="1104" y="1518"/>
                  </a:lnTo>
                  <a:lnTo>
                    <a:pt x="1130" y="1483"/>
                  </a:lnTo>
                  <a:lnTo>
                    <a:pt x="1155" y="1452"/>
                  </a:lnTo>
                  <a:lnTo>
                    <a:pt x="1180" y="1425"/>
                  </a:lnTo>
                  <a:lnTo>
                    <a:pt x="1207" y="1403"/>
                  </a:lnTo>
                  <a:lnTo>
                    <a:pt x="1232" y="1386"/>
                  </a:lnTo>
                  <a:lnTo>
                    <a:pt x="1258" y="1372"/>
                  </a:lnTo>
                  <a:lnTo>
                    <a:pt x="1282" y="1361"/>
                  </a:lnTo>
                  <a:lnTo>
                    <a:pt x="1305" y="1353"/>
                  </a:lnTo>
                  <a:lnTo>
                    <a:pt x="1326" y="1347"/>
                  </a:lnTo>
                  <a:lnTo>
                    <a:pt x="1344" y="1343"/>
                  </a:lnTo>
                  <a:lnTo>
                    <a:pt x="1361" y="1341"/>
                  </a:lnTo>
                  <a:lnTo>
                    <a:pt x="1375" y="1341"/>
                  </a:lnTo>
                  <a:lnTo>
                    <a:pt x="1387" y="1340"/>
                  </a:lnTo>
                  <a:lnTo>
                    <a:pt x="1393" y="1341"/>
                  </a:lnTo>
                  <a:lnTo>
                    <a:pt x="1397" y="1341"/>
                  </a:lnTo>
                  <a:lnTo>
                    <a:pt x="1423" y="1343"/>
                  </a:lnTo>
                  <a:lnTo>
                    <a:pt x="1423" y="1211"/>
                  </a:lnTo>
                  <a:lnTo>
                    <a:pt x="1081" y="1211"/>
                  </a:lnTo>
                  <a:lnTo>
                    <a:pt x="1081" y="1020"/>
                  </a:lnTo>
                  <a:lnTo>
                    <a:pt x="1104" y="978"/>
                  </a:lnTo>
                  <a:lnTo>
                    <a:pt x="1130" y="942"/>
                  </a:lnTo>
                  <a:lnTo>
                    <a:pt x="1155" y="911"/>
                  </a:lnTo>
                  <a:lnTo>
                    <a:pt x="1180" y="886"/>
                  </a:lnTo>
                  <a:lnTo>
                    <a:pt x="1207" y="864"/>
                  </a:lnTo>
                  <a:lnTo>
                    <a:pt x="1232" y="847"/>
                  </a:lnTo>
                  <a:lnTo>
                    <a:pt x="1258" y="833"/>
                  </a:lnTo>
                  <a:lnTo>
                    <a:pt x="1282" y="821"/>
                  </a:lnTo>
                  <a:lnTo>
                    <a:pt x="1305" y="813"/>
                  </a:lnTo>
                  <a:lnTo>
                    <a:pt x="1326" y="808"/>
                  </a:lnTo>
                  <a:lnTo>
                    <a:pt x="1344" y="804"/>
                  </a:lnTo>
                  <a:lnTo>
                    <a:pt x="1361" y="802"/>
                  </a:lnTo>
                  <a:lnTo>
                    <a:pt x="1375" y="801"/>
                  </a:lnTo>
                  <a:lnTo>
                    <a:pt x="1387" y="801"/>
                  </a:lnTo>
                  <a:lnTo>
                    <a:pt x="1393" y="801"/>
                  </a:lnTo>
                  <a:lnTo>
                    <a:pt x="1397" y="8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15" name="Freeform 64"/>
            <p:cNvSpPr>
              <a:spLocks/>
            </p:cNvSpPr>
            <p:nvPr/>
          </p:nvSpPr>
          <p:spPr bwMode="auto">
            <a:xfrm>
              <a:off x="967" y="1563"/>
              <a:ext cx="147" cy="102"/>
            </a:xfrm>
            <a:custGeom>
              <a:avLst/>
              <a:gdLst>
                <a:gd name="T0" fmla="*/ 1 w 294"/>
                <a:gd name="T1" fmla="*/ 0 h 205"/>
                <a:gd name="T2" fmla="*/ 1 w 294"/>
                <a:gd name="T3" fmla="*/ 0 h 205"/>
                <a:gd name="T4" fmla="*/ 1 w 294"/>
                <a:gd name="T5" fmla="*/ 0 h 205"/>
                <a:gd name="T6" fmla="*/ 1 w 294"/>
                <a:gd name="T7" fmla="*/ 0 h 205"/>
                <a:gd name="T8" fmla="*/ 1 w 294"/>
                <a:gd name="T9" fmla="*/ 0 h 205"/>
                <a:gd name="T10" fmla="*/ 1 w 294"/>
                <a:gd name="T11" fmla="*/ 0 h 205"/>
                <a:gd name="T12" fmla="*/ 1 w 294"/>
                <a:gd name="T13" fmla="*/ 0 h 205"/>
                <a:gd name="T14" fmla="*/ 1 w 294"/>
                <a:gd name="T15" fmla="*/ 0 h 205"/>
                <a:gd name="T16" fmla="*/ 1 w 294"/>
                <a:gd name="T17" fmla="*/ 0 h 205"/>
                <a:gd name="T18" fmla="*/ 1 w 294"/>
                <a:gd name="T19" fmla="*/ 0 h 205"/>
                <a:gd name="T20" fmla="*/ 1 w 294"/>
                <a:gd name="T21" fmla="*/ 0 h 205"/>
                <a:gd name="T22" fmla="*/ 1 w 294"/>
                <a:gd name="T23" fmla="*/ 0 h 205"/>
                <a:gd name="T24" fmla="*/ 1 w 294"/>
                <a:gd name="T25" fmla="*/ 0 h 205"/>
                <a:gd name="T26" fmla="*/ 1 w 294"/>
                <a:gd name="T27" fmla="*/ 0 h 205"/>
                <a:gd name="T28" fmla="*/ 1 w 294"/>
                <a:gd name="T29" fmla="*/ 0 h 205"/>
                <a:gd name="T30" fmla="*/ 1 w 294"/>
                <a:gd name="T31" fmla="*/ 0 h 205"/>
                <a:gd name="T32" fmla="*/ 1 w 294"/>
                <a:gd name="T33" fmla="*/ 0 h 205"/>
                <a:gd name="T34" fmla="*/ 0 w 294"/>
                <a:gd name="T35" fmla="*/ 0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1"/>
                  </a:lnTo>
                  <a:lnTo>
                    <a:pt x="283" y="32"/>
                  </a:lnTo>
                  <a:lnTo>
                    <a:pt x="270" y="33"/>
                  </a:lnTo>
                  <a:lnTo>
                    <a:pt x="255" y="36"/>
                  </a:lnTo>
                  <a:lnTo>
                    <a:pt x="239" y="38"/>
                  </a:lnTo>
                  <a:lnTo>
                    <a:pt x="223" y="43"/>
                  </a:lnTo>
                  <a:lnTo>
                    <a:pt x="204" y="47"/>
                  </a:lnTo>
                  <a:lnTo>
                    <a:pt x="186" y="54"/>
                  </a:lnTo>
                  <a:lnTo>
                    <a:pt x="166" y="62"/>
                  </a:lnTo>
                  <a:lnTo>
                    <a:pt x="145" y="73"/>
                  </a:lnTo>
                  <a:lnTo>
                    <a:pt x="125" y="85"/>
                  </a:lnTo>
                  <a:lnTo>
                    <a:pt x="104" y="99"/>
                  </a:lnTo>
                  <a:lnTo>
                    <a:pt x="83" y="115"/>
                  </a:lnTo>
                  <a:lnTo>
                    <a:pt x="61" y="134"/>
                  </a:lnTo>
                  <a:lnTo>
                    <a:pt x="41" y="154"/>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16" name="Freeform 65"/>
            <p:cNvSpPr>
              <a:spLocks/>
            </p:cNvSpPr>
            <p:nvPr/>
          </p:nvSpPr>
          <p:spPr bwMode="auto">
            <a:xfrm>
              <a:off x="967" y="1284"/>
              <a:ext cx="147" cy="103"/>
            </a:xfrm>
            <a:custGeom>
              <a:avLst/>
              <a:gdLst>
                <a:gd name="T0" fmla="*/ 1 w 294"/>
                <a:gd name="T1" fmla="*/ 0 h 205"/>
                <a:gd name="T2" fmla="*/ 1 w 294"/>
                <a:gd name="T3" fmla="*/ 1 h 205"/>
                <a:gd name="T4" fmla="*/ 1 w 294"/>
                <a:gd name="T5" fmla="*/ 1 h 205"/>
                <a:gd name="T6" fmla="*/ 1 w 294"/>
                <a:gd name="T7" fmla="*/ 1 h 205"/>
                <a:gd name="T8" fmla="*/ 1 w 294"/>
                <a:gd name="T9" fmla="*/ 1 h 205"/>
                <a:gd name="T10" fmla="*/ 1 w 294"/>
                <a:gd name="T11" fmla="*/ 1 h 205"/>
                <a:gd name="T12" fmla="*/ 1 w 294"/>
                <a:gd name="T13" fmla="*/ 1 h 205"/>
                <a:gd name="T14" fmla="*/ 1 w 294"/>
                <a:gd name="T15" fmla="*/ 1 h 205"/>
                <a:gd name="T16" fmla="*/ 1 w 294"/>
                <a:gd name="T17" fmla="*/ 1 h 205"/>
                <a:gd name="T18" fmla="*/ 1 w 294"/>
                <a:gd name="T19" fmla="*/ 1 h 205"/>
                <a:gd name="T20" fmla="*/ 1 w 294"/>
                <a:gd name="T21" fmla="*/ 1 h 205"/>
                <a:gd name="T22" fmla="*/ 1 w 294"/>
                <a:gd name="T23" fmla="*/ 1 h 205"/>
                <a:gd name="T24" fmla="*/ 1 w 294"/>
                <a:gd name="T25" fmla="*/ 1 h 205"/>
                <a:gd name="T26" fmla="*/ 1 w 294"/>
                <a:gd name="T27" fmla="*/ 1 h 205"/>
                <a:gd name="T28" fmla="*/ 1 w 294"/>
                <a:gd name="T29" fmla="*/ 1 h 205"/>
                <a:gd name="T30" fmla="*/ 1 w 294"/>
                <a:gd name="T31" fmla="*/ 1 h 205"/>
                <a:gd name="T32" fmla="*/ 1 w 294"/>
                <a:gd name="T33" fmla="*/ 1 h 205"/>
                <a:gd name="T34" fmla="*/ 0 w 294"/>
                <a:gd name="T35" fmla="*/ 1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2"/>
                  </a:lnTo>
                  <a:lnTo>
                    <a:pt x="283" y="32"/>
                  </a:lnTo>
                  <a:lnTo>
                    <a:pt x="270" y="33"/>
                  </a:lnTo>
                  <a:lnTo>
                    <a:pt x="255" y="35"/>
                  </a:lnTo>
                  <a:lnTo>
                    <a:pt x="239" y="39"/>
                  </a:lnTo>
                  <a:lnTo>
                    <a:pt x="223" y="42"/>
                  </a:lnTo>
                  <a:lnTo>
                    <a:pt x="204" y="48"/>
                  </a:lnTo>
                  <a:lnTo>
                    <a:pt x="186" y="54"/>
                  </a:lnTo>
                  <a:lnTo>
                    <a:pt x="166" y="63"/>
                  </a:lnTo>
                  <a:lnTo>
                    <a:pt x="145" y="72"/>
                  </a:lnTo>
                  <a:lnTo>
                    <a:pt x="125" y="85"/>
                  </a:lnTo>
                  <a:lnTo>
                    <a:pt x="104" y="99"/>
                  </a:lnTo>
                  <a:lnTo>
                    <a:pt x="83" y="115"/>
                  </a:lnTo>
                  <a:lnTo>
                    <a:pt x="61" y="133"/>
                  </a:lnTo>
                  <a:lnTo>
                    <a:pt x="41" y="154"/>
                  </a:lnTo>
                  <a:lnTo>
                    <a:pt x="20" y="178"/>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17" name="Freeform 66"/>
            <p:cNvSpPr>
              <a:spLocks/>
            </p:cNvSpPr>
            <p:nvPr/>
          </p:nvSpPr>
          <p:spPr bwMode="auto">
            <a:xfrm>
              <a:off x="451" y="1284"/>
              <a:ext cx="153" cy="111"/>
            </a:xfrm>
            <a:custGeom>
              <a:avLst/>
              <a:gdLst>
                <a:gd name="T0" fmla="*/ 0 w 306"/>
                <a:gd name="T1" fmla="*/ 1 h 221"/>
                <a:gd name="T2" fmla="*/ 0 w 306"/>
                <a:gd name="T3" fmla="*/ 0 h 221"/>
                <a:gd name="T4" fmla="*/ 1 w 306"/>
                <a:gd name="T5" fmla="*/ 0 h 221"/>
                <a:gd name="T6" fmla="*/ 1 w 306"/>
                <a:gd name="T7" fmla="*/ 1 h 221"/>
                <a:gd name="T8" fmla="*/ 1 w 306"/>
                <a:gd name="T9" fmla="*/ 1 h 221"/>
                <a:gd name="T10" fmla="*/ 1 w 306"/>
                <a:gd name="T11" fmla="*/ 1 h 221"/>
                <a:gd name="T12" fmla="*/ 1 w 306"/>
                <a:gd name="T13" fmla="*/ 1 h 221"/>
                <a:gd name="T14" fmla="*/ 1 w 306"/>
                <a:gd name="T15" fmla="*/ 1 h 221"/>
                <a:gd name="T16" fmla="*/ 1 w 306"/>
                <a:gd name="T17" fmla="*/ 1 h 221"/>
                <a:gd name="T18" fmla="*/ 1 w 306"/>
                <a:gd name="T19" fmla="*/ 1 h 221"/>
                <a:gd name="T20" fmla="*/ 1 w 306"/>
                <a:gd name="T21" fmla="*/ 1 h 221"/>
                <a:gd name="T22" fmla="*/ 1 w 306"/>
                <a:gd name="T23" fmla="*/ 1 h 221"/>
                <a:gd name="T24" fmla="*/ 1 w 306"/>
                <a:gd name="T25" fmla="*/ 1 h 221"/>
                <a:gd name="T26" fmla="*/ 1 w 306"/>
                <a:gd name="T27" fmla="*/ 1 h 221"/>
                <a:gd name="T28" fmla="*/ 1 w 306"/>
                <a:gd name="T29" fmla="*/ 1 h 221"/>
                <a:gd name="T30" fmla="*/ 1 w 306"/>
                <a:gd name="T31" fmla="*/ 1 h 221"/>
                <a:gd name="T32" fmla="*/ 1 w 306"/>
                <a:gd name="T33" fmla="*/ 1 h 221"/>
                <a:gd name="T34" fmla="*/ 1 w 306"/>
                <a:gd name="T35" fmla="*/ 1 h 221"/>
                <a:gd name="T36" fmla="*/ 1 w 306"/>
                <a:gd name="T37" fmla="*/ 1 h 221"/>
                <a:gd name="T38" fmla="*/ 0 w 306"/>
                <a:gd name="T39" fmla="*/ 1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2"/>
                  </a:moveTo>
                  <a:lnTo>
                    <a:pt x="0" y="0"/>
                  </a:lnTo>
                  <a:lnTo>
                    <a:pt x="306" y="0"/>
                  </a:lnTo>
                  <a:lnTo>
                    <a:pt x="306" y="221"/>
                  </a:lnTo>
                  <a:lnTo>
                    <a:pt x="285" y="192"/>
                  </a:lnTo>
                  <a:lnTo>
                    <a:pt x="264" y="166"/>
                  </a:lnTo>
                  <a:lnTo>
                    <a:pt x="242" y="142"/>
                  </a:lnTo>
                  <a:lnTo>
                    <a:pt x="220" y="122"/>
                  </a:lnTo>
                  <a:lnTo>
                    <a:pt x="199" y="104"/>
                  </a:lnTo>
                  <a:lnTo>
                    <a:pt x="177" y="89"/>
                  </a:lnTo>
                  <a:lnTo>
                    <a:pt x="156" y="76"/>
                  </a:lnTo>
                  <a:lnTo>
                    <a:pt x="134" y="65"/>
                  </a:lnTo>
                  <a:lnTo>
                    <a:pt x="114" y="56"/>
                  </a:lnTo>
                  <a:lnTo>
                    <a:pt x="94" y="49"/>
                  </a:lnTo>
                  <a:lnTo>
                    <a:pt x="75" y="43"/>
                  </a:lnTo>
                  <a:lnTo>
                    <a:pt x="58" y="39"/>
                  </a:lnTo>
                  <a:lnTo>
                    <a:pt x="41" y="35"/>
                  </a:lnTo>
                  <a:lnTo>
                    <a:pt x="26" y="33"/>
                  </a:lnTo>
                  <a:lnTo>
                    <a:pt x="12" y="32"/>
                  </a:lnTo>
                  <a:lnTo>
                    <a:pt x="0" y="32"/>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18" name="Freeform 67"/>
            <p:cNvSpPr>
              <a:spLocks/>
            </p:cNvSpPr>
            <p:nvPr/>
          </p:nvSpPr>
          <p:spPr bwMode="auto">
            <a:xfrm>
              <a:off x="451" y="1563"/>
              <a:ext cx="153" cy="110"/>
            </a:xfrm>
            <a:custGeom>
              <a:avLst/>
              <a:gdLst>
                <a:gd name="T0" fmla="*/ 0 w 306"/>
                <a:gd name="T1" fmla="*/ 0 h 221"/>
                <a:gd name="T2" fmla="*/ 0 w 306"/>
                <a:gd name="T3" fmla="*/ 0 h 221"/>
                <a:gd name="T4" fmla="*/ 1 w 306"/>
                <a:gd name="T5" fmla="*/ 0 h 221"/>
                <a:gd name="T6" fmla="*/ 1 w 306"/>
                <a:gd name="T7" fmla="*/ 0 h 221"/>
                <a:gd name="T8" fmla="*/ 1 w 306"/>
                <a:gd name="T9" fmla="*/ 0 h 221"/>
                <a:gd name="T10" fmla="*/ 1 w 306"/>
                <a:gd name="T11" fmla="*/ 0 h 221"/>
                <a:gd name="T12" fmla="*/ 1 w 306"/>
                <a:gd name="T13" fmla="*/ 0 h 221"/>
                <a:gd name="T14" fmla="*/ 1 w 306"/>
                <a:gd name="T15" fmla="*/ 0 h 221"/>
                <a:gd name="T16" fmla="*/ 1 w 306"/>
                <a:gd name="T17" fmla="*/ 0 h 221"/>
                <a:gd name="T18" fmla="*/ 1 w 306"/>
                <a:gd name="T19" fmla="*/ 0 h 221"/>
                <a:gd name="T20" fmla="*/ 1 w 306"/>
                <a:gd name="T21" fmla="*/ 0 h 221"/>
                <a:gd name="T22" fmla="*/ 1 w 306"/>
                <a:gd name="T23" fmla="*/ 0 h 221"/>
                <a:gd name="T24" fmla="*/ 1 w 306"/>
                <a:gd name="T25" fmla="*/ 0 h 221"/>
                <a:gd name="T26" fmla="*/ 1 w 306"/>
                <a:gd name="T27" fmla="*/ 0 h 221"/>
                <a:gd name="T28" fmla="*/ 1 w 306"/>
                <a:gd name="T29" fmla="*/ 0 h 221"/>
                <a:gd name="T30" fmla="*/ 1 w 306"/>
                <a:gd name="T31" fmla="*/ 0 h 221"/>
                <a:gd name="T32" fmla="*/ 1 w 306"/>
                <a:gd name="T33" fmla="*/ 0 h 221"/>
                <a:gd name="T34" fmla="*/ 1 w 306"/>
                <a:gd name="T35" fmla="*/ 0 h 221"/>
                <a:gd name="T36" fmla="*/ 1 w 306"/>
                <a:gd name="T37" fmla="*/ 0 h 221"/>
                <a:gd name="T38" fmla="*/ 0 w 306"/>
                <a:gd name="T39" fmla="*/ 0 h 2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1"/>
                <a:gd name="T62" fmla="*/ 306 w 306"/>
                <a:gd name="T63" fmla="*/ 221 h 2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1">
                  <a:moveTo>
                    <a:pt x="0" y="31"/>
                  </a:moveTo>
                  <a:lnTo>
                    <a:pt x="0" y="0"/>
                  </a:lnTo>
                  <a:lnTo>
                    <a:pt x="306" y="0"/>
                  </a:lnTo>
                  <a:lnTo>
                    <a:pt x="306" y="221"/>
                  </a:lnTo>
                  <a:lnTo>
                    <a:pt x="285" y="192"/>
                  </a:lnTo>
                  <a:lnTo>
                    <a:pt x="264" y="166"/>
                  </a:lnTo>
                  <a:lnTo>
                    <a:pt x="242" y="143"/>
                  </a:lnTo>
                  <a:lnTo>
                    <a:pt x="220" y="122"/>
                  </a:lnTo>
                  <a:lnTo>
                    <a:pt x="199" y="105"/>
                  </a:lnTo>
                  <a:lnTo>
                    <a:pt x="177" y="89"/>
                  </a:lnTo>
                  <a:lnTo>
                    <a:pt x="156" y="76"/>
                  </a:lnTo>
                  <a:lnTo>
                    <a:pt x="134" y="66"/>
                  </a:lnTo>
                  <a:lnTo>
                    <a:pt x="114" y="57"/>
                  </a:lnTo>
                  <a:lnTo>
                    <a:pt x="94" y="48"/>
                  </a:lnTo>
                  <a:lnTo>
                    <a:pt x="75" y="43"/>
                  </a:lnTo>
                  <a:lnTo>
                    <a:pt x="58" y="39"/>
                  </a:lnTo>
                  <a:lnTo>
                    <a:pt x="41" y="36"/>
                  </a:lnTo>
                  <a:lnTo>
                    <a:pt x="26" y="33"/>
                  </a:lnTo>
                  <a:lnTo>
                    <a:pt x="12" y="32"/>
                  </a:lnTo>
                  <a:lnTo>
                    <a:pt x="0" y="31"/>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19" name="Freeform 68"/>
            <p:cNvSpPr>
              <a:spLocks/>
            </p:cNvSpPr>
            <p:nvPr/>
          </p:nvSpPr>
          <p:spPr bwMode="auto">
            <a:xfrm>
              <a:off x="451" y="1832"/>
              <a:ext cx="153" cy="111"/>
            </a:xfrm>
            <a:custGeom>
              <a:avLst/>
              <a:gdLst>
                <a:gd name="T0" fmla="*/ 0 w 306"/>
                <a:gd name="T1" fmla="*/ 0 h 223"/>
                <a:gd name="T2" fmla="*/ 0 w 306"/>
                <a:gd name="T3" fmla="*/ 0 h 223"/>
                <a:gd name="T4" fmla="*/ 1 w 306"/>
                <a:gd name="T5" fmla="*/ 0 h 223"/>
                <a:gd name="T6" fmla="*/ 1 w 306"/>
                <a:gd name="T7" fmla="*/ 0 h 223"/>
                <a:gd name="T8" fmla="*/ 1 w 306"/>
                <a:gd name="T9" fmla="*/ 0 h 223"/>
                <a:gd name="T10" fmla="*/ 1 w 306"/>
                <a:gd name="T11" fmla="*/ 0 h 223"/>
                <a:gd name="T12" fmla="*/ 1 w 306"/>
                <a:gd name="T13" fmla="*/ 0 h 223"/>
                <a:gd name="T14" fmla="*/ 1 w 306"/>
                <a:gd name="T15" fmla="*/ 0 h 223"/>
                <a:gd name="T16" fmla="*/ 1 w 306"/>
                <a:gd name="T17" fmla="*/ 0 h 223"/>
                <a:gd name="T18" fmla="*/ 1 w 306"/>
                <a:gd name="T19" fmla="*/ 0 h 223"/>
                <a:gd name="T20" fmla="*/ 1 w 306"/>
                <a:gd name="T21" fmla="*/ 0 h 223"/>
                <a:gd name="T22" fmla="*/ 1 w 306"/>
                <a:gd name="T23" fmla="*/ 0 h 223"/>
                <a:gd name="T24" fmla="*/ 1 w 306"/>
                <a:gd name="T25" fmla="*/ 0 h 223"/>
                <a:gd name="T26" fmla="*/ 1 w 306"/>
                <a:gd name="T27" fmla="*/ 0 h 223"/>
                <a:gd name="T28" fmla="*/ 1 w 306"/>
                <a:gd name="T29" fmla="*/ 0 h 223"/>
                <a:gd name="T30" fmla="*/ 1 w 306"/>
                <a:gd name="T31" fmla="*/ 0 h 223"/>
                <a:gd name="T32" fmla="*/ 1 w 306"/>
                <a:gd name="T33" fmla="*/ 0 h 223"/>
                <a:gd name="T34" fmla="*/ 1 w 306"/>
                <a:gd name="T35" fmla="*/ 0 h 223"/>
                <a:gd name="T36" fmla="*/ 1 w 306"/>
                <a:gd name="T37" fmla="*/ 0 h 223"/>
                <a:gd name="T38" fmla="*/ 0 w 306"/>
                <a:gd name="T39" fmla="*/ 0 h 2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6"/>
                <a:gd name="T61" fmla="*/ 0 h 223"/>
                <a:gd name="T62" fmla="*/ 306 w 306"/>
                <a:gd name="T63" fmla="*/ 223 h 2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6" h="223">
                  <a:moveTo>
                    <a:pt x="0" y="33"/>
                  </a:moveTo>
                  <a:lnTo>
                    <a:pt x="0" y="0"/>
                  </a:lnTo>
                  <a:lnTo>
                    <a:pt x="306" y="0"/>
                  </a:lnTo>
                  <a:lnTo>
                    <a:pt x="306" y="223"/>
                  </a:lnTo>
                  <a:lnTo>
                    <a:pt x="285" y="194"/>
                  </a:lnTo>
                  <a:lnTo>
                    <a:pt x="264" y="167"/>
                  </a:lnTo>
                  <a:lnTo>
                    <a:pt x="242" y="144"/>
                  </a:lnTo>
                  <a:lnTo>
                    <a:pt x="220" y="124"/>
                  </a:lnTo>
                  <a:lnTo>
                    <a:pt x="199" y="106"/>
                  </a:lnTo>
                  <a:lnTo>
                    <a:pt x="177" y="90"/>
                  </a:lnTo>
                  <a:lnTo>
                    <a:pt x="156" y="77"/>
                  </a:lnTo>
                  <a:lnTo>
                    <a:pt x="134" y="67"/>
                  </a:lnTo>
                  <a:lnTo>
                    <a:pt x="114" y="58"/>
                  </a:lnTo>
                  <a:lnTo>
                    <a:pt x="94" y="50"/>
                  </a:lnTo>
                  <a:lnTo>
                    <a:pt x="75" y="44"/>
                  </a:lnTo>
                  <a:lnTo>
                    <a:pt x="58" y="41"/>
                  </a:lnTo>
                  <a:lnTo>
                    <a:pt x="41" y="37"/>
                  </a:lnTo>
                  <a:lnTo>
                    <a:pt x="26" y="35"/>
                  </a:lnTo>
                  <a:lnTo>
                    <a:pt x="12" y="34"/>
                  </a:lnTo>
                  <a:lnTo>
                    <a:pt x="0" y="33"/>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20" name="Freeform 69"/>
            <p:cNvSpPr>
              <a:spLocks/>
            </p:cNvSpPr>
            <p:nvPr/>
          </p:nvSpPr>
          <p:spPr bwMode="auto">
            <a:xfrm>
              <a:off x="967" y="1832"/>
              <a:ext cx="147" cy="103"/>
            </a:xfrm>
            <a:custGeom>
              <a:avLst/>
              <a:gdLst>
                <a:gd name="T0" fmla="*/ 1 w 294"/>
                <a:gd name="T1" fmla="*/ 0 h 205"/>
                <a:gd name="T2" fmla="*/ 1 w 294"/>
                <a:gd name="T3" fmla="*/ 1 h 205"/>
                <a:gd name="T4" fmla="*/ 1 w 294"/>
                <a:gd name="T5" fmla="*/ 1 h 205"/>
                <a:gd name="T6" fmla="*/ 1 w 294"/>
                <a:gd name="T7" fmla="*/ 1 h 205"/>
                <a:gd name="T8" fmla="*/ 1 w 294"/>
                <a:gd name="T9" fmla="*/ 1 h 205"/>
                <a:gd name="T10" fmla="*/ 1 w 294"/>
                <a:gd name="T11" fmla="*/ 1 h 205"/>
                <a:gd name="T12" fmla="*/ 1 w 294"/>
                <a:gd name="T13" fmla="*/ 1 h 205"/>
                <a:gd name="T14" fmla="*/ 1 w 294"/>
                <a:gd name="T15" fmla="*/ 1 h 205"/>
                <a:gd name="T16" fmla="*/ 1 w 294"/>
                <a:gd name="T17" fmla="*/ 1 h 205"/>
                <a:gd name="T18" fmla="*/ 1 w 294"/>
                <a:gd name="T19" fmla="*/ 1 h 205"/>
                <a:gd name="T20" fmla="*/ 1 w 294"/>
                <a:gd name="T21" fmla="*/ 1 h 205"/>
                <a:gd name="T22" fmla="*/ 1 w 294"/>
                <a:gd name="T23" fmla="*/ 1 h 205"/>
                <a:gd name="T24" fmla="*/ 1 w 294"/>
                <a:gd name="T25" fmla="*/ 1 h 205"/>
                <a:gd name="T26" fmla="*/ 1 w 294"/>
                <a:gd name="T27" fmla="*/ 1 h 205"/>
                <a:gd name="T28" fmla="*/ 1 w 294"/>
                <a:gd name="T29" fmla="*/ 1 h 205"/>
                <a:gd name="T30" fmla="*/ 1 w 294"/>
                <a:gd name="T31" fmla="*/ 1 h 205"/>
                <a:gd name="T32" fmla="*/ 1 w 294"/>
                <a:gd name="T33" fmla="*/ 1 h 205"/>
                <a:gd name="T34" fmla="*/ 0 w 294"/>
                <a:gd name="T35" fmla="*/ 1 h 205"/>
                <a:gd name="T36" fmla="*/ 0 w 294"/>
                <a:gd name="T37" fmla="*/ 0 h 205"/>
                <a:gd name="T38" fmla="*/ 1 w 294"/>
                <a:gd name="T39" fmla="*/ 0 h 20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4"/>
                <a:gd name="T61" fmla="*/ 0 h 205"/>
                <a:gd name="T62" fmla="*/ 294 w 294"/>
                <a:gd name="T63" fmla="*/ 205 h 20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4" h="205">
                  <a:moveTo>
                    <a:pt x="294" y="0"/>
                  </a:moveTo>
                  <a:lnTo>
                    <a:pt x="294" y="33"/>
                  </a:lnTo>
                  <a:lnTo>
                    <a:pt x="283" y="34"/>
                  </a:lnTo>
                  <a:lnTo>
                    <a:pt x="270" y="35"/>
                  </a:lnTo>
                  <a:lnTo>
                    <a:pt x="255" y="36"/>
                  </a:lnTo>
                  <a:lnTo>
                    <a:pt x="239" y="39"/>
                  </a:lnTo>
                  <a:lnTo>
                    <a:pt x="223" y="43"/>
                  </a:lnTo>
                  <a:lnTo>
                    <a:pt x="204" y="49"/>
                  </a:lnTo>
                  <a:lnTo>
                    <a:pt x="186" y="56"/>
                  </a:lnTo>
                  <a:lnTo>
                    <a:pt x="166" y="64"/>
                  </a:lnTo>
                  <a:lnTo>
                    <a:pt x="145" y="74"/>
                  </a:lnTo>
                  <a:lnTo>
                    <a:pt x="125" y="86"/>
                  </a:lnTo>
                  <a:lnTo>
                    <a:pt x="104" y="99"/>
                  </a:lnTo>
                  <a:lnTo>
                    <a:pt x="83" y="115"/>
                  </a:lnTo>
                  <a:lnTo>
                    <a:pt x="61" y="134"/>
                  </a:lnTo>
                  <a:lnTo>
                    <a:pt x="41" y="155"/>
                  </a:lnTo>
                  <a:lnTo>
                    <a:pt x="20" y="179"/>
                  </a:lnTo>
                  <a:lnTo>
                    <a:pt x="0" y="205"/>
                  </a:lnTo>
                  <a:lnTo>
                    <a:pt x="0" y="0"/>
                  </a:lnTo>
                  <a:lnTo>
                    <a:pt x="294" y="0"/>
                  </a:lnTo>
                  <a:close/>
                </a:path>
              </a:pathLst>
            </a:custGeom>
            <a:solidFill>
              <a:srgbClr val="E09E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21" name="Rectangle 70"/>
            <p:cNvSpPr>
              <a:spLocks noChangeArrowheads="1"/>
            </p:cNvSpPr>
            <p:nvPr/>
          </p:nvSpPr>
          <p:spPr bwMode="auto">
            <a:xfrm>
              <a:off x="628" y="1227"/>
              <a:ext cx="314" cy="837"/>
            </a:xfrm>
            <a:prstGeom prst="rect">
              <a:avLst/>
            </a:prstGeom>
            <a:solidFill>
              <a:srgbClr val="E09E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22" name="Freeform 71"/>
            <p:cNvSpPr>
              <a:spLocks/>
            </p:cNvSpPr>
            <p:nvPr/>
          </p:nvSpPr>
          <p:spPr bwMode="auto">
            <a:xfrm>
              <a:off x="661" y="1243"/>
              <a:ext cx="249" cy="250"/>
            </a:xfrm>
            <a:custGeom>
              <a:avLst/>
              <a:gdLst>
                <a:gd name="T0" fmla="*/ 1 w 498"/>
                <a:gd name="T1" fmla="*/ 1 h 500"/>
                <a:gd name="T2" fmla="*/ 1 w 498"/>
                <a:gd name="T3" fmla="*/ 1 h 500"/>
                <a:gd name="T4" fmla="*/ 1 w 498"/>
                <a:gd name="T5" fmla="*/ 1 h 500"/>
                <a:gd name="T6" fmla="*/ 1 w 498"/>
                <a:gd name="T7" fmla="*/ 1 h 500"/>
                <a:gd name="T8" fmla="*/ 1 w 498"/>
                <a:gd name="T9" fmla="*/ 1 h 500"/>
                <a:gd name="T10" fmla="*/ 1 w 498"/>
                <a:gd name="T11" fmla="*/ 1 h 500"/>
                <a:gd name="T12" fmla="*/ 1 w 498"/>
                <a:gd name="T13" fmla="*/ 1 h 500"/>
                <a:gd name="T14" fmla="*/ 1 w 498"/>
                <a:gd name="T15" fmla="*/ 1 h 500"/>
                <a:gd name="T16" fmla="*/ 1 w 498"/>
                <a:gd name="T17" fmla="*/ 1 h 500"/>
                <a:gd name="T18" fmla="*/ 1 w 498"/>
                <a:gd name="T19" fmla="*/ 1 h 500"/>
                <a:gd name="T20" fmla="*/ 1 w 498"/>
                <a:gd name="T21" fmla="*/ 1 h 500"/>
                <a:gd name="T22" fmla="*/ 1 w 498"/>
                <a:gd name="T23" fmla="*/ 1 h 500"/>
                <a:gd name="T24" fmla="*/ 1 w 498"/>
                <a:gd name="T25" fmla="*/ 1 h 500"/>
                <a:gd name="T26" fmla="*/ 1 w 498"/>
                <a:gd name="T27" fmla="*/ 1 h 500"/>
                <a:gd name="T28" fmla="*/ 1 w 498"/>
                <a:gd name="T29" fmla="*/ 1 h 500"/>
                <a:gd name="T30" fmla="*/ 1 w 498"/>
                <a:gd name="T31" fmla="*/ 1 h 500"/>
                <a:gd name="T32" fmla="*/ 1 w 498"/>
                <a:gd name="T33" fmla="*/ 1 h 500"/>
                <a:gd name="T34" fmla="*/ 1 w 498"/>
                <a:gd name="T35" fmla="*/ 1 h 500"/>
                <a:gd name="T36" fmla="*/ 1 w 498"/>
                <a:gd name="T37" fmla="*/ 1 h 500"/>
                <a:gd name="T38" fmla="*/ 1 w 498"/>
                <a:gd name="T39" fmla="*/ 1 h 500"/>
                <a:gd name="T40" fmla="*/ 1 w 498"/>
                <a:gd name="T41" fmla="*/ 1 h 500"/>
                <a:gd name="T42" fmla="*/ 1 w 498"/>
                <a:gd name="T43" fmla="*/ 1 h 500"/>
                <a:gd name="T44" fmla="*/ 1 w 498"/>
                <a:gd name="T45" fmla="*/ 1 h 500"/>
                <a:gd name="T46" fmla="*/ 1 w 498"/>
                <a:gd name="T47" fmla="*/ 1 h 500"/>
                <a:gd name="T48" fmla="*/ 1 w 498"/>
                <a:gd name="T49" fmla="*/ 1 h 500"/>
                <a:gd name="T50" fmla="*/ 1 w 498"/>
                <a:gd name="T51" fmla="*/ 1 h 500"/>
                <a:gd name="T52" fmla="*/ 1 w 498"/>
                <a:gd name="T53" fmla="*/ 1 h 500"/>
                <a:gd name="T54" fmla="*/ 1 w 498"/>
                <a:gd name="T55" fmla="*/ 1 h 500"/>
                <a:gd name="T56" fmla="*/ 1 w 498"/>
                <a:gd name="T57" fmla="*/ 1 h 500"/>
                <a:gd name="T58" fmla="*/ 1 w 498"/>
                <a:gd name="T59" fmla="*/ 1 h 500"/>
                <a:gd name="T60" fmla="*/ 1 w 498"/>
                <a:gd name="T61" fmla="*/ 1 h 500"/>
                <a:gd name="T62" fmla="*/ 1 w 498"/>
                <a:gd name="T63" fmla="*/ 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89"/>
                  </a:lnTo>
                  <a:lnTo>
                    <a:pt x="344" y="480"/>
                  </a:lnTo>
                  <a:lnTo>
                    <a:pt x="366" y="470"/>
                  </a:lnTo>
                  <a:lnTo>
                    <a:pt x="387" y="457"/>
                  </a:lnTo>
                  <a:lnTo>
                    <a:pt x="406" y="443"/>
                  </a:lnTo>
                  <a:lnTo>
                    <a:pt x="425" y="426"/>
                  </a:lnTo>
                  <a:lnTo>
                    <a:pt x="442" y="408"/>
                  </a:lnTo>
                  <a:lnTo>
                    <a:pt x="456" y="388"/>
                  </a:lnTo>
                  <a:lnTo>
                    <a:pt x="468" y="367"/>
                  </a:lnTo>
                  <a:lnTo>
                    <a:pt x="479" y="345"/>
                  </a:lnTo>
                  <a:lnTo>
                    <a:pt x="488" y="322"/>
                  </a:lnTo>
                  <a:lnTo>
                    <a:pt x="494" y="299"/>
                  </a:lnTo>
                  <a:lnTo>
                    <a:pt x="497" y="275"/>
                  </a:lnTo>
                  <a:lnTo>
                    <a:pt x="498" y="250"/>
                  </a:lnTo>
                  <a:lnTo>
                    <a:pt x="497" y="224"/>
                  </a:lnTo>
                  <a:lnTo>
                    <a:pt x="494" y="200"/>
                  </a:lnTo>
                  <a:lnTo>
                    <a:pt x="488" y="177"/>
                  </a:lnTo>
                  <a:lnTo>
                    <a:pt x="479" y="154"/>
                  </a:lnTo>
                  <a:lnTo>
                    <a:pt x="468" y="132"/>
                  </a:lnTo>
                  <a:lnTo>
                    <a:pt x="456" y="111"/>
                  </a:lnTo>
                  <a:lnTo>
                    <a:pt x="442" y="92"/>
                  </a:lnTo>
                  <a:lnTo>
                    <a:pt x="425" y="73"/>
                  </a:lnTo>
                  <a:lnTo>
                    <a:pt x="406" y="56"/>
                  </a:lnTo>
                  <a:lnTo>
                    <a:pt x="387" y="42"/>
                  </a:lnTo>
                  <a:lnTo>
                    <a:pt x="366" y="30"/>
                  </a:lnTo>
                  <a:lnTo>
                    <a:pt x="344" y="19"/>
                  </a:lnTo>
                  <a:lnTo>
                    <a:pt x="321" y="10"/>
                  </a:lnTo>
                  <a:lnTo>
                    <a:pt x="298" y="4"/>
                  </a:lnTo>
                  <a:lnTo>
                    <a:pt x="274" y="1"/>
                  </a:lnTo>
                  <a:lnTo>
                    <a:pt x="248" y="0"/>
                  </a:lnTo>
                  <a:lnTo>
                    <a:pt x="223" y="1"/>
                  </a:lnTo>
                  <a:lnTo>
                    <a:pt x="199" y="4"/>
                  </a:lnTo>
                  <a:lnTo>
                    <a:pt x="175" y="11"/>
                  </a:lnTo>
                  <a:lnTo>
                    <a:pt x="152" y="19"/>
                  </a:lnTo>
                  <a:lnTo>
                    <a:pt x="130" y="30"/>
                  </a:lnTo>
                  <a:lnTo>
                    <a:pt x="109" y="42"/>
                  </a:lnTo>
                  <a:lnTo>
                    <a:pt x="91" y="57"/>
                  </a:lnTo>
                  <a:lnTo>
                    <a:pt x="72" y="72"/>
                  </a:lnTo>
                  <a:lnTo>
                    <a:pt x="56" y="91"/>
                  </a:lnTo>
                  <a:lnTo>
                    <a:pt x="42" y="110"/>
                  </a:lnTo>
                  <a:lnTo>
                    <a:pt x="30" y="130"/>
                  </a:lnTo>
                  <a:lnTo>
                    <a:pt x="19" y="152"/>
                  </a:lnTo>
                  <a:lnTo>
                    <a:pt x="11" y="175"/>
                  </a:lnTo>
                  <a:lnTo>
                    <a:pt x="4" y="199"/>
                  </a:lnTo>
                  <a:lnTo>
                    <a:pt x="1" y="224"/>
                  </a:lnTo>
                  <a:lnTo>
                    <a:pt x="0" y="250"/>
                  </a:lnTo>
                  <a:lnTo>
                    <a:pt x="1" y="275"/>
                  </a:lnTo>
                  <a:lnTo>
                    <a:pt x="4" y="299"/>
                  </a:lnTo>
                  <a:lnTo>
                    <a:pt x="10" y="322"/>
                  </a:lnTo>
                  <a:lnTo>
                    <a:pt x="18" y="345"/>
                  </a:lnTo>
                  <a:lnTo>
                    <a:pt x="28" y="367"/>
                  </a:lnTo>
                  <a:lnTo>
                    <a:pt x="41" y="388"/>
                  </a:lnTo>
                  <a:lnTo>
                    <a:pt x="56" y="408"/>
                  </a:lnTo>
                  <a:lnTo>
                    <a:pt x="72" y="426"/>
                  </a:lnTo>
                  <a:lnTo>
                    <a:pt x="91" y="443"/>
                  </a:lnTo>
                  <a:lnTo>
                    <a:pt x="110" y="457"/>
                  </a:lnTo>
                  <a:lnTo>
                    <a:pt x="131" y="470"/>
                  </a:lnTo>
                  <a:lnTo>
                    <a:pt x="153" y="480"/>
                  </a:lnTo>
                  <a:lnTo>
                    <a:pt x="176" y="489"/>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23" name="Freeform 72"/>
            <p:cNvSpPr>
              <a:spLocks/>
            </p:cNvSpPr>
            <p:nvPr/>
          </p:nvSpPr>
          <p:spPr bwMode="auto">
            <a:xfrm>
              <a:off x="685" y="1268"/>
              <a:ext cx="200" cy="200"/>
            </a:xfrm>
            <a:custGeom>
              <a:avLst/>
              <a:gdLst>
                <a:gd name="T0" fmla="*/ 0 w 401"/>
                <a:gd name="T1" fmla="*/ 0 h 401"/>
                <a:gd name="T2" fmla="*/ 0 w 401"/>
                <a:gd name="T3" fmla="*/ 0 h 401"/>
                <a:gd name="T4" fmla="*/ 0 w 401"/>
                <a:gd name="T5" fmla="*/ 0 h 401"/>
                <a:gd name="T6" fmla="*/ 0 w 401"/>
                <a:gd name="T7" fmla="*/ 0 h 401"/>
                <a:gd name="T8" fmla="*/ 0 w 401"/>
                <a:gd name="T9" fmla="*/ 0 h 401"/>
                <a:gd name="T10" fmla="*/ 0 w 401"/>
                <a:gd name="T11" fmla="*/ 0 h 401"/>
                <a:gd name="T12" fmla="*/ 0 w 401"/>
                <a:gd name="T13" fmla="*/ 0 h 401"/>
                <a:gd name="T14" fmla="*/ 0 w 401"/>
                <a:gd name="T15" fmla="*/ 0 h 401"/>
                <a:gd name="T16" fmla="*/ 0 w 401"/>
                <a:gd name="T17" fmla="*/ 0 h 401"/>
                <a:gd name="T18" fmla="*/ 0 w 401"/>
                <a:gd name="T19" fmla="*/ 0 h 401"/>
                <a:gd name="T20" fmla="*/ 0 w 401"/>
                <a:gd name="T21" fmla="*/ 0 h 401"/>
                <a:gd name="T22" fmla="*/ 0 w 401"/>
                <a:gd name="T23" fmla="*/ 0 h 401"/>
                <a:gd name="T24" fmla="*/ 0 w 401"/>
                <a:gd name="T25" fmla="*/ 0 h 401"/>
                <a:gd name="T26" fmla="*/ 0 w 401"/>
                <a:gd name="T27" fmla="*/ 0 h 401"/>
                <a:gd name="T28" fmla="*/ 0 w 401"/>
                <a:gd name="T29" fmla="*/ 0 h 401"/>
                <a:gd name="T30" fmla="*/ 0 w 401"/>
                <a:gd name="T31" fmla="*/ 0 h 401"/>
                <a:gd name="T32" fmla="*/ 0 w 401"/>
                <a:gd name="T33" fmla="*/ 0 h 401"/>
                <a:gd name="T34" fmla="*/ 0 w 401"/>
                <a:gd name="T35" fmla="*/ 0 h 401"/>
                <a:gd name="T36" fmla="*/ 0 w 401"/>
                <a:gd name="T37" fmla="*/ 0 h 401"/>
                <a:gd name="T38" fmla="*/ 0 w 401"/>
                <a:gd name="T39" fmla="*/ 0 h 401"/>
                <a:gd name="T40" fmla="*/ 0 w 401"/>
                <a:gd name="T41" fmla="*/ 0 h 401"/>
                <a:gd name="T42" fmla="*/ 0 w 401"/>
                <a:gd name="T43" fmla="*/ 0 h 401"/>
                <a:gd name="T44" fmla="*/ 0 w 401"/>
                <a:gd name="T45" fmla="*/ 0 h 401"/>
                <a:gd name="T46" fmla="*/ 0 w 401"/>
                <a:gd name="T47" fmla="*/ 0 h 401"/>
                <a:gd name="T48" fmla="*/ 0 w 401"/>
                <a:gd name="T49" fmla="*/ 0 h 401"/>
                <a:gd name="T50" fmla="*/ 0 w 401"/>
                <a:gd name="T51" fmla="*/ 0 h 401"/>
                <a:gd name="T52" fmla="*/ 0 w 401"/>
                <a:gd name="T53" fmla="*/ 0 h 401"/>
                <a:gd name="T54" fmla="*/ 0 w 401"/>
                <a:gd name="T55" fmla="*/ 0 h 401"/>
                <a:gd name="T56" fmla="*/ 0 w 401"/>
                <a:gd name="T57" fmla="*/ 0 h 401"/>
                <a:gd name="T58" fmla="*/ 0 w 401"/>
                <a:gd name="T59" fmla="*/ 0 h 401"/>
                <a:gd name="T60" fmla="*/ 0 w 401"/>
                <a:gd name="T61" fmla="*/ 0 h 401"/>
                <a:gd name="T62" fmla="*/ 0 w 401"/>
                <a:gd name="T63" fmla="*/ 0 h 40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1"/>
                <a:gd name="T98" fmla="*/ 401 w 401"/>
                <a:gd name="T99" fmla="*/ 401 h 40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1">
                  <a:moveTo>
                    <a:pt x="0" y="201"/>
                  </a:moveTo>
                  <a:lnTo>
                    <a:pt x="1" y="181"/>
                  </a:lnTo>
                  <a:lnTo>
                    <a:pt x="3" y="161"/>
                  </a:lnTo>
                  <a:lnTo>
                    <a:pt x="8" y="142"/>
                  </a:lnTo>
                  <a:lnTo>
                    <a:pt x="15" y="123"/>
                  </a:lnTo>
                  <a:lnTo>
                    <a:pt x="23" y="106"/>
                  </a:lnTo>
                  <a:lnTo>
                    <a:pt x="33" y="90"/>
                  </a:lnTo>
                  <a:lnTo>
                    <a:pt x="45" y="74"/>
                  </a:lnTo>
                  <a:lnTo>
                    <a:pt x="59" y="59"/>
                  </a:lnTo>
                  <a:lnTo>
                    <a:pt x="74" y="45"/>
                  </a:lnTo>
                  <a:lnTo>
                    <a:pt x="90" y="34"/>
                  </a:lnTo>
                  <a:lnTo>
                    <a:pt x="106" y="23"/>
                  </a:lnTo>
                  <a:lnTo>
                    <a:pt x="124" y="15"/>
                  </a:lnTo>
                  <a:lnTo>
                    <a:pt x="143" y="8"/>
                  </a:lnTo>
                  <a:lnTo>
                    <a:pt x="161" y="4"/>
                  </a:lnTo>
                  <a:lnTo>
                    <a:pt x="181" y="1"/>
                  </a:lnTo>
                  <a:lnTo>
                    <a:pt x="200" y="0"/>
                  </a:lnTo>
                  <a:lnTo>
                    <a:pt x="220" y="1"/>
                  </a:lnTo>
                  <a:lnTo>
                    <a:pt x="241" y="4"/>
                  </a:lnTo>
                  <a:lnTo>
                    <a:pt x="259" y="8"/>
                  </a:lnTo>
                  <a:lnTo>
                    <a:pt x="278" y="15"/>
                  </a:lnTo>
                  <a:lnTo>
                    <a:pt x="295" y="23"/>
                  </a:lnTo>
                  <a:lnTo>
                    <a:pt x="312" y="34"/>
                  </a:lnTo>
                  <a:lnTo>
                    <a:pt x="327" y="45"/>
                  </a:lnTo>
                  <a:lnTo>
                    <a:pt x="342" y="59"/>
                  </a:lnTo>
                  <a:lnTo>
                    <a:pt x="356" y="74"/>
                  </a:lnTo>
                  <a:lnTo>
                    <a:pt x="367" y="90"/>
                  </a:lnTo>
                  <a:lnTo>
                    <a:pt x="378" y="106"/>
                  </a:lnTo>
                  <a:lnTo>
                    <a:pt x="386" y="123"/>
                  </a:lnTo>
                  <a:lnTo>
                    <a:pt x="393" y="142"/>
                  </a:lnTo>
                  <a:lnTo>
                    <a:pt x="397" y="161"/>
                  </a:lnTo>
                  <a:lnTo>
                    <a:pt x="400" y="181"/>
                  </a:lnTo>
                  <a:lnTo>
                    <a:pt x="401" y="201"/>
                  </a:lnTo>
                  <a:lnTo>
                    <a:pt x="400" y="221"/>
                  </a:lnTo>
                  <a:lnTo>
                    <a:pt x="396" y="241"/>
                  </a:lnTo>
                  <a:lnTo>
                    <a:pt x="392" y="261"/>
                  </a:lnTo>
                  <a:lnTo>
                    <a:pt x="385" y="279"/>
                  </a:lnTo>
                  <a:lnTo>
                    <a:pt x="377" y="296"/>
                  </a:lnTo>
                  <a:lnTo>
                    <a:pt x="366" y="312"/>
                  </a:lnTo>
                  <a:lnTo>
                    <a:pt x="355" y="329"/>
                  </a:lnTo>
                  <a:lnTo>
                    <a:pt x="342" y="342"/>
                  </a:lnTo>
                  <a:lnTo>
                    <a:pt x="328" y="355"/>
                  </a:lnTo>
                  <a:lnTo>
                    <a:pt x="312" y="367"/>
                  </a:lnTo>
                  <a:lnTo>
                    <a:pt x="296" y="377"/>
                  </a:lnTo>
                  <a:lnTo>
                    <a:pt x="279" y="385"/>
                  </a:lnTo>
                  <a:lnTo>
                    <a:pt x="260" y="392"/>
                  </a:lnTo>
                  <a:lnTo>
                    <a:pt x="241" y="397"/>
                  </a:lnTo>
                  <a:lnTo>
                    <a:pt x="221" y="400"/>
                  </a:lnTo>
                  <a:lnTo>
                    <a:pt x="200" y="401"/>
                  </a:lnTo>
                  <a:lnTo>
                    <a:pt x="181" y="400"/>
                  </a:lnTo>
                  <a:lnTo>
                    <a:pt x="161" y="398"/>
                  </a:lnTo>
                  <a:lnTo>
                    <a:pt x="143" y="393"/>
                  </a:lnTo>
                  <a:lnTo>
                    <a:pt x="124" y="386"/>
                  </a:lnTo>
                  <a:lnTo>
                    <a:pt x="106" y="378"/>
                  </a:lnTo>
                  <a:lnTo>
                    <a:pt x="90" y="368"/>
                  </a:lnTo>
                  <a:lnTo>
                    <a:pt x="74" y="356"/>
                  </a:lnTo>
                  <a:lnTo>
                    <a:pt x="59" y="342"/>
                  </a:lnTo>
                  <a:lnTo>
                    <a:pt x="45" y="327"/>
                  </a:lnTo>
                  <a:lnTo>
                    <a:pt x="33" y="311"/>
                  </a:lnTo>
                  <a:lnTo>
                    <a:pt x="23" y="295"/>
                  </a:lnTo>
                  <a:lnTo>
                    <a:pt x="15" y="278"/>
                  </a:lnTo>
                  <a:lnTo>
                    <a:pt x="8" y="259"/>
                  </a:lnTo>
                  <a:lnTo>
                    <a:pt x="3" y="240"/>
                  </a:lnTo>
                  <a:lnTo>
                    <a:pt x="1" y="220"/>
                  </a:lnTo>
                  <a:lnTo>
                    <a:pt x="0" y="20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24" name="Freeform 73"/>
            <p:cNvSpPr>
              <a:spLocks/>
            </p:cNvSpPr>
            <p:nvPr/>
          </p:nvSpPr>
          <p:spPr bwMode="auto">
            <a:xfrm>
              <a:off x="705" y="1268"/>
              <a:ext cx="180" cy="180"/>
            </a:xfrm>
            <a:custGeom>
              <a:avLst/>
              <a:gdLst>
                <a:gd name="T0" fmla="*/ 0 w 361"/>
                <a:gd name="T1" fmla="*/ 0 h 361"/>
                <a:gd name="T2" fmla="*/ 0 w 361"/>
                <a:gd name="T3" fmla="*/ 0 h 361"/>
                <a:gd name="T4" fmla="*/ 0 w 361"/>
                <a:gd name="T5" fmla="*/ 0 h 361"/>
                <a:gd name="T6" fmla="*/ 0 w 361"/>
                <a:gd name="T7" fmla="*/ 0 h 361"/>
                <a:gd name="T8" fmla="*/ 0 w 361"/>
                <a:gd name="T9" fmla="*/ 0 h 361"/>
                <a:gd name="T10" fmla="*/ 0 w 361"/>
                <a:gd name="T11" fmla="*/ 0 h 361"/>
                <a:gd name="T12" fmla="*/ 0 w 361"/>
                <a:gd name="T13" fmla="*/ 0 h 361"/>
                <a:gd name="T14" fmla="*/ 0 w 361"/>
                <a:gd name="T15" fmla="*/ 0 h 361"/>
                <a:gd name="T16" fmla="*/ 0 w 361"/>
                <a:gd name="T17" fmla="*/ 0 h 361"/>
                <a:gd name="T18" fmla="*/ 0 w 361"/>
                <a:gd name="T19" fmla="*/ 0 h 361"/>
                <a:gd name="T20" fmla="*/ 0 w 361"/>
                <a:gd name="T21" fmla="*/ 0 h 361"/>
                <a:gd name="T22" fmla="*/ 0 w 361"/>
                <a:gd name="T23" fmla="*/ 0 h 361"/>
                <a:gd name="T24" fmla="*/ 0 w 361"/>
                <a:gd name="T25" fmla="*/ 0 h 361"/>
                <a:gd name="T26" fmla="*/ 0 w 361"/>
                <a:gd name="T27" fmla="*/ 0 h 361"/>
                <a:gd name="T28" fmla="*/ 0 w 361"/>
                <a:gd name="T29" fmla="*/ 0 h 361"/>
                <a:gd name="T30" fmla="*/ 0 w 361"/>
                <a:gd name="T31" fmla="*/ 0 h 361"/>
                <a:gd name="T32" fmla="*/ 0 w 361"/>
                <a:gd name="T33" fmla="*/ 0 h 361"/>
                <a:gd name="T34" fmla="*/ 0 w 361"/>
                <a:gd name="T35" fmla="*/ 0 h 361"/>
                <a:gd name="T36" fmla="*/ 0 w 361"/>
                <a:gd name="T37" fmla="*/ 0 h 361"/>
                <a:gd name="T38" fmla="*/ 0 w 361"/>
                <a:gd name="T39" fmla="*/ 0 h 361"/>
                <a:gd name="T40" fmla="*/ 0 w 361"/>
                <a:gd name="T41" fmla="*/ 0 h 361"/>
                <a:gd name="T42" fmla="*/ 0 w 361"/>
                <a:gd name="T43" fmla="*/ 0 h 361"/>
                <a:gd name="T44" fmla="*/ 0 w 361"/>
                <a:gd name="T45" fmla="*/ 0 h 361"/>
                <a:gd name="T46" fmla="*/ 0 w 361"/>
                <a:gd name="T47" fmla="*/ 0 h 361"/>
                <a:gd name="T48" fmla="*/ 0 w 361"/>
                <a:gd name="T49" fmla="*/ 0 h 361"/>
                <a:gd name="T50" fmla="*/ 0 w 361"/>
                <a:gd name="T51" fmla="*/ 0 h 361"/>
                <a:gd name="T52" fmla="*/ 0 w 361"/>
                <a:gd name="T53" fmla="*/ 0 h 361"/>
                <a:gd name="T54" fmla="*/ 0 w 361"/>
                <a:gd name="T55" fmla="*/ 0 h 361"/>
                <a:gd name="T56" fmla="*/ 0 w 361"/>
                <a:gd name="T57" fmla="*/ 0 h 361"/>
                <a:gd name="T58" fmla="*/ 0 w 361"/>
                <a:gd name="T59" fmla="*/ 0 h 361"/>
                <a:gd name="T60" fmla="*/ 0 w 361"/>
                <a:gd name="T61" fmla="*/ 0 h 361"/>
                <a:gd name="T62" fmla="*/ 0 w 361"/>
                <a:gd name="T63" fmla="*/ 0 h 361"/>
                <a:gd name="T64" fmla="*/ 0 w 361"/>
                <a:gd name="T65" fmla="*/ 0 h 361"/>
                <a:gd name="T66" fmla="*/ 0 w 361"/>
                <a:gd name="T67" fmla="*/ 0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9"/>
                  </a:moveTo>
                  <a:lnTo>
                    <a:pt x="287" y="45"/>
                  </a:lnTo>
                  <a:lnTo>
                    <a:pt x="272" y="34"/>
                  </a:lnTo>
                  <a:lnTo>
                    <a:pt x="255" y="23"/>
                  </a:lnTo>
                  <a:lnTo>
                    <a:pt x="238" y="15"/>
                  </a:lnTo>
                  <a:lnTo>
                    <a:pt x="219" y="8"/>
                  </a:lnTo>
                  <a:lnTo>
                    <a:pt x="201" y="4"/>
                  </a:lnTo>
                  <a:lnTo>
                    <a:pt x="180" y="1"/>
                  </a:lnTo>
                  <a:lnTo>
                    <a:pt x="160" y="0"/>
                  </a:lnTo>
                  <a:lnTo>
                    <a:pt x="141" y="1"/>
                  </a:lnTo>
                  <a:lnTo>
                    <a:pt x="121" y="4"/>
                  </a:lnTo>
                  <a:lnTo>
                    <a:pt x="103" y="8"/>
                  </a:lnTo>
                  <a:lnTo>
                    <a:pt x="84" y="15"/>
                  </a:lnTo>
                  <a:lnTo>
                    <a:pt x="66" y="23"/>
                  </a:lnTo>
                  <a:lnTo>
                    <a:pt x="50" y="34"/>
                  </a:lnTo>
                  <a:lnTo>
                    <a:pt x="34" y="45"/>
                  </a:lnTo>
                  <a:lnTo>
                    <a:pt x="19" y="59"/>
                  </a:lnTo>
                  <a:lnTo>
                    <a:pt x="14" y="65"/>
                  </a:lnTo>
                  <a:lnTo>
                    <a:pt x="10" y="69"/>
                  </a:lnTo>
                  <a:lnTo>
                    <a:pt x="5" y="75"/>
                  </a:lnTo>
                  <a:lnTo>
                    <a:pt x="0" y="81"/>
                  </a:lnTo>
                  <a:lnTo>
                    <a:pt x="14" y="72"/>
                  </a:lnTo>
                  <a:lnTo>
                    <a:pt x="28" y="64"/>
                  </a:lnTo>
                  <a:lnTo>
                    <a:pt x="42" y="57"/>
                  </a:lnTo>
                  <a:lnTo>
                    <a:pt x="57" y="51"/>
                  </a:lnTo>
                  <a:lnTo>
                    <a:pt x="72" y="46"/>
                  </a:lnTo>
                  <a:lnTo>
                    <a:pt x="88" y="43"/>
                  </a:lnTo>
                  <a:lnTo>
                    <a:pt x="104" y="42"/>
                  </a:lnTo>
                  <a:lnTo>
                    <a:pt x="120" y="41"/>
                  </a:lnTo>
                  <a:lnTo>
                    <a:pt x="140" y="42"/>
                  </a:lnTo>
                  <a:lnTo>
                    <a:pt x="159" y="44"/>
                  </a:lnTo>
                  <a:lnTo>
                    <a:pt x="178" y="49"/>
                  </a:lnTo>
                  <a:lnTo>
                    <a:pt x="196" y="55"/>
                  </a:lnTo>
                  <a:lnTo>
                    <a:pt x="215" y="64"/>
                  </a:lnTo>
                  <a:lnTo>
                    <a:pt x="231" y="74"/>
                  </a:lnTo>
                  <a:lnTo>
                    <a:pt x="247" y="85"/>
                  </a:lnTo>
                  <a:lnTo>
                    <a:pt x="262" y="99"/>
                  </a:lnTo>
                  <a:lnTo>
                    <a:pt x="276" y="114"/>
                  </a:lnTo>
                  <a:lnTo>
                    <a:pt x="287" y="130"/>
                  </a:lnTo>
                  <a:lnTo>
                    <a:pt x="297" y="147"/>
                  </a:lnTo>
                  <a:lnTo>
                    <a:pt x="306" y="165"/>
                  </a:lnTo>
                  <a:lnTo>
                    <a:pt x="312" y="183"/>
                  </a:lnTo>
                  <a:lnTo>
                    <a:pt x="317" y="202"/>
                  </a:lnTo>
                  <a:lnTo>
                    <a:pt x="319" y="221"/>
                  </a:lnTo>
                  <a:lnTo>
                    <a:pt x="321" y="241"/>
                  </a:lnTo>
                  <a:lnTo>
                    <a:pt x="319" y="257"/>
                  </a:lnTo>
                  <a:lnTo>
                    <a:pt x="318" y="274"/>
                  </a:lnTo>
                  <a:lnTo>
                    <a:pt x="315" y="289"/>
                  </a:lnTo>
                  <a:lnTo>
                    <a:pt x="310" y="306"/>
                  </a:lnTo>
                  <a:lnTo>
                    <a:pt x="304" y="320"/>
                  </a:lnTo>
                  <a:lnTo>
                    <a:pt x="297" y="334"/>
                  </a:lnTo>
                  <a:lnTo>
                    <a:pt x="289" y="348"/>
                  </a:lnTo>
                  <a:lnTo>
                    <a:pt x="280" y="361"/>
                  </a:lnTo>
                  <a:lnTo>
                    <a:pt x="297" y="346"/>
                  </a:lnTo>
                  <a:lnTo>
                    <a:pt x="314" y="330"/>
                  </a:lnTo>
                  <a:lnTo>
                    <a:pt x="327" y="311"/>
                  </a:lnTo>
                  <a:lnTo>
                    <a:pt x="339" y="292"/>
                  </a:lnTo>
                  <a:lnTo>
                    <a:pt x="348" y="271"/>
                  </a:lnTo>
                  <a:lnTo>
                    <a:pt x="355" y="248"/>
                  </a:lnTo>
                  <a:lnTo>
                    <a:pt x="360" y="225"/>
                  </a:lnTo>
                  <a:lnTo>
                    <a:pt x="361" y="201"/>
                  </a:lnTo>
                  <a:lnTo>
                    <a:pt x="360" y="181"/>
                  </a:lnTo>
                  <a:lnTo>
                    <a:pt x="357" y="161"/>
                  </a:lnTo>
                  <a:lnTo>
                    <a:pt x="353" y="142"/>
                  </a:lnTo>
                  <a:lnTo>
                    <a:pt x="346" y="123"/>
                  </a:lnTo>
                  <a:lnTo>
                    <a:pt x="338" y="106"/>
                  </a:lnTo>
                  <a:lnTo>
                    <a:pt x="327" y="90"/>
                  </a:lnTo>
                  <a:lnTo>
                    <a:pt x="316" y="74"/>
                  </a:lnTo>
                  <a:lnTo>
                    <a:pt x="302" y="59"/>
                  </a:lnTo>
                  <a:close/>
                </a:path>
              </a:pathLst>
            </a:custGeom>
            <a:solidFill>
              <a:srgbClr val="FF5E5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25" name="Freeform 74"/>
            <p:cNvSpPr>
              <a:spLocks/>
            </p:cNvSpPr>
            <p:nvPr/>
          </p:nvSpPr>
          <p:spPr bwMode="auto">
            <a:xfrm>
              <a:off x="661" y="1525"/>
              <a:ext cx="249" cy="249"/>
            </a:xfrm>
            <a:custGeom>
              <a:avLst/>
              <a:gdLst>
                <a:gd name="T0" fmla="*/ 1 w 498"/>
                <a:gd name="T1" fmla="*/ 0 h 499"/>
                <a:gd name="T2" fmla="*/ 1 w 498"/>
                <a:gd name="T3" fmla="*/ 0 h 499"/>
                <a:gd name="T4" fmla="*/ 1 w 498"/>
                <a:gd name="T5" fmla="*/ 0 h 499"/>
                <a:gd name="T6" fmla="*/ 1 w 498"/>
                <a:gd name="T7" fmla="*/ 0 h 499"/>
                <a:gd name="T8" fmla="*/ 1 w 498"/>
                <a:gd name="T9" fmla="*/ 0 h 499"/>
                <a:gd name="T10" fmla="*/ 1 w 498"/>
                <a:gd name="T11" fmla="*/ 0 h 499"/>
                <a:gd name="T12" fmla="*/ 1 w 498"/>
                <a:gd name="T13" fmla="*/ 0 h 499"/>
                <a:gd name="T14" fmla="*/ 1 w 498"/>
                <a:gd name="T15" fmla="*/ 0 h 499"/>
                <a:gd name="T16" fmla="*/ 1 w 498"/>
                <a:gd name="T17" fmla="*/ 0 h 499"/>
                <a:gd name="T18" fmla="*/ 1 w 498"/>
                <a:gd name="T19" fmla="*/ 0 h 499"/>
                <a:gd name="T20" fmla="*/ 1 w 498"/>
                <a:gd name="T21" fmla="*/ 0 h 499"/>
                <a:gd name="T22" fmla="*/ 1 w 498"/>
                <a:gd name="T23" fmla="*/ 0 h 499"/>
                <a:gd name="T24" fmla="*/ 1 w 498"/>
                <a:gd name="T25" fmla="*/ 0 h 499"/>
                <a:gd name="T26" fmla="*/ 1 w 498"/>
                <a:gd name="T27" fmla="*/ 0 h 499"/>
                <a:gd name="T28" fmla="*/ 1 w 498"/>
                <a:gd name="T29" fmla="*/ 0 h 499"/>
                <a:gd name="T30" fmla="*/ 1 w 498"/>
                <a:gd name="T31" fmla="*/ 0 h 499"/>
                <a:gd name="T32" fmla="*/ 1 w 498"/>
                <a:gd name="T33" fmla="*/ 0 h 499"/>
                <a:gd name="T34" fmla="*/ 1 w 498"/>
                <a:gd name="T35" fmla="*/ 0 h 499"/>
                <a:gd name="T36" fmla="*/ 1 w 498"/>
                <a:gd name="T37" fmla="*/ 0 h 499"/>
                <a:gd name="T38" fmla="*/ 1 w 498"/>
                <a:gd name="T39" fmla="*/ 0 h 499"/>
                <a:gd name="T40" fmla="*/ 1 w 498"/>
                <a:gd name="T41" fmla="*/ 0 h 499"/>
                <a:gd name="T42" fmla="*/ 1 w 498"/>
                <a:gd name="T43" fmla="*/ 0 h 499"/>
                <a:gd name="T44" fmla="*/ 1 w 498"/>
                <a:gd name="T45" fmla="*/ 0 h 499"/>
                <a:gd name="T46" fmla="*/ 1 w 498"/>
                <a:gd name="T47" fmla="*/ 0 h 499"/>
                <a:gd name="T48" fmla="*/ 1 w 498"/>
                <a:gd name="T49" fmla="*/ 0 h 499"/>
                <a:gd name="T50" fmla="*/ 1 w 498"/>
                <a:gd name="T51" fmla="*/ 0 h 499"/>
                <a:gd name="T52" fmla="*/ 1 w 498"/>
                <a:gd name="T53" fmla="*/ 0 h 499"/>
                <a:gd name="T54" fmla="*/ 1 w 498"/>
                <a:gd name="T55" fmla="*/ 0 h 499"/>
                <a:gd name="T56" fmla="*/ 1 w 498"/>
                <a:gd name="T57" fmla="*/ 0 h 499"/>
                <a:gd name="T58" fmla="*/ 1 w 498"/>
                <a:gd name="T59" fmla="*/ 0 h 499"/>
                <a:gd name="T60" fmla="*/ 1 w 498"/>
                <a:gd name="T61" fmla="*/ 0 h 499"/>
                <a:gd name="T62" fmla="*/ 1 w 498"/>
                <a:gd name="T63" fmla="*/ 0 h 49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499"/>
                <a:gd name="T98" fmla="*/ 498 w 498"/>
                <a:gd name="T99" fmla="*/ 499 h 49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499">
                  <a:moveTo>
                    <a:pt x="248" y="499"/>
                  </a:moveTo>
                  <a:lnTo>
                    <a:pt x="274" y="498"/>
                  </a:lnTo>
                  <a:lnTo>
                    <a:pt x="298" y="494"/>
                  </a:lnTo>
                  <a:lnTo>
                    <a:pt x="321" y="489"/>
                  </a:lnTo>
                  <a:lnTo>
                    <a:pt x="344" y="480"/>
                  </a:lnTo>
                  <a:lnTo>
                    <a:pt x="366" y="470"/>
                  </a:lnTo>
                  <a:lnTo>
                    <a:pt x="387" y="457"/>
                  </a:lnTo>
                  <a:lnTo>
                    <a:pt x="406" y="442"/>
                  </a:lnTo>
                  <a:lnTo>
                    <a:pt x="425" y="426"/>
                  </a:lnTo>
                  <a:lnTo>
                    <a:pt x="442" y="408"/>
                  </a:lnTo>
                  <a:lnTo>
                    <a:pt x="456" y="388"/>
                  </a:lnTo>
                  <a:lnTo>
                    <a:pt x="468" y="368"/>
                  </a:lnTo>
                  <a:lnTo>
                    <a:pt x="479" y="345"/>
                  </a:lnTo>
                  <a:lnTo>
                    <a:pt x="488" y="321"/>
                  </a:lnTo>
                  <a:lnTo>
                    <a:pt x="494" y="298"/>
                  </a:lnTo>
                  <a:lnTo>
                    <a:pt x="497" y="274"/>
                  </a:lnTo>
                  <a:lnTo>
                    <a:pt x="498" y="249"/>
                  </a:lnTo>
                  <a:lnTo>
                    <a:pt x="497" y="225"/>
                  </a:lnTo>
                  <a:lnTo>
                    <a:pt x="494" y="201"/>
                  </a:lnTo>
                  <a:lnTo>
                    <a:pt x="488" y="176"/>
                  </a:lnTo>
                  <a:lnTo>
                    <a:pt x="479" y="153"/>
                  </a:lnTo>
                  <a:lnTo>
                    <a:pt x="468" y="131"/>
                  </a:lnTo>
                  <a:lnTo>
                    <a:pt x="456" y="111"/>
                  </a:lnTo>
                  <a:lnTo>
                    <a:pt x="442" y="91"/>
                  </a:lnTo>
                  <a:lnTo>
                    <a:pt x="425" y="73"/>
                  </a:lnTo>
                  <a:lnTo>
                    <a:pt x="406" y="56"/>
                  </a:lnTo>
                  <a:lnTo>
                    <a:pt x="387" y="42"/>
                  </a:lnTo>
                  <a:lnTo>
                    <a:pt x="366" y="29"/>
                  </a:lnTo>
                  <a:lnTo>
                    <a:pt x="344" y="18"/>
                  </a:lnTo>
                  <a:lnTo>
                    <a:pt x="321" y="10"/>
                  </a:lnTo>
                  <a:lnTo>
                    <a:pt x="298" y="5"/>
                  </a:lnTo>
                  <a:lnTo>
                    <a:pt x="274" y="1"/>
                  </a:lnTo>
                  <a:lnTo>
                    <a:pt x="248" y="0"/>
                  </a:lnTo>
                  <a:lnTo>
                    <a:pt x="223" y="1"/>
                  </a:lnTo>
                  <a:lnTo>
                    <a:pt x="199" y="5"/>
                  </a:lnTo>
                  <a:lnTo>
                    <a:pt x="175" y="12"/>
                  </a:lnTo>
                  <a:lnTo>
                    <a:pt x="152" y="20"/>
                  </a:lnTo>
                  <a:lnTo>
                    <a:pt x="130" y="30"/>
                  </a:lnTo>
                  <a:lnTo>
                    <a:pt x="109" y="43"/>
                  </a:lnTo>
                  <a:lnTo>
                    <a:pt x="91" y="56"/>
                  </a:lnTo>
                  <a:lnTo>
                    <a:pt x="72" y="73"/>
                  </a:lnTo>
                  <a:lnTo>
                    <a:pt x="56" y="91"/>
                  </a:lnTo>
                  <a:lnTo>
                    <a:pt x="42" y="109"/>
                  </a:lnTo>
                  <a:lnTo>
                    <a:pt x="30" y="130"/>
                  </a:lnTo>
                  <a:lnTo>
                    <a:pt x="19" y="152"/>
                  </a:lnTo>
                  <a:lnTo>
                    <a:pt x="11" y="175"/>
                  </a:lnTo>
                  <a:lnTo>
                    <a:pt x="4" y="199"/>
                  </a:lnTo>
                  <a:lnTo>
                    <a:pt x="1" y="224"/>
                  </a:lnTo>
                  <a:lnTo>
                    <a:pt x="0" y="249"/>
                  </a:lnTo>
                  <a:lnTo>
                    <a:pt x="1" y="274"/>
                  </a:lnTo>
                  <a:lnTo>
                    <a:pt x="4" y="298"/>
                  </a:lnTo>
                  <a:lnTo>
                    <a:pt x="10" y="321"/>
                  </a:lnTo>
                  <a:lnTo>
                    <a:pt x="18" y="345"/>
                  </a:lnTo>
                  <a:lnTo>
                    <a:pt x="28" y="368"/>
                  </a:lnTo>
                  <a:lnTo>
                    <a:pt x="41" y="388"/>
                  </a:lnTo>
                  <a:lnTo>
                    <a:pt x="56" y="408"/>
                  </a:lnTo>
                  <a:lnTo>
                    <a:pt x="72" y="426"/>
                  </a:lnTo>
                  <a:lnTo>
                    <a:pt x="91" y="442"/>
                  </a:lnTo>
                  <a:lnTo>
                    <a:pt x="110" y="457"/>
                  </a:lnTo>
                  <a:lnTo>
                    <a:pt x="131" y="470"/>
                  </a:lnTo>
                  <a:lnTo>
                    <a:pt x="153" y="480"/>
                  </a:lnTo>
                  <a:lnTo>
                    <a:pt x="176" y="489"/>
                  </a:lnTo>
                  <a:lnTo>
                    <a:pt x="199" y="494"/>
                  </a:lnTo>
                  <a:lnTo>
                    <a:pt x="223" y="498"/>
                  </a:lnTo>
                  <a:lnTo>
                    <a:pt x="248" y="49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26" name="Freeform 75"/>
            <p:cNvSpPr>
              <a:spLocks/>
            </p:cNvSpPr>
            <p:nvPr/>
          </p:nvSpPr>
          <p:spPr bwMode="auto">
            <a:xfrm>
              <a:off x="685" y="1549"/>
              <a:ext cx="200" cy="201"/>
            </a:xfrm>
            <a:custGeom>
              <a:avLst/>
              <a:gdLst>
                <a:gd name="T0" fmla="*/ 0 w 401"/>
                <a:gd name="T1" fmla="*/ 0 h 403"/>
                <a:gd name="T2" fmla="*/ 0 w 401"/>
                <a:gd name="T3" fmla="*/ 0 h 403"/>
                <a:gd name="T4" fmla="*/ 0 w 401"/>
                <a:gd name="T5" fmla="*/ 0 h 403"/>
                <a:gd name="T6" fmla="*/ 0 w 401"/>
                <a:gd name="T7" fmla="*/ 0 h 403"/>
                <a:gd name="T8" fmla="*/ 0 w 401"/>
                <a:gd name="T9" fmla="*/ 0 h 403"/>
                <a:gd name="T10" fmla="*/ 0 w 401"/>
                <a:gd name="T11" fmla="*/ 0 h 403"/>
                <a:gd name="T12" fmla="*/ 0 w 401"/>
                <a:gd name="T13" fmla="*/ 0 h 403"/>
                <a:gd name="T14" fmla="*/ 0 w 401"/>
                <a:gd name="T15" fmla="*/ 0 h 403"/>
                <a:gd name="T16" fmla="*/ 0 w 401"/>
                <a:gd name="T17" fmla="*/ 0 h 403"/>
                <a:gd name="T18" fmla="*/ 0 w 401"/>
                <a:gd name="T19" fmla="*/ 0 h 403"/>
                <a:gd name="T20" fmla="*/ 0 w 401"/>
                <a:gd name="T21" fmla="*/ 0 h 403"/>
                <a:gd name="T22" fmla="*/ 0 w 401"/>
                <a:gd name="T23" fmla="*/ 0 h 403"/>
                <a:gd name="T24" fmla="*/ 0 w 401"/>
                <a:gd name="T25" fmla="*/ 0 h 403"/>
                <a:gd name="T26" fmla="*/ 0 w 401"/>
                <a:gd name="T27" fmla="*/ 0 h 403"/>
                <a:gd name="T28" fmla="*/ 0 w 401"/>
                <a:gd name="T29" fmla="*/ 0 h 403"/>
                <a:gd name="T30" fmla="*/ 0 w 401"/>
                <a:gd name="T31" fmla="*/ 0 h 403"/>
                <a:gd name="T32" fmla="*/ 0 w 401"/>
                <a:gd name="T33" fmla="*/ 0 h 403"/>
                <a:gd name="T34" fmla="*/ 0 w 401"/>
                <a:gd name="T35" fmla="*/ 0 h 403"/>
                <a:gd name="T36" fmla="*/ 0 w 401"/>
                <a:gd name="T37" fmla="*/ 0 h 403"/>
                <a:gd name="T38" fmla="*/ 0 w 401"/>
                <a:gd name="T39" fmla="*/ 0 h 403"/>
                <a:gd name="T40" fmla="*/ 0 w 401"/>
                <a:gd name="T41" fmla="*/ 0 h 403"/>
                <a:gd name="T42" fmla="*/ 0 w 401"/>
                <a:gd name="T43" fmla="*/ 0 h 403"/>
                <a:gd name="T44" fmla="*/ 0 w 401"/>
                <a:gd name="T45" fmla="*/ 0 h 403"/>
                <a:gd name="T46" fmla="*/ 0 w 401"/>
                <a:gd name="T47" fmla="*/ 0 h 403"/>
                <a:gd name="T48" fmla="*/ 0 w 401"/>
                <a:gd name="T49" fmla="*/ 0 h 403"/>
                <a:gd name="T50" fmla="*/ 0 w 401"/>
                <a:gd name="T51" fmla="*/ 0 h 403"/>
                <a:gd name="T52" fmla="*/ 0 w 401"/>
                <a:gd name="T53" fmla="*/ 0 h 403"/>
                <a:gd name="T54" fmla="*/ 0 w 401"/>
                <a:gd name="T55" fmla="*/ 0 h 403"/>
                <a:gd name="T56" fmla="*/ 0 w 401"/>
                <a:gd name="T57" fmla="*/ 0 h 403"/>
                <a:gd name="T58" fmla="*/ 0 w 401"/>
                <a:gd name="T59" fmla="*/ 0 h 403"/>
                <a:gd name="T60" fmla="*/ 0 w 401"/>
                <a:gd name="T61" fmla="*/ 0 h 403"/>
                <a:gd name="T62" fmla="*/ 0 w 401"/>
                <a:gd name="T63" fmla="*/ 0 h 40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3"/>
                <a:gd name="T98" fmla="*/ 401 w 401"/>
                <a:gd name="T99" fmla="*/ 403 h 40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3">
                  <a:moveTo>
                    <a:pt x="0" y="201"/>
                  </a:moveTo>
                  <a:lnTo>
                    <a:pt x="1" y="181"/>
                  </a:lnTo>
                  <a:lnTo>
                    <a:pt x="3" y="162"/>
                  </a:lnTo>
                  <a:lnTo>
                    <a:pt x="8" y="143"/>
                  </a:lnTo>
                  <a:lnTo>
                    <a:pt x="15" y="125"/>
                  </a:lnTo>
                  <a:lnTo>
                    <a:pt x="23" y="106"/>
                  </a:lnTo>
                  <a:lnTo>
                    <a:pt x="33" y="90"/>
                  </a:lnTo>
                  <a:lnTo>
                    <a:pt x="45" y="74"/>
                  </a:lnTo>
                  <a:lnTo>
                    <a:pt x="59" y="59"/>
                  </a:lnTo>
                  <a:lnTo>
                    <a:pt x="74" y="45"/>
                  </a:lnTo>
                  <a:lnTo>
                    <a:pt x="90" y="34"/>
                  </a:lnTo>
                  <a:lnTo>
                    <a:pt x="106" y="23"/>
                  </a:lnTo>
                  <a:lnTo>
                    <a:pt x="124" y="15"/>
                  </a:lnTo>
                  <a:lnTo>
                    <a:pt x="143" y="8"/>
                  </a:lnTo>
                  <a:lnTo>
                    <a:pt x="161" y="4"/>
                  </a:lnTo>
                  <a:lnTo>
                    <a:pt x="181" y="2"/>
                  </a:lnTo>
                  <a:lnTo>
                    <a:pt x="200" y="0"/>
                  </a:lnTo>
                  <a:lnTo>
                    <a:pt x="220" y="2"/>
                  </a:lnTo>
                  <a:lnTo>
                    <a:pt x="241" y="4"/>
                  </a:lnTo>
                  <a:lnTo>
                    <a:pt x="259" y="8"/>
                  </a:lnTo>
                  <a:lnTo>
                    <a:pt x="278" y="15"/>
                  </a:lnTo>
                  <a:lnTo>
                    <a:pt x="295" y="23"/>
                  </a:lnTo>
                  <a:lnTo>
                    <a:pt x="312" y="34"/>
                  </a:lnTo>
                  <a:lnTo>
                    <a:pt x="327" y="45"/>
                  </a:lnTo>
                  <a:lnTo>
                    <a:pt x="342" y="59"/>
                  </a:lnTo>
                  <a:lnTo>
                    <a:pt x="356" y="74"/>
                  </a:lnTo>
                  <a:lnTo>
                    <a:pt x="367" y="90"/>
                  </a:lnTo>
                  <a:lnTo>
                    <a:pt x="378" y="106"/>
                  </a:lnTo>
                  <a:lnTo>
                    <a:pt x="386" y="125"/>
                  </a:lnTo>
                  <a:lnTo>
                    <a:pt x="393" y="143"/>
                  </a:lnTo>
                  <a:lnTo>
                    <a:pt x="397" y="162"/>
                  </a:lnTo>
                  <a:lnTo>
                    <a:pt x="400" y="181"/>
                  </a:lnTo>
                  <a:lnTo>
                    <a:pt x="401" y="201"/>
                  </a:lnTo>
                  <a:lnTo>
                    <a:pt x="400" y="222"/>
                  </a:lnTo>
                  <a:lnTo>
                    <a:pt x="396" y="241"/>
                  </a:lnTo>
                  <a:lnTo>
                    <a:pt x="392" y="261"/>
                  </a:lnTo>
                  <a:lnTo>
                    <a:pt x="385" y="279"/>
                  </a:lnTo>
                  <a:lnTo>
                    <a:pt x="377" y="298"/>
                  </a:lnTo>
                  <a:lnTo>
                    <a:pt x="366" y="314"/>
                  </a:lnTo>
                  <a:lnTo>
                    <a:pt x="355" y="329"/>
                  </a:lnTo>
                  <a:lnTo>
                    <a:pt x="342" y="344"/>
                  </a:lnTo>
                  <a:lnTo>
                    <a:pt x="328" y="356"/>
                  </a:lnTo>
                  <a:lnTo>
                    <a:pt x="312" y="368"/>
                  </a:lnTo>
                  <a:lnTo>
                    <a:pt x="296" y="378"/>
                  </a:lnTo>
                  <a:lnTo>
                    <a:pt x="279" y="386"/>
                  </a:lnTo>
                  <a:lnTo>
                    <a:pt x="260" y="393"/>
                  </a:lnTo>
                  <a:lnTo>
                    <a:pt x="241" y="398"/>
                  </a:lnTo>
                  <a:lnTo>
                    <a:pt x="221" y="401"/>
                  </a:lnTo>
                  <a:lnTo>
                    <a:pt x="200" y="403"/>
                  </a:lnTo>
                  <a:lnTo>
                    <a:pt x="181" y="401"/>
                  </a:lnTo>
                  <a:lnTo>
                    <a:pt x="161" y="399"/>
                  </a:lnTo>
                  <a:lnTo>
                    <a:pt x="143" y="394"/>
                  </a:lnTo>
                  <a:lnTo>
                    <a:pt x="124" y="388"/>
                  </a:lnTo>
                  <a:lnTo>
                    <a:pt x="106" y="379"/>
                  </a:lnTo>
                  <a:lnTo>
                    <a:pt x="90" y="369"/>
                  </a:lnTo>
                  <a:lnTo>
                    <a:pt x="74" y="358"/>
                  </a:lnTo>
                  <a:lnTo>
                    <a:pt x="59" y="344"/>
                  </a:lnTo>
                  <a:lnTo>
                    <a:pt x="45" y="329"/>
                  </a:lnTo>
                  <a:lnTo>
                    <a:pt x="33" y="313"/>
                  </a:lnTo>
                  <a:lnTo>
                    <a:pt x="23" y="297"/>
                  </a:lnTo>
                  <a:lnTo>
                    <a:pt x="15" y="278"/>
                  </a:lnTo>
                  <a:lnTo>
                    <a:pt x="8" y="260"/>
                  </a:lnTo>
                  <a:lnTo>
                    <a:pt x="3" y="241"/>
                  </a:lnTo>
                  <a:lnTo>
                    <a:pt x="1" y="220"/>
                  </a:lnTo>
                  <a:lnTo>
                    <a:pt x="0" y="201"/>
                  </a:lnTo>
                  <a:close/>
                </a:path>
              </a:pathLst>
            </a:custGeom>
            <a:solidFill>
              <a:srgbClr val="FFD1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27" name="Freeform 76"/>
            <p:cNvSpPr>
              <a:spLocks/>
            </p:cNvSpPr>
            <p:nvPr/>
          </p:nvSpPr>
          <p:spPr bwMode="auto">
            <a:xfrm>
              <a:off x="716" y="1549"/>
              <a:ext cx="169" cy="189"/>
            </a:xfrm>
            <a:custGeom>
              <a:avLst/>
              <a:gdLst>
                <a:gd name="T0" fmla="*/ 0 w 339"/>
                <a:gd name="T1" fmla="*/ 1 h 378"/>
                <a:gd name="T2" fmla="*/ 0 w 339"/>
                <a:gd name="T3" fmla="*/ 1 h 378"/>
                <a:gd name="T4" fmla="*/ 0 w 339"/>
                <a:gd name="T5" fmla="*/ 1 h 378"/>
                <a:gd name="T6" fmla="*/ 0 w 339"/>
                <a:gd name="T7" fmla="*/ 1 h 378"/>
                <a:gd name="T8" fmla="*/ 0 w 339"/>
                <a:gd name="T9" fmla="*/ 1 h 378"/>
                <a:gd name="T10" fmla="*/ 0 w 339"/>
                <a:gd name="T11" fmla="*/ 1 h 378"/>
                <a:gd name="T12" fmla="*/ 0 w 339"/>
                <a:gd name="T13" fmla="*/ 1 h 378"/>
                <a:gd name="T14" fmla="*/ 0 w 339"/>
                <a:gd name="T15" fmla="*/ 1 h 378"/>
                <a:gd name="T16" fmla="*/ 0 w 339"/>
                <a:gd name="T17" fmla="*/ 1 h 378"/>
                <a:gd name="T18" fmla="*/ 0 w 339"/>
                <a:gd name="T19" fmla="*/ 1 h 378"/>
                <a:gd name="T20" fmla="*/ 0 w 339"/>
                <a:gd name="T21" fmla="*/ 1 h 378"/>
                <a:gd name="T22" fmla="*/ 0 w 339"/>
                <a:gd name="T23" fmla="*/ 1 h 378"/>
                <a:gd name="T24" fmla="*/ 0 w 339"/>
                <a:gd name="T25" fmla="*/ 1 h 378"/>
                <a:gd name="T26" fmla="*/ 0 w 339"/>
                <a:gd name="T27" fmla="*/ 1 h 378"/>
                <a:gd name="T28" fmla="*/ 0 w 339"/>
                <a:gd name="T29" fmla="*/ 1 h 378"/>
                <a:gd name="T30" fmla="*/ 0 w 339"/>
                <a:gd name="T31" fmla="*/ 1 h 378"/>
                <a:gd name="T32" fmla="*/ 0 w 339"/>
                <a:gd name="T33" fmla="*/ 1 h 378"/>
                <a:gd name="T34" fmla="*/ 0 w 339"/>
                <a:gd name="T35" fmla="*/ 1 h 378"/>
                <a:gd name="T36" fmla="*/ 0 w 339"/>
                <a:gd name="T37" fmla="*/ 1 h 378"/>
                <a:gd name="T38" fmla="*/ 0 w 339"/>
                <a:gd name="T39" fmla="*/ 1 h 378"/>
                <a:gd name="T40" fmla="*/ 0 w 339"/>
                <a:gd name="T41" fmla="*/ 1 h 378"/>
                <a:gd name="T42" fmla="*/ 0 w 339"/>
                <a:gd name="T43" fmla="*/ 1 h 378"/>
                <a:gd name="T44" fmla="*/ 0 w 339"/>
                <a:gd name="T45" fmla="*/ 1 h 378"/>
                <a:gd name="T46" fmla="*/ 0 w 339"/>
                <a:gd name="T47" fmla="*/ 1 h 378"/>
                <a:gd name="T48" fmla="*/ 0 w 339"/>
                <a:gd name="T49" fmla="*/ 1 h 378"/>
                <a:gd name="T50" fmla="*/ 0 w 339"/>
                <a:gd name="T51" fmla="*/ 1 h 378"/>
                <a:gd name="T52" fmla="*/ 0 w 339"/>
                <a:gd name="T53" fmla="*/ 1 h 378"/>
                <a:gd name="T54" fmla="*/ 0 w 339"/>
                <a:gd name="T55" fmla="*/ 1 h 378"/>
                <a:gd name="T56" fmla="*/ 0 w 339"/>
                <a:gd name="T57" fmla="*/ 1 h 378"/>
                <a:gd name="T58" fmla="*/ 0 w 339"/>
                <a:gd name="T59" fmla="*/ 1 h 378"/>
                <a:gd name="T60" fmla="*/ 0 w 339"/>
                <a:gd name="T61" fmla="*/ 1 h 378"/>
                <a:gd name="T62" fmla="*/ 0 w 339"/>
                <a:gd name="T63" fmla="*/ 1 h 37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39"/>
                <a:gd name="T97" fmla="*/ 0 h 378"/>
                <a:gd name="T98" fmla="*/ 339 w 339"/>
                <a:gd name="T99" fmla="*/ 378 h 37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39" h="378">
                  <a:moveTo>
                    <a:pt x="280" y="59"/>
                  </a:moveTo>
                  <a:lnTo>
                    <a:pt x="265" y="45"/>
                  </a:lnTo>
                  <a:lnTo>
                    <a:pt x="250" y="34"/>
                  </a:lnTo>
                  <a:lnTo>
                    <a:pt x="233" y="23"/>
                  </a:lnTo>
                  <a:lnTo>
                    <a:pt x="216" y="15"/>
                  </a:lnTo>
                  <a:lnTo>
                    <a:pt x="197" y="8"/>
                  </a:lnTo>
                  <a:lnTo>
                    <a:pt x="179" y="4"/>
                  </a:lnTo>
                  <a:lnTo>
                    <a:pt x="158" y="2"/>
                  </a:lnTo>
                  <a:lnTo>
                    <a:pt x="138" y="0"/>
                  </a:lnTo>
                  <a:lnTo>
                    <a:pt x="119" y="2"/>
                  </a:lnTo>
                  <a:lnTo>
                    <a:pt x="100" y="4"/>
                  </a:lnTo>
                  <a:lnTo>
                    <a:pt x="82" y="8"/>
                  </a:lnTo>
                  <a:lnTo>
                    <a:pt x="65" y="14"/>
                  </a:lnTo>
                  <a:lnTo>
                    <a:pt x="47" y="22"/>
                  </a:lnTo>
                  <a:lnTo>
                    <a:pt x="30" y="33"/>
                  </a:lnTo>
                  <a:lnTo>
                    <a:pt x="15" y="44"/>
                  </a:lnTo>
                  <a:lnTo>
                    <a:pt x="0" y="57"/>
                  </a:lnTo>
                  <a:lnTo>
                    <a:pt x="12" y="51"/>
                  </a:lnTo>
                  <a:lnTo>
                    <a:pt x="22" y="47"/>
                  </a:lnTo>
                  <a:lnTo>
                    <a:pt x="34" y="42"/>
                  </a:lnTo>
                  <a:lnTo>
                    <a:pt x="46" y="38"/>
                  </a:lnTo>
                  <a:lnTo>
                    <a:pt x="58" y="36"/>
                  </a:lnTo>
                  <a:lnTo>
                    <a:pt x="69" y="34"/>
                  </a:lnTo>
                  <a:lnTo>
                    <a:pt x="82" y="33"/>
                  </a:lnTo>
                  <a:lnTo>
                    <a:pt x="95" y="33"/>
                  </a:lnTo>
                  <a:lnTo>
                    <a:pt x="114" y="34"/>
                  </a:lnTo>
                  <a:lnTo>
                    <a:pt x="134" y="36"/>
                  </a:lnTo>
                  <a:lnTo>
                    <a:pt x="152" y="41"/>
                  </a:lnTo>
                  <a:lnTo>
                    <a:pt x="171" y="48"/>
                  </a:lnTo>
                  <a:lnTo>
                    <a:pt x="189" y="56"/>
                  </a:lnTo>
                  <a:lnTo>
                    <a:pt x="205" y="66"/>
                  </a:lnTo>
                  <a:lnTo>
                    <a:pt x="221" y="78"/>
                  </a:lnTo>
                  <a:lnTo>
                    <a:pt x="236" y="91"/>
                  </a:lnTo>
                  <a:lnTo>
                    <a:pt x="250" y="106"/>
                  </a:lnTo>
                  <a:lnTo>
                    <a:pt x="262" y="123"/>
                  </a:lnTo>
                  <a:lnTo>
                    <a:pt x="272" y="139"/>
                  </a:lnTo>
                  <a:lnTo>
                    <a:pt x="280" y="157"/>
                  </a:lnTo>
                  <a:lnTo>
                    <a:pt x="287" y="176"/>
                  </a:lnTo>
                  <a:lnTo>
                    <a:pt x="292" y="194"/>
                  </a:lnTo>
                  <a:lnTo>
                    <a:pt x="294" y="215"/>
                  </a:lnTo>
                  <a:lnTo>
                    <a:pt x="295" y="234"/>
                  </a:lnTo>
                  <a:lnTo>
                    <a:pt x="294" y="255"/>
                  </a:lnTo>
                  <a:lnTo>
                    <a:pt x="290" y="276"/>
                  </a:lnTo>
                  <a:lnTo>
                    <a:pt x="286" y="295"/>
                  </a:lnTo>
                  <a:lnTo>
                    <a:pt x="278" y="314"/>
                  </a:lnTo>
                  <a:lnTo>
                    <a:pt x="270" y="331"/>
                  </a:lnTo>
                  <a:lnTo>
                    <a:pt x="258" y="348"/>
                  </a:lnTo>
                  <a:lnTo>
                    <a:pt x="247" y="363"/>
                  </a:lnTo>
                  <a:lnTo>
                    <a:pt x="233" y="378"/>
                  </a:lnTo>
                  <a:lnTo>
                    <a:pt x="256" y="364"/>
                  </a:lnTo>
                  <a:lnTo>
                    <a:pt x="277" y="347"/>
                  </a:lnTo>
                  <a:lnTo>
                    <a:pt x="294" y="328"/>
                  </a:lnTo>
                  <a:lnTo>
                    <a:pt x="310" y="306"/>
                  </a:lnTo>
                  <a:lnTo>
                    <a:pt x="322" y="283"/>
                  </a:lnTo>
                  <a:lnTo>
                    <a:pt x="331" y="256"/>
                  </a:lnTo>
                  <a:lnTo>
                    <a:pt x="337" y="230"/>
                  </a:lnTo>
                  <a:lnTo>
                    <a:pt x="339" y="201"/>
                  </a:lnTo>
                  <a:lnTo>
                    <a:pt x="338" y="181"/>
                  </a:lnTo>
                  <a:lnTo>
                    <a:pt x="335" y="162"/>
                  </a:lnTo>
                  <a:lnTo>
                    <a:pt x="331" y="143"/>
                  </a:lnTo>
                  <a:lnTo>
                    <a:pt x="324" y="125"/>
                  </a:lnTo>
                  <a:lnTo>
                    <a:pt x="316" y="106"/>
                  </a:lnTo>
                  <a:lnTo>
                    <a:pt x="305" y="90"/>
                  </a:lnTo>
                  <a:lnTo>
                    <a:pt x="294" y="74"/>
                  </a:lnTo>
                  <a:lnTo>
                    <a:pt x="280" y="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28" name="Freeform 77"/>
            <p:cNvSpPr>
              <a:spLocks/>
            </p:cNvSpPr>
            <p:nvPr/>
          </p:nvSpPr>
          <p:spPr bwMode="auto">
            <a:xfrm>
              <a:off x="661" y="1790"/>
              <a:ext cx="249" cy="250"/>
            </a:xfrm>
            <a:custGeom>
              <a:avLst/>
              <a:gdLst>
                <a:gd name="T0" fmla="*/ 1 w 498"/>
                <a:gd name="T1" fmla="*/ 1 h 500"/>
                <a:gd name="T2" fmla="*/ 1 w 498"/>
                <a:gd name="T3" fmla="*/ 1 h 500"/>
                <a:gd name="T4" fmla="*/ 1 w 498"/>
                <a:gd name="T5" fmla="*/ 1 h 500"/>
                <a:gd name="T6" fmla="*/ 1 w 498"/>
                <a:gd name="T7" fmla="*/ 1 h 500"/>
                <a:gd name="T8" fmla="*/ 1 w 498"/>
                <a:gd name="T9" fmla="*/ 1 h 500"/>
                <a:gd name="T10" fmla="*/ 1 w 498"/>
                <a:gd name="T11" fmla="*/ 1 h 500"/>
                <a:gd name="T12" fmla="*/ 1 w 498"/>
                <a:gd name="T13" fmla="*/ 1 h 500"/>
                <a:gd name="T14" fmla="*/ 1 w 498"/>
                <a:gd name="T15" fmla="*/ 1 h 500"/>
                <a:gd name="T16" fmla="*/ 1 w 498"/>
                <a:gd name="T17" fmla="*/ 1 h 500"/>
                <a:gd name="T18" fmla="*/ 1 w 498"/>
                <a:gd name="T19" fmla="*/ 1 h 500"/>
                <a:gd name="T20" fmla="*/ 1 w 498"/>
                <a:gd name="T21" fmla="*/ 1 h 500"/>
                <a:gd name="T22" fmla="*/ 1 w 498"/>
                <a:gd name="T23" fmla="*/ 1 h 500"/>
                <a:gd name="T24" fmla="*/ 1 w 498"/>
                <a:gd name="T25" fmla="*/ 1 h 500"/>
                <a:gd name="T26" fmla="*/ 1 w 498"/>
                <a:gd name="T27" fmla="*/ 1 h 500"/>
                <a:gd name="T28" fmla="*/ 1 w 498"/>
                <a:gd name="T29" fmla="*/ 1 h 500"/>
                <a:gd name="T30" fmla="*/ 1 w 498"/>
                <a:gd name="T31" fmla="*/ 1 h 500"/>
                <a:gd name="T32" fmla="*/ 1 w 498"/>
                <a:gd name="T33" fmla="*/ 1 h 500"/>
                <a:gd name="T34" fmla="*/ 1 w 498"/>
                <a:gd name="T35" fmla="*/ 1 h 500"/>
                <a:gd name="T36" fmla="*/ 1 w 498"/>
                <a:gd name="T37" fmla="*/ 1 h 500"/>
                <a:gd name="T38" fmla="*/ 1 w 498"/>
                <a:gd name="T39" fmla="*/ 1 h 500"/>
                <a:gd name="T40" fmla="*/ 1 w 498"/>
                <a:gd name="T41" fmla="*/ 1 h 500"/>
                <a:gd name="T42" fmla="*/ 1 w 498"/>
                <a:gd name="T43" fmla="*/ 1 h 500"/>
                <a:gd name="T44" fmla="*/ 1 w 498"/>
                <a:gd name="T45" fmla="*/ 1 h 500"/>
                <a:gd name="T46" fmla="*/ 1 w 498"/>
                <a:gd name="T47" fmla="*/ 1 h 500"/>
                <a:gd name="T48" fmla="*/ 1 w 498"/>
                <a:gd name="T49" fmla="*/ 1 h 500"/>
                <a:gd name="T50" fmla="*/ 1 w 498"/>
                <a:gd name="T51" fmla="*/ 1 h 500"/>
                <a:gd name="T52" fmla="*/ 1 w 498"/>
                <a:gd name="T53" fmla="*/ 1 h 500"/>
                <a:gd name="T54" fmla="*/ 1 w 498"/>
                <a:gd name="T55" fmla="*/ 1 h 500"/>
                <a:gd name="T56" fmla="*/ 1 w 498"/>
                <a:gd name="T57" fmla="*/ 1 h 500"/>
                <a:gd name="T58" fmla="*/ 1 w 498"/>
                <a:gd name="T59" fmla="*/ 1 h 500"/>
                <a:gd name="T60" fmla="*/ 1 w 498"/>
                <a:gd name="T61" fmla="*/ 1 h 500"/>
                <a:gd name="T62" fmla="*/ 1 w 498"/>
                <a:gd name="T63" fmla="*/ 1 h 5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8"/>
                <a:gd name="T97" fmla="*/ 0 h 500"/>
                <a:gd name="T98" fmla="*/ 498 w 498"/>
                <a:gd name="T99" fmla="*/ 500 h 5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8" h="500">
                  <a:moveTo>
                    <a:pt x="248" y="500"/>
                  </a:moveTo>
                  <a:lnTo>
                    <a:pt x="274" y="499"/>
                  </a:lnTo>
                  <a:lnTo>
                    <a:pt x="298" y="495"/>
                  </a:lnTo>
                  <a:lnTo>
                    <a:pt x="321" y="490"/>
                  </a:lnTo>
                  <a:lnTo>
                    <a:pt x="344" y="480"/>
                  </a:lnTo>
                  <a:lnTo>
                    <a:pt x="366" y="470"/>
                  </a:lnTo>
                  <a:lnTo>
                    <a:pt x="387" y="457"/>
                  </a:lnTo>
                  <a:lnTo>
                    <a:pt x="406" y="444"/>
                  </a:lnTo>
                  <a:lnTo>
                    <a:pt x="425" y="426"/>
                  </a:lnTo>
                  <a:lnTo>
                    <a:pt x="442" y="408"/>
                  </a:lnTo>
                  <a:lnTo>
                    <a:pt x="456" y="388"/>
                  </a:lnTo>
                  <a:lnTo>
                    <a:pt x="468" y="368"/>
                  </a:lnTo>
                  <a:lnTo>
                    <a:pt x="479" y="346"/>
                  </a:lnTo>
                  <a:lnTo>
                    <a:pt x="488" y="323"/>
                  </a:lnTo>
                  <a:lnTo>
                    <a:pt x="494" y="300"/>
                  </a:lnTo>
                  <a:lnTo>
                    <a:pt x="497" y="275"/>
                  </a:lnTo>
                  <a:lnTo>
                    <a:pt x="498" y="250"/>
                  </a:lnTo>
                  <a:lnTo>
                    <a:pt x="497" y="225"/>
                  </a:lnTo>
                  <a:lnTo>
                    <a:pt x="494" y="200"/>
                  </a:lnTo>
                  <a:lnTo>
                    <a:pt x="488" y="177"/>
                  </a:lnTo>
                  <a:lnTo>
                    <a:pt x="479" y="154"/>
                  </a:lnTo>
                  <a:lnTo>
                    <a:pt x="468" y="132"/>
                  </a:lnTo>
                  <a:lnTo>
                    <a:pt x="456" y="112"/>
                  </a:lnTo>
                  <a:lnTo>
                    <a:pt x="442" y="92"/>
                  </a:lnTo>
                  <a:lnTo>
                    <a:pt x="425" y="74"/>
                  </a:lnTo>
                  <a:lnTo>
                    <a:pt x="406" y="56"/>
                  </a:lnTo>
                  <a:lnTo>
                    <a:pt x="387" y="43"/>
                  </a:lnTo>
                  <a:lnTo>
                    <a:pt x="366" y="30"/>
                  </a:lnTo>
                  <a:lnTo>
                    <a:pt x="344" y="20"/>
                  </a:lnTo>
                  <a:lnTo>
                    <a:pt x="321" y="10"/>
                  </a:lnTo>
                  <a:lnTo>
                    <a:pt x="298" y="5"/>
                  </a:lnTo>
                  <a:lnTo>
                    <a:pt x="274" y="1"/>
                  </a:lnTo>
                  <a:lnTo>
                    <a:pt x="248" y="0"/>
                  </a:lnTo>
                  <a:lnTo>
                    <a:pt x="223" y="1"/>
                  </a:lnTo>
                  <a:lnTo>
                    <a:pt x="199" y="5"/>
                  </a:lnTo>
                  <a:lnTo>
                    <a:pt x="175" y="12"/>
                  </a:lnTo>
                  <a:lnTo>
                    <a:pt x="152" y="20"/>
                  </a:lnTo>
                  <a:lnTo>
                    <a:pt x="130" y="30"/>
                  </a:lnTo>
                  <a:lnTo>
                    <a:pt x="109" y="43"/>
                  </a:lnTo>
                  <a:lnTo>
                    <a:pt x="91" y="58"/>
                  </a:lnTo>
                  <a:lnTo>
                    <a:pt x="72" y="74"/>
                  </a:lnTo>
                  <a:lnTo>
                    <a:pt x="56" y="91"/>
                  </a:lnTo>
                  <a:lnTo>
                    <a:pt x="42" y="111"/>
                  </a:lnTo>
                  <a:lnTo>
                    <a:pt x="30" y="131"/>
                  </a:lnTo>
                  <a:lnTo>
                    <a:pt x="19" y="153"/>
                  </a:lnTo>
                  <a:lnTo>
                    <a:pt x="11" y="176"/>
                  </a:lnTo>
                  <a:lnTo>
                    <a:pt x="4" y="200"/>
                  </a:lnTo>
                  <a:lnTo>
                    <a:pt x="1" y="225"/>
                  </a:lnTo>
                  <a:lnTo>
                    <a:pt x="0" y="250"/>
                  </a:lnTo>
                  <a:lnTo>
                    <a:pt x="1" y="275"/>
                  </a:lnTo>
                  <a:lnTo>
                    <a:pt x="4" y="300"/>
                  </a:lnTo>
                  <a:lnTo>
                    <a:pt x="10" y="323"/>
                  </a:lnTo>
                  <a:lnTo>
                    <a:pt x="18" y="346"/>
                  </a:lnTo>
                  <a:lnTo>
                    <a:pt x="28" y="368"/>
                  </a:lnTo>
                  <a:lnTo>
                    <a:pt x="41" y="388"/>
                  </a:lnTo>
                  <a:lnTo>
                    <a:pt x="56" y="408"/>
                  </a:lnTo>
                  <a:lnTo>
                    <a:pt x="72" y="426"/>
                  </a:lnTo>
                  <a:lnTo>
                    <a:pt x="91" y="444"/>
                  </a:lnTo>
                  <a:lnTo>
                    <a:pt x="110" y="457"/>
                  </a:lnTo>
                  <a:lnTo>
                    <a:pt x="131" y="470"/>
                  </a:lnTo>
                  <a:lnTo>
                    <a:pt x="153" y="480"/>
                  </a:lnTo>
                  <a:lnTo>
                    <a:pt x="176" y="490"/>
                  </a:lnTo>
                  <a:lnTo>
                    <a:pt x="199" y="495"/>
                  </a:lnTo>
                  <a:lnTo>
                    <a:pt x="223" y="499"/>
                  </a:lnTo>
                  <a:lnTo>
                    <a:pt x="248" y="5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29" name="Freeform 78"/>
            <p:cNvSpPr>
              <a:spLocks/>
            </p:cNvSpPr>
            <p:nvPr/>
          </p:nvSpPr>
          <p:spPr bwMode="auto">
            <a:xfrm>
              <a:off x="685" y="1814"/>
              <a:ext cx="200" cy="201"/>
            </a:xfrm>
            <a:custGeom>
              <a:avLst/>
              <a:gdLst>
                <a:gd name="T0" fmla="*/ 0 w 401"/>
                <a:gd name="T1" fmla="*/ 1 h 400"/>
                <a:gd name="T2" fmla="*/ 0 w 401"/>
                <a:gd name="T3" fmla="*/ 1 h 400"/>
                <a:gd name="T4" fmla="*/ 0 w 401"/>
                <a:gd name="T5" fmla="*/ 1 h 400"/>
                <a:gd name="T6" fmla="*/ 0 w 401"/>
                <a:gd name="T7" fmla="*/ 1 h 400"/>
                <a:gd name="T8" fmla="*/ 0 w 401"/>
                <a:gd name="T9" fmla="*/ 1 h 400"/>
                <a:gd name="T10" fmla="*/ 0 w 401"/>
                <a:gd name="T11" fmla="*/ 1 h 400"/>
                <a:gd name="T12" fmla="*/ 0 w 401"/>
                <a:gd name="T13" fmla="*/ 1 h 400"/>
                <a:gd name="T14" fmla="*/ 0 w 401"/>
                <a:gd name="T15" fmla="*/ 1 h 400"/>
                <a:gd name="T16" fmla="*/ 0 w 401"/>
                <a:gd name="T17" fmla="*/ 1 h 400"/>
                <a:gd name="T18" fmla="*/ 0 w 401"/>
                <a:gd name="T19" fmla="*/ 1 h 400"/>
                <a:gd name="T20" fmla="*/ 0 w 401"/>
                <a:gd name="T21" fmla="*/ 1 h 400"/>
                <a:gd name="T22" fmla="*/ 0 w 401"/>
                <a:gd name="T23" fmla="*/ 1 h 400"/>
                <a:gd name="T24" fmla="*/ 0 w 401"/>
                <a:gd name="T25" fmla="*/ 1 h 400"/>
                <a:gd name="T26" fmla="*/ 0 w 401"/>
                <a:gd name="T27" fmla="*/ 1 h 400"/>
                <a:gd name="T28" fmla="*/ 0 w 401"/>
                <a:gd name="T29" fmla="*/ 1 h 400"/>
                <a:gd name="T30" fmla="*/ 0 w 401"/>
                <a:gd name="T31" fmla="*/ 1 h 400"/>
                <a:gd name="T32" fmla="*/ 0 w 401"/>
                <a:gd name="T33" fmla="*/ 1 h 400"/>
                <a:gd name="T34" fmla="*/ 0 w 401"/>
                <a:gd name="T35" fmla="*/ 1 h 400"/>
                <a:gd name="T36" fmla="*/ 0 w 401"/>
                <a:gd name="T37" fmla="*/ 1 h 400"/>
                <a:gd name="T38" fmla="*/ 0 w 401"/>
                <a:gd name="T39" fmla="*/ 1 h 400"/>
                <a:gd name="T40" fmla="*/ 0 w 401"/>
                <a:gd name="T41" fmla="*/ 1 h 400"/>
                <a:gd name="T42" fmla="*/ 0 w 401"/>
                <a:gd name="T43" fmla="*/ 1 h 400"/>
                <a:gd name="T44" fmla="*/ 0 w 401"/>
                <a:gd name="T45" fmla="*/ 1 h 400"/>
                <a:gd name="T46" fmla="*/ 0 w 401"/>
                <a:gd name="T47" fmla="*/ 1 h 400"/>
                <a:gd name="T48" fmla="*/ 0 w 401"/>
                <a:gd name="T49" fmla="*/ 1 h 400"/>
                <a:gd name="T50" fmla="*/ 0 w 401"/>
                <a:gd name="T51" fmla="*/ 1 h 400"/>
                <a:gd name="T52" fmla="*/ 0 w 401"/>
                <a:gd name="T53" fmla="*/ 1 h 400"/>
                <a:gd name="T54" fmla="*/ 0 w 401"/>
                <a:gd name="T55" fmla="*/ 1 h 400"/>
                <a:gd name="T56" fmla="*/ 0 w 401"/>
                <a:gd name="T57" fmla="*/ 1 h 400"/>
                <a:gd name="T58" fmla="*/ 0 w 401"/>
                <a:gd name="T59" fmla="*/ 1 h 400"/>
                <a:gd name="T60" fmla="*/ 0 w 401"/>
                <a:gd name="T61" fmla="*/ 1 h 400"/>
                <a:gd name="T62" fmla="*/ 0 w 401"/>
                <a:gd name="T63" fmla="*/ 1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400"/>
                <a:gd name="T98" fmla="*/ 401 w 401"/>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400">
                  <a:moveTo>
                    <a:pt x="0" y="200"/>
                  </a:moveTo>
                  <a:lnTo>
                    <a:pt x="1" y="180"/>
                  </a:lnTo>
                  <a:lnTo>
                    <a:pt x="3" y="161"/>
                  </a:lnTo>
                  <a:lnTo>
                    <a:pt x="8" y="142"/>
                  </a:lnTo>
                  <a:lnTo>
                    <a:pt x="15" y="124"/>
                  </a:lnTo>
                  <a:lnTo>
                    <a:pt x="23" y="106"/>
                  </a:lnTo>
                  <a:lnTo>
                    <a:pt x="33" y="89"/>
                  </a:lnTo>
                  <a:lnTo>
                    <a:pt x="45" y="73"/>
                  </a:lnTo>
                  <a:lnTo>
                    <a:pt x="59" y="58"/>
                  </a:lnTo>
                  <a:lnTo>
                    <a:pt x="74" y="44"/>
                  </a:lnTo>
                  <a:lnTo>
                    <a:pt x="90" y="33"/>
                  </a:lnTo>
                  <a:lnTo>
                    <a:pt x="106" y="23"/>
                  </a:lnTo>
                  <a:lnTo>
                    <a:pt x="124" y="15"/>
                  </a:lnTo>
                  <a:lnTo>
                    <a:pt x="143" y="8"/>
                  </a:lnTo>
                  <a:lnTo>
                    <a:pt x="161" y="3"/>
                  </a:lnTo>
                  <a:lnTo>
                    <a:pt x="181" y="1"/>
                  </a:lnTo>
                  <a:lnTo>
                    <a:pt x="200" y="0"/>
                  </a:lnTo>
                  <a:lnTo>
                    <a:pt x="220" y="1"/>
                  </a:lnTo>
                  <a:lnTo>
                    <a:pt x="241" y="3"/>
                  </a:lnTo>
                  <a:lnTo>
                    <a:pt x="259" y="8"/>
                  </a:lnTo>
                  <a:lnTo>
                    <a:pt x="278" y="15"/>
                  </a:lnTo>
                  <a:lnTo>
                    <a:pt x="295" y="23"/>
                  </a:lnTo>
                  <a:lnTo>
                    <a:pt x="312" y="33"/>
                  </a:lnTo>
                  <a:lnTo>
                    <a:pt x="327" y="44"/>
                  </a:lnTo>
                  <a:lnTo>
                    <a:pt x="342" y="58"/>
                  </a:lnTo>
                  <a:lnTo>
                    <a:pt x="356" y="73"/>
                  </a:lnTo>
                  <a:lnTo>
                    <a:pt x="367" y="89"/>
                  </a:lnTo>
                  <a:lnTo>
                    <a:pt x="378" y="106"/>
                  </a:lnTo>
                  <a:lnTo>
                    <a:pt x="386" y="124"/>
                  </a:lnTo>
                  <a:lnTo>
                    <a:pt x="393" y="142"/>
                  </a:lnTo>
                  <a:lnTo>
                    <a:pt x="397" y="161"/>
                  </a:lnTo>
                  <a:lnTo>
                    <a:pt x="400" y="180"/>
                  </a:lnTo>
                  <a:lnTo>
                    <a:pt x="401" y="200"/>
                  </a:lnTo>
                  <a:lnTo>
                    <a:pt x="400" y="221"/>
                  </a:lnTo>
                  <a:lnTo>
                    <a:pt x="396" y="240"/>
                  </a:lnTo>
                  <a:lnTo>
                    <a:pt x="392" y="260"/>
                  </a:lnTo>
                  <a:lnTo>
                    <a:pt x="385" y="278"/>
                  </a:lnTo>
                  <a:lnTo>
                    <a:pt x="377" y="296"/>
                  </a:lnTo>
                  <a:lnTo>
                    <a:pt x="366" y="312"/>
                  </a:lnTo>
                  <a:lnTo>
                    <a:pt x="355" y="328"/>
                  </a:lnTo>
                  <a:lnTo>
                    <a:pt x="342" y="342"/>
                  </a:lnTo>
                  <a:lnTo>
                    <a:pt x="328" y="354"/>
                  </a:lnTo>
                  <a:lnTo>
                    <a:pt x="312" y="366"/>
                  </a:lnTo>
                  <a:lnTo>
                    <a:pt x="296" y="376"/>
                  </a:lnTo>
                  <a:lnTo>
                    <a:pt x="279" y="384"/>
                  </a:lnTo>
                  <a:lnTo>
                    <a:pt x="260" y="391"/>
                  </a:lnTo>
                  <a:lnTo>
                    <a:pt x="241" y="396"/>
                  </a:lnTo>
                  <a:lnTo>
                    <a:pt x="221" y="399"/>
                  </a:lnTo>
                  <a:lnTo>
                    <a:pt x="200" y="400"/>
                  </a:lnTo>
                  <a:lnTo>
                    <a:pt x="181" y="399"/>
                  </a:lnTo>
                  <a:lnTo>
                    <a:pt x="161" y="397"/>
                  </a:lnTo>
                  <a:lnTo>
                    <a:pt x="143" y="392"/>
                  </a:lnTo>
                  <a:lnTo>
                    <a:pt x="124" y="385"/>
                  </a:lnTo>
                  <a:lnTo>
                    <a:pt x="106" y="377"/>
                  </a:lnTo>
                  <a:lnTo>
                    <a:pt x="90" y="367"/>
                  </a:lnTo>
                  <a:lnTo>
                    <a:pt x="74" y="356"/>
                  </a:lnTo>
                  <a:lnTo>
                    <a:pt x="59" y="342"/>
                  </a:lnTo>
                  <a:lnTo>
                    <a:pt x="45" y="327"/>
                  </a:lnTo>
                  <a:lnTo>
                    <a:pt x="33" y="311"/>
                  </a:lnTo>
                  <a:lnTo>
                    <a:pt x="23" y="294"/>
                  </a:lnTo>
                  <a:lnTo>
                    <a:pt x="15" y="277"/>
                  </a:lnTo>
                  <a:lnTo>
                    <a:pt x="8" y="259"/>
                  </a:lnTo>
                  <a:lnTo>
                    <a:pt x="3" y="239"/>
                  </a:lnTo>
                  <a:lnTo>
                    <a:pt x="1" y="220"/>
                  </a:lnTo>
                  <a:lnTo>
                    <a:pt x="0" y="200"/>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sp>
          <p:nvSpPr>
            <p:cNvPr id="7230" name="Freeform 79"/>
            <p:cNvSpPr>
              <a:spLocks/>
            </p:cNvSpPr>
            <p:nvPr/>
          </p:nvSpPr>
          <p:spPr bwMode="auto">
            <a:xfrm>
              <a:off x="705" y="1814"/>
              <a:ext cx="180" cy="181"/>
            </a:xfrm>
            <a:custGeom>
              <a:avLst/>
              <a:gdLst>
                <a:gd name="T0" fmla="*/ 0 w 361"/>
                <a:gd name="T1" fmla="*/ 1 h 361"/>
                <a:gd name="T2" fmla="*/ 0 w 361"/>
                <a:gd name="T3" fmla="*/ 1 h 361"/>
                <a:gd name="T4" fmla="*/ 0 w 361"/>
                <a:gd name="T5" fmla="*/ 1 h 361"/>
                <a:gd name="T6" fmla="*/ 0 w 361"/>
                <a:gd name="T7" fmla="*/ 1 h 361"/>
                <a:gd name="T8" fmla="*/ 0 w 361"/>
                <a:gd name="T9" fmla="*/ 1 h 361"/>
                <a:gd name="T10" fmla="*/ 0 w 361"/>
                <a:gd name="T11" fmla="*/ 1 h 361"/>
                <a:gd name="T12" fmla="*/ 0 w 361"/>
                <a:gd name="T13" fmla="*/ 1 h 361"/>
                <a:gd name="T14" fmla="*/ 0 w 361"/>
                <a:gd name="T15" fmla="*/ 1 h 361"/>
                <a:gd name="T16" fmla="*/ 0 w 361"/>
                <a:gd name="T17" fmla="*/ 1 h 361"/>
                <a:gd name="T18" fmla="*/ 0 w 361"/>
                <a:gd name="T19" fmla="*/ 1 h 361"/>
                <a:gd name="T20" fmla="*/ 0 w 361"/>
                <a:gd name="T21" fmla="*/ 1 h 361"/>
                <a:gd name="T22" fmla="*/ 0 w 361"/>
                <a:gd name="T23" fmla="*/ 1 h 361"/>
                <a:gd name="T24" fmla="*/ 0 w 361"/>
                <a:gd name="T25" fmla="*/ 1 h 361"/>
                <a:gd name="T26" fmla="*/ 0 w 361"/>
                <a:gd name="T27" fmla="*/ 1 h 361"/>
                <a:gd name="T28" fmla="*/ 0 w 361"/>
                <a:gd name="T29" fmla="*/ 1 h 361"/>
                <a:gd name="T30" fmla="*/ 0 w 361"/>
                <a:gd name="T31" fmla="*/ 1 h 361"/>
                <a:gd name="T32" fmla="*/ 0 w 361"/>
                <a:gd name="T33" fmla="*/ 1 h 361"/>
                <a:gd name="T34" fmla="*/ 0 w 361"/>
                <a:gd name="T35" fmla="*/ 1 h 361"/>
                <a:gd name="T36" fmla="*/ 0 w 361"/>
                <a:gd name="T37" fmla="*/ 1 h 361"/>
                <a:gd name="T38" fmla="*/ 0 w 361"/>
                <a:gd name="T39" fmla="*/ 1 h 361"/>
                <a:gd name="T40" fmla="*/ 0 w 361"/>
                <a:gd name="T41" fmla="*/ 1 h 361"/>
                <a:gd name="T42" fmla="*/ 0 w 361"/>
                <a:gd name="T43" fmla="*/ 1 h 361"/>
                <a:gd name="T44" fmla="*/ 0 w 361"/>
                <a:gd name="T45" fmla="*/ 1 h 361"/>
                <a:gd name="T46" fmla="*/ 0 w 361"/>
                <a:gd name="T47" fmla="*/ 1 h 361"/>
                <a:gd name="T48" fmla="*/ 0 w 361"/>
                <a:gd name="T49" fmla="*/ 1 h 361"/>
                <a:gd name="T50" fmla="*/ 0 w 361"/>
                <a:gd name="T51" fmla="*/ 1 h 361"/>
                <a:gd name="T52" fmla="*/ 0 w 361"/>
                <a:gd name="T53" fmla="*/ 1 h 361"/>
                <a:gd name="T54" fmla="*/ 0 w 361"/>
                <a:gd name="T55" fmla="*/ 1 h 361"/>
                <a:gd name="T56" fmla="*/ 0 w 361"/>
                <a:gd name="T57" fmla="*/ 1 h 361"/>
                <a:gd name="T58" fmla="*/ 0 w 361"/>
                <a:gd name="T59" fmla="*/ 1 h 361"/>
                <a:gd name="T60" fmla="*/ 0 w 361"/>
                <a:gd name="T61" fmla="*/ 1 h 361"/>
                <a:gd name="T62" fmla="*/ 0 w 361"/>
                <a:gd name="T63" fmla="*/ 1 h 361"/>
                <a:gd name="T64" fmla="*/ 0 w 361"/>
                <a:gd name="T65" fmla="*/ 1 h 361"/>
                <a:gd name="T66" fmla="*/ 0 w 361"/>
                <a:gd name="T67" fmla="*/ 1 h 3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1"/>
                <a:gd name="T103" fmla="*/ 0 h 361"/>
                <a:gd name="T104" fmla="*/ 361 w 361"/>
                <a:gd name="T105" fmla="*/ 361 h 3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1" h="361">
                  <a:moveTo>
                    <a:pt x="302" y="58"/>
                  </a:moveTo>
                  <a:lnTo>
                    <a:pt x="287" y="44"/>
                  </a:lnTo>
                  <a:lnTo>
                    <a:pt x="272" y="33"/>
                  </a:lnTo>
                  <a:lnTo>
                    <a:pt x="255" y="23"/>
                  </a:lnTo>
                  <a:lnTo>
                    <a:pt x="238" y="15"/>
                  </a:lnTo>
                  <a:lnTo>
                    <a:pt x="219" y="8"/>
                  </a:lnTo>
                  <a:lnTo>
                    <a:pt x="201" y="3"/>
                  </a:lnTo>
                  <a:lnTo>
                    <a:pt x="180" y="1"/>
                  </a:lnTo>
                  <a:lnTo>
                    <a:pt x="160" y="0"/>
                  </a:lnTo>
                  <a:lnTo>
                    <a:pt x="141" y="1"/>
                  </a:lnTo>
                  <a:lnTo>
                    <a:pt x="121" y="3"/>
                  </a:lnTo>
                  <a:lnTo>
                    <a:pt x="103" y="8"/>
                  </a:lnTo>
                  <a:lnTo>
                    <a:pt x="84" y="15"/>
                  </a:lnTo>
                  <a:lnTo>
                    <a:pt x="66" y="23"/>
                  </a:lnTo>
                  <a:lnTo>
                    <a:pt x="50" y="33"/>
                  </a:lnTo>
                  <a:lnTo>
                    <a:pt x="34" y="44"/>
                  </a:lnTo>
                  <a:lnTo>
                    <a:pt x="19" y="58"/>
                  </a:lnTo>
                  <a:lnTo>
                    <a:pt x="14" y="64"/>
                  </a:lnTo>
                  <a:lnTo>
                    <a:pt x="10" y="69"/>
                  </a:lnTo>
                  <a:lnTo>
                    <a:pt x="5" y="74"/>
                  </a:lnTo>
                  <a:lnTo>
                    <a:pt x="0" y="80"/>
                  </a:lnTo>
                  <a:lnTo>
                    <a:pt x="14" y="71"/>
                  </a:lnTo>
                  <a:lnTo>
                    <a:pt x="28" y="63"/>
                  </a:lnTo>
                  <a:lnTo>
                    <a:pt x="42" y="56"/>
                  </a:lnTo>
                  <a:lnTo>
                    <a:pt x="57" y="50"/>
                  </a:lnTo>
                  <a:lnTo>
                    <a:pt x="72" y="46"/>
                  </a:lnTo>
                  <a:lnTo>
                    <a:pt x="88" y="42"/>
                  </a:lnTo>
                  <a:lnTo>
                    <a:pt x="104" y="41"/>
                  </a:lnTo>
                  <a:lnTo>
                    <a:pt x="120" y="40"/>
                  </a:lnTo>
                  <a:lnTo>
                    <a:pt x="140" y="41"/>
                  </a:lnTo>
                  <a:lnTo>
                    <a:pt x="159" y="43"/>
                  </a:lnTo>
                  <a:lnTo>
                    <a:pt x="178" y="49"/>
                  </a:lnTo>
                  <a:lnTo>
                    <a:pt x="196" y="55"/>
                  </a:lnTo>
                  <a:lnTo>
                    <a:pt x="215" y="64"/>
                  </a:lnTo>
                  <a:lnTo>
                    <a:pt x="231" y="74"/>
                  </a:lnTo>
                  <a:lnTo>
                    <a:pt x="247" y="86"/>
                  </a:lnTo>
                  <a:lnTo>
                    <a:pt x="262" y="99"/>
                  </a:lnTo>
                  <a:lnTo>
                    <a:pt x="276" y="114"/>
                  </a:lnTo>
                  <a:lnTo>
                    <a:pt x="287" y="130"/>
                  </a:lnTo>
                  <a:lnTo>
                    <a:pt x="297" y="146"/>
                  </a:lnTo>
                  <a:lnTo>
                    <a:pt x="306" y="164"/>
                  </a:lnTo>
                  <a:lnTo>
                    <a:pt x="312" y="183"/>
                  </a:lnTo>
                  <a:lnTo>
                    <a:pt x="317" y="201"/>
                  </a:lnTo>
                  <a:lnTo>
                    <a:pt x="319" y="222"/>
                  </a:lnTo>
                  <a:lnTo>
                    <a:pt x="321" y="241"/>
                  </a:lnTo>
                  <a:lnTo>
                    <a:pt x="319" y="258"/>
                  </a:lnTo>
                  <a:lnTo>
                    <a:pt x="318" y="275"/>
                  </a:lnTo>
                  <a:lnTo>
                    <a:pt x="315" y="290"/>
                  </a:lnTo>
                  <a:lnTo>
                    <a:pt x="310" y="306"/>
                  </a:lnTo>
                  <a:lnTo>
                    <a:pt x="304" y="321"/>
                  </a:lnTo>
                  <a:lnTo>
                    <a:pt x="297" y="335"/>
                  </a:lnTo>
                  <a:lnTo>
                    <a:pt x="289" y="349"/>
                  </a:lnTo>
                  <a:lnTo>
                    <a:pt x="280" y="361"/>
                  </a:lnTo>
                  <a:lnTo>
                    <a:pt x="297" y="346"/>
                  </a:lnTo>
                  <a:lnTo>
                    <a:pt x="314" y="330"/>
                  </a:lnTo>
                  <a:lnTo>
                    <a:pt x="327" y="312"/>
                  </a:lnTo>
                  <a:lnTo>
                    <a:pt x="339" y="291"/>
                  </a:lnTo>
                  <a:lnTo>
                    <a:pt x="348" y="270"/>
                  </a:lnTo>
                  <a:lnTo>
                    <a:pt x="355" y="247"/>
                  </a:lnTo>
                  <a:lnTo>
                    <a:pt x="360" y="224"/>
                  </a:lnTo>
                  <a:lnTo>
                    <a:pt x="361" y="200"/>
                  </a:lnTo>
                  <a:lnTo>
                    <a:pt x="360" y="180"/>
                  </a:lnTo>
                  <a:lnTo>
                    <a:pt x="357" y="161"/>
                  </a:lnTo>
                  <a:lnTo>
                    <a:pt x="353" y="142"/>
                  </a:lnTo>
                  <a:lnTo>
                    <a:pt x="346" y="124"/>
                  </a:lnTo>
                  <a:lnTo>
                    <a:pt x="338" y="106"/>
                  </a:lnTo>
                  <a:lnTo>
                    <a:pt x="327" y="89"/>
                  </a:lnTo>
                  <a:lnTo>
                    <a:pt x="316" y="73"/>
                  </a:lnTo>
                  <a:lnTo>
                    <a:pt x="302" y="58"/>
                  </a:lnTo>
                  <a:close/>
                </a:path>
              </a:pathLst>
            </a:custGeom>
            <a:solidFill>
              <a:srgbClr val="7FFF7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2100">
                <a:solidFill>
                  <a:schemeClr val="tx1"/>
                </a:solidFill>
                <a:ea typeface="ＭＳ Ｐゴシック" panose="020B0600070205080204" pitchFamily="34" charset="-128"/>
              </a:endParaRPr>
            </a:p>
          </p:txBody>
        </p:sp>
      </p:grpSp>
      <p:sp>
        <p:nvSpPr>
          <p:cNvPr id="7212" name="Rectangle 166"/>
          <p:cNvSpPr>
            <a:spLocks noGrp="1" noChangeArrowheads="1"/>
          </p:cNvSpPr>
          <p:nvPr>
            <p:ph type="title"/>
          </p:nvPr>
        </p:nvSpPr>
        <p:spPr/>
        <p:txBody>
          <a:bodyPr/>
          <a:lstStyle/>
          <a:p>
            <a:pPr eaLnBrk="1" hangingPunct="1"/>
            <a:r>
              <a:rPr lang="en-US" altLang="en-US"/>
              <a:t>DMADV Roadmap: Define</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121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121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12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215" grpId="0" animBg="1"/>
      <p:bldP spid="131216" grpId="0" animBg="1"/>
      <p:bldP spid="131217"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r>
              <a:rPr lang="en-US" altLang="en-US"/>
              <a:t>Should KJ Be Used?	</a:t>
            </a:r>
          </a:p>
        </p:txBody>
      </p:sp>
      <p:sp>
        <p:nvSpPr>
          <p:cNvPr id="52227" name="Rectangle 3"/>
          <p:cNvSpPr>
            <a:spLocks noGrp="1" noChangeArrowheads="1"/>
          </p:cNvSpPr>
          <p:nvPr>
            <p:ph type="body" idx="1"/>
          </p:nvPr>
        </p:nvSpPr>
        <p:spPr>
          <a:xfrm>
            <a:off x="522288" y="1338263"/>
            <a:ext cx="8159750" cy="4252912"/>
          </a:xfrm>
        </p:spPr>
        <p:txBody>
          <a:bodyPr/>
          <a:lstStyle/>
          <a:p>
            <a:pPr marL="609600" indent="-609600" eaLnBrk="1" hangingPunct="1">
              <a:lnSpc>
                <a:spcPct val="85000"/>
              </a:lnSpc>
              <a:buSzTx/>
              <a:buFontTx/>
              <a:buNone/>
            </a:pPr>
            <a:r>
              <a:rPr lang="en-US" altLang="en-US" sz="1800"/>
              <a:t>1.  Articulate the theme.    2. Develop participants list              3. Assess (1-5)</a:t>
            </a:r>
          </a:p>
        </p:txBody>
      </p:sp>
      <p:grpSp>
        <p:nvGrpSpPr>
          <p:cNvPr id="52228" name="Group 6"/>
          <p:cNvGrpSpPr>
            <a:grpSpLocks/>
          </p:cNvGrpSpPr>
          <p:nvPr/>
        </p:nvGrpSpPr>
        <p:grpSpPr bwMode="auto">
          <a:xfrm>
            <a:off x="2425700" y="1782763"/>
            <a:ext cx="5475288" cy="420687"/>
            <a:chOff x="1488" y="2032"/>
            <a:chExt cx="3449" cy="265"/>
          </a:xfrm>
        </p:grpSpPr>
        <p:sp>
          <p:nvSpPr>
            <p:cNvPr id="52261" name="Line 7"/>
            <p:cNvSpPr>
              <a:spLocks noChangeShapeType="1"/>
            </p:cNvSpPr>
            <p:nvPr/>
          </p:nvSpPr>
          <p:spPr bwMode="blackWhite">
            <a:xfrm>
              <a:off x="1672" y="2182"/>
              <a:ext cx="2064"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2262" name="Text Box 8"/>
            <p:cNvSpPr txBox="1">
              <a:spLocks noChangeArrowheads="1"/>
            </p:cNvSpPr>
            <p:nvPr/>
          </p:nvSpPr>
          <p:spPr bwMode="blackWhite">
            <a:xfrm>
              <a:off x="1488" y="2032"/>
              <a:ext cx="20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1</a:t>
              </a:r>
            </a:p>
          </p:txBody>
        </p:sp>
        <p:sp>
          <p:nvSpPr>
            <p:cNvPr id="52263" name="Text Box 9"/>
            <p:cNvSpPr txBox="1">
              <a:spLocks noChangeArrowheads="1"/>
            </p:cNvSpPr>
            <p:nvPr/>
          </p:nvSpPr>
          <p:spPr bwMode="blackWhite">
            <a:xfrm>
              <a:off x="3725" y="2047"/>
              <a:ext cx="20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5</a:t>
              </a:r>
            </a:p>
          </p:txBody>
        </p:sp>
        <p:sp>
          <p:nvSpPr>
            <p:cNvPr id="52264" name="Line 10"/>
            <p:cNvSpPr>
              <a:spLocks noChangeShapeType="1"/>
            </p:cNvSpPr>
            <p:nvPr/>
          </p:nvSpPr>
          <p:spPr bwMode="blackWhite">
            <a:xfrm>
              <a:off x="4478" y="2277"/>
              <a:ext cx="459"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52229" name="Text Box 12"/>
          <p:cNvSpPr txBox="1">
            <a:spLocks noChangeArrowheads="1"/>
          </p:cNvSpPr>
          <p:nvPr/>
        </p:nvSpPr>
        <p:spPr bwMode="blackWhite">
          <a:xfrm>
            <a:off x="352425" y="1989138"/>
            <a:ext cx="354965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Perspective:	</a:t>
            </a:r>
            <a:r>
              <a:rPr lang="en-US" altLang="en-US" sz="1400" b="1">
                <a:solidFill>
                  <a:schemeClr val="tx1"/>
                </a:solidFill>
              </a:rPr>
              <a:t>Participants share</a:t>
            </a:r>
          </a:p>
          <a:p>
            <a:pPr eaLnBrk="1" hangingPunct="1">
              <a:spcBef>
                <a:spcPct val="0"/>
              </a:spcBef>
            </a:pPr>
            <a:r>
              <a:rPr lang="en-US" altLang="en-US" sz="1400" b="1">
                <a:solidFill>
                  <a:schemeClr val="tx1"/>
                </a:solidFill>
              </a:rPr>
              <a:t>		common view</a:t>
            </a:r>
            <a:endParaRPr lang="en-US" altLang="en-US" sz="2000" b="1">
              <a:solidFill>
                <a:schemeClr val="tx1"/>
              </a:solidFill>
            </a:endParaRPr>
          </a:p>
        </p:txBody>
      </p:sp>
      <p:sp>
        <p:nvSpPr>
          <p:cNvPr id="52230" name="Text Box 13"/>
          <p:cNvSpPr txBox="1">
            <a:spLocks noChangeArrowheads="1"/>
          </p:cNvSpPr>
          <p:nvPr/>
        </p:nvSpPr>
        <p:spPr bwMode="blackWhite">
          <a:xfrm>
            <a:off x="5327650" y="2049463"/>
            <a:ext cx="184150"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1400" b="1">
              <a:solidFill>
                <a:schemeClr val="tx1"/>
              </a:solidFill>
            </a:endParaRPr>
          </a:p>
          <a:p>
            <a:pPr eaLnBrk="1" hangingPunct="1">
              <a:spcBef>
                <a:spcPct val="0"/>
              </a:spcBef>
            </a:pPr>
            <a:endParaRPr lang="en-US" altLang="en-US" sz="1400" b="1">
              <a:solidFill>
                <a:schemeClr val="tx1"/>
              </a:solidFill>
            </a:endParaRPr>
          </a:p>
        </p:txBody>
      </p:sp>
      <p:grpSp>
        <p:nvGrpSpPr>
          <p:cNvPr id="52231" name="Group 15"/>
          <p:cNvGrpSpPr>
            <a:grpSpLocks/>
          </p:cNvGrpSpPr>
          <p:nvPr/>
        </p:nvGrpSpPr>
        <p:grpSpPr bwMode="auto">
          <a:xfrm>
            <a:off x="2362200" y="2665413"/>
            <a:ext cx="5575300" cy="420687"/>
            <a:chOff x="1488" y="2032"/>
            <a:chExt cx="3431" cy="265"/>
          </a:xfrm>
        </p:grpSpPr>
        <p:sp>
          <p:nvSpPr>
            <p:cNvPr id="52257" name="Line 16"/>
            <p:cNvSpPr>
              <a:spLocks noChangeShapeType="1"/>
            </p:cNvSpPr>
            <p:nvPr/>
          </p:nvSpPr>
          <p:spPr bwMode="blackWhite">
            <a:xfrm>
              <a:off x="1672" y="2182"/>
              <a:ext cx="2064"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2258" name="Text Box 17"/>
            <p:cNvSpPr txBox="1">
              <a:spLocks noChangeArrowheads="1"/>
            </p:cNvSpPr>
            <p:nvPr/>
          </p:nvSpPr>
          <p:spPr bwMode="blackWhite">
            <a:xfrm>
              <a:off x="1488" y="2032"/>
              <a:ext cx="20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1</a:t>
              </a:r>
            </a:p>
          </p:txBody>
        </p:sp>
        <p:sp>
          <p:nvSpPr>
            <p:cNvPr id="52259" name="Text Box 18"/>
            <p:cNvSpPr txBox="1">
              <a:spLocks noChangeArrowheads="1"/>
            </p:cNvSpPr>
            <p:nvPr/>
          </p:nvSpPr>
          <p:spPr bwMode="blackWhite">
            <a:xfrm>
              <a:off x="3725" y="2047"/>
              <a:ext cx="20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5</a:t>
              </a:r>
            </a:p>
          </p:txBody>
        </p:sp>
        <p:sp>
          <p:nvSpPr>
            <p:cNvPr id="52260" name="Line 19"/>
            <p:cNvSpPr>
              <a:spLocks noChangeShapeType="1"/>
            </p:cNvSpPr>
            <p:nvPr/>
          </p:nvSpPr>
          <p:spPr bwMode="blackWhite">
            <a:xfrm>
              <a:off x="4460" y="2231"/>
              <a:ext cx="459"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52232" name="Text Box 21"/>
          <p:cNvSpPr txBox="1">
            <a:spLocks noChangeArrowheads="1"/>
          </p:cNvSpPr>
          <p:nvPr/>
        </p:nvSpPr>
        <p:spPr bwMode="blackWhite">
          <a:xfrm>
            <a:off x="355600" y="2706688"/>
            <a:ext cx="2298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Complexity:	</a:t>
            </a:r>
          </a:p>
        </p:txBody>
      </p:sp>
      <p:sp>
        <p:nvSpPr>
          <p:cNvPr id="52233" name="Text Box 22"/>
          <p:cNvSpPr txBox="1">
            <a:spLocks noChangeArrowheads="1"/>
          </p:cNvSpPr>
          <p:nvPr/>
        </p:nvSpPr>
        <p:spPr bwMode="blackWhite">
          <a:xfrm>
            <a:off x="5872163" y="2976563"/>
            <a:ext cx="61753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r" eaLnBrk="1" hangingPunct="1">
              <a:spcBef>
                <a:spcPct val="0"/>
              </a:spcBef>
            </a:pPr>
            <a:r>
              <a:rPr lang="en-US" altLang="en-US" b="1">
                <a:solidFill>
                  <a:schemeClr val="tx1"/>
                </a:solidFill>
              </a:rPr>
              <a:t>high</a:t>
            </a:r>
          </a:p>
          <a:p>
            <a:pPr algn="r" eaLnBrk="1" hangingPunct="1">
              <a:spcBef>
                <a:spcPct val="0"/>
              </a:spcBef>
            </a:pPr>
            <a:endParaRPr lang="en-US" altLang="en-US" sz="1400" b="1">
              <a:solidFill>
                <a:schemeClr val="tx1"/>
              </a:solidFill>
            </a:endParaRPr>
          </a:p>
          <a:p>
            <a:pPr algn="r" eaLnBrk="1" hangingPunct="1">
              <a:spcBef>
                <a:spcPct val="0"/>
              </a:spcBef>
            </a:pPr>
            <a:endParaRPr lang="en-US" altLang="en-US" sz="1400" b="1">
              <a:solidFill>
                <a:schemeClr val="tx1"/>
              </a:solidFill>
            </a:endParaRPr>
          </a:p>
        </p:txBody>
      </p:sp>
      <p:grpSp>
        <p:nvGrpSpPr>
          <p:cNvPr id="52234" name="Group 24"/>
          <p:cNvGrpSpPr>
            <a:grpSpLocks/>
          </p:cNvGrpSpPr>
          <p:nvPr/>
        </p:nvGrpSpPr>
        <p:grpSpPr bwMode="auto">
          <a:xfrm>
            <a:off x="2416175" y="3397250"/>
            <a:ext cx="5546725" cy="420688"/>
            <a:chOff x="1488" y="2032"/>
            <a:chExt cx="3494" cy="265"/>
          </a:xfrm>
        </p:grpSpPr>
        <p:sp>
          <p:nvSpPr>
            <p:cNvPr id="52253" name="Line 25"/>
            <p:cNvSpPr>
              <a:spLocks noChangeShapeType="1"/>
            </p:cNvSpPr>
            <p:nvPr/>
          </p:nvSpPr>
          <p:spPr bwMode="blackWhite">
            <a:xfrm>
              <a:off x="1672" y="2182"/>
              <a:ext cx="2064"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2254" name="Text Box 26"/>
            <p:cNvSpPr txBox="1">
              <a:spLocks noChangeArrowheads="1"/>
            </p:cNvSpPr>
            <p:nvPr/>
          </p:nvSpPr>
          <p:spPr bwMode="blackWhite">
            <a:xfrm>
              <a:off x="1488" y="2032"/>
              <a:ext cx="20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1</a:t>
              </a:r>
            </a:p>
          </p:txBody>
        </p:sp>
        <p:sp>
          <p:nvSpPr>
            <p:cNvPr id="52255" name="Text Box 27"/>
            <p:cNvSpPr txBox="1">
              <a:spLocks noChangeArrowheads="1"/>
            </p:cNvSpPr>
            <p:nvPr/>
          </p:nvSpPr>
          <p:spPr bwMode="blackWhite">
            <a:xfrm>
              <a:off x="3725" y="2047"/>
              <a:ext cx="20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5</a:t>
              </a:r>
            </a:p>
          </p:txBody>
        </p:sp>
        <p:sp>
          <p:nvSpPr>
            <p:cNvPr id="52256" name="Line 28"/>
            <p:cNvSpPr>
              <a:spLocks noChangeShapeType="1"/>
            </p:cNvSpPr>
            <p:nvPr/>
          </p:nvSpPr>
          <p:spPr bwMode="blackWhite">
            <a:xfrm>
              <a:off x="4523" y="2237"/>
              <a:ext cx="459"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52235" name="Text Box 30"/>
          <p:cNvSpPr txBox="1">
            <a:spLocks noChangeArrowheads="1"/>
          </p:cNvSpPr>
          <p:nvPr/>
        </p:nvSpPr>
        <p:spPr bwMode="blackWhite">
          <a:xfrm>
            <a:off x="363538" y="3419475"/>
            <a:ext cx="20129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Urgency:	</a:t>
            </a:r>
          </a:p>
        </p:txBody>
      </p:sp>
      <p:sp>
        <p:nvSpPr>
          <p:cNvPr id="52236" name="Text Box 31"/>
          <p:cNvSpPr txBox="1">
            <a:spLocks noChangeArrowheads="1"/>
          </p:cNvSpPr>
          <p:nvPr/>
        </p:nvSpPr>
        <p:spPr bwMode="blackWhite">
          <a:xfrm>
            <a:off x="5907088" y="3727450"/>
            <a:ext cx="617537"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r" eaLnBrk="1" hangingPunct="1">
              <a:spcBef>
                <a:spcPct val="0"/>
              </a:spcBef>
            </a:pPr>
            <a:r>
              <a:rPr lang="en-US" altLang="en-US" b="1">
                <a:solidFill>
                  <a:schemeClr val="tx1"/>
                </a:solidFill>
              </a:rPr>
              <a:t>high</a:t>
            </a:r>
          </a:p>
          <a:p>
            <a:pPr algn="r" eaLnBrk="1" hangingPunct="1">
              <a:spcBef>
                <a:spcPct val="0"/>
              </a:spcBef>
            </a:pPr>
            <a:endParaRPr lang="en-US" altLang="en-US" sz="1400" b="1">
              <a:solidFill>
                <a:schemeClr val="tx1"/>
              </a:solidFill>
            </a:endParaRPr>
          </a:p>
          <a:p>
            <a:pPr algn="r" eaLnBrk="1" hangingPunct="1">
              <a:spcBef>
                <a:spcPct val="0"/>
              </a:spcBef>
            </a:pPr>
            <a:endParaRPr lang="en-US" altLang="en-US" sz="1400" b="1">
              <a:solidFill>
                <a:schemeClr val="tx1"/>
              </a:solidFill>
            </a:endParaRPr>
          </a:p>
        </p:txBody>
      </p:sp>
      <p:grpSp>
        <p:nvGrpSpPr>
          <p:cNvPr id="52237" name="Group 33"/>
          <p:cNvGrpSpPr>
            <a:grpSpLocks/>
          </p:cNvGrpSpPr>
          <p:nvPr/>
        </p:nvGrpSpPr>
        <p:grpSpPr bwMode="auto">
          <a:xfrm>
            <a:off x="2422525" y="4237038"/>
            <a:ext cx="5597525" cy="420687"/>
            <a:chOff x="1488" y="2032"/>
            <a:chExt cx="3402" cy="265"/>
          </a:xfrm>
        </p:grpSpPr>
        <p:sp>
          <p:nvSpPr>
            <p:cNvPr id="52249" name="Line 34"/>
            <p:cNvSpPr>
              <a:spLocks noChangeShapeType="1"/>
            </p:cNvSpPr>
            <p:nvPr/>
          </p:nvSpPr>
          <p:spPr bwMode="blackWhite">
            <a:xfrm>
              <a:off x="1672" y="2182"/>
              <a:ext cx="2064"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2250" name="Text Box 35"/>
            <p:cNvSpPr txBox="1">
              <a:spLocks noChangeArrowheads="1"/>
            </p:cNvSpPr>
            <p:nvPr/>
          </p:nvSpPr>
          <p:spPr bwMode="blackWhite">
            <a:xfrm>
              <a:off x="1488" y="2032"/>
              <a:ext cx="20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1</a:t>
              </a:r>
            </a:p>
          </p:txBody>
        </p:sp>
        <p:sp>
          <p:nvSpPr>
            <p:cNvPr id="52251" name="Text Box 36"/>
            <p:cNvSpPr txBox="1">
              <a:spLocks noChangeArrowheads="1"/>
            </p:cNvSpPr>
            <p:nvPr/>
          </p:nvSpPr>
          <p:spPr bwMode="blackWhite">
            <a:xfrm>
              <a:off x="3725" y="2047"/>
              <a:ext cx="20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5</a:t>
              </a:r>
            </a:p>
          </p:txBody>
        </p:sp>
        <p:sp>
          <p:nvSpPr>
            <p:cNvPr id="52252" name="Line 37"/>
            <p:cNvSpPr>
              <a:spLocks noChangeShapeType="1"/>
            </p:cNvSpPr>
            <p:nvPr/>
          </p:nvSpPr>
          <p:spPr bwMode="blackWhite">
            <a:xfrm>
              <a:off x="4431" y="2185"/>
              <a:ext cx="459"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52238" name="Text Box 39"/>
          <p:cNvSpPr txBox="1">
            <a:spLocks noChangeArrowheads="1"/>
          </p:cNvSpPr>
          <p:nvPr/>
        </p:nvSpPr>
        <p:spPr bwMode="blackWhite">
          <a:xfrm>
            <a:off x="346075" y="4214813"/>
            <a:ext cx="292735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r" eaLnBrk="1" hangingPunct="1">
              <a:spcBef>
                <a:spcPct val="0"/>
              </a:spcBef>
            </a:pPr>
            <a:r>
              <a:rPr lang="en-US" altLang="en-US" sz="2000" b="1">
                <a:solidFill>
                  <a:schemeClr val="tx1"/>
                </a:solidFill>
              </a:rPr>
              <a:t>Communication:	</a:t>
            </a:r>
          </a:p>
          <a:p>
            <a:pPr algn="r" eaLnBrk="1" hangingPunct="1">
              <a:spcBef>
                <a:spcPct val="0"/>
              </a:spcBef>
            </a:pPr>
            <a:r>
              <a:rPr lang="en-US" altLang="en-US" sz="2000" b="1">
                <a:solidFill>
                  <a:schemeClr val="tx1"/>
                </a:solidFill>
              </a:rPr>
              <a:t>		</a:t>
            </a:r>
            <a:endParaRPr lang="en-US" altLang="en-US" b="1">
              <a:solidFill>
                <a:schemeClr val="tx1"/>
              </a:solidFill>
            </a:endParaRPr>
          </a:p>
        </p:txBody>
      </p:sp>
      <p:sp>
        <p:nvSpPr>
          <p:cNvPr id="52239" name="Text Box 40"/>
          <p:cNvSpPr txBox="1">
            <a:spLocks noChangeArrowheads="1"/>
          </p:cNvSpPr>
          <p:nvPr/>
        </p:nvSpPr>
        <p:spPr bwMode="blackWhite">
          <a:xfrm>
            <a:off x="5284788" y="4651375"/>
            <a:ext cx="1360487" cy="125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r" eaLnBrk="1" hangingPunct="1">
              <a:spcBef>
                <a:spcPct val="0"/>
              </a:spcBef>
            </a:pPr>
            <a:r>
              <a:rPr lang="en-US" altLang="en-US" b="1">
                <a:solidFill>
                  <a:schemeClr val="tx1"/>
                </a:solidFill>
              </a:rPr>
              <a:t>hard to see </a:t>
            </a:r>
            <a:br>
              <a:rPr lang="en-US" altLang="en-US" b="1">
                <a:solidFill>
                  <a:schemeClr val="tx1"/>
                </a:solidFill>
              </a:rPr>
            </a:br>
            <a:r>
              <a:rPr lang="en-US" altLang="en-US" b="1">
                <a:solidFill>
                  <a:schemeClr val="tx1"/>
                </a:solidFill>
              </a:rPr>
              <a:t>the forest </a:t>
            </a:r>
            <a:br>
              <a:rPr lang="en-US" altLang="en-US" b="1">
                <a:solidFill>
                  <a:schemeClr val="tx1"/>
                </a:solidFill>
              </a:rPr>
            </a:br>
            <a:r>
              <a:rPr lang="en-US" altLang="en-US" b="1">
                <a:solidFill>
                  <a:schemeClr val="tx1"/>
                </a:solidFill>
              </a:rPr>
              <a:t>for the trees</a:t>
            </a:r>
          </a:p>
          <a:p>
            <a:pPr algn="r" eaLnBrk="1" hangingPunct="1">
              <a:spcBef>
                <a:spcPct val="0"/>
              </a:spcBef>
            </a:pPr>
            <a:endParaRPr lang="en-US" altLang="en-US" sz="1400" b="1">
              <a:solidFill>
                <a:schemeClr val="tx1"/>
              </a:solidFill>
            </a:endParaRPr>
          </a:p>
          <a:p>
            <a:pPr algn="r" eaLnBrk="1" hangingPunct="1">
              <a:spcBef>
                <a:spcPct val="0"/>
              </a:spcBef>
            </a:pPr>
            <a:endParaRPr lang="en-US" altLang="en-US" sz="1400" b="1">
              <a:solidFill>
                <a:schemeClr val="tx1"/>
              </a:solidFill>
            </a:endParaRPr>
          </a:p>
        </p:txBody>
      </p:sp>
      <p:pic>
        <p:nvPicPr>
          <p:cNvPr id="52240"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41" name="Rectangle 43"/>
          <p:cNvSpPr>
            <a:spLocks noChangeArrowheads="1"/>
          </p:cNvSpPr>
          <p:nvPr/>
        </p:nvSpPr>
        <p:spPr bwMode="auto">
          <a:xfrm>
            <a:off x="2319338" y="2963863"/>
            <a:ext cx="52863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r" eaLnBrk="1" hangingPunct="1">
              <a:spcBef>
                <a:spcPct val="0"/>
              </a:spcBef>
            </a:pPr>
            <a:r>
              <a:rPr lang="en-US" altLang="en-US" b="1">
                <a:solidFill>
                  <a:schemeClr val="tx1"/>
                </a:solidFill>
              </a:rPr>
              <a:t>low</a:t>
            </a:r>
          </a:p>
        </p:txBody>
      </p:sp>
      <p:sp>
        <p:nvSpPr>
          <p:cNvPr id="52242" name="Rectangle 44"/>
          <p:cNvSpPr>
            <a:spLocks noChangeArrowheads="1"/>
          </p:cNvSpPr>
          <p:nvPr/>
        </p:nvSpPr>
        <p:spPr bwMode="auto">
          <a:xfrm>
            <a:off x="2457450" y="3695700"/>
            <a:ext cx="5270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r" eaLnBrk="1" hangingPunct="1">
              <a:spcBef>
                <a:spcPct val="0"/>
              </a:spcBef>
            </a:pPr>
            <a:r>
              <a:rPr lang="en-US" altLang="en-US" b="1">
                <a:solidFill>
                  <a:schemeClr val="tx1"/>
                </a:solidFill>
              </a:rPr>
              <a:t>low</a:t>
            </a:r>
          </a:p>
        </p:txBody>
      </p:sp>
      <p:sp>
        <p:nvSpPr>
          <p:cNvPr id="52243" name="Rectangle 45"/>
          <p:cNvSpPr>
            <a:spLocks noChangeArrowheads="1"/>
          </p:cNvSpPr>
          <p:nvPr/>
        </p:nvSpPr>
        <p:spPr bwMode="auto">
          <a:xfrm>
            <a:off x="768350" y="5572125"/>
            <a:ext cx="7169150" cy="92551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eaLnBrk="0" hangingPunct="0">
              <a:defRPr sz="1600">
                <a:solidFill>
                  <a:srgbClr val="FFFF99"/>
                </a:solidFill>
                <a:latin typeface="Arial" panose="020B0604020202020204" pitchFamily="34" charset="0"/>
              </a:defRPr>
            </a:lvl1pPr>
            <a:lvl2pPr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lvl="1" eaLnBrk="1" hangingPunct="1">
              <a:spcBef>
                <a:spcPct val="0"/>
              </a:spcBef>
            </a:pPr>
            <a:r>
              <a:rPr lang="en-US" altLang="en-US" sz="1800">
                <a:solidFill>
                  <a:schemeClr val="tx1"/>
                </a:solidFill>
              </a:rPr>
              <a:t>&lt; about  6		simple affinity would suffice</a:t>
            </a:r>
          </a:p>
          <a:p>
            <a:pPr lvl="1" eaLnBrk="1" hangingPunct="1">
              <a:spcBef>
                <a:spcPct val="0"/>
              </a:spcBef>
            </a:pPr>
            <a:r>
              <a:rPr lang="en-US" altLang="en-US" sz="1800">
                <a:solidFill>
                  <a:schemeClr val="tx1"/>
                </a:solidFill>
              </a:rPr>
              <a:t>&lt; 8-10	 	reconsider theme and/or participants</a:t>
            </a:r>
          </a:p>
          <a:p>
            <a:pPr lvl="1" eaLnBrk="1" hangingPunct="1">
              <a:spcBef>
                <a:spcPct val="0"/>
              </a:spcBef>
            </a:pPr>
            <a:r>
              <a:rPr lang="en-US" altLang="en-US" sz="1800">
                <a:solidFill>
                  <a:schemeClr val="tx1"/>
                </a:solidFill>
              </a:rPr>
              <a:t>&gt; About 12	 	KJ probably worthwhile</a:t>
            </a:r>
          </a:p>
        </p:txBody>
      </p:sp>
      <p:sp>
        <p:nvSpPr>
          <p:cNvPr id="52244" name="TextBox 46"/>
          <p:cNvSpPr txBox="1">
            <a:spLocks noChangeArrowheads="1"/>
          </p:cNvSpPr>
          <p:nvPr/>
        </p:nvSpPr>
        <p:spPr bwMode="auto">
          <a:xfrm>
            <a:off x="7589838" y="5092700"/>
            <a:ext cx="950912" cy="646113"/>
          </a:xfrm>
          <a:prstGeom prst="rect">
            <a:avLst/>
          </a:prstGeom>
          <a:solidFill>
            <a:schemeClr val="bg1"/>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chemeClr val="tx1"/>
                </a:solidFill>
              </a:rPr>
              <a:t>Assess Total</a:t>
            </a:r>
          </a:p>
        </p:txBody>
      </p:sp>
      <p:cxnSp>
        <p:nvCxnSpPr>
          <p:cNvPr id="52245" name="Straight Arrow Connector 48"/>
          <p:cNvCxnSpPr>
            <a:cxnSpLocks noChangeShapeType="1"/>
          </p:cNvCxnSpPr>
          <p:nvPr/>
        </p:nvCxnSpPr>
        <p:spPr bwMode="auto">
          <a:xfrm rot="5400000">
            <a:off x="7214394" y="5156994"/>
            <a:ext cx="531813" cy="238125"/>
          </a:xfrm>
          <a:prstGeom prst="straightConnector1">
            <a:avLst/>
          </a:prstGeom>
          <a:noFill/>
          <a:ln w="28575"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52246" name="Rectangle 49"/>
          <p:cNvSpPr>
            <a:spLocks noChangeArrowheads="1"/>
          </p:cNvSpPr>
          <p:nvPr/>
        </p:nvSpPr>
        <p:spPr bwMode="auto">
          <a:xfrm>
            <a:off x="6610350" y="1123950"/>
            <a:ext cx="1857375" cy="3878263"/>
          </a:xfrm>
          <a:prstGeom prst="rect">
            <a:avLst/>
          </a:prstGeom>
          <a:noFill/>
          <a:ln w="127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2247" name="Rectangle 51"/>
          <p:cNvSpPr>
            <a:spLocks noChangeArrowheads="1"/>
          </p:cNvSpPr>
          <p:nvPr/>
        </p:nvSpPr>
        <p:spPr bwMode="auto">
          <a:xfrm>
            <a:off x="5715000" y="2079625"/>
            <a:ext cx="1050925"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400" b="1">
                <a:solidFill>
                  <a:schemeClr val="tx1"/>
                </a:solidFill>
              </a:rPr>
              <a:t>Many, </a:t>
            </a:r>
            <a:br>
              <a:rPr lang="en-US" altLang="en-US" sz="1400" b="1">
                <a:solidFill>
                  <a:schemeClr val="tx1"/>
                </a:solidFill>
              </a:rPr>
            </a:br>
            <a:r>
              <a:rPr lang="en-US" altLang="en-US" sz="1400" b="1">
                <a:solidFill>
                  <a:schemeClr val="tx1"/>
                </a:solidFill>
              </a:rPr>
              <a:t>varied</a:t>
            </a:r>
            <a:br>
              <a:rPr lang="en-US" altLang="en-US" sz="1400" b="1">
                <a:solidFill>
                  <a:schemeClr val="tx1"/>
                </a:solidFill>
              </a:rPr>
            </a:br>
            <a:r>
              <a:rPr lang="en-US" altLang="en-US" sz="1400" b="1">
                <a:solidFill>
                  <a:schemeClr val="tx1"/>
                </a:solidFill>
              </a:rPr>
              <a:t>Views</a:t>
            </a:r>
          </a:p>
        </p:txBody>
      </p:sp>
      <p:sp>
        <p:nvSpPr>
          <p:cNvPr id="52248" name="Rectangle 44"/>
          <p:cNvSpPr>
            <a:spLocks noChangeArrowheads="1"/>
          </p:cNvSpPr>
          <p:nvPr/>
        </p:nvSpPr>
        <p:spPr bwMode="auto">
          <a:xfrm>
            <a:off x="303213" y="4649788"/>
            <a:ext cx="45720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b="1">
                <a:solidFill>
                  <a:schemeClr val="tx1"/>
                </a:solidFill>
              </a:rPr>
              <a:t>data already </a:t>
            </a:r>
            <a:br>
              <a:rPr lang="en-US" altLang="en-US" b="1">
                <a:solidFill>
                  <a:schemeClr val="tx1"/>
                </a:solidFill>
              </a:rPr>
            </a:br>
            <a:r>
              <a:rPr lang="en-US" altLang="en-US" b="1">
                <a:solidFill>
                  <a:schemeClr val="tx1"/>
                </a:solidFill>
              </a:rPr>
              <a:t>easy to </a:t>
            </a:r>
            <a:br>
              <a:rPr lang="en-US" altLang="en-US" b="1">
                <a:solidFill>
                  <a:schemeClr val="tx1"/>
                </a:solidFill>
              </a:rPr>
            </a:br>
            <a:r>
              <a:rPr lang="en-US" altLang="en-US" b="1">
                <a:solidFill>
                  <a:schemeClr val="tx1"/>
                </a:solidFill>
              </a:rPr>
              <a:t>use/communicate</a:t>
            </a:r>
          </a:p>
        </p:txBody>
      </p:sp>
    </p:spTree>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r>
              <a:rPr lang="en-US" altLang="en-US"/>
              <a:t>KJ Steps 1- 7 </a:t>
            </a:r>
          </a:p>
        </p:txBody>
      </p:sp>
      <p:sp>
        <p:nvSpPr>
          <p:cNvPr id="53251" name="Text Box 3"/>
          <p:cNvSpPr txBox="1">
            <a:spLocks noChangeArrowheads="1"/>
          </p:cNvSpPr>
          <p:nvPr/>
        </p:nvSpPr>
        <p:spPr bwMode="blackWhite">
          <a:xfrm>
            <a:off x="246063" y="1295400"/>
            <a:ext cx="8174037" cy="5268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marL="457200" indent="-457200"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166938" eaLnBrk="0" hangingPunct="0">
              <a:defRPr sz="1600">
                <a:solidFill>
                  <a:srgbClr val="FFFF99"/>
                </a:solidFill>
                <a:latin typeface="Arial" panose="020B0604020202020204" pitchFamily="34" charset="0"/>
              </a:defRPr>
            </a:lvl5pPr>
            <a:lvl6pPr marL="2514600" indent="2166938" eaLnBrk="0" fontAlgn="base" hangingPunct="0">
              <a:spcBef>
                <a:spcPct val="50000"/>
              </a:spcBef>
              <a:spcAft>
                <a:spcPct val="0"/>
              </a:spcAft>
              <a:defRPr sz="1600">
                <a:solidFill>
                  <a:srgbClr val="FFFF99"/>
                </a:solidFill>
                <a:latin typeface="Arial" panose="020B0604020202020204" pitchFamily="34" charset="0"/>
              </a:defRPr>
            </a:lvl6pPr>
            <a:lvl7pPr marL="2971800" indent="2166938" eaLnBrk="0" fontAlgn="base" hangingPunct="0">
              <a:spcBef>
                <a:spcPct val="50000"/>
              </a:spcBef>
              <a:spcAft>
                <a:spcPct val="0"/>
              </a:spcAft>
              <a:defRPr sz="1600">
                <a:solidFill>
                  <a:srgbClr val="FFFF99"/>
                </a:solidFill>
                <a:latin typeface="Arial" panose="020B0604020202020204" pitchFamily="34" charset="0"/>
              </a:defRPr>
            </a:lvl7pPr>
            <a:lvl8pPr marL="3429000" indent="2166938" eaLnBrk="0" fontAlgn="base" hangingPunct="0">
              <a:spcBef>
                <a:spcPct val="50000"/>
              </a:spcBef>
              <a:spcAft>
                <a:spcPct val="0"/>
              </a:spcAft>
              <a:defRPr sz="1600">
                <a:solidFill>
                  <a:srgbClr val="FFFF99"/>
                </a:solidFill>
                <a:latin typeface="Arial" panose="020B0604020202020204" pitchFamily="34" charset="0"/>
              </a:defRPr>
            </a:lvl8pPr>
            <a:lvl9pPr marL="3886200" indent="2166938"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buFontTx/>
              <a:buAutoNum type="arabicPeriod"/>
            </a:pPr>
            <a:r>
              <a:rPr lang="en-US" altLang="en-US" sz="2000">
                <a:solidFill>
                  <a:schemeClr val="tx2"/>
                </a:solidFill>
              </a:rPr>
              <a:t>State the </a:t>
            </a:r>
            <a:r>
              <a:rPr lang="en-US" altLang="en-US" sz="2000" b="1">
                <a:solidFill>
                  <a:srgbClr val="6699CC"/>
                </a:solidFill>
              </a:rPr>
              <a:t>theme</a:t>
            </a:r>
            <a:r>
              <a:rPr lang="en-US" altLang="en-US" sz="2000">
                <a:solidFill>
                  <a:schemeClr val="tx2"/>
                </a:solidFill>
              </a:rPr>
              <a:t> </a:t>
            </a:r>
            <a:br>
              <a:rPr lang="en-US" altLang="en-US" sz="2000">
                <a:solidFill>
                  <a:schemeClr val="tx2"/>
                </a:solidFill>
              </a:rPr>
            </a:br>
            <a:r>
              <a:rPr lang="en-US" altLang="en-US" sz="2000">
                <a:solidFill>
                  <a:schemeClr val="tx2"/>
                </a:solidFill>
              </a:rPr>
              <a:t>(a question).</a:t>
            </a:r>
          </a:p>
          <a:p>
            <a:pPr eaLnBrk="1" hangingPunct="1">
              <a:spcBef>
                <a:spcPct val="30000"/>
              </a:spcBef>
              <a:buFontTx/>
              <a:buAutoNum type="arabicPeriod"/>
            </a:pPr>
            <a:r>
              <a:rPr lang="en-US" altLang="en-US" sz="2000">
                <a:solidFill>
                  <a:schemeClr val="tx2"/>
                </a:solidFill>
              </a:rPr>
              <a:t>Gather facts (that answer </a:t>
            </a:r>
            <a:br>
              <a:rPr lang="en-US" altLang="en-US" sz="2000">
                <a:solidFill>
                  <a:schemeClr val="tx2"/>
                </a:solidFill>
              </a:rPr>
            </a:br>
            <a:r>
              <a:rPr lang="en-US" altLang="en-US" sz="2000">
                <a:solidFill>
                  <a:schemeClr val="tx2"/>
                </a:solidFill>
              </a:rPr>
              <a:t>the </a:t>
            </a:r>
            <a:r>
              <a:rPr lang="en-US" altLang="en-US" sz="2000" b="1">
                <a:solidFill>
                  <a:srgbClr val="6699CC"/>
                </a:solidFill>
              </a:rPr>
              <a:t>theme</a:t>
            </a:r>
            <a:r>
              <a:rPr lang="en-US" altLang="en-US" sz="2000">
                <a:solidFill>
                  <a:schemeClr val="tx2"/>
                </a:solidFill>
              </a:rPr>
              <a:t> question): BLACK.</a:t>
            </a:r>
          </a:p>
          <a:p>
            <a:pPr eaLnBrk="1" hangingPunct="1">
              <a:spcBef>
                <a:spcPct val="30000"/>
              </a:spcBef>
              <a:buFontTx/>
              <a:buAutoNum type="arabicPeriod"/>
            </a:pPr>
            <a:r>
              <a:rPr lang="en-US" altLang="en-US" sz="2000">
                <a:solidFill>
                  <a:schemeClr val="tx2"/>
                </a:solidFill>
              </a:rPr>
              <a:t>Assemble the facts; reduce to </a:t>
            </a:r>
            <a:br>
              <a:rPr lang="en-US" altLang="en-US" sz="2000">
                <a:solidFill>
                  <a:schemeClr val="tx2"/>
                </a:solidFill>
              </a:rPr>
            </a:br>
            <a:r>
              <a:rPr lang="en-US" altLang="en-US" sz="2000">
                <a:solidFill>
                  <a:schemeClr val="tx2"/>
                </a:solidFill>
              </a:rPr>
              <a:t>the key 20-30 if necessary.</a:t>
            </a:r>
          </a:p>
          <a:p>
            <a:pPr eaLnBrk="1" hangingPunct="1">
              <a:spcBef>
                <a:spcPct val="30000"/>
              </a:spcBef>
              <a:buFontTx/>
              <a:buAutoNum type="arabicPeriod"/>
            </a:pPr>
            <a:r>
              <a:rPr lang="en-US" altLang="en-US" sz="2000">
                <a:solidFill>
                  <a:schemeClr val="tx2"/>
                </a:solidFill>
              </a:rPr>
              <a:t>(Team) Understand each </a:t>
            </a:r>
            <a:br>
              <a:rPr lang="en-US" altLang="en-US" sz="2000">
                <a:solidFill>
                  <a:schemeClr val="tx2"/>
                </a:solidFill>
              </a:rPr>
            </a:br>
            <a:r>
              <a:rPr lang="en-US" altLang="en-US" sz="2000">
                <a:solidFill>
                  <a:schemeClr val="tx2"/>
                </a:solidFill>
              </a:rPr>
              <a:t>fact, scrubbing its language </a:t>
            </a:r>
            <a:br>
              <a:rPr lang="en-US" altLang="en-US" sz="2000">
                <a:solidFill>
                  <a:schemeClr val="tx2"/>
                </a:solidFill>
              </a:rPr>
            </a:br>
            <a:r>
              <a:rPr lang="en-US" altLang="en-US" sz="2000">
                <a:solidFill>
                  <a:schemeClr val="tx2"/>
                </a:solidFill>
              </a:rPr>
              <a:t>for clarity.</a:t>
            </a:r>
          </a:p>
          <a:p>
            <a:pPr eaLnBrk="1" hangingPunct="1">
              <a:spcBef>
                <a:spcPct val="30000"/>
              </a:spcBef>
              <a:buFontTx/>
              <a:buAutoNum type="arabicPeriod"/>
            </a:pPr>
            <a:r>
              <a:rPr lang="en-US" altLang="en-US" sz="2000">
                <a:solidFill>
                  <a:schemeClr val="tx2"/>
                </a:solidFill>
              </a:rPr>
              <a:t>Group the facts that really belong together (3 max): “lone wolves” very acceptable.</a:t>
            </a:r>
          </a:p>
          <a:p>
            <a:pPr eaLnBrk="1" hangingPunct="1">
              <a:spcBef>
                <a:spcPct val="30000"/>
              </a:spcBef>
              <a:buFontTx/>
              <a:buAutoNum type="arabicPeriod"/>
            </a:pPr>
            <a:r>
              <a:rPr lang="en-US" altLang="en-US" sz="2000">
                <a:solidFill>
                  <a:schemeClr val="tx2"/>
                </a:solidFill>
              </a:rPr>
              <a:t>Title the groups: RED.  Complete sentences, follow abstraction “is-a” rules.</a:t>
            </a:r>
          </a:p>
          <a:p>
            <a:pPr eaLnBrk="1" hangingPunct="1">
              <a:spcBef>
                <a:spcPct val="30000"/>
              </a:spcBef>
              <a:buFontTx/>
              <a:buAutoNum type="arabicPeriod"/>
            </a:pPr>
            <a:r>
              <a:rPr lang="en-US" altLang="en-US" sz="2000">
                <a:solidFill>
                  <a:schemeClr val="tx2"/>
                </a:solidFill>
              </a:rPr>
              <a:t>Encapsulate lower level facts under the RED titles.</a:t>
            </a:r>
          </a:p>
          <a:p>
            <a:pPr lvl="4" eaLnBrk="1" hangingPunct="1">
              <a:spcBef>
                <a:spcPct val="30000"/>
              </a:spcBef>
            </a:pPr>
            <a:r>
              <a:rPr lang="en-US" altLang="en-US" sz="1800" i="1">
                <a:solidFill>
                  <a:schemeClr val="tx2"/>
                </a:solidFill>
              </a:rPr>
              <a:t>      Continued on next slide</a:t>
            </a:r>
          </a:p>
        </p:txBody>
      </p:sp>
      <p:pic>
        <p:nvPicPr>
          <p:cNvPr id="532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blackWhite">
          <a:xfrm>
            <a:off x="4252913" y="801688"/>
            <a:ext cx="4597400" cy="3489325"/>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pic>
    </p:spTree>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altLang="en-US"/>
              <a:t>KJ Steps 8 - 13</a:t>
            </a:r>
          </a:p>
        </p:txBody>
      </p:sp>
      <p:sp>
        <p:nvSpPr>
          <p:cNvPr id="54275" name="Rectangle 3"/>
          <p:cNvSpPr>
            <a:spLocks noGrp="1" noChangeArrowheads="1"/>
          </p:cNvSpPr>
          <p:nvPr>
            <p:ph type="body" idx="1"/>
          </p:nvPr>
        </p:nvSpPr>
        <p:spPr/>
        <p:txBody>
          <a:bodyPr/>
          <a:lstStyle/>
          <a:p>
            <a:pPr marL="400050" indent="-400050">
              <a:lnSpc>
                <a:spcPct val="90000"/>
              </a:lnSpc>
              <a:buSzTx/>
              <a:buFontTx/>
              <a:buAutoNum type="arabicPeriod" startAt="8"/>
            </a:pPr>
            <a:r>
              <a:rPr lang="en-US" altLang="en-US" sz="2000">
                <a:solidFill>
                  <a:schemeClr val="tx2"/>
                </a:solidFill>
              </a:rPr>
              <a:t>Group the RED titles (3 max) and any lone wolves that really belong together.</a:t>
            </a:r>
          </a:p>
          <a:p>
            <a:pPr marL="400050" indent="-400050">
              <a:lnSpc>
                <a:spcPct val="90000"/>
              </a:lnSpc>
              <a:buSzTx/>
              <a:buFontTx/>
              <a:buAutoNum type="arabicPeriod" startAt="8"/>
            </a:pPr>
            <a:r>
              <a:rPr lang="en-US" altLang="en-US" sz="2000">
                <a:solidFill>
                  <a:schemeClr val="tx2"/>
                </a:solidFill>
              </a:rPr>
              <a:t>Title the groups: BLUE.</a:t>
            </a:r>
          </a:p>
          <a:p>
            <a:pPr marL="400050" indent="-400050">
              <a:lnSpc>
                <a:spcPct val="90000"/>
              </a:lnSpc>
              <a:buSzTx/>
              <a:buFontTx/>
              <a:buAutoNum type="arabicPeriod" startAt="8"/>
            </a:pPr>
            <a:r>
              <a:rPr lang="en-US" altLang="en-US" sz="2000">
                <a:solidFill>
                  <a:schemeClr val="tx2"/>
                </a:solidFill>
              </a:rPr>
              <a:t>Encapsulate the RED groups under BLUE titles.</a:t>
            </a:r>
          </a:p>
          <a:p>
            <a:pPr marL="400050" indent="-400050">
              <a:lnSpc>
                <a:spcPct val="90000"/>
              </a:lnSpc>
              <a:buSzTx/>
              <a:buFontTx/>
              <a:buAutoNum type="arabicPeriod" startAt="8"/>
            </a:pPr>
            <a:r>
              <a:rPr lang="en-US" altLang="en-US" sz="2000">
                <a:solidFill>
                  <a:schemeClr val="tx2"/>
                </a:solidFill>
              </a:rPr>
              <a:t>Arrange the BLUE titles and any remaining RED or Lone Wolf items to describe cause and effect relationships. Use arrow and opposition symbols.</a:t>
            </a:r>
          </a:p>
          <a:p>
            <a:pPr marL="400050" indent="-400050">
              <a:lnSpc>
                <a:spcPct val="90000"/>
              </a:lnSpc>
              <a:buSzTx/>
              <a:buFontTx/>
              <a:buAutoNum type="arabicPeriod" startAt="8"/>
            </a:pPr>
            <a:r>
              <a:rPr lang="en-US" altLang="en-US" sz="2000">
                <a:solidFill>
                  <a:schemeClr val="tx2"/>
                </a:solidFill>
              </a:rPr>
              <a:t> </a:t>
            </a:r>
            <a:r>
              <a:rPr lang="en-US" altLang="en-US" sz="2000" i="1">
                <a:solidFill>
                  <a:schemeClr val="tx2"/>
                </a:solidFill>
              </a:rPr>
              <a:t>(Not always done on Context KJ) </a:t>
            </a:r>
          </a:p>
          <a:p>
            <a:pPr marL="857250" lvl="1" indent="-400050">
              <a:lnSpc>
                <a:spcPct val="90000"/>
              </a:lnSpc>
              <a:buSzTx/>
              <a:buFont typeface="Times" panose="02020603050405020304" pitchFamily="18" charset="0"/>
              <a:buAutoNum type="arabicPeriod" startAt="8"/>
            </a:pPr>
            <a:r>
              <a:rPr lang="en-US" altLang="en-US" sz="2000">
                <a:solidFill>
                  <a:schemeClr val="tx2"/>
                </a:solidFill>
              </a:rPr>
              <a:t>Vote on the most important RED-level groups or lone wolves.</a:t>
            </a:r>
          </a:p>
          <a:p>
            <a:pPr marL="857250" lvl="1" indent="-400050">
              <a:lnSpc>
                <a:spcPct val="90000"/>
              </a:lnSpc>
              <a:buSzTx/>
              <a:buFont typeface="Times" panose="02020603050405020304" pitchFamily="18" charset="0"/>
              <a:buAutoNum type="arabicPeriod" startAt="8"/>
            </a:pPr>
            <a:r>
              <a:rPr lang="en-US" altLang="en-US" sz="2000">
                <a:solidFill>
                  <a:schemeClr val="tx2"/>
                </a:solidFill>
              </a:rPr>
              <a:t>Write a </a:t>
            </a:r>
            <a:r>
              <a:rPr lang="en-US" altLang="en-US" sz="2000" b="1">
                <a:solidFill>
                  <a:srgbClr val="6699CC"/>
                </a:solidFill>
              </a:rPr>
              <a:t>conclusion</a:t>
            </a:r>
            <a:r>
              <a:rPr lang="en-US" altLang="en-US" sz="2000">
                <a:solidFill>
                  <a:schemeClr val="tx2"/>
                </a:solidFill>
              </a:rPr>
              <a:t> statement: upper right, in RED.</a:t>
            </a:r>
          </a:p>
          <a:p>
            <a:pPr marL="400050" indent="-400050">
              <a:lnSpc>
                <a:spcPct val="90000"/>
              </a:lnSpc>
              <a:buSzTx/>
              <a:buFontTx/>
              <a:buAutoNum type="arabicPeriod" startAt="8"/>
            </a:pPr>
            <a:r>
              <a:rPr lang="en-US" altLang="en-US" sz="2000">
                <a:solidFill>
                  <a:schemeClr val="tx2"/>
                </a:solidFill>
              </a:rPr>
              <a:t>Sign and date the KJ.</a:t>
            </a:r>
          </a:p>
          <a:p>
            <a:pPr marL="400050" indent="-400050">
              <a:lnSpc>
                <a:spcPct val="90000"/>
              </a:lnSpc>
              <a:buFontTx/>
              <a:buNone/>
            </a:pPr>
            <a:endParaRPr lang="en-US" altLang="en-US" sz="2000"/>
          </a:p>
        </p:txBody>
      </p:sp>
    </p:spTree>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ChangeArrowheads="1"/>
          </p:cNvSpPr>
          <p:nvPr/>
        </p:nvSpPr>
        <p:spPr bwMode="auto">
          <a:xfrm>
            <a:off x="3532188" y="2554288"/>
            <a:ext cx="5454650" cy="3201987"/>
          </a:xfrm>
          <a:prstGeom prst="rect">
            <a:avLst/>
          </a:prstGeom>
          <a:solidFill>
            <a:schemeClr val="bg1"/>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5299" name="Rectangle 3"/>
          <p:cNvSpPr>
            <a:spLocks noGrp="1" noChangeArrowheads="1"/>
          </p:cNvSpPr>
          <p:nvPr>
            <p:ph type="title"/>
          </p:nvPr>
        </p:nvSpPr>
        <p:spPr/>
        <p:txBody>
          <a:bodyPr/>
          <a:lstStyle/>
          <a:p>
            <a:pPr eaLnBrk="1" hangingPunct="1"/>
            <a:r>
              <a:rPr lang="en-US" altLang="en-US"/>
              <a:t>State the Theme</a:t>
            </a:r>
          </a:p>
        </p:txBody>
      </p:sp>
      <p:sp>
        <p:nvSpPr>
          <p:cNvPr id="55300" name="Text Box 4"/>
          <p:cNvSpPr txBox="1">
            <a:spLocks noChangeArrowheads="1"/>
          </p:cNvSpPr>
          <p:nvPr/>
        </p:nvSpPr>
        <p:spPr bwMode="auto">
          <a:xfrm>
            <a:off x="3578225" y="2571750"/>
            <a:ext cx="3040063" cy="88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300" b="1">
                <a:solidFill>
                  <a:srgbClr val="000000"/>
                </a:solidFill>
              </a:rPr>
              <a:t>WHAT SCENES AND IMAGES DESCRIBE THE ‘CUSTOMERS’ </a:t>
            </a:r>
            <a:br>
              <a:rPr lang="en-US" altLang="en-US" sz="1300" b="1">
                <a:solidFill>
                  <a:srgbClr val="000000"/>
                </a:solidFill>
              </a:rPr>
            </a:br>
            <a:r>
              <a:rPr lang="en-US" altLang="en-US" sz="1300" b="1">
                <a:solidFill>
                  <a:srgbClr val="000000"/>
                </a:solidFill>
              </a:rPr>
              <a:t>AND ENVIRONMENT OF USE FOR…?</a:t>
            </a:r>
          </a:p>
        </p:txBody>
      </p:sp>
      <p:sp>
        <p:nvSpPr>
          <p:cNvPr id="55301" name="Text Box 5"/>
          <p:cNvSpPr txBox="1">
            <a:spLocks noChangeArrowheads="1"/>
          </p:cNvSpPr>
          <p:nvPr/>
        </p:nvSpPr>
        <p:spPr bwMode="auto">
          <a:xfrm>
            <a:off x="214313" y="1287463"/>
            <a:ext cx="34480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a:solidFill>
                  <a:schemeClr val="tx2"/>
                </a:solidFill>
              </a:rPr>
              <a:t>1. State the theme.</a:t>
            </a:r>
          </a:p>
        </p:txBody>
      </p:sp>
      <p:sp>
        <p:nvSpPr>
          <p:cNvPr id="55302" name="Text Box 6"/>
          <p:cNvSpPr txBox="1">
            <a:spLocks noChangeArrowheads="1"/>
          </p:cNvSpPr>
          <p:nvPr/>
        </p:nvSpPr>
        <p:spPr bwMode="auto">
          <a:xfrm>
            <a:off x="3609975" y="1468438"/>
            <a:ext cx="3995738"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a:solidFill>
                  <a:schemeClr val="tx2"/>
                </a:solidFill>
              </a:rPr>
              <a:t>Block print in 1” black in the </a:t>
            </a:r>
            <a:br>
              <a:rPr lang="en-US" altLang="en-US" sz="2000">
                <a:solidFill>
                  <a:schemeClr val="tx2"/>
                </a:solidFill>
              </a:rPr>
            </a:br>
            <a:r>
              <a:rPr lang="en-US" altLang="en-US" sz="2000">
                <a:solidFill>
                  <a:schemeClr val="tx2"/>
                </a:solidFill>
              </a:rPr>
              <a:t>upper left corner of a large sheet.</a:t>
            </a:r>
            <a:endParaRPr lang="en-US" altLang="en-US" sz="2000" u="sng">
              <a:solidFill>
                <a:schemeClr val="tx2"/>
              </a:solidFill>
            </a:endParaRPr>
          </a:p>
        </p:txBody>
      </p:sp>
      <p:sp>
        <p:nvSpPr>
          <p:cNvPr id="55303" name="Text Box 7"/>
          <p:cNvSpPr txBox="1">
            <a:spLocks noChangeArrowheads="1"/>
          </p:cNvSpPr>
          <p:nvPr/>
        </p:nvSpPr>
        <p:spPr bwMode="auto">
          <a:xfrm>
            <a:off x="327025" y="2301875"/>
            <a:ext cx="280511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i="1">
                <a:solidFill>
                  <a:schemeClr val="tx2"/>
                </a:solidFill>
              </a:rPr>
              <a:t>“What scenes or images describe…?”</a:t>
            </a:r>
            <a:endParaRPr lang="en-US" altLang="en-US" sz="2000" i="1" u="sng">
              <a:solidFill>
                <a:schemeClr val="tx2"/>
              </a:solidFill>
            </a:endParaRPr>
          </a:p>
        </p:txBody>
      </p:sp>
      <p:sp>
        <p:nvSpPr>
          <p:cNvPr id="617480" name="Text Box 8"/>
          <p:cNvSpPr txBox="1">
            <a:spLocks noChangeArrowheads="1"/>
          </p:cNvSpPr>
          <p:nvPr/>
        </p:nvSpPr>
        <p:spPr bwMode="auto">
          <a:xfrm>
            <a:off x="188913" y="3328988"/>
            <a:ext cx="3252787"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i="1">
                <a:solidFill>
                  <a:schemeClr val="tx2"/>
                </a:solidFill>
              </a:rPr>
              <a:t>“What is preventing our customers from reaching their goals with...?”</a:t>
            </a:r>
            <a:endParaRPr lang="en-US" altLang="en-US" sz="2000" i="1" u="sng">
              <a:solidFill>
                <a:schemeClr val="tx2"/>
              </a:solidFill>
            </a:endParaRPr>
          </a:p>
        </p:txBody>
      </p:sp>
      <p:sp>
        <p:nvSpPr>
          <p:cNvPr id="55305" name="Line 9"/>
          <p:cNvSpPr>
            <a:spLocks noChangeShapeType="1"/>
          </p:cNvSpPr>
          <p:nvPr/>
        </p:nvSpPr>
        <p:spPr bwMode="blackWhite">
          <a:xfrm>
            <a:off x="3159125" y="1533525"/>
            <a:ext cx="488950" cy="122238"/>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5306" name="Line 10"/>
          <p:cNvSpPr>
            <a:spLocks noChangeShapeType="1"/>
          </p:cNvSpPr>
          <p:nvPr/>
        </p:nvSpPr>
        <p:spPr bwMode="blackWhite">
          <a:xfrm>
            <a:off x="4203700" y="2209800"/>
            <a:ext cx="0" cy="27305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7483" name="Text Box 11"/>
          <p:cNvSpPr txBox="1">
            <a:spLocks noChangeArrowheads="1"/>
          </p:cNvSpPr>
          <p:nvPr/>
        </p:nvSpPr>
        <p:spPr bwMode="auto">
          <a:xfrm>
            <a:off x="192088" y="4695825"/>
            <a:ext cx="325278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i="1">
                <a:solidFill>
                  <a:schemeClr val="tx2"/>
                </a:solidFill>
              </a:rPr>
              <a:t>“What are the critical requirements for…?”</a:t>
            </a:r>
            <a:endParaRPr lang="en-US" altLang="en-US" sz="2000" i="1" u="sng">
              <a:solidFill>
                <a:schemeClr val="tx2"/>
              </a:solidFill>
            </a:endParaRPr>
          </a:p>
        </p:txBody>
      </p:sp>
      <p:pic>
        <p:nvPicPr>
          <p:cNvPr id="55308"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1748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6174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7480" grpId="0" autoUpdateAnimBg="0"/>
      <p:bldP spid="617483" grpId="0" autoUpdateAnimBg="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r>
              <a:rPr lang="en-US" altLang="en-US"/>
              <a:t>Gather Facts</a:t>
            </a:r>
          </a:p>
        </p:txBody>
      </p:sp>
      <p:pic>
        <p:nvPicPr>
          <p:cNvPr id="563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gray">
          <a:xfrm>
            <a:off x="2511425" y="2798763"/>
            <a:ext cx="5108575" cy="227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grpSp>
        <p:nvGrpSpPr>
          <p:cNvPr id="2" name="Group 4"/>
          <p:cNvGrpSpPr>
            <a:grpSpLocks/>
          </p:cNvGrpSpPr>
          <p:nvPr/>
        </p:nvGrpSpPr>
        <p:grpSpPr bwMode="auto">
          <a:xfrm>
            <a:off x="277813" y="3663950"/>
            <a:ext cx="2122487" cy="1100138"/>
            <a:chOff x="402" y="2017"/>
            <a:chExt cx="1110" cy="693"/>
          </a:xfrm>
        </p:grpSpPr>
        <p:sp>
          <p:nvSpPr>
            <p:cNvPr id="56331" name="Text Box 5"/>
            <p:cNvSpPr txBox="1">
              <a:spLocks noChangeArrowheads="1"/>
            </p:cNvSpPr>
            <p:nvPr/>
          </p:nvSpPr>
          <p:spPr bwMode="auto">
            <a:xfrm>
              <a:off x="402" y="2056"/>
              <a:ext cx="1098" cy="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spcBef>
                  <a:spcPct val="0"/>
                </a:spcBef>
              </a:pPr>
              <a:r>
                <a:rPr lang="en-US" altLang="en-US" sz="2000">
                  <a:solidFill>
                    <a:schemeClr val="tx1"/>
                  </a:solidFill>
                </a:rPr>
                <a:t>Black text,</a:t>
              </a:r>
            </a:p>
            <a:p>
              <a:pPr>
                <a:spcBef>
                  <a:spcPct val="0"/>
                </a:spcBef>
              </a:pPr>
              <a:r>
                <a:rPr lang="en-US" altLang="en-US" sz="2000">
                  <a:solidFill>
                    <a:schemeClr val="tx1"/>
                  </a:solidFill>
                </a:rPr>
                <a:t>large print, easily readable from 6 feet away</a:t>
              </a:r>
            </a:p>
          </p:txBody>
        </p:sp>
        <p:sp>
          <p:nvSpPr>
            <p:cNvPr id="56332" name="Line 6"/>
            <p:cNvSpPr>
              <a:spLocks noChangeShapeType="1"/>
            </p:cNvSpPr>
            <p:nvPr/>
          </p:nvSpPr>
          <p:spPr bwMode="blackWhite">
            <a:xfrm flipV="1">
              <a:off x="1063" y="2017"/>
              <a:ext cx="449" cy="172"/>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56325" name="Text Box 7"/>
          <p:cNvSpPr txBox="1">
            <a:spLocks noChangeArrowheads="1"/>
          </p:cNvSpPr>
          <p:nvPr/>
        </p:nvSpPr>
        <p:spPr bwMode="auto">
          <a:xfrm>
            <a:off x="6664325" y="4578350"/>
            <a:ext cx="61277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spcBef>
                <a:spcPct val="0"/>
              </a:spcBef>
            </a:pPr>
            <a:r>
              <a:rPr lang="en-US" altLang="en-US" sz="1400" b="1">
                <a:solidFill>
                  <a:srgbClr val="000000"/>
                </a:solidFill>
                <a:latin typeface="Times New Roman" panose="02020603050405020304" pitchFamily="18" charset="0"/>
              </a:rPr>
              <a:t>DD-4</a:t>
            </a:r>
          </a:p>
        </p:txBody>
      </p:sp>
      <p:grpSp>
        <p:nvGrpSpPr>
          <p:cNvPr id="3" name="Group 8"/>
          <p:cNvGrpSpPr>
            <a:grpSpLocks/>
          </p:cNvGrpSpPr>
          <p:nvPr/>
        </p:nvGrpSpPr>
        <p:grpSpPr bwMode="auto">
          <a:xfrm>
            <a:off x="4589463" y="5121275"/>
            <a:ext cx="4341812" cy="1109663"/>
            <a:chOff x="3376" y="3219"/>
            <a:chExt cx="1975" cy="699"/>
          </a:xfrm>
        </p:grpSpPr>
        <p:sp>
          <p:nvSpPr>
            <p:cNvPr id="56329" name="Text Box 9"/>
            <p:cNvSpPr txBox="1">
              <a:spLocks noChangeArrowheads="1"/>
            </p:cNvSpPr>
            <p:nvPr/>
          </p:nvSpPr>
          <p:spPr bwMode="auto">
            <a:xfrm>
              <a:off x="3376" y="3390"/>
              <a:ext cx="1975" cy="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spcBef>
                  <a:spcPct val="0"/>
                </a:spcBef>
              </a:pPr>
              <a:r>
                <a:rPr lang="en-US" altLang="en-US" sz="2000" b="1">
                  <a:solidFill>
                    <a:schemeClr val="tx1"/>
                  </a:solidFill>
                </a:rPr>
                <a:t>Traceability code</a:t>
              </a:r>
              <a:r>
                <a:rPr lang="en-US" altLang="en-US" sz="2000">
                  <a:solidFill>
                    <a:schemeClr val="tx1"/>
                  </a:solidFill>
                </a:rPr>
                <a:t> allows trace back to the source. When appropriate, this may be in a code that protects confidentiality.</a:t>
              </a:r>
              <a:r>
                <a:rPr lang="en-US" altLang="en-US" sz="2000" b="1">
                  <a:solidFill>
                    <a:schemeClr val="tx1"/>
                  </a:solidFill>
                </a:rPr>
                <a:t> </a:t>
              </a:r>
            </a:p>
          </p:txBody>
        </p:sp>
        <p:sp>
          <p:nvSpPr>
            <p:cNvPr id="56330" name="Line 10"/>
            <p:cNvSpPr>
              <a:spLocks noChangeShapeType="1"/>
            </p:cNvSpPr>
            <p:nvPr/>
          </p:nvSpPr>
          <p:spPr bwMode="blackWhite">
            <a:xfrm flipV="1">
              <a:off x="4252" y="3219"/>
              <a:ext cx="56" cy="199"/>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56327" name="Rectangle 11"/>
          <p:cNvSpPr>
            <a:spLocks noChangeArrowheads="1"/>
          </p:cNvSpPr>
          <p:nvPr/>
        </p:nvSpPr>
        <p:spPr bwMode="blackWhite">
          <a:xfrm>
            <a:off x="204788" y="1289050"/>
            <a:ext cx="8623300"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marL="457200" indent="-457200" eaLnBrk="0" hangingPunct="0">
              <a:defRPr sz="1600">
                <a:solidFill>
                  <a:srgbClr val="FFFF99"/>
                </a:solidFill>
                <a:latin typeface="Arial" panose="020B0604020202020204" pitchFamily="34" charset="0"/>
              </a:defRPr>
            </a:lvl1pPr>
            <a:lvl2pPr marL="914400" indent="-45720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buFontTx/>
              <a:buAutoNum type="arabicPeriod" startAt="2"/>
            </a:pPr>
            <a:r>
              <a:rPr lang="en-US" altLang="en-US" sz="2000" b="1">
                <a:solidFill>
                  <a:schemeClr val="tx2"/>
                </a:solidFill>
              </a:rPr>
              <a:t>Gather facts</a:t>
            </a:r>
            <a:r>
              <a:rPr lang="en-US" altLang="en-US" sz="2000">
                <a:solidFill>
                  <a:schemeClr val="tx2"/>
                </a:solidFill>
              </a:rPr>
              <a:t> that answer the theme’s question.  </a:t>
            </a:r>
          </a:p>
          <a:p>
            <a:pPr eaLnBrk="1" hangingPunct="1"/>
            <a:r>
              <a:rPr lang="en-US" altLang="en-US" sz="2000">
                <a:solidFill>
                  <a:schemeClr val="tx2"/>
                </a:solidFill>
              </a:rPr>
              <a:t>	Transcribe the data onto self-stick notes, bold black pen, block printing.</a:t>
            </a:r>
          </a:p>
          <a:p>
            <a:pPr lvl="1" eaLnBrk="1" hangingPunct="1"/>
            <a:r>
              <a:rPr lang="en-US" altLang="en-US" sz="2000">
                <a:solidFill>
                  <a:schemeClr val="tx2"/>
                </a:solidFill>
              </a:rPr>
              <a:t>One answer per note: </a:t>
            </a:r>
          </a:p>
        </p:txBody>
      </p:sp>
      <p:pic>
        <p:nvPicPr>
          <p:cNvPr id="56328" name="Picture 31" descr="C:\Documents and Settings\Administrator.DHOFFICE\My Documents\My Pictures\6siga\Letterhead logo 20050226.t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ChangeArrowheads="1"/>
          </p:cNvSpPr>
          <p:nvPr/>
        </p:nvSpPr>
        <p:spPr bwMode="auto">
          <a:xfrm>
            <a:off x="314325" y="1298575"/>
            <a:ext cx="8594725" cy="5038725"/>
          </a:xfrm>
          <a:prstGeom prst="rect">
            <a:avLst/>
          </a:prstGeom>
          <a:solidFill>
            <a:schemeClr val="bg1"/>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000" b="1">
                <a:solidFill>
                  <a:schemeClr val="tx1"/>
                </a:solidFill>
              </a:rPr>
              <a:t> </a:t>
            </a:r>
          </a:p>
        </p:txBody>
      </p:sp>
      <p:sp>
        <p:nvSpPr>
          <p:cNvPr id="57347" name="Rectangle 3"/>
          <p:cNvSpPr>
            <a:spLocks noGrp="1" noChangeArrowheads="1"/>
          </p:cNvSpPr>
          <p:nvPr>
            <p:ph type="title"/>
          </p:nvPr>
        </p:nvSpPr>
        <p:spPr>
          <a:xfrm>
            <a:off x="307975" y="455613"/>
            <a:ext cx="7772400" cy="341312"/>
          </a:xfrm>
        </p:spPr>
        <p:txBody>
          <a:bodyPr/>
          <a:lstStyle/>
          <a:p>
            <a:pPr eaLnBrk="1" hangingPunct="1"/>
            <a:r>
              <a:rPr lang="en-US" altLang="en-US"/>
              <a:t>Select the Best 20-30 Facts </a:t>
            </a:r>
          </a:p>
        </p:txBody>
      </p:sp>
      <p:sp>
        <p:nvSpPr>
          <p:cNvPr id="57348" name="Text Box 4"/>
          <p:cNvSpPr txBox="1">
            <a:spLocks noChangeArrowheads="1"/>
          </p:cNvSpPr>
          <p:nvPr/>
        </p:nvSpPr>
        <p:spPr bwMode="auto">
          <a:xfrm>
            <a:off x="266700" y="852488"/>
            <a:ext cx="85534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a:solidFill>
                  <a:schemeClr val="tx2"/>
                </a:solidFill>
              </a:rPr>
              <a:t>3.  </a:t>
            </a:r>
            <a:r>
              <a:rPr lang="en-US" altLang="en-US" sz="2000">
                <a:solidFill>
                  <a:schemeClr val="tx2"/>
                </a:solidFill>
              </a:rPr>
              <a:t>If necessary,</a:t>
            </a:r>
            <a:r>
              <a:rPr lang="en-US" altLang="en-US" sz="2000" b="1">
                <a:solidFill>
                  <a:schemeClr val="tx2"/>
                </a:solidFill>
              </a:rPr>
              <a:t> reduce to the key 20-30 notes.</a:t>
            </a:r>
            <a:endParaRPr lang="en-US" altLang="en-US" sz="2000" b="1" u="sng">
              <a:solidFill>
                <a:schemeClr val="tx2"/>
              </a:solidFill>
            </a:endParaRPr>
          </a:p>
        </p:txBody>
      </p:sp>
      <p:sp>
        <p:nvSpPr>
          <p:cNvPr id="57349" name="Text Box 5"/>
          <p:cNvSpPr txBox="1">
            <a:spLocks noChangeArrowheads="1"/>
          </p:cNvSpPr>
          <p:nvPr/>
        </p:nvSpPr>
        <p:spPr bwMode="auto">
          <a:xfrm>
            <a:off x="303213" y="1303338"/>
            <a:ext cx="370522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b="1">
                <a:solidFill>
                  <a:srgbClr val="000000"/>
                </a:solidFill>
              </a:rPr>
              <a:t>WHAT SCENES AND IMAGES DESCRIBE THE ENVIRONMENT OF USE FOR…?</a:t>
            </a:r>
          </a:p>
        </p:txBody>
      </p:sp>
      <p:grpSp>
        <p:nvGrpSpPr>
          <p:cNvPr id="57350" name="Group 6"/>
          <p:cNvGrpSpPr>
            <a:grpSpLocks/>
          </p:cNvGrpSpPr>
          <p:nvPr/>
        </p:nvGrpSpPr>
        <p:grpSpPr bwMode="auto">
          <a:xfrm>
            <a:off x="427038" y="2054225"/>
            <a:ext cx="739775" cy="744538"/>
            <a:chOff x="2863" y="1964"/>
            <a:chExt cx="215" cy="215"/>
          </a:xfrm>
        </p:grpSpPr>
        <p:sp>
          <p:nvSpPr>
            <p:cNvPr id="57555" name="Rectangle 7"/>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556" name="Line 8"/>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57" name="Line 9"/>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58" name="Line 10"/>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59" name="Line 11"/>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560" name="Line 12"/>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561" name="Line 13"/>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57351" name="Group 14"/>
          <p:cNvGrpSpPr>
            <a:grpSpLocks/>
          </p:cNvGrpSpPr>
          <p:nvPr/>
        </p:nvGrpSpPr>
        <p:grpSpPr bwMode="auto">
          <a:xfrm>
            <a:off x="2400300" y="4714875"/>
            <a:ext cx="736600" cy="744538"/>
            <a:chOff x="2863" y="1964"/>
            <a:chExt cx="215" cy="215"/>
          </a:xfrm>
        </p:grpSpPr>
        <p:sp>
          <p:nvSpPr>
            <p:cNvPr id="57548" name="Rectangle 15"/>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549" name="Line 16"/>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50" name="Line 17"/>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51" name="Line 18"/>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52" name="Line 19"/>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553" name="Line 20"/>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554" name="Line 21"/>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57352" name="Group 22"/>
          <p:cNvGrpSpPr>
            <a:grpSpLocks/>
          </p:cNvGrpSpPr>
          <p:nvPr/>
        </p:nvGrpSpPr>
        <p:grpSpPr bwMode="auto">
          <a:xfrm>
            <a:off x="393700" y="2898775"/>
            <a:ext cx="739775" cy="744538"/>
            <a:chOff x="2863" y="1964"/>
            <a:chExt cx="215" cy="215"/>
          </a:xfrm>
        </p:grpSpPr>
        <p:sp>
          <p:nvSpPr>
            <p:cNvPr id="57541" name="Rectangle 23"/>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542" name="Line 24"/>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43" name="Line 25"/>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44" name="Line 26"/>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45" name="Line 27"/>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546" name="Line 28"/>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547" name="Line 29"/>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57353" name="Group 30"/>
          <p:cNvGrpSpPr>
            <a:grpSpLocks/>
          </p:cNvGrpSpPr>
          <p:nvPr/>
        </p:nvGrpSpPr>
        <p:grpSpPr bwMode="auto">
          <a:xfrm>
            <a:off x="315913" y="3879850"/>
            <a:ext cx="736600" cy="744538"/>
            <a:chOff x="2863" y="1964"/>
            <a:chExt cx="215" cy="215"/>
          </a:xfrm>
        </p:grpSpPr>
        <p:sp>
          <p:nvSpPr>
            <p:cNvPr id="57534" name="Rectangle 31"/>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535" name="Line 32"/>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36" name="Line 33"/>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37" name="Line 34"/>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38" name="Line 35"/>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539" name="Line 36"/>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540" name="Line 37"/>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57354" name="Group 38"/>
          <p:cNvGrpSpPr>
            <a:grpSpLocks/>
          </p:cNvGrpSpPr>
          <p:nvPr/>
        </p:nvGrpSpPr>
        <p:grpSpPr bwMode="auto">
          <a:xfrm>
            <a:off x="1446213" y="2952750"/>
            <a:ext cx="736600" cy="744538"/>
            <a:chOff x="2863" y="1964"/>
            <a:chExt cx="215" cy="215"/>
          </a:xfrm>
        </p:grpSpPr>
        <p:sp>
          <p:nvSpPr>
            <p:cNvPr id="57527" name="Rectangle 39"/>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528" name="Line 40"/>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29" name="Line 41"/>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30" name="Line 42"/>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31" name="Line 43"/>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532" name="Line 44"/>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533" name="Line 45"/>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57355" name="Group 46"/>
          <p:cNvGrpSpPr>
            <a:grpSpLocks/>
          </p:cNvGrpSpPr>
          <p:nvPr/>
        </p:nvGrpSpPr>
        <p:grpSpPr bwMode="auto">
          <a:xfrm>
            <a:off x="1462088" y="3825875"/>
            <a:ext cx="739775" cy="744538"/>
            <a:chOff x="2863" y="1964"/>
            <a:chExt cx="215" cy="215"/>
          </a:xfrm>
        </p:grpSpPr>
        <p:sp>
          <p:nvSpPr>
            <p:cNvPr id="57520" name="Rectangle 47"/>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521" name="Line 48"/>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22" name="Line 49"/>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23" name="Line 50"/>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24" name="Line 51"/>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525" name="Line 52"/>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526" name="Line 53"/>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57356" name="Group 54"/>
          <p:cNvGrpSpPr>
            <a:grpSpLocks/>
          </p:cNvGrpSpPr>
          <p:nvPr/>
        </p:nvGrpSpPr>
        <p:grpSpPr bwMode="auto">
          <a:xfrm>
            <a:off x="1395413" y="2003425"/>
            <a:ext cx="739775" cy="744538"/>
            <a:chOff x="2863" y="1964"/>
            <a:chExt cx="215" cy="215"/>
          </a:xfrm>
        </p:grpSpPr>
        <p:sp>
          <p:nvSpPr>
            <p:cNvPr id="57513" name="Rectangle 55"/>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514" name="Line 56"/>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15" name="Line 57"/>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16" name="Line 58"/>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17" name="Line 59"/>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518" name="Line 60"/>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519" name="Line 61"/>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57357" name="Group 62"/>
          <p:cNvGrpSpPr>
            <a:grpSpLocks/>
          </p:cNvGrpSpPr>
          <p:nvPr/>
        </p:nvGrpSpPr>
        <p:grpSpPr bwMode="auto">
          <a:xfrm>
            <a:off x="2411413" y="2735263"/>
            <a:ext cx="736600" cy="744537"/>
            <a:chOff x="2863" y="1964"/>
            <a:chExt cx="215" cy="215"/>
          </a:xfrm>
        </p:grpSpPr>
        <p:sp>
          <p:nvSpPr>
            <p:cNvPr id="57506" name="Rectangle 63"/>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507" name="Line 64"/>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08" name="Line 65"/>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09" name="Line 66"/>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10" name="Line 67"/>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511" name="Line 68"/>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512" name="Line 69"/>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57358" name="Group 70"/>
          <p:cNvGrpSpPr>
            <a:grpSpLocks/>
          </p:cNvGrpSpPr>
          <p:nvPr/>
        </p:nvGrpSpPr>
        <p:grpSpPr bwMode="auto">
          <a:xfrm>
            <a:off x="330200" y="4737100"/>
            <a:ext cx="739775" cy="744538"/>
            <a:chOff x="2863" y="1964"/>
            <a:chExt cx="215" cy="215"/>
          </a:xfrm>
        </p:grpSpPr>
        <p:sp>
          <p:nvSpPr>
            <p:cNvPr id="57499" name="Rectangle 71"/>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500" name="Line 72"/>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01" name="Line 73"/>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02" name="Line 74"/>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503" name="Line 75"/>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504" name="Line 76"/>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505" name="Line 77"/>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57359" name="Group 78"/>
          <p:cNvGrpSpPr>
            <a:grpSpLocks/>
          </p:cNvGrpSpPr>
          <p:nvPr/>
        </p:nvGrpSpPr>
        <p:grpSpPr bwMode="auto">
          <a:xfrm>
            <a:off x="1382713" y="4710113"/>
            <a:ext cx="736600" cy="744537"/>
            <a:chOff x="2863" y="1964"/>
            <a:chExt cx="215" cy="215"/>
          </a:xfrm>
        </p:grpSpPr>
        <p:sp>
          <p:nvSpPr>
            <p:cNvPr id="57492" name="Rectangle 79"/>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493" name="Line 80"/>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94" name="Line 81"/>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95" name="Line 82"/>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96" name="Line 83"/>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497" name="Line 84"/>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498" name="Line 85"/>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57360" name="Group 86"/>
          <p:cNvGrpSpPr>
            <a:grpSpLocks/>
          </p:cNvGrpSpPr>
          <p:nvPr/>
        </p:nvGrpSpPr>
        <p:grpSpPr bwMode="auto">
          <a:xfrm>
            <a:off x="2422525" y="1935163"/>
            <a:ext cx="736600" cy="744537"/>
            <a:chOff x="2863" y="1964"/>
            <a:chExt cx="215" cy="215"/>
          </a:xfrm>
        </p:grpSpPr>
        <p:sp>
          <p:nvSpPr>
            <p:cNvPr id="57485" name="Rectangle 87"/>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486" name="Line 88"/>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87" name="Line 89"/>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88" name="Line 90"/>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89" name="Line 91"/>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490" name="Line 92"/>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491" name="Line 93"/>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57361" name="Group 94"/>
          <p:cNvGrpSpPr>
            <a:grpSpLocks/>
          </p:cNvGrpSpPr>
          <p:nvPr/>
        </p:nvGrpSpPr>
        <p:grpSpPr bwMode="auto">
          <a:xfrm>
            <a:off x="2468563" y="3819525"/>
            <a:ext cx="739775" cy="744538"/>
            <a:chOff x="2863" y="1964"/>
            <a:chExt cx="215" cy="215"/>
          </a:xfrm>
        </p:grpSpPr>
        <p:sp>
          <p:nvSpPr>
            <p:cNvPr id="57478" name="Rectangle 95"/>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479" name="Line 96"/>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80" name="Line 97"/>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81" name="Line 98"/>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82" name="Line 99"/>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483" name="Line 100"/>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484" name="Line 101"/>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57362" name="Text Box 102"/>
          <p:cNvSpPr txBox="1">
            <a:spLocks noChangeArrowheads="1"/>
          </p:cNvSpPr>
          <p:nvPr/>
        </p:nvSpPr>
        <p:spPr bwMode="blackWhite">
          <a:xfrm>
            <a:off x="4267200" y="1295400"/>
            <a:ext cx="4752975" cy="298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900">
                <a:solidFill>
                  <a:srgbClr val="000000"/>
                </a:solidFill>
              </a:rPr>
              <a:t>Read and understand each note.</a:t>
            </a:r>
          </a:p>
          <a:p>
            <a:pPr eaLnBrk="1" hangingPunct="1"/>
            <a:r>
              <a:rPr lang="en-US" altLang="en-US" sz="1900">
                <a:solidFill>
                  <a:srgbClr val="000000"/>
                </a:solidFill>
              </a:rPr>
              <a:t>A red dot    added to the lower right </a:t>
            </a:r>
            <a:br>
              <a:rPr lang="en-US" altLang="en-US" sz="1900">
                <a:solidFill>
                  <a:srgbClr val="000000"/>
                </a:solidFill>
              </a:rPr>
            </a:br>
            <a:r>
              <a:rPr lang="en-US" altLang="en-US" sz="1900">
                <a:solidFill>
                  <a:srgbClr val="000000"/>
                </a:solidFill>
              </a:rPr>
              <a:t>of the note will mark that data as a survivor of this round.</a:t>
            </a:r>
          </a:p>
          <a:p>
            <a:pPr lvl="1" eaLnBrk="1" hangingPunct="1">
              <a:spcBef>
                <a:spcPct val="0"/>
              </a:spcBef>
              <a:buFontTx/>
              <a:buChar char="•"/>
            </a:pPr>
            <a:r>
              <a:rPr lang="en-US" altLang="en-US" sz="1900">
                <a:solidFill>
                  <a:srgbClr val="000000"/>
                </a:solidFill>
              </a:rPr>
              <a:t>Pay special attention to “survivors” indicated by others.</a:t>
            </a:r>
          </a:p>
          <a:p>
            <a:pPr lvl="1" eaLnBrk="1" hangingPunct="1">
              <a:spcBef>
                <a:spcPct val="0"/>
              </a:spcBef>
              <a:buFontTx/>
              <a:buChar char="•"/>
            </a:pPr>
            <a:r>
              <a:rPr lang="en-US" altLang="en-US" sz="1900">
                <a:solidFill>
                  <a:srgbClr val="000000"/>
                </a:solidFill>
              </a:rPr>
              <a:t>Mark other notes that bring perspective not already selected.</a:t>
            </a:r>
          </a:p>
          <a:p>
            <a:pPr eaLnBrk="1" hangingPunct="1"/>
            <a:endParaRPr lang="en-US" altLang="en-US" sz="1900">
              <a:solidFill>
                <a:srgbClr val="000000"/>
              </a:solidFill>
            </a:endParaRPr>
          </a:p>
        </p:txBody>
      </p:sp>
      <p:sp>
        <p:nvSpPr>
          <p:cNvPr id="57363" name="Oval 103"/>
          <p:cNvSpPr>
            <a:spLocks noChangeArrowheads="1"/>
          </p:cNvSpPr>
          <p:nvPr/>
        </p:nvSpPr>
        <p:spPr bwMode="blackWhite">
          <a:xfrm>
            <a:off x="5410200" y="1905000"/>
            <a:ext cx="88900" cy="88900"/>
          </a:xfrm>
          <a:prstGeom prst="ellipse">
            <a:avLst/>
          </a:prstGeom>
          <a:solidFill>
            <a:srgbClr val="CC0000"/>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nvGrpSpPr>
          <p:cNvPr id="14" name="Group 105"/>
          <p:cNvGrpSpPr>
            <a:grpSpLocks/>
          </p:cNvGrpSpPr>
          <p:nvPr/>
        </p:nvGrpSpPr>
        <p:grpSpPr bwMode="auto">
          <a:xfrm>
            <a:off x="596900" y="2579688"/>
            <a:ext cx="2555875" cy="3794125"/>
            <a:chOff x="376" y="1625"/>
            <a:chExt cx="1610" cy="2390"/>
          </a:xfrm>
        </p:grpSpPr>
        <p:sp>
          <p:nvSpPr>
            <p:cNvPr id="57472" name="Oval 106"/>
            <p:cNvSpPr>
              <a:spLocks noChangeArrowheads="1"/>
            </p:cNvSpPr>
            <p:nvPr/>
          </p:nvSpPr>
          <p:spPr bwMode="blackWhite">
            <a:xfrm>
              <a:off x="1284" y="2269"/>
              <a:ext cx="56" cy="56"/>
            </a:xfrm>
            <a:prstGeom prst="ellipse">
              <a:avLst/>
            </a:prstGeom>
            <a:solidFill>
              <a:srgbClr val="CC0000"/>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473" name="Oval 107"/>
            <p:cNvSpPr>
              <a:spLocks noChangeArrowheads="1"/>
            </p:cNvSpPr>
            <p:nvPr/>
          </p:nvSpPr>
          <p:spPr bwMode="blackWhite">
            <a:xfrm>
              <a:off x="630" y="1625"/>
              <a:ext cx="56" cy="56"/>
            </a:xfrm>
            <a:prstGeom prst="ellipse">
              <a:avLst/>
            </a:prstGeom>
            <a:solidFill>
              <a:srgbClr val="CC0000"/>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474" name="Oval 108"/>
            <p:cNvSpPr>
              <a:spLocks noChangeArrowheads="1"/>
            </p:cNvSpPr>
            <p:nvPr/>
          </p:nvSpPr>
          <p:spPr bwMode="blackWhite">
            <a:xfrm>
              <a:off x="1930" y="2804"/>
              <a:ext cx="56" cy="56"/>
            </a:xfrm>
            <a:prstGeom prst="ellipse">
              <a:avLst/>
            </a:prstGeom>
            <a:solidFill>
              <a:srgbClr val="CC0000"/>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475" name="Oval 109"/>
            <p:cNvSpPr>
              <a:spLocks noChangeArrowheads="1"/>
            </p:cNvSpPr>
            <p:nvPr/>
          </p:nvSpPr>
          <p:spPr bwMode="blackWhite">
            <a:xfrm>
              <a:off x="600" y="3376"/>
              <a:ext cx="56" cy="56"/>
            </a:xfrm>
            <a:prstGeom prst="ellipse">
              <a:avLst/>
            </a:prstGeom>
            <a:solidFill>
              <a:srgbClr val="CC0000"/>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476" name="Oval 110"/>
            <p:cNvSpPr>
              <a:spLocks noChangeArrowheads="1"/>
            </p:cNvSpPr>
            <p:nvPr/>
          </p:nvSpPr>
          <p:spPr bwMode="blackWhite">
            <a:xfrm>
              <a:off x="1914" y="2119"/>
              <a:ext cx="56" cy="56"/>
            </a:xfrm>
            <a:prstGeom prst="ellipse">
              <a:avLst/>
            </a:prstGeom>
            <a:solidFill>
              <a:srgbClr val="CC0000"/>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477" name="Text Box 111"/>
            <p:cNvSpPr txBox="1">
              <a:spLocks noChangeArrowheads="1"/>
            </p:cNvSpPr>
            <p:nvPr/>
          </p:nvSpPr>
          <p:spPr bwMode="blackWhite">
            <a:xfrm>
              <a:off x="376" y="3649"/>
              <a:ext cx="969"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b="1">
                  <a:solidFill>
                    <a:srgbClr val="000000"/>
                  </a:solidFill>
                </a:rPr>
                <a:t>Round 1</a:t>
              </a:r>
              <a:br>
                <a:rPr lang="en-US" altLang="en-US" b="1">
                  <a:solidFill>
                    <a:srgbClr val="000000"/>
                  </a:solidFill>
                </a:rPr>
              </a:br>
              <a:r>
                <a:rPr lang="en-US" altLang="en-US" b="1">
                  <a:solidFill>
                    <a:srgbClr val="000000"/>
                  </a:solidFill>
                </a:rPr>
                <a:t>(end)</a:t>
              </a:r>
            </a:p>
          </p:txBody>
        </p:sp>
      </p:grpSp>
      <p:grpSp>
        <p:nvGrpSpPr>
          <p:cNvPr id="15" name="Group 112"/>
          <p:cNvGrpSpPr>
            <a:grpSpLocks/>
          </p:cNvGrpSpPr>
          <p:nvPr/>
        </p:nvGrpSpPr>
        <p:grpSpPr bwMode="auto">
          <a:xfrm>
            <a:off x="319088" y="1851025"/>
            <a:ext cx="6078537" cy="4524375"/>
            <a:chOff x="201" y="1166"/>
            <a:chExt cx="3829" cy="2850"/>
          </a:xfrm>
        </p:grpSpPr>
        <p:grpSp>
          <p:nvGrpSpPr>
            <p:cNvPr id="57410" name="Group 113"/>
            <p:cNvGrpSpPr>
              <a:grpSpLocks/>
            </p:cNvGrpSpPr>
            <p:nvPr/>
          </p:nvGrpSpPr>
          <p:grpSpPr bwMode="auto">
            <a:xfrm>
              <a:off x="2257" y="2623"/>
              <a:ext cx="1773" cy="1393"/>
              <a:chOff x="2257" y="2623"/>
              <a:chExt cx="1773" cy="1393"/>
            </a:xfrm>
          </p:grpSpPr>
          <p:grpSp>
            <p:nvGrpSpPr>
              <p:cNvPr id="57416" name="Group 114"/>
              <p:cNvGrpSpPr>
                <a:grpSpLocks/>
              </p:cNvGrpSpPr>
              <p:nvPr/>
            </p:nvGrpSpPr>
            <p:grpSpPr bwMode="auto">
              <a:xfrm>
                <a:off x="2534" y="2630"/>
                <a:ext cx="466" cy="469"/>
                <a:chOff x="2534" y="2730"/>
                <a:chExt cx="466" cy="469"/>
              </a:xfrm>
            </p:grpSpPr>
            <p:grpSp>
              <p:nvGrpSpPr>
                <p:cNvPr id="57463" name="Group 115"/>
                <p:cNvGrpSpPr>
                  <a:grpSpLocks/>
                </p:cNvGrpSpPr>
                <p:nvPr/>
              </p:nvGrpSpPr>
              <p:grpSpPr bwMode="auto">
                <a:xfrm>
                  <a:off x="2534" y="2730"/>
                  <a:ext cx="466" cy="469"/>
                  <a:chOff x="2863" y="1964"/>
                  <a:chExt cx="215" cy="215"/>
                </a:xfrm>
              </p:grpSpPr>
              <p:sp>
                <p:nvSpPr>
                  <p:cNvPr id="57465" name="Rectangle 116"/>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466" name="Line 117"/>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67" name="Line 118"/>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68" name="Line 119"/>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69" name="Line 120"/>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470" name="Line 121"/>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471" name="Line 122"/>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57464" name="Oval 123"/>
                <p:cNvSpPr>
                  <a:spLocks noChangeArrowheads="1"/>
                </p:cNvSpPr>
                <p:nvPr/>
              </p:nvSpPr>
              <p:spPr bwMode="blackWhite">
                <a:xfrm>
                  <a:off x="2888" y="3119"/>
                  <a:ext cx="56" cy="56"/>
                </a:xfrm>
                <a:prstGeom prst="ellipse">
                  <a:avLst/>
                </a:prstGeom>
                <a:solidFill>
                  <a:srgbClr val="CC0000"/>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grpSp>
            <p:nvGrpSpPr>
              <p:cNvPr id="57417" name="Group 124"/>
              <p:cNvGrpSpPr>
                <a:grpSpLocks/>
              </p:cNvGrpSpPr>
              <p:nvPr/>
            </p:nvGrpSpPr>
            <p:grpSpPr bwMode="auto">
              <a:xfrm>
                <a:off x="3065" y="2626"/>
                <a:ext cx="466" cy="469"/>
                <a:chOff x="2534" y="2730"/>
                <a:chExt cx="466" cy="469"/>
              </a:xfrm>
            </p:grpSpPr>
            <p:grpSp>
              <p:nvGrpSpPr>
                <p:cNvPr id="57454" name="Group 125"/>
                <p:cNvGrpSpPr>
                  <a:grpSpLocks/>
                </p:cNvGrpSpPr>
                <p:nvPr/>
              </p:nvGrpSpPr>
              <p:grpSpPr bwMode="auto">
                <a:xfrm>
                  <a:off x="2534" y="2730"/>
                  <a:ext cx="466" cy="469"/>
                  <a:chOff x="2863" y="1964"/>
                  <a:chExt cx="215" cy="215"/>
                </a:xfrm>
              </p:grpSpPr>
              <p:sp>
                <p:nvSpPr>
                  <p:cNvPr id="57456" name="Rectangle 126"/>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457" name="Line 127"/>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58" name="Line 128"/>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59" name="Line 129"/>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60" name="Line 130"/>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461" name="Line 131"/>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462" name="Line 132"/>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57455" name="Oval 133"/>
                <p:cNvSpPr>
                  <a:spLocks noChangeArrowheads="1"/>
                </p:cNvSpPr>
                <p:nvPr/>
              </p:nvSpPr>
              <p:spPr bwMode="blackWhite">
                <a:xfrm>
                  <a:off x="2888" y="3119"/>
                  <a:ext cx="56" cy="56"/>
                </a:xfrm>
                <a:prstGeom prst="ellipse">
                  <a:avLst/>
                </a:prstGeom>
                <a:solidFill>
                  <a:srgbClr val="CC0000"/>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grpSp>
            <p:nvGrpSpPr>
              <p:cNvPr id="57418" name="Group 134"/>
              <p:cNvGrpSpPr>
                <a:grpSpLocks/>
              </p:cNvGrpSpPr>
              <p:nvPr/>
            </p:nvGrpSpPr>
            <p:grpSpPr bwMode="auto">
              <a:xfrm>
                <a:off x="2554" y="3146"/>
                <a:ext cx="466" cy="469"/>
                <a:chOff x="2534" y="2730"/>
                <a:chExt cx="466" cy="469"/>
              </a:xfrm>
            </p:grpSpPr>
            <p:grpSp>
              <p:nvGrpSpPr>
                <p:cNvPr id="57445" name="Group 135"/>
                <p:cNvGrpSpPr>
                  <a:grpSpLocks/>
                </p:cNvGrpSpPr>
                <p:nvPr/>
              </p:nvGrpSpPr>
              <p:grpSpPr bwMode="auto">
                <a:xfrm>
                  <a:off x="2534" y="2730"/>
                  <a:ext cx="466" cy="469"/>
                  <a:chOff x="2863" y="1964"/>
                  <a:chExt cx="215" cy="215"/>
                </a:xfrm>
              </p:grpSpPr>
              <p:sp>
                <p:nvSpPr>
                  <p:cNvPr id="57447" name="Rectangle 136"/>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448" name="Line 137"/>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49" name="Line 138"/>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50" name="Line 139"/>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51" name="Line 140"/>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452" name="Line 141"/>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453" name="Line 142"/>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57446" name="Oval 143"/>
                <p:cNvSpPr>
                  <a:spLocks noChangeArrowheads="1"/>
                </p:cNvSpPr>
                <p:nvPr/>
              </p:nvSpPr>
              <p:spPr bwMode="blackWhite">
                <a:xfrm>
                  <a:off x="2888" y="3119"/>
                  <a:ext cx="56" cy="56"/>
                </a:xfrm>
                <a:prstGeom prst="ellipse">
                  <a:avLst/>
                </a:prstGeom>
                <a:solidFill>
                  <a:srgbClr val="CC0000"/>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grpSp>
            <p:nvGrpSpPr>
              <p:cNvPr id="57419" name="Group 144"/>
              <p:cNvGrpSpPr>
                <a:grpSpLocks/>
              </p:cNvGrpSpPr>
              <p:nvPr/>
            </p:nvGrpSpPr>
            <p:grpSpPr bwMode="auto">
              <a:xfrm>
                <a:off x="3079" y="3153"/>
                <a:ext cx="466" cy="469"/>
                <a:chOff x="2534" y="2730"/>
                <a:chExt cx="466" cy="469"/>
              </a:xfrm>
            </p:grpSpPr>
            <p:grpSp>
              <p:nvGrpSpPr>
                <p:cNvPr id="57436" name="Group 145"/>
                <p:cNvGrpSpPr>
                  <a:grpSpLocks/>
                </p:cNvGrpSpPr>
                <p:nvPr/>
              </p:nvGrpSpPr>
              <p:grpSpPr bwMode="auto">
                <a:xfrm>
                  <a:off x="2534" y="2730"/>
                  <a:ext cx="466" cy="469"/>
                  <a:chOff x="2863" y="1964"/>
                  <a:chExt cx="215" cy="215"/>
                </a:xfrm>
              </p:grpSpPr>
              <p:sp>
                <p:nvSpPr>
                  <p:cNvPr id="57438" name="Rectangle 146"/>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439" name="Line 147"/>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40" name="Line 148"/>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41" name="Line 149"/>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42" name="Line 150"/>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443" name="Line 151"/>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444" name="Line 152"/>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57437" name="Oval 153"/>
                <p:cNvSpPr>
                  <a:spLocks noChangeArrowheads="1"/>
                </p:cNvSpPr>
                <p:nvPr/>
              </p:nvSpPr>
              <p:spPr bwMode="blackWhite">
                <a:xfrm>
                  <a:off x="2888" y="3119"/>
                  <a:ext cx="56" cy="56"/>
                </a:xfrm>
                <a:prstGeom prst="ellipse">
                  <a:avLst/>
                </a:prstGeom>
                <a:solidFill>
                  <a:srgbClr val="CC0000"/>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sp>
            <p:nvSpPr>
              <p:cNvPr id="57420" name="Oval 154"/>
              <p:cNvSpPr>
                <a:spLocks noChangeArrowheads="1"/>
              </p:cNvSpPr>
              <p:nvPr/>
            </p:nvSpPr>
            <p:spPr bwMode="blackWhite">
              <a:xfrm>
                <a:off x="3346" y="3015"/>
                <a:ext cx="56" cy="56"/>
              </a:xfrm>
              <a:prstGeom prst="ellipse">
                <a:avLst/>
              </a:prstGeom>
              <a:solidFill>
                <a:srgbClr val="CC0000"/>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421" name="Oval 155"/>
              <p:cNvSpPr>
                <a:spLocks noChangeArrowheads="1"/>
              </p:cNvSpPr>
              <p:nvPr/>
            </p:nvSpPr>
            <p:spPr bwMode="blackWhite">
              <a:xfrm>
                <a:off x="2856" y="3540"/>
                <a:ext cx="56" cy="56"/>
              </a:xfrm>
              <a:prstGeom prst="ellipse">
                <a:avLst/>
              </a:prstGeom>
              <a:solidFill>
                <a:srgbClr val="CC0000"/>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nvGrpSpPr>
              <p:cNvPr id="57422" name="Group 156"/>
              <p:cNvGrpSpPr>
                <a:grpSpLocks/>
              </p:cNvGrpSpPr>
              <p:nvPr/>
            </p:nvGrpSpPr>
            <p:grpSpPr bwMode="auto">
              <a:xfrm>
                <a:off x="3564" y="2623"/>
                <a:ext cx="466" cy="469"/>
                <a:chOff x="3564" y="2723"/>
                <a:chExt cx="466" cy="469"/>
              </a:xfrm>
            </p:grpSpPr>
            <p:grpSp>
              <p:nvGrpSpPr>
                <p:cNvPr id="57425" name="Group 157"/>
                <p:cNvGrpSpPr>
                  <a:grpSpLocks/>
                </p:cNvGrpSpPr>
                <p:nvPr/>
              </p:nvGrpSpPr>
              <p:grpSpPr bwMode="auto">
                <a:xfrm>
                  <a:off x="3564" y="2723"/>
                  <a:ext cx="466" cy="469"/>
                  <a:chOff x="2534" y="2730"/>
                  <a:chExt cx="466" cy="469"/>
                </a:xfrm>
              </p:grpSpPr>
              <p:grpSp>
                <p:nvGrpSpPr>
                  <p:cNvPr id="57427" name="Group 158"/>
                  <p:cNvGrpSpPr>
                    <a:grpSpLocks/>
                  </p:cNvGrpSpPr>
                  <p:nvPr/>
                </p:nvGrpSpPr>
                <p:grpSpPr bwMode="auto">
                  <a:xfrm>
                    <a:off x="2534" y="2730"/>
                    <a:ext cx="466" cy="469"/>
                    <a:chOff x="2863" y="1964"/>
                    <a:chExt cx="215" cy="215"/>
                  </a:xfrm>
                </p:grpSpPr>
                <p:sp>
                  <p:nvSpPr>
                    <p:cNvPr id="57429" name="Rectangle 159"/>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430" name="Line 160"/>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31" name="Line 161"/>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32" name="Line 162"/>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33" name="Line 163"/>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434" name="Line 164"/>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435" name="Line 165"/>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57428" name="Oval 166"/>
                  <p:cNvSpPr>
                    <a:spLocks noChangeArrowheads="1"/>
                  </p:cNvSpPr>
                  <p:nvPr/>
                </p:nvSpPr>
                <p:spPr bwMode="blackWhite">
                  <a:xfrm>
                    <a:off x="2888" y="3119"/>
                    <a:ext cx="56" cy="56"/>
                  </a:xfrm>
                  <a:prstGeom prst="ellipse">
                    <a:avLst/>
                  </a:prstGeom>
                  <a:solidFill>
                    <a:srgbClr val="CC0000"/>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sp>
              <p:nvSpPr>
                <p:cNvPr id="57426" name="Oval 167"/>
                <p:cNvSpPr>
                  <a:spLocks noChangeArrowheads="1"/>
                </p:cNvSpPr>
                <p:nvPr/>
              </p:nvSpPr>
              <p:spPr bwMode="blackWhite">
                <a:xfrm>
                  <a:off x="3861" y="3116"/>
                  <a:ext cx="56" cy="56"/>
                </a:xfrm>
                <a:prstGeom prst="ellipse">
                  <a:avLst/>
                </a:prstGeom>
                <a:solidFill>
                  <a:srgbClr val="CC0000"/>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sp>
            <p:nvSpPr>
              <p:cNvPr id="57423" name="Line 168"/>
              <p:cNvSpPr>
                <a:spLocks noChangeShapeType="1"/>
              </p:cNvSpPr>
              <p:nvPr/>
            </p:nvSpPr>
            <p:spPr bwMode="blackWhite">
              <a:xfrm>
                <a:off x="2257" y="2780"/>
                <a:ext cx="178" cy="0"/>
              </a:xfrm>
              <a:prstGeom prst="line">
                <a:avLst/>
              </a:prstGeom>
              <a:noFill/>
              <a:ln w="127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7424" name="Text Box 169"/>
              <p:cNvSpPr txBox="1">
                <a:spLocks noChangeArrowheads="1"/>
              </p:cNvSpPr>
              <p:nvPr/>
            </p:nvSpPr>
            <p:spPr bwMode="blackWhite">
              <a:xfrm>
                <a:off x="2555" y="3650"/>
                <a:ext cx="969"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b="1">
                    <a:solidFill>
                      <a:srgbClr val="000000"/>
                    </a:solidFill>
                  </a:rPr>
                  <a:t>Round 2</a:t>
                </a:r>
                <a:br>
                  <a:rPr lang="en-US" altLang="en-US" b="1">
                    <a:solidFill>
                      <a:srgbClr val="000000"/>
                    </a:solidFill>
                  </a:rPr>
                </a:br>
                <a:r>
                  <a:rPr lang="en-US" altLang="en-US" b="1">
                    <a:solidFill>
                      <a:srgbClr val="000000"/>
                    </a:solidFill>
                  </a:rPr>
                  <a:t>(end)</a:t>
                </a:r>
              </a:p>
            </p:txBody>
          </p:sp>
        </p:grpSp>
        <p:sp>
          <p:nvSpPr>
            <p:cNvPr id="57411" name="Rectangle 170"/>
            <p:cNvSpPr>
              <a:spLocks noChangeArrowheads="1"/>
            </p:cNvSpPr>
            <p:nvPr/>
          </p:nvSpPr>
          <p:spPr bwMode="hidden">
            <a:xfrm>
              <a:off x="858" y="1224"/>
              <a:ext cx="532" cy="532"/>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412" name="Rectangle 171"/>
            <p:cNvSpPr>
              <a:spLocks noChangeArrowheads="1"/>
            </p:cNvSpPr>
            <p:nvPr/>
          </p:nvSpPr>
          <p:spPr bwMode="hidden">
            <a:xfrm>
              <a:off x="201" y="2384"/>
              <a:ext cx="1252" cy="543"/>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413" name="Rectangle 172"/>
            <p:cNvSpPr>
              <a:spLocks noChangeArrowheads="1"/>
            </p:cNvSpPr>
            <p:nvPr/>
          </p:nvSpPr>
          <p:spPr bwMode="hidden">
            <a:xfrm>
              <a:off x="801" y="2935"/>
              <a:ext cx="1252" cy="543"/>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414" name="Rectangle 173"/>
            <p:cNvSpPr>
              <a:spLocks noChangeArrowheads="1"/>
            </p:cNvSpPr>
            <p:nvPr/>
          </p:nvSpPr>
          <p:spPr bwMode="hidden">
            <a:xfrm>
              <a:off x="223" y="1791"/>
              <a:ext cx="532" cy="532"/>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415" name="Rectangle 174"/>
            <p:cNvSpPr>
              <a:spLocks noChangeArrowheads="1"/>
            </p:cNvSpPr>
            <p:nvPr/>
          </p:nvSpPr>
          <p:spPr bwMode="hidden">
            <a:xfrm>
              <a:off x="1503" y="1166"/>
              <a:ext cx="532" cy="532"/>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grpSp>
        <p:nvGrpSpPr>
          <p:cNvPr id="28" name="Group 175"/>
          <p:cNvGrpSpPr>
            <a:grpSpLocks/>
          </p:cNvGrpSpPr>
          <p:nvPr/>
        </p:nvGrpSpPr>
        <p:grpSpPr bwMode="auto">
          <a:xfrm>
            <a:off x="3919538" y="4060825"/>
            <a:ext cx="4945062" cy="2260600"/>
            <a:chOff x="2481" y="2592"/>
            <a:chExt cx="3081" cy="1385"/>
          </a:xfrm>
        </p:grpSpPr>
        <p:grpSp>
          <p:nvGrpSpPr>
            <p:cNvPr id="57368" name="Group 176"/>
            <p:cNvGrpSpPr>
              <a:grpSpLocks/>
            </p:cNvGrpSpPr>
            <p:nvPr/>
          </p:nvGrpSpPr>
          <p:grpSpPr bwMode="auto">
            <a:xfrm>
              <a:off x="4149" y="2621"/>
              <a:ext cx="1413" cy="1356"/>
              <a:chOff x="4149" y="2621"/>
              <a:chExt cx="1413" cy="1356"/>
            </a:xfrm>
          </p:grpSpPr>
          <p:sp>
            <p:nvSpPr>
              <p:cNvPr id="57371" name="Line 177"/>
              <p:cNvSpPr>
                <a:spLocks noChangeShapeType="1"/>
              </p:cNvSpPr>
              <p:nvPr/>
            </p:nvSpPr>
            <p:spPr bwMode="blackWhite">
              <a:xfrm>
                <a:off x="4149" y="2845"/>
                <a:ext cx="178" cy="0"/>
              </a:xfrm>
              <a:prstGeom prst="line">
                <a:avLst/>
              </a:prstGeom>
              <a:noFill/>
              <a:ln w="127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57372" name="Group 178"/>
              <p:cNvGrpSpPr>
                <a:grpSpLocks/>
              </p:cNvGrpSpPr>
              <p:nvPr/>
            </p:nvGrpSpPr>
            <p:grpSpPr bwMode="auto">
              <a:xfrm>
                <a:off x="4445" y="2621"/>
                <a:ext cx="1117" cy="1356"/>
                <a:chOff x="4445" y="2621"/>
                <a:chExt cx="1117" cy="1356"/>
              </a:xfrm>
            </p:grpSpPr>
            <p:grpSp>
              <p:nvGrpSpPr>
                <p:cNvPr id="57373" name="Group 179"/>
                <p:cNvGrpSpPr>
                  <a:grpSpLocks/>
                </p:cNvGrpSpPr>
                <p:nvPr/>
              </p:nvGrpSpPr>
              <p:grpSpPr bwMode="auto">
                <a:xfrm>
                  <a:off x="4445" y="2624"/>
                  <a:ext cx="466" cy="469"/>
                  <a:chOff x="3564" y="2723"/>
                  <a:chExt cx="466" cy="469"/>
                </a:xfrm>
              </p:grpSpPr>
              <p:grpSp>
                <p:nvGrpSpPr>
                  <p:cNvPr id="57399" name="Group 180"/>
                  <p:cNvGrpSpPr>
                    <a:grpSpLocks/>
                  </p:cNvGrpSpPr>
                  <p:nvPr/>
                </p:nvGrpSpPr>
                <p:grpSpPr bwMode="auto">
                  <a:xfrm>
                    <a:off x="3564" y="2723"/>
                    <a:ext cx="466" cy="469"/>
                    <a:chOff x="2534" y="2730"/>
                    <a:chExt cx="466" cy="469"/>
                  </a:xfrm>
                </p:grpSpPr>
                <p:grpSp>
                  <p:nvGrpSpPr>
                    <p:cNvPr id="57401" name="Group 181"/>
                    <p:cNvGrpSpPr>
                      <a:grpSpLocks/>
                    </p:cNvGrpSpPr>
                    <p:nvPr/>
                  </p:nvGrpSpPr>
                  <p:grpSpPr bwMode="auto">
                    <a:xfrm>
                      <a:off x="2534" y="2730"/>
                      <a:ext cx="466" cy="469"/>
                      <a:chOff x="2863" y="1964"/>
                      <a:chExt cx="215" cy="215"/>
                    </a:xfrm>
                  </p:grpSpPr>
                  <p:sp>
                    <p:nvSpPr>
                      <p:cNvPr id="57403" name="Rectangle 182"/>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404" name="Line 183"/>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05" name="Line 184"/>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06" name="Line 185"/>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407" name="Line 186"/>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408" name="Line 187"/>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409" name="Line 188"/>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57402" name="Oval 189"/>
                    <p:cNvSpPr>
                      <a:spLocks noChangeArrowheads="1"/>
                    </p:cNvSpPr>
                    <p:nvPr/>
                  </p:nvSpPr>
                  <p:spPr bwMode="blackWhite">
                    <a:xfrm>
                      <a:off x="2888" y="3119"/>
                      <a:ext cx="56" cy="56"/>
                    </a:xfrm>
                    <a:prstGeom prst="ellipse">
                      <a:avLst/>
                    </a:prstGeom>
                    <a:solidFill>
                      <a:srgbClr val="CC0000"/>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sp>
                <p:nvSpPr>
                  <p:cNvPr id="57400" name="Oval 190"/>
                  <p:cNvSpPr>
                    <a:spLocks noChangeArrowheads="1"/>
                  </p:cNvSpPr>
                  <p:nvPr/>
                </p:nvSpPr>
                <p:spPr bwMode="blackWhite">
                  <a:xfrm>
                    <a:off x="3861" y="3116"/>
                    <a:ext cx="56" cy="56"/>
                  </a:xfrm>
                  <a:prstGeom prst="ellipse">
                    <a:avLst/>
                  </a:prstGeom>
                  <a:solidFill>
                    <a:srgbClr val="CC0000"/>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grpSp>
              <p:nvGrpSpPr>
                <p:cNvPr id="57374" name="Group 191"/>
                <p:cNvGrpSpPr>
                  <a:grpSpLocks/>
                </p:cNvGrpSpPr>
                <p:nvPr/>
              </p:nvGrpSpPr>
              <p:grpSpPr bwMode="auto">
                <a:xfrm>
                  <a:off x="4971" y="2621"/>
                  <a:ext cx="466" cy="469"/>
                  <a:chOff x="3564" y="2723"/>
                  <a:chExt cx="466" cy="469"/>
                </a:xfrm>
              </p:grpSpPr>
              <p:grpSp>
                <p:nvGrpSpPr>
                  <p:cNvPr id="57388" name="Group 192"/>
                  <p:cNvGrpSpPr>
                    <a:grpSpLocks/>
                  </p:cNvGrpSpPr>
                  <p:nvPr/>
                </p:nvGrpSpPr>
                <p:grpSpPr bwMode="auto">
                  <a:xfrm>
                    <a:off x="3564" y="2723"/>
                    <a:ext cx="466" cy="469"/>
                    <a:chOff x="2534" y="2730"/>
                    <a:chExt cx="466" cy="469"/>
                  </a:xfrm>
                </p:grpSpPr>
                <p:grpSp>
                  <p:nvGrpSpPr>
                    <p:cNvPr id="57390" name="Group 193"/>
                    <p:cNvGrpSpPr>
                      <a:grpSpLocks/>
                    </p:cNvGrpSpPr>
                    <p:nvPr/>
                  </p:nvGrpSpPr>
                  <p:grpSpPr bwMode="auto">
                    <a:xfrm>
                      <a:off x="2534" y="2730"/>
                      <a:ext cx="466" cy="469"/>
                      <a:chOff x="2863" y="1964"/>
                      <a:chExt cx="215" cy="215"/>
                    </a:xfrm>
                  </p:grpSpPr>
                  <p:sp>
                    <p:nvSpPr>
                      <p:cNvPr id="57392" name="Rectangle 194"/>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393" name="Line 195"/>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394" name="Line 196"/>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395" name="Line 197"/>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396" name="Line 198"/>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397" name="Line 199"/>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398" name="Line 200"/>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57391" name="Oval 201"/>
                    <p:cNvSpPr>
                      <a:spLocks noChangeArrowheads="1"/>
                    </p:cNvSpPr>
                    <p:nvPr/>
                  </p:nvSpPr>
                  <p:spPr bwMode="blackWhite">
                    <a:xfrm>
                      <a:off x="2888" y="3119"/>
                      <a:ext cx="56" cy="56"/>
                    </a:xfrm>
                    <a:prstGeom prst="ellipse">
                      <a:avLst/>
                    </a:prstGeom>
                    <a:solidFill>
                      <a:srgbClr val="CC0000"/>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sp>
                <p:nvSpPr>
                  <p:cNvPr id="57389" name="Oval 202"/>
                  <p:cNvSpPr>
                    <a:spLocks noChangeArrowheads="1"/>
                  </p:cNvSpPr>
                  <p:nvPr/>
                </p:nvSpPr>
                <p:spPr bwMode="blackWhite">
                  <a:xfrm>
                    <a:off x="3861" y="3116"/>
                    <a:ext cx="56" cy="56"/>
                  </a:xfrm>
                  <a:prstGeom prst="ellipse">
                    <a:avLst/>
                  </a:prstGeom>
                  <a:solidFill>
                    <a:srgbClr val="CC0000"/>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grpSp>
              <p:nvGrpSpPr>
                <p:cNvPr id="57375" name="Group 203"/>
                <p:cNvGrpSpPr>
                  <a:grpSpLocks/>
                </p:cNvGrpSpPr>
                <p:nvPr/>
              </p:nvGrpSpPr>
              <p:grpSpPr bwMode="auto">
                <a:xfrm>
                  <a:off x="4986" y="3149"/>
                  <a:ext cx="466" cy="469"/>
                  <a:chOff x="3564" y="2723"/>
                  <a:chExt cx="466" cy="469"/>
                </a:xfrm>
              </p:grpSpPr>
              <p:grpSp>
                <p:nvGrpSpPr>
                  <p:cNvPr id="57377" name="Group 204"/>
                  <p:cNvGrpSpPr>
                    <a:grpSpLocks/>
                  </p:cNvGrpSpPr>
                  <p:nvPr/>
                </p:nvGrpSpPr>
                <p:grpSpPr bwMode="auto">
                  <a:xfrm>
                    <a:off x="3564" y="2723"/>
                    <a:ext cx="466" cy="469"/>
                    <a:chOff x="2534" y="2730"/>
                    <a:chExt cx="466" cy="469"/>
                  </a:xfrm>
                </p:grpSpPr>
                <p:grpSp>
                  <p:nvGrpSpPr>
                    <p:cNvPr id="57379" name="Group 205"/>
                    <p:cNvGrpSpPr>
                      <a:grpSpLocks/>
                    </p:cNvGrpSpPr>
                    <p:nvPr/>
                  </p:nvGrpSpPr>
                  <p:grpSpPr bwMode="auto">
                    <a:xfrm>
                      <a:off x="2534" y="2730"/>
                      <a:ext cx="466" cy="469"/>
                      <a:chOff x="2863" y="1964"/>
                      <a:chExt cx="215" cy="215"/>
                    </a:xfrm>
                  </p:grpSpPr>
                  <p:sp>
                    <p:nvSpPr>
                      <p:cNvPr id="57381" name="Rectangle 206"/>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382" name="Line 207"/>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383" name="Line 208"/>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384" name="Line 209"/>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7385" name="Line 210"/>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386" name="Line 211"/>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387" name="Line 212"/>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57380" name="Oval 213"/>
                    <p:cNvSpPr>
                      <a:spLocks noChangeArrowheads="1"/>
                    </p:cNvSpPr>
                    <p:nvPr/>
                  </p:nvSpPr>
                  <p:spPr bwMode="blackWhite">
                    <a:xfrm>
                      <a:off x="2888" y="3119"/>
                      <a:ext cx="56" cy="56"/>
                    </a:xfrm>
                    <a:prstGeom prst="ellipse">
                      <a:avLst/>
                    </a:prstGeom>
                    <a:solidFill>
                      <a:srgbClr val="CC0000"/>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sp>
                <p:nvSpPr>
                  <p:cNvPr id="57378" name="Oval 214"/>
                  <p:cNvSpPr>
                    <a:spLocks noChangeArrowheads="1"/>
                  </p:cNvSpPr>
                  <p:nvPr/>
                </p:nvSpPr>
                <p:spPr bwMode="blackWhite">
                  <a:xfrm>
                    <a:off x="3861" y="3116"/>
                    <a:ext cx="56" cy="56"/>
                  </a:xfrm>
                  <a:prstGeom prst="ellipse">
                    <a:avLst/>
                  </a:prstGeom>
                  <a:solidFill>
                    <a:srgbClr val="CC0000"/>
                  </a:solidFill>
                  <a:ln w="12700">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sp>
              <p:nvSpPr>
                <p:cNvPr id="57376" name="Text Box 215"/>
                <p:cNvSpPr txBox="1">
                  <a:spLocks noChangeArrowheads="1"/>
                </p:cNvSpPr>
                <p:nvPr/>
              </p:nvSpPr>
              <p:spPr bwMode="blackWhite">
                <a:xfrm>
                  <a:off x="4593" y="3621"/>
                  <a:ext cx="969" cy="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b="1">
                      <a:solidFill>
                        <a:srgbClr val="000000"/>
                      </a:solidFill>
                    </a:rPr>
                    <a:t>Round 3</a:t>
                  </a:r>
                  <a:br>
                    <a:rPr lang="en-US" altLang="en-US" b="1">
                      <a:solidFill>
                        <a:srgbClr val="000000"/>
                      </a:solidFill>
                    </a:rPr>
                  </a:br>
                  <a:r>
                    <a:rPr lang="en-US" altLang="en-US" b="1">
                      <a:solidFill>
                        <a:srgbClr val="000000"/>
                      </a:solidFill>
                    </a:rPr>
                    <a:t>(start)</a:t>
                  </a:r>
                </a:p>
              </p:txBody>
            </p:sp>
          </p:grpSp>
        </p:grpSp>
        <p:sp>
          <p:nvSpPr>
            <p:cNvPr id="57369" name="Rectangle 216"/>
            <p:cNvSpPr>
              <a:spLocks noChangeArrowheads="1"/>
            </p:cNvSpPr>
            <p:nvPr/>
          </p:nvSpPr>
          <p:spPr bwMode="hidden">
            <a:xfrm>
              <a:off x="2481" y="2592"/>
              <a:ext cx="532" cy="537"/>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57370" name="Rectangle 217"/>
            <p:cNvSpPr>
              <a:spLocks noChangeArrowheads="1"/>
            </p:cNvSpPr>
            <p:nvPr/>
          </p:nvSpPr>
          <p:spPr bwMode="hidden">
            <a:xfrm>
              <a:off x="3081" y="3136"/>
              <a:ext cx="532" cy="537"/>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pic>
        <p:nvPicPr>
          <p:cNvPr id="57367"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dissolve">
                                      <p:cBhvr>
                                        <p:cTn id="7" dur="500"/>
                                        <p:tgtEl>
                                          <p:spTgt spid="1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dissolve">
                                      <p:cBhvr>
                                        <p:cTn id="12" dur="500"/>
                                        <p:tgtEl>
                                          <p:spTgt spid="1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dissolve">
                                      <p:cBhvr>
                                        <p:cTn id="1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188"/>
          <p:cNvSpPr>
            <a:spLocks noGrp="1" noChangeArrowheads="1"/>
          </p:cNvSpPr>
          <p:nvPr>
            <p:ph type="title"/>
          </p:nvPr>
        </p:nvSpPr>
        <p:spPr/>
        <p:txBody>
          <a:bodyPr/>
          <a:lstStyle/>
          <a:p>
            <a:pPr eaLnBrk="1" hangingPunct="1"/>
            <a:r>
              <a:rPr lang="en-US" altLang="en-US"/>
              <a:t>Understand and “Scrub” Each Note</a:t>
            </a:r>
          </a:p>
        </p:txBody>
      </p:sp>
      <p:sp>
        <p:nvSpPr>
          <p:cNvPr id="58371" name="Text Box 189"/>
          <p:cNvSpPr txBox="1">
            <a:spLocks noChangeArrowheads="1"/>
          </p:cNvSpPr>
          <p:nvPr/>
        </p:nvSpPr>
        <p:spPr bwMode="auto">
          <a:xfrm>
            <a:off x="182563" y="1271588"/>
            <a:ext cx="850582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a:solidFill>
                  <a:schemeClr val="tx2"/>
                </a:solidFill>
              </a:rPr>
              <a:t>4. Read aloud</a:t>
            </a:r>
            <a:r>
              <a:rPr lang="en-US" altLang="en-US" sz="2000">
                <a:solidFill>
                  <a:schemeClr val="tx2"/>
                </a:solidFill>
              </a:rPr>
              <a:t> and </a:t>
            </a:r>
            <a:r>
              <a:rPr lang="en-US" altLang="en-US" sz="2000" b="1">
                <a:solidFill>
                  <a:schemeClr val="tx2"/>
                </a:solidFill>
              </a:rPr>
              <a:t>understand</a:t>
            </a:r>
            <a:r>
              <a:rPr lang="en-US" altLang="en-US" sz="2000">
                <a:solidFill>
                  <a:schemeClr val="tx2"/>
                </a:solidFill>
              </a:rPr>
              <a:t> each note. </a:t>
            </a:r>
            <a:br>
              <a:rPr lang="en-US" altLang="en-US" sz="2000">
                <a:solidFill>
                  <a:schemeClr val="tx2"/>
                </a:solidFill>
              </a:rPr>
            </a:br>
            <a:r>
              <a:rPr lang="en-US" altLang="en-US" sz="2000">
                <a:solidFill>
                  <a:schemeClr val="tx2"/>
                </a:solidFill>
              </a:rPr>
              <a:t>    Understand its source and any stories behind it.</a:t>
            </a:r>
            <a:endParaRPr lang="en-US" altLang="en-US" sz="2000" u="sng">
              <a:solidFill>
                <a:schemeClr val="tx2"/>
              </a:solidFill>
            </a:endParaRPr>
          </a:p>
        </p:txBody>
      </p:sp>
      <p:sp>
        <p:nvSpPr>
          <p:cNvPr id="58372" name="Rectangle 204"/>
          <p:cNvSpPr>
            <a:spLocks noChangeArrowheads="1"/>
          </p:cNvSpPr>
          <p:nvPr/>
        </p:nvSpPr>
        <p:spPr bwMode="blackWhite">
          <a:xfrm>
            <a:off x="819150" y="5978525"/>
            <a:ext cx="713581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2"/>
                </a:solidFill>
              </a:rPr>
              <a:t>Check the wording, editing as necessary to make the note clear to anyone who might read it.</a:t>
            </a:r>
          </a:p>
        </p:txBody>
      </p:sp>
      <p:pic>
        <p:nvPicPr>
          <p:cNvPr id="58373"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74"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gray">
          <a:xfrm>
            <a:off x="898525" y="2070100"/>
            <a:ext cx="7126288" cy="3929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Tree>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ChangeArrowheads="1"/>
          </p:cNvSpPr>
          <p:nvPr/>
        </p:nvSpPr>
        <p:spPr bwMode="auto">
          <a:xfrm>
            <a:off x="3100388" y="2087563"/>
            <a:ext cx="5897562" cy="354171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nvGrpSpPr>
          <p:cNvPr id="2" name="Group 3"/>
          <p:cNvGrpSpPr>
            <a:grpSpLocks/>
          </p:cNvGrpSpPr>
          <p:nvPr/>
        </p:nvGrpSpPr>
        <p:grpSpPr bwMode="auto">
          <a:xfrm rot="304364">
            <a:off x="3668713" y="2938463"/>
            <a:ext cx="419100" cy="461962"/>
            <a:chOff x="2863" y="1964"/>
            <a:chExt cx="215" cy="215"/>
          </a:xfrm>
          <a:noFill/>
        </p:grpSpPr>
        <p:sp>
          <p:nvSpPr>
            <p:cNvPr id="20674" name="Rectangle 4"/>
            <p:cNvSpPr>
              <a:spLocks noChangeArrowheads="1"/>
            </p:cNvSpPr>
            <p:nvPr/>
          </p:nvSpPr>
          <p:spPr bwMode="auto">
            <a:xfrm>
              <a:off x="2863" y="1964"/>
              <a:ext cx="215" cy="215"/>
            </a:xfrm>
            <a:prstGeom prst="rect">
              <a:avLst/>
            </a:prstGeom>
            <a:grpFill/>
            <a:ln w="9525">
              <a:solidFill>
                <a:srgbClr val="000000"/>
              </a:solidFill>
              <a:miter lim="800000"/>
              <a:headEnd/>
              <a:tailEnd/>
            </a:ln>
          </p:spPr>
          <p:txBody>
            <a:bodyPr wrap="none" anchor="ctr"/>
            <a:lstStyle/>
            <a:p>
              <a:pPr>
                <a:spcBef>
                  <a:spcPct val="0"/>
                </a:spcBef>
                <a:defRPr/>
              </a:pPr>
              <a:endParaRPr lang="en-US" sz="2000" b="1">
                <a:solidFill>
                  <a:schemeClr val="tx1"/>
                </a:solidFill>
                <a:latin typeface="Arial" charset="0"/>
              </a:endParaRPr>
            </a:p>
          </p:txBody>
        </p:sp>
        <p:sp>
          <p:nvSpPr>
            <p:cNvPr id="20675" name="Line 5"/>
            <p:cNvSpPr>
              <a:spLocks noChangeShapeType="1"/>
            </p:cNvSpPr>
            <p:nvPr/>
          </p:nvSpPr>
          <p:spPr bwMode="auto">
            <a:xfrm>
              <a:off x="2893" y="2003"/>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76" name="Line 6"/>
            <p:cNvSpPr>
              <a:spLocks noChangeShapeType="1"/>
            </p:cNvSpPr>
            <p:nvPr/>
          </p:nvSpPr>
          <p:spPr bwMode="auto">
            <a:xfrm>
              <a:off x="2905" y="2057"/>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77" name="Line 7"/>
            <p:cNvSpPr>
              <a:spLocks noChangeShapeType="1"/>
            </p:cNvSpPr>
            <p:nvPr/>
          </p:nvSpPr>
          <p:spPr bwMode="auto">
            <a:xfrm>
              <a:off x="2899" y="2118"/>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78" name="Line 8"/>
            <p:cNvSpPr>
              <a:spLocks noChangeShapeType="1"/>
            </p:cNvSpPr>
            <p:nvPr/>
          </p:nvSpPr>
          <p:spPr bwMode="auto">
            <a:xfrm>
              <a:off x="2906" y="2006"/>
              <a:ext cx="76"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679" name="Line 9"/>
            <p:cNvSpPr>
              <a:spLocks noChangeShapeType="1"/>
            </p:cNvSpPr>
            <p:nvPr/>
          </p:nvSpPr>
          <p:spPr bwMode="auto">
            <a:xfrm>
              <a:off x="2947" y="2061"/>
              <a:ext cx="90"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680" name="Line 10"/>
            <p:cNvSpPr>
              <a:spLocks noChangeShapeType="1"/>
            </p:cNvSpPr>
            <p:nvPr/>
          </p:nvSpPr>
          <p:spPr bwMode="auto">
            <a:xfrm>
              <a:off x="2906" y="2118"/>
              <a:ext cx="144"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grpSp>
      <p:grpSp>
        <p:nvGrpSpPr>
          <p:cNvPr id="3" name="Group 11"/>
          <p:cNvGrpSpPr>
            <a:grpSpLocks/>
          </p:cNvGrpSpPr>
          <p:nvPr/>
        </p:nvGrpSpPr>
        <p:grpSpPr bwMode="auto">
          <a:xfrm>
            <a:off x="6026150" y="4164013"/>
            <a:ext cx="419100" cy="461962"/>
            <a:chOff x="2863" y="1964"/>
            <a:chExt cx="215" cy="215"/>
          </a:xfrm>
          <a:noFill/>
        </p:grpSpPr>
        <p:sp>
          <p:nvSpPr>
            <p:cNvPr id="20667" name="Rectangle 12"/>
            <p:cNvSpPr>
              <a:spLocks noChangeArrowheads="1"/>
            </p:cNvSpPr>
            <p:nvPr/>
          </p:nvSpPr>
          <p:spPr bwMode="auto">
            <a:xfrm>
              <a:off x="2863" y="1964"/>
              <a:ext cx="215" cy="215"/>
            </a:xfrm>
            <a:prstGeom prst="rect">
              <a:avLst/>
            </a:prstGeom>
            <a:grpFill/>
            <a:ln w="9525">
              <a:solidFill>
                <a:srgbClr val="000000"/>
              </a:solidFill>
              <a:miter lim="800000"/>
              <a:headEnd/>
              <a:tailEnd/>
            </a:ln>
          </p:spPr>
          <p:txBody>
            <a:bodyPr wrap="none" anchor="ctr"/>
            <a:lstStyle/>
            <a:p>
              <a:pPr>
                <a:spcBef>
                  <a:spcPct val="0"/>
                </a:spcBef>
                <a:defRPr/>
              </a:pPr>
              <a:endParaRPr lang="en-US" sz="2000" b="1">
                <a:solidFill>
                  <a:schemeClr val="tx1"/>
                </a:solidFill>
                <a:latin typeface="Arial" charset="0"/>
              </a:endParaRPr>
            </a:p>
          </p:txBody>
        </p:sp>
        <p:sp>
          <p:nvSpPr>
            <p:cNvPr id="20668" name="Line 13"/>
            <p:cNvSpPr>
              <a:spLocks noChangeShapeType="1"/>
            </p:cNvSpPr>
            <p:nvPr/>
          </p:nvSpPr>
          <p:spPr bwMode="auto">
            <a:xfrm>
              <a:off x="2893" y="2003"/>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69" name="Line 14"/>
            <p:cNvSpPr>
              <a:spLocks noChangeShapeType="1"/>
            </p:cNvSpPr>
            <p:nvPr/>
          </p:nvSpPr>
          <p:spPr bwMode="auto">
            <a:xfrm>
              <a:off x="2905" y="2057"/>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70" name="Line 15"/>
            <p:cNvSpPr>
              <a:spLocks noChangeShapeType="1"/>
            </p:cNvSpPr>
            <p:nvPr/>
          </p:nvSpPr>
          <p:spPr bwMode="auto">
            <a:xfrm>
              <a:off x="2899" y="2118"/>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71" name="Line 16"/>
            <p:cNvSpPr>
              <a:spLocks noChangeShapeType="1"/>
            </p:cNvSpPr>
            <p:nvPr/>
          </p:nvSpPr>
          <p:spPr bwMode="auto">
            <a:xfrm>
              <a:off x="2906" y="2006"/>
              <a:ext cx="76"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672" name="Line 17"/>
            <p:cNvSpPr>
              <a:spLocks noChangeShapeType="1"/>
            </p:cNvSpPr>
            <p:nvPr/>
          </p:nvSpPr>
          <p:spPr bwMode="auto">
            <a:xfrm>
              <a:off x="2947" y="2061"/>
              <a:ext cx="90"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673" name="Line 18"/>
            <p:cNvSpPr>
              <a:spLocks noChangeShapeType="1"/>
            </p:cNvSpPr>
            <p:nvPr/>
          </p:nvSpPr>
          <p:spPr bwMode="auto">
            <a:xfrm>
              <a:off x="2906" y="2118"/>
              <a:ext cx="144"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grpSp>
      <p:grpSp>
        <p:nvGrpSpPr>
          <p:cNvPr id="4" name="Group 19"/>
          <p:cNvGrpSpPr>
            <a:grpSpLocks/>
          </p:cNvGrpSpPr>
          <p:nvPr/>
        </p:nvGrpSpPr>
        <p:grpSpPr bwMode="auto">
          <a:xfrm>
            <a:off x="3157538" y="4090988"/>
            <a:ext cx="419100" cy="461962"/>
            <a:chOff x="2863" y="1964"/>
            <a:chExt cx="215" cy="215"/>
          </a:xfrm>
          <a:noFill/>
        </p:grpSpPr>
        <p:sp>
          <p:nvSpPr>
            <p:cNvPr id="20660" name="Rectangle 20"/>
            <p:cNvSpPr>
              <a:spLocks noChangeArrowheads="1"/>
            </p:cNvSpPr>
            <p:nvPr/>
          </p:nvSpPr>
          <p:spPr bwMode="auto">
            <a:xfrm>
              <a:off x="2863" y="1964"/>
              <a:ext cx="215" cy="215"/>
            </a:xfrm>
            <a:prstGeom prst="rect">
              <a:avLst/>
            </a:prstGeom>
            <a:grpFill/>
            <a:ln w="9525">
              <a:solidFill>
                <a:srgbClr val="000000"/>
              </a:solidFill>
              <a:miter lim="800000"/>
              <a:headEnd/>
              <a:tailEnd/>
            </a:ln>
          </p:spPr>
          <p:txBody>
            <a:bodyPr wrap="none" anchor="ctr"/>
            <a:lstStyle/>
            <a:p>
              <a:pPr>
                <a:spcBef>
                  <a:spcPct val="0"/>
                </a:spcBef>
                <a:defRPr/>
              </a:pPr>
              <a:endParaRPr lang="en-US" sz="2000" b="1">
                <a:solidFill>
                  <a:schemeClr val="tx1"/>
                </a:solidFill>
                <a:latin typeface="Arial" charset="0"/>
              </a:endParaRPr>
            </a:p>
          </p:txBody>
        </p:sp>
        <p:sp>
          <p:nvSpPr>
            <p:cNvPr id="20661" name="Line 21"/>
            <p:cNvSpPr>
              <a:spLocks noChangeShapeType="1"/>
            </p:cNvSpPr>
            <p:nvPr/>
          </p:nvSpPr>
          <p:spPr bwMode="auto">
            <a:xfrm>
              <a:off x="2893" y="2003"/>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62" name="Line 22"/>
            <p:cNvSpPr>
              <a:spLocks noChangeShapeType="1"/>
            </p:cNvSpPr>
            <p:nvPr/>
          </p:nvSpPr>
          <p:spPr bwMode="auto">
            <a:xfrm>
              <a:off x="2905" y="2057"/>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63" name="Line 23"/>
            <p:cNvSpPr>
              <a:spLocks noChangeShapeType="1"/>
            </p:cNvSpPr>
            <p:nvPr/>
          </p:nvSpPr>
          <p:spPr bwMode="auto">
            <a:xfrm>
              <a:off x="2899" y="2118"/>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64" name="Line 24"/>
            <p:cNvSpPr>
              <a:spLocks noChangeShapeType="1"/>
            </p:cNvSpPr>
            <p:nvPr/>
          </p:nvSpPr>
          <p:spPr bwMode="auto">
            <a:xfrm>
              <a:off x="2906" y="2006"/>
              <a:ext cx="76"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665" name="Line 25"/>
            <p:cNvSpPr>
              <a:spLocks noChangeShapeType="1"/>
            </p:cNvSpPr>
            <p:nvPr/>
          </p:nvSpPr>
          <p:spPr bwMode="auto">
            <a:xfrm>
              <a:off x="2947" y="2061"/>
              <a:ext cx="90"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666" name="Line 26"/>
            <p:cNvSpPr>
              <a:spLocks noChangeShapeType="1"/>
            </p:cNvSpPr>
            <p:nvPr/>
          </p:nvSpPr>
          <p:spPr bwMode="auto">
            <a:xfrm>
              <a:off x="2906" y="2118"/>
              <a:ext cx="144"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grpSp>
      <p:grpSp>
        <p:nvGrpSpPr>
          <p:cNvPr id="5" name="Group 27"/>
          <p:cNvGrpSpPr>
            <a:grpSpLocks/>
          </p:cNvGrpSpPr>
          <p:nvPr/>
        </p:nvGrpSpPr>
        <p:grpSpPr bwMode="auto">
          <a:xfrm>
            <a:off x="5037138" y="4133850"/>
            <a:ext cx="419100" cy="461963"/>
            <a:chOff x="2863" y="1964"/>
            <a:chExt cx="215" cy="215"/>
          </a:xfrm>
          <a:noFill/>
        </p:grpSpPr>
        <p:sp>
          <p:nvSpPr>
            <p:cNvPr id="20653" name="Rectangle 28"/>
            <p:cNvSpPr>
              <a:spLocks noChangeArrowheads="1"/>
            </p:cNvSpPr>
            <p:nvPr/>
          </p:nvSpPr>
          <p:spPr bwMode="auto">
            <a:xfrm>
              <a:off x="2863" y="1964"/>
              <a:ext cx="215" cy="215"/>
            </a:xfrm>
            <a:prstGeom prst="rect">
              <a:avLst/>
            </a:prstGeom>
            <a:grpFill/>
            <a:ln w="9525">
              <a:solidFill>
                <a:srgbClr val="000000"/>
              </a:solidFill>
              <a:miter lim="800000"/>
              <a:headEnd/>
              <a:tailEnd/>
            </a:ln>
          </p:spPr>
          <p:txBody>
            <a:bodyPr wrap="none" anchor="ctr"/>
            <a:lstStyle/>
            <a:p>
              <a:pPr>
                <a:spcBef>
                  <a:spcPct val="0"/>
                </a:spcBef>
                <a:defRPr/>
              </a:pPr>
              <a:endParaRPr lang="en-US" sz="2000" b="1">
                <a:solidFill>
                  <a:schemeClr val="tx1"/>
                </a:solidFill>
                <a:latin typeface="Arial" charset="0"/>
              </a:endParaRPr>
            </a:p>
          </p:txBody>
        </p:sp>
        <p:sp>
          <p:nvSpPr>
            <p:cNvPr id="20654" name="Line 29"/>
            <p:cNvSpPr>
              <a:spLocks noChangeShapeType="1"/>
            </p:cNvSpPr>
            <p:nvPr/>
          </p:nvSpPr>
          <p:spPr bwMode="auto">
            <a:xfrm>
              <a:off x="2893" y="2003"/>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55" name="Line 30"/>
            <p:cNvSpPr>
              <a:spLocks noChangeShapeType="1"/>
            </p:cNvSpPr>
            <p:nvPr/>
          </p:nvSpPr>
          <p:spPr bwMode="auto">
            <a:xfrm>
              <a:off x="2905" y="2057"/>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56" name="Line 31"/>
            <p:cNvSpPr>
              <a:spLocks noChangeShapeType="1"/>
            </p:cNvSpPr>
            <p:nvPr/>
          </p:nvSpPr>
          <p:spPr bwMode="auto">
            <a:xfrm>
              <a:off x="2899" y="2118"/>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57" name="Line 32"/>
            <p:cNvSpPr>
              <a:spLocks noChangeShapeType="1"/>
            </p:cNvSpPr>
            <p:nvPr/>
          </p:nvSpPr>
          <p:spPr bwMode="auto">
            <a:xfrm>
              <a:off x="2906" y="2006"/>
              <a:ext cx="76"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658" name="Line 33"/>
            <p:cNvSpPr>
              <a:spLocks noChangeShapeType="1"/>
            </p:cNvSpPr>
            <p:nvPr/>
          </p:nvSpPr>
          <p:spPr bwMode="auto">
            <a:xfrm>
              <a:off x="2947" y="2061"/>
              <a:ext cx="90"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659" name="Line 34"/>
            <p:cNvSpPr>
              <a:spLocks noChangeShapeType="1"/>
            </p:cNvSpPr>
            <p:nvPr/>
          </p:nvSpPr>
          <p:spPr bwMode="auto">
            <a:xfrm>
              <a:off x="2906" y="2118"/>
              <a:ext cx="144"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grpSp>
      <p:grpSp>
        <p:nvGrpSpPr>
          <p:cNvPr id="6" name="Group 35"/>
          <p:cNvGrpSpPr>
            <a:grpSpLocks/>
          </p:cNvGrpSpPr>
          <p:nvPr/>
        </p:nvGrpSpPr>
        <p:grpSpPr bwMode="auto">
          <a:xfrm>
            <a:off x="6859588" y="4137025"/>
            <a:ext cx="419100" cy="461963"/>
            <a:chOff x="2863" y="1964"/>
            <a:chExt cx="215" cy="215"/>
          </a:xfrm>
          <a:noFill/>
        </p:grpSpPr>
        <p:sp>
          <p:nvSpPr>
            <p:cNvPr id="20646" name="Rectangle 36"/>
            <p:cNvSpPr>
              <a:spLocks noChangeArrowheads="1"/>
            </p:cNvSpPr>
            <p:nvPr/>
          </p:nvSpPr>
          <p:spPr bwMode="auto">
            <a:xfrm>
              <a:off x="2863" y="1964"/>
              <a:ext cx="215" cy="215"/>
            </a:xfrm>
            <a:prstGeom prst="rect">
              <a:avLst/>
            </a:prstGeom>
            <a:grpFill/>
            <a:ln w="9525">
              <a:solidFill>
                <a:srgbClr val="000000"/>
              </a:solidFill>
              <a:miter lim="800000"/>
              <a:headEnd/>
              <a:tailEnd/>
            </a:ln>
          </p:spPr>
          <p:txBody>
            <a:bodyPr wrap="none" anchor="ctr"/>
            <a:lstStyle/>
            <a:p>
              <a:pPr>
                <a:spcBef>
                  <a:spcPct val="0"/>
                </a:spcBef>
                <a:defRPr/>
              </a:pPr>
              <a:endParaRPr lang="en-US" sz="2000" b="1">
                <a:solidFill>
                  <a:schemeClr val="tx1"/>
                </a:solidFill>
                <a:latin typeface="Arial" charset="0"/>
              </a:endParaRPr>
            </a:p>
          </p:txBody>
        </p:sp>
        <p:sp>
          <p:nvSpPr>
            <p:cNvPr id="20647" name="Line 37"/>
            <p:cNvSpPr>
              <a:spLocks noChangeShapeType="1"/>
            </p:cNvSpPr>
            <p:nvPr/>
          </p:nvSpPr>
          <p:spPr bwMode="auto">
            <a:xfrm>
              <a:off x="2893" y="2003"/>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48" name="Line 38"/>
            <p:cNvSpPr>
              <a:spLocks noChangeShapeType="1"/>
            </p:cNvSpPr>
            <p:nvPr/>
          </p:nvSpPr>
          <p:spPr bwMode="auto">
            <a:xfrm>
              <a:off x="2905" y="2057"/>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49" name="Line 39"/>
            <p:cNvSpPr>
              <a:spLocks noChangeShapeType="1"/>
            </p:cNvSpPr>
            <p:nvPr/>
          </p:nvSpPr>
          <p:spPr bwMode="auto">
            <a:xfrm>
              <a:off x="2899" y="2118"/>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50" name="Line 40"/>
            <p:cNvSpPr>
              <a:spLocks noChangeShapeType="1"/>
            </p:cNvSpPr>
            <p:nvPr/>
          </p:nvSpPr>
          <p:spPr bwMode="auto">
            <a:xfrm>
              <a:off x="2906" y="2006"/>
              <a:ext cx="76"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651" name="Line 41"/>
            <p:cNvSpPr>
              <a:spLocks noChangeShapeType="1"/>
            </p:cNvSpPr>
            <p:nvPr/>
          </p:nvSpPr>
          <p:spPr bwMode="auto">
            <a:xfrm>
              <a:off x="2947" y="2061"/>
              <a:ext cx="90"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652" name="Line 42"/>
            <p:cNvSpPr>
              <a:spLocks noChangeShapeType="1"/>
            </p:cNvSpPr>
            <p:nvPr/>
          </p:nvSpPr>
          <p:spPr bwMode="auto">
            <a:xfrm>
              <a:off x="2906" y="2118"/>
              <a:ext cx="144"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grpSp>
      <p:grpSp>
        <p:nvGrpSpPr>
          <p:cNvPr id="7" name="Group 43"/>
          <p:cNvGrpSpPr>
            <a:grpSpLocks/>
          </p:cNvGrpSpPr>
          <p:nvPr/>
        </p:nvGrpSpPr>
        <p:grpSpPr bwMode="auto">
          <a:xfrm>
            <a:off x="6046788" y="4673600"/>
            <a:ext cx="420687" cy="461963"/>
            <a:chOff x="2863" y="1964"/>
            <a:chExt cx="215" cy="215"/>
          </a:xfrm>
          <a:noFill/>
        </p:grpSpPr>
        <p:sp>
          <p:nvSpPr>
            <p:cNvPr id="20639" name="Rectangle 44"/>
            <p:cNvSpPr>
              <a:spLocks noChangeArrowheads="1"/>
            </p:cNvSpPr>
            <p:nvPr/>
          </p:nvSpPr>
          <p:spPr bwMode="auto">
            <a:xfrm>
              <a:off x="2863" y="1964"/>
              <a:ext cx="215" cy="215"/>
            </a:xfrm>
            <a:prstGeom prst="rect">
              <a:avLst/>
            </a:prstGeom>
            <a:grpFill/>
            <a:ln w="9525">
              <a:solidFill>
                <a:srgbClr val="000000"/>
              </a:solidFill>
              <a:miter lim="800000"/>
              <a:headEnd/>
              <a:tailEnd/>
            </a:ln>
          </p:spPr>
          <p:txBody>
            <a:bodyPr wrap="none" anchor="ctr"/>
            <a:lstStyle/>
            <a:p>
              <a:pPr>
                <a:spcBef>
                  <a:spcPct val="0"/>
                </a:spcBef>
                <a:defRPr/>
              </a:pPr>
              <a:endParaRPr lang="en-US" sz="2000" b="1">
                <a:solidFill>
                  <a:schemeClr val="tx1"/>
                </a:solidFill>
                <a:latin typeface="Arial" charset="0"/>
              </a:endParaRPr>
            </a:p>
          </p:txBody>
        </p:sp>
        <p:sp>
          <p:nvSpPr>
            <p:cNvPr id="20640" name="Line 45"/>
            <p:cNvSpPr>
              <a:spLocks noChangeShapeType="1"/>
            </p:cNvSpPr>
            <p:nvPr/>
          </p:nvSpPr>
          <p:spPr bwMode="auto">
            <a:xfrm>
              <a:off x="2893" y="2003"/>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41" name="Line 46"/>
            <p:cNvSpPr>
              <a:spLocks noChangeShapeType="1"/>
            </p:cNvSpPr>
            <p:nvPr/>
          </p:nvSpPr>
          <p:spPr bwMode="auto">
            <a:xfrm>
              <a:off x="2905" y="2057"/>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42" name="Line 47"/>
            <p:cNvSpPr>
              <a:spLocks noChangeShapeType="1"/>
            </p:cNvSpPr>
            <p:nvPr/>
          </p:nvSpPr>
          <p:spPr bwMode="auto">
            <a:xfrm>
              <a:off x="2899" y="2118"/>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43" name="Line 48"/>
            <p:cNvSpPr>
              <a:spLocks noChangeShapeType="1"/>
            </p:cNvSpPr>
            <p:nvPr/>
          </p:nvSpPr>
          <p:spPr bwMode="auto">
            <a:xfrm>
              <a:off x="2906" y="2006"/>
              <a:ext cx="76"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644" name="Line 49"/>
            <p:cNvSpPr>
              <a:spLocks noChangeShapeType="1"/>
            </p:cNvSpPr>
            <p:nvPr/>
          </p:nvSpPr>
          <p:spPr bwMode="auto">
            <a:xfrm>
              <a:off x="2947" y="2061"/>
              <a:ext cx="90"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645" name="Line 50"/>
            <p:cNvSpPr>
              <a:spLocks noChangeShapeType="1"/>
            </p:cNvSpPr>
            <p:nvPr/>
          </p:nvSpPr>
          <p:spPr bwMode="auto">
            <a:xfrm>
              <a:off x="2906" y="2118"/>
              <a:ext cx="144"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grpSp>
      <p:grpSp>
        <p:nvGrpSpPr>
          <p:cNvPr id="8" name="Group 51"/>
          <p:cNvGrpSpPr>
            <a:grpSpLocks/>
          </p:cNvGrpSpPr>
          <p:nvPr/>
        </p:nvGrpSpPr>
        <p:grpSpPr bwMode="auto">
          <a:xfrm>
            <a:off x="6059488" y="5184775"/>
            <a:ext cx="419100" cy="461963"/>
            <a:chOff x="2863" y="1964"/>
            <a:chExt cx="215" cy="215"/>
          </a:xfrm>
          <a:noFill/>
        </p:grpSpPr>
        <p:sp>
          <p:nvSpPr>
            <p:cNvPr id="20632" name="Rectangle 52"/>
            <p:cNvSpPr>
              <a:spLocks noChangeArrowheads="1"/>
            </p:cNvSpPr>
            <p:nvPr/>
          </p:nvSpPr>
          <p:spPr bwMode="auto">
            <a:xfrm>
              <a:off x="2863" y="1964"/>
              <a:ext cx="215" cy="215"/>
            </a:xfrm>
            <a:prstGeom prst="rect">
              <a:avLst/>
            </a:prstGeom>
            <a:grpFill/>
            <a:ln w="9525">
              <a:solidFill>
                <a:srgbClr val="000000"/>
              </a:solidFill>
              <a:miter lim="800000"/>
              <a:headEnd/>
              <a:tailEnd/>
            </a:ln>
          </p:spPr>
          <p:txBody>
            <a:bodyPr wrap="none" anchor="ctr"/>
            <a:lstStyle/>
            <a:p>
              <a:pPr>
                <a:spcBef>
                  <a:spcPct val="0"/>
                </a:spcBef>
                <a:defRPr/>
              </a:pPr>
              <a:endParaRPr lang="en-US" sz="2000" b="1">
                <a:solidFill>
                  <a:schemeClr val="tx1"/>
                </a:solidFill>
                <a:latin typeface="Arial" charset="0"/>
              </a:endParaRPr>
            </a:p>
          </p:txBody>
        </p:sp>
        <p:sp>
          <p:nvSpPr>
            <p:cNvPr id="20633" name="Line 53"/>
            <p:cNvSpPr>
              <a:spLocks noChangeShapeType="1"/>
            </p:cNvSpPr>
            <p:nvPr/>
          </p:nvSpPr>
          <p:spPr bwMode="auto">
            <a:xfrm>
              <a:off x="2893" y="2003"/>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34" name="Line 54"/>
            <p:cNvSpPr>
              <a:spLocks noChangeShapeType="1"/>
            </p:cNvSpPr>
            <p:nvPr/>
          </p:nvSpPr>
          <p:spPr bwMode="auto">
            <a:xfrm>
              <a:off x="2905" y="2057"/>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35" name="Line 55"/>
            <p:cNvSpPr>
              <a:spLocks noChangeShapeType="1"/>
            </p:cNvSpPr>
            <p:nvPr/>
          </p:nvSpPr>
          <p:spPr bwMode="auto">
            <a:xfrm>
              <a:off x="2899" y="2118"/>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36" name="Line 56"/>
            <p:cNvSpPr>
              <a:spLocks noChangeShapeType="1"/>
            </p:cNvSpPr>
            <p:nvPr/>
          </p:nvSpPr>
          <p:spPr bwMode="auto">
            <a:xfrm>
              <a:off x="2906" y="2006"/>
              <a:ext cx="76"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637" name="Line 57"/>
            <p:cNvSpPr>
              <a:spLocks noChangeShapeType="1"/>
            </p:cNvSpPr>
            <p:nvPr/>
          </p:nvSpPr>
          <p:spPr bwMode="auto">
            <a:xfrm>
              <a:off x="2947" y="2061"/>
              <a:ext cx="90"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638" name="Line 58"/>
            <p:cNvSpPr>
              <a:spLocks noChangeShapeType="1"/>
            </p:cNvSpPr>
            <p:nvPr/>
          </p:nvSpPr>
          <p:spPr bwMode="auto">
            <a:xfrm>
              <a:off x="2906" y="2118"/>
              <a:ext cx="144"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grpSp>
      <p:grpSp>
        <p:nvGrpSpPr>
          <p:cNvPr id="9" name="Group 59"/>
          <p:cNvGrpSpPr>
            <a:grpSpLocks/>
          </p:cNvGrpSpPr>
          <p:nvPr/>
        </p:nvGrpSpPr>
        <p:grpSpPr bwMode="auto">
          <a:xfrm>
            <a:off x="6880225" y="4656138"/>
            <a:ext cx="420688" cy="461962"/>
            <a:chOff x="2863" y="1964"/>
            <a:chExt cx="215" cy="215"/>
          </a:xfrm>
          <a:noFill/>
        </p:grpSpPr>
        <p:sp>
          <p:nvSpPr>
            <p:cNvPr id="20625" name="Rectangle 60"/>
            <p:cNvSpPr>
              <a:spLocks noChangeArrowheads="1"/>
            </p:cNvSpPr>
            <p:nvPr/>
          </p:nvSpPr>
          <p:spPr bwMode="auto">
            <a:xfrm>
              <a:off x="2863" y="1964"/>
              <a:ext cx="215" cy="215"/>
            </a:xfrm>
            <a:prstGeom prst="rect">
              <a:avLst/>
            </a:prstGeom>
            <a:grpFill/>
            <a:ln w="9525">
              <a:solidFill>
                <a:srgbClr val="000000"/>
              </a:solidFill>
              <a:miter lim="800000"/>
              <a:headEnd/>
              <a:tailEnd/>
            </a:ln>
          </p:spPr>
          <p:txBody>
            <a:bodyPr wrap="none" anchor="ctr"/>
            <a:lstStyle/>
            <a:p>
              <a:pPr>
                <a:spcBef>
                  <a:spcPct val="0"/>
                </a:spcBef>
                <a:defRPr/>
              </a:pPr>
              <a:endParaRPr lang="en-US" sz="2000" b="1">
                <a:solidFill>
                  <a:schemeClr val="tx1"/>
                </a:solidFill>
                <a:latin typeface="Arial" charset="0"/>
              </a:endParaRPr>
            </a:p>
          </p:txBody>
        </p:sp>
        <p:sp>
          <p:nvSpPr>
            <p:cNvPr id="20626" name="Line 61"/>
            <p:cNvSpPr>
              <a:spLocks noChangeShapeType="1"/>
            </p:cNvSpPr>
            <p:nvPr/>
          </p:nvSpPr>
          <p:spPr bwMode="auto">
            <a:xfrm>
              <a:off x="2893" y="2003"/>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27" name="Line 62"/>
            <p:cNvSpPr>
              <a:spLocks noChangeShapeType="1"/>
            </p:cNvSpPr>
            <p:nvPr/>
          </p:nvSpPr>
          <p:spPr bwMode="auto">
            <a:xfrm>
              <a:off x="2905" y="2057"/>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28" name="Line 63"/>
            <p:cNvSpPr>
              <a:spLocks noChangeShapeType="1"/>
            </p:cNvSpPr>
            <p:nvPr/>
          </p:nvSpPr>
          <p:spPr bwMode="auto">
            <a:xfrm>
              <a:off x="2899" y="2118"/>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29" name="Line 64"/>
            <p:cNvSpPr>
              <a:spLocks noChangeShapeType="1"/>
            </p:cNvSpPr>
            <p:nvPr/>
          </p:nvSpPr>
          <p:spPr bwMode="auto">
            <a:xfrm>
              <a:off x="2906" y="2006"/>
              <a:ext cx="76"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630" name="Line 65"/>
            <p:cNvSpPr>
              <a:spLocks noChangeShapeType="1"/>
            </p:cNvSpPr>
            <p:nvPr/>
          </p:nvSpPr>
          <p:spPr bwMode="auto">
            <a:xfrm>
              <a:off x="2947" y="2061"/>
              <a:ext cx="90"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631" name="Line 66"/>
            <p:cNvSpPr>
              <a:spLocks noChangeShapeType="1"/>
            </p:cNvSpPr>
            <p:nvPr/>
          </p:nvSpPr>
          <p:spPr bwMode="auto">
            <a:xfrm>
              <a:off x="2906" y="2118"/>
              <a:ext cx="144"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grpSp>
      <p:grpSp>
        <p:nvGrpSpPr>
          <p:cNvPr id="10" name="Group 67"/>
          <p:cNvGrpSpPr>
            <a:grpSpLocks/>
          </p:cNvGrpSpPr>
          <p:nvPr/>
        </p:nvGrpSpPr>
        <p:grpSpPr bwMode="auto">
          <a:xfrm>
            <a:off x="5091113" y="4645025"/>
            <a:ext cx="419100" cy="461963"/>
            <a:chOff x="2863" y="1964"/>
            <a:chExt cx="215" cy="215"/>
          </a:xfrm>
          <a:noFill/>
        </p:grpSpPr>
        <p:sp>
          <p:nvSpPr>
            <p:cNvPr id="20618" name="Rectangle 68"/>
            <p:cNvSpPr>
              <a:spLocks noChangeArrowheads="1"/>
            </p:cNvSpPr>
            <p:nvPr/>
          </p:nvSpPr>
          <p:spPr bwMode="auto">
            <a:xfrm>
              <a:off x="2863" y="1964"/>
              <a:ext cx="215" cy="215"/>
            </a:xfrm>
            <a:prstGeom prst="rect">
              <a:avLst/>
            </a:prstGeom>
            <a:grpFill/>
            <a:ln w="9525">
              <a:solidFill>
                <a:srgbClr val="000000"/>
              </a:solidFill>
              <a:miter lim="800000"/>
              <a:headEnd/>
              <a:tailEnd/>
            </a:ln>
          </p:spPr>
          <p:txBody>
            <a:bodyPr wrap="none" anchor="ctr"/>
            <a:lstStyle/>
            <a:p>
              <a:pPr>
                <a:spcBef>
                  <a:spcPct val="0"/>
                </a:spcBef>
                <a:defRPr/>
              </a:pPr>
              <a:endParaRPr lang="en-US" sz="2000" b="1">
                <a:solidFill>
                  <a:schemeClr val="tx1"/>
                </a:solidFill>
                <a:latin typeface="Arial" charset="0"/>
              </a:endParaRPr>
            </a:p>
          </p:txBody>
        </p:sp>
        <p:sp>
          <p:nvSpPr>
            <p:cNvPr id="20619" name="Line 69"/>
            <p:cNvSpPr>
              <a:spLocks noChangeShapeType="1"/>
            </p:cNvSpPr>
            <p:nvPr/>
          </p:nvSpPr>
          <p:spPr bwMode="auto">
            <a:xfrm>
              <a:off x="2893" y="2003"/>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20" name="Line 70"/>
            <p:cNvSpPr>
              <a:spLocks noChangeShapeType="1"/>
            </p:cNvSpPr>
            <p:nvPr/>
          </p:nvSpPr>
          <p:spPr bwMode="auto">
            <a:xfrm>
              <a:off x="2905" y="2057"/>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21" name="Line 71"/>
            <p:cNvSpPr>
              <a:spLocks noChangeShapeType="1"/>
            </p:cNvSpPr>
            <p:nvPr/>
          </p:nvSpPr>
          <p:spPr bwMode="auto">
            <a:xfrm>
              <a:off x="2899" y="2118"/>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22" name="Line 72"/>
            <p:cNvSpPr>
              <a:spLocks noChangeShapeType="1"/>
            </p:cNvSpPr>
            <p:nvPr/>
          </p:nvSpPr>
          <p:spPr bwMode="auto">
            <a:xfrm>
              <a:off x="2906" y="2006"/>
              <a:ext cx="76"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623" name="Line 73"/>
            <p:cNvSpPr>
              <a:spLocks noChangeShapeType="1"/>
            </p:cNvSpPr>
            <p:nvPr/>
          </p:nvSpPr>
          <p:spPr bwMode="auto">
            <a:xfrm>
              <a:off x="2947" y="2061"/>
              <a:ext cx="90"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624" name="Line 74"/>
            <p:cNvSpPr>
              <a:spLocks noChangeShapeType="1"/>
            </p:cNvSpPr>
            <p:nvPr/>
          </p:nvSpPr>
          <p:spPr bwMode="auto">
            <a:xfrm>
              <a:off x="2906" y="2118"/>
              <a:ext cx="144"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grpSp>
      <p:grpSp>
        <p:nvGrpSpPr>
          <p:cNvPr id="11" name="Group 75"/>
          <p:cNvGrpSpPr>
            <a:grpSpLocks/>
          </p:cNvGrpSpPr>
          <p:nvPr/>
        </p:nvGrpSpPr>
        <p:grpSpPr bwMode="auto">
          <a:xfrm>
            <a:off x="5070475" y="5175250"/>
            <a:ext cx="419100" cy="461963"/>
            <a:chOff x="2863" y="1964"/>
            <a:chExt cx="215" cy="215"/>
          </a:xfrm>
          <a:noFill/>
        </p:grpSpPr>
        <p:sp>
          <p:nvSpPr>
            <p:cNvPr id="20611" name="Rectangle 76"/>
            <p:cNvSpPr>
              <a:spLocks noChangeArrowheads="1"/>
            </p:cNvSpPr>
            <p:nvPr/>
          </p:nvSpPr>
          <p:spPr bwMode="auto">
            <a:xfrm>
              <a:off x="2863" y="1964"/>
              <a:ext cx="215" cy="215"/>
            </a:xfrm>
            <a:prstGeom prst="rect">
              <a:avLst/>
            </a:prstGeom>
            <a:grpFill/>
            <a:ln w="9525">
              <a:solidFill>
                <a:srgbClr val="000000"/>
              </a:solidFill>
              <a:miter lim="800000"/>
              <a:headEnd/>
              <a:tailEnd/>
            </a:ln>
          </p:spPr>
          <p:txBody>
            <a:bodyPr wrap="none" anchor="ctr"/>
            <a:lstStyle/>
            <a:p>
              <a:pPr>
                <a:spcBef>
                  <a:spcPct val="0"/>
                </a:spcBef>
                <a:defRPr/>
              </a:pPr>
              <a:endParaRPr lang="en-US" sz="2000" b="1">
                <a:solidFill>
                  <a:schemeClr val="tx1"/>
                </a:solidFill>
                <a:latin typeface="Arial" charset="0"/>
              </a:endParaRPr>
            </a:p>
          </p:txBody>
        </p:sp>
        <p:sp>
          <p:nvSpPr>
            <p:cNvPr id="20612" name="Line 77"/>
            <p:cNvSpPr>
              <a:spLocks noChangeShapeType="1"/>
            </p:cNvSpPr>
            <p:nvPr/>
          </p:nvSpPr>
          <p:spPr bwMode="auto">
            <a:xfrm>
              <a:off x="2893" y="2003"/>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13" name="Line 78"/>
            <p:cNvSpPr>
              <a:spLocks noChangeShapeType="1"/>
            </p:cNvSpPr>
            <p:nvPr/>
          </p:nvSpPr>
          <p:spPr bwMode="auto">
            <a:xfrm>
              <a:off x="2905" y="2057"/>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14" name="Line 79"/>
            <p:cNvSpPr>
              <a:spLocks noChangeShapeType="1"/>
            </p:cNvSpPr>
            <p:nvPr/>
          </p:nvSpPr>
          <p:spPr bwMode="auto">
            <a:xfrm>
              <a:off x="2899" y="2118"/>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15" name="Line 80"/>
            <p:cNvSpPr>
              <a:spLocks noChangeShapeType="1"/>
            </p:cNvSpPr>
            <p:nvPr/>
          </p:nvSpPr>
          <p:spPr bwMode="auto">
            <a:xfrm>
              <a:off x="2906" y="2006"/>
              <a:ext cx="76"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616" name="Line 81"/>
            <p:cNvSpPr>
              <a:spLocks noChangeShapeType="1"/>
            </p:cNvSpPr>
            <p:nvPr/>
          </p:nvSpPr>
          <p:spPr bwMode="auto">
            <a:xfrm>
              <a:off x="2947" y="2061"/>
              <a:ext cx="90"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617" name="Line 82"/>
            <p:cNvSpPr>
              <a:spLocks noChangeShapeType="1"/>
            </p:cNvSpPr>
            <p:nvPr/>
          </p:nvSpPr>
          <p:spPr bwMode="auto">
            <a:xfrm>
              <a:off x="2906" y="2118"/>
              <a:ext cx="144"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grpSp>
      <p:grpSp>
        <p:nvGrpSpPr>
          <p:cNvPr id="12" name="Group 83"/>
          <p:cNvGrpSpPr>
            <a:grpSpLocks/>
          </p:cNvGrpSpPr>
          <p:nvPr/>
        </p:nvGrpSpPr>
        <p:grpSpPr bwMode="auto">
          <a:xfrm>
            <a:off x="3190875" y="4625975"/>
            <a:ext cx="419100" cy="461963"/>
            <a:chOff x="2863" y="1964"/>
            <a:chExt cx="215" cy="215"/>
          </a:xfrm>
          <a:noFill/>
        </p:grpSpPr>
        <p:sp>
          <p:nvSpPr>
            <p:cNvPr id="20604" name="Rectangle 84"/>
            <p:cNvSpPr>
              <a:spLocks noChangeArrowheads="1"/>
            </p:cNvSpPr>
            <p:nvPr/>
          </p:nvSpPr>
          <p:spPr bwMode="auto">
            <a:xfrm>
              <a:off x="2863" y="1964"/>
              <a:ext cx="215" cy="215"/>
            </a:xfrm>
            <a:prstGeom prst="rect">
              <a:avLst/>
            </a:prstGeom>
            <a:grpFill/>
            <a:ln w="9525">
              <a:solidFill>
                <a:srgbClr val="000000"/>
              </a:solidFill>
              <a:miter lim="800000"/>
              <a:headEnd/>
              <a:tailEnd/>
            </a:ln>
          </p:spPr>
          <p:txBody>
            <a:bodyPr wrap="none" anchor="ctr"/>
            <a:lstStyle/>
            <a:p>
              <a:pPr>
                <a:spcBef>
                  <a:spcPct val="0"/>
                </a:spcBef>
                <a:defRPr/>
              </a:pPr>
              <a:endParaRPr lang="en-US" sz="2000" b="1">
                <a:solidFill>
                  <a:schemeClr val="tx1"/>
                </a:solidFill>
                <a:latin typeface="Arial" charset="0"/>
              </a:endParaRPr>
            </a:p>
          </p:txBody>
        </p:sp>
        <p:sp>
          <p:nvSpPr>
            <p:cNvPr id="20605" name="Line 85"/>
            <p:cNvSpPr>
              <a:spLocks noChangeShapeType="1"/>
            </p:cNvSpPr>
            <p:nvPr/>
          </p:nvSpPr>
          <p:spPr bwMode="auto">
            <a:xfrm>
              <a:off x="2893" y="2003"/>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06" name="Line 86"/>
            <p:cNvSpPr>
              <a:spLocks noChangeShapeType="1"/>
            </p:cNvSpPr>
            <p:nvPr/>
          </p:nvSpPr>
          <p:spPr bwMode="auto">
            <a:xfrm>
              <a:off x="2905" y="2057"/>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07" name="Line 87"/>
            <p:cNvSpPr>
              <a:spLocks noChangeShapeType="1"/>
            </p:cNvSpPr>
            <p:nvPr/>
          </p:nvSpPr>
          <p:spPr bwMode="auto">
            <a:xfrm>
              <a:off x="2899" y="2118"/>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08" name="Line 88"/>
            <p:cNvSpPr>
              <a:spLocks noChangeShapeType="1"/>
            </p:cNvSpPr>
            <p:nvPr/>
          </p:nvSpPr>
          <p:spPr bwMode="auto">
            <a:xfrm>
              <a:off x="2906" y="2006"/>
              <a:ext cx="76"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609" name="Line 89"/>
            <p:cNvSpPr>
              <a:spLocks noChangeShapeType="1"/>
            </p:cNvSpPr>
            <p:nvPr/>
          </p:nvSpPr>
          <p:spPr bwMode="auto">
            <a:xfrm>
              <a:off x="2947" y="2061"/>
              <a:ext cx="90"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610" name="Line 90"/>
            <p:cNvSpPr>
              <a:spLocks noChangeShapeType="1"/>
            </p:cNvSpPr>
            <p:nvPr/>
          </p:nvSpPr>
          <p:spPr bwMode="auto">
            <a:xfrm>
              <a:off x="2906" y="2118"/>
              <a:ext cx="144"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grpSp>
      <p:grpSp>
        <p:nvGrpSpPr>
          <p:cNvPr id="13" name="Group 91"/>
          <p:cNvGrpSpPr>
            <a:grpSpLocks/>
          </p:cNvGrpSpPr>
          <p:nvPr/>
        </p:nvGrpSpPr>
        <p:grpSpPr bwMode="auto">
          <a:xfrm>
            <a:off x="7602538" y="4189413"/>
            <a:ext cx="419100" cy="461962"/>
            <a:chOff x="2863" y="1964"/>
            <a:chExt cx="215" cy="215"/>
          </a:xfrm>
          <a:noFill/>
        </p:grpSpPr>
        <p:sp>
          <p:nvSpPr>
            <p:cNvPr id="20597" name="Rectangle 92"/>
            <p:cNvSpPr>
              <a:spLocks noChangeArrowheads="1"/>
            </p:cNvSpPr>
            <p:nvPr/>
          </p:nvSpPr>
          <p:spPr bwMode="auto">
            <a:xfrm>
              <a:off x="2863" y="1964"/>
              <a:ext cx="215" cy="215"/>
            </a:xfrm>
            <a:prstGeom prst="rect">
              <a:avLst/>
            </a:prstGeom>
            <a:grpFill/>
            <a:ln w="9525">
              <a:solidFill>
                <a:srgbClr val="000000"/>
              </a:solidFill>
              <a:miter lim="800000"/>
              <a:headEnd/>
              <a:tailEnd/>
            </a:ln>
          </p:spPr>
          <p:txBody>
            <a:bodyPr wrap="none" anchor="ctr"/>
            <a:lstStyle/>
            <a:p>
              <a:pPr>
                <a:spcBef>
                  <a:spcPct val="0"/>
                </a:spcBef>
                <a:defRPr/>
              </a:pPr>
              <a:endParaRPr lang="en-US" sz="2000" b="1">
                <a:solidFill>
                  <a:schemeClr val="tx1"/>
                </a:solidFill>
                <a:latin typeface="Arial" charset="0"/>
              </a:endParaRPr>
            </a:p>
          </p:txBody>
        </p:sp>
        <p:sp>
          <p:nvSpPr>
            <p:cNvPr id="20598" name="Line 93"/>
            <p:cNvSpPr>
              <a:spLocks noChangeShapeType="1"/>
            </p:cNvSpPr>
            <p:nvPr/>
          </p:nvSpPr>
          <p:spPr bwMode="auto">
            <a:xfrm>
              <a:off x="2893" y="2003"/>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99" name="Line 94"/>
            <p:cNvSpPr>
              <a:spLocks noChangeShapeType="1"/>
            </p:cNvSpPr>
            <p:nvPr/>
          </p:nvSpPr>
          <p:spPr bwMode="auto">
            <a:xfrm>
              <a:off x="2905" y="2057"/>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00" name="Line 95"/>
            <p:cNvSpPr>
              <a:spLocks noChangeShapeType="1"/>
            </p:cNvSpPr>
            <p:nvPr/>
          </p:nvSpPr>
          <p:spPr bwMode="auto">
            <a:xfrm>
              <a:off x="2899" y="2118"/>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601" name="Line 96"/>
            <p:cNvSpPr>
              <a:spLocks noChangeShapeType="1"/>
            </p:cNvSpPr>
            <p:nvPr/>
          </p:nvSpPr>
          <p:spPr bwMode="auto">
            <a:xfrm>
              <a:off x="2906" y="2006"/>
              <a:ext cx="76"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602" name="Line 97"/>
            <p:cNvSpPr>
              <a:spLocks noChangeShapeType="1"/>
            </p:cNvSpPr>
            <p:nvPr/>
          </p:nvSpPr>
          <p:spPr bwMode="auto">
            <a:xfrm>
              <a:off x="2947" y="2061"/>
              <a:ext cx="90"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603" name="Line 98"/>
            <p:cNvSpPr>
              <a:spLocks noChangeShapeType="1"/>
            </p:cNvSpPr>
            <p:nvPr/>
          </p:nvSpPr>
          <p:spPr bwMode="auto">
            <a:xfrm>
              <a:off x="2906" y="2118"/>
              <a:ext cx="144"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grpSp>
      <p:grpSp>
        <p:nvGrpSpPr>
          <p:cNvPr id="14" name="Group 99"/>
          <p:cNvGrpSpPr>
            <a:grpSpLocks/>
          </p:cNvGrpSpPr>
          <p:nvPr/>
        </p:nvGrpSpPr>
        <p:grpSpPr bwMode="auto">
          <a:xfrm>
            <a:off x="7624763" y="4699000"/>
            <a:ext cx="419100" cy="461963"/>
            <a:chOff x="2863" y="1964"/>
            <a:chExt cx="215" cy="215"/>
          </a:xfrm>
          <a:noFill/>
        </p:grpSpPr>
        <p:sp>
          <p:nvSpPr>
            <p:cNvPr id="20590" name="Rectangle 100"/>
            <p:cNvSpPr>
              <a:spLocks noChangeArrowheads="1"/>
            </p:cNvSpPr>
            <p:nvPr/>
          </p:nvSpPr>
          <p:spPr bwMode="auto">
            <a:xfrm>
              <a:off x="2863" y="1964"/>
              <a:ext cx="215" cy="215"/>
            </a:xfrm>
            <a:prstGeom prst="rect">
              <a:avLst/>
            </a:prstGeom>
            <a:grpFill/>
            <a:ln w="9525">
              <a:solidFill>
                <a:srgbClr val="000000"/>
              </a:solidFill>
              <a:miter lim="800000"/>
              <a:headEnd/>
              <a:tailEnd/>
            </a:ln>
          </p:spPr>
          <p:txBody>
            <a:bodyPr wrap="none" anchor="ctr"/>
            <a:lstStyle/>
            <a:p>
              <a:pPr>
                <a:spcBef>
                  <a:spcPct val="0"/>
                </a:spcBef>
                <a:defRPr/>
              </a:pPr>
              <a:endParaRPr lang="en-US" sz="2000" b="1">
                <a:solidFill>
                  <a:schemeClr val="tx1"/>
                </a:solidFill>
                <a:latin typeface="Arial" charset="0"/>
              </a:endParaRPr>
            </a:p>
          </p:txBody>
        </p:sp>
        <p:sp>
          <p:nvSpPr>
            <p:cNvPr id="20591" name="Line 101"/>
            <p:cNvSpPr>
              <a:spLocks noChangeShapeType="1"/>
            </p:cNvSpPr>
            <p:nvPr/>
          </p:nvSpPr>
          <p:spPr bwMode="auto">
            <a:xfrm>
              <a:off x="2893" y="2003"/>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92" name="Line 102"/>
            <p:cNvSpPr>
              <a:spLocks noChangeShapeType="1"/>
            </p:cNvSpPr>
            <p:nvPr/>
          </p:nvSpPr>
          <p:spPr bwMode="auto">
            <a:xfrm>
              <a:off x="2905" y="2057"/>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93" name="Line 103"/>
            <p:cNvSpPr>
              <a:spLocks noChangeShapeType="1"/>
            </p:cNvSpPr>
            <p:nvPr/>
          </p:nvSpPr>
          <p:spPr bwMode="auto">
            <a:xfrm>
              <a:off x="2899" y="2118"/>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94" name="Line 104"/>
            <p:cNvSpPr>
              <a:spLocks noChangeShapeType="1"/>
            </p:cNvSpPr>
            <p:nvPr/>
          </p:nvSpPr>
          <p:spPr bwMode="auto">
            <a:xfrm>
              <a:off x="2906" y="2006"/>
              <a:ext cx="76"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595" name="Line 105"/>
            <p:cNvSpPr>
              <a:spLocks noChangeShapeType="1"/>
            </p:cNvSpPr>
            <p:nvPr/>
          </p:nvSpPr>
          <p:spPr bwMode="auto">
            <a:xfrm>
              <a:off x="2947" y="2061"/>
              <a:ext cx="90"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596" name="Line 106"/>
            <p:cNvSpPr>
              <a:spLocks noChangeShapeType="1"/>
            </p:cNvSpPr>
            <p:nvPr/>
          </p:nvSpPr>
          <p:spPr bwMode="auto">
            <a:xfrm>
              <a:off x="2906" y="2118"/>
              <a:ext cx="144"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grpSp>
      <p:grpSp>
        <p:nvGrpSpPr>
          <p:cNvPr id="15" name="Group 107"/>
          <p:cNvGrpSpPr>
            <a:grpSpLocks/>
          </p:cNvGrpSpPr>
          <p:nvPr/>
        </p:nvGrpSpPr>
        <p:grpSpPr bwMode="auto">
          <a:xfrm>
            <a:off x="7635875" y="5210175"/>
            <a:ext cx="419100" cy="461963"/>
            <a:chOff x="2863" y="1964"/>
            <a:chExt cx="215" cy="215"/>
          </a:xfrm>
          <a:noFill/>
        </p:grpSpPr>
        <p:sp>
          <p:nvSpPr>
            <p:cNvPr id="20583" name="Rectangle 108"/>
            <p:cNvSpPr>
              <a:spLocks noChangeArrowheads="1"/>
            </p:cNvSpPr>
            <p:nvPr/>
          </p:nvSpPr>
          <p:spPr bwMode="auto">
            <a:xfrm>
              <a:off x="2863" y="1964"/>
              <a:ext cx="215" cy="215"/>
            </a:xfrm>
            <a:prstGeom prst="rect">
              <a:avLst/>
            </a:prstGeom>
            <a:grpFill/>
            <a:ln w="9525">
              <a:solidFill>
                <a:srgbClr val="000000"/>
              </a:solidFill>
              <a:miter lim="800000"/>
              <a:headEnd/>
              <a:tailEnd/>
            </a:ln>
          </p:spPr>
          <p:txBody>
            <a:bodyPr wrap="none" anchor="ctr"/>
            <a:lstStyle/>
            <a:p>
              <a:pPr>
                <a:spcBef>
                  <a:spcPct val="0"/>
                </a:spcBef>
                <a:defRPr/>
              </a:pPr>
              <a:endParaRPr lang="en-US" sz="2000" b="1">
                <a:solidFill>
                  <a:schemeClr val="tx1"/>
                </a:solidFill>
                <a:latin typeface="Arial" charset="0"/>
              </a:endParaRPr>
            </a:p>
          </p:txBody>
        </p:sp>
        <p:sp>
          <p:nvSpPr>
            <p:cNvPr id="20584" name="Line 109"/>
            <p:cNvSpPr>
              <a:spLocks noChangeShapeType="1"/>
            </p:cNvSpPr>
            <p:nvPr/>
          </p:nvSpPr>
          <p:spPr bwMode="auto">
            <a:xfrm>
              <a:off x="2893" y="2003"/>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85" name="Line 110"/>
            <p:cNvSpPr>
              <a:spLocks noChangeShapeType="1"/>
            </p:cNvSpPr>
            <p:nvPr/>
          </p:nvSpPr>
          <p:spPr bwMode="auto">
            <a:xfrm>
              <a:off x="2905" y="2057"/>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86" name="Line 111"/>
            <p:cNvSpPr>
              <a:spLocks noChangeShapeType="1"/>
            </p:cNvSpPr>
            <p:nvPr/>
          </p:nvSpPr>
          <p:spPr bwMode="auto">
            <a:xfrm>
              <a:off x="2899" y="2118"/>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87" name="Line 112"/>
            <p:cNvSpPr>
              <a:spLocks noChangeShapeType="1"/>
            </p:cNvSpPr>
            <p:nvPr/>
          </p:nvSpPr>
          <p:spPr bwMode="auto">
            <a:xfrm>
              <a:off x="2906" y="2006"/>
              <a:ext cx="76"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588" name="Line 113"/>
            <p:cNvSpPr>
              <a:spLocks noChangeShapeType="1"/>
            </p:cNvSpPr>
            <p:nvPr/>
          </p:nvSpPr>
          <p:spPr bwMode="auto">
            <a:xfrm>
              <a:off x="2947" y="2061"/>
              <a:ext cx="90"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589" name="Line 114"/>
            <p:cNvSpPr>
              <a:spLocks noChangeShapeType="1"/>
            </p:cNvSpPr>
            <p:nvPr/>
          </p:nvSpPr>
          <p:spPr bwMode="auto">
            <a:xfrm>
              <a:off x="2906" y="2118"/>
              <a:ext cx="144"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grpSp>
      <p:grpSp>
        <p:nvGrpSpPr>
          <p:cNvPr id="16" name="Group 115"/>
          <p:cNvGrpSpPr>
            <a:grpSpLocks/>
          </p:cNvGrpSpPr>
          <p:nvPr/>
        </p:nvGrpSpPr>
        <p:grpSpPr bwMode="auto">
          <a:xfrm>
            <a:off x="4306888" y="4140200"/>
            <a:ext cx="419100" cy="461963"/>
            <a:chOff x="2863" y="1964"/>
            <a:chExt cx="215" cy="215"/>
          </a:xfrm>
          <a:noFill/>
        </p:grpSpPr>
        <p:sp>
          <p:nvSpPr>
            <p:cNvPr id="20576" name="Rectangle 116"/>
            <p:cNvSpPr>
              <a:spLocks noChangeArrowheads="1"/>
            </p:cNvSpPr>
            <p:nvPr/>
          </p:nvSpPr>
          <p:spPr bwMode="auto">
            <a:xfrm>
              <a:off x="2863" y="1964"/>
              <a:ext cx="215" cy="215"/>
            </a:xfrm>
            <a:prstGeom prst="rect">
              <a:avLst/>
            </a:prstGeom>
            <a:grpFill/>
            <a:ln w="9525">
              <a:solidFill>
                <a:srgbClr val="000000"/>
              </a:solidFill>
              <a:miter lim="800000"/>
              <a:headEnd/>
              <a:tailEnd/>
            </a:ln>
          </p:spPr>
          <p:txBody>
            <a:bodyPr wrap="none" anchor="ctr"/>
            <a:lstStyle/>
            <a:p>
              <a:pPr>
                <a:spcBef>
                  <a:spcPct val="0"/>
                </a:spcBef>
                <a:defRPr/>
              </a:pPr>
              <a:endParaRPr lang="en-US" sz="2000" b="1">
                <a:solidFill>
                  <a:schemeClr val="tx1"/>
                </a:solidFill>
                <a:latin typeface="Arial" charset="0"/>
              </a:endParaRPr>
            </a:p>
          </p:txBody>
        </p:sp>
        <p:sp>
          <p:nvSpPr>
            <p:cNvPr id="20577" name="Line 117"/>
            <p:cNvSpPr>
              <a:spLocks noChangeShapeType="1"/>
            </p:cNvSpPr>
            <p:nvPr/>
          </p:nvSpPr>
          <p:spPr bwMode="auto">
            <a:xfrm>
              <a:off x="2893" y="2003"/>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78" name="Line 118"/>
            <p:cNvSpPr>
              <a:spLocks noChangeShapeType="1"/>
            </p:cNvSpPr>
            <p:nvPr/>
          </p:nvSpPr>
          <p:spPr bwMode="auto">
            <a:xfrm>
              <a:off x="2905" y="2057"/>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79" name="Line 119"/>
            <p:cNvSpPr>
              <a:spLocks noChangeShapeType="1"/>
            </p:cNvSpPr>
            <p:nvPr/>
          </p:nvSpPr>
          <p:spPr bwMode="auto">
            <a:xfrm>
              <a:off x="2899" y="2118"/>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80" name="Line 120"/>
            <p:cNvSpPr>
              <a:spLocks noChangeShapeType="1"/>
            </p:cNvSpPr>
            <p:nvPr/>
          </p:nvSpPr>
          <p:spPr bwMode="auto">
            <a:xfrm>
              <a:off x="2906" y="2006"/>
              <a:ext cx="76"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581" name="Line 121"/>
            <p:cNvSpPr>
              <a:spLocks noChangeShapeType="1"/>
            </p:cNvSpPr>
            <p:nvPr/>
          </p:nvSpPr>
          <p:spPr bwMode="auto">
            <a:xfrm>
              <a:off x="2947" y="2061"/>
              <a:ext cx="90"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582" name="Line 122"/>
            <p:cNvSpPr>
              <a:spLocks noChangeShapeType="1"/>
            </p:cNvSpPr>
            <p:nvPr/>
          </p:nvSpPr>
          <p:spPr bwMode="auto">
            <a:xfrm>
              <a:off x="2906" y="2118"/>
              <a:ext cx="144"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grpSp>
      <p:grpSp>
        <p:nvGrpSpPr>
          <p:cNvPr id="17" name="Group 123"/>
          <p:cNvGrpSpPr>
            <a:grpSpLocks/>
          </p:cNvGrpSpPr>
          <p:nvPr/>
        </p:nvGrpSpPr>
        <p:grpSpPr bwMode="auto">
          <a:xfrm>
            <a:off x="4327525" y="4649788"/>
            <a:ext cx="420688" cy="461962"/>
            <a:chOff x="2863" y="1964"/>
            <a:chExt cx="215" cy="215"/>
          </a:xfrm>
          <a:noFill/>
        </p:grpSpPr>
        <p:sp>
          <p:nvSpPr>
            <p:cNvPr id="20569" name="Rectangle 124"/>
            <p:cNvSpPr>
              <a:spLocks noChangeArrowheads="1"/>
            </p:cNvSpPr>
            <p:nvPr/>
          </p:nvSpPr>
          <p:spPr bwMode="auto">
            <a:xfrm>
              <a:off x="2863" y="1964"/>
              <a:ext cx="215" cy="215"/>
            </a:xfrm>
            <a:prstGeom prst="rect">
              <a:avLst/>
            </a:prstGeom>
            <a:grpFill/>
            <a:ln w="9525">
              <a:solidFill>
                <a:srgbClr val="000000"/>
              </a:solidFill>
              <a:miter lim="800000"/>
              <a:headEnd/>
              <a:tailEnd/>
            </a:ln>
          </p:spPr>
          <p:txBody>
            <a:bodyPr wrap="none" anchor="ctr"/>
            <a:lstStyle/>
            <a:p>
              <a:pPr>
                <a:spcBef>
                  <a:spcPct val="0"/>
                </a:spcBef>
                <a:defRPr/>
              </a:pPr>
              <a:endParaRPr lang="en-US" sz="2000" b="1">
                <a:solidFill>
                  <a:schemeClr val="tx1"/>
                </a:solidFill>
                <a:latin typeface="Arial" charset="0"/>
              </a:endParaRPr>
            </a:p>
          </p:txBody>
        </p:sp>
        <p:sp>
          <p:nvSpPr>
            <p:cNvPr id="20570" name="Line 125"/>
            <p:cNvSpPr>
              <a:spLocks noChangeShapeType="1"/>
            </p:cNvSpPr>
            <p:nvPr/>
          </p:nvSpPr>
          <p:spPr bwMode="auto">
            <a:xfrm>
              <a:off x="2893" y="2003"/>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71" name="Line 126"/>
            <p:cNvSpPr>
              <a:spLocks noChangeShapeType="1"/>
            </p:cNvSpPr>
            <p:nvPr/>
          </p:nvSpPr>
          <p:spPr bwMode="auto">
            <a:xfrm>
              <a:off x="2905" y="2057"/>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72" name="Line 127"/>
            <p:cNvSpPr>
              <a:spLocks noChangeShapeType="1"/>
            </p:cNvSpPr>
            <p:nvPr/>
          </p:nvSpPr>
          <p:spPr bwMode="auto">
            <a:xfrm>
              <a:off x="2899" y="2118"/>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73" name="Line 128"/>
            <p:cNvSpPr>
              <a:spLocks noChangeShapeType="1"/>
            </p:cNvSpPr>
            <p:nvPr/>
          </p:nvSpPr>
          <p:spPr bwMode="auto">
            <a:xfrm>
              <a:off x="2906" y="2006"/>
              <a:ext cx="76"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574" name="Line 129"/>
            <p:cNvSpPr>
              <a:spLocks noChangeShapeType="1"/>
            </p:cNvSpPr>
            <p:nvPr/>
          </p:nvSpPr>
          <p:spPr bwMode="auto">
            <a:xfrm>
              <a:off x="2947" y="2061"/>
              <a:ext cx="90"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575" name="Line 130"/>
            <p:cNvSpPr>
              <a:spLocks noChangeShapeType="1"/>
            </p:cNvSpPr>
            <p:nvPr/>
          </p:nvSpPr>
          <p:spPr bwMode="auto">
            <a:xfrm>
              <a:off x="2906" y="2118"/>
              <a:ext cx="144"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grpSp>
      <p:grpSp>
        <p:nvGrpSpPr>
          <p:cNvPr id="18" name="Group 131"/>
          <p:cNvGrpSpPr>
            <a:grpSpLocks/>
          </p:cNvGrpSpPr>
          <p:nvPr/>
        </p:nvGrpSpPr>
        <p:grpSpPr bwMode="auto">
          <a:xfrm>
            <a:off x="4340225" y="5160963"/>
            <a:ext cx="419100" cy="461962"/>
            <a:chOff x="2863" y="1964"/>
            <a:chExt cx="215" cy="215"/>
          </a:xfrm>
          <a:noFill/>
        </p:grpSpPr>
        <p:sp>
          <p:nvSpPr>
            <p:cNvPr id="20562" name="Rectangle 132"/>
            <p:cNvSpPr>
              <a:spLocks noChangeArrowheads="1"/>
            </p:cNvSpPr>
            <p:nvPr/>
          </p:nvSpPr>
          <p:spPr bwMode="auto">
            <a:xfrm>
              <a:off x="2863" y="1964"/>
              <a:ext cx="215" cy="215"/>
            </a:xfrm>
            <a:prstGeom prst="rect">
              <a:avLst/>
            </a:prstGeom>
            <a:grpFill/>
            <a:ln w="9525">
              <a:solidFill>
                <a:srgbClr val="000000"/>
              </a:solidFill>
              <a:miter lim="800000"/>
              <a:headEnd/>
              <a:tailEnd/>
            </a:ln>
          </p:spPr>
          <p:txBody>
            <a:bodyPr wrap="none" anchor="ctr"/>
            <a:lstStyle/>
            <a:p>
              <a:pPr>
                <a:spcBef>
                  <a:spcPct val="0"/>
                </a:spcBef>
                <a:defRPr/>
              </a:pPr>
              <a:endParaRPr lang="en-US" sz="2000" b="1">
                <a:solidFill>
                  <a:schemeClr val="tx1"/>
                </a:solidFill>
                <a:latin typeface="Arial" charset="0"/>
              </a:endParaRPr>
            </a:p>
          </p:txBody>
        </p:sp>
        <p:sp>
          <p:nvSpPr>
            <p:cNvPr id="20563" name="Line 133"/>
            <p:cNvSpPr>
              <a:spLocks noChangeShapeType="1"/>
            </p:cNvSpPr>
            <p:nvPr/>
          </p:nvSpPr>
          <p:spPr bwMode="auto">
            <a:xfrm>
              <a:off x="2893" y="2003"/>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64" name="Line 134"/>
            <p:cNvSpPr>
              <a:spLocks noChangeShapeType="1"/>
            </p:cNvSpPr>
            <p:nvPr/>
          </p:nvSpPr>
          <p:spPr bwMode="auto">
            <a:xfrm>
              <a:off x="2905" y="2057"/>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65" name="Line 135"/>
            <p:cNvSpPr>
              <a:spLocks noChangeShapeType="1"/>
            </p:cNvSpPr>
            <p:nvPr/>
          </p:nvSpPr>
          <p:spPr bwMode="auto">
            <a:xfrm>
              <a:off x="2899" y="2118"/>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66" name="Line 136"/>
            <p:cNvSpPr>
              <a:spLocks noChangeShapeType="1"/>
            </p:cNvSpPr>
            <p:nvPr/>
          </p:nvSpPr>
          <p:spPr bwMode="auto">
            <a:xfrm>
              <a:off x="2906" y="2006"/>
              <a:ext cx="76"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567" name="Line 137"/>
            <p:cNvSpPr>
              <a:spLocks noChangeShapeType="1"/>
            </p:cNvSpPr>
            <p:nvPr/>
          </p:nvSpPr>
          <p:spPr bwMode="auto">
            <a:xfrm>
              <a:off x="2947" y="2061"/>
              <a:ext cx="90"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568" name="Line 138"/>
            <p:cNvSpPr>
              <a:spLocks noChangeShapeType="1"/>
            </p:cNvSpPr>
            <p:nvPr/>
          </p:nvSpPr>
          <p:spPr bwMode="auto">
            <a:xfrm>
              <a:off x="2906" y="2118"/>
              <a:ext cx="144"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grpSp>
      <p:grpSp>
        <p:nvGrpSpPr>
          <p:cNvPr id="19" name="Group 139"/>
          <p:cNvGrpSpPr>
            <a:grpSpLocks/>
          </p:cNvGrpSpPr>
          <p:nvPr/>
        </p:nvGrpSpPr>
        <p:grpSpPr bwMode="auto">
          <a:xfrm>
            <a:off x="8181975" y="4211638"/>
            <a:ext cx="419100" cy="461962"/>
            <a:chOff x="2863" y="1964"/>
            <a:chExt cx="215" cy="215"/>
          </a:xfrm>
          <a:noFill/>
        </p:grpSpPr>
        <p:sp>
          <p:nvSpPr>
            <p:cNvPr id="20555" name="Rectangle 140"/>
            <p:cNvSpPr>
              <a:spLocks noChangeArrowheads="1"/>
            </p:cNvSpPr>
            <p:nvPr/>
          </p:nvSpPr>
          <p:spPr bwMode="auto">
            <a:xfrm>
              <a:off x="2863" y="1964"/>
              <a:ext cx="215" cy="215"/>
            </a:xfrm>
            <a:prstGeom prst="rect">
              <a:avLst/>
            </a:prstGeom>
            <a:grpFill/>
            <a:ln w="9525">
              <a:solidFill>
                <a:srgbClr val="000000"/>
              </a:solidFill>
              <a:miter lim="800000"/>
              <a:headEnd/>
              <a:tailEnd/>
            </a:ln>
          </p:spPr>
          <p:txBody>
            <a:bodyPr wrap="none" anchor="ctr"/>
            <a:lstStyle/>
            <a:p>
              <a:pPr>
                <a:spcBef>
                  <a:spcPct val="0"/>
                </a:spcBef>
                <a:defRPr/>
              </a:pPr>
              <a:endParaRPr lang="en-US" sz="2000" b="1">
                <a:solidFill>
                  <a:schemeClr val="tx1"/>
                </a:solidFill>
                <a:latin typeface="Arial" charset="0"/>
              </a:endParaRPr>
            </a:p>
          </p:txBody>
        </p:sp>
        <p:sp>
          <p:nvSpPr>
            <p:cNvPr id="20556" name="Line 141"/>
            <p:cNvSpPr>
              <a:spLocks noChangeShapeType="1"/>
            </p:cNvSpPr>
            <p:nvPr/>
          </p:nvSpPr>
          <p:spPr bwMode="auto">
            <a:xfrm>
              <a:off x="2893" y="2003"/>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57" name="Line 142"/>
            <p:cNvSpPr>
              <a:spLocks noChangeShapeType="1"/>
            </p:cNvSpPr>
            <p:nvPr/>
          </p:nvSpPr>
          <p:spPr bwMode="auto">
            <a:xfrm>
              <a:off x="2905" y="2057"/>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58" name="Line 143"/>
            <p:cNvSpPr>
              <a:spLocks noChangeShapeType="1"/>
            </p:cNvSpPr>
            <p:nvPr/>
          </p:nvSpPr>
          <p:spPr bwMode="auto">
            <a:xfrm>
              <a:off x="2899" y="2118"/>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59" name="Line 144"/>
            <p:cNvSpPr>
              <a:spLocks noChangeShapeType="1"/>
            </p:cNvSpPr>
            <p:nvPr/>
          </p:nvSpPr>
          <p:spPr bwMode="auto">
            <a:xfrm>
              <a:off x="2906" y="2006"/>
              <a:ext cx="76"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560" name="Line 145"/>
            <p:cNvSpPr>
              <a:spLocks noChangeShapeType="1"/>
            </p:cNvSpPr>
            <p:nvPr/>
          </p:nvSpPr>
          <p:spPr bwMode="auto">
            <a:xfrm>
              <a:off x="2947" y="2061"/>
              <a:ext cx="90"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561" name="Line 146"/>
            <p:cNvSpPr>
              <a:spLocks noChangeShapeType="1"/>
            </p:cNvSpPr>
            <p:nvPr/>
          </p:nvSpPr>
          <p:spPr bwMode="auto">
            <a:xfrm>
              <a:off x="2906" y="2118"/>
              <a:ext cx="144"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grpSp>
      <p:grpSp>
        <p:nvGrpSpPr>
          <p:cNvPr id="20" name="Group 147"/>
          <p:cNvGrpSpPr>
            <a:grpSpLocks/>
          </p:cNvGrpSpPr>
          <p:nvPr/>
        </p:nvGrpSpPr>
        <p:grpSpPr bwMode="auto">
          <a:xfrm>
            <a:off x="8215313" y="4746625"/>
            <a:ext cx="419100" cy="461963"/>
            <a:chOff x="2863" y="1964"/>
            <a:chExt cx="215" cy="215"/>
          </a:xfrm>
          <a:noFill/>
        </p:grpSpPr>
        <p:sp>
          <p:nvSpPr>
            <p:cNvPr id="20548" name="Rectangle 148"/>
            <p:cNvSpPr>
              <a:spLocks noChangeArrowheads="1"/>
            </p:cNvSpPr>
            <p:nvPr/>
          </p:nvSpPr>
          <p:spPr bwMode="auto">
            <a:xfrm>
              <a:off x="2863" y="1964"/>
              <a:ext cx="215" cy="215"/>
            </a:xfrm>
            <a:prstGeom prst="rect">
              <a:avLst/>
            </a:prstGeom>
            <a:grpFill/>
            <a:ln w="9525">
              <a:solidFill>
                <a:srgbClr val="000000"/>
              </a:solidFill>
              <a:miter lim="800000"/>
              <a:headEnd/>
              <a:tailEnd/>
            </a:ln>
          </p:spPr>
          <p:txBody>
            <a:bodyPr wrap="none" anchor="ctr"/>
            <a:lstStyle/>
            <a:p>
              <a:pPr>
                <a:spcBef>
                  <a:spcPct val="0"/>
                </a:spcBef>
                <a:defRPr/>
              </a:pPr>
              <a:endParaRPr lang="en-US" sz="2000" b="1">
                <a:solidFill>
                  <a:schemeClr val="tx1"/>
                </a:solidFill>
                <a:latin typeface="Arial" charset="0"/>
              </a:endParaRPr>
            </a:p>
          </p:txBody>
        </p:sp>
        <p:sp>
          <p:nvSpPr>
            <p:cNvPr id="20549" name="Line 149"/>
            <p:cNvSpPr>
              <a:spLocks noChangeShapeType="1"/>
            </p:cNvSpPr>
            <p:nvPr/>
          </p:nvSpPr>
          <p:spPr bwMode="auto">
            <a:xfrm>
              <a:off x="2893" y="2003"/>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50" name="Line 150"/>
            <p:cNvSpPr>
              <a:spLocks noChangeShapeType="1"/>
            </p:cNvSpPr>
            <p:nvPr/>
          </p:nvSpPr>
          <p:spPr bwMode="auto">
            <a:xfrm>
              <a:off x="2905" y="2057"/>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51" name="Line 151"/>
            <p:cNvSpPr>
              <a:spLocks noChangeShapeType="1"/>
            </p:cNvSpPr>
            <p:nvPr/>
          </p:nvSpPr>
          <p:spPr bwMode="auto">
            <a:xfrm>
              <a:off x="2899" y="2118"/>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52" name="Line 152"/>
            <p:cNvSpPr>
              <a:spLocks noChangeShapeType="1"/>
            </p:cNvSpPr>
            <p:nvPr/>
          </p:nvSpPr>
          <p:spPr bwMode="auto">
            <a:xfrm>
              <a:off x="2906" y="2006"/>
              <a:ext cx="76"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553" name="Line 153"/>
            <p:cNvSpPr>
              <a:spLocks noChangeShapeType="1"/>
            </p:cNvSpPr>
            <p:nvPr/>
          </p:nvSpPr>
          <p:spPr bwMode="auto">
            <a:xfrm>
              <a:off x="2947" y="2061"/>
              <a:ext cx="90"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554" name="Line 154"/>
            <p:cNvSpPr>
              <a:spLocks noChangeShapeType="1"/>
            </p:cNvSpPr>
            <p:nvPr/>
          </p:nvSpPr>
          <p:spPr bwMode="auto">
            <a:xfrm>
              <a:off x="2906" y="2118"/>
              <a:ext cx="144"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grpSp>
      <p:grpSp>
        <p:nvGrpSpPr>
          <p:cNvPr id="21" name="Group 155"/>
          <p:cNvGrpSpPr>
            <a:grpSpLocks/>
          </p:cNvGrpSpPr>
          <p:nvPr/>
        </p:nvGrpSpPr>
        <p:grpSpPr bwMode="auto">
          <a:xfrm>
            <a:off x="3795713" y="4102100"/>
            <a:ext cx="419100" cy="461963"/>
            <a:chOff x="2863" y="1964"/>
            <a:chExt cx="215" cy="215"/>
          </a:xfrm>
          <a:noFill/>
        </p:grpSpPr>
        <p:sp>
          <p:nvSpPr>
            <p:cNvPr id="20541" name="Rectangle 156"/>
            <p:cNvSpPr>
              <a:spLocks noChangeArrowheads="1"/>
            </p:cNvSpPr>
            <p:nvPr/>
          </p:nvSpPr>
          <p:spPr bwMode="auto">
            <a:xfrm>
              <a:off x="2863" y="1964"/>
              <a:ext cx="215" cy="215"/>
            </a:xfrm>
            <a:prstGeom prst="rect">
              <a:avLst/>
            </a:prstGeom>
            <a:grpFill/>
            <a:ln w="9525">
              <a:solidFill>
                <a:srgbClr val="000000"/>
              </a:solidFill>
              <a:miter lim="800000"/>
              <a:headEnd/>
              <a:tailEnd/>
            </a:ln>
          </p:spPr>
          <p:txBody>
            <a:bodyPr wrap="none" anchor="ctr"/>
            <a:lstStyle/>
            <a:p>
              <a:pPr>
                <a:spcBef>
                  <a:spcPct val="0"/>
                </a:spcBef>
                <a:defRPr/>
              </a:pPr>
              <a:endParaRPr lang="en-US" sz="2000" b="1">
                <a:solidFill>
                  <a:schemeClr val="tx1"/>
                </a:solidFill>
                <a:latin typeface="Arial" charset="0"/>
              </a:endParaRPr>
            </a:p>
          </p:txBody>
        </p:sp>
        <p:sp>
          <p:nvSpPr>
            <p:cNvPr id="20542" name="Line 157"/>
            <p:cNvSpPr>
              <a:spLocks noChangeShapeType="1"/>
            </p:cNvSpPr>
            <p:nvPr/>
          </p:nvSpPr>
          <p:spPr bwMode="auto">
            <a:xfrm>
              <a:off x="2893" y="2003"/>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43" name="Line 158"/>
            <p:cNvSpPr>
              <a:spLocks noChangeShapeType="1"/>
            </p:cNvSpPr>
            <p:nvPr/>
          </p:nvSpPr>
          <p:spPr bwMode="auto">
            <a:xfrm>
              <a:off x="2905" y="2057"/>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44" name="Line 159"/>
            <p:cNvSpPr>
              <a:spLocks noChangeShapeType="1"/>
            </p:cNvSpPr>
            <p:nvPr/>
          </p:nvSpPr>
          <p:spPr bwMode="auto">
            <a:xfrm>
              <a:off x="2899" y="2118"/>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45" name="Line 160"/>
            <p:cNvSpPr>
              <a:spLocks noChangeShapeType="1"/>
            </p:cNvSpPr>
            <p:nvPr/>
          </p:nvSpPr>
          <p:spPr bwMode="auto">
            <a:xfrm>
              <a:off x="2906" y="2006"/>
              <a:ext cx="76"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546" name="Line 161"/>
            <p:cNvSpPr>
              <a:spLocks noChangeShapeType="1"/>
            </p:cNvSpPr>
            <p:nvPr/>
          </p:nvSpPr>
          <p:spPr bwMode="auto">
            <a:xfrm>
              <a:off x="2947" y="2061"/>
              <a:ext cx="90"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547" name="Line 162"/>
            <p:cNvSpPr>
              <a:spLocks noChangeShapeType="1"/>
            </p:cNvSpPr>
            <p:nvPr/>
          </p:nvSpPr>
          <p:spPr bwMode="auto">
            <a:xfrm>
              <a:off x="2906" y="2118"/>
              <a:ext cx="144"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grpSp>
      <p:grpSp>
        <p:nvGrpSpPr>
          <p:cNvPr id="22" name="Group 163"/>
          <p:cNvGrpSpPr>
            <a:grpSpLocks/>
          </p:cNvGrpSpPr>
          <p:nvPr/>
        </p:nvGrpSpPr>
        <p:grpSpPr bwMode="auto">
          <a:xfrm>
            <a:off x="3829050" y="4637088"/>
            <a:ext cx="419100" cy="461962"/>
            <a:chOff x="2863" y="1964"/>
            <a:chExt cx="215" cy="215"/>
          </a:xfrm>
          <a:noFill/>
        </p:grpSpPr>
        <p:sp>
          <p:nvSpPr>
            <p:cNvPr id="20534" name="Rectangle 164"/>
            <p:cNvSpPr>
              <a:spLocks noChangeArrowheads="1"/>
            </p:cNvSpPr>
            <p:nvPr/>
          </p:nvSpPr>
          <p:spPr bwMode="auto">
            <a:xfrm>
              <a:off x="2863" y="1964"/>
              <a:ext cx="215" cy="215"/>
            </a:xfrm>
            <a:prstGeom prst="rect">
              <a:avLst/>
            </a:prstGeom>
            <a:grpFill/>
            <a:ln w="9525">
              <a:solidFill>
                <a:srgbClr val="000000"/>
              </a:solidFill>
              <a:miter lim="800000"/>
              <a:headEnd/>
              <a:tailEnd/>
            </a:ln>
          </p:spPr>
          <p:txBody>
            <a:bodyPr wrap="none" anchor="ctr"/>
            <a:lstStyle/>
            <a:p>
              <a:pPr>
                <a:spcBef>
                  <a:spcPct val="0"/>
                </a:spcBef>
                <a:defRPr/>
              </a:pPr>
              <a:endParaRPr lang="en-US" sz="2000" b="1">
                <a:solidFill>
                  <a:schemeClr val="tx1"/>
                </a:solidFill>
                <a:latin typeface="Arial" charset="0"/>
              </a:endParaRPr>
            </a:p>
          </p:txBody>
        </p:sp>
        <p:sp>
          <p:nvSpPr>
            <p:cNvPr id="20535" name="Line 165"/>
            <p:cNvSpPr>
              <a:spLocks noChangeShapeType="1"/>
            </p:cNvSpPr>
            <p:nvPr/>
          </p:nvSpPr>
          <p:spPr bwMode="auto">
            <a:xfrm>
              <a:off x="2893" y="2003"/>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36" name="Line 166"/>
            <p:cNvSpPr>
              <a:spLocks noChangeShapeType="1"/>
            </p:cNvSpPr>
            <p:nvPr/>
          </p:nvSpPr>
          <p:spPr bwMode="auto">
            <a:xfrm>
              <a:off x="2905" y="2057"/>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37" name="Line 167"/>
            <p:cNvSpPr>
              <a:spLocks noChangeShapeType="1"/>
            </p:cNvSpPr>
            <p:nvPr/>
          </p:nvSpPr>
          <p:spPr bwMode="auto">
            <a:xfrm>
              <a:off x="2899" y="2118"/>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38" name="Line 168"/>
            <p:cNvSpPr>
              <a:spLocks noChangeShapeType="1"/>
            </p:cNvSpPr>
            <p:nvPr/>
          </p:nvSpPr>
          <p:spPr bwMode="auto">
            <a:xfrm>
              <a:off x="2906" y="2006"/>
              <a:ext cx="76"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539" name="Line 169"/>
            <p:cNvSpPr>
              <a:spLocks noChangeShapeType="1"/>
            </p:cNvSpPr>
            <p:nvPr/>
          </p:nvSpPr>
          <p:spPr bwMode="auto">
            <a:xfrm>
              <a:off x="2947" y="2061"/>
              <a:ext cx="90"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540" name="Line 170"/>
            <p:cNvSpPr>
              <a:spLocks noChangeShapeType="1"/>
            </p:cNvSpPr>
            <p:nvPr/>
          </p:nvSpPr>
          <p:spPr bwMode="auto">
            <a:xfrm>
              <a:off x="2906" y="2118"/>
              <a:ext cx="144"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grpSp>
      <p:grpSp>
        <p:nvGrpSpPr>
          <p:cNvPr id="23" name="Group 171"/>
          <p:cNvGrpSpPr>
            <a:grpSpLocks/>
          </p:cNvGrpSpPr>
          <p:nvPr/>
        </p:nvGrpSpPr>
        <p:grpSpPr bwMode="auto">
          <a:xfrm rot="304364">
            <a:off x="4946650" y="3024188"/>
            <a:ext cx="419100" cy="461962"/>
            <a:chOff x="2863" y="1964"/>
            <a:chExt cx="215" cy="215"/>
          </a:xfrm>
          <a:noFill/>
        </p:grpSpPr>
        <p:sp>
          <p:nvSpPr>
            <p:cNvPr id="20527" name="Rectangle 172"/>
            <p:cNvSpPr>
              <a:spLocks noChangeArrowheads="1"/>
            </p:cNvSpPr>
            <p:nvPr/>
          </p:nvSpPr>
          <p:spPr bwMode="auto">
            <a:xfrm>
              <a:off x="2863" y="1964"/>
              <a:ext cx="215" cy="215"/>
            </a:xfrm>
            <a:prstGeom prst="rect">
              <a:avLst/>
            </a:prstGeom>
            <a:grpFill/>
            <a:ln w="9525">
              <a:solidFill>
                <a:srgbClr val="000000"/>
              </a:solidFill>
              <a:miter lim="800000"/>
              <a:headEnd/>
              <a:tailEnd/>
            </a:ln>
          </p:spPr>
          <p:txBody>
            <a:bodyPr wrap="none" anchor="ctr"/>
            <a:lstStyle/>
            <a:p>
              <a:pPr>
                <a:spcBef>
                  <a:spcPct val="0"/>
                </a:spcBef>
                <a:defRPr/>
              </a:pPr>
              <a:endParaRPr lang="en-US" sz="2000" b="1">
                <a:solidFill>
                  <a:schemeClr val="tx1"/>
                </a:solidFill>
                <a:latin typeface="Arial" charset="0"/>
              </a:endParaRPr>
            </a:p>
          </p:txBody>
        </p:sp>
        <p:sp>
          <p:nvSpPr>
            <p:cNvPr id="20528" name="Line 173"/>
            <p:cNvSpPr>
              <a:spLocks noChangeShapeType="1"/>
            </p:cNvSpPr>
            <p:nvPr/>
          </p:nvSpPr>
          <p:spPr bwMode="auto">
            <a:xfrm>
              <a:off x="2893" y="2003"/>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29" name="Line 174"/>
            <p:cNvSpPr>
              <a:spLocks noChangeShapeType="1"/>
            </p:cNvSpPr>
            <p:nvPr/>
          </p:nvSpPr>
          <p:spPr bwMode="auto">
            <a:xfrm>
              <a:off x="2905" y="2057"/>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30" name="Line 175"/>
            <p:cNvSpPr>
              <a:spLocks noChangeShapeType="1"/>
            </p:cNvSpPr>
            <p:nvPr/>
          </p:nvSpPr>
          <p:spPr bwMode="auto">
            <a:xfrm>
              <a:off x="2899" y="2118"/>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31" name="Line 176"/>
            <p:cNvSpPr>
              <a:spLocks noChangeShapeType="1"/>
            </p:cNvSpPr>
            <p:nvPr/>
          </p:nvSpPr>
          <p:spPr bwMode="auto">
            <a:xfrm>
              <a:off x="2906" y="2006"/>
              <a:ext cx="76"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532" name="Line 177"/>
            <p:cNvSpPr>
              <a:spLocks noChangeShapeType="1"/>
            </p:cNvSpPr>
            <p:nvPr/>
          </p:nvSpPr>
          <p:spPr bwMode="auto">
            <a:xfrm>
              <a:off x="2947" y="2061"/>
              <a:ext cx="90"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533" name="Line 178"/>
            <p:cNvSpPr>
              <a:spLocks noChangeShapeType="1"/>
            </p:cNvSpPr>
            <p:nvPr/>
          </p:nvSpPr>
          <p:spPr bwMode="auto">
            <a:xfrm>
              <a:off x="2906" y="2118"/>
              <a:ext cx="144"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grpSp>
      <p:grpSp>
        <p:nvGrpSpPr>
          <p:cNvPr id="24" name="Group 179"/>
          <p:cNvGrpSpPr>
            <a:grpSpLocks/>
          </p:cNvGrpSpPr>
          <p:nvPr/>
        </p:nvGrpSpPr>
        <p:grpSpPr bwMode="auto">
          <a:xfrm rot="304364">
            <a:off x="5992813" y="3144838"/>
            <a:ext cx="419100" cy="461962"/>
            <a:chOff x="2863" y="1964"/>
            <a:chExt cx="215" cy="215"/>
          </a:xfrm>
          <a:noFill/>
        </p:grpSpPr>
        <p:sp>
          <p:nvSpPr>
            <p:cNvPr id="20520" name="Rectangle 180"/>
            <p:cNvSpPr>
              <a:spLocks noChangeArrowheads="1"/>
            </p:cNvSpPr>
            <p:nvPr/>
          </p:nvSpPr>
          <p:spPr bwMode="auto">
            <a:xfrm>
              <a:off x="2863" y="1964"/>
              <a:ext cx="215" cy="215"/>
            </a:xfrm>
            <a:prstGeom prst="rect">
              <a:avLst/>
            </a:prstGeom>
            <a:grpFill/>
            <a:ln w="9525">
              <a:solidFill>
                <a:srgbClr val="000000"/>
              </a:solidFill>
              <a:miter lim="800000"/>
              <a:headEnd/>
              <a:tailEnd/>
            </a:ln>
          </p:spPr>
          <p:txBody>
            <a:bodyPr wrap="none" anchor="ctr"/>
            <a:lstStyle/>
            <a:p>
              <a:pPr>
                <a:spcBef>
                  <a:spcPct val="0"/>
                </a:spcBef>
                <a:defRPr/>
              </a:pPr>
              <a:endParaRPr lang="en-US" sz="2000" b="1">
                <a:solidFill>
                  <a:schemeClr val="tx1"/>
                </a:solidFill>
                <a:latin typeface="Arial" charset="0"/>
              </a:endParaRPr>
            </a:p>
          </p:txBody>
        </p:sp>
        <p:sp>
          <p:nvSpPr>
            <p:cNvPr id="20521" name="Line 181"/>
            <p:cNvSpPr>
              <a:spLocks noChangeShapeType="1"/>
            </p:cNvSpPr>
            <p:nvPr/>
          </p:nvSpPr>
          <p:spPr bwMode="auto">
            <a:xfrm>
              <a:off x="2893" y="2003"/>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22" name="Line 182"/>
            <p:cNvSpPr>
              <a:spLocks noChangeShapeType="1"/>
            </p:cNvSpPr>
            <p:nvPr/>
          </p:nvSpPr>
          <p:spPr bwMode="auto">
            <a:xfrm>
              <a:off x="2905" y="2057"/>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23" name="Line 183"/>
            <p:cNvSpPr>
              <a:spLocks noChangeShapeType="1"/>
            </p:cNvSpPr>
            <p:nvPr/>
          </p:nvSpPr>
          <p:spPr bwMode="auto">
            <a:xfrm>
              <a:off x="2899" y="2118"/>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24" name="Line 184"/>
            <p:cNvSpPr>
              <a:spLocks noChangeShapeType="1"/>
            </p:cNvSpPr>
            <p:nvPr/>
          </p:nvSpPr>
          <p:spPr bwMode="auto">
            <a:xfrm>
              <a:off x="2906" y="2006"/>
              <a:ext cx="76"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525" name="Line 185"/>
            <p:cNvSpPr>
              <a:spLocks noChangeShapeType="1"/>
            </p:cNvSpPr>
            <p:nvPr/>
          </p:nvSpPr>
          <p:spPr bwMode="auto">
            <a:xfrm>
              <a:off x="2947" y="2061"/>
              <a:ext cx="90"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526" name="Line 186"/>
            <p:cNvSpPr>
              <a:spLocks noChangeShapeType="1"/>
            </p:cNvSpPr>
            <p:nvPr/>
          </p:nvSpPr>
          <p:spPr bwMode="auto">
            <a:xfrm>
              <a:off x="2906" y="2118"/>
              <a:ext cx="144"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grpSp>
      <p:grpSp>
        <p:nvGrpSpPr>
          <p:cNvPr id="25" name="Group 187"/>
          <p:cNvGrpSpPr>
            <a:grpSpLocks/>
          </p:cNvGrpSpPr>
          <p:nvPr/>
        </p:nvGrpSpPr>
        <p:grpSpPr bwMode="auto">
          <a:xfrm rot="304364">
            <a:off x="7448550" y="3157538"/>
            <a:ext cx="419100" cy="461962"/>
            <a:chOff x="2863" y="1964"/>
            <a:chExt cx="215" cy="215"/>
          </a:xfrm>
          <a:noFill/>
        </p:grpSpPr>
        <p:sp>
          <p:nvSpPr>
            <p:cNvPr id="20513" name="Rectangle 188"/>
            <p:cNvSpPr>
              <a:spLocks noChangeArrowheads="1"/>
            </p:cNvSpPr>
            <p:nvPr/>
          </p:nvSpPr>
          <p:spPr bwMode="auto">
            <a:xfrm>
              <a:off x="2863" y="1964"/>
              <a:ext cx="215" cy="215"/>
            </a:xfrm>
            <a:prstGeom prst="rect">
              <a:avLst/>
            </a:prstGeom>
            <a:grpFill/>
            <a:ln w="9525">
              <a:solidFill>
                <a:srgbClr val="000000"/>
              </a:solidFill>
              <a:miter lim="800000"/>
              <a:headEnd/>
              <a:tailEnd/>
            </a:ln>
          </p:spPr>
          <p:txBody>
            <a:bodyPr wrap="none" anchor="ctr"/>
            <a:lstStyle/>
            <a:p>
              <a:pPr>
                <a:spcBef>
                  <a:spcPct val="0"/>
                </a:spcBef>
                <a:defRPr/>
              </a:pPr>
              <a:endParaRPr lang="en-US" sz="2000" b="1">
                <a:solidFill>
                  <a:schemeClr val="tx1"/>
                </a:solidFill>
                <a:latin typeface="Arial" charset="0"/>
              </a:endParaRPr>
            </a:p>
          </p:txBody>
        </p:sp>
        <p:sp>
          <p:nvSpPr>
            <p:cNvPr id="20514" name="Line 189"/>
            <p:cNvSpPr>
              <a:spLocks noChangeShapeType="1"/>
            </p:cNvSpPr>
            <p:nvPr/>
          </p:nvSpPr>
          <p:spPr bwMode="auto">
            <a:xfrm>
              <a:off x="2893" y="2003"/>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15" name="Line 190"/>
            <p:cNvSpPr>
              <a:spLocks noChangeShapeType="1"/>
            </p:cNvSpPr>
            <p:nvPr/>
          </p:nvSpPr>
          <p:spPr bwMode="auto">
            <a:xfrm>
              <a:off x="2905" y="2057"/>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16" name="Line 191"/>
            <p:cNvSpPr>
              <a:spLocks noChangeShapeType="1"/>
            </p:cNvSpPr>
            <p:nvPr/>
          </p:nvSpPr>
          <p:spPr bwMode="auto">
            <a:xfrm>
              <a:off x="2899" y="2118"/>
              <a:ext cx="163" cy="0"/>
            </a:xfrm>
            <a:prstGeom prst="line">
              <a:avLst/>
            </a:prstGeom>
            <a:grpFill/>
            <a:ln w="38100" cap="rnd">
              <a:solidFill>
                <a:srgbClr val="000000"/>
              </a:solidFill>
              <a:prstDash val="sysDot"/>
              <a:round/>
              <a:headEnd/>
              <a:tailEnd/>
            </a:ln>
          </p:spPr>
          <p:txBody>
            <a:bodyPr/>
            <a:lstStyle/>
            <a:p>
              <a:pPr>
                <a:spcBef>
                  <a:spcPct val="0"/>
                </a:spcBef>
                <a:defRPr/>
              </a:pPr>
              <a:endParaRPr lang="en-US" sz="2000" b="1">
                <a:solidFill>
                  <a:schemeClr val="tx1"/>
                </a:solidFill>
                <a:latin typeface="Arial" charset="0"/>
              </a:endParaRPr>
            </a:p>
          </p:txBody>
        </p:sp>
        <p:sp>
          <p:nvSpPr>
            <p:cNvPr id="20517" name="Line 192"/>
            <p:cNvSpPr>
              <a:spLocks noChangeShapeType="1"/>
            </p:cNvSpPr>
            <p:nvPr/>
          </p:nvSpPr>
          <p:spPr bwMode="auto">
            <a:xfrm>
              <a:off x="2906" y="2006"/>
              <a:ext cx="76"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518" name="Line 193"/>
            <p:cNvSpPr>
              <a:spLocks noChangeShapeType="1"/>
            </p:cNvSpPr>
            <p:nvPr/>
          </p:nvSpPr>
          <p:spPr bwMode="auto">
            <a:xfrm>
              <a:off x="2947" y="2061"/>
              <a:ext cx="90"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sp>
          <p:nvSpPr>
            <p:cNvPr id="20519" name="Line 194"/>
            <p:cNvSpPr>
              <a:spLocks noChangeShapeType="1"/>
            </p:cNvSpPr>
            <p:nvPr/>
          </p:nvSpPr>
          <p:spPr bwMode="auto">
            <a:xfrm>
              <a:off x="2906" y="2118"/>
              <a:ext cx="144" cy="0"/>
            </a:xfrm>
            <a:prstGeom prst="line">
              <a:avLst/>
            </a:prstGeom>
            <a:grpFill/>
            <a:ln w="9525">
              <a:solidFill>
                <a:srgbClr val="000000"/>
              </a:solidFill>
              <a:round/>
              <a:headEnd/>
              <a:tailEnd/>
            </a:ln>
          </p:spPr>
          <p:txBody>
            <a:bodyPr/>
            <a:lstStyle/>
            <a:p>
              <a:pPr>
                <a:spcBef>
                  <a:spcPct val="0"/>
                </a:spcBef>
                <a:defRPr/>
              </a:pPr>
              <a:endParaRPr lang="en-US" sz="2000" b="1">
                <a:solidFill>
                  <a:schemeClr val="tx1"/>
                </a:solidFill>
                <a:latin typeface="Arial" charset="0"/>
              </a:endParaRPr>
            </a:p>
          </p:txBody>
        </p:sp>
      </p:grpSp>
      <p:sp>
        <p:nvSpPr>
          <p:cNvPr id="59419" name="Rectangle 195"/>
          <p:cNvSpPr>
            <a:spLocks noGrp="1" noChangeArrowheads="1"/>
          </p:cNvSpPr>
          <p:nvPr>
            <p:ph type="title"/>
          </p:nvPr>
        </p:nvSpPr>
        <p:spPr>
          <a:xfrm>
            <a:off x="257175" y="690563"/>
            <a:ext cx="8505825" cy="341312"/>
          </a:xfrm>
        </p:spPr>
        <p:txBody>
          <a:bodyPr/>
          <a:lstStyle/>
          <a:p>
            <a:pPr eaLnBrk="1" hangingPunct="1"/>
            <a:r>
              <a:rPr lang="en-US" altLang="en-US"/>
              <a:t>Abstraction = </a:t>
            </a:r>
            <a:r>
              <a:rPr lang="en-US" altLang="en-US" i="1"/>
              <a:t>Precise</a:t>
            </a:r>
            <a:r>
              <a:rPr lang="en-US" altLang="en-US"/>
              <a:t> Generalization</a:t>
            </a:r>
          </a:p>
        </p:txBody>
      </p:sp>
      <p:sp>
        <p:nvSpPr>
          <p:cNvPr id="59420" name="Text Box 196"/>
          <p:cNvSpPr txBox="1">
            <a:spLocks noChangeArrowheads="1"/>
          </p:cNvSpPr>
          <p:nvPr/>
        </p:nvSpPr>
        <p:spPr bwMode="auto">
          <a:xfrm>
            <a:off x="187325" y="1239838"/>
            <a:ext cx="78279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a:solidFill>
                  <a:schemeClr val="tx2"/>
                </a:solidFill>
              </a:rPr>
              <a:t>5. Group</a:t>
            </a:r>
            <a:r>
              <a:rPr lang="en-US" altLang="en-US" sz="2000">
                <a:solidFill>
                  <a:schemeClr val="tx2"/>
                </a:solidFill>
              </a:rPr>
              <a:t> the notes using the following rules:</a:t>
            </a:r>
            <a:endParaRPr lang="en-US" altLang="en-US" sz="2000" u="sng">
              <a:solidFill>
                <a:schemeClr val="tx2"/>
              </a:solidFill>
            </a:endParaRPr>
          </a:p>
        </p:txBody>
      </p:sp>
      <p:sp>
        <p:nvSpPr>
          <p:cNvPr id="59421" name="Text Box 197"/>
          <p:cNvSpPr txBox="1">
            <a:spLocks noChangeArrowheads="1"/>
          </p:cNvSpPr>
          <p:nvPr/>
        </p:nvSpPr>
        <p:spPr bwMode="auto">
          <a:xfrm>
            <a:off x="173038" y="2330450"/>
            <a:ext cx="3001962" cy="283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buFontTx/>
              <a:buAutoNum type="alphaLcPeriod"/>
            </a:pPr>
            <a:r>
              <a:rPr lang="en-US" altLang="en-US" sz="2000">
                <a:solidFill>
                  <a:schemeClr val="tx2"/>
                </a:solidFill>
              </a:rPr>
              <a:t>Silence – grouping intuitively, not logically</a:t>
            </a:r>
          </a:p>
          <a:p>
            <a:pPr eaLnBrk="1" hangingPunct="1">
              <a:buFontTx/>
              <a:buAutoNum type="alphaLcPeriod"/>
            </a:pPr>
            <a:r>
              <a:rPr lang="en-US" altLang="en-US" sz="2000">
                <a:solidFill>
                  <a:schemeClr val="tx2"/>
                </a:solidFill>
              </a:rPr>
              <a:t>No more than 3 </a:t>
            </a:r>
            <a:br>
              <a:rPr lang="en-US" altLang="en-US" sz="2000">
                <a:solidFill>
                  <a:schemeClr val="tx2"/>
                </a:solidFill>
              </a:rPr>
            </a:br>
            <a:r>
              <a:rPr lang="en-US" altLang="en-US" sz="2000">
                <a:solidFill>
                  <a:schemeClr val="tx2"/>
                </a:solidFill>
              </a:rPr>
              <a:t>in a group</a:t>
            </a:r>
          </a:p>
          <a:p>
            <a:pPr eaLnBrk="1" hangingPunct="1">
              <a:buFontTx/>
              <a:buAutoNum type="alphaLcPeriod"/>
            </a:pPr>
            <a:r>
              <a:rPr lang="en-US" altLang="en-US" sz="2000">
                <a:solidFill>
                  <a:schemeClr val="tx2"/>
                </a:solidFill>
              </a:rPr>
              <a:t>Lone wolves </a:t>
            </a:r>
            <a:br>
              <a:rPr lang="en-US" altLang="en-US" sz="2000">
                <a:solidFill>
                  <a:schemeClr val="tx2"/>
                </a:solidFill>
              </a:rPr>
            </a:br>
            <a:r>
              <a:rPr lang="en-US" altLang="en-US" sz="2000">
                <a:solidFill>
                  <a:schemeClr val="tx2"/>
                </a:solidFill>
              </a:rPr>
              <a:t>(ungrouped notes) </a:t>
            </a:r>
            <a:br>
              <a:rPr lang="en-US" altLang="en-US" sz="2000">
                <a:solidFill>
                  <a:schemeClr val="tx2"/>
                </a:solidFill>
              </a:rPr>
            </a:br>
            <a:r>
              <a:rPr lang="en-US" altLang="en-US" sz="2000">
                <a:solidFill>
                  <a:schemeClr val="tx2"/>
                </a:solidFill>
              </a:rPr>
              <a:t>are fine</a:t>
            </a:r>
          </a:p>
        </p:txBody>
      </p:sp>
      <p:sp>
        <p:nvSpPr>
          <p:cNvPr id="59422" name="Line 198"/>
          <p:cNvSpPr>
            <a:spLocks noChangeShapeType="1"/>
          </p:cNvSpPr>
          <p:nvPr/>
        </p:nvSpPr>
        <p:spPr bwMode="auto">
          <a:xfrm flipV="1">
            <a:off x="2501900" y="3411538"/>
            <a:ext cx="1131888" cy="49053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9423" name="Text Box 199"/>
          <p:cNvSpPr txBox="1">
            <a:spLocks noChangeArrowheads="1"/>
          </p:cNvSpPr>
          <p:nvPr/>
        </p:nvSpPr>
        <p:spPr bwMode="auto">
          <a:xfrm>
            <a:off x="3106738" y="2111375"/>
            <a:ext cx="3736975" cy="59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100">
                <a:solidFill>
                  <a:srgbClr val="000000"/>
                </a:solidFill>
                <a:latin typeface="Arial Black" panose="020B0A04020102020204" pitchFamily="34" charset="0"/>
              </a:rPr>
              <a:t>WHAT SCENES AND IMAGES DESCRIBE THE CUSTOMERS AND ENVIRONMENT OF USE FOR…?</a:t>
            </a:r>
          </a:p>
        </p:txBody>
      </p:sp>
      <p:pic>
        <p:nvPicPr>
          <p:cNvPr id="59424"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3"/>
          <p:cNvSpPr>
            <a:spLocks noGrp="1" noChangeArrowheads="1"/>
          </p:cNvSpPr>
          <p:nvPr>
            <p:ph type="title"/>
          </p:nvPr>
        </p:nvSpPr>
        <p:spPr/>
        <p:txBody>
          <a:bodyPr/>
          <a:lstStyle/>
          <a:p>
            <a:pPr eaLnBrk="1" hangingPunct="1"/>
            <a:r>
              <a:rPr lang="en-US" altLang="en-US"/>
              <a:t>Title the Groups: Checking for “Is-a”</a:t>
            </a:r>
          </a:p>
        </p:txBody>
      </p:sp>
      <p:sp>
        <p:nvSpPr>
          <p:cNvPr id="60419" name="Text Box 4"/>
          <p:cNvSpPr txBox="1">
            <a:spLocks noChangeArrowheads="1"/>
          </p:cNvSpPr>
          <p:nvPr/>
        </p:nvSpPr>
        <p:spPr bwMode="auto">
          <a:xfrm>
            <a:off x="152400" y="1252538"/>
            <a:ext cx="8991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a:solidFill>
                  <a:schemeClr val="tx2"/>
                </a:solidFill>
              </a:rPr>
              <a:t>6. Title</a:t>
            </a:r>
            <a:r>
              <a:rPr lang="en-US" altLang="en-US" sz="2000">
                <a:solidFill>
                  <a:schemeClr val="tx2"/>
                </a:solidFill>
              </a:rPr>
              <a:t> each group, with RED bold pen, using the following rules:</a:t>
            </a:r>
          </a:p>
        </p:txBody>
      </p:sp>
      <p:sp>
        <p:nvSpPr>
          <p:cNvPr id="632837" name="Text Box 5"/>
          <p:cNvSpPr txBox="1">
            <a:spLocks noChangeArrowheads="1"/>
          </p:cNvSpPr>
          <p:nvPr/>
        </p:nvSpPr>
        <p:spPr bwMode="auto">
          <a:xfrm>
            <a:off x="185738" y="1789113"/>
            <a:ext cx="6524625" cy="283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8925" indent="-288925"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buFontTx/>
              <a:buAutoNum type="alphaLcPeriod"/>
            </a:pPr>
            <a:r>
              <a:rPr lang="en-US" altLang="en-US" sz="2000">
                <a:solidFill>
                  <a:schemeClr val="tx2"/>
                </a:solidFill>
              </a:rPr>
              <a:t>Title is a complete sentence –an answer to the theme’s question – but one rung up the ladder of abstraction.</a:t>
            </a:r>
          </a:p>
          <a:p>
            <a:pPr eaLnBrk="1" hangingPunct="1">
              <a:buFontTx/>
              <a:buAutoNum type="alphaLcPeriod"/>
            </a:pPr>
            <a:r>
              <a:rPr lang="en-US" altLang="en-US" sz="2000">
                <a:solidFill>
                  <a:schemeClr val="tx2"/>
                </a:solidFill>
              </a:rPr>
              <a:t> A good title abstracts the essence of each black note in a “fair” and “equal” way.</a:t>
            </a:r>
          </a:p>
          <a:p>
            <a:pPr eaLnBrk="1" hangingPunct="1">
              <a:buFontTx/>
              <a:buAutoNum type="alphaLcPeriod"/>
            </a:pPr>
            <a:r>
              <a:rPr lang="en-US" altLang="en-US" sz="2000">
                <a:solidFill>
                  <a:schemeClr val="tx2"/>
                </a:solidFill>
              </a:rPr>
              <a:t>When done, each black note should be an equally good example of the issue described in the red note (the “is-a” relationship).</a:t>
            </a:r>
          </a:p>
        </p:txBody>
      </p:sp>
      <p:pic>
        <p:nvPicPr>
          <p:cNvPr id="60421"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328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2837" grpId="0" autoUpdateAnimBg="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altLang="en-US"/>
              <a:t>Title the Groups: Checking for “Is-a”—Continued </a:t>
            </a:r>
          </a:p>
        </p:txBody>
      </p:sp>
      <p:sp>
        <p:nvSpPr>
          <p:cNvPr id="61443" name="Text Box 6"/>
          <p:cNvSpPr txBox="1">
            <a:spLocks noChangeArrowheads="1"/>
          </p:cNvSpPr>
          <p:nvPr/>
        </p:nvSpPr>
        <p:spPr bwMode="auto">
          <a:xfrm>
            <a:off x="303213" y="1254125"/>
            <a:ext cx="537527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a:solidFill>
                  <a:srgbClr val="000000"/>
                </a:solidFill>
                <a:latin typeface="Arial Black" panose="020B0A04020102020204" pitchFamily="34" charset="0"/>
              </a:rPr>
              <a:t>WHAT SCENES AND IMAGES DESCRIBE THE CUSTOMERS AND ENVIRONMENT OF USE FOR…?</a:t>
            </a:r>
          </a:p>
        </p:txBody>
      </p:sp>
      <p:grpSp>
        <p:nvGrpSpPr>
          <p:cNvPr id="61444" name="Group 7"/>
          <p:cNvGrpSpPr>
            <a:grpSpLocks/>
          </p:cNvGrpSpPr>
          <p:nvPr/>
        </p:nvGrpSpPr>
        <p:grpSpPr bwMode="auto">
          <a:xfrm rot="304364">
            <a:off x="1116013" y="1971675"/>
            <a:ext cx="812800" cy="747713"/>
            <a:chOff x="2863" y="1964"/>
            <a:chExt cx="215" cy="215"/>
          </a:xfrm>
        </p:grpSpPr>
        <p:sp>
          <p:nvSpPr>
            <p:cNvPr id="61638" name="Rectangle 8"/>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1639" name="Line 9"/>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640" name="Line 10"/>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641" name="Line 11"/>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642" name="Line 12"/>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643" name="Line 13"/>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644" name="Line 14"/>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1445" name="Group 23"/>
          <p:cNvGrpSpPr>
            <a:grpSpLocks/>
          </p:cNvGrpSpPr>
          <p:nvPr/>
        </p:nvGrpSpPr>
        <p:grpSpPr bwMode="auto">
          <a:xfrm>
            <a:off x="158750" y="3952875"/>
            <a:ext cx="927100" cy="979488"/>
            <a:chOff x="2863" y="1964"/>
            <a:chExt cx="215" cy="215"/>
          </a:xfrm>
        </p:grpSpPr>
        <p:sp>
          <p:nvSpPr>
            <p:cNvPr id="61631" name="Rectangle 24"/>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1632" name="Line 25"/>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633" name="Line 26"/>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634" name="Line 27"/>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635" name="Line 28"/>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636" name="Line 29"/>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637" name="Line 30"/>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1446" name="Group 87"/>
          <p:cNvGrpSpPr>
            <a:grpSpLocks/>
          </p:cNvGrpSpPr>
          <p:nvPr/>
        </p:nvGrpSpPr>
        <p:grpSpPr bwMode="auto">
          <a:xfrm>
            <a:off x="179388" y="5043488"/>
            <a:ext cx="908050" cy="968375"/>
            <a:chOff x="2863" y="1964"/>
            <a:chExt cx="215" cy="215"/>
          </a:xfrm>
        </p:grpSpPr>
        <p:sp>
          <p:nvSpPr>
            <p:cNvPr id="61624" name="Rectangle 88"/>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1625" name="Line 89"/>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626" name="Line 90"/>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627" name="Line 91"/>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628" name="Line 92"/>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629" name="Line 93"/>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630" name="Line 94"/>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1447" name="Group 119"/>
          <p:cNvGrpSpPr>
            <a:grpSpLocks/>
          </p:cNvGrpSpPr>
          <p:nvPr/>
        </p:nvGrpSpPr>
        <p:grpSpPr bwMode="auto">
          <a:xfrm>
            <a:off x="2365375" y="3994150"/>
            <a:ext cx="885825" cy="865188"/>
            <a:chOff x="2863" y="1964"/>
            <a:chExt cx="215" cy="215"/>
          </a:xfrm>
        </p:grpSpPr>
        <p:sp>
          <p:nvSpPr>
            <p:cNvPr id="61617" name="Rectangle 120"/>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1618" name="Line 121"/>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619" name="Line 122"/>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620" name="Line 123"/>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621" name="Line 124"/>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622" name="Line 125"/>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623" name="Line 126"/>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1448" name="Group 127"/>
          <p:cNvGrpSpPr>
            <a:grpSpLocks/>
          </p:cNvGrpSpPr>
          <p:nvPr/>
        </p:nvGrpSpPr>
        <p:grpSpPr bwMode="auto">
          <a:xfrm>
            <a:off x="2419350" y="5757863"/>
            <a:ext cx="817563" cy="828675"/>
            <a:chOff x="2863" y="1964"/>
            <a:chExt cx="215" cy="215"/>
          </a:xfrm>
        </p:grpSpPr>
        <p:sp>
          <p:nvSpPr>
            <p:cNvPr id="61610" name="Rectangle 128"/>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1611" name="Line 129"/>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612" name="Line 130"/>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613" name="Line 131"/>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614" name="Line 132"/>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615" name="Line 133"/>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616" name="Line 134"/>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1449" name="Group 135"/>
          <p:cNvGrpSpPr>
            <a:grpSpLocks/>
          </p:cNvGrpSpPr>
          <p:nvPr/>
        </p:nvGrpSpPr>
        <p:grpSpPr bwMode="auto">
          <a:xfrm>
            <a:off x="2349500" y="4962525"/>
            <a:ext cx="955675" cy="654050"/>
            <a:chOff x="2863" y="1964"/>
            <a:chExt cx="215" cy="215"/>
          </a:xfrm>
        </p:grpSpPr>
        <p:sp>
          <p:nvSpPr>
            <p:cNvPr id="61603" name="Rectangle 136"/>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1604" name="Line 137"/>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605" name="Line 138"/>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606" name="Line 139"/>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607" name="Line 140"/>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608" name="Line 141"/>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609" name="Line 142"/>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1450" name="Group 191"/>
          <p:cNvGrpSpPr>
            <a:grpSpLocks/>
          </p:cNvGrpSpPr>
          <p:nvPr/>
        </p:nvGrpSpPr>
        <p:grpSpPr bwMode="auto">
          <a:xfrm rot="304364">
            <a:off x="7167563" y="1855788"/>
            <a:ext cx="800100" cy="831850"/>
            <a:chOff x="2863" y="1964"/>
            <a:chExt cx="215" cy="215"/>
          </a:xfrm>
        </p:grpSpPr>
        <p:sp>
          <p:nvSpPr>
            <p:cNvPr id="61596" name="Rectangle 192"/>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1597" name="Line 193"/>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98" name="Line 194"/>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99" name="Line 195"/>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600" name="Line 196"/>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601" name="Line 197"/>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602" name="Line 198"/>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61451" name="Rectangle 199"/>
          <p:cNvSpPr>
            <a:spLocks noChangeArrowheads="1"/>
          </p:cNvSpPr>
          <p:nvPr/>
        </p:nvSpPr>
        <p:spPr bwMode="auto">
          <a:xfrm>
            <a:off x="149225" y="2773363"/>
            <a:ext cx="1060450" cy="1050925"/>
          </a:xfrm>
          <a:prstGeom prst="rect">
            <a:avLst/>
          </a:prstGeom>
          <a:solidFill>
            <a:srgbClr val="FFFFC3"/>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1452" name="Text Box 200"/>
          <p:cNvSpPr txBox="1">
            <a:spLocks noChangeArrowheads="1"/>
          </p:cNvSpPr>
          <p:nvPr/>
        </p:nvSpPr>
        <p:spPr bwMode="auto">
          <a:xfrm>
            <a:off x="103188" y="2801938"/>
            <a:ext cx="1260475"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FF0000"/>
                </a:solidFill>
                <a:latin typeface="Arial Narrow" panose="020B0606020202030204" pitchFamily="34" charset="0"/>
              </a:rPr>
              <a:t>EARLY ON I </a:t>
            </a:r>
            <a:br>
              <a:rPr lang="en-US" altLang="en-US" sz="1200" b="1">
                <a:solidFill>
                  <a:srgbClr val="FF0000"/>
                </a:solidFill>
                <a:latin typeface="Arial Narrow" panose="020B0606020202030204" pitchFamily="34" charset="0"/>
              </a:rPr>
            </a:br>
            <a:r>
              <a:rPr lang="en-US" altLang="en-US" sz="1200" b="1">
                <a:solidFill>
                  <a:srgbClr val="FF0000"/>
                </a:solidFill>
                <a:latin typeface="Arial Narrow" panose="020B0606020202030204" pitchFamily="34" charset="0"/>
              </a:rPr>
              <a:t>FELT I DIDN’T HAVE CONTROL OF THE QC PROCEDURE</a:t>
            </a:r>
          </a:p>
        </p:txBody>
      </p:sp>
      <p:sp>
        <p:nvSpPr>
          <p:cNvPr id="61453" name="Text Box 201"/>
          <p:cNvSpPr txBox="1">
            <a:spLocks noChangeArrowheads="1"/>
          </p:cNvSpPr>
          <p:nvPr/>
        </p:nvSpPr>
        <p:spPr bwMode="auto">
          <a:xfrm>
            <a:off x="1284288" y="2873375"/>
            <a:ext cx="958850" cy="1014413"/>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FF0000"/>
                </a:solidFill>
                <a:latin typeface="Arial Narrow" panose="020B0606020202030204" pitchFamily="34" charset="0"/>
              </a:rPr>
              <a:t>FEELING OVER-</a:t>
            </a:r>
            <a:br>
              <a:rPr lang="en-US" altLang="en-US" sz="1200" b="1">
                <a:solidFill>
                  <a:srgbClr val="FF0000"/>
                </a:solidFill>
                <a:latin typeface="Arial Narrow" panose="020B0606020202030204" pitchFamily="34" charset="0"/>
              </a:rPr>
            </a:br>
            <a:r>
              <a:rPr lang="en-US" altLang="en-US" sz="1200" b="1">
                <a:solidFill>
                  <a:srgbClr val="FF0000"/>
                </a:solidFill>
                <a:latin typeface="Arial Narrow" panose="020B0606020202030204" pitchFamily="34" charset="0"/>
              </a:rPr>
              <a:t>WHELMED BY THE DATA</a:t>
            </a:r>
          </a:p>
        </p:txBody>
      </p:sp>
      <p:sp>
        <p:nvSpPr>
          <p:cNvPr id="61454" name="Text Box 202"/>
          <p:cNvSpPr txBox="1">
            <a:spLocks noChangeArrowheads="1"/>
          </p:cNvSpPr>
          <p:nvPr/>
        </p:nvSpPr>
        <p:spPr bwMode="auto">
          <a:xfrm>
            <a:off x="2292350" y="2871788"/>
            <a:ext cx="1127125" cy="1014412"/>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FF0000"/>
                </a:solidFill>
                <a:latin typeface="Arial Narrow" panose="020B0606020202030204" pitchFamily="34" charset="0"/>
              </a:rPr>
              <a:t>I DON’T KNOW HOW TO USE THE INFO TO IMPROVE THE TREATMENT</a:t>
            </a:r>
          </a:p>
        </p:txBody>
      </p:sp>
      <p:sp>
        <p:nvSpPr>
          <p:cNvPr id="61455" name="Text Box 203"/>
          <p:cNvSpPr txBox="1">
            <a:spLocks noChangeArrowheads="1"/>
          </p:cNvSpPr>
          <p:nvPr/>
        </p:nvSpPr>
        <p:spPr bwMode="auto">
          <a:xfrm>
            <a:off x="3457575" y="2770188"/>
            <a:ext cx="1144588" cy="1196975"/>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FF0000"/>
                </a:solidFill>
                <a:latin typeface="Arial Narrow" panose="020B0606020202030204" pitchFamily="34" charset="0"/>
              </a:rPr>
              <a:t>AS I DON’T KNOW HOW TO CUSTOMIZE I’M LIVING WITH WHAT I CAN GET …</a:t>
            </a:r>
          </a:p>
        </p:txBody>
      </p:sp>
      <p:sp>
        <p:nvSpPr>
          <p:cNvPr id="61456" name="Text Box 204"/>
          <p:cNvSpPr txBox="1">
            <a:spLocks noChangeArrowheads="1"/>
          </p:cNvSpPr>
          <p:nvPr/>
        </p:nvSpPr>
        <p:spPr bwMode="auto">
          <a:xfrm>
            <a:off x="4657725" y="2824163"/>
            <a:ext cx="1065213" cy="1014412"/>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FF0000"/>
                </a:solidFill>
                <a:latin typeface="Arial Narrow" panose="020B0606020202030204" pitchFamily="34" charset="0"/>
              </a:rPr>
              <a:t>IM CONFUSED BY THE ERROR MESSAGES</a:t>
            </a:r>
          </a:p>
        </p:txBody>
      </p:sp>
      <p:sp>
        <p:nvSpPr>
          <p:cNvPr id="61457" name="Text Box 205"/>
          <p:cNvSpPr txBox="1">
            <a:spLocks noChangeArrowheads="1"/>
          </p:cNvSpPr>
          <p:nvPr/>
        </p:nvSpPr>
        <p:spPr bwMode="auto">
          <a:xfrm>
            <a:off x="5784850" y="2787650"/>
            <a:ext cx="923925" cy="1014413"/>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FF0000"/>
                </a:solidFill>
                <a:latin typeface="Arial Narrow" panose="020B0606020202030204" pitchFamily="34" charset="0"/>
              </a:rPr>
              <a:t>THE SYSTEM CAN WASTE MY TIME…</a:t>
            </a:r>
          </a:p>
        </p:txBody>
      </p:sp>
      <p:sp>
        <p:nvSpPr>
          <p:cNvPr id="61458" name="Text Box 206"/>
          <p:cNvSpPr txBox="1">
            <a:spLocks noChangeArrowheads="1"/>
          </p:cNvSpPr>
          <p:nvPr/>
        </p:nvSpPr>
        <p:spPr bwMode="auto">
          <a:xfrm>
            <a:off x="6742113" y="2819400"/>
            <a:ext cx="1092200" cy="831850"/>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FF0000"/>
                </a:solidFill>
                <a:latin typeface="Arial Narrow" panose="020B0606020202030204" pitchFamily="34" charset="0"/>
              </a:rPr>
              <a:t>MY MENTAL ORIENTATION CAN GET IN THE WAY…</a:t>
            </a:r>
          </a:p>
        </p:txBody>
      </p:sp>
      <p:sp>
        <p:nvSpPr>
          <p:cNvPr id="61459" name="Text Box 207"/>
          <p:cNvSpPr txBox="1">
            <a:spLocks noChangeArrowheads="1"/>
          </p:cNvSpPr>
          <p:nvPr/>
        </p:nvSpPr>
        <p:spPr bwMode="auto">
          <a:xfrm>
            <a:off x="7848600" y="2770188"/>
            <a:ext cx="1219200" cy="1014412"/>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FF0000"/>
                </a:solidFill>
                <a:latin typeface="Arial Narrow" panose="020B0606020202030204" pitchFamily="34" charset="0"/>
              </a:rPr>
              <a:t>IM A MEDICAL PROFESSIONAL – NOT A COMPUTER NERD…</a:t>
            </a:r>
          </a:p>
        </p:txBody>
      </p:sp>
      <p:grpSp>
        <p:nvGrpSpPr>
          <p:cNvPr id="61460" name="Group 23"/>
          <p:cNvGrpSpPr>
            <a:grpSpLocks/>
          </p:cNvGrpSpPr>
          <p:nvPr/>
        </p:nvGrpSpPr>
        <p:grpSpPr bwMode="auto">
          <a:xfrm>
            <a:off x="1293813" y="4000500"/>
            <a:ext cx="927100" cy="979488"/>
            <a:chOff x="2863" y="1964"/>
            <a:chExt cx="215" cy="215"/>
          </a:xfrm>
        </p:grpSpPr>
        <p:sp>
          <p:nvSpPr>
            <p:cNvPr id="61589" name="Rectangle 24"/>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1590" name="Line 25"/>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91" name="Line 26"/>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92" name="Line 27"/>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93" name="Line 28"/>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94" name="Line 29"/>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95" name="Line 30"/>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1461" name="Group 87"/>
          <p:cNvGrpSpPr>
            <a:grpSpLocks/>
          </p:cNvGrpSpPr>
          <p:nvPr/>
        </p:nvGrpSpPr>
        <p:grpSpPr bwMode="auto">
          <a:xfrm>
            <a:off x="1314450" y="5091113"/>
            <a:ext cx="908050" cy="968375"/>
            <a:chOff x="2863" y="1964"/>
            <a:chExt cx="215" cy="215"/>
          </a:xfrm>
        </p:grpSpPr>
        <p:sp>
          <p:nvSpPr>
            <p:cNvPr id="61582" name="Rectangle 88"/>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1583" name="Line 89"/>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84" name="Line 90"/>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85" name="Line 91"/>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86" name="Line 92"/>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87" name="Line 93"/>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88" name="Line 94"/>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1462" name="Group 23"/>
          <p:cNvGrpSpPr>
            <a:grpSpLocks/>
          </p:cNvGrpSpPr>
          <p:nvPr/>
        </p:nvGrpSpPr>
        <p:grpSpPr bwMode="auto">
          <a:xfrm>
            <a:off x="5727700" y="3875088"/>
            <a:ext cx="927100" cy="979487"/>
            <a:chOff x="2863" y="1964"/>
            <a:chExt cx="215" cy="215"/>
          </a:xfrm>
        </p:grpSpPr>
        <p:sp>
          <p:nvSpPr>
            <p:cNvPr id="61575" name="Rectangle 24"/>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1576" name="Line 25"/>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77" name="Line 26"/>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78" name="Line 27"/>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79" name="Line 28"/>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80" name="Line 29"/>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81" name="Line 30"/>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1463" name="Group 87"/>
          <p:cNvGrpSpPr>
            <a:grpSpLocks/>
          </p:cNvGrpSpPr>
          <p:nvPr/>
        </p:nvGrpSpPr>
        <p:grpSpPr bwMode="auto">
          <a:xfrm>
            <a:off x="5748338" y="4965700"/>
            <a:ext cx="908050" cy="968375"/>
            <a:chOff x="2863" y="1964"/>
            <a:chExt cx="215" cy="215"/>
          </a:xfrm>
        </p:grpSpPr>
        <p:sp>
          <p:nvSpPr>
            <p:cNvPr id="61568" name="Rectangle 88"/>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1569" name="Line 89"/>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70" name="Line 90"/>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71" name="Line 91"/>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72" name="Line 92"/>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73" name="Line 93"/>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74" name="Line 94"/>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1464" name="Group 23"/>
          <p:cNvGrpSpPr>
            <a:grpSpLocks/>
          </p:cNvGrpSpPr>
          <p:nvPr/>
        </p:nvGrpSpPr>
        <p:grpSpPr bwMode="auto">
          <a:xfrm>
            <a:off x="8020050" y="3919538"/>
            <a:ext cx="927100" cy="979487"/>
            <a:chOff x="2863" y="1964"/>
            <a:chExt cx="215" cy="215"/>
          </a:xfrm>
        </p:grpSpPr>
        <p:sp>
          <p:nvSpPr>
            <p:cNvPr id="61561" name="Rectangle 24"/>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1562" name="Line 25"/>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63" name="Line 26"/>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64" name="Line 27"/>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65" name="Line 28"/>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66" name="Line 29"/>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67" name="Line 30"/>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1465" name="Group 87"/>
          <p:cNvGrpSpPr>
            <a:grpSpLocks/>
          </p:cNvGrpSpPr>
          <p:nvPr/>
        </p:nvGrpSpPr>
        <p:grpSpPr bwMode="auto">
          <a:xfrm>
            <a:off x="8040688" y="5010150"/>
            <a:ext cx="908050" cy="968375"/>
            <a:chOff x="2863" y="1964"/>
            <a:chExt cx="215" cy="215"/>
          </a:xfrm>
        </p:grpSpPr>
        <p:sp>
          <p:nvSpPr>
            <p:cNvPr id="61554" name="Rectangle 88"/>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1555" name="Line 89"/>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56" name="Line 90"/>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57" name="Line 91"/>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58" name="Line 92"/>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59" name="Line 93"/>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60" name="Line 94"/>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1466" name="Group 119"/>
          <p:cNvGrpSpPr>
            <a:grpSpLocks/>
          </p:cNvGrpSpPr>
          <p:nvPr/>
        </p:nvGrpSpPr>
        <p:grpSpPr bwMode="auto">
          <a:xfrm>
            <a:off x="3616325" y="4089400"/>
            <a:ext cx="885825" cy="865188"/>
            <a:chOff x="2863" y="1964"/>
            <a:chExt cx="215" cy="215"/>
          </a:xfrm>
        </p:grpSpPr>
        <p:sp>
          <p:nvSpPr>
            <p:cNvPr id="61547" name="Rectangle 120"/>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1548" name="Line 121"/>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49" name="Line 122"/>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50" name="Line 123"/>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51" name="Line 124"/>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52" name="Line 125"/>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53" name="Line 126"/>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1467" name="Group 127"/>
          <p:cNvGrpSpPr>
            <a:grpSpLocks/>
          </p:cNvGrpSpPr>
          <p:nvPr/>
        </p:nvGrpSpPr>
        <p:grpSpPr bwMode="auto">
          <a:xfrm>
            <a:off x="3670300" y="5853113"/>
            <a:ext cx="817563" cy="828675"/>
            <a:chOff x="2863" y="1964"/>
            <a:chExt cx="215" cy="215"/>
          </a:xfrm>
        </p:grpSpPr>
        <p:sp>
          <p:nvSpPr>
            <p:cNvPr id="61540" name="Rectangle 128"/>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1541" name="Line 129"/>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42" name="Line 130"/>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43" name="Line 131"/>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44" name="Line 132"/>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45" name="Line 133"/>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46" name="Line 134"/>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1468" name="Group 135"/>
          <p:cNvGrpSpPr>
            <a:grpSpLocks/>
          </p:cNvGrpSpPr>
          <p:nvPr/>
        </p:nvGrpSpPr>
        <p:grpSpPr bwMode="auto">
          <a:xfrm>
            <a:off x="3600450" y="5057775"/>
            <a:ext cx="955675" cy="654050"/>
            <a:chOff x="2863" y="1964"/>
            <a:chExt cx="215" cy="215"/>
          </a:xfrm>
        </p:grpSpPr>
        <p:sp>
          <p:nvSpPr>
            <p:cNvPr id="61533" name="Rectangle 136"/>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1534" name="Line 137"/>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35" name="Line 138"/>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36" name="Line 139"/>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37" name="Line 140"/>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38" name="Line 141"/>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39" name="Line 142"/>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1469" name="Group 119"/>
          <p:cNvGrpSpPr>
            <a:grpSpLocks/>
          </p:cNvGrpSpPr>
          <p:nvPr/>
        </p:nvGrpSpPr>
        <p:grpSpPr bwMode="auto">
          <a:xfrm>
            <a:off x="4716463" y="3925888"/>
            <a:ext cx="885825" cy="865187"/>
            <a:chOff x="2863" y="1964"/>
            <a:chExt cx="215" cy="215"/>
          </a:xfrm>
        </p:grpSpPr>
        <p:sp>
          <p:nvSpPr>
            <p:cNvPr id="61526" name="Rectangle 120"/>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1527" name="Line 121"/>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28" name="Line 122"/>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29" name="Line 123"/>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30" name="Line 124"/>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31" name="Line 125"/>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32" name="Line 126"/>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1470" name="Group 127"/>
          <p:cNvGrpSpPr>
            <a:grpSpLocks/>
          </p:cNvGrpSpPr>
          <p:nvPr/>
        </p:nvGrpSpPr>
        <p:grpSpPr bwMode="auto">
          <a:xfrm>
            <a:off x="4770438" y="5689600"/>
            <a:ext cx="817562" cy="828675"/>
            <a:chOff x="2863" y="1964"/>
            <a:chExt cx="215" cy="215"/>
          </a:xfrm>
        </p:grpSpPr>
        <p:sp>
          <p:nvSpPr>
            <p:cNvPr id="61519" name="Rectangle 128"/>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1520" name="Line 129"/>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21" name="Line 130"/>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22" name="Line 131"/>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23" name="Line 132"/>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24" name="Line 133"/>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25" name="Line 134"/>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1471" name="Group 135"/>
          <p:cNvGrpSpPr>
            <a:grpSpLocks/>
          </p:cNvGrpSpPr>
          <p:nvPr/>
        </p:nvGrpSpPr>
        <p:grpSpPr bwMode="auto">
          <a:xfrm>
            <a:off x="4700588" y="4894263"/>
            <a:ext cx="955675" cy="654050"/>
            <a:chOff x="2863" y="1964"/>
            <a:chExt cx="215" cy="215"/>
          </a:xfrm>
        </p:grpSpPr>
        <p:sp>
          <p:nvSpPr>
            <p:cNvPr id="61512" name="Rectangle 136"/>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1513" name="Line 137"/>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14" name="Line 138"/>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15" name="Line 139"/>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16" name="Line 140"/>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17" name="Line 141"/>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18" name="Line 142"/>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1472" name="Group 119"/>
          <p:cNvGrpSpPr>
            <a:grpSpLocks/>
          </p:cNvGrpSpPr>
          <p:nvPr/>
        </p:nvGrpSpPr>
        <p:grpSpPr bwMode="auto">
          <a:xfrm>
            <a:off x="6892925" y="3787775"/>
            <a:ext cx="885825" cy="865188"/>
            <a:chOff x="2863" y="1964"/>
            <a:chExt cx="215" cy="215"/>
          </a:xfrm>
        </p:grpSpPr>
        <p:sp>
          <p:nvSpPr>
            <p:cNvPr id="61505" name="Rectangle 120"/>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1506" name="Line 121"/>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07" name="Line 122"/>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08" name="Line 123"/>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09" name="Line 124"/>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10" name="Line 125"/>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11" name="Line 126"/>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1473" name="Group 127"/>
          <p:cNvGrpSpPr>
            <a:grpSpLocks/>
          </p:cNvGrpSpPr>
          <p:nvPr/>
        </p:nvGrpSpPr>
        <p:grpSpPr bwMode="auto">
          <a:xfrm>
            <a:off x="6946900" y="5551488"/>
            <a:ext cx="817563" cy="828675"/>
            <a:chOff x="2863" y="1964"/>
            <a:chExt cx="215" cy="215"/>
          </a:xfrm>
        </p:grpSpPr>
        <p:sp>
          <p:nvSpPr>
            <p:cNvPr id="61498" name="Rectangle 128"/>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1499" name="Line 129"/>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00" name="Line 130"/>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01" name="Line 131"/>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502" name="Line 132"/>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03" name="Line 133"/>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04" name="Line 134"/>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1474" name="Group 135"/>
          <p:cNvGrpSpPr>
            <a:grpSpLocks/>
          </p:cNvGrpSpPr>
          <p:nvPr/>
        </p:nvGrpSpPr>
        <p:grpSpPr bwMode="auto">
          <a:xfrm>
            <a:off x="6877050" y="4756150"/>
            <a:ext cx="955675" cy="654050"/>
            <a:chOff x="2863" y="1964"/>
            <a:chExt cx="215" cy="215"/>
          </a:xfrm>
        </p:grpSpPr>
        <p:sp>
          <p:nvSpPr>
            <p:cNvPr id="61491" name="Rectangle 136"/>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1492" name="Line 137"/>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493" name="Line 138"/>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494" name="Line 139"/>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495" name="Line 140"/>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496" name="Line 141"/>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497" name="Line 142"/>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1475" name="Group 7"/>
          <p:cNvGrpSpPr>
            <a:grpSpLocks/>
          </p:cNvGrpSpPr>
          <p:nvPr/>
        </p:nvGrpSpPr>
        <p:grpSpPr bwMode="auto">
          <a:xfrm rot="-308731">
            <a:off x="4068763" y="1892300"/>
            <a:ext cx="812800" cy="747713"/>
            <a:chOff x="2863" y="1964"/>
            <a:chExt cx="215" cy="215"/>
          </a:xfrm>
        </p:grpSpPr>
        <p:sp>
          <p:nvSpPr>
            <p:cNvPr id="61484" name="Rectangle 8"/>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1485" name="Line 9"/>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486" name="Line 10"/>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487" name="Line 11"/>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488" name="Line 12"/>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489" name="Line 13"/>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490" name="Line 14"/>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1476" name="Group 7"/>
          <p:cNvGrpSpPr>
            <a:grpSpLocks/>
          </p:cNvGrpSpPr>
          <p:nvPr/>
        </p:nvGrpSpPr>
        <p:grpSpPr bwMode="auto">
          <a:xfrm>
            <a:off x="5853113" y="1882775"/>
            <a:ext cx="812800" cy="747713"/>
            <a:chOff x="2863" y="1964"/>
            <a:chExt cx="215" cy="215"/>
          </a:xfrm>
        </p:grpSpPr>
        <p:sp>
          <p:nvSpPr>
            <p:cNvPr id="61477" name="Rectangle 8"/>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1478" name="Line 9"/>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479" name="Line 10"/>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480" name="Line 11"/>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1481" name="Line 12"/>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482" name="Line 13"/>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483" name="Line 14"/>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idx="4294967295"/>
          </p:nvPr>
        </p:nvSpPr>
        <p:spPr>
          <a:xfrm>
            <a:off x="257175" y="500063"/>
            <a:ext cx="8505825" cy="433387"/>
          </a:xfrm>
        </p:spPr>
        <p:txBody>
          <a:bodyPr lIns="91440" tIns="45720" rIns="91440" bIns="45720" anchor="ctr"/>
          <a:lstStyle/>
          <a:p>
            <a:pPr eaLnBrk="1" hangingPunct="1"/>
            <a:r>
              <a:rPr lang="en-US" altLang="en-US"/>
              <a:t>Working Case Goals and Scope</a:t>
            </a:r>
          </a:p>
        </p:txBody>
      </p:sp>
      <p:sp>
        <p:nvSpPr>
          <p:cNvPr id="8195" name="TextBox 2"/>
          <p:cNvSpPr txBox="1">
            <a:spLocks noChangeArrowheads="1"/>
          </p:cNvSpPr>
          <p:nvPr/>
        </p:nvSpPr>
        <p:spPr bwMode="auto">
          <a:xfrm>
            <a:off x="900113" y="1419225"/>
            <a:ext cx="8013700" cy="484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a:solidFill>
                  <a:schemeClr val="tx1"/>
                </a:solidFill>
              </a:rPr>
              <a:t>Your company is beginning work on an important next-generation laptop computer system design. </a:t>
            </a:r>
          </a:p>
          <a:p>
            <a:pPr eaLnBrk="1" hangingPunct="1">
              <a:spcBef>
                <a:spcPct val="90000"/>
              </a:spcBef>
              <a:spcAft>
                <a:spcPct val="50000"/>
              </a:spcAft>
            </a:pPr>
            <a:r>
              <a:rPr lang="en-US" altLang="en-US" sz="2000">
                <a:solidFill>
                  <a:schemeClr val="tx1"/>
                </a:solidFill>
              </a:rPr>
              <a:t>This is a fast-moving and highly competitive market.</a:t>
            </a:r>
          </a:p>
          <a:p>
            <a:pPr eaLnBrk="1" hangingPunct="1"/>
            <a:r>
              <a:rPr lang="en-US" altLang="en-US" sz="2000">
                <a:solidFill>
                  <a:schemeClr val="tx1"/>
                </a:solidFill>
              </a:rPr>
              <a:t>Success will require the following actions:</a:t>
            </a:r>
          </a:p>
          <a:p>
            <a:pPr lvl="1" eaLnBrk="1" hangingPunct="1">
              <a:buFont typeface="Arial" panose="020B0604020202020204" pitchFamily="34" charset="0"/>
              <a:buChar char="•"/>
            </a:pPr>
            <a:r>
              <a:rPr lang="en-US" altLang="en-US" sz="2000">
                <a:solidFill>
                  <a:schemeClr val="tx1"/>
                </a:solidFill>
              </a:rPr>
              <a:t> addressing just the right mix </a:t>
            </a:r>
            <a:br>
              <a:rPr lang="en-US" altLang="en-US" sz="2000">
                <a:solidFill>
                  <a:schemeClr val="tx1"/>
                </a:solidFill>
              </a:rPr>
            </a:br>
            <a:r>
              <a:rPr lang="en-US" altLang="en-US" sz="2000">
                <a:solidFill>
                  <a:schemeClr val="tx1"/>
                </a:solidFill>
              </a:rPr>
              <a:t>  of customer stated and latent requirements </a:t>
            </a:r>
          </a:p>
          <a:p>
            <a:pPr lvl="1" eaLnBrk="1" hangingPunct="1">
              <a:buFont typeface="Arial" panose="020B0604020202020204" pitchFamily="34" charset="0"/>
              <a:buChar char="•"/>
            </a:pPr>
            <a:r>
              <a:rPr lang="en-US" altLang="en-US" sz="2000">
                <a:solidFill>
                  <a:schemeClr val="tx1"/>
                </a:solidFill>
              </a:rPr>
              <a:t> speeding development and time to market, while</a:t>
            </a:r>
          </a:p>
          <a:p>
            <a:pPr lvl="3" eaLnBrk="1" hangingPunct="1">
              <a:buFont typeface="Arial" panose="020B0604020202020204" pitchFamily="34" charset="0"/>
              <a:buChar char="–"/>
            </a:pPr>
            <a:r>
              <a:rPr lang="en-US" altLang="en-US" sz="2000">
                <a:solidFill>
                  <a:schemeClr val="tx1"/>
                </a:solidFill>
              </a:rPr>
              <a:t> decreasing development costs</a:t>
            </a:r>
          </a:p>
          <a:p>
            <a:pPr lvl="3" eaLnBrk="1" hangingPunct="1">
              <a:buFont typeface="Arial" panose="020B0604020202020204" pitchFamily="34" charset="0"/>
              <a:buChar char="–"/>
            </a:pPr>
            <a:r>
              <a:rPr lang="en-US" altLang="en-US" sz="2000">
                <a:solidFill>
                  <a:schemeClr val="tx1"/>
                </a:solidFill>
              </a:rPr>
              <a:t> reducing released defects and support costs</a:t>
            </a:r>
          </a:p>
          <a:p>
            <a:pPr lvl="3" eaLnBrk="1" hangingPunct="1">
              <a:buFont typeface="Arial" panose="020B0604020202020204" pitchFamily="34" charset="0"/>
              <a:buChar char="–"/>
            </a:pPr>
            <a:r>
              <a:rPr lang="en-US" altLang="en-US" sz="2000">
                <a:solidFill>
                  <a:schemeClr val="tx1"/>
                </a:solidFill>
              </a:rPr>
              <a:t> improving delivered performance levels</a:t>
            </a:r>
          </a:p>
          <a:p>
            <a:pPr lvl="1" eaLnBrk="1" hangingPunct="1">
              <a:spcBef>
                <a:spcPct val="0"/>
              </a:spcBef>
            </a:pPr>
            <a:r>
              <a:rPr lang="en-US" altLang="en-US" sz="2400">
                <a:solidFill>
                  <a:schemeClr val="tx1"/>
                </a:solidFill>
              </a:rPr>
              <a:t>		</a:t>
            </a:r>
          </a:p>
        </p:txBody>
      </p:sp>
      <p:grpSp>
        <p:nvGrpSpPr>
          <p:cNvPr id="8196" name="Group 6"/>
          <p:cNvGrpSpPr>
            <a:grpSpLocks/>
          </p:cNvGrpSpPr>
          <p:nvPr/>
        </p:nvGrpSpPr>
        <p:grpSpPr bwMode="auto">
          <a:xfrm>
            <a:off x="609600" y="4695825"/>
            <a:ext cx="1447800" cy="1249363"/>
            <a:chOff x="4372" y="716"/>
            <a:chExt cx="952" cy="822"/>
          </a:xfrm>
        </p:grpSpPr>
        <p:sp>
          <p:nvSpPr>
            <p:cNvPr id="8197" name="AutoShape 7"/>
            <p:cNvSpPr>
              <a:spLocks noChangeArrowheads="1"/>
            </p:cNvSpPr>
            <p:nvPr/>
          </p:nvSpPr>
          <p:spPr bwMode="auto">
            <a:xfrm>
              <a:off x="4704" y="768"/>
              <a:ext cx="576" cy="288"/>
            </a:xfrm>
            <a:prstGeom prst="flowChartAlternateProcess">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2309"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grpSp>
          <p:nvGrpSpPr>
            <p:cNvPr id="8198" name="Group 8"/>
            <p:cNvGrpSpPr>
              <a:grpSpLocks/>
            </p:cNvGrpSpPr>
            <p:nvPr/>
          </p:nvGrpSpPr>
          <p:grpSpPr bwMode="auto">
            <a:xfrm>
              <a:off x="4372" y="716"/>
              <a:ext cx="952" cy="822"/>
              <a:chOff x="4372" y="716"/>
              <a:chExt cx="952" cy="822"/>
            </a:xfrm>
          </p:grpSpPr>
          <p:sp>
            <p:nvSpPr>
              <p:cNvPr id="8199" name="Freeform 9"/>
              <p:cNvSpPr>
                <a:spLocks/>
              </p:cNvSpPr>
              <p:nvPr/>
            </p:nvSpPr>
            <p:spPr bwMode="auto">
              <a:xfrm flipH="1">
                <a:off x="4746" y="1238"/>
                <a:ext cx="64" cy="36"/>
              </a:xfrm>
              <a:custGeom>
                <a:avLst/>
                <a:gdLst>
                  <a:gd name="T0" fmla="*/ 32 w 64"/>
                  <a:gd name="T1" fmla="*/ 26 h 36"/>
                  <a:gd name="T2" fmla="*/ 8 w 64"/>
                  <a:gd name="T3" fmla="*/ 4 h 36"/>
                  <a:gd name="T4" fmla="*/ 2 w 64"/>
                  <a:gd name="T5" fmla="*/ 0 h 36"/>
                  <a:gd name="T6" fmla="*/ 2 w 64"/>
                  <a:gd name="T7" fmla="*/ 0 h 36"/>
                  <a:gd name="T8" fmla="*/ 0 w 64"/>
                  <a:gd name="T9" fmla="*/ 6 h 36"/>
                  <a:gd name="T10" fmla="*/ 2 w 64"/>
                  <a:gd name="T11" fmla="*/ 10 h 36"/>
                  <a:gd name="T12" fmla="*/ 4 w 64"/>
                  <a:gd name="T13" fmla="*/ 14 h 36"/>
                  <a:gd name="T14" fmla="*/ 8 w 64"/>
                  <a:gd name="T15" fmla="*/ 18 h 36"/>
                  <a:gd name="T16" fmla="*/ 8 w 64"/>
                  <a:gd name="T17" fmla="*/ 18 h 36"/>
                  <a:gd name="T18" fmla="*/ 18 w 64"/>
                  <a:gd name="T19" fmla="*/ 24 h 36"/>
                  <a:gd name="T20" fmla="*/ 24 w 64"/>
                  <a:gd name="T21" fmla="*/ 28 h 36"/>
                  <a:gd name="T22" fmla="*/ 26 w 64"/>
                  <a:gd name="T23" fmla="*/ 34 h 36"/>
                  <a:gd name="T24" fmla="*/ 52 w 64"/>
                  <a:gd name="T25" fmla="*/ 36 h 36"/>
                  <a:gd name="T26" fmla="*/ 58 w 64"/>
                  <a:gd name="T27" fmla="*/ 36 h 36"/>
                  <a:gd name="T28" fmla="*/ 60 w 64"/>
                  <a:gd name="T29" fmla="*/ 34 h 36"/>
                  <a:gd name="T30" fmla="*/ 64 w 64"/>
                  <a:gd name="T31" fmla="*/ 30 h 36"/>
                  <a:gd name="T32" fmla="*/ 64 w 64"/>
                  <a:gd name="T33" fmla="*/ 30 h 36"/>
                  <a:gd name="T34" fmla="*/ 64 w 64"/>
                  <a:gd name="T35" fmla="*/ 26 h 36"/>
                  <a:gd name="T36" fmla="*/ 62 w 64"/>
                  <a:gd name="T37" fmla="*/ 24 h 36"/>
                  <a:gd name="T38" fmla="*/ 62 w 64"/>
                  <a:gd name="T39" fmla="*/ 24 h 36"/>
                  <a:gd name="T40" fmla="*/ 60 w 64"/>
                  <a:gd name="T41" fmla="*/ 24 h 36"/>
                  <a:gd name="T42" fmla="*/ 60 w 64"/>
                  <a:gd name="T43" fmla="*/ 24 h 36"/>
                  <a:gd name="T44" fmla="*/ 52 w 64"/>
                  <a:gd name="T45" fmla="*/ 24 h 36"/>
                  <a:gd name="T46" fmla="*/ 52 w 64"/>
                  <a:gd name="T47" fmla="*/ 24 h 36"/>
                  <a:gd name="T48" fmla="*/ 32 w 64"/>
                  <a:gd name="T49" fmla="*/ 26 h 36"/>
                  <a:gd name="T50" fmla="*/ 32 w 64"/>
                  <a:gd name="T51" fmla="*/ 26 h 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4"/>
                  <a:gd name="T79" fmla="*/ 0 h 36"/>
                  <a:gd name="T80" fmla="*/ 64 w 64"/>
                  <a:gd name="T81" fmla="*/ 36 h 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4" h="36">
                    <a:moveTo>
                      <a:pt x="32" y="26"/>
                    </a:moveTo>
                    <a:lnTo>
                      <a:pt x="8" y="4"/>
                    </a:lnTo>
                    <a:lnTo>
                      <a:pt x="2" y="0"/>
                    </a:lnTo>
                    <a:lnTo>
                      <a:pt x="0" y="6"/>
                    </a:lnTo>
                    <a:lnTo>
                      <a:pt x="2" y="10"/>
                    </a:lnTo>
                    <a:lnTo>
                      <a:pt x="4" y="14"/>
                    </a:lnTo>
                    <a:lnTo>
                      <a:pt x="8" y="18"/>
                    </a:lnTo>
                    <a:lnTo>
                      <a:pt x="18" y="24"/>
                    </a:lnTo>
                    <a:lnTo>
                      <a:pt x="24" y="28"/>
                    </a:lnTo>
                    <a:lnTo>
                      <a:pt x="26" y="34"/>
                    </a:lnTo>
                    <a:lnTo>
                      <a:pt x="52" y="36"/>
                    </a:lnTo>
                    <a:lnTo>
                      <a:pt x="58" y="36"/>
                    </a:lnTo>
                    <a:lnTo>
                      <a:pt x="60" y="34"/>
                    </a:lnTo>
                    <a:lnTo>
                      <a:pt x="64" y="30"/>
                    </a:lnTo>
                    <a:lnTo>
                      <a:pt x="64" y="26"/>
                    </a:lnTo>
                    <a:lnTo>
                      <a:pt x="62" y="24"/>
                    </a:lnTo>
                    <a:lnTo>
                      <a:pt x="60" y="24"/>
                    </a:lnTo>
                    <a:lnTo>
                      <a:pt x="52" y="24"/>
                    </a:lnTo>
                    <a:lnTo>
                      <a:pt x="32" y="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00" name="Freeform 10"/>
              <p:cNvSpPr>
                <a:spLocks/>
              </p:cNvSpPr>
              <p:nvPr/>
            </p:nvSpPr>
            <p:spPr bwMode="auto">
              <a:xfrm flipH="1">
                <a:off x="4694" y="1230"/>
                <a:ext cx="60" cy="34"/>
              </a:xfrm>
              <a:custGeom>
                <a:avLst/>
                <a:gdLst>
                  <a:gd name="T0" fmla="*/ 4 w 60"/>
                  <a:gd name="T1" fmla="*/ 2 h 34"/>
                  <a:gd name="T2" fmla="*/ 4 w 60"/>
                  <a:gd name="T3" fmla="*/ 2 h 34"/>
                  <a:gd name="T4" fmla="*/ 0 w 60"/>
                  <a:gd name="T5" fmla="*/ 0 h 34"/>
                  <a:gd name="T6" fmla="*/ 0 w 60"/>
                  <a:gd name="T7" fmla="*/ 10 h 34"/>
                  <a:gd name="T8" fmla="*/ 0 w 60"/>
                  <a:gd name="T9" fmla="*/ 10 h 34"/>
                  <a:gd name="T10" fmla="*/ 4 w 60"/>
                  <a:gd name="T11" fmla="*/ 14 h 34"/>
                  <a:gd name="T12" fmla="*/ 4 w 60"/>
                  <a:gd name="T13" fmla="*/ 14 h 34"/>
                  <a:gd name="T14" fmla="*/ 20 w 60"/>
                  <a:gd name="T15" fmla="*/ 26 h 34"/>
                  <a:gd name="T16" fmla="*/ 28 w 60"/>
                  <a:gd name="T17" fmla="*/ 32 h 34"/>
                  <a:gd name="T18" fmla="*/ 38 w 60"/>
                  <a:gd name="T19" fmla="*/ 34 h 34"/>
                  <a:gd name="T20" fmla="*/ 38 w 60"/>
                  <a:gd name="T21" fmla="*/ 34 h 34"/>
                  <a:gd name="T22" fmla="*/ 46 w 60"/>
                  <a:gd name="T23" fmla="*/ 34 h 34"/>
                  <a:gd name="T24" fmla="*/ 54 w 60"/>
                  <a:gd name="T25" fmla="*/ 32 h 34"/>
                  <a:gd name="T26" fmla="*/ 54 w 60"/>
                  <a:gd name="T27" fmla="*/ 32 h 34"/>
                  <a:gd name="T28" fmla="*/ 56 w 60"/>
                  <a:gd name="T29" fmla="*/ 32 h 34"/>
                  <a:gd name="T30" fmla="*/ 56 w 60"/>
                  <a:gd name="T31" fmla="*/ 32 h 34"/>
                  <a:gd name="T32" fmla="*/ 60 w 60"/>
                  <a:gd name="T33" fmla="*/ 28 h 34"/>
                  <a:gd name="T34" fmla="*/ 60 w 60"/>
                  <a:gd name="T35" fmla="*/ 26 h 34"/>
                  <a:gd name="T36" fmla="*/ 60 w 60"/>
                  <a:gd name="T37" fmla="*/ 22 h 34"/>
                  <a:gd name="T38" fmla="*/ 60 w 60"/>
                  <a:gd name="T39" fmla="*/ 22 h 34"/>
                  <a:gd name="T40" fmla="*/ 58 w 60"/>
                  <a:gd name="T41" fmla="*/ 20 h 34"/>
                  <a:gd name="T42" fmla="*/ 54 w 60"/>
                  <a:gd name="T43" fmla="*/ 20 h 34"/>
                  <a:gd name="T44" fmla="*/ 54 w 60"/>
                  <a:gd name="T45" fmla="*/ 20 h 34"/>
                  <a:gd name="T46" fmla="*/ 52 w 60"/>
                  <a:gd name="T47" fmla="*/ 20 h 34"/>
                  <a:gd name="T48" fmla="*/ 52 w 60"/>
                  <a:gd name="T49" fmla="*/ 20 h 34"/>
                  <a:gd name="T50" fmla="*/ 44 w 60"/>
                  <a:gd name="T51" fmla="*/ 24 h 34"/>
                  <a:gd name="T52" fmla="*/ 38 w 60"/>
                  <a:gd name="T53" fmla="*/ 26 h 34"/>
                  <a:gd name="T54" fmla="*/ 38 w 60"/>
                  <a:gd name="T55" fmla="*/ 26 h 34"/>
                  <a:gd name="T56" fmla="*/ 34 w 60"/>
                  <a:gd name="T57" fmla="*/ 24 h 34"/>
                  <a:gd name="T58" fmla="*/ 28 w 60"/>
                  <a:gd name="T59" fmla="*/ 22 h 34"/>
                  <a:gd name="T60" fmla="*/ 22 w 60"/>
                  <a:gd name="T61" fmla="*/ 16 h 34"/>
                  <a:gd name="T62" fmla="*/ 14 w 60"/>
                  <a:gd name="T63" fmla="*/ 8 h 34"/>
                  <a:gd name="T64" fmla="*/ 4 w 60"/>
                  <a:gd name="T65" fmla="*/ 2 h 34"/>
                  <a:gd name="T66" fmla="*/ 4 w 60"/>
                  <a:gd name="T67" fmla="*/ 2 h 3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0"/>
                  <a:gd name="T103" fmla="*/ 0 h 34"/>
                  <a:gd name="T104" fmla="*/ 60 w 60"/>
                  <a:gd name="T105" fmla="*/ 34 h 3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0" h="34">
                    <a:moveTo>
                      <a:pt x="4" y="2"/>
                    </a:moveTo>
                    <a:lnTo>
                      <a:pt x="4" y="2"/>
                    </a:lnTo>
                    <a:lnTo>
                      <a:pt x="0" y="0"/>
                    </a:lnTo>
                    <a:lnTo>
                      <a:pt x="0" y="10"/>
                    </a:lnTo>
                    <a:lnTo>
                      <a:pt x="4" y="14"/>
                    </a:lnTo>
                    <a:lnTo>
                      <a:pt x="20" y="26"/>
                    </a:lnTo>
                    <a:lnTo>
                      <a:pt x="28" y="32"/>
                    </a:lnTo>
                    <a:lnTo>
                      <a:pt x="38" y="34"/>
                    </a:lnTo>
                    <a:lnTo>
                      <a:pt x="46" y="34"/>
                    </a:lnTo>
                    <a:lnTo>
                      <a:pt x="54" y="32"/>
                    </a:lnTo>
                    <a:lnTo>
                      <a:pt x="56" y="32"/>
                    </a:lnTo>
                    <a:lnTo>
                      <a:pt x="60" y="28"/>
                    </a:lnTo>
                    <a:lnTo>
                      <a:pt x="60" y="26"/>
                    </a:lnTo>
                    <a:lnTo>
                      <a:pt x="60" y="22"/>
                    </a:lnTo>
                    <a:lnTo>
                      <a:pt x="58" y="20"/>
                    </a:lnTo>
                    <a:lnTo>
                      <a:pt x="54" y="20"/>
                    </a:lnTo>
                    <a:lnTo>
                      <a:pt x="52" y="20"/>
                    </a:lnTo>
                    <a:lnTo>
                      <a:pt x="44" y="24"/>
                    </a:lnTo>
                    <a:lnTo>
                      <a:pt x="38" y="26"/>
                    </a:lnTo>
                    <a:lnTo>
                      <a:pt x="34" y="24"/>
                    </a:lnTo>
                    <a:lnTo>
                      <a:pt x="28" y="22"/>
                    </a:lnTo>
                    <a:lnTo>
                      <a:pt x="22" y="16"/>
                    </a:lnTo>
                    <a:lnTo>
                      <a:pt x="14" y="8"/>
                    </a:lnTo>
                    <a:lnTo>
                      <a:pt x="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01" name="Freeform 11"/>
              <p:cNvSpPr>
                <a:spLocks/>
              </p:cNvSpPr>
              <p:nvPr/>
            </p:nvSpPr>
            <p:spPr bwMode="auto">
              <a:xfrm flipH="1">
                <a:off x="4642" y="1220"/>
                <a:ext cx="62" cy="32"/>
              </a:xfrm>
              <a:custGeom>
                <a:avLst/>
                <a:gdLst>
                  <a:gd name="T0" fmla="*/ 30 w 62"/>
                  <a:gd name="T1" fmla="*/ 32 h 32"/>
                  <a:gd name="T2" fmla="*/ 30 w 62"/>
                  <a:gd name="T3" fmla="*/ 32 h 32"/>
                  <a:gd name="T4" fmla="*/ 40 w 62"/>
                  <a:gd name="T5" fmla="*/ 30 h 32"/>
                  <a:gd name="T6" fmla="*/ 40 w 62"/>
                  <a:gd name="T7" fmla="*/ 30 h 32"/>
                  <a:gd name="T8" fmla="*/ 50 w 62"/>
                  <a:gd name="T9" fmla="*/ 30 h 32"/>
                  <a:gd name="T10" fmla="*/ 56 w 62"/>
                  <a:gd name="T11" fmla="*/ 30 h 32"/>
                  <a:gd name="T12" fmla="*/ 60 w 62"/>
                  <a:gd name="T13" fmla="*/ 28 h 32"/>
                  <a:gd name="T14" fmla="*/ 60 w 62"/>
                  <a:gd name="T15" fmla="*/ 28 h 32"/>
                  <a:gd name="T16" fmla="*/ 62 w 62"/>
                  <a:gd name="T17" fmla="*/ 28 h 32"/>
                  <a:gd name="T18" fmla="*/ 62 w 62"/>
                  <a:gd name="T19" fmla="*/ 28 h 32"/>
                  <a:gd name="T20" fmla="*/ 62 w 62"/>
                  <a:gd name="T21" fmla="*/ 24 h 32"/>
                  <a:gd name="T22" fmla="*/ 60 w 62"/>
                  <a:gd name="T23" fmla="*/ 20 h 32"/>
                  <a:gd name="T24" fmla="*/ 60 w 62"/>
                  <a:gd name="T25" fmla="*/ 20 h 32"/>
                  <a:gd name="T26" fmla="*/ 58 w 62"/>
                  <a:gd name="T27" fmla="*/ 18 h 32"/>
                  <a:gd name="T28" fmla="*/ 58 w 62"/>
                  <a:gd name="T29" fmla="*/ 18 h 32"/>
                  <a:gd name="T30" fmla="*/ 48 w 62"/>
                  <a:gd name="T31" fmla="*/ 22 h 32"/>
                  <a:gd name="T32" fmla="*/ 40 w 62"/>
                  <a:gd name="T33" fmla="*/ 22 h 32"/>
                  <a:gd name="T34" fmla="*/ 40 w 62"/>
                  <a:gd name="T35" fmla="*/ 22 h 32"/>
                  <a:gd name="T36" fmla="*/ 30 w 62"/>
                  <a:gd name="T37" fmla="*/ 18 h 32"/>
                  <a:gd name="T38" fmla="*/ 22 w 62"/>
                  <a:gd name="T39" fmla="*/ 14 h 32"/>
                  <a:gd name="T40" fmla="*/ 12 w 62"/>
                  <a:gd name="T41" fmla="*/ 8 h 32"/>
                  <a:gd name="T42" fmla="*/ 4 w 62"/>
                  <a:gd name="T43" fmla="*/ 2 h 32"/>
                  <a:gd name="T44" fmla="*/ 4 w 62"/>
                  <a:gd name="T45" fmla="*/ 2 h 32"/>
                  <a:gd name="T46" fmla="*/ 0 w 62"/>
                  <a:gd name="T47" fmla="*/ 0 h 32"/>
                  <a:gd name="T48" fmla="*/ 0 w 62"/>
                  <a:gd name="T49" fmla="*/ 0 h 32"/>
                  <a:gd name="T50" fmla="*/ 0 w 62"/>
                  <a:gd name="T51" fmla="*/ 6 h 32"/>
                  <a:gd name="T52" fmla="*/ 4 w 62"/>
                  <a:gd name="T53" fmla="*/ 12 h 32"/>
                  <a:gd name="T54" fmla="*/ 4 w 62"/>
                  <a:gd name="T55" fmla="*/ 12 h 32"/>
                  <a:gd name="T56" fmla="*/ 10 w 62"/>
                  <a:gd name="T57" fmla="*/ 18 h 32"/>
                  <a:gd name="T58" fmla="*/ 16 w 62"/>
                  <a:gd name="T59" fmla="*/ 22 h 32"/>
                  <a:gd name="T60" fmla="*/ 24 w 62"/>
                  <a:gd name="T61" fmla="*/ 26 h 32"/>
                  <a:gd name="T62" fmla="*/ 30 w 62"/>
                  <a:gd name="T63" fmla="*/ 32 h 32"/>
                  <a:gd name="T64" fmla="*/ 30 w 62"/>
                  <a:gd name="T65" fmla="*/ 32 h 3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2"/>
                  <a:gd name="T100" fmla="*/ 0 h 32"/>
                  <a:gd name="T101" fmla="*/ 62 w 62"/>
                  <a:gd name="T102" fmla="*/ 32 h 3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2" h="32">
                    <a:moveTo>
                      <a:pt x="30" y="32"/>
                    </a:moveTo>
                    <a:lnTo>
                      <a:pt x="30" y="32"/>
                    </a:lnTo>
                    <a:lnTo>
                      <a:pt x="40" y="30"/>
                    </a:lnTo>
                    <a:lnTo>
                      <a:pt x="50" y="30"/>
                    </a:lnTo>
                    <a:lnTo>
                      <a:pt x="56" y="30"/>
                    </a:lnTo>
                    <a:lnTo>
                      <a:pt x="60" y="28"/>
                    </a:lnTo>
                    <a:lnTo>
                      <a:pt x="62" y="28"/>
                    </a:lnTo>
                    <a:lnTo>
                      <a:pt x="62" y="24"/>
                    </a:lnTo>
                    <a:lnTo>
                      <a:pt x="60" y="20"/>
                    </a:lnTo>
                    <a:lnTo>
                      <a:pt x="58" y="18"/>
                    </a:lnTo>
                    <a:lnTo>
                      <a:pt x="48" y="22"/>
                    </a:lnTo>
                    <a:lnTo>
                      <a:pt x="40" y="22"/>
                    </a:lnTo>
                    <a:lnTo>
                      <a:pt x="30" y="18"/>
                    </a:lnTo>
                    <a:lnTo>
                      <a:pt x="22" y="14"/>
                    </a:lnTo>
                    <a:lnTo>
                      <a:pt x="12" y="8"/>
                    </a:lnTo>
                    <a:lnTo>
                      <a:pt x="4" y="2"/>
                    </a:lnTo>
                    <a:lnTo>
                      <a:pt x="0" y="0"/>
                    </a:lnTo>
                    <a:lnTo>
                      <a:pt x="0" y="6"/>
                    </a:lnTo>
                    <a:lnTo>
                      <a:pt x="4" y="12"/>
                    </a:lnTo>
                    <a:lnTo>
                      <a:pt x="10" y="18"/>
                    </a:lnTo>
                    <a:lnTo>
                      <a:pt x="16" y="22"/>
                    </a:lnTo>
                    <a:lnTo>
                      <a:pt x="24" y="26"/>
                    </a:lnTo>
                    <a:lnTo>
                      <a:pt x="30" y="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02" name="Freeform 12"/>
              <p:cNvSpPr>
                <a:spLocks/>
              </p:cNvSpPr>
              <p:nvPr/>
            </p:nvSpPr>
            <p:spPr bwMode="auto">
              <a:xfrm flipH="1">
                <a:off x="4662" y="1276"/>
                <a:ext cx="60" cy="42"/>
              </a:xfrm>
              <a:custGeom>
                <a:avLst/>
                <a:gdLst>
                  <a:gd name="T0" fmla="*/ 22 w 60"/>
                  <a:gd name="T1" fmla="*/ 30 h 42"/>
                  <a:gd name="T2" fmla="*/ 22 w 60"/>
                  <a:gd name="T3" fmla="*/ 30 h 42"/>
                  <a:gd name="T4" fmla="*/ 26 w 60"/>
                  <a:gd name="T5" fmla="*/ 36 h 42"/>
                  <a:gd name="T6" fmla="*/ 32 w 60"/>
                  <a:gd name="T7" fmla="*/ 42 h 42"/>
                  <a:gd name="T8" fmla="*/ 32 w 60"/>
                  <a:gd name="T9" fmla="*/ 42 h 42"/>
                  <a:gd name="T10" fmla="*/ 38 w 60"/>
                  <a:gd name="T11" fmla="*/ 42 h 42"/>
                  <a:gd name="T12" fmla="*/ 46 w 60"/>
                  <a:gd name="T13" fmla="*/ 38 h 42"/>
                  <a:gd name="T14" fmla="*/ 58 w 60"/>
                  <a:gd name="T15" fmla="*/ 30 h 42"/>
                  <a:gd name="T16" fmla="*/ 58 w 60"/>
                  <a:gd name="T17" fmla="*/ 30 h 42"/>
                  <a:gd name="T18" fmla="*/ 60 w 60"/>
                  <a:gd name="T19" fmla="*/ 30 h 42"/>
                  <a:gd name="T20" fmla="*/ 58 w 60"/>
                  <a:gd name="T21" fmla="*/ 28 h 42"/>
                  <a:gd name="T22" fmla="*/ 48 w 60"/>
                  <a:gd name="T23" fmla="*/ 24 h 42"/>
                  <a:gd name="T24" fmla="*/ 48 w 60"/>
                  <a:gd name="T25" fmla="*/ 24 h 42"/>
                  <a:gd name="T26" fmla="*/ 40 w 60"/>
                  <a:gd name="T27" fmla="*/ 28 h 42"/>
                  <a:gd name="T28" fmla="*/ 34 w 60"/>
                  <a:gd name="T29" fmla="*/ 26 h 42"/>
                  <a:gd name="T30" fmla="*/ 28 w 60"/>
                  <a:gd name="T31" fmla="*/ 22 h 42"/>
                  <a:gd name="T32" fmla="*/ 22 w 60"/>
                  <a:gd name="T33" fmla="*/ 16 h 42"/>
                  <a:gd name="T34" fmla="*/ 22 w 60"/>
                  <a:gd name="T35" fmla="*/ 16 h 42"/>
                  <a:gd name="T36" fmla="*/ 14 w 60"/>
                  <a:gd name="T37" fmla="*/ 8 h 42"/>
                  <a:gd name="T38" fmla="*/ 6 w 60"/>
                  <a:gd name="T39" fmla="*/ 2 h 42"/>
                  <a:gd name="T40" fmla="*/ 6 w 60"/>
                  <a:gd name="T41" fmla="*/ 2 h 42"/>
                  <a:gd name="T42" fmla="*/ 0 w 60"/>
                  <a:gd name="T43" fmla="*/ 0 h 42"/>
                  <a:gd name="T44" fmla="*/ 0 w 60"/>
                  <a:gd name="T45" fmla="*/ 0 h 42"/>
                  <a:gd name="T46" fmla="*/ 2 w 60"/>
                  <a:gd name="T47" fmla="*/ 6 h 42"/>
                  <a:gd name="T48" fmla="*/ 6 w 60"/>
                  <a:gd name="T49" fmla="*/ 12 h 42"/>
                  <a:gd name="T50" fmla="*/ 6 w 60"/>
                  <a:gd name="T51" fmla="*/ 12 h 42"/>
                  <a:gd name="T52" fmla="*/ 14 w 60"/>
                  <a:gd name="T53" fmla="*/ 22 h 42"/>
                  <a:gd name="T54" fmla="*/ 22 w 60"/>
                  <a:gd name="T55" fmla="*/ 30 h 42"/>
                  <a:gd name="T56" fmla="*/ 22 w 60"/>
                  <a:gd name="T57" fmla="*/ 30 h 4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60"/>
                  <a:gd name="T88" fmla="*/ 0 h 42"/>
                  <a:gd name="T89" fmla="*/ 60 w 60"/>
                  <a:gd name="T90" fmla="*/ 42 h 42"/>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60" h="42">
                    <a:moveTo>
                      <a:pt x="22" y="30"/>
                    </a:moveTo>
                    <a:lnTo>
                      <a:pt x="22" y="30"/>
                    </a:lnTo>
                    <a:lnTo>
                      <a:pt x="26" y="36"/>
                    </a:lnTo>
                    <a:lnTo>
                      <a:pt x="32" y="42"/>
                    </a:lnTo>
                    <a:lnTo>
                      <a:pt x="38" y="42"/>
                    </a:lnTo>
                    <a:lnTo>
                      <a:pt x="46" y="38"/>
                    </a:lnTo>
                    <a:lnTo>
                      <a:pt x="58" y="30"/>
                    </a:lnTo>
                    <a:lnTo>
                      <a:pt x="60" y="30"/>
                    </a:lnTo>
                    <a:lnTo>
                      <a:pt x="58" y="28"/>
                    </a:lnTo>
                    <a:lnTo>
                      <a:pt x="48" y="24"/>
                    </a:lnTo>
                    <a:lnTo>
                      <a:pt x="40" y="28"/>
                    </a:lnTo>
                    <a:lnTo>
                      <a:pt x="34" y="26"/>
                    </a:lnTo>
                    <a:lnTo>
                      <a:pt x="28" y="22"/>
                    </a:lnTo>
                    <a:lnTo>
                      <a:pt x="22" y="16"/>
                    </a:lnTo>
                    <a:lnTo>
                      <a:pt x="14" y="8"/>
                    </a:lnTo>
                    <a:lnTo>
                      <a:pt x="6" y="2"/>
                    </a:lnTo>
                    <a:lnTo>
                      <a:pt x="0" y="0"/>
                    </a:lnTo>
                    <a:lnTo>
                      <a:pt x="2" y="6"/>
                    </a:lnTo>
                    <a:lnTo>
                      <a:pt x="6" y="12"/>
                    </a:lnTo>
                    <a:lnTo>
                      <a:pt x="14" y="22"/>
                    </a:lnTo>
                    <a:lnTo>
                      <a:pt x="22"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03" name="Freeform 13"/>
              <p:cNvSpPr>
                <a:spLocks/>
              </p:cNvSpPr>
              <p:nvPr/>
            </p:nvSpPr>
            <p:spPr bwMode="auto">
              <a:xfrm flipH="1">
                <a:off x="4522" y="1250"/>
                <a:ext cx="48" cy="32"/>
              </a:xfrm>
              <a:custGeom>
                <a:avLst/>
                <a:gdLst>
                  <a:gd name="T0" fmla="*/ 46 w 48"/>
                  <a:gd name="T1" fmla="*/ 22 h 32"/>
                  <a:gd name="T2" fmla="*/ 46 w 48"/>
                  <a:gd name="T3" fmla="*/ 22 h 32"/>
                  <a:gd name="T4" fmla="*/ 40 w 48"/>
                  <a:gd name="T5" fmla="*/ 24 h 32"/>
                  <a:gd name="T6" fmla="*/ 34 w 48"/>
                  <a:gd name="T7" fmla="*/ 24 h 32"/>
                  <a:gd name="T8" fmla="*/ 28 w 48"/>
                  <a:gd name="T9" fmla="*/ 22 h 32"/>
                  <a:gd name="T10" fmla="*/ 24 w 48"/>
                  <a:gd name="T11" fmla="*/ 18 h 32"/>
                  <a:gd name="T12" fmla="*/ 24 w 48"/>
                  <a:gd name="T13" fmla="*/ 18 h 32"/>
                  <a:gd name="T14" fmla="*/ 14 w 48"/>
                  <a:gd name="T15" fmla="*/ 8 h 32"/>
                  <a:gd name="T16" fmla="*/ 8 w 48"/>
                  <a:gd name="T17" fmla="*/ 2 h 32"/>
                  <a:gd name="T18" fmla="*/ 2 w 48"/>
                  <a:gd name="T19" fmla="*/ 0 h 32"/>
                  <a:gd name="T20" fmla="*/ 2 w 48"/>
                  <a:gd name="T21" fmla="*/ 0 h 32"/>
                  <a:gd name="T22" fmla="*/ 0 w 48"/>
                  <a:gd name="T23" fmla="*/ 4 h 32"/>
                  <a:gd name="T24" fmla="*/ 2 w 48"/>
                  <a:gd name="T25" fmla="*/ 8 h 32"/>
                  <a:gd name="T26" fmla="*/ 8 w 48"/>
                  <a:gd name="T27" fmla="*/ 16 h 32"/>
                  <a:gd name="T28" fmla="*/ 14 w 48"/>
                  <a:gd name="T29" fmla="*/ 24 h 32"/>
                  <a:gd name="T30" fmla="*/ 22 w 48"/>
                  <a:gd name="T31" fmla="*/ 30 h 32"/>
                  <a:gd name="T32" fmla="*/ 22 w 48"/>
                  <a:gd name="T33" fmla="*/ 30 h 32"/>
                  <a:gd name="T34" fmla="*/ 24 w 48"/>
                  <a:gd name="T35" fmla="*/ 32 h 32"/>
                  <a:gd name="T36" fmla="*/ 24 w 48"/>
                  <a:gd name="T37" fmla="*/ 32 h 32"/>
                  <a:gd name="T38" fmla="*/ 36 w 48"/>
                  <a:gd name="T39" fmla="*/ 32 h 32"/>
                  <a:gd name="T40" fmla="*/ 48 w 48"/>
                  <a:gd name="T41" fmla="*/ 28 h 32"/>
                  <a:gd name="T42" fmla="*/ 48 w 48"/>
                  <a:gd name="T43" fmla="*/ 28 h 32"/>
                  <a:gd name="T44" fmla="*/ 48 w 48"/>
                  <a:gd name="T45" fmla="*/ 24 h 32"/>
                  <a:gd name="T46" fmla="*/ 48 w 48"/>
                  <a:gd name="T47" fmla="*/ 22 h 32"/>
                  <a:gd name="T48" fmla="*/ 46 w 48"/>
                  <a:gd name="T49" fmla="*/ 22 h 32"/>
                  <a:gd name="T50" fmla="*/ 46 w 48"/>
                  <a:gd name="T51" fmla="*/ 22 h 3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8"/>
                  <a:gd name="T79" fmla="*/ 0 h 32"/>
                  <a:gd name="T80" fmla="*/ 48 w 48"/>
                  <a:gd name="T81" fmla="*/ 32 h 3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8" h="32">
                    <a:moveTo>
                      <a:pt x="46" y="22"/>
                    </a:moveTo>
                    <a:lnTo>
                      <a:pt x="46" y="22"/>
                    </a:lnTo>
                    <a:lnTo>
                      <a:pt x="40" y="24"/>
                    </a:lnTo>
                    <a:lnTo>
                      <a:pt x="34" y="24"/>
                    </a:lnTo>
                    <a:lnTo>
                      <a:pt x="28" y="22"/>
                    </a:lnTo>
                    <a:lnTo>
                      <a:pt x="24" y="18"/>
                    </a:lnTo>
                    <a:lnTo>
                      <a:pt x="14" y="8"/>
                    </a:lnTo>
                    <a:lnTo>
                      <a:pt x="8" y="2"/>
                    </a:lnTo>
                    <a:lnTo>
                      <a:pt x="2" y="0"/>
                    </a:lnTo>
                    <a:lnTo>
                      <a:pt x="0" y="4"/>
                    </a:lnTo>
                    <a:lnTo>
                      <a:pt x="2" y="8"/>
                    </a:lnTo>
                    <a:lnTo>
                      <a:pt x="8" y="16"/>
                    </a:lnTo>
                    <a:lnTo>
                      <a:pt x="14" y="24"/>
                    </a:lnTo>
                    <a:lnTo>
                      <a:pt x="22" y="30"/>
                    </a:lnTo>
                    <a:lnTo>
                      <a:pt x="24" y="32"/>
                    </a:lnTo>
                    <a:lnTo>
                      <a:pt x="36" y="32"/>
                    </a:lnTo>
                    <a:lnTo>
                      <a:pt x="48" y="28"/>
                    </a:lnTo>
                    <a:lnTo>
                      <a:pt x="48" y="24"/>
                    </a:lnTo>
                    <a:lnTo>
                      <a:pt x="48" y="22"/>
                    </a:lnTo>
                    <a:lnTo>
                      <a:pt x="46"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04" name="Freeform 14"/>
              <p:cNvSpPr>
                <a:spLocks/>
              </p:cNvSpPr>
              <p:nvPr/>
            </p:nvSpPr>
            <p:spPr bwMode="auto">
              <a:xfrm flipH="1">
                <a:off x="4850" y="1218"/>
                <a:ext cx="84" cy="32"/>
              </a:xfrm>
              <a:custGeom>
                <a:avLst/>
                <a:gdLst>
                  <a:gd name="T0" fmla="*/ 38 w 84"/>
                  <a:gd name="T1" fmla="*/ 18 h 32"/>
                  <a:gd name="T2" fmla="*/ 30 w 84"/>
                  <a:gd name="T3" fmla="*/ 12 h 32"/>
                  <a:gd name="T4" fmla="*/ 22 w 84"/>
                  <a:gd name="T5" fmla="*/ 8 h 32"/>
                  <a:gd name="T6" fmla="*/ 10 w 84"/>
                  <a:gd name="T7" fmla="*/ 0 h 32"/>
                  <a:gd name="T8" fmla="*/ 10 w 84"/>
                  <a:gd name="T9" fmla="*/ 0 h 32"/>
                  <a:gd name="T10" fmla="*/ 2 w 84"/>
                  <a:gd name="T11" fmla="*/ 0 h 32"/>
                  <a:gd name="T12" fmla="*/ 0 w 84"/>
                  <a:gd name="T13" fmla="*/ 2 h 32"/>
                  <a:gd name="T14" fmla="*/ 0 w 84"/>
                  <a:gd name="T15" fmla="*/ 6 h 32"/>
                  <a:gd name="T16" fmla="*/ 0 w 84"/>
                  <a:gd name="T17" fmla="*/ 6 h 32"/>
                  <a:gd name="T18" fmla="*/ 22 w 84"/>
                  <a:gd name="T19" fmla="*/ 20 h 32"/>
                  <a:gd name="T20" fmla="*/ 22 w 84"/>
                  <a:gd name="T21" fmla="*/ 20 h 32"/>
                  <a:gd name="T22" fmla="*/ 30 w 84"/>
                  <a:gd name="T23" fmla="*/ 26 h 32"/>
                  <a:gd name="T24" fmla="*/ 30 w 84"/>
                  <a:gd name="T25" fmla="*/ 26 h 32"/>
                  <a:gd name="T26" fmla="*/ 42 w 84"/>
                  <a:gd name="T27" fmla="*/ 32 h 32"/>
                  <a:gd name="T28" fmla="*/ 42 w 84"/>
                  <a:gd name="T29" fmla="*/ 32 h 32"/>
                  <a:gd name="T30" fmla="*/ 62 w 84"/>
                  <a:gd name="T31" fmla="*/ 30 h 32"/>
                  <a:gd name="T32" fmla="*/ 62 w 84"/>
                  <a:gd name="T33" fmla="*/ 30 h 32"/>
                  <a:gd name="T34" fmla="*/ 76 w 84"/>
                  <a:gd name="T35" fmla="*/ 26 h 32"/>
                  <a:gd name="T36" fmla="*/ 76 w 84"/>
                  <a:gd name="T37" fmla="*/ 26 h 32"/>
                  <a:gd name="T38" fmla="*/ 84 w 84"/>
                  <a:gd name="T39" fmla="*/ 24 h 32"/>
                  <a:gd name="T40" fmla="*/ 84 w 84"/>
                  <a:gd name="T41" fmla="*/ 24 h 32"/>
                  <a:gd name="T42" fmla="*/ 84 w 84"/>
                  <a:gd name="T43" fmla="*/ 20 h 32"/>
                  <a:gd name="T44" fmla="*/ 82 w 84"/>
                  <a:gd name="T45" fmla="*/ 18 h 32"/>
                  <a:gd name="T46" fmla="*/ 80 w 84"/>
                  <a:gd name="T47" fmla="*/ 16 h 32"/>
                  <a:gd name="T48" fmla="*/ 80 w 84"/>
                  <a:gd name="T49" fmla="*/ 16 h 32"/>
                  <a:gd name="T50" fmla="*/ 76 w 84"/>
                  <a:gd name="T51" fmla="*/ 16 h 32"/>
                  <a:gd name="T52" fmla="*/ 76 w 84"/>
                  <a:gd name="T53" fmla="*/ 16 h 32"/>
                  <a:gd name="T54" fmla="*/ 68 w 84"/>
                  <a:gd name="T55" fmla="*/ 14 h 32"/>
                  <a:gd name="T56" fmla="*/ 62 w 84"/>
                  <a:gd name="T57" fmla="*/ 16 h 32"/>
                  <a:gd name="T58" fmla="*/ 62 w 84"/>
                  <a:gd name="T59" fmla="*/ 16 h 32"/>
                  <a:gd name="T60" fmla="*/ 50 w 84"/>
                  <a:gd name="T61" fmla="*/ 18 h 32"/>
                  <a:gd name="T62" fmla="*/ 38 w 84"/>
                  <a:gd name="T63" fmla="*/ 18 h 32"/>
                  <a:gd name="T64" fmla="*/ 38 w 84"/>
                  <a:gd name="T65" fmla="*/ 18 h 3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4"/>
                  <a:gd name="T100" fmla="*/ 0 h 32"/>
                  <a:gd name="T101" fmla="*/ 84 w 84"/>
                  <a:gd name="T102" fmla="*/ 32 h 3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4" h="32">
                    <a:moveTo>
                      <a:pt x="38" y="18"/>
                    </a:moveTo>
                    <a:lnTo>
                      <a:pt x="30" y="12"/>
                    </a:lnTo>
                    <a:lnTo>
                      <a:pt x="22" y="8"/>
                    </a:lnTo>
                    <a:lnTo>
                      <a:pt x="10" y="0"/>
                    </a:lnTo>
                    <a:lnTo>
                      <a:pt x="2" y="0"/>
                    </a:lnTo>
                    <a:lnTo>
                      <a:pt x="0" y="2"/>
                    </a:lnTo>
                    <a:lnTo>
                      <a:pt x="0" y="6"/>
                    </a:lnTo>
                    <a:lnTo>
                      <a:pt x="22" y="20"/>
                    </a:lnTo>
                    <a:lnTo>
                      <a:pt x="30" y="26"/>
                    </a:lnTo>
                    <a:lnTo>
                      <a:pt x="42" y="32"/>
                    </a:lnTo>
                    <a:lnTo>
                      <a:pt x="62" y="30"/>
                    </a:lnTo>
                    <a:lnTo>
                      <a:pt x="76" y="26"/>
                    </a:lnTo>
                    <a:lnTo>
                      <a:pt x="84" y="24"/>
                    </a:lnTo>
                    <a:lnTo>
                      <a:pt x="84" y="20"/>
                    </a:lnTo>
                    <a:lnTo>
                      <a:pt x="82" y="18"/>
                    </a:lnTo>
                    <a:lnTo>
                      <a:pt x="80" y="16"/>
                    </a:lnTo>
                    <a:lnTo>
                      <a:pt x="76" y="16"/>
                    </a:lnTo>
                    <a:lnTo>
                      <a:pt x="68" y="14"/>
                    </a:lnTo>
                    <a:lnTo>
                      <a:pt x="62" y="16"/>
                    </a:lnTo>
                    <a:lnTo>
                      <a:pt x="50" y="18"/>
                    </a:lnTo>
                    <a:lnTo>
                      <a:pt x="38"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05" name="Freeform 15"/>
              <p:cNvSpPr>
                <a:spLocks/>
              </p:cNvSpPr>
              <p:nvPr/>
            </p:nvSpPr>
            <p:spPr bwMode="auto">
              <a:xfrm flipH="1">
                <a:off x="4710" y="1314"/>
                <a:ext cx="198" cy="58"/>
              </a:xfrm>
              <a:custGeom>
                <a:avLst/>
                <a:gdLst>
                  <a:gd name="T0" fmla="*/ 4 w 198"/>
                  <a:gd name="T1" fmla="*/ 12 h 58"/>
                  <a:gd name="T2" fmla="*/ 4 w 198"/>
                  <a:gd name="T3" fmla="*/ 12 h 58"/>
                  <a:gd name="T4" fmla="*/ 20 w 198"/>
                  <a:gd name="T5" fmla="*/ 28 h 58"/>
                  <a:gd name="T6" fmla="*/ 36 w 198"/>
                  <a:gd name="T7" fmla="*/ 46 h 58"/>
                  <a:gd name="T8" fmla="*/ 36 w 198"/>
                  <a:gd name="T9" fmla="*/ 46 h 58"/>
                  <a:gd name="T10" fmla="*/ 44 w 198"/>
                  <a:gd name="T11" fmla="*/ 58 h 58"/>
                  <a:gd name="T12" fmla="*/ 44 w 198"/>
                  <a:gd name="T13" fmla="*/ 58 h 58"/>
                  <a:gd name="T14" fmla="*/ 50 w 198"/>
                  <a:gd name="T15" fmla="*/ 56 h 58"/>
                  <a:gd name="T16" fmla="*/ 50 w 198"/>
                  <a:gd name="T17" fmla="*/ 56 h 58"/>
                  <a:gd name="T18" fmla="*/ 66 w 198"/>
                  <a:gd name="T19" fmla="*/ 52 h 58"/>
                  <a:gd name="T20" fmla="*/ 66 w 198"/>
                  <a:gd name="T21" fmla="*/ 52 h 58"/>
                  <a:gd name="T22" fmla="*/ 106 w 198"/>
                  <a:gd name="T23" fmla="*/ 38 h 58"/>
                  <a:gd name="T24" fmla="*/ 106 w 198"/>
                  <a:gd name="T25" fmla="*/ 38 h 58"/>
                  <a:gd name="T26" fmla="*/ 128 w 198"/>
                  <a:gd name="T27" fmla="*/ 30 h 58"/>
                  <a:gd name="T28" fmla="*/ 150 w 198"/>
                  <a:gd name="T29" fmla="*/ 24 h 58"/>
                  <a:gd name="T30" fmla="*/ 150 w 198"/>
                  <a:gd name="T31" fmla="*/ 24 h 58"/>
                  <a:gd name="T32" fmla="*/ 158 w 198"/>
                  <a:gd name="T33" fmla="*/ 22 h 58"/>
                  <a:gd name="T34" fmla="*/ 158 w 198"/>
                  <a:gd name="T35" fmla="*/ 22 h 58"/>
                  <a:gd name="T36" fmla="*/ 172 w 198"/>
                  <a:gd name="T37" fmla="*/ 18 h 58"/>
                  <a:gd name="T38" fmla="*/ 172 w 198"/>
                  <a:gd name="T39" fmla="*/ 18 h 58"/>
                  <a:gd name="T40" fmla="*/ 176 w 198"/>
                  <a:gd name="T41" fmla="*/ 14 h 58"/>
                  <a:gd name="T42" fmla="*/ 182 w 198"/>
                  <a:gd name="T43" fmla="*/ 12 h 58"/>
                  <a:gd name="T44" fmla="*/ 192 w 198"/>
                  <a:gd name="T45" fmla="*/ 10 h 58"/>
                  <a:gd name="T46" fmla="*/ 192 w 198"/>
                  <a:gd name="T47" fmla="*/ 10 h 58"/>
                  <a:gd name="T48" fmla="*/ 198 w 198"/>
                  <a:gd name="T49" fmla="*/ 6 h 58"/>
                  <a:gd name="T50" fmla="*/ 194 w 198"/>
                  <a:gd name="T51" fmla="*/ 0 h 58"/>
                  <a:gd name="T52" fmla="*/ 194 w 198"/>
                  <a:gd name="T53" fmla="*/ 0 h 58"/>
                  <a:gd name="T54" fmla="*/ 192 w 198"/>
                  <a:gd name="T55" fmla="*/ 0 h 58"/>
                  <a:gd name="T56" fmla="*/ 192 w 198"/>
                  <a:gd name="T57" fmla="*/ 0 h 58"/>
                  <a:gd name="T58" fmla="*/ 158 w 198"/>
                  <a:gd name="T59" fmla="*/ 10 h 58"/>
                  <a:gd name="T60" fmla="*/ 158 w 198"/>
                  <a:gd name="T61" fmla="*/ 10 h 58"/>
                  <a:gd name="T62" fmla="*/ 150 w 198"/>
                  <a:gd name="T63" fmla="*/ 12 h 58"/>
                  <a:gd name="T64" fmla="*/ 150 w 198"/>
                  <a:gd name="T65" fmla="*/ 12 h 58"/>
                  <a:gd name="T66" fmla="*/ 106 w 198"/>
                  <a:gd name="T67" fmla="*/ 26 h 58"/>
                  <a:gd name="T68" fmla="*/ 106 w 198"/>
                  <a:gd name="T69" fmla="*/ 26 h 58"/>
                  <a:gd name="T70" fmla="*/ 66 w 198"/>
                  <a:gd name="T71" fmla="*/ 40 h 58"/>
                  <a:gd name="T72" fmla="*/ 66 w 198"/>
                  <a:gd name="T73" fmla="*/ 40 h 58"/>
                  <a:gd name="T74" fmla="*/ 50 w 198"/>
                  <a:gd name="T75" fmla="*/ 46 h 58"/>
                  <a:gd name="T76" fmla="*/ 50 w 198"/>
                  <a:gd name="T77" fmla="*/ 46 h 58"/>
                  <a:gd name="T78" fmla="*/ 50 w 198"/>
                  <a:gd name="T79" fmla="*/ 46 h 58"/>
                  <a:gd name="T80" fmla="*/ 36 w 198"/>
                  <a:gd name="T81" fmla="*/ 28 h 58"/>
                  <a:gd name="T82" fmla="*/ 36 w 198"/>
                  <a:gd name="T83" fmla="*/ 28 h 58"/>
                  <a:gd name="T84" fmla="*/ 20 w 198"/>
                  <a:gd name="T85" fmla="*/ 14 h 58"/>
                  <a:gd name="T86" fmla="*/ 4 w 198"/>
                  <a:gd name="T87" fmla="*/ 2 h 58"/>
                  <a:gd name="T88" fmla="*/ 4 w 198"/>
                  <a:gd name="T89" fmla="*/ 2 h 58"/>
                  <a:gd name="T90" fmla="*/ 2 w 198"/>
                  <a:gd name="T91" fmla="*/ 0 h 58"/>
                  <a:gd name="T92" fmla="*/ 2 w 198"/>
                  <a:gd name="T93" fmla="*/ 0 h 58"/>
                  <a:gd name="T94" fmla="*/ 0 w 198"/>
                  <a:gd name="T95" fmla="*/ 4 h 58"/>
                  <a:gd name="T96" fmla="*/ 0 w 198"/>
                  <a:gd name="T97" fmla="*/ 8 h 58"/>
                  <a:gd name="T98" fmla="*/ 0 w 198"/>
                  <a:gd name="T99" fmla="*/ 8 h 58"/>
                  <a:gd name="T100" fmla="*/ 4 w 198"/>
                  <a:gd name="T101" fmla="*/ 12 h 58"/>
                  <a:gd name="T102" fmla="*/ 4 w 198"/>
                  <a:gd name="T103" fmla="*/ 12 h 5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98"/>
                  <a:gd name="T157" fmla="*/ 0 h 58"/>
                  <a:gd name="T158" fmla="*/ 198 w 198"/>
                  <a:gd name="T159" fmla="*/ 58 h 5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98" h="58">
                    <a:moveTo>
                      <a:pt x="4" y="12"/>
                    </a:moveTo>
                    <a:lnTo>
                      <a:pt x="4" y="12"/>
                    </a:lnTo>
                    <a:lnTo>
                      <a:pt x="20" y="28"/>
                    </a:lnTo>
                    <a:lnTo>
                      <a:pt x="36" y="46"/>
                    </a:lnTo>
                    <a:lnTo>
                      <a:pt x="44" y="58"/>
                    </a:lnTo>
                    <a:lnTo>
                      <a:pt x="50" y="56"/>
                    </a:lnTo>
                    <a:lnTo>
                      <a:pt x="66" y="52"/>
                    </a:lnTo>
                    <a:lnTo>
                      <a:pt x="106" y="38"/>
                    </a:lnTo>
                    <a:lnTo>
                      <a:pt x="128" y="30"/>
                    </a:lnTo>
                    <a:lnTo>
                      <a:pt x="150" y="24"/>
                    </a:lnTo>
                    <a:lnTo>
                      <a:pt x="158" y="22"/>
                    </a:lnTo>
                    <a:lnTo>
                      <a:pt x="172" y="18"/>
                    </a:lnTo>
                    <a:lnTo>
                      <a:pt x="176" y="14"/>
                    </a:lnTo>
                    <a:lnTo>
                      <a:pt x="182" y="12"/>
                    </a:lnTo>
                    <a:lnTo>
                      <a:pt x="192" y="10"/>
                    </a:lnTo>
                    <a:lnTo>
                      <a:pt x="198" y="6"/>
                    </a:lnTo>
                    <a:lnTo>
                      <a:pt x="194" y="0"/>
                    </a:lnTo>
                    <a:lnTo>
                      <a:pt x="192" y="0"/>
                    </a:lnTo>
                    <a:lnTo>
                      <a:pt x="158" y="10"/>
                    </a:lnTo>
                    <a:lnTo>
                      <a:pt x="150" y="12"/>
                    </a:lnTo>
                    <a:lnTo>
                      <a:pt x="106" y="26"/>
                    </a:lnTo>
                    <a:lnTo>
                      <a:pt x="66" y="40"/>
                    </a:lnTo>
                    <a:lnTo>
                      <a:pt x="50" y="46"/>
                    </a:lnTo>
                    <a:lnTo>
                      <a:pt x="36" y="28"/>
                    </a:lnTo>
                    <a:lnTo>
                      <a:pt x="20" y="14"/>
                    </a:lnTo>
                    <a:lnTo>
                      <a:pt x="4" y="2"/>
                    </a:lnTo>
                    <a:lnTo>
                      <a:pt x="2" y="0"/>
                    </a:lnTo>
                    <a:lnTo>
                      <a:pt x="0" y="4"/>
                    </a:lnTo>
                    <a:lnTo>
                      <a:pt x="0" y="8"/>
                    </a:lnTo>
                    <a:lnTo>
                      <a:pt x="4"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06" name="Freeform 16"/>
              <p:cNvSpPr>
                <a:spLocks/>
              </p:cNvSpPr>
              <p:nvPr/>
            </p:nvSpPr>
            <p:spPr bwMode="auto">
              <a:xfrm flipH="1">
                <a:off x="4796" y="1254"/>
                <a:ext cx="84" cy="38"/>
              </a:xfrm>
              <a:custGeom>
                <a:avLst/>
                <a:gdLst>
                  <a:gd name="T0" fmla="*/ 22 w 84"/>
                  <a:gd name="T1" fmla="*/ 14 h 38"/>
                  <a:gd name="T2" fmla="*/ 22 w 84"/>
                  <a:gd name="T3" fmla="*/ 14 h 38"/>
                  <a:gd name="T4" fmla="*/ 8 w 84"/>
                  <a:gd name="T5" fmla="*/ 4 h 38"/>
                  <a:gd name="T6" fmla="*/ 8 w 84"/>
                  <a:gd name="T7" fmla="*/ 4 h 38"/>
                  <a:gd name="T8" fmla="*/ 0 w 84"/>
                  <a:gd name="T9" fmla="*/ 0 h 38"/>
                  <a:gd name="T10" fmla="*/ 0 w 84"/>
                  <a:gd name="T11" fmla="*/ 0 h 38"/>
                  <a:gd name="T12" fmla="*/ 0 w 84"/>
                  <a:gd name="T13" fmla="*/ 6 h 38"/>
                  <a:gd name="T14" fmla="*/ 2 w 84"/>
                  <a:gd name="T15" fmla="*/ 10 h 38"/>
                  <a:gd name="T16" fmla="*/ 8 w 84"/>
                  <a:gd name="T17" fmla="*/ 16 h 38"/>
                  <a:gd name="T18" fmla="*/ 8 w 84"/>
                  <a:gd name="T19" fmla="*/ 16 h 38"/>
                  <a:gd name="T20" fmla="*/ 22 w 84"/>
                  <a:gd name="T21" fmla="*/ 26 h 38"/>
                  <a:gd name="T22" fmla="*/ 22 w 84"/>
                  <a:gd name="T23" fmla="*/ 26 h 38"/>
                  <a:gd name="T24" fmla="*/ 28 w 84"/>
                  <a:gd name="T25" fmla="*/ 30 h 38"/>
                  <a:gd name="T26" fmla="*/ 34 w 84"/>
                  <a:gd name="T27" fmla="*/ 38 h 38"/>
                  <a:gd name="T28" fmla="*/ 34 w 84"/>
                  <a:gd name="T29" fmla="*/ 38 h 38"/>
                  <a:gd name="T30" fmla="*/ 38 w 84"/>
                  <a:gd name="T31" fmla="*/ 36 h 38"/>
                  <a:gd name="T32" fmla="*/ 38 w 84"/>
                  <a:gd name="T33" fmla="*/ 36 h 38"/>
                  <a:gd name="T34" fmla="*/ 78 w 84"/>
                  <a:gd name="T35" fmla="*/ 28 h 38"/>
                  <a:gd name="T36" fmla="*/ 78 w 84"/>
                  <a:gd name="T37" fmla="*/ 28 h 38"/>
                  <a:gd name="T38" fmla="*/ 78 w 84"/>
                  <a:gd name="T39" fmla="*/ 28 h 38"/>
                  <a:gd name="T40" fmla="*/ 78 w 84"/>
                  <a:gd name="T41" fmla="*/ 28 h 38"/>
                  <a:gd name="T42" fmla="*/ 82 w 84"/>
                  <a:gd name="T43" fmla="*/ 26 h 38"/>
                  <a:gd name="T44" fmla="*/ 84 w 84"/>
                  <a:gd name="T45" fmla="*/ 24 h 38"/>
                  <a:gd name="T46" fmla="*/ 84 w 84"/>
                  <a:gd name="T47" fmla="*/ 20 h 38"/>
                  <a:gd name="T48" fmla="*/ 84 w 84"/>
                  <a:gd name="T49" fmla="*/ 18 h 38"/>
                  <a:gd name="T50" fmla="*/ 78 w 84"/>
                  <a:gd name="T51" fmla="*/ 18 h 38"/>
                  <a:gd name="T52" fmla="*/ 38 w 84"/>
                  <a:gd name="T53" fmla="*/ 26 h 38"/>
                  <a:gd name="T54" fmla="*/ 38 w 84"/>
                  <a:gd name="T55" fmla="*/ 26 h 38"/>
                  <a:gd name="T56" fmla="*/ 38 w 84"/>
                  <a:gd name="T57" fmla="*/ 26 h 38"/>
                  <a:gd name="T58" fmla="*/ 22 w 84"/>
                  <a:gd name="T59" fmla="*/ 14 h 38"/>
                  <a:gd name="T60" fmla="*/ 22 w 84"/>
                  <a:gd name="T61" fmla="*/ 14 h 3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84"/>
                  <a:gd name="T94" fmla="*/ 0 h 38"/>
                  <a:gd name="T95" fmla="*/ 84 w 84"/>
                  <a:gd name="T96" fmla="*/ 38 h 38"/>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84" h="38">
                    <a:moveTo>
                      <a:pt x="22" y="14"/>
                    </a:moveTo>
                    <a:lnTo>
                      <a:pt x="22" y="14"/>
                    </a:lnTo>
                    <a:lnTo>
                      <a:pt x="8" y="4"/>
                    </a:lnTo>
                    <a:lnTo>
                      <a:pt x="0" y="0"/>
                    </a:lnTo>
                    <a:lnTo>
                      <a:pt x="0" y="6"/>
                    </a:lnTo>
                    <a:lnTo>
                      <a:pt x="2" y="10"/>
                    </a:lnTo>
                    <a:lnTo>
                      <a:pt x="8" y="16"/>
                    </a:lnTo>
                    <a:lnTo>
                      <a:pt x="22" y="26"/>
                    </a:lnTo>
                    <a:lnTo>
                      <a:pt x="28" y="30"/>
                    </a:lnTo>
                    <a:lnTo>
                      <a:pt x="34" y="38"/>
                    </a:lnTo>
                    <a:lnTo>
                      <a:pt x="38" y="36"/>
                    </a:lnTo>
                    <a:lnTo>
                      <a:pt x="78" y="28"/>
                    </a:lnTo>
                    <a:lnTo>
                      <a:pt x="82" y="26"/>
                    </a:lnTo>
                    <a:lnTo>
                      <a:pt x="84" y="24"/>
                    </a:lnTo>
                    <a:lnTo>
                      <a:pt x="84" y="20"/>
                    </a:lnTo>
                    <a:lnTo>
                      <a:pt x="84" y="18"/>
                    </a:lnTo>
                    <a:lnTo>
                      <a:pt x="78" y="18"/>
                    </a:lnTo>
                    <a:lnTo>
                      <a:pt x="38" y="26"/>
                    </a:lnTo>
                    <a:lnTo>
                      <a:pt x="22"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07" name="Freeform 17"/>
              <p:cNvSpPr>
                <a:spLocks/>
              </p:cNvSpPr>
              <p:nvPr/>
            </p:nvSpPr>
            <p:spPr bwMode="auto">
              <a:xfrm flipH="1">
                <a:off x="4806" y="1202"/>
                <a:ext cx="62" cy="30"/>
              </a:xfrm>
              <a:custGeom>
                <a:avLst/>
                <a:gdLst>
                  <a:gd name="T0" fmla="*/ 58 w 62"/>
                  <a:gd name="T1" fmla="*/ 18 h 30"/>
                  <a:gd name="T2" fmla="*/ 58 w 62"/>
                  <a:gd name="T3" fmla="*/ 18 h 30"/>
                  <a:gd name="T4" fmla="*/ 50 w 62"/>
                  <a:gd name="T5" fmla="*/ 20 h 30"/>
                  <a:gd name="T6" fmla="*/ 42 w 62"/>
                  <a:gd name="T7" fmla="*/ 18 h 30"/>
                  <a:gd name="T8" fmla="*/ 34 w 62"/>
                  <a:gd name="T9" fmla="*/ 16 h 30"/>
                  <a:gd name="T10" fmla="*/ 26 w 62"/>
                  <a:gd name="T11" fmla="*/ 10 h 30"/>
                  <a:gd name="T12" fmla="*/ 26 w 62"/>
                  <a:gd name="T13" fmla="*/ 10 h 30"/>
                  <a:gd name="T14" fmla="*/ 10 w 62"/>
                  <a:gd name="T15" fmla="*/ 2 h 30"/>
                  <a:gd name="T16" fmla="*/ 10 w 62"/>
                  <a:gd name="T17" fmla="*/ 2 h 30"/>
                  <a:gd name="T18" fmla="*/ 2 w 62"/>
                  <a:gd name="T19" fmla="*/ 0 h 30"/>
                  <a:gd name="T20" fmla="*/ 2 w 62"/>
                  <a:gd name="T21" fmla="*/ 0 h 30"/>
                  <a:gd name="T22" fmla="*/ 0 w 62"/>
                  <a:gd name="T23" fmla="*/ 6 h 30"/>
                  <a:gd name="T24" fmla="*/ 2 w 62"/>
                  <a:gd name="T25" fmla="*/ 10 h 30"/>
                  <a:gd name="T26" fmla="*/ 6 w 62"/>
                  <a:gd name="T27" fmla="*/ 12 h 30"/>
                  <a:gd name="T28" fmla="*/ 10 w 62"/>
                  <a:gd name="T29" fmla="*/ 14 h 30"/>
                  <a:gd name="T30" fmla="*/ 10 w 62"/>
                  <a:gd name="T31" fmla="*/ 14 h 30"/>
                  <a:gd name="T32" fmla="*/ 18 w 62"/>
                  <a:gd name="T33" fmla="*/ 18 h 30"/>
                  <a:gd name="T34" fmla="*/ 22 w 62"/>
                  <a:gd name="T35" fmla="*/ 22 h 30"/>
                  <a:gd name="T36" fmla="*/ 26 w 62"/>
                  <a:gd name="T37" fmla="*/ 24 h 30"/>
                  <a:gd name="T38" fmla="*/ 26 w 62"/>
                  <a:gd name="T39" fmla="*/ 24 h 30"/>
                  <a:gd name="T40" fmla="*/ 26 w 62"/>
                  <a:gd name="T41" fmla="*/ 30 h 30"/>
                  <a:gd name="T42" fmla="*/ 26 w 62"/>
                  <a:gd name="T43" fmla="*/ 30 h 30"/>
                  <a:gd name="T44" fmla="*/ 44 w 62"/>
                  <a:gd name="T45" fmla="*/ 28 h 30"/>
                  <a:gd name="T46" fmla="*/ 60 w 62"/>
                  <a:gd name="T47" fmla="*/ 26 h 30"/>
                  <a:gd name="T48" fmla="*/ 60 w 62"/>
                  <a:gd name="T49" fmla="*/ 26 h 30"/>
                  <a:gd name="T50" fmla="*/ 62 w 62"/>
                  <a:gd name="T51" fmla="*/ 22 h 30"/>
                  <a:gd name="T52" fmla="*/ 62 w 62"/>
                  <a:gd name="T53" fmla="*/ 20 h 30"/>
                  <a:gd name="T54" fmla="*/ 58 w 62"/>
                  <a:gd name="T55" fmla="*/ 18 h 30"/>
                  <a:gd name="T56" fmla="*/ 58 w 62"/>
                  <a:gd name="T57" fmla="*/ 18 h 3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62"/>
                  <a:gd name="T88" fmla="*/ 0 h 30"/>
                  <a:gd name="T89" fmla="*/ 62 w 62"/>
                  <a:gd name="T90" fmla="*/ 30 h 3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62" h="30">
                    <a:moveTo>
                      <a:pt x="58" y="18"/>
                    </a:moveTo>
                    <a:lnTo>
                      <a:pt x="58" y="18"/>
                    </a:lnTo>
                    <a:lnTo>
                      <a:pt x="50" y="20"/>
                    </a:lnTo>
                    <a:lnTo>
                      <a:pt x="42" y="18"/>
                    </a:lnTo>
                    <a:lnTo>
                      <a:pt x="34" y="16"/>
                    </a:lnTo>
                    <a:lnTo>
                      <a:pt x="26" y="10"/>
                    </a:lnTo>
                    <a:lnTo>
                      <a:pt x="10" y="2"/>
                    </a:lnTo>
                    <a:lnTo>
                      <a:pt x="2" y="0"/>
                    </a:lnTo>
                    <a:lnTo>
                      <a:pt x="0" y="6"/>
                    </a:lnTo>
                    <a:lnTo>
                      <a:pt x="2" y="10"/>
                    </a:lnTo>
                    <a:lnTo>
                      <a:pt x="6" y="12"/>
                    </a:lnTo>
                    <a:lnTo>
                      <a:pt x="10" y="14"/>
                    </a:lnTo>
                    <a:lnTo>
                      <a:pt x="18" y="18"/>
                    </a:lnTo>
                    <a:lnTo>
                      <a:pt x="22" y="22"/>
                    </a:lnTo>
                    <a:lnTo>
                      <a:pt x="26" y="24"/>
                    </a:lnTo>
                    <a:lnTo>
                      <a:pt x="26" y="30"/>
                    </a:lnTo>
                    <a:lnTo>
                      <a:pt x="44" y="28"/>
                    </a:lnTo>
                    <a:lnTo>
                      <a:pt x="60" y="26"/>
                    </a:lnTo>
                    <a:lnTo>
                      <a:pt x="62" y="22"/>
                    </a:lnTo>
                    <a:lnTo>
                      <a:pt x="62" y="20"/>
                    </a:lnTo>
                    <a:lnTo>
                      <a:pt x="58"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08" name="Freeform 18"/>
              <p:cNvSpPr>
                <a:spLocks/>
              </p:cNvSpPr>
              <p:nvPr/>
            </p:nvSpPr>
            <p:spPr bwMode="auto">
              <a:xfrm flipH="1">
                <a:off x="4864" y="1242"/>
                <a:ext cx="124" cy="66"/>
              </a:xfrm>
              <a:custGeom>
                <a:avLst/>
                <a:gdLst>
                  <a:gd name="T0" fmla="*/ 44 w 124"/>
                  <a:gd name="T1" fmla="*/ 46 h 66"/>
                  <a:gd name="T2" fmla="*/ 58 w 124"/>
                  <a:gd name="T3" fmla="*/ 54 h 66"/>
                  <a:gd name="T4" fmla="*/ 60 w 124"/>
                  <a:gd name="T5" fmla="*/ 58 h 66"/>
                  <a:gd name="T6" fmla="*/ 76 w 124"/>
                  <a:gd name="T7" fmla="*/ 66 h 66"/>
                  <a:gd name="T8" fmla="*/ 84 w 124"/>
                  <a:gd name="T9" fmla="*/ 64 h 66"/>
                  <a:gd name="T10" fmla="*/ 98 w 124"/>
                  <a:gd name="T11" fmla="*/ 60 h 66"/>
                  <a:gd name="T12" fmla="*/ 112 w 124"/>
                  <a:gd name="T13" fmla="*/ 58 h 66"/>
                  <a:gd name="T14" fmla="*/ 116 w 124"/>
                  <a:gd name="T15" fmla="*/ 58 h 66"/>
                  <a:gd name="T16" fmla="*/ 120 w 124"/>
                  <a:gd name="T17" fmla="*/ 54 h 66"/>
                  <a:gd name="T18" fmla="*/ 124 w 124"/>
                  <a:gd name="T19" fmla="*/ 48 h 66"/>
                  <a:gd name="T20" fmla="*/ 116 w 124"/>
                  <a:gd name="T21" fmla="*/ 46 h 66"/>
                  <a:gd name="T22" fmla="*/ 100 w 124"/>
                  <a:gd name="T23" fmla="*/ 50 h 66"/>
                  <a:gd name="T24" fmla="*/ 84 w 124"/>
                  <a:gd name="T25" fmla="*/ 54 h 66"/>
                  <a:gd name="T26" fmla="*/ 76 w 124"/>
                  <a:gd name="T27" fmla="*/ 56 h 66"/>
                  <a:gd name="T28" fmla="*/ 44 w 124"/>
                  <a:gd name="T29" fmla="*/ 32 h 66"/>
                  <a:gd name="T30" fmla="*/ 42 w 124"/>
                  <a:gd name="T31" fmla="*/ 30 h 66"/>
                  <a:gd name="T32" fmla="*/ 44 w 124"/>
                  <a:gd name="T33" fmla="*/ 28 h 66"/>
                  <a:gd name="T34" fmla="*/ 60 w 124"/>
                  <a:gd name="T35" fmla="*/ 24 h 66"/>
                  <a:gd name="T36" fmla="*/ 68 w 124"/>
                  <a:gd name="T37" fmla="*/ 22 h 66"/>
                  <a:gd name="T38" fmla="*/ 70 w 124"/>
                  <a:gd name="T39" fmla="*/ 18 h 66"/>
                  <a:gd name="T40" fmla="*/ 58 w 124"/>
                  <a:gd name="T41" fmla="*/ 14 h 66"/>
                  <a:gd name="T42" fmla="*/ 44 w 124"/>
                  <a:gd name="T43" fmla="*/ 16 h 66"/>
                  <a:gd name="T44" fmla="*/ 32 w 124"/>
                  <a:gd name="T45" fmla="*/ 20 h 66"/>
                  <a:gd name="T46" fmla="*/ 2 w 124"/>
                  <a:gd name="T47" fmla="*/ 0 h 66"/>
                  <a:gd name="T48" fmla="*/ 0 w 124"/>
                  <a:gd name="T49" fmla="*/ 8 h 66"/>
                  <a:gd name="T50" fmla="*/ 14 w 124"/>
                  <a:gd name="T51" fmla="*/ 20 h 66"/>
                  <a:gd name="T52" fmla="*/ 22 w 124"/>
                  <a:gd name="T53" fmla="*/ 26 h 66"/>
                  <a:gd name="T54" fmla="*/ 28 w 124"/>
                  <a:gd name="T55" fmla="*/ 32 h 66"/>
                  <a:gd name="T56" fmla="*/ 32 w 124"/>
                  <a:gd name="T57" fmla="*/ 34 h 66"/>
                  <a:gd name="T58" fmla="*/ 36 w 124"/>
                  <a:gd name="T59" fmla="*/ 30 h 66"/>
                  <a:gd name="T60" fmla="*/ 40 w 124"/>
                  <a:gd name="T61" fmla="*/ 34 h 66"/>
                  <a:gd name="T62" fmla="*/ 40 w 124"/>
                  <a:gd name="T63" fmla="*/ 42 h 66"/>
                  <a:gd name="T64" fmla="*/ 44 w 124"/>
                  <a:gd name="T65" fmla="*/ 46 h 6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24"/>
                  <a:gd name="T100" fmla="*/ 0 h 66"/>
                  <a:gd name="T101" fmla="*/ 124 w 124"/>
                  <a:gd name="T102" fmla="*/ 66 h 6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24" h="66">
                    <a:moveTo>
                      <a:pt x="44" y="46"/>
                    </a:moveTo>
                    <a:lnTo>
                      <a:pt x="44" y="46"/>
                    </a:lnTo>
                    <a:lnTo>
                      <a:pt x="54" y="52"/>
                    </a:lnTo>
                    <a:lnTo>
                      <a:pt x="58" y="54"/>
                    </a:lnTo>
                    <a:lnTo>
                      <a:pt x="60" y="58"/>
                    </a:lnTo>
                    <a:lnTo>
                      <a:pt x="68" y="64"/>
                    </a:lnTo>
                    <a:lnTo>
                      <a:pt x="76" y="66"/>
                    </a:lnTo>
                    <a:lnTo>
                      <a:pt x="84" y="64"/>
                    </a:lnTo>
                    <a:lnTo>
                      <a:pt x="98" y="60"/>
                    </a:lnTo>
                    <a:lnTo>
                      <a:pt x="106" y="58"/>
                    </a:lnTo>
                    <a:lnTo>
                      <a:pt x="112" y="58"/>
                    </a:lnTo>
                    <a:lnTo>
                      <a:pt x="116" y="58"/>
                    </a:lnTo>
                    <a:lnTo>
                      <a:pt x="120" y="54"/>
                    </a:lnTo>
                    <a:lnTo>
                      <a:pt x="124" y="48"/>
                    </a:lnTo>
                    <a:lnTo>
                      <a:pt x="116" y="46"/>
                    </a:lnTo>
                    <a:lnTo>
                      <a:pt x="108" y="48"/>
                    </a:lnTo>
                    <a:lnTo>
                      <a:pt x="100" y="50"/>
                    </a:lnTo>
                    <a:lnTo>
                      <a:pt x="84" y="54"/>
                    </a:lnTo>
                    <a:lnTo>
                      <a:pt x="76" y="56"/>
                    </a:lnTo>
                    <a:lnTo>
                      <a:pt x="74" y="56"/>
                    </a:lnTo>
                    <a:lnTo>
                      <a:pt x="44" y="32"/>
                    </a:lnTo>
                    <a:lnTo>
                      <a:pt x="42" y="30"/>
                    </a:lnTo>
                    <a:lnTo>
                      <a:pt x="44" y="28"/>
                    </a:lnTo>
                    <a:lnTo>
                      <a:pt x="52" y="26"/>
                    </a:lnTo>
                    <a:lnTo>
                      <a:pt x="60" y="24"/>
                    </a:lnTo>
                    <a:lnTo>
                      <a:pt x="66" y="24"/>
                    </a:lnTo>
                    <a:lnTo>
                      <a:pt x="68" y="22"/>
                    </a:lnTo>
                    <a:lnTo>
                      <a:pt x="70" y="18"/>
                    </a:lnTo>
                    <a:lnTo>
                      <a:pt x="66" y="14"/>
                    </a:lnTo>
                    <a:lnTo>
                      <a:pt x="58" y="14"/>
                    </a:lnTo>
                    <a:lnTo>
                      <a:pt x="44" y="16"/>
                    </a:lnTo>
                    <a:lnTo>
                      <a:pt x="38" y="18"/>
                    </a:lnTo>
                    <a:lnTo>
                      <a:pt x="32" y="20"/>
                    </a:lnTo>
                    <a:lnTo>
                      <a:pt x="14" y="8"/>
                    </a:lnTo>
                    <a:lnTo>
                      <a:pt x="2" y="0"/>
                    </a:lnTo>
                    <a:lnTo>
                      <a:pt x="0" y="8"/>
                    </a:lnTo>
                    <a:lnTo>
                      <a:pt x="6" y="14"/>
                    </a:lnTo>
                    <a:lnTo>
                      <a:pt x="14" y="20"/>
                    </a:lnTo>
                    <a:lnTo>
                      <a:pt x="22" y="26"/>
                    </a:lnTo>
                    <a:lnTo>
                      <a:pt x="28" y="32"/>
                    </a:lnTo>
                    <a:lnTo>
                      <a:pt x="30" y="34"/>
                    </a:lnTo>
                    <a:lnTo>
                      <a:pt x="32" y="34"/>
                    </a:lnTo>
                    <a:lnTo>
                      <a:pt x="34" y="32"/>
                    </a:lnTo>
                    <a:lnTo>
                      <a:pt x="36" y="30"/>
                    </a:lnTo>
                    <a:lnTo>
                      <a:pt x="40" y="34"/>
                    </a:lnTo>
                    <a:lnTo>
                      <a:pt x="38" y="38"/>
                    </a:lnTo>
                    <a:lnTo>
                      <a:pt x="40" y="42"/>
                    </a:lnTo>
                    <a:lnTo>
                      <a:pt x="44" y="4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09" name="Freeform 19"/>
              <p:cNvSpPr>
                <a:spLocks/>
              </p:cNvSpPr>
              <p:nvPr/>
            </p:nvSpPr>
            <p:spPr bwMode="auto">
              <a:xfrm flipH="1">
                <a:off x="4824" y="1190"/>
                <a:ext cx="0" cy="2"/>
              </a:xfrm>
              <a:custGeom>
                <a:avLst/>
                <a:gdLst>
                  <a:gd name="T0" fmla="*/ 2 h 2"/>
                  <a:gd name="T1" fmla="*/ 2 h 2"/>
                  <a:gd name="T2" fmla="*/ 0 h 2"/>
                  <a:gd name="T3" fmla="*/ 2 h 2"/>
                  <a:gd name="T4" fmla="*/ 2 h 2"/>
                  <a:gd name="T5" fmla="*/ 2 h 2"/>
                  <a:gd name="T6" fmla="*/ 2 h 2"/>
                  <a:gd name="T7" fmla="*/ 0 60000 65536"/>
                  <a:gd name="T8" fmla="*/ 0 60000 65536"/>
                  <a:gd name="T9" fmla="*/ 0 60000 65536"/>
                  <a:gd name="T10" fmla="*/ 0 60000 65536"/>
                  <a:gd name="T11" fmla="*/ 0 60000 65536"/>
                  <a:gd name="T12" fmla="*/ 0 60000 65536"/>
                  <a:gd name="T13" fmla="*/ 0 60000 65536"/>
                  <a:gd name="T14" fmla="*/ 0 h 2"/>
                  <a:gd name="T15" fmla="*/ 2 h 2"/>
                </a:gdLst>
                <a:ahLst/>
                <a:cxnLst>
                  <a:cxn ang="T7">
                    <a:pos x="0" y="T0"/>
                  </a:cxn>
                  <a:cxn ang="T8">
                    <a:pos x="0" y="T1"/>
                  </a:cxn>
                  <a:cxn ang="T9">
                    <a:pos x="0" y="T2"/>
                  </a:cxn>
                  <a:cxn ang="T10">
                    <a:pos x="0" y="T3"/>
                  </a:cxn>
                  <a:cxn ang="T11">
                    <a:pos x="0" y="T4"/>
                  </a:cxn>
                  <a:cxn ang="T12">
                    <a:pos x="0" y="T5"/>
                  </a:cxn>
                  <a:cxn ang="T13">
                    <a:pos x="0" y="T6"/>
                  </a:cxn>
                </a:cxnLst>
                <a:rect l="0" t="T14" r="0" b="T15"/>
                <a:pathLst>
                  <a:path h="2">
                    <a:moveTo>
                      <a:pt x="0" y="2"/>
                    </a:moveTo>
                    <a:lnTo>
                      <a:pt x="0" y="2"/>
                    </a:lnTo>
                    <a:lnTo>
                      <a:pt x="0" y="0"/>
                    </a:lnTo>
                    <a:lnTo>
                      <a:pt x="0"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10" name="Freeform 20"/>
              <p:cNvSpPr>
                <a:spLocks/>
              </p:cNvSpPr>
              <p:nvPr/>
            </p:nvSpPr>
            <p:spPr bwMode="auto">
              <a:xfrm flipH="1">
                <a:off x="4934" y="1316"/>
                <a:ext cx="82" cy="30"/>
              </a:xfrm>
              <a:custGeom>
                <a:avLst/>
                <a:gdLst>
                  <a:gd name="T0" fmla="*/ 2 w 82"/>
                  <a:gd name="T1" fmla="*/ 14 h 30"/>
                  <a:gd name="T2" fmla="*/ 2 w 82"/>
                  <a:gd name="T3" fmla="*/ 14 h 30"/>
                  <a:gd name="T4" fmla="*/ 12 w 82"/>
                  <a:gd name="T5" fmla="*/ 20 h 30"/>
                  <a:gd name="T6" fmla="*/ 18 w 82"/>
                  <a:gd name="T7" fmla="*/ 24 h 30"/>
                  <a:gd name="T8" fmla="*/ 20 w 82"/>
                  <a:gd name="T9" fmla="*/ 26 h 30"/>
                  <a:gd name="T10" fmla="*/ 22 w 82"/>
                  <a:gd name="T11" fmla="*/ 28 h 30"/>
                  <a:gd name="T12" fmla="*/ 22 w 82"/>
                  <a:gd name="T13" fmla="*/ 28 h 30"/>
                  <a:gd name="T14" fmla="*/ 30 w 82"/>
                  <a:gd name="T15" fmla="*/ 30 h 30"/>
                  <a:gd name="T16" fmla="*/ 42 w 82"/>
                  <a:gd name="T17" fmla="*/ 28 h 30"/>
                  <a:gd name="T18" fmla="*/ 42 w 82"/>
                  <a:gd name="T19" fmla="*/ 28 h 30"/>
                  <a:gd name="T20" fmla="*/ 44 w 82"/>
                  <a:gd name="T21" fmla="*/ 28 h 30"/>
                  <a:gd name="T22" fmla="*/ 44 w 82"/>
                  <a:gd name="T23" fmla="*/ 28 h 30"/>
                  <a:gd name="T24" fmla="*/ 50 w 82"/>
                  <a:gd name="T25" fmla="*/ 24 h 30"/>
                  <a:gd name="T26" fmla="*/ 58 w 82"/>
                  <a:gd name="T27" fmla="*/ 22 h 30"/>
                  <a:gd name="T28" fmla="*/ 72 w 82"/>
                  <a:gd name="T29" fmla="*/ 18 h 30"/>
                  <a:gd name="T30" fmla="*/ 72 w 82"/>
                  <a:gd name="T31" fmla="*/ 18 h 30"/>
                  <a:gd name="T32" fmla="*/ 78 w 82"/>
                  <a:gd name="T33" fmla="*/ 14 h 30"/>
                  <a:gd name="T34" fmla="*/ 80 w 82"/>
                  <a:gd name="T35" fmla="*/ 10 h 30"/>
                  <a:gd name="T36" fmla="*/ 82 w 82"/>
                  <a:gd name="T37" fmla="*/ 4 h 30"/>
                  <a:gd name="T38" fmla="*/ 82 w 82"/>
                  <a:gd name="T39" fmla="*/ 4 h 30"/>
                  <a:gd name="T40" fmla="*/ 72 w 82"/>
                  <a:gd name="T41" fmla="*/ 8 h 30"/>
                  <a:gd name="T42" fmla="*/ 72 w 82"/>
                  <a:gd name="T43" fmla="*/ 8 h 30"/>
                  <a:gd name="T44" fmla="*/ 56 w 82"/>
                  <a:gd name="T45" fmla="*/ 12 h 30"/>
                  <a:gd name="T46" fmla="*/ 42 w 82"/>
                  <a:gd name="T47" fmla="*/ 16 h 30"/>
                  <a:gd name="T48" fmla="*/ 42 w 82"/>
                  <a:gd name="T49" fmla="*/ 16 h 30"/>
                  <a:gd name="T50" fmla="*/ 32 w 82"/>
                  <a:gd name="T51" fmla="*/ 22 h 30"/>
                  <a:gd name="T52" fmla="*/ 32 w 82"/>
                  <a:gd name="T53" fmla="*/ 22 h 30"/>
                  <a:gd name="T54" fmla="*/ 28 w 82"/>
                  <a:gd name="T55" fmla="*/ 22 h 30"/>
                  <a:gd name="T56" fmla="*/ 24 w 82"/>
                  <a:gd name="T57" fmla="*/ 20 h 30"/>
                  <a:gd name="T58" fmla="*/ 18 w 82"/>
                  <a:gd name="T59" fmla="*/ 14 h 30"/>
                  <a:gd name="T60" fmla="*/ 12 w 82"/>
                  <a:gd name="T61" fmla="*/ 6 h 30"/>
                  <a:gd name="T62" fmla="*/ 4 w 82"/>
                  <a:gd name="T63" fmla="*/ 0 h 30"/>
                  <a:gd name="T64" fmla="*/ 0 w 82"/>
                  <a:gd name="T65" fmla="*/ 4 h 30"/>
                  <a:gd name="T66" fmla="*/ 0 w 82"/>
                  <a:gd name="T67" fmla="*/ 4 h 30"/>
                  <a:gd name="T68" fmla="*/ 0 w 82"/>
                  <a:gd name="T69" fmla="*/ 10 h 30"/>
                  <a:gd name="T70" fmla="*/ 2 w 82"/>
                  <a:gd name="T71" fmla="*/ 12 h 30"/>
                  <a:gd name="T72" fmla="*/ 2 w 82"/>
                  <a:gd name="T73" fmla="*/ 14 h 30"/>
                  <a:gd name="T74" fmla="*/ 2 w 82"/>
                  <a:gd name="T75" fmla="*/ 14 h 3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82"/>
                  <a:gd name="T115" fmla="*/ 0 h 30"/>
                  <a:gd name="T116" fmla="*/ 82 w 82"/>
                  <a:gd name="T117" fmla="*/ 30 h 3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82" h="30">
                    <a:moveTo>
                      <a:pt x="2" y="14"/>
                    </a:moveTo>
                    <a:lnTo>
                      <a:pt x="2" y="14"/>
                    </a:lnTo>
                    <a:lnTo>
                      <a:pt x="12" y="20"/>
                    </a:lnTo>
                    <a:lnTo>
                      <a:pt x="18" y="24"/>
                    </a:lnTo>
                    <a:lnTo>
                      <a:pt x="20" y="26"/>
                    </a:lnTo>
                    <a:lnTo>
                      <a:pt x="22" y="28"/>
                    </a:lnTo>
                    <a:lnTo>
                      <a:pt x="30" y="30"/>
                    </a:lnTo>
                    <a:lnTo>
                      <a:pt x="42" y="28"/>
                    </a:lnTo>
                    <a:lnTo>
                      <a:pt x="44" y="28"/>
                    </a:lnTo>
                    <a:lnTo>
                      <a:pt x="50" y="24"/>
                    </a:lnTo>
                    <a:lnTo>
                      <a:pt x="58" y="22"/>
                    </a:lnTo>
                    <a:lnTo>
                      <a:pt x="72" y="18"/>
                    </a:lnTo>
                    <a:lnTo>
                      <a:pt x="78" y="14"/>
                    </a:lnTo>
                    <a:lnTo>
                      <a:pt x="80" y="10"/>
                    </a:lnTo>
                    <a:lnTo>
                      <a:pt x="82" y="4"/>
                    </a:lnTo>
                    <a:lnTo>
                      <a:pt x="72" y="8"/>
                    </a:lnTo>
                    <a:lnTo>
                      <a:pt x="56" y="12"/>
                    </a:lnTo>
                    <a:lnTo>
                      <a:pt x="42" y="16"/>
                    </a:lnTo>
                    <a:lnTo>
                      <a:pt x="32" y="22"/>
                    </a:lnTo>
                    <a:lnTo>
                      <a:pt x="28" y="22"/>
                    </a:lnTo>
                    <a:lnTo>
                      <a:pt x="24" y="20"/>
                    </a:lnTo>
                    <a:lnTo>
                      <a:pt x="18" y="14"/>
                    </a:lnTo>
                    <a:lnTo>
                      <a:pt x="12" y="6"/>
                    </a:lnTo>
                    <a:lnTo>
                      <a:pt x="4" y="0"/>
                    </a:lnTo>
                    <a:lnTo>
                      <a:pt x="0" y="4"/>
                    </a:lnTo>
                    <a:lnTo>
                      <a:pt x="0" y="10"/>
                    </a:lnTo>
                    <a:lnTo>
                      <a:pt x="2" y="12"/>
                    </a:lnTo>
                    <a:lnTo>
                      <a:pt x="2"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11" name="Freeform 21"/>
              <p:cNvSpPr>
                <a:spLocks/>
              </p:cNvSpPr>
              <p:nvPr/>
            </p:nvSpPr>
            <p:spPr bwMode="auto">
              <a:xfrm flipH="1">
                <a:off x="4752" y="1192"/>
                <a:ext cx="72" cy="30"/>
              </a:xfrm>
              <a:custGeom>
                <a:avLst/>
                <a:gdLst>
                  <a:gd name="T0" fmla="*/ 22 w 72"/>
                  <a:gd name="T1" fmla="*/ 20 h 30"/>
                  <a:gd name="T2" fmla="*/ 22 w 72"/>
                  <a:gd name="T3" fmla="*/ 20 h 30"/>
                  <a:gd name="T4" fmla="*/ 28 w 72"/>
                  <a:gd name="T5" fmla="*/ 24 h 30"/>
                  <a:gd name="T6" fmla="*/ 34 w 72"/>
                  <a:gd name="T7" fmla="*/ 28 h 30"/>
                  <a:gd name="T8" fmla="*/ 34 w 72"/>
                  <a:gd name="T9" fmla="*/ 28 h 30"/>
                  <a:gd name="T10" fmla="*/ 50 w 72"/>
                  <a:gd name="T11" fmla="*/ 30 h 30"/>
                  <a:gd name="T12" fmla="*/ 58 w 72"/>
                  <a:gd name="T13" fmla="*/ 30 h 30"/>
                  <a:gd name="T14" fmla="*/ 66 w 72"/>
                  <a:gd name="T15" fmla="*/ 28 h 30"/>
                  <a:gd name="T16" fmla="*/ 66 w 72"/>
                  <a:gd name="T17" fmla="*/ 28 h 30"/>
                  <a:gd name="T18" fmla="*/ 72 w 72"/>
                  <a:gd name="T19" fmla="*/ 24 h 30"/>
                  <a:gd name="T20" fmla="*/ 68 w 72"/>
                  <a:gd name="T21" fmla="*/ 16 h 30"/>
                  <a:gd name="T22" fmla="*/ 68 w 72"/>
                  <a:gd name="T23" fmla="*/ 16 h 30"/>
                  <a:gd name="T24" fmla="*/ 66 w 72"/>
                  <a:gd name="T25" fmla="*/ 16 h 30"/>
                  <a:gd name="T26" fmla="*/ 66 w 72"/>
                  <a:gd name="T27" fmla="*/ 16 h 30"/>
                  <a:gd name="T28" fmla="*/ 54 w 72"/>
                  <a:gd name="T29" fmla="*/ 18 h 30"/>
                  <a:gd name="T30" fmla="*/ 42 w 72"/>
                  <a:gd name="T31" fmla="*/ 16 h 30"/>
                  <a:gd name="T32" fmla="*/ 32 w 72"/>
                  <a:gd name="T33" fmla="*/ 12 h 30"/>
                  <a:gd name="T34" fmla="*/ 22 w 72"/>
                  <a:gd name="T35" fmla="*/ 8 h 30"/>
                  <a:gd name="T36" fmla="*/ 22 w 72"/>
                  <a:gd name="T37" fmla="*/ 8 h 30"/>
                  <a:gd name="T38" fmla="*/ 0 w 72"/>
                  <a:gd name="T39" fmla="*/ 0 h 30"/>
                  <a:gd name="T40" fmla="*/ 0 w 72"/>
                  <a:gd name="T41" fmla="*/ 0 h 30"/>
                  <a:gd name="T42" fmla="*/ 2 w 72"/>
                  <a:gd name="T43" fmla="*/ 6 h 30"/>
                  <a:gd name="T44" fmla="*/ 8 w 72"/>
                  <a:gd name="T45" fmla="*/ 12 h 30"/>
                  <a:gd name="T46" fmla="*/ 22 w 72"/>
                  <a:gd name="T47" fmla="*/ 20 h 30"/>
                  <a:gd name="T48" fmla="*/ 22 w 72"/>
                  <a:gd name="T49" fmla="*/ 20 h 3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72"/>
                  <a:gd name="T76" fmla="*/ 0 h 30"/>
                  <a:gd name="T77" fmla="*/ 72 w 72"/>
                  <a:gd name="T78" fmla="*/ 30 h 3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72" h="30">
                    <a:moveTo>
                      <a:pt x="22" y="20"/>
                    </a:moveTo>
                    <a:lnTo>
                      <a:pt x="22" y="20"/>
                    </a:lnTo>
                    <a:lnTo>
                      <a:pt x="28" y="24"/>
                    </a:lnTo>
                    <a:lnTo>
                      <a:pt x="34" y="28"/>
                    </a:lnTo>
                    <a:lnTo>
                      <a:pt x="50" y="30"/>
                    </a:lnTo>
                    <a:lnTo>
                      <a:pt x="58" y="30"/>
                    </a:lnTo>
                    <a:lnTo>
                      <a:pt x="66" y="28"/>
                    </a:lnTo>
                    <a:lnTo>
                      <a:pt x="72" y="24"/>
                    </a:lnTo>
                    <a:lnTo>
                      <a:pt x="68" y="16"/>
                    </a:lnTo>
                    <a:lnTo>
                      <a:pt x="66" y="16"/>
                    </a:lnTo>
                    <a:lnTo>
                      <a:pt x="54" y="18"/>
                    </a:lnTo>
                    <a:lnTo>
                      <a:pt x="42" y="16"/>
                    </a:lnTo>
                    <a:lnTo>
                      <a:pt x="32" y="12"/>
                    </a:lnTo>
                    <a:lnTo>
                      <a:pt x="22" y="8"/>
                    </a:lnTo>
                    <a:lnTo>
                      <a:pt x="0" y="0"/>
                    </a:lnTo>
                    <a:lnTo>
                      <a:pt x="2" y="6"/>
                    </a:lnTo>
                    <a:lnTo>
                      <a:pt x="8" y="12"/>
                    </a:lnTo>
                    <a:lnTo>
                      <a:pt x="22"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12" name="Freeform 22"/>
              <p:cNvSpPr>
                <a:spLocks/>
              </p:cNvSpPr>
              <p:nvPr/>
            </p:nvSpPr>
            <p:spPr bwMode="auto">
              <a:xfrm flipH="1">
                <a:off x="4382" y="1144"/>
                <a:ext cx="306" cy="136"/>
              </a:xfrm>
              <a:custGeom>
                <a:avLst/>
                <a:gdLst>
                  <a:gd name="T0" fmla="*/ 24 w 306"/>
                  <a:gd name="T1" fmla="*/ 10 h 136"/>
                  <a:gd name="T2" fmla="*/ 24 w 306"/>
                  <a:gd name="T3" fmla="*/ 10 h 136"/>
                  <a:gd name="T4" fmla="*/ 0 w 306"/>
                  <a:gd name="T5" fmla="*/ 0 h 136"/>
                  <a:gd name="T6" fmla="*/ 0 w 306"/>
                  <a:gd name="T7" fmla="*/ 4 h 136"/>
                  <a:gd name="T8" fmla="*/ 0 w 306"/>
                  <a:gd name="T9" fmla="*/ 4 h 136"/>
                  <a:gd name="T10" fmla="*/ 24 w 306"/>
                  <a:gd name="T11" fmla="*/ 10 h 136"/>
                  <a:gd name="T12" fmla="*/ 24 w 306"/>
                  <a:gd name="T13" fmla="*/ 10 h 136"/>
                  <a:gd name="T14" fmla="*/ 44 w 306"/>
                  <a:gd name="T15" fmla="*/ 18 h 136"/>
                  <a:gd name="T16" fmla="*/ 44 w 306"/>
                  <a:gd name="T17" fmla="*/ 18 h 136"/>
                  <a:gd name="T18" fmla="*/ 72 w 306"/>
                  <a:gd name="T19" fmla="*/ 30 h 136"/>
                  <a:gd name="T20" fmla="*/ 72 w 306"/>
                  <a:gd name="T21" fmla="*/ 30 h 136"/>
                  <a:gd name="T22" fmla="*/ 84 w 306"/>
                  <a:gd name="T23" fmla="*/ 36 h 136"/>
                  <a:gd name="T24" fmla="*/ 84 w 306"/>
                  <a:gd name="T25" fmla="*/ 36 h 136"/>
                  <a:gd name="T26" fmla="*/ 100 w 306"/>
                  <a:gd name="T27" fmla="*/ 44 h 136"/>
                  <a:gd name="T28" fmla="*/ 100 w 306"/>
                  <a:gd name="T29" fmla="*/ 44 h 136"/>
                  <a:gd name="T30" fmla="*/ 142 w 306"/>
                  <a:gd name="T31" fmla="*/ 64 h 136"/>
                  <a:gd name="T32" fmla="*/ 142 w 306"/>
                  <a:gd name="T33" fmla="*/ 64 h 136"/>
                  <a:gd name="T34" fmla="*/ 200 w 306"/>
                  <a:gd name="T35" fmla="*/ 92 h 136"/>
                  <a:gd name="T36" fmla="*/ 200 w 306"/>
                  <a:gd name="T37" fmla="*/ 92 h 136"/>
                  <a:gd name="T38" fmla="*/ 266 w 306"/>
                  <a:gd name="T39" fmla="*/ 122 h 136"/>
                  <a:gd name="T40" fmla="*/ 290 w 306"/>
                  <a:gd name="T41" fmla="*/ 132 h 136"/>
                  <a:gd name="T42" fmla="*/ 306 w 306"/>
                  <a:gd name="T43" fmla="*/ 136 h 136"/>
                  <a:gd name="T44" fmla="*/ 306 w 306"/>
                  <a:gd name="T45" fmla="*/ 136 h 136"/>
                  <a:gd name="T46" fmla="*/ 248 w 306"/>
                  <a:gd name="T47" fmla="*/ 102 h 136"/>
                  <a:gd name="T48" fmla="*/ 200 w 306"/>
                  <a:gd name="T49" fmla="*/ 76 h 136"/>
                  <a:gd name="T50" fmla="*/ 200 w 306"/>
                  <a:gd name="T51" fmla="*/ 76 h 136"/>
                  <a:gd name="T52" fmla="*/ 170 w 306"/>
                  <a:gd name="T53" fmla="*/ 62 h 136"/>
                  <a:gd name="T54" fmla="*/ 142 w 306"/>
                  <a:gd name="T55" fmla="*/ 50 h 136"/>
                  <a:gd name="T56" fmla="*/ 142 w 306"/>
                  <a:gd name="T57" fmla="*/ 50 h 136"/>
                  <a:gd name="T58" fmla="*/ 100 w 306"/>
                  <a:gd name="T59" fmla="*/ 34 h 136"/>
                  <a:gd name="T60" fmla="*/ 100 w 306"/>
                  <a:gd name="T61" fmla="*/ 34 h 136"/>
                  <a:gd name="T62" fmla="*/ 84 w 306"/>
                  <a:gd name="T63" fmla="*/ 30 h 136"/>
                  <a:gd name="T64" fmla="*/ 84 w 306"/>
                  <a:gd name="T65" fmla="*/ 30 h 136"/>
                  <a:gd name="T66" fmla="*/ 72 w 306"/>
                  <a:gd name="T67" fmla="*/ 26 h 136"/>
                  <a:gd name="T68" fmla="*/ 72 w 306"/>
                  <a:gd name="T69" fmla="*/ 26 h 136"/>
                  <a:gd name="T70" fmla="*/ 44 w 306"/>
                  <a:gd name="T71" fmla="*/ 16 h 136"/>
                  <a:gd name="T72" fmla="*/ 44 w 306"/>
                  <a:gd name="T73" fmla="*/ 16 h 136"/>
                  <a:gd name="T74" fmla="*/ 24 w 306"/>
                  <a:gd name="T75" fmla="*/ 10 h 136"/>
                  <a:gd name="T76" fmla="*/ 24 w 306"/>
                  <a:gd name="T77" fmla="*/ 10 h 1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306"/>
                  <a:gd name="T118" fmla="*/ 0 h 136"/>
                  <a:gd name="T119" fmla="*/ 306 w 306"/>
                  <a:gd name="T120" fmla="*/ 136 h 1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306" h="136">
                    <a:moveTo>
                      <a:pt x="24" y="10"/>
                    </a:moveTo>
                    <a:lnTo>
                      <a:pt x="24" y="10"/>
                    </a:lnTo>
                    <a:lnTo>
                      <a:pt x="0" y="0"/>
                    </a:lnTo>
                    <a:lnTo>
                      <a:pt x="0" y="4"/>
                    </a:lnTo>
                    <a:lnTo>
                      <a:pt x="24" y="10"/>
                    </a:lnTo>
                    <a:lnTo>
                      <a:pt x="44" y="18"/>
                    </a:lnTo>
                    <a:lnTo>
                      <a:pt x="72" y="30"/>
                    </a:lnTo>
                    <a:lnTo>
                      <a:pt x="84" y="36"/>
                    </a:lnTo>
                    <a:lnTo>
                      <a:pt x="100" y="44"/>
                    </a:lnTo>
                    <a:lnTo>
                      <a:pt x="142" y="64"/>
                    </a:lnTo>
                    <a:lnTo>
                      <a:pt x="200" y="92"/>
                    </a:lnTo>
                    <a:lnTo>
                      <a:pt x="266" y="122"/>
                    </a:lnTo>
                    <a:lnTo>
                      <a:pt x="290" y="132"/>
                    </a:lnTo>
                    <a:lnTo>
                      <a:pt x="306" y="136"/>
                    </a:lnTo>
                    <a:lnTo>
                      <a:pt x="248" y="102"/>
                    </a:lnTo>
                    <a:lnTo>
                      <a:pt x="200" y="76"/>
                    </a:lnTo>
                    <a:lnTo>
                      <a:pt x="170" y="62"/>
                    </a:lnTo>
                    <a:lnTo>
                      <a:pt x="142" y="50"/>
                    </a:lnTo>
                    <a:lnTo>
                      <a:pt x="100" y="34"/>
                    </a:lnTo>
                    <a:lnTo>
                      <a:pt x="84" y="30"/>
                    </a:lnTo>
                    <a:lnTo>
                      <a:pt x="72" y="26"/>
                    </a:lnTo>
                    <a:lnTo>
                      <a:pt x="44" y="16"/>
                    </a:lnTo>
                    <a:lnTo>
                      <a:pt x="24"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13" name="Freeform 23"/>
              <p:cNvSpPr>
                <a:spLocks/>
              </p:cNvSpPr>
              <p:nvPr/>
            </p:nvSpPr>
            <p:spPr bwMode="auto">
              <a:xfrm flipH="1">
                <a:off x="4704" y="774"/>
                <a:ext cx="542" cy="278"/>
              </a:xfrm>
              <a:custGeom>
                <a:avLst/>
                <a:gdLst>
                  <a:gd name="T0" fmla="*/ 536 w 542"/>
                  <a:gd name="T1" fmla="*/ 202 h 278"/>
                  <a:gd name="T2" fmla="*/ 542 w 542"/>
                  <a:gd name="T3" fmla="*/ 58 h 278"/>
                  <a:gd name="T4" fmla="*/ 538 w 542"/>
                  <a:gd name="T5" fmla="*/ 52 h 278"/>
                  <a:gd name="T6" fmla="*/ 532 w 542"/>
                  <a:gd name="T7" fmla="*/ 52 h 278"/>
                  <a:gd name="T8" fmla="*/ 496 w 542"/>
                  <a:gd name="T9" fmla="*/ 42 h 278"/>
                  <a:gd name="T10" fmla="*/ 488 w 542"/>
                  <a:gd name="T11" fmla="*/ 40 h 278"/>
                  <a:gd name="T12" fmla="*/ 404 w 542"/>
                  <a:gd name="T13" fmla="*/ 18 h 278"/>
                  <a:gd name="T14" fmla="*/ 388 w 542"/>
                  <a:gd name="T15" fmla="*/ 16 h 278"/>
                  <a:gd name="T16" fmla="*/ 342 w 542"/>
                  <a:gd name="T17" fmla="*/ 8 h 278"/>
                  <a:gd name="T18" fmla="*/ 334 w 542"/>
                  <a:gd name="T19" fmla="*/ 8 h 278"/>
                  <a:gd name="T20" fmla="*/ 282 w 542"/>
                  <a:gd name="T21" fmla="*/ 2 h 278"/>
                  <a:gd name="T22" fmla="*/ 272 w 542"/>
                  <a:gd name="T23" fmla="*/ 2 h 278"/>
                  <a:gd name="T24" fmla="*/ 196 w 542"/>
                  <a:gd name="T25" fmla="*/ 0 h 278"/>
                  <a:gd name="T26" fmla="*/ 160 w 542"/>
                  <a:gd name="T27" fmla="*/ 0 h 278"/>
                  <a:gd name="T28" fmla="*/ 62 w 542"/>
                  <a:gd name="T29" fmla="*/ 10 h 278"/>
                  <a:gd name="T30" fmla="*/ 26 w 542"/>
                  <a:gd name="T31" fmla="*/ 124 h 278"/>
                  <a:gd name="T32" fmla="*/ 50 w 542"/>
                  <a:gd name="T33" fmla="*/ 254 h 278"/>
                  <a:gd name="T34" fmla="*/ 86 w 542"/>
                  <a:gd name="T35" fmla="*/ 254 h 278"/>
                  <a:gd name="T36" fmla="*/ 160 w 542"/>
                  <a:gd name="T37" fmla="*/ 266 h 278"/>
                  <a:gd name="T38" fmla="*/ 196 w 542"/>
                  <a:gd name="T39" fmla="*/ 272 h 278"/>
                  <a:gd name="T40" fmla="*/ 224 w 542"/>
                  <a:gd name="T41" fmla="*/ 276 h 278"/>
                  <a:gd name="T42" fmla="*/ 272 w 542"/>
                  <a:gd name="T43" fmla="*/ 278 h 278"/>
                  <a:gd name="T44" fmla="*/ 334 w 542"/>
                  <a:gd name="T45" fmla="*/ 278 h 278"/>
                  <a:gd name="T46" fmla="*/ 342 w 542"/>
                  <a:gd name="T47" fmla="*/ 278 h 278"/>
                  <a:gd name="T48" fmla="*/ 388 w 542"/>
                  <a:gd name="T49" fmla="*/ 278 h 278"/>
                  <a:gd name="T50" fmla="*/ 404 w 542"/>
                  <a:gd name="T51" fmla="*/ 276 h 278"/>
                  <a:gd name="T52" fmla="*/ 488 w 542"/>
                  <a:gd name="T53" fmla="*/ 268 h 278"/>
                  <a:gd name="T54" fmla="*/ 496 w 542"/>
                  <a:gd name="T55" fmla="*/ 266 h 278"/>
                  <a:gd name="T56" fmla="*/ 512 w 542"/>
                  <a:gd name="T57" fmla="*/ 254 h 278"/>
                  <a:gd name="T58" fmla="*/ 496 w 542"/>
                  <a:gd name="T59" fmla="*/ 258 h 278"/>
                  <a:gd name="T60" fmla="*/ 444 w 542"/>
                  <a:gd name="T61" fmla="*/ 264 h 278"/>
                  <a:gd name="T62" fmla="*/ 404 w 542"/>
                  <a:gd name="T63" fmla="*/ 268 h 278"/>
                  <a:gd name="T64" fmla="*/ 374 w 542"/>
                  <a:gd name="T65" fmla="*/ 270 h 278"/>
                  <a:gd name="T66" fmla="*/ 342 w 542"/>
                  <a:gd name="T67" fmla="*/ 272 h 278"/>
                  <a:gd name="T68" fmla="*/ 302 w 542"/>
                  <a:gd name="T69" fmla="*/ 272 h 278"/>
                  <a:gd name="T70" fmla="*/ 272 w 542"/>
                  <a:gd name="T71" fmla="*/ 270 h 278"/>
                  <a:gd name="T72" fmla="*/ 196 w 542"/>
                  <a:gd name="T73" fmla="*/ 264 h 278"/>
                  <a:gd name="T74" fmla="*/ 160 w 542"/>
                  <a:gd name="T75" fmla="*/ 260 h 278"/>
                  <a:gd name="T76" fmla="*/ 106 w 542"/>
                  <a:gd name="T77" fmla="*/ 252 h 278"/>
                  <a:gd name="T78" fmla="*/ 70 w 542"/>
                  <a:gd name="T79" fmla="*/ 248 h 278"/>
                  <a:gd name="T80" fmla="*/ 54 w 542"/>
                  <a:gd name="T81" fmla="*/ 220 h 278"/>
                  <a:gd name="T82" fmla="*/ 44 w 542"/>
                  <a:gd name="T83" fmla="*/ 144 h 278"/>
                  <a:gd name="T84" fmla="*/ 16 w 542"/>
                  <a:gd name="T85" fmla="*/ 24 h 278"/>
                  <a:gd name="T86" fmla="*/ 122 w 542"/>
                  <a:gd name="T87" fmla="*/ 22 h 278"/>
                  <a:gd name="T88" fmla="*/ 160 w 542"/>
                  <a:gd name="T89" fmla="*/ 20 h 278"/>
                  <a:gd name="T90" fmla="*/ 224 w 542"/>
                  <a:gd name="T91" fmla="*/ 22 h 278"/>
                  <a:gd name="T92" fmla="*/ 272 w 542"/>
                  <a:gd name="T93" fmla="*/ 24 h 278"/>
                  <a:gd name="T94" fmla="*/ 334 w 542"/>
                  <a:gd name="T95" fmla="*/ 28 h 278"/>
                  <a:gd name="T96" fmla="*/ 342 w 542"/>
                  <a:gd name="T97" fmla="*/ 28 h 278"/>
                  <a:gd name="T98" fmla="*/ 388 w 542"/>
                  <a:gd name="T99" fmla="*/ 32 h 278"/>
                  <a:gd name="T100" fmla="*/ 404 w 542"/>
                  <a:gd name="T101" fmla="*/ 32 h 278"/>
                  <a:gd name="T102" fmla="*/ 444 w 542"/>
                  <a:gd name="T103" fmla="*/ 38 h 278"/>
                  <a:gd name="T104" fmla="*/ 496 w 542"/>
                  <a:gd name="T105" fmla="*/ 50 h 278"/>
                  <a:gd name="T106" fmla="*/ 530 w 542"/>
                  <a:gd name="T107" fmla="*/ 54 h 278"/>
                  <a:gd name="T108" fmla="*/ 534 w 542"/>
                  <a:gd name="T109" fmla="*/ 94 h 278"/>
                  <a:gd name="T110" fmla="*/ 530 w 542"/>
                  <a:gd name="T111" fmla="*/ 218 h 27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542"/>
                  <a:gd name="T169" fmla="*/ 0 h 278"/>
                  <a:gd name="T170" fmla="*/ 542 w 542"/>
                  <a:gd name="T171" fmla="*/ 278 h 27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542" h="278">
                    <a:moveTo>
                      <a:pt x="530" y="248"/>
                    </a:moveTo>
                    <a:lnTo>
                      <a:pt x="530" y="248"/>
                    </a:lnTo>
                    <a:lnTo>
                      <a:pt x="536" y="202"/>
                    </a:lnTo>
                    <a:lnTo>
                      <a:pt x="540" y="154"/>
                    </a:lnTo>
                    <a:lnTo>
                      <a:pt x="542" y="106"/>
                    </a:lnTo>
                    <a:lnTo>
                      <a:pt x="542" y="58"/>
                    </a:lnTo>
                    <a:lnTo>
                      <a:pt x="542" y="54"/>
                    </a:lnTo>
                    <a:lnTo>
                      <a:pt x="538" y="52"/>
                    </a:lnTo>
                    <a:lnTo>
                      <a:pt x="534" y="52"/>
                    </a:lnTo>
                    <a:lnTo>
                      <a:pt x="532" y="52"/>
                    </a:lnTo>
                    <a:lnTo>
                      <a:pt x="530" y="52"/>
                    </a:lnTo>
                    <a:lnTo>
                      <a:pt x="496" y="42"/>
                    </a:lnTo>
                    <a:lnTo>
                      <a:pt x="488" y="40"/>
                    </a:lnTo>
                    <a:lnTo>
                      <a:pt x="444" y="28"/>
                    </a:lnTo>
                    <a:lnTo>
                      <a:pt x="404" y="18"/>
                    </a:lnTo>
                    <a:lnTo>
                      <a:pt x="388" y="16"/>
                    </a:lnTo>
                    <a:lnTo>
                      <a:pt x="374" y="14"/>
                    </a:lnTo>
                    <a:lnTo>
                      <a:pt x="342" y="8"/>
                    </a:lnTo>
                    <a:lnTo>
                      <a:pt x="334" y="8"/>
                    </a:lnTo>
                    <a:lnTo>
                      <a:pt x="302" y="4"/>
                    </a:lnTo>
                    <a:lnTo>
                      <a:pt x="282" y="2"/>
                    </a:lnTo>
                    <a:lnTo>
                      <a:pt x="272" y="2"/>
                    </a:lnTo>
                    <a:lnTo>
                      <a:pt x="224" y="0"/>
                    </a:lnTo>
                    <a:lnTo>
                      <a:pt x="196" y="0"/>
                    </a:lnTo>
                    <a:lnTo>
                      <a:pt x="160" y="0"/>
                    </a:lnTo>
                    <a:lnTo>
                      <a:pt x="122" y="2"/>
                    </a:lnTo>
                    <a:lnTo>
                      <a:pt x="62" y="10"/>
                    </a:lnTo>
                    <a:lnTo>
                      <a:pt x="0" y="20"/>
                    </a:lnTo>
                    <a:lnTo>
                      <a:pt x="26" y="124"/>
                    </a:lnTo>
                    <a:lnTo>
                      <a:pt x="40" y="188"/>
                    </a:lnTo>
                    <a:lnTo>
                      <a:pt x="46" y="220"/>
                    </a:lnTo>
                    <a:lnTo>
                      <a:pt x="50" y="254"/>
                    </a:lnTo>
                    <a:lnTo>
                      <a:pt x="68" y="252"/>
                    </a:lnTo>
                    <a:lnTo>
                      <a:pt x="86" y="254"/>
                    </a:lnTo>
                    <a:lnTo>
                      <a:pt x="122" y="258"/>
                    </a:lnTo>
                    <a:lnTo>
                      <a:pt x="160" y="266"/>
                    </a:lnTo>
                    <a:lnTo>
                      <a:pt x="196" y="272"/>
                    </a:lnTo>
                    <a:lnTo>
                      <a:pt x="198" y="272"/>
                    </a:lnTo>
                    <a:lnTo>
                      <a:pt x="224" y="276"/>
                    </a:lnTo>
                    <a:lnTo>
                      <a:pt x="272" y="278"/>
                    </a:lnTo>
                    <a:lnTo>
                      <a:pt x="302" y="278"/>
                    </a:lnTo>
                    <a:lnTo>
                      <a:pt x="334" y="278"/>
                    </a:lnTo>
                    <a:lnTo>
                      <a:pt x="342" y="278"/>
                    </a:lnTo>
                    <a:lnTo>
                      <a:pt x="374" y="278"/>
                    </a:lnTo>
                    <a:lnTo>
                      <a:pt x="388" y="278"/>
                    </a:lnTo>
                    <a:lnTo>
                      <a:pt x="404" y="276"/>
                    </a:lnTo>
                    <a:lnTo>
                      <a:pt x="444" y="272"/>
                    </a:lnTo>
                    <a:lnTo>
                      <a:pt x="488" y="268"/>
                    </a:lnTo>
                    <a:lnTo>
                      <a:pt x="496" y="266"/>
                    </a:lnTo>
                    <a:lnTo>
                      <a:pt x="510" y="264"/>
                    </a:lnTo>
                    <a:lnTo>
                      <a:pt x="518" y="256"/>
                    </a:lnTo>
                    <a:lnTo>
                      <a:pt x="512" y="254"/>
                    </a:lnTo>
                    <a:lnTo>
                      <a:pt x="496" y="258"/>
                    </a:lnTo>
                    <a:lnTo>
                      <a:pt x="488" y="260"/>
                    </a:lnTo>
                    <a:lnTo>
                      <a:pt x="444" y="264"/>
                    </a:lnTo>
                    <a:lnTo>
                      <a:pt x="404" y="268"/>
                    </a:lnTo>
                    <a:lnTo>
                      <a:pt x="388" y="270"/>
                    </a:lnTo>
                    <a:lnTo>
                      <a:pt x="374" y="270"/>
                    </a:lnTo>
                    <a:lnTo>
                      <a:pt x="342" y="272"/>
                    </a:lnTo>
                    <a:lnTo>
                      <a:pt x="334" y="272"/>
                    </a:lnTo>
                    <a:lnTo>
                      <a:pt x="302" y="272"/>
                    </a:lnTo>
                    <a:lnTo>
                      <a:pt x="272" y="270"/>
                    </a:lnTo>
                    <a:lnTo>
                      <a:pt x="224" y="268"/>
                    </a:lnTo>
                    <a:lnTo>
                      <a:pt x="196" y="264"/>
                    </a:lnTo>
                    <a:lnTo>
                      <a:pt x="160" y="260"/>
                    </a:lnTo>
                    <a:lnTo>
                      <a:pt x="122" y="254"/>
                    </a:lnTo>
                    <a:lnTo>
                      <a:pt x="106" y="252"/>
                    </a:lnTo>
                    <a:lnTo>
                      <a:pt x="80" y="250"/>
                    </a:lnTo>
                    <a:lnTo>
                      <a:pt x="70" y="248"/>
                    </a:lnTo>
                    <a:lnTo>
                      <a:pt x="58" y="246"/>
                    </a:lnTo>
                    <a:lnTo>
                      <a:pt x="54" y="220"/>
                    </a:lnTo>
                    <a:lnTo>
                      <a:pt x="50" y="194"/>
                    </a:lnTo>
                    <a:lnTo>
                      <a:pt x="44" y="144"/>
                    </a:lnTo>
                    <a:lnTo>
                      <a:pt x="38" y="112"/>
                    </a:lnTo>
                    <a:lnTo>
                      <a:pt x="32" y="82"/>
                    </a:lnTo>
                    <a:lnTo>
                      <a:pt x="16" y="24"/>
                    </a:lnTo>
                    <a:lnTo>
                      <a:pt x="70" y="22"/>
                    </a:lnTo>
                    <a:lnTo>
                      <a:pt x="122" y="22"/>
                    </a:lnTo>
                    <a:lnTo>
                      <a:pt x="160" y="20"/>
                    </a:lnTo>
                    <a:lnTo>
                      <a:pt x="196" y="22"/>
                    </a:lnTo>
                    <a:lnTo>
                      <a:pt x="224" y="22"/>
                    </a:lnTo>
                    <a:lnTo>
                      <a:pt x="272" y="24"/>
                    </a:lnTo>
                    <a:lnTo>
                      <a:pt x="302" y="26"/>
                    </a:lnTo>
                    <a:lnTo>
                      <a:pt x="334" y="28"/>
                    </a:lnTo>
                    <a:lnTo>
                      <a:pt x="342" y="28"/>
                    </a:lnTo>
                    <a:lnTo>
                      <a:pt x="374" y="30"/>
                    </a:lnTo>
                    <a:lnTo>
                      <a:pt x="388" y="32"/>
                    </a:lnTo>
                    <a:lnTo>
                      <a:pt x="404" y="32"/>
                    </a:lnTo>
                    <a:lnTo>
                      <a:pt x="424" y="34"/>
                    </a:lnTo>
                    <a:lnTo>
                      <a:pt x="444" y="38"/>
                    </a:lnTo>
                    <a:lnTo>
                      <a:pt x="488" y="48"/>
                    </a:lnTo>
                    <a:lnTo>
                      <a:pt x="496" y="50"/>
                    </a:lnTo>
                    <a:lnTo>
                      <a:pt x="530" y="54"/>
                    </a:lnTo>
                    <a:lnTo>
                      <a:pt x="532" y="54"/>
                    </a:lnTo>
                    <a:lnTo>
                      <a:pt x="534" y="94"/>
                    </a:lnTo>
                    <a:lnTo>
                      <a:pt x="534" y="136"/>
                    </a:lnTo>
                    <a:lnTo>
                      <a:pt x="530" y="218"/>
                    </a:lnTo>
                    <a:lnTo>
                      <a:pt x="530" y="24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14" name="Freeform 24"/>
              <p:cNvSpPr>
                <a:spLocks/>
              </p:cNvSpPr>
              <p:nvPr/>
            </p:nvSpPr>
            <p:spPr bwMode="auto">
              <a:xfrm flipH="1">
                <a:off x="4780" y="986"/>
                <a:ext cx="402" cy="28"/>
              </a:xfrm>
              <a:custGeom>
                <a:avLst/>
                <a:gdLst>
                  <a:gd name="T0" fmla="*/ 340 w 402"/>
                  <a:gd name="T1" fmla="*/ 14 h 28"/>
                  <a:gd name="T2" fmla="*/ 340 w 402"/>
                  <a:gd name="T3" fmla="*/ 14 h 28"/>
                  <a:gd name="T4" fmla="*/ 324 w 402"/>
                  <a:gd name="T5" fmla="*/ 12 h 28"/>
                  <a:gd name="T6" fmla="*/ 324 w 402"/>
                  <a:gd name="T7" fmla="*/ 12 h 28"/>
                  <a:gd name="T8" fmla="*/ 310 w 402"/>
                  <a:gd name="T9" fmla="*/ 10 h 28"/>
                  <a:gd name="T10" fmla="*/ 310 w 402"/>
                  <a:gd name="T11" fmla="*/ 10 h 28"/>
                  <a:gd name="T12" fmla="*/ 278 w 402"/>
                  <a:gd name="T13" fmla="*/ 6 h 28"/>
                  <a:gd name="T14" fmla="*/ 278 w 402"/>
                  <a:gd name="T15" fmla="*/ 6 h 28"/>
                  <a:gd name="T16" fmla="*/ 270 w 402"/>
                  <a:gd name="T17" fmla="*/ 4 h 28"/>
                  <a:gd name="T18" fmla="*/ 270 w 402"/>
                  <a:gd name="T19" fmla="*/ 4 h 28"/>
                  <a:gd name="T20" fmla="*/ 238 w 402"/>
                  <a:gd name="T21" fmla="*/ 2 h 28"/>
                  <a:gd name="T22" fmla="*/ 238 w 402"/>
                  <a:gd name="T23" fmla="*/ 2 h 28"/>
                  <a:gd name="T24" fmla="*/ 208 w 402"/>
                  <a:gd name="T25" fmla="*/ 0 h 28"/>
                  <a:gd name="T26" fmla="*/ 208 w 402"/>
                  <a:gd name="T27" fmla="*/ 0 h 28"/>
                  <a:gd name="T28" fmla="*/ 160 w 402"/>
                  <a:gd name="T29" fmla="*/ 0 h 28"/>
                  <a:gd name="T30" fmla="*/ 160 w 402"/>
                  <a:gd name="T31" fmla="*/ 0 h 28"/>
                  <a:gd name="T32" fmla="*/ 132 w 402"/>
                  <a:gd name="T33" fmla="*/ 0 h 28"/>
                  <a:gd name="T34" fmla="*/ 132 w 402"/>
                  <a:gd name="T35" fmla="*/ 0 h 28"/>
                  <a:gd name="T36" fmla="*/ 96 w 402"/>
                  <a:gd name="T37" fmla="*/ 0 h 28"/>
                  <a:gd name="T38" fmla="*/ 96 w 402"/>
                  <a:gd name="T39" fmla="*/ 0 h 28"/>
                  <a:gd name="T40" fmla="*/ 58 w 402"/>
                  <a:gd name="T41" fmla="*/ 2 h 28"/>
                  <a:gd name="T42" fmla="*/ 58 w 402"/>
                  <a:gd name="T43" fmla="*/ 2 h 28"/>
                  <a:gd name="T44" fmla="*/ 4 w 402"/>
                  <a:gd name="T45" fmla="*/ 6 h 28"/>
                  <a:gd name="T46" fmla="*/ 0 w 402"/>
                  <a:gd name="T47" fmla="*/ 10 h 28"/>
                  <a:gd name="T48" fmla="*/ 6 w 402"/>
                  <a:gd name="T49" fmla="*/ 14 h 28"/>
                  <a:gd name="T50" fmla="*/ 6 w 402"/>
                  <a:gd name="T51" fmla="*/ 14 h 28"/>
                  <a:gd name="T52" fmla="*/ 58 w 402"/>
                  <a:gd name="T53" fmla="*/ 14 h 28"/>
                  <a:gd name="T54" fmla="*/ 58 w 402"/>
                  <a:gd name="T55" fmla="*/ 14 h 28"/>
                  <a:gd name="T56" fmla="*/ 96 w 402"/>
                  <a:gd name="T57" fmla="*/ 14 h 28"/>
                  <a:gd name="T58" fmla="*/ 96 w 402"/>
                  <a:gd name="T59" fmla="*/ 14 h 28"/>
                  <a:gd name="T60" fmla="*/ 132 w 402"/>
                  <a:gd name="T61" fmla="*/ 14 h 28"/>
                  <a:gd name="T62" fmla="*/ 132 w 402"/>
                  <a:gd name="T63" fmla="*/ 14 h 28"/>
                  <a:gd name="T64" fmla="*/ 160 w 402"/>
                  <a:gd name="T65" fmla="*/ 16 h 28"/>
                  <a:gd name="T66" fmla="*/ 160 w 402"/>
                  <a:gd name="T67" fmla="*/ 16 h 28"/>
                  <a:gd name="T68" fmla="*/ 208 w 402"/>
                  <a:gd name="T69" fmla="*/ 18 h 28"/>
                  <a:gd name="T70" fmla="*/ 208 w 402"/>
                  <a:gd name="T71" fmla="*/ 18 h 28"/>
                  <a:gd name="T72" fmla="*/ 238 w 402"/>
                  <a:gd name="T73" fmla="*/ 20 h 28"/>
                  <a:gd name="T74" fmla="*/ 238 w 402"/>
                  <a:gd name="T75" fmla="*/ 20 h 28"/>
                  <a:gd name="T76" fmla="*/ 270 w 402"/>
                  <a:gd name="T77" fmla="*/ 22 h 28"/>
                  <a:gd name="T78" fmla="*/ 270 w 402"/>
                  <a:gd name="T79" fmla="*/ 22 h 28"/>
                  <a:gd name="T80" fmla="*/ 278 w 402"/>
                  <a:gd name="T81" fmla="*/ 22 h 28"/>
                  <a:gd name="T82" fmla="*/ 278 w 402"/>
                  <a:gd name="T83" fmla="*/ 22 h 28"/>
                  <a:gd name="T84" fmla="*/ 310 w 402"/>
                  <a:gd name="T85" fmla="*/ 24 h 28"/>
                  <a:gd name="T86" fmla="*/ 310 w 402"/>
                  <a:gd name="T87" fmla="*/ 24 h 28"/>
                  <a:gd name="T88" fmla="*/ 324 w 402"/>
                  <a:gd name="T89" fmla="*/ 24 h 28"/>
                  <a:gd name="T90" fmla="*/ 324 w 402"/>
                  <a:gd name="T91" fmla="*/ 24 h 28"/>
                  <a:gd name="T92" fmla="*/ 340 w 402"/>
                  <a:gd name="T93" fmla="*/ 26 h 28"/>
                  <a:gd name="T94" fmla="*/ 340 w 402"/>
                  <a:gd name="T95" fmla="*/ 26 h 28"/>
                  <a:gd name="T96" fmla="*/ 380 w 402"/>
                  <a:gd name="T97" fmla="*/ 28 h 28"/>
                  <a:gd name="T98" fmla="*/ 380 w 402"/>
                  <a:gd name="T99" fmla="*/ 28 h 28"/>
                  <a:gd name="T100" fmla="*/ 396 w 402"/>
                  <a:gd name="T101" fmla="*/ 28 h 28"/>
                  <a:gd name="T102" fmla="*/ 402 w 402"/>
                  <a:gd name="T103" fmla="*/ 24 h 28"/>
                  <a:gd name="T104" fmla="*/ 402 w 402"/>
                  <a:gd name="T105" fmla="*/ 24 h 28"/>
                  <a:gd name="T106" fmla="*/ 380 w 402"/>
                  <a:gd name="T107" fmla="*/ 20 h 28"/>
                  <a:gd name="T108" fmla="*/ 380 w 402"/>
                  <a:gd name="T109" fmla="*/ 20 h 28"/>
                  <a:gd name="T110" fmla="*/ 340 w 402"/>
                  <a:gd name="T111" fmla="*/ 14 h 28"/>
                  <a:gd name="T112" fmla="*/ 340 w 402"/>
                  <a:gd name="T113" fmla="*/ 14 h 2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02"/>
                  <a:gd name="T172" fmla="*/ 0 h 28"/>
                  <a:gd name="T173" fmla="*/ 402 w 402"/>
                  <a:gd name="T174" fmla="*/ 28 h 28"/>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02" h="28">
                    <a:moveTo>
                      <a:pt x="340" y="14"/>
                    </a:moveTo>
                    <a:lnTo>
                      <a:pt x="340" y="14"/>
                    </a:lnTo>
                    <a:lnTo>
                      <a:pt x="324" y="12"/>
                    </a:lnTo>
                    <a:lnTo>
                      <a:pt x="310" y="10"/>
                    </a:lnTo>
                    <a:lnTo>
                      <a:pt x="278" y="6"/>
                    </a:lnTo>
                    <a:lnTo>
                      <a:pt x="270" y="4"/>
                    </a:lnTo>
                    <a:lnTo>
                      <a:pt x="238" y="2"/>
                    </a:lnTo>
                    <a:lnTo>
                      <a:pt x="208" y="0"/>
                    </a:lnTo>
                    <a:lnTo>
                      <a:pt x="160" y="0"/>
                    </a:lnTo>
                    <a:lnTo>
                      <a:pt x="132" y="0"/>
                    </a:lnTo>
                    <a:lnTo>
                      <a:pt x="96" y="0"/>
                    </a:lnTo>
                    <a:lnTo>
                      <a:pt x="58" y="2"/>
                    </a:lnTo>
                    <a:lnTo>
                      <a:pt x="4" y="6"/>
                    </a:lnTo>
                    <a:lnTo>
                      <a:pt x="0" y="10"/>
                    </a:lnTo>
                    <a:lnTo>
                      <a:pt x="6" y="14"/>
                    </a:lnTo>
                    <a:lnTo>
                      <a:pt x="58" y="14"/>
                    </a:lnTo>
                    <a:lnTo>
                      <a:pt x="96" y="14"/>
                    </a:lnTo>
                    <a:lnTo>
                      <a:pt x="132" y="14"/>
                    </a:lnTo>
                    <a:lnTo>
                      <a:pt x="160" y="16"/>
                    </a:lnTo>
                    <a:lnTo>
                      <a:pt x="208" y="18"/>
                    </a:lnTo>
                    <a:lnTo>
                      <a:pt x="238" y="20"/>
                    </a:lnTo>
                    <a:lnTo>
                      <a:pt x="270" y="22"/>
                    </a:lnTo>
                    <a:lnTo>
                      <a:pt x="278" y="22"/>
                    </a:lnTo>
                    <a:lnTo>
                      <a:pt x="310" y="24"/>
                    </a:lnTo>
                    <a:lnTo>
                      <a:pt x="324" y="24"/>
                    </a:lnTo>
                    <a:lnTo>
                      <a:pt x="340" y="26"/>
                    </a:lnTo>
                    <a:lnTo>
                      <a:pt x="380" y="28"/>
                    </a:lnTo>
                    <a:lnTo>
                      <a:pt x="396" y="28"/>
                    </a:lnTo>
                    <a:lnTo>
                      <a:pt x="402" y="24"/>
                    </a:lnTo>
                    <a:lnTo>
                      <a:pt x="380" y="20"/>
                    </a:lnTo>
                    <a:lnTo>
                      <a:pt x="340"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15" name="Freeform 25"/>
              <p:cNvSpPr>
                <a:spLocks/>
              </p:cNvSpPr>
              <p:nvPr/>
            </p:nvSpPr>
            <p:spPr bwMode="auto">
              <a:xfrm flipH="1">
                <a:off x="4542" y="1214"/>
                <a:ext cx="62" cy="28"/>
              </a:xfrm>
              <a:custGeom>
                <a:avLst/>
                <a:gdLst>
                  <a:gd name="T0" fmla="*/ 0 w 62"/>
                  <a:gd name="T1" fmla="*/ 0 h 28"/>
                  <a:gd name="T2" fmla="*/ 0 w 62"/>
                  <a:gd name="T3" fmla="*/ 0 h 28"/>
                  <a:gd name="T4" fmla="*/ 0 w 62"/>
                  <a:gd name="T5" fmla="*/ 8 h 28"/>
                  <a:gd name="T6" fmla="*/ 0 w 62"/>
                  <a:gd name="T7" fmla="*/ 8 h 28"/>
                  <a:gd name="T8" fmla="*/ 4 w 62"/>
                  <a:gd name="T9" fmla="*/ 12 h 28"/>
                  <a:gd name="T10" fmla="*/ 8 w 62"/>
                  <a:gd name="T11" fmla="*/ 16 h 28"/>
                  <a:gd name="T12" fmla="*/ 16 w 62"/>
                  <a:gd name="T13" fmla="*/ 22 h 28"/>
                  <a:gd name="T14" fmla="*/ 16 w 62"/>
                  <a:gd name="T15" fmla="*/ 22 h 28"/>
                  <a:gd name="T16" fmla="*/ 20 w 62"/>
                  <a:gd name="T17" fmla="*/ 28 h 28"/>
                  <a:gd name="T18" fmla="*/ 20 w 62"/>
                  <a:gd name="T19" fmla="*/ 28 h 28"/>
                  <a:gd name="T20" fmla="*/ 24 w 62"/>
                  <a:gd name="T21" fmla="*/ 26 h 28"/>
                  <a:gd name="T22" fmla="*/ 28 w 62"/>
                  <a:gd name="T23" fmla="*/ 26 h 28"/>
                  <a:gd name="T24" fmla="*/ 40 w 62"/>
                  <a:gd name="T25" fmla="*/ 26 h 28"/>
                  <a:gd name="T26" fmla="*/ 50 w 62"/>
                  <a:gd name="T27" fmla="*/ 26 h 28"/>
                  <a:gd name="T28" fmla="*/ 54 w 62"/>
                  <a:gd name="T29" fmla="*/ 24 h 28"/>
                  <a:gd name="T30" fmla="*/ 58 w 62"/>
                  <a:gd name="T31" fmla="*/ 22 h 28"/>
                  <a:gd name="T32" fmla="*/ 58 w 62"/>
                  <a:gd name="T33" fmla="*/ 22 h 28"/>
                  <a:gd name="T34" fmla="*/ 62 w 62"/>
                  <a:gd name="T35" fmla="*/ 16 h 28"/>
                  <a:gd name="T36" fmla="*/ 62 w 62"/>
                  <a:gd name="T37" fmla="*/ 16 h 28"/>
                  <a:gd name="T38" fmla="*/ 58 w 62"/>
                  <a:gd name="T39" fmla="*/ 16 h 28"/>
                  <a:gd name="T40" fmla="*/ 58 w 62"/>
                  <a:gd name="T41" fmla="*/ 16 h 28"/>
                  <a:gd name="T42" fmla="*/ 44 w 62"/>
                  <a:gd name="T43" fmla="*/ 14 h 28"/>
                  <a:gd name="T44" fmla="*/ 28 w 62"/>
                  <a:gd name="T45" fmla="*/ 16 h 28"/>
                  <a:gd name="T46" fmla="*/ 28 w 62"/>
                  <a:gd name="T47" fmla="*/ 16 h 28"/>
                  <a:gd name="T48" fmla="*/ 16 w 62"/>
                  <a:gd name="T49" fmla="*/ 8 h 28"/>
                  <a:gd name="T50" fmla="*/ 16 w 62"/>
                  <a:gd name="T51" fmla="*/ 8 h 28"/>
                  <a:gd name="T52" fmla="*/ 0 w 62"/>
                  <a:gd name="T53" fmla="*/ 0 h 28"/>
                  <a:gd name="T54" fmla="*/ 0 w 62"/>
                  <a:gd name="T55" fmla="*/ 0 h 28"/>
                  <a:gd name="T56" fmla="*/ 0 w 62"/>
                  <a:gd name="T57" fmla="*/ 0 h 28"/>
                  <a:gd name="T58" fmla="*/ 0 w 62"/>
                  <a:gd name="T59" fmla="*/ 0 h 2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62"/>
                  <a:gd name="T91" fmla="*/ 0 h 28"/>
                  <a:gd name="T92" fmla="*/ 62 w 62"/>
                  <a:gd name="T93" fmla="*/ 28 h 2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62" h="28">
                    <a:moveTo>
                      <a:pt x="0" y="0"/>
                    </a:moveTo>
                    <a:lnTo>
                      <a:pt x="0" y="0"/>
                    </a:lnTo>
                    <a:lnTo>
                      <a:pt x="0" y="8"/>
                    </a:lnTo>
                    <a:lnTo>
                      <a:pt x="4" y="12"/>
                    </a:lnTo>
                    <a:lnTo>
                      <a:pt x="8" y="16"/>
                    </a:lnTo>
                    <a:lnTo>
                      <a:pt x="16" y="22"/>
                    </a:lnTo>
                    <a:lnTo>
                      <a:pt x="20" y="28"/>
                    </a:lnTo>
                    <a:lnTo>
                      <a:pt x="24" y="26"/>
                    </a:lnTo>
                    <a:lnTo>
                      <a:pt x="28" y="26"/>
                    </a:lnTo>
                    <a:lnTo>
                      <a:pt x="40" y="26"/>
                    </a:lnTo>
                    <a:lnTo>
                      <a:pt x="50" y="26"/>
                    </a:lnTo>
                    <a:lnTo>
                      <a:pt x="54" y="24"/>
                    </a:lnTo>
                    <a:lnTo>
                      <a:pt x="58" y="22"/>
                    </a:lnTo>
                    <a:lnTo>
                      <a:pt x="62" y="16"/>
                    </a:lnTo>
                    <a:lnTo>
                      <a:pt x="58" y="16"/>
                    </a:lnTo>
                    <a:lnTo>
                      <a:pt x="44" y="14"/>
                    </a:lnTo>
                    <a:lnTo>
                      <a:pt x="28" y="16"/>
                    </a:lnTo>
                    <a:lnTo>
                      <a:pt x="16" y="8"/>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16" name="Freeform 26"/>
              <p:cNvSpPr>
                <a:spLocks/>
              </p:cNvSpPr>
              <p:nvPr/>
            </p:nvSpPr>
            <p:spPr bwMode="auto">
              <a:xfrm flipH="1">
                <a:off x="4792" y="1172"/>
                <a:ext cx="116" cy="26"/>
              </a:xfrm>
              <a:custGeom>
                <a:avLst/>
                <a:gdLst>
                  <a:gd name="T0" fmla="*/ 36 w 116"/>
                  <a:gd name="T1" fmla="*/ 8 h 26"/>
                  <a:gd name="T2" fmla="*/ 36 w 116"/>
                  <a:gd name="T3" fmla="*/ 8 h 26"/>
                  <a:gd name="T4" fmla="*/ 20 w 116"/>
                  <a:gd name="T5" fmla="*/ 6 h 26"/>
                  <a:gd name="T6" fmla="*/ 4 w 116"/>
                  <a:gd name="T7" fmla="*/ 2 h 26"/>
                  <a:gd name="T8" fmla="*/ 4 w 116"/>
                  <a:gd name="T9" fmla="*/ 2 h 26"/>
                  <a:gd name="T10" fmla="*/ 0 w 116"/>
                  <a:gd name="T11" fmla="*/ 0 h 26"/>
                  <a:gd name="T12" fmla="*/ 0 w 116"/>
                  <a:gd name="T13" fmla="*/ 0 h 26"/>
                  <a:gd name="T14" fmla="*/ 0 w 116"/>
                  <a:gd name="T15" fmla="*/ 6 h 26"/>
                  <a:gd name="T16" fmla="*/ 4 w 116"/>
                  <a:gd name="T17" fmla="*/ 12 h 26"/>
                  <a:gd name="T18" fmla="*/ 4 w 116"/>
                  <a:gd name="T19" fmla="*/ 12 h 26"/>
                  <a:gd name="T20" fmla="*/ 14 w 116"/>
                  <a:gd name="T21" fmla="*/ 18 h 26"/>
                  <a:gd name="T22" fmla="*/ 18 w 116"/>
                  <a:gd name="T23" fmla="*/ 22 h 26"/>
                  <a:gd name="T24" fmla="*/ 22 w 116"/>
                  <a:gd name="T25" fmla="*/ 26 h 26"/>
                  <a:gd name="T26" fmla="*/ 22 w 116"/>
                  <a:gd name="T27" fmla="*/ 26 h 26"/>
                  <a:gd name="T28" fmla="*/ 36 w 116"/>
                  <a:gd name="T29" fmla="*/ 22 h 26"/>
                  <a:gd name="T30" fmla="*/ 36 w 116"/>
                  <a:gd name="T31" fmla="*/ 22 h 26"/>
                  <a:gd name="T32" fmla="*/ 50 w 116"/>
                  <a:gd name="T33" fmla="*/ 20 h 26"/>
                  <a:gd name="T34" fmla="*/ 50 w 116"/>
                  <a:gd name="T35" fmla="*/ 20 h 26"/>
                  <a:gd name="T36" fmla="*/ 66 w 116"/>
                  <a:gd name="T37" fmla="*/ 20 h 26"/>
                  <a:gd name="T38" fmla="*/ 66 w 116"/>
                  <a:gd name="T39" fmla="*/ 20 h 26"/>
                  <a:gd name="T40" fmla="*/ 84 w 116"/>
                  <a:gd name="T41" fmla="*/ 18 h 26"/>
                  <a:gd name="T42" fmla="*/ 84 w 116"/>
                  <a:gd name="T43" fmla="*/ 18 h 26"/>
                  <a:gd name="T44" fmla="*/ 106 w 116"/>
                  <a:gd name="T45" fmla="*/ 14 h 26"/>
                  <a:gd name="T46" fmla="*/ 106 w 116"/>
                  <a:gd name="T47" fmla="*/ 14 h 26"/>
                  <a:gd name="T48" fmla="*/ 116 w 116"/>
                  <a:gd name="T49" fmla="*/ 12 h 26"/>
                  <a:gd name="T50" fmla="*/ 116 w 116"/>
                  <a:gd name="T51" fmla="*/ 12 h 26"/>
                  <a:gd name="T52" fmla="*/ 114 w 116"/>
                  <a:gd name="T53" fmla="*/ 8 h 26"/>
                  <a:gd name="T54" fmla="*/ 114 w 116"/>
                  <a:gd name="T55" fmla="*/ 4 h 26"/>
                  <a:gd name="T56" fmla="*/ 114 w 116"/>
                  <a:gd name="T57" fmla="*/ 4 h 26"/>
                  <a:gd name="T58" fmla="*/ 106 w 116"/>
                  <a:gd name="T59" fmla="*/ 2 h 26"/>
                  <a:gd name="T60" fmla="*/ 106 w 116"/>
                  <a:gd name="T61" fmla="*/ 2 h 26"/>
                  <a:gd name="T62" fmla="*/ 86 w 116"/>
                  <a:gd name="T63" fmla="*/ 4 h 26"/>
                  <a:gd name="T64" fmla="*/ 66 w 116"/>
                  <a:gd name="T65" fmla="*/ 6 h 26"/>
                  <a:gd name="T66" fmla="*/ 66 w 116"/>
                  <a:gd name="T67" fmla="*/ 6 h 26"/>
                  <a:gd name="T68" fmla="*/ 50 w 116"/>
                  <a:gd name="T69" fmla="*/ 8 h 26"/>
                  <a:gd name="T70" fmla="*/ 50 w 116"/>
                  <a:gd name="T71" fmla="*/ 8 h 26"/>
                  <a:gd name="T72" fmla="*/ 36 w 116"/>
                  <a:gd name="T73" fmla="*/ 8 h 26"/>
                  <a:gd name="T74" fmla="*/ 36 w 116"/>
                  <a:gd name="T75" fmla="*/ 8 h 2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16"/>
                  <a:gd name="T115" fmla="*/ 0 h 26"/>
                  <a:gd name="T116" fmla="*/ 116 w 116"/>
                  <a:gd name="T117" fmla="*/ 26 h 2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16" h="26">
                    <a:moveTo>
                      <a:pt x="36" y="8"/>
                    </a:moveTo>
                    <a:lnTo>
                      <a:pt x="36" y="8"/>
                    </a:lnTo>
                    <a:lnTo>
                      <a:pt x="20" y="6"/>
                    </a:lnTo>
                    <a:lnTo>
                      <a:pt x="4" y="2"/>
                    </a:lnTo>
                    <a:lnTo>
                      <a:pt x="0" y="0"/>
                    </a:lnTo>
                    <a:lnTo>
                      <a:pt x="0" y="6"/>
                    </a:lnTo>
                    <a:lnTo>
                      <a:pt x="4" y="12"/>
                    </a:lnTo>
                    <a:lnTo>
                      <a:pt x="14" y="18"/>
                    </a:lnTo>
                    <a:lnTo>
                      <a:pt x="18" y="22"/>
                    </a:lnTo>
                    <a:lnTo>
                      <a:pt x="22" y="26"/>
                    </a:lnTo>
                    <a:lnTo>
                      <a:pt x="36" y="22"/>
                    </a:lnTo>
                    <a:lnTo>
                      <a:pt x="50" y="20"/>
                    </a:lnTo>
                    <a:lnTo>
                      <a:pt x="66" y="20"/>
                    </a:lnTo>
                    <a:lnTo>
                      <a:pt x="84" y="18"/>
                    </a:lnTo>
                    <a:lnTo>
                      <a:pt x="106" y="14"/>
                    </a:lnTo>
                    <a:lnTo>
                      <a:pt x="116" y="12"/>
                    </a:lnTo>
                    <a:lnTo>
                      <a:pt x="114" y="8"/>
                    </a:lnTo>
                    <a:lnTo>
                      <a:pt x="114" y="4"/>
                    </a:lnTo>
                    <a:lnTo>
                      <a:pt x="106" y="2"/>
                    </a:lnTo>
                    <a:lnTo>
                      <a:pt x="86" y="4"/>
                    </a:lnTo>
                    <a:lnTo>
                      <a:pt x="66" y="6"/>
                    </a:lnTo>
                    <a:lnTo>
                      <a:pt x="50" y="8"/>
                    </a:lnTo>
                    <a:lnTo>
                      <a:pt x="36"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17" name="Freeform 27"/>
              <p:cNvSpPr>
                <a:spLocks/>
              </p:cNvSpPr>
              <p:nvPr/>
            </p:nvSpPr>
            <p:spPr bwMode="auto">
              <a:xfrm flipH="1">
                <a:off x="4830" y="1152"/>
                <a:ext cx="28" cy="10"/>
              </a:xfrm>
              <a:custGeom>
                <a:avLst/>
                <a:gdLst>
                  <a:gd name="T0" fmla="*/ 16 w 28"/>
                  <a:gd name="T1" fmla="*/ 10 h 10"/>
                  <a:gd name="T2" fmla="*/ 16 w 28"/>
                  <a:gd name="T3" fmla="*/ 10 h 10"/>
                  <a:gd name="T4" fmla="*/ 26 w 28"/>
                  <a:gd name="T5" fmla="*/ 6 h 10"/>
                  <a:gd name="T6" fmla="*/ 28 w 28"/>
                  <a:gd name="T7" fmla="*/ 4 h 10"/>
                  <a:gd name="T8" fmla="*/ 28 w 28"/>
                  <a:gd name="T9" fmla="*/ 0 h 10"/>
                  <a:gd name="T10" fmla="*/ 16 w 28"/>
                  <a:gd name="T11" fmla="*/ 0 h 10"/>
                  <a:gd name="T12" fmla="*/ 0 w 28"/>
                  <a:gd name="T13" fmla="*/ 0 h 10"/>
                  <a:gd name="T14" fmla="*/ 0 w 28"/>
                  <a:gd name="T15" fmla="*/ 0 h 10"/>
                  <a:gd name="T16" fmla="*/ 2 w 28"/>
                  <a:gd name="T17" fmla="*/ 4 h 10"/>
                  <a:gd name="T18" fmla="*/ 6 w 28"/>
                  <a:gd name="T19" fmla="*/ 6 h 10"/>
                  <a:gd name="T20" fmla="*/ 16 w 28"/>
                  <a:gd name="T21" fmla="*/ 8 h 10"/>
                  <a:gd name="T22" fmla="*/ 16 w 28"/>
                  <a:gd name="T23" fmla="*/ 8 h 10"/>
                  <a:gd name="T24" fmla="*/ 16 w 28"/>
                  <a:gd name="T25" fmla="*/ 10 h 10"/>
                  <a:gd name="T26" fmla="*/ 16 w 28"/>
                  <a:gd name="T27" fmla="*/ 10 h 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8"/>
                  <a:gd name="T43" fmla="*/ 0 h 10"/>
                  <a:gd name="T44" fmla="*/ 28 w 28"/>
                  <a:gd name="T45" fmla="*/ 10 h 1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8" h="10">
                    <a:moveTo>
                      <a:pt x="16" y="10"/>
                    </a:moveTo>
                    <a:lnTo>
                      <a:pt x="16" y="10"/>
                    </a:lnTo>
                    <a:lnTo>
                      <a:pt x="26" y="6"/>
                    </a:lnTo>
                    <a:lnTo>
                      <a:pt x="28" y="4"/>
                    </a:lnTo>
                    <a:lnTo>
                      <a:pt x="28" y="0"/>
                    </a:lnTo>
                    <a:lnTo>
                      <a:pt x="16" y="0"/>
                    </a:lnTo>
                    <a:lnTo>
                      <a:pt x="0" y="0"/>
                    </a:lnTo>
                    <a:lnTo>
                      <a:pt x="2" y="4"/>
                    </a:lnTo>
                    <a:lnTo>
                      <a:pt x="6" y="6"/>
                    </a:lnTo>
                    <a:lnTo>
                      <a:pt x="16" y="8"/>
                    </a:lnTo>
                    <a:lnTo>
                      <a:pt x="16"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18" name="Freeform 28"/>
              <p:cNvSpPr>
                <a:spLocks/>
              </p:cNvSpPr>
              <p:nvPr/>
            </p:nvSpPr>
            <p:spPr bwMode="auto">
              <a:xfrm flipH="1">
                <a:off x="4580" y="1192"/>
                <a:ext cx="16" cy="18"/>
              </a:xfrm>
              <a:custGeom>
                <a:avLst/>
                <a:gdLst>
                  <a:gd name="T0" fmla="*/ 16 w 16"/>
                  <a:gd name="T1" fmla="*/ 14 h 18"/>
                  <a:gd name="T2" fmla="*/ 16 w 16"/>
                  <a:gd name="T3" fmla="*/ 14 h 18"/>
                  <a:gd name="T4" fmla="*/ 14 w 16"/>
                  <a:gd name="T5" fmla="*/ 8 h 18"/>
                  <a:gd name="T6" fmla="*/ 8 w 16"/>
                  <a:gd name="T7" fmla="*/ 2 h 18"/>
                  <a:gd name="T8" fmla="*/ 8 w 16"/>
                  <a:gd name="T9" fmla="*/ 2 h 18"/>
                  <a:gd name="T10" fmla="*/ 6 w 16"/>
                  <a:gd name="T11" fmla="*/ 0 h 18"/>
                  <a:gd name="T12" fmla="*/ 2 w 16"/>
                  <a:gd name="T13" fmla="*/ 0 h 18"/>
                  <a:gd name="T14" fmla="*/ 2 w 16"/>
                  <a:gd name="T15" fmla="*/ 0 h 18"/>
                  <a:gd name="T16" fmla="*/ 0 w 16"/>
                  <a:gd name="T17" fmla="*/ 4 h 18"/>
                  <a:gd name="T18" fmla="*/ 2 w 16"/>
                  <a:gd name="T19" fmla="*/ 8 h 18"/>
                  <a:gd name="T20" fmla="*/ 6 w 16"/>
                  <a:gd name="T21" fmla="*/ 14 h 18"/>
                  <a:gd name="T22" fmla="*/ 6 w 16"/>
                  <a:gd name="T23" fmla="*/ 14 h 18"/>
                  <a:gd name="T24" fmla="*/ 8 w 16"/>
                  <a:gd name="T25" fmla="*/ 16 h 18"/>
                  <a:gd name="T26" fmla="*/ 8 w 16"/>
                  <a:gd name="T27" fmla="*/ 16 h 18"/>
                  <a:gd name="T28" fmla="*/ 14 w 16"/>
                  <a:gd name="T29" fmla="*/ 18 h 18"/>
                  <a:gd name="T30" fmla="*/ 16 w 16"/>
                  <a:gd name="T31" fmla="*/ 16 h 18"/>
                  <a:gd name="T32" fmla="*/ 16 w 16"/>
                  <a:gd name="T33" fmla="*/ 14 h 18"/>
                  <a:gd name="T34" fmla="*/ 16 w 16"/>
                  <a:gd name="T35" fmla="*/ 14 h 1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6"/>
                  <a:gd name="T55" fmla="*/ 0 h 18"/>
                  <a:gd name="T56" fmla="*/ 16 w 16"/>
                  <a:gd name="T57" fmla="*/ 18 h 1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6" h="18">
                    <a:moveTo>
                      <a:pt x="16" y="14"/>
                    </a:moveTo>
                    <a:lnTo>
                      <a:pt x="16" y="14"/>
                    </a:lnTo>
                    <a:lnTo>
                      <a:pt x="14" y="8"/>
                    </a:lnTo>
                    <a:lnTo>
                      <a:pt x="8" y="2"/>
                    </a:lnTo>
                    <a:lnTo>
                      <a:pt x="6" y="0"/>
                    </a:lnTo>
                    <a:lnTo>
                      <a:pt x="2" y="0"/>
                    </a:lnTo>
                    <a:lnTo>
                      <a:pt x="0" y="4"/>
                    </a:lnTo>
                    <a:lnTo>
                      <a:pt x="2" y="8"/>
                    </a:lnTo>
                    <a:lnTo>
                      <a:pt x="6" y="14"/>
                    </a:lnTo>
                    <a:lnTo>
                      <a:pt x="8" y="16"/>
                    </a:lnTo>
                    <a:lnTo>
                      <a:pt x="14" y="18"/>
                    </a:lnTo>
                    <a:lnTo>
                      <a:pt x="16" y="16"/>
                    </a:lnTo>
                    <a:lnTo>
                      <a:pt x="16"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19" name="Freeform 29"/>
              <p:cNvSpPr>
                <a:spLocks/>
              </p:cNvSpPr>
              <p:nvPr/>
            </p:nvSpPr>
            <p:spPr bwMode="auto">
              <a:xfrm flipH="1">
                <a:off x="5014" y="1234"/>
                <a:ext cx="92" cy="38"/>
              </a:xfrm>
              <a:custGeom>
                <a:avLst/>
                <a:gdLst>
                  <a:gd name="T0" fmla="*/ 20 w 92"/>
                  <a:gd name="T1" fmla="*/ 26 h 38"/>
                  <a:gd name="T2" fmla="*/ 20 w 92"/>
                  <a:gd name="T3" fmla="*/ 26 h 38"/>
                  <a:gd name="T4" fmla="*/ 26 w 92"/>
                  <a:gd name="T5" fmla="*/ 32 h 38"/>
                  <a:gd name="T6" fmla="*/ 34 w 92"/>
                  <a:gd name="T7" fmla="*/ 36 h 38"/>
                  <a:gd name="T8" fmla="*/ 36 w 92"/>
                  <a:gd name="T9" fmla="*/ 38 h 38"/>
                  <a:gd name="T10" fmla="*/ 40 w 92"/>
                  <a:gd name="T11" fmla="*/ 36 h 38"/>
                  <a:gd name="T12" fmla="*/ 44 w 92"/>
                  <a:gd name="T13" fmla="*/ 34 h 38"/>
                  <a:gd name="T14" fmla="*/ 48 w 92"/>
                  <a:gd name="T15" fmla="*/ 30 h 38"/>
                  <a:gd name="T16" fmla="*/ 48 w 92"/>
                  <a:gd name="T17" fmla="*/ 30 h 38"/>
                  <a:gd name="T18" fmla="*/ 56 w 92"/>
                  <a:gd name="T19" fmla="*/ 26 h 38"/>
                  <a:gd name="T20" fmla="*/ 56 w 92"/>
                  <a:gd name="T21" fmla="*/ 26 h 38"/>
                  <a:gd name="T22" fmla="*/ 70 w 92"/>
                  <a:gd name="T23" fmla="*/ 22 h 38"/>
                  <a:gd name="T24" fmla="*/ 84 w 92"/>
                  <a:gd name="T25" fmla="*/ 18 h 38"/>
                  <a:gd name="T26" fmla="*/ 84 w 92"/>
                  <a:gd name="T27" fmla="*/ 18 h 38"/>
                  <a:gd name="T28" fmla="*/ 92 w 92"/>
                  <a:gd name="T29" fmla="*/ 12 h 38"/>
                  <a:gd name="T30" fmla="*/ 92 w 92"/>
                  <a:gd name="T31" fmla="*/ 12 h 38"/>
                  <a:gd name="T32" fmla="*/ 92 w 92"/>
                  <a:gd name="T33" fmla="*/ 8 h 38"/>
                  <a:gd name="T34" fmla="*/ 92 w 92"/>
                  <a:gd name="T35" fmla="*/ 6 h 38"/>
                  <a:gd name="T36" fmla="*/ 90 w 92"/>
                  <a:gd name="T37" fmla="*/ 4 h 38"/>
                  <a:gd name="T38" fmla="*/ 90 w 92"/>
                  <a:gd name="T39" fmla="*/ 4 h 38"/>
                  <a:gd name="T40" fmla="*/ 84 w 92"/>
                  <a:gd name="T41" fmla="*/ 6 h 38"/>
                  <a:gd name="T42" fmla="*/ 84 w 92"/>
                  <a:gd name="T43" fmla="*/ 6 h 38"/>
                  <a:gd name="T44" fmla="*/ 70 w 92"/>
                  <a:gd name="T45" fmla="*/ 10 h 38"/>
                  <a:gd name="T46" fmla="*/ 56 w 92"/>
                  <a:gd name="T47" fmla="*/ 14 h 38"/>
                  <a:gd name="T48" fmla="*/ 56 w 92"/>
                  <a:gd name="T49" fmla="*/ 14 h 38"/>
                  <a:gd name="T50" fmla="*/ 46 w 92"/>
                  <a:gd name="T51" fmla="*/ 18 h 38"/>
                  <a:gd name="T52" fmla="*/ 36 w 92"/>
                  <a:gd name="T53" fmla="*/ 24 h 38"/>
                  <a:gd name="T54" fmla="*/ 36 w 92"/>
                  <a:gd name="T55" fmla="*/ 24 h 38"/>
                  <a:gd name="T56" fmla="*/ 20 w 92"/>
                  <a:gd name="T57" fmla="*/ 12 h 38"/>
                  <a:gd name="T58" fmla="*/ 20 w 92"/>
                  <a:gd name="T59" fmla="*/ 12 h 38"/>
                  <a:gd name="T60" fmla="*/ 10 w 92"/>
                  <a:gd name="T61" fmla="*/ 4 h 38"/>
                  <a:gd name="T62" fmla="*/ 2 w 92"/>
                  <a:gd name="T63" fmla="*/ 0 h 38"/>
                  <a:gd name="T64" fmla="*/ 2 w 92"/>
                  <a:gd name="T65" fmla="*/ 0 h 38"/>
                  <a:gd name="T66" fmla="*/ 0 w 92"/>
                  <a:gd name="T67" fmla="*/ 2 h 38"/>
                  <a:gd name="T68" fmla="*/ 0 w 92"/>
                  <a:gd name="T69" fmla="*/ 4 h 38"/>
                  <a:gd name="T70" fmla="*/ 2 w 92"/>
                  <a:gd name="T71" fmla="*/ 10 h 38"/>
                  <a:gd name="T72" fmla="*/ 2 w 92"/>
                  <a:gd name="T73" fmla="*/ 10 h 38"/>
                  <a:gd name="T74" fmla="*/ 12 w 92"/>
                  <a:gd name="T75" fmla="*/ 16 h 38"/>
                  <a:gd name="T76" fmla="*/ 20 w 92"/>
                  <a:gd name="T77" fmla="*/ 26 h 38"/>
                  <a:gd name="T78" fmla="*/ 20 w 92"/>
                  <a:gd name="T79" fmla="*/ 26 h 3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92"/>
                  <a:gd name="T121" fmla="*/ 0 h 38"/>
                  <a:gd name="T122" fmla="*/ 92 w 92"/>
                  <a:gd name="T123" fmla="*/ 38 h 3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92" h="38">
                    <a:moveTo>
                      <a:pt x="20" y="26"/>
                    </a:moveTo>
                    <a:lnTo>
                      <a:pt x="20" y="26"/>
                    </a:lnTo>
                    <a:lnTo>
                      <a:pt x="26" y="32"/>
                    </a:lnTo>
                    <a:lnTo>
                      <a:pt x="34" y="36"/>
                    </a:lnTo>
                    <a:lnTo>
                      <a:pt x="36" y="38"/>
                    </a:lnTo>
                    <a:lnTo>
                      <a:pt x="40" y="36"/>
                    </a:lnTo>
                    <a:lnTo>
                      <a:pt x="44" y="34"/>
                    </a:lnTo>
                    <a:lnTo>
                      <a:pt x="48" y="30"/>
                    </a:lnTo>
                    <a:lnTo>
                      <a:pt x="56" y="26"/>
                    </a:lnTo>
                    <a:lnTo>
                      <a:pt x="70" y="22"/>
                    </a:lnTo>
                    <a:lnTo>
                      <a:pt x="84" y="18"/>
                    </a:lnTo>
                    <a:lnTo>
                      <a:pt x="92" y="12"/>
                    </a:lnTo>
                    <a:lnTo>
                      <a:pt x="92" y="8"/>
                    </a:lnTo>
                    <a:lnTo>
                      <a:pt x="92" y="6"/>
                    </a:lnTo>
                    <a:lnTo>
                      <a:pt x="90" y="4"/>
                    </a:lnTo>
                    <a:lnTo>
                      <a:pt x="84" y="6"/>
                    </a:lnTo>
                    <a:lnTo>
                      <a:pt x="70" y="10"/>
                    </a:lnTo>
                    <a:lnTo>
                      <a:pt x="56" y="14"/>
                    </a:lnTo>
                    <a:lnTo>
                      <a:pt x="46" y="18"/>
                    </a:lnTo>
                    <a:lnTo>
                      <a:pt x="36" y="24"/>
                    </a:lnTo>
                    <a:lnTo>
                      <a:pt x="20" y="12"/>
                    </a:lnTo>
                    <a:lnTo>
                      <a:pt x="10" y="4"/>
                    </a:lnTo>
                    <a:lnTo>
                      <a:pt x="2" y="0"/>
                    </a:lnTo>
                    <a:lnTo>
                      <a:pt x="0" y="2"/>
                    </a:lnTo>
                    <a:lnTo>
                      <a:pt x="0" y="4"/>
                    </a:lnTo>
                    <a:lnTo>
                      <a:pt x="2" y="10"/>
                    </a:lnTo>
                    <a:lnTo>
                      <a:pt x="12" y="16"/>
                    </a:lnTo>
                    <a:lnTo>
                      <a:pt x="20" y="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20" name="Freeform 30"/>
              <p:cNvSpPr>
                <a:spLocks/>
              </p:cNvSpPr>
              <p:nvPr/>
            </p:nvSpPr>
            <p:spPr bwMode="auto">
              <a:xfrm flipH="1">
                <a:off x="5082" y="1184"/>
                <a:ext cx="84" cy="34"/>
              </a:xfrm>
              <a:custGeom>
                <a:avLst/>
                <a:gdLst>
                  <a:gd name="T0" fmla="*/ 34 w 84"/>
                  <a:gd name="T1" fmla="*/ 22 h 34"/>
                  <a:gd name="T2" fmla="*/ 34 w 84"/>
                  <a:gd name="T3" fmla="*/ 22 h 34"/>
                  <a:gd name="T4" fmla="*/ 18 w 84"/>
                  <a:gd name="T5" fmla="*/ 8 h 34"/>
                  <a:gd name="T6" fmla="*/ 10 w 84"/>
                  <a:gd name="T7" fmla="*/ 2 h 34"/>
                  <a:gd name="T8" fmla="*/ 0 w 84"/>
                  <a:gd name="T9" fmla="*/ 0 h 34"/>
                  <a:gd name="T10" fmla="*/ 0 w 84"/>
                  <a:gd name="T11" fmla="*/ 8 h 34"/>
                  <a:gd name="T12" fmla="*/ 30 w 84"/>
                  <a:gd name="T13" fmla="*/ 34 h 34"/>
                  <a:gd name="T14" fmla="*/ 30 w 84"/>
                  <a:gd name="T15" fmla="*/ 34 h 34"/>
                  <a:gd name="T16" fmla="*/ 42 w 84"/>
                  <a:gd name="T17" fmla="*/ 30 h 34"/>
                  <a:gd name="T18" fmla="*/ 42 w 84"/>
                  <a:gd name="T19" fmla="*/ 30 h 34"/>
                  <a:gd name="T20" fmla="*/ 72 w 84"/>
                  <a:gd name="T21" fmla="*/ 22 h 34"/>
                  <a:gd name="T22" fmla="*/ 72 w 84"/>
                  <a:gd name="T23" fmla="*/ 22 h 34"/>
                  <a:gd name="T24" fmla="*/ 80 w 84"/>
                  <a:gd name="T25" fmla="*/ 20 h 34"/>
                  <a:gd name="T26" fmla="*/ 80 w 84"/>
                  <a:gd name="T27" fmla="*/ 20 h 34"/>
                  <a:gd name="T28" fmla="*/ 84 w 84"/>
                  <a:gd name="T29" fmla="*/ 16 h 34"/>
                  <a:gd name="T30" fmla="*/ 84 w 84"/>
                  <a:gd name="T31" fmla="*/ 14 h 34"/>
                  <a:gd name="T32" fmla="*/ 84 w 84"/>
                  <a:gd name="T33" fmla="*/ 10 h 34"/>
                  <a:gd name="T34" fmla="*/ 80 w 84"/>
                  <a:gd name="T35" fmla="*/ 10 h 34"/>
                  <a:gd name="T36" fmla="*/ 42 w 84"/>
                  <a:gd name="T37" fmla="*/ 20 h 34"/>
                  <a:gd name="T38" fmla="*/ 34 w 84"/>
                  <a:gd name="T39" fmla="*/ 22 h 3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84"/>
                  <a:gd name="T61" fmla="*/ 0 h 34"/>
                  <a:gd name="T62" fmla="*/ 84 w 84"/>
                  <a:gd name="T63" fmla="*/ 34 h 3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84" h="34">
                    <a:moveTo>
                      <a:pt x="34" y="22"/>
                    </a:moveTo>
                    <a:lnTo>
                      <a:pt x="34" y="22"/>
                    </a:lnTo>
                    <a:lnTo>
                      <a:pt x="18" y="8"/>
                    </a:lnTo>
                    <a:lnTo>
                      <a:pt x="10" y="2"/>
                    </a:lnTo>
                    <a:lnTo>
                      <a:pt x="0" y="0"/>
                    </a:lnTo>
                    <a:lnTo>
                      <a:pt x="0" y="8"/>
                    </a:lnTo>
                    <a:lnTo>
                      <a:pt x="30" y="34"/>
                    </a:lnTo>
                    <a:lnTo>
                      <a:pt x="42" y="30"/>
                    </a:lnTo>
                    <a:lnTo>
                      <a:pt x="72" y="22"/>
                    </a:lnTo>
                    <a:lnTo>
                      <a:pt x="80" y="20"/>
                    </a:lnTo>
                    <a:lnTo>
                      <a:pt x="84" y="16"/>
                    </a:lnTo>
                    <a:lnTo>
                      <a:pt x="84" y="14"/>
                    </a:lnTo>
                    <a:lnTo>
                      <a:pt x="84" y="10"/>
                    </a:lnTo>
                    <a:lnTo>
                      <a:pt x="80" y="10"/>
                    </a:lnTo>
                    <a:lnTo>
                      <a:pt x="42" y="20"/>
                    </a:lnTo>
                    <a:lnTo>
                      <a:pt x="34"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21" name="Freeform 31"/>
              <p:cNvSpPr>
                <a:spLocks/>
              </p:cNvSpPr>
              <p:nvPr/>
            </p:nvSpPr>
            <p:spPr bwMode="auto">
              <a:xfrm flipH="1">
                <a:off x="4956" y="1208"/>
                <a:ext cx="76" cy="28"/>
              </a:xfrm>
              <a:custGeom>
                <a:avLst/>
                <a:gdLst>
                  <a:gd name="T0" fmla="*/ 0 w 76"/>
                  <a:gd name="T1" fmla="*/ 0 h 28"/>
                  <a:gd name="T2" fmla="*/ 0 w 76"/>
                  <a:gd name="T3" fmla="*/ 0 h 28"/>
                  <a:gd name="T4" fmla="*/ 4 w 76"/>
                  <a:gd name="T5" fmla="*/ 8 h 28"/>
                  <a:gd name="T6" fmla="*/ 10 w 76"/>
                  <a:gd name="T7" fmla="*/ 14 h 28"/>
                  <a:gd name="T8" fmla="*/ 10 w 76"/>
                  <a:gd name="T9" fmla="*/ 14 h 28"/>
                  <a:gd name="T10" fmla="*/ 22 w 76"/>
                  <a:gd name="T11" fmla="*/ 22 h 28"/>
                  <a:gd name="T12" fmla="*/ 34 w 76"/>
                  <a:gd name="T13" fmla="*/ 28 h 28"/>
                  <a:gd name="T14" fmla="*/ 58 w 76"/>
                  <a:gd name="T15" fmla="*/ 22 h 28"/>
                  <a:gd name="T16" fmla="*/ 74 w 76"/>
                  <a:gd name="T17" fmla="*/ 18 h 28"/>
                  <a:gd name="T18" fmla="*/ 74 w 76"/>
                  <a:gd name="T19" fmla="*/ 18 h 28"/>
                  <a:gd name="T20" fmla="*/ 76 w 76"/>
                  <a:gd name="T21" fmla="*/ 14 h 28"/>
                  <a:gd name="T22" fmla="*/ 76 w 76"/>
                  <a:gd name="T23" fmla="*/ 12 h 28"/>
                  <a:gd name="T24" fmla="*/ 74 w 76"/>
                  <a:gd name="T25" fmla="*/ 10 h 28"/>
                  <a:gd name="T26" fmla="*/ 74 w 76"/>
                  <a:gd name="T27" fmla="*/ 10 h 28"/>
                  <a:gd name="T28" fmla="*/ 58 w 76"/>
                  <a:gd name="T29" fmla="*/ 14 h 28"/>
                  <a:gd name="T30" fmla="*/ 58 w 76"/>
                  <a:gd name="T31" fmla="*/ 14 h 28"/>
                  <a:gd name="T32" fmla="*/ 34 w 76"/>
                  <a:gd name="T33" fmla="*/ 18 h 28"/>
                  <a:gd name="T34" fmla="*/ 34 w 76"/>
                  <a:gd name="T35" fmla="*/ 18 h 28"/>
                  <a:gd name="T36" fmla="*/ 22 w 76"/>
                  <a:gd name="T37" fmla="*/ 10 h 28"/>
                  <a:gd name="T38" fmla="*/ 10 w 76"/>
                  <a:gd name="T39" fmla="*/ 4 h 28"/>
                  <a:gd name="T40" fmla="*/ 10 w 76"/>
                  <a:gd name="T41" fmla="*/ 4 h 28"/>
                  <a:gd name="T42" fmla="*/ 0 w 76"/>
                  <a:gd name="T43" fmla="*/ 0 h 28"/>
                  <a:gd name="T44" fmla="*/ 0 w 76"/>
                  <a:gd name="T45" fmla="*/ 0 h 2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6"/>
                  <a:gd name="T70" fmla="*/ 0 h 28"/>
                  <a:gd name="T71" fmla="*/ 76 w 76"/>
                  <a:gd name="T72" fmla="*/ 28 h 2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6" h="28">
                    <a:moveTo>
                      <a:pt x="0" y="0"/>
                    </a:moveTo>
                    <a:lnTo>
                      <a:pt x="0" y="0"/>
                    </a:lnTo>
                    <a:lnTo>
                      <a:pt x="4" y="8"/>
                    </a:lnTo>
                    <a:lnTo>
                      <a:pt x="10" y="14"/>
                    </a:lnTo>
                    <a:lnTo>
                      <a:pt x="22" y="22"/>
                    </a:lnTo>
                    <a:lnTo>
                      <a:pt x="34" y="28"/>
                    </a:lnTo>
                    <a:lnTo>
                      <a:pt x="58" y="22"/>
                    </a:lnTo>
                    <a:lnTo>
                      <a:pt x="74" y="18"/>
                    </a:lnTo>
                    <a:lnTo>
                      <a:pt x="76" y="14"/>
                    </a:lnTo>
                    <a:lnTo>
                      <a:pt x="76" y="12"/>
                    </a:lnTo>
                    <a:lnTo>
                      <a:pt x="74" y="10"/>
                    </a:lnTo>
                    <a:lnTo>
                      <a:pt x="58" y="14"/>
                    </a:lnTo>
                    <a:lnTo>
                      <a:pt x="34" y="18"/>
                    </a:lnTo>
                    <a:lnTo>
                      <a:pt x="22" y="10"/>
                    </a:lnTo>
                    <a:lnTo>
                      <a:pt x="10" y="4"/>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22" name="Freeform 32"/>
              <p:cNvSpPr>
                <a:spLocks/>
              </p:cNvSpPr>
              <p:nvPr/>
            </p:nvSpPr>
            <p:spPr bwMode="auto">
              <a:xfrm flipH="1">
                <a:off x="5010" y="1172"/>
                <a:ext cx="80" cy="24"/>
              </a:xfrm>
              <a:custGeom>
                <a:avLst/>
                <a:gdLst>
                  <a:gd name="T0" fmla="*/ 78 w 80"/>
                  <a:gd name="T1" fmla="*/ 8 h 24"/>
                  <a:gd name="T2" fmla="*/ 78 w 80"/>
                  <a:gd name="T3" fmla="*/ 8 h 24"/>
                  <a:gd name="T4" fmla="*/ 68 w 80"/>
                  <a:gd name="T5" fmla="*/ 10 h 24"/>
                  <a:gd name="T6" fmla="*/ 68 w 80"/>
                  <a:gd name="T7" fmla="*/ 10 h 24"/>
                  <a:gd name="T8" fmla="*/ 40 w 80"/>
                  <a:gd name="T9" fmla="*/ 16 h 24"/>
                  <a:gd name="T10" fmla="*/ 40 w 80"/>
                  <a:gd name="T11" fmla="*/ 16 h 24"/>
                  <a:gd name="T12" fmla="*/ 32 w 80"/>
                  <a:gd name="T13" fmla="*/ 16 h 24"/>
                  <a:gd name="T14" fmla="*/ 32 w 80"/>
                  <a:gd name="T15" fmla="*/ 16 h 24"/>
                  <a:gd name="T16" fmla="*/ 18 w 80"/>
                  <a:gd name="T17" fmla="*/ 8 h 24"/>
                  <a:gd name="T18" fmla="*/ 4 w 80"/>
                  <a:gd name="T19" fmla="*/ 0 h 24"/>
                  <a:gd name="T20" fmla="*/ 4 w 80"/>
                  <a:gd name="T21" fmla="*/ 0 h 24"/>
                  <a:gd name="T22" fmla="*/ 0 w 80"/>
                  <a:gd name="T23" fmla="*/ 0 h 24"/>
                  <a:gd name="T24" fmla="*/ 0 w 80"/>
                  <a:gd name="T25" fmla="*/ 6 h 24"/>
                  <a:gd name="T26" fmla="*/ 0 w 80"/>
                  <a:gd name="T27" fmla="*/ 6 h 24"/>
                  <a:gd name="T28" fmla="*/ 2 w 80"/>
                  <a:gd name="T29" fmla="*/ 8 h 24"/>
                  <a:gd name="T30" fmla="*/ 4 w 80"/>
                  <a:gd name="T31" fmla="*/ 10 h 24"/>
                  <a:gd name="T32" fmla="*/ 4 w 80"/>
                  <a:gd name="T33" fmla="*/ 10 h 24"/>
                  <a:gd name="T34" fmla="*/ 8 w 80"/>
                  <a:gd name="T35" fmla="*/ 14 h 24"/>
                  <a:gd name="T36" fmla="*/ 14 w 80"/>
                  <a:gd name="T37" fmla="*/ 14 h 24"/>
                  <a:gd name="T38" fmla="*/ 14 w 80"/>
                  <a:gd name="T39" fmla="*/ 14 h 24"/>
                  <a:gd name="T40" fmla="*/ 20 w 80"/>
                  <a:gd name="T41" fmla="*/ 20 h 24"/>
                  <a:gd name="T42" fmla="*/ 26 w 80"/>
                  <a:gd name="T43" fmla="*/ 22 h 24"/>
                  <a:gd name="T44" fmla="*/ 32 w 80"/>
                  <a:gd name="T45" fmla="*/ 24 h 24"/>
                  <a:gd name="T46" fmla="*/ 40 w 80"/>
                  <a:gd name="T47" fmla="*/ 24 h 24"/>
                  <a:gd name="T48" fmla="*/ 40 w 80"/>
                  <a:gd name="T49" fmla="*/ 24 h 24"/>
                  <a:gd name="T50" fmla="*/ 54 w 80"/>
                  <a:gd name="T51" fmla="*/ 22 h 24"/>
                  <a:gd name="T52" fmla="*/ 68 w 80"/>
                  <a:gd name="T53" fmla="*/ 18 h 24"/>
                  <a:gd name="T54" fmla="*/ 68 w 80"/>
                  <a:gd name="T55" fmla="*/ 18 h 24"/>
                  <a:gd name="T56" fmla="*/ 80 w 80"/>
                  <a:gd name="T57" fmla="*/ 14 h 24"/>
                  <a:gd name="T58" fmla="*/ 80 w 80"/>
                  <a:gd name="T59" fmla="*/ 14 h 24"/>
                  <a:gd name="T60" fmla="*/ 80 w 80"/>
                  <a:gd name="T61" fmla="*/ 10 h 24"/>
                  <a:gd name="T62" fmla="*/ 80 w 80"/>
                  <a:gd name="T63" fmla="*/ 10 h 24"/>
                  <a:gd name="T64" fmla="*/ 78 w 80"/>
                  <a:gd name="T65" fmla="*/ 8 h 24"/>
                  <a:gd name="T66" fmla="*/ 78 w 80"/>
                  <a:gd name="T67" fmla="*/ 8 h 2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80"/>
                  <a:gd name="T103" fmla="*/ 0 h 24"/>
                  <a:gd name="T104" fmla="*/ 80 w 80"/>
                  <a:gd name="T105" fmla="*/ 24 h 2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80" h="24">
                    <a:moveTo>
                      <a:pt x="78" y="8"/>
                    </a:moveTo>
                    <a:lnTo>
                      <a:pt x="78" y="8"/>
                    </a:lnTo>
                    <a:lnTo>
                      <a:pt x="68" y="10"/>
                    </a:lnTo>
                    <a:lnTo>
                      <a:pt x="40" y="16"/>
                    </a:lnTo>
                    <a:lnTo>
                      <a:pt x="32" y="16"/>
                    </a:lnTo>
                    <a:lnTo>
                      <a:pt x="18" y="8"/>
                    </a:lnTo>
                    <a:lnTo>
                      <a:pt x="4" y="0"/>
                    </a:lnTo>
                    <a:lnTo>
                      <a:pt x="0" y="0"/>
                    </a:lnTo>
                    <a:lnTo>
                      <a:pt x="0" y="6"/>
                    </a:lnTo>
                    <a:lnTo>
                      <a:pt x="2" y="8"/>
                    </a:lnTo>
                    <a:lnTo>
                      <a:pt x="4" y="10"/>
                    </a:lnTo>
                    <a:lnTo>
                      <a:pt x="8" y="14"/>
                    </a:lnTo>
                    <a:lnTo>
                      <a:pt x="14" y="14"/>
                    </a:lnTo>
                    <a:lnTo>
                      <a:pt x="20" y="20"/>
                    </a:lnTo>
                    <a:lnTo>
                      <a:pt x="26" y="22"/>
                    </a:lnTo>
                    <a:lnTo>
                      <a:pt x="32" y="24"/>
                    </a:lnTo>
                    <a:lnTo>
                      <a:pt x="40" y="24"/>
                    </a:lnTo>
                    <a:lnTo>
                      <a:pt x="54" y="22"/>
                    </a:lnTo>
                    <a:lnTo>
                      <a:pt x="68" y="18"/>
                    </a:lnTo>
                    <a:lnTo>
                      <a:pt x="80" y="14"/>
                    </a:lnTo>
                    <a:lnTo>
                      <a:pt x="80" y="10"/>
                    </a:lnTo>
                    <a:lnTo>
                      <a:pt x="78"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23" name="Freeform 33"/>
              <p:cNvSpPr>
                <a:spLocks/>
              </p:cNvSpPr>
              <p:nvPr/>
            </p:nvSpPr>
            <p:spPr bwMode="auto">
              <a:xfrm flipH="1">
                <a:off x="4612" y="1264"/>
                <a:ext cx="62" cy="36"/>
              </a:xfrm>
              <a:custGeom>
                <a:avLst/>
                <a:gdLst>
                  <a:gd name="T0" fmla="*/ 30 w 62"/>
                  <a:gd name="T1" fmla="*/ 36 h 36"/>
                  <a:gd name="T2" fmla="*/ 58 w 62"/>
                  <a:gd name="T3" fmla="*/ 32 h 36"/>
                  <a:gd name="T4" fmla="*/ 62 w 62"/>
                  <a:gd name="T5" fmla="*/ 32 h 36"/>
                  <a:gd name="T6" fmla="*/ 62 w 62"/>
                  <a:gd name="T7" fmla="*/ 28 h 36"/>
                  <a:gd name="T8" fmla="*/ 62 w 62"/>
                  <a:gd name="T9" fmla="*/ 28 h 36"/>
                  <a:gd name="T10" fmla="*/ 58 w 62"/>
                  <a:gd name="T11" fmla="*/ 24 h 36"/>
                  <a:gd name="T12" fmla="*/ 58 w 62"/>
                  <a:gd name="T13" fmla="*/ 24 h 36"/>
                  <a:gd name="T14" fmla="*/ 52 w 62"/>
                  <a:gd name="T15" fmla="*/ 24 h 36"/>
                  <a:gd name="T16" fmla="*/ 46 w 62"/>
                  <a:gd name="T17" fmla="*/ 24 h 36"/>
                  <a:gd name="T18" fmla="*/ 34 w 62"/>
                  <a:gd name="T19" fmla="*/ 26 h 36"/>
                  <a:gd name="T20" fmla="*/ 34 w 62"/>
                  <a:gd name="T21" fmla="*/ 26 h 36"/>
                  <a:gd name="T22" fmla="*/ 30 w 62"/>
                  <a:gd name="T23" fmla="*/ 20 h 36"/>
                  <a:gd name="T24" fmla="*/ 30 w 62"/>
                  <a:gd name="T25" fmla="*/ 20 h 36"/>
                  <a:gd name="T26" fmla="*/ 20 w 62"/>
                  <a:gd name="T27" fmla="*/ 10 h 36"/>
                  <a:gd name="T28" fmla="*/ 10 w 62"/>
                  <a:gd name="T29" fmla="*/ 4 h 36"/>
                  <a:gd name="T30" fmla="*/ 10 w 62"/>
                  <a:gd name="T31" fmla="*/ 4 h 36"/>
                  <a:gd name="T32" fmla="*/ 0 w 62"/>
                  <a:gd name="T33" fmla="*/ 0 h 36"/>
                  <a:gd name="T34" fmla="*/ 0 w 62"/>
                  <a:gd name="T35" fmla="*/ 0 h 36"/>
                  <a:gd name="T36" fmla="*/ 4 w 62"/>
                  <a:gd name="T37" fmla="*/ 8 h 36"/>
                  <a:gd name="T38" fmla="*/ 10 w 62"/>
                  <a:gd name="T39" fmla="*/ 14 h 36"/>
                  <a:gd name="T40" fmla="*/ 10 w 62"/>
                  <a:gd name="T41" fmla="*/ 14 h 36"/>
                  <a:gd name="T42" fmla="*/ 20 w 62"/>
                  <a:gd name="T43" fmla="*/ 24 h 36"/>
                  <a:gd name="T44" fmla="*/ 26 w 62"/>
                  <a:gd name="T45" fmla="*/ 28 h 36"/>
                  <a:gd name="T46" fmla="*/ 30 w 62"/>
                  <a:gd name="T47" fmla="*/ 36 h 36"/>
                  <a:gd name="T48" fmla="*/ 30 w 62"/>
                  <a:gd name="T49" fmla="*/ 36 h 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62"/>
                  <a:gd name="T76" fmla="*/ 0 h 36"/>
                  <a:gd name="T77" fmla="*/ 62 w 62"/>
                  <a:gd name="T78" fmla="*/ 36 h 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62" h="36">
                    <a:moveTo>
                      <a:pt x="30" y="36"/>
                    </a:moveTo>
                    <a:lnTo>
                      <a:pt x="58" y="32"/>
                    </a:lnTo>
                    <a:lnTo>
                      <a:pt x="62" y="32"/>
                    </a:lnTo>
                    <a:lnTo>
                      <a:pt x="62" y="28"/>
                    </a:lnTo>
                    <a:lnTo>
                      <a:pt x="58" y="24"/>
                    </a:lnTo>
                    <a:lnTo>
                      <a:pt x="52" y="24"/>
                    </a:lnTo>
                    <a:lnTo>
                      <a:pt x="46" y="24"/>
                    </a:lnTo>
                    <a:lnTo>
                      <a:pt x="34" y="26"/>
                    </a:lnTo>
                    <a:lnTo>
                      <a:pt x="30" y="20"/>
                    </a:lnTo>
                    <a:lnTo>
                      <a:pt x="20" y="10"/>
                    </a:lnTo>
                    <a:lnTo>
                      <a:pt x="10" y="4"/>
                    </a:lnTo>
                    <a:lnTo>
                      <a:pt x="0" y="0"/>
                    </a:lnTo>
                    <a:lnTo>
                      <a:pt x="4" y="8"/>
                    </a:lnTo>
                    <a:lnTo>
                      <a:pt x="10" y="14"/>
                    </a:lnTo>
                    <a:lnTo>
                      <a:pt x="20" y="24"/>
                    </a:lnTo>
                    <a:lnTo>
                      <a:pt x="26" y="28"/>
                    </a:lnTo>
                    <a:lnTo>
                      <a:pt x="30" y="3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24" name="Freeform 34"/>
              <p:cNvSpPr>
                <a:spLocks/>
              </p:cNvSpPr>
              <p:nvPr/>
            </p:nvSpPr>
            <p:spPr bwMode="auto">
              <a:xfrm flipH="1">
                <a:off x="4468" y="1246"/>
                <a:ext cx="42" cy="30"/>
              </a:xfrm>
              <a:custGeom>
                <a:avLst/>
                <a:gdLst>
                  <a:gd name="T0" fmla="*/ 36 w 42"/>
                  <a:gd name="T1" fmla="*/ 26 h 30"/>
                  <a:gd name="T2" fmla="*/ 36 w 42"/>
                  <a:gd name="T3" fmla="*/ 26 h 30"/>
                  <a:gd name="T4" fmla="*/ 42 w 42"/>
                  <a:gd name="T5" fmla="*/ 22 h 30"/>
                  <a:gd name="T6" fmla="*/ 42 w 42"/>
                  <a:gd name="T7" fmla="*/ 20 h 30"/>
                  <a:gd name="T8" fmla="*/ 42 w 42"/>
                  <a:gd name="T9" fmla="*/ 16 h 30"/>
                  <a:gd name="T10" fmla="*/ 42 w 42"/>
                  <a:gd name="T11" fmla="*/ 16 h 30"/>
                  <a:gd name="T12" fmla="*/ 36 w 42"/>
                  <a:gd name="T13" fmla="*/ 16 h 30"/>
                  <a:gd name="T14" fmla="*/ 30 w 42"/>
                  <a:gd name="T15" fmla="*/ 16 h 30"/>
                  <a:gd name="T16" fmla="*/ 22 w 42"/>
                  <a:gd name="T17" fmla="*/ 14 h 30"/>
                  <a:gd name="T18" fmla="*/ 22 w 42"/>
                  <a:gd name="T19" fmla="*/ 14 h 30"/>
                  <a:gd name="T20" fmla="*/ 2 w 42"/>
                  <a:gd name="T21" fmla="*/ 0 h 30"/>
                  <a:gd name="T22" fmla="*/ 0 w 42"/>
                  <a:gd name="T23" fmla="*/ 4 h 30"/>
                  <a:gd name="T24" fmla="*/ 0 w 42"/>
                  <a:gd name="T25" fmla="*/ 4 h 30"/>
                  <a:gd name="T26" fmla="*/ 10 w 42"/>
                  <a:gd name="T27" fmla="*/ 18 h 30"/>
                  <a:gd name="T28" fmla="*/ 14 w 42"/>
                  <a:gd name="T29" fmla="*/ 24 h 30"/>
                  <a:gd name="T30" fmla="*/ 22 w 42"/>
                  <a:gd name="T31" fmla="*/ 28 h 30"/>
                  <a:gd name="T32" fmla="*/ 22 w 42"/>
                  <a:gd name="T33" fmla="*/ 28 h 30"/>
                  <a:gd name="T34" fmla="*/ 28 w 42"/>
                  <a:gd name="T35" fmla="*/ 30 h 30"/>
                  <a:gd name="T36" fmla="*/ 36 w 42"/>
                  <a:gd name="T37" fmla="*/ 26 h 30"/>
                  <a:gd name="T38" fmla="*/ 36 w 42"/>
                  <a:gd name="T39" fmla="*/ 26 h 3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2"/>
                  <a:gd name="T61" fmla="*/ 0 h 30"/>
                  <a:gd name="T62" fmla="*/ 42 w 42"/>
                  <a:gd name="T63" fmla="*/ 30 h 3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2" h="30">
                    <a:moveTo>
                      <a:pt x="36" y="26"/>
                    </a:moveTo>
                    <a:lnTo>
                      <a:pt x="36" y="26"/>
                    </a:lnTo>
                    <a:lnTo>
                      <a:pt x="42" y="22"/>
                    </a:lnTo>
                    <a:lnTo>
                      <a:pt x="42" y="20"/>
                    </a:lnTo>
                    <a:lnTo>
                      <a:pt x="42" y="16"/>
                    </a:lnTo>
                    <a:lnTo>
                      <a:pt x="36" y="16"/>
                    </a:lnTo>
                    <a:lnTo>
                      <a:pt x="30" y="16"/>
                    </a:lnTo>
                    <a:lnTo>
                      <a:pt x="22" y="14"/>
                    </a:lnTo>
                    <a:lnTo>
                      <a:pt x="2" y="0"/>
                    </a:lnTo>
                    <a:lnTo>
                      <a:pt x="0" y="4"/>
                    </a:lnTo>
                    <a:lnTo>
                      <a:pt x="10" y="18"/>
                    </a:lnTo>
                    <a:lnTo>
                      <a:pt x="14" y="24"/>
                    </a:lnTo>
                    <a:lnTo>
                      <a:pt x="22" y="28"/>
                    </a:lnTo>
                    <a:lnTo>
                      <a:pt x="28" y="30"/>
                    </a:lnTo>
                    <a:lnTo>
                      <a:pt x="36" y="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25" name="Freeform 35"/>
              <p:cNvSpPr>
                <a:spLocks/>
              </p:cNvSpPr>
              <p:nvPr/>
            </p:nvSpPr>
            <p:spPr bwMode="auto">
              <a:xfrm flipH="1">
                <a:off x="4374" y="1176"/>
                <a:ext cx="860" cy="362"/>
              </a:xfrm>
              <a:custGeom>
                <a:avLst/>
                <a:gdLst>
                  <a:gd name="T0" fmla="*/ 852 w 860"/>
                  <a:gd name="T1" fmla="*/ 136 h 362"/>
                  <a:gd name="T2" fmla="*/ 848 w 860"/>
                  <a:gd name="T3" fmla="*/ 144 h 362"/>
                  <a:gd name="T4" fmla="*/ 688 w 860"/>
                  <a:gd name="T5" fmla="*/ 172 h 362"/>
                  <a:gd name="T6" fmla="*/ 646 w 860"/>
                  <a:gd name="T7" fmla="*/ 182 h 362"/>
                  <a:gd name="T8" fmla="*/ 630 w 860"/>
                  <a:gd name="T9" fmla="*/ 188 h 362"/>
                  <a:gd name="T10" fmla="*/ 618 w 860"/>
                  <a:gd name="T11" fmla="*/ 190 h 362"/>
                  <a:gd name="T12" fmla="*/ 570 w 860"/>
                  <a:gd name="T13" fmla="*/ 206 h 362"/>
                  <a:gd name="T14" fmla="*/ 534 w 860"/>
                  <a:gd name="T15" fmla="*/ 220 h 362"/>
                  <a:gd name="T16" fmla="*/ 484 w 860"/>
                  <a:gd name="T17" fmla="*/ 238 h 362"/>
                  <a:gd name="T18" fmla="*/ 476 w 860"/>
                  <a:gd name="T19" fmla="*/ 242 h 362"/>
                  <a:gd name="T20" fmla="*/ 392 w 860"/>
                  <a:gd name="T21" fmla="*/ 280 h 362"/>
                  <a:gd name="T22" fmla="*/ 376 w 860"/>
                  <a:gd name="T23" fmla="*/ 288 h 362"/>
                  <a:gd name="T24" fmla="*/ 330 w 860"/>
                  <a:gd name="T25" fmla="*/ 314 h 362"/>
                  <a:gd name="T26" fmla="*/ 322 w 860"/>
                  <a:gd name="T27" fmla="*/ 318 h 362"/>
                  <a:gd name="T28" fmla="*/ 290 w 860"/>
                  <a:gd name="T29" fmla="*/ 336 h 362"/>
                  <a:gd name="T30" fmla="*/ 260 w 860"/>
                  <a:gd name="T31" fmla="*/ 318 h 362"/>
                  <a:gd name="T32" fmla="*/ 212 w 860"/>
                  <a:gd name="T33" fmla="*/ 280 h 362"/>
                  <a:gd name="T34" fmla="*/ 148 w 860"/>
                  <a:gd name="T35" fmla="*/ 214 h 362"/>
                  <a:gd name="T36" fmla="*/ 110 w 860"/>
                  <a:gd name="T37" fmla="*/ 166 h 362"/>
                  <a:gd name="T38" fmla="*/ 50 w 860"/>
                  <a:gd name="T39" fmla="*/ 82 h 362"/>
                  <a:gd name="T40" fmla="*/ 18 w 860"/>
                  <a:gd name="T41" fmla="*/ 42 h 362"/>
                  <a:gd name="T42" fmla="*/ 0 w 860"/>
                  <a:gd name="T43" fmla="*/ 12 h 362"/>
                  <a:gd name="T44" fmla="*/ 0 w 860"/>
                  <a:gd name="T45" fmla="*/ 8 h 362"/>
                  <a:gd name="T46" fmla="*/ 4 w 860"/>
                  <a:gd name="T47" fmla="*/ 36 h 362"/>
                  <a:gd name="T48" fmla="*/ 110 w 860"/>
                  <a:gd name="T49" fmla="*/ 184 h 362"/>
                  <a:gd name="T50" fmla="*/ 148 w 860"/>
                  <a:gd name="T51" fmla="*/ 234 h 362"/>
                  <a:gd name="T52" fmla="*/ 212 w 860"/>
                  <a:gd name="T53" fmla="*/ 304 h 362"/>
                  <a:gd name="T54" fmla="*/ 260 w 860"/>
                  <a:gd name="T55" fmla="*/ 344 h 362"/>
                  <a:gd name="T56" fmla="*/ 290 w 860"/>
                  <a:gd name="T57" fmla="*/ 360 h 362"/>
                  <a:gd name="T58" fmla="*/ 322 w 860"/>
                  <a:gd name="T59" fmla="*/ 344 h 362"/>
                  <a:gd name="T60" fmla="*/ 330 w 860"/>
                  <a:gd name="T61" fmla="*/ 340 h 362"/>
                  <a:gd name="T62" fmla="*/ 376 w 860"/>
                  <a:gd name="T63" fmla="*/ 316 h 362"/>
                  <a:gd name="T64" fmla="*/ 384 w 860"/>
                  <a:gd name="T65" fmla="*/ 312 h 362"/>
                  <a:gd name="T66" fmla="*/ 432 w 860"/>
                  <a:gd name="T67" fmla="*/ 292 h 362"/>
                  <a:gd name="T68" fmla="*/ 476 w 860"/>
                  <a:gd name="T69" fmla="*/ 274 h 362"/>
                  <a:gd name="T70" fmla="*/ 518 w 860"/>
                  <a:gd name="T71" fmla="*/ 258 h 362"/>
                  <a:gd name="T72" fmla="*/ 534 w 860"/>
                  <a:gd name="T73" fmla="*/ 252 h 362"/>
                  <a:gd name="T74" fmla="*/ 590 w 860"/>
                  <a:gd name="T75" fmla="*/ 232 h 362"/>
                  <a:gd name="T76" fmla="*/ 618 w 860"/>
                  <a:gd name="T77" fmla="*/ 224 h 362"/>
                  <a:gd name="T78" fmla="*/ 646 w 860"/>
                  <a:gd name="T79" fmla="*/ 214 h 362"/>
                  <a:gd name="T80" fmla="*/ 688 w 860"/>
                  <a:gd name="T81" fmla="*/ 202 h 362"/>
                  <a:gd name="T82" fmla="*/ 788 w 860"/>
                  <a:gd name="T83" fmla="*/ 174 h 362"/>
                  <a:gd name="T84" fmla="*/ 824 w 860"/>
                  <a:gd name="T85" fmla="*/ 168 h 362"/>
                  <a:gd name="T86" fmla="*/ 858 w 860"/>
                  <a:gd name="T87" fmla="*/ 156 h 362"/>
                  <a:gd name="T88" fmla="*/ 860 w 860"/>
                  <a:gd name="T89" fmla="*/ 140 h 36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860"/>
                  <a:gd name="T136" fmla="*/ 0 h 362"/>
                  <a:gd name="T137" fmla="*/ 860 w 860"/>
                  <a:gd name="T138" fmla="*/ 362 h 36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860" h="362">
                    <a:moveTo>
                      <a:pt x="856" y="126"/>
                    </a:moveTo>
                    <a:lnTo>
                      <a:pt x="856" y="126"/>
                    </a:lnTo>
                    <a:lnTo>
                      <a:pt x="852" y="136"/>
                    </a:lnTo>
                    <a:lnTo>
                      <a:pt x="850" y="140"/>
                    </a:lnTo>
                    <a:lnTo>
                      <a:pt x="848" y="144"/>
                    </a:lnTo>
                    <a:lnTo>
                      <a:pt x="746" y="162"/>
                    </a:lnTo>
                    <a:lnTo>
                      <a:pt x="688" y="172"/>
                    </a:lnTo>
                    <a:lnTo>
                      <a:pt x="646" y="182"/>
                    </a:lnTo>
                    <a:lnTo>
                      <a:pt x="642" y="184"/>
                    </a:lnTo>
                    <a:lnTo>
                      <a:pt x="630" y="188"/>
                    </a:lnTo>
                    <a:lnTo>
                      <a:pt x="618" y="190"/>
                    </a:lnTo>
                    <a:lnTo>
                      <a:pt x="590" y="200"/>
                    </a:lnTo>
                    <a:lnTo>
                      <a:pt x="570" y="206"/>
                    </a:lnTo>
                    <a:lnTo>
                      <a:pt x="534" y="220"/>
                    </a:lnTo>
                    <a:lnTo>
                      <a:pt x="518" y="226"/>
                    </a:lnTo>
                    <a:lnTo>
                      <a:pt x="484" y="238"/>
                    </a:lnTo>
                    <a:lnTo>
                      <a:pt x="476" y="242"/>
                    </a:lnTo>
                    <a:lnTo>
                      <a:pt x="432" y="262"/>
                    </a:lnTo>
                    <a:lnTo>
                      <a:pt x="392" y="280"/>
                    </a:lnTo>
                    <a:lnTo>
                      <a:pt x="376" y="288"/>
                    </a:lnTo>
                    <a:lnTo>
                      <a:pt x="362" y="296"/>
                    </a:lnTo>
                    <a:lnTo>
                      <a:pt x="330" y="314"/>
                    </a:lnTo>
                    <a:lnTo>
                      <a:pt x="322" y="318"/>
                    </a:lnTo>
                    <a:lnTo>
                      <a:pt x="290" y="336"/>
                    </a:lnTo>
                    <a:lnTo>
                      <a:pt x="260" y="318"/>
                    </a:lnTo>
                    <a:lnTo>
                      <a:pt x="236" y="300"/>
                    </a:lnTo>
                    <a:lnTo>
                      <a:pt x="212" y="280"/>
                    </a:lnTo>
                    <a:lnTo>
                      <a:pt x="184" y="252"/>
                    </a:lnTo>
                    <a:lnTo>
                      <a:pt x="148" y="214"/>
                    </a:lnTo>
                    <a:lnTo>
                      <a:pt x="110" y="166"/>
                    </a:lnTo>
                    <a:lnTo>
                      <a:pt x="78" y="124"/>
                    </a:lnTo>
                    <a:lnTo>
                      <a:pt x="50" y="82"/>
                    </a:lnTo>
                    <a:lnTo>
                      <a:pt x="44" y="70"/>
                    </a:lnTo>
                    <a:lnTo>
                      <a:pt x="36" y="62"/>
                    </a:lnTo>
                    <a:lnTo>
                      <a:pt x="18" y="42"/>
                    </a:lnTo>
                    <a:lnTo>
                      <a:pt x="10" y="34"/>
                    </a:lnTo>
                    <a:lnTo>
                      <a:pt x="4" y="24"/>
                    </a:lnTo>
                    <a:lnTo>
                      <a:pt x="0" y="12"/>
                    </a:lnTo>
                    <a:lnTo>
                      <a:pt x="2" y="0"/>
                    </a:lnTo>
                    <a:lnTo>
                      <a:pt x="0" y="8"/>
                    </a:lnTo>
                    <a:lnTo>
                      <a:pt x="0" y="18"/>
                    </a:lnTo>
                    <a:lnTo>
                      <a:pt x="4" y="36"/>
                    </a:lnTo>
                    <a:lnTo>
                      <a:pt x="30" y="74"/>
                    </a:lnTo>
                    <a:lnTo>
                      <a:pt x="58" y="110"/>
                    </a:lnTo>
                    <a:lnTo>
                      <a:pt x="110" y="184"/>
                    </a:lnTo>
                    <a:lnTo>
                      <a:pt x="148" y="234"/>
                    </a:lnTo>
                    <a:lnTo>
                      <a:pt x="184" y="276"/>
                    </a:lnTo>
                    <a:lnTo>
                      <a:pt x="212" y="304"/>
                    </a:lnTo>
                    <a:lnTo>
                      <a:pt x="236" y="324"/>
                    </a:lnTo>
                    <a:lnTo>
                      <a:pt x="260" y="344"/>
                    </a:lnTo>
                    <a:lnTo>
                      <a:pt x="284" y="360"/>
                    </a:lnTo>
                    <a:lnTo>
                      <a:pt x="290" y="360"/>
                    </a:lnTo>
                    <a:lnTo>
                      <a:pt x="292" y="362"/>
                    </a:lnTo>
                    <a:lnTo>
                      <a:pt x="322" y="344"/>
                    </a:lnTo>
                    <a:lnTo>
                      <a:pt x="330" y="340"/>
                    </a:lnTo>
                    <a:lnTo>
                      <a:pt x="362" y="324"/>
                    </a:lnTo>
                    <a:lnTo>
                      <a:pt x="376" y="316"/>
                    </a:lnTo>
                    <a:lnTo>
                      <a:pt x="384" y="312"/>
                    </a:lnTo>
                    <a:lnTo>
                      <a:pt x="392" y="310"/>
                    </a:lnTo>
                    <a:lnTo>
                      <a:pt x="432" y="292"/>
                    </a:lnTo>
                    <a:lnTo>
                      <a:pt x="476" y="274"/>
                    </a:lnTo>
                    <a:lnTo>
                      <a:pt x="484" y="272"/>
                    </a:lnTo>
                    <a:lnTo>
                      <a:pt x="518" y="258"/>
                    </a:lnTo>
                    <a:lnTo>
                      <a:pt x="534" y="252"/>
                    </a:lnTo>
                    <a:lnTo>
                      <a:pt x="570" y="240"/>
                    </a:lnTo>
                    <a:lnTo>
                      <a:pt x="590" y="232"/>
                    </a:lnTo>
                    <a:lnTo>
                      <a:pt x="618" y="224"/>
                    </a:lnTo>
                    <a:lnTo>
                      <a:pt x="630" y="218"/>
                    </a:lnTo>
                    <a:lnTo>
                      <a:pt x="646" y="214"/>
                    </a:lnTo>
                    <a:lnTo>
                      <a:pt x="688" y="202"/>
                    </a:lnTo>
                    <a:lnTo>
                      <a:pt x="746" y="184"/>
                    </a:lnTo>
                    <a:lnTo>
                      <a:pt x="788" y="174"/>
                    </a:lnTo>
                    <a:lnTo>
                      <a:pt x="806" y="170"/>
                    </a:lnTo>
                    <a:lnTo>
                      <a:pt x="824" y="168"/>
                    </a:lnTo>
                    <a:lnTo>
                      <a:pt x="842" y="164"/>
                    </a:lnTo>
                    <a:lnTo>
                      <a:pt x="850" y="160"/>
                    </a:lnTo>
                    <a:lnTo>
                      <a:pt x="858" y="156"/>
                    </a:lnTo>
                    <a:lnTo>
                      <a:pt x="860" y="148"/>
                    </a:lnTo>
                    <a:lnTo>
                      <a:pt x="860" y="140"/>
                    </a:lnTo>
                    <a:lnTo>
                      <a:pt x="856" y="1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26" name="Freeform 36"/>
              <p:cNvSpPr>
                <a:spLocks/>
              </p:cNvSpPr>
              <p:nvPr/>
            </p:nvSpPr>
            <p:spPr bwMode="auto">
              <a:xfrm flipH="1">
                <a:off x="4640" y="716"/>
                <a:ext cx="684" cy="732"/>
              </a:xfrm>
              <a:custGeom>
                <a:avLst/>
                <a:gdLst>
                  <a:gd name="T0" fmla="*/ 274 w 684"/>
                  <a:gd name="T1" fmla="*/ 648 h 732"/>
                  <a:gd name="T2" fmla="*/ 354 w 684"/>
                  <a:gd name="T3" fmla="*/ 716 h 732"/>
                  <a:gd name="T4" fmla="*/ 374 w 684"/>
                  <a:gd name="T5" fmla="*/ 732 h 732"/>
                  <a:gd name="T6" fmla="*/ 326 w 684"/>
                  <a:gd name="T7" fmla="*/ 664 h 732"/>
                  <a:gd name="T8" fmla="*/ 238 w 684"/>
                  <a:gd name="T9" fmla="*/ 568 h 732"/>
                  <a:gd name="T10" fmla="*/ 150 w 684"/>
                  <a:gd name="T11" fmla="*/ 432 h 732"/>
                  <a:gd name="T12" fmla="*/ 274 w 684"/>
                  <a:gd name="T13" fmla="*/ 416 h 732"/>
                  <a:gd name="T14" fmla="*/ 350 w 684"/>
                  <a:gd name="T15" fmla="*/ 414 h 732"/>
                  <a:gd name="T16" fmla="*/ 420 w 684"/>
                  <a:gd name="T17" fmla="*/ 414 h 732"/>
                  <a:gd name="T18" fmla="*/ 482 w 684"/>
                  <a:gd name="T19" fmla="*/ 418 h 732"/>
                  <a:gd name="T20" fmla="*/ 574 w 684"/>
                  <a:gd name="T21" fmla="*/ 422 h 732"/>
                  <a:gd name="T22" fmla="*/ 608 w 684"/>
                  <a:gd name="T23" fmla="*/ 422 h 732"/>
                  <a:gd name="T24" fmla="*/ 522 w 684"/>
                  <a:gd name="T25" fmla="*/ 408 h 732"/>
                  <a:gd name="T26" fmla="*/ 452 w 684"/>
                  <a:gd name="T27" fmla="*/ 402 h 732"/>
                  <a:gd name="T28" fmla="*/ 380 w 684"/>
                  <a:gd name="T29" fmla="*/ 400 h 732"/>
                  <a:gd name="T30" fmla="*/ 274 w 684"/>
                  <a:gd name="T31" fmla="*/ 404 h 732"/>
                  <a:gd name="T32" fmla="*/ 108 w 684"/>
                  <a:gd name="T33" fmla="*/ 426 h 732"/>
                  <a:gd name="T34" fmla="*/ 108 w 684"/>
                  <a:gd name="T35" fmla="*/ 386 h 732"/>
                  <a:gd name="T36" fmla="*/ 238 w 684"/>
                  <a:gd name="T37" fmla="*/ 370 h 732"/>
                  <a:gd name="T38" fmla="*/ 350 w 684"/>
                  <a:gd name="T39" fmla="*/ 366 h 732"/>
                  <a:gd name="T40" fmla="*/ 420 w 684"/>
                  <a:gd name="T41" fmla="*/ 368 h 732"/>
                  <a:gd name="T42" fmla="*/ 482 w 684"/>
                  <a:gd name="T43" fmla="*/ 370 h 732"/>
                  <a:gd name="T44" fmla="*/ 574 w 684"/>
                  <a:gd name="T45" fmla="*/ 378 h 732"/>
                  <a:gd name="T46" fmla="*/ 574 w 684"/>
                  <a:gd name="T47" fmla="*/ 374 h 732"/>
                  <a:gd name="T48" fmla="*/ 522 w 684"/>
                  <a:gd name="T49" fmla="*/ 362 h 732"/>
                  <a:gd name="T50" fmla="*/ 452 w 684"/>
                  <a:gd name="T51" fmla="*/ 356 h 732"/>
                  <a:gd name="T52" fmla="*/ 380 w 684"/>
                  <a:gd name="T53" fmla="*/ 352 h 732"/>
                  <a:gd name="T54" fmla="*/ 274 w 684"/>
                  <a:gd name="T55" fmla="*/ 354 h 732"/>
                  <a:gd name="T56" fmla="*/ 136 w 684"/>
                  <a:gd name="T57" fmla="*/ 370 h 732"/>
                  <a:gd name="T58" fmla="*/ 50 w 684"/>
                  <a:gd name="T59" fmla="*/ 168 h 732"/>
                  <a:gd name="T60" fmla="*/ 16 w 684"/>
                  <a:gd name="T61" fmla="*/ 54 h 732"/>
                  <a:gd name="T62" fmla="*/ 132 w 684"/>
                  <a:gd name="T63" fmla="*/ 24 h 732"/>
                  <a:gd name="T64" fmla="*/ 274 w 684"/>
                  <a:gd name="T65" fmla="*/ 20 h 732"/>
                  <a:gd name="T66" fmla="*/ 380 w 684"/>
                  <a:gd name="T67" fmla="*/ 24 h 732"/>
                  <a:gd name="T68" fmla="*/ 452 w 684"/>
                  <a:gd name="T69" fmla="*/ 32 h 732"/>
                  <a:gd name="T70" fmla="*/ 522 w 684"/>
                  <a:gd name="T71" fmla="*/ 44 h 732"/>
                  <a:gd name="T72" fmla="*/ 608 w 684"/>
                  <a:gd name="T73" fmla="*/ 66 h 732"/>
                  <a:gd name="T74" fmla="*/ 660 w 684"/>
                  <a:gd name="T75" fmla="*/ 84 h 732"/>
                  <a:gd name="T76" fmla="*/ 630 w 684"/>
                  <a:gd name="T77" fmla="*/ 372 h 732"/>
                  <a:gd name="T78" fmla="*/ 624 w 684"/>
                  <a:gd name="T79" fmla="*/ 386 h 732"/>
                  <a:gd name="T80" fmla="*/ 650 w 684"/>
                  <a:gd name="T81" fmla="*/ 420 h 732"/>
                  <a:gd name="T82" fmla="*/ 652 w 684"/>
                  <a:gd name="T83" fmla="*/ 348 h 732"/>
                  <a:gd name="T84" fmla="*/ 674 w 684"/>
                  <a:gd name="T85" fmla="*/ 164 h 732"/>
                  <a:gd name="T86" fmla="*/ 682 w 684"/>
                  <a:gd name="T87" fmla="*/ 72 h 732"/>
                  <a:gd name="T88" fmla="*/ 624 w 684"/>
                  <a:gd name="T89" fmla="*/ 48 h 732"/>
                  <a:gd name="T90" fmla="*/ 566 w 684"/>
                  <a:gd name="T91" fmla="*/ 36 h 732"/>
                  <a:gd name="T92" fmla="*/ 466 w 684"/>
                  <a:gd name="T93" fmla="*/ 16 h 732"/>
                  <a:gd name="T94" fmla="*/ 412 w 684"/>
                  <a:gd name="T95" fmla="*/ 8 h 732"/>
                  <a:gd name="T96" fmla="*/ 334 w 684"/>
                  <a:gd name="T97" fmla="*/ 2 h 732"/>
                  <a:gd name="T98" fmla="*/ 238 w 684"/>
                  <a:gd name="T99" fmla="*/ 0 h 732"/>
                  <a:gd name="T100" fmla="*/ 48 w 684"/>
                  <a:gd name="T101" fmla="*/ 18 h 732"/>
                  <a:gd name="T102" fmla="*/ 44 w 684"/>
                  <a:gd name="T103" fmla="*/ 240 h 732"/>
                  <a:gd name="T104" fmla="*/ 58 w 684"/>
                  <a:gd name="T105" fmla="*/ 394 h 732"/>
                  <a:gd name="T106" fmla="*/ 72 w 684"/>
                  <a:gd name="T107" fmla="*/ 400 h 732"/>
                  <a:gd name="T108" fmla="*/ 90 w 684"/>
                  <a:gd name="T109" fmla="*/ 434 h 732"/>
                  <a:gd name="T110" fmla="*/ 70 w 684"/>
                  <a:gd name="T111" fmla="*/ 436 h 732"/>
                  <a:gd name="T112" fmla="*/ 62 w 684"/>
                  <a:gd name="T113" fmla="*/ 428 h 732"/>
                  <a:gd name="T114" fmla="*/ 88 w 684"/>
                  <a:gd name="T115" fmla="*/ 450 h 732"/>
                  <a:gd name="T116" fmla="*/ 200 w 684"/>
                  <a:gd name="T117" fmla="*/ 564 h 73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684"/>
                  <a:gd name="T178" fmla="*/ 0 h 732"/>
                  <a:gd name="T179" fmla="*/ 684 w 684"/>
                  <a:gd name="T180" fmla="*/ 732 h 73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684" h="732">
                    <a:moveTo>
                      <a:pt x="200" y="564"/>
                    </a:moveTo>
                    <a:lnTo>
                      <a:pt x="200" y="564"/>
                    </a:lnTo>
                    <a:lnTo>
                      <a:pt x="238" y="608"/>
                    </a:lnTo>
                    <a:lnTo>
                      <a:pt x="274" y="648"/>
                    </a:lnTo>
                    <a:lnTo>
                      <a:pt x="302" y="674"/>
                    </a:lnTo>
                    <a:lnTo>
                      <a:pt x="320" y="690"/>
                    </a:lnTo>
                    <a:lnTo>
                      <a:pt x="350" y="714"/>
                    </a:lnTo>
                    <a:lnTo>
                      <a:pt x="354" y="716"/>
                    </a:lnTo>
                    <a:lnTo>
                      <a:pt x="360" y="720"/>
                    </a:lnTo>
                    <a:lnTo>
                      <a:pt x="364" y="726"/>
                    </a:lnTo>
                    <a:lnTo>
                      <a:pt x="368" y="732"/>
                    </a:lnTo>
                    <a:lnTo>
                      <a:pt x="370" y="732"/>
                    </a:lnTo>
                    <a:lnTo>
                      <a:pt x="374" y="732"/>
                    </a:lnTo>
                    <a:lnTo>
                      <a:pt x="372" y="724"/>
                    </a:lnTo>
                    <a:lnTo>
                      <a:pt x="368" y="718"/>
                    </a:lnTo>
                    <a:lnTo>
                      <a:pt x="350" y="694"/>
                    </a:lnTo>
                    <a:lnTo>
                      <a:pt x="326" y="664"/>
                    </a:lnTo>
                    <a:lnTo>
                      <a:pt x="302" y="636"/>
                    </a:lnTo>
                    <a:lnTo>
                      <a:pt x="274" y="606"/>
                    </a:lnTo>
                    <a:lnTo>
                      <a:pt x="238" y="568"/>
                    </a:lnTo>
                    <a:lnTo>
                      <a:pt x="200" y="532"/>
                    </a:lnTo>
                    <a:lnTo>
                      <a:pt x="150" y="486"/>
                    </a:lnTo>
                    <a:lnTo>
                      <a:pt x="100" y="444"/>
                    </a:lnTo>
                    <a:lnTo>
                      <a:pt x="150" y="432"/>
                    </a:lnTo>
                    <a:lnTo>
                      <a:pt x="200" y="424"/>
                    </a:lnTo>
                    <a:lnTo>
                      <a:pt x="238" y="420"/>
                    </a:lnTo>
                    <a:lnTo>
                      <a:pt x="274" y="416"/>
                    </a:lnTo>
                    <a:lnTo>
                      <a:pt x="296" y="414"/>
                    </a:lnTo>
                    <a:lnTo>
                      <a:pt x="302" y="414"/>
                    </a:lnTo>
                    <a:lnTo>
                      <a:pt x="350" y="414"/>
                    </a:lnTo>
                    <a:lnTo>
                      <a:pt x="380" y="414"/>
                    </a:lnTo>
                    <a:lnTo>
                      <a:pt x="412" y="414"/>
                    </a:lnTo>
                    <a:lnTo>
                      <a:pt x="420" y="414"/>
                    </a:lnTo>
                    <a:lnTo>
                      <a:pt x="452" y="416"/>
                    </a:lnTo>
                    <a:lnTo>
                      <a:pt x="466" y="416"/>
                    </a:lnTo>
                    <a:lnTo>
                      <a:pt x="482" y="418"/>
                    </a:lnTo>
                    <a:lnTo>
                      <a:pt x="522" y="420"/>
                    </a:lnTo>
                    <a:lnTo>
                      <a:pt x="566" y="422"/>
                    </a:lnTo>
                    <a:lnTo>
                      <a:pt x="574" y="422"/>
                    </a:lnTo>
                    <a:lnTo>
                      <a:pt x="608" y="424"/>
                    </a:lnTo>
                    <a:lnTo>
                      <a:pt x="618" y="424"/>
                    </a:lnTo>
                    <a:lnTo>
                      <a:pt x="608" y="422"/>
                    </a:lnTo>
                    <a:lnTo>
                      <a:pt x="574" y="416"/>
                    </a:lnTo>
                    <a:lnTo>
                      <a:pt x="566" y="414"/>
                    </a:lnTo>
                    <a:lnTo>
                      <a:pt x="522" y="408"/>
                    </a:lnTo>
                    <a:lnTo>
                      <a:pt x="482" y="404"/>
                    </a:lnTo>
                    <a:lnTo>
                      <a:pt x="466" y="402"/>
                    </a:lnTo>
                    <a:lnTo>
                      <a:pt x="452" y="402"/>
                    </a:lnTo>
                    <a:lnTo>
                      <a:pt x="420" y="400"/>
                    </a:lnTo>
                    <a:lnTo>
                      <a:pt x="412" y="400"/>
                    </a:lnTo>
                    <a:lnTo>
                      <a:pt x="380" y="400"/>
                    </a:lnTo>
                    <a:lnTo>
                      <a:pt x="350" y="400"/>
                    </a:lnTo>
                    <a:lnTo>
                      <a:pt x="302" y="402"/>
                    </a:lnTo>
                    <a:lnTo>
                      <a:pt x="274" y="404"/>
                    </a:lnTo>
                    <a:lnTo>
                      <a:pt x="238" y="406"/>
                    </a:lnTo>
                    <a:lnTo>
                      <a:pt x="200" y="412"/>
                    </a:lnTo>
                    <a:lnTo>
                      <a:pt x="154" y="418"/>
                    </a:lnTo>
                    <a:lnTo>
                      <a:pt x="108" y="426"/>
                    </a:lnTo>
                    <a:lnTo>
                      <a:pt x="100" y="408"/>
                    </a:lnTo>
                    <a:lnTo>
                      <a:pt x="98" y="400"/>
                    </a:lnTo>
                    <a:lnTo>
                      <a:pt x="92" y="392"/>
                    </a:lnTo>
                    <a:lnTo>
                      <a:pt x="108" y="386"/>
                    </a:lnTo>
                    <a:lnTo>
                      <a:pt x="124" y="382"/>
                    </a:lnTo>
                    <a:lnTo>
                      <a:pt x="158" y="378"/>
                    </a:lnTo>
                    <a:lnTo>
                      <a:pt x="200" y="372"/>
                    </a:lnTo>
                    <a:lnTo>
                      <a:pt x="238" y="370"/>
                    </a:lnTo>
                    <a:lnTo>
                      <a:pt x="274" y="368"/>
                    </a:lnTo>
                    <a:lnTo>
                      <a:pt x="302" y="366"/>
                    </a:lnTo>
                    <a:lnTo>
                      <a:pt x="350" y="366"/>
                    </a:lnTo>
                    <a:lnTo>
                      <a:pt x="380" y="366"/>
                    </a:lnTo>
                    <a:lnTo>
                      <a:pt x="412" y="366"/>
                    </a:lnTo>
                    <a:lnTo>
                      <a:pt x="420" y="368"/>
                    </a:lnTo>
                    <a:lnTo>
                      <a:pt x="452" y="368"/>
                    </a:lnTo>
                    <a:lnTo>
                      <a:pt x="466" y="370"/>
                    </a:lnTo>
                    <a:lnTo>
                      <a:pt x="482" y="370"/>
                    </a:lnTo>
                    <a:lnTo>
                      <a:pt x="522" y="374"/>
                    </a:lnTo>
                    <a:lnTo>
                      <a:pt x="566" y="378"/>
                    </a:lnTo>
                    <a:lnTo>
                      <a:pt x="574" y="378"/>
                    </a:lnTo>
                    <a:lnTo>
                      <a:pt x="600" y="382"/>
                    </a:lnTo>
                    <a:lnTo>
                      <a:pt x="588" y="378"/>
                    </a:lnTo>
                    <a:lnTo>
                      <a:pt x="574" y="374"/>
                    </a:lnTo>
                    <a:lnTo>
                      <a:pt x="566" y="372"/>
                    </a:lnTo>
                    <a:lnTo>
                      <a:pt x="550" y="370"/>
                    </a:lnTo>
                    <a:lnTo>
                      <a:pt x="536" y="364"/>
                    </a:lnTo>
                    <a:lnTo>
                      <a:pt x="522" y="362"/>
                    </a:lnTo>
                    <a:lnTo>
                      <a:pt x="482" y="358"/>
                    </a:lnTo>
                    <a:lnTo>
                      <a:pt x="466" y="356"/>
                    </a:lnTo>
                    <a:lnTo>
                      <a:pt x="452" y="356"/>
                    </a:lnTo>
                    <a:lnTo>
                      <a:pt x="420" y="354"/>
                    </a:lnTo>
                    <a:lnTo>
                      <a:pt x="412" y="354"/>
                    </a:lnTo>
                    <a:lnTo>
                      <a:pt x="380" y="352"/>
                    </a:lnTo>
                    <a:lnTo>
                      <a:pt x="350" y="352"/>
                    </a:lnTo>
                    <a:lnTo>
                      <a:pt x="302" y="354"/>
                    </a:lnTo>
                    <a:lnTo>
                      <a:pt x="274" y="354"/>
                    </a:lnTo>
                    <a:lnTo>
                      <a:pt x="238" y="358"/>
                    </a:lnTo>
                    <a:lnTo>
                      <a:pt x="200" y="360"/>
                    </a:lnTo>
                    <a:lnTo>
                      <a:pt x="136" y="370"/>
                    </a:lnTo>
                    <a:lnTo>
                      <a:pt x="74" y="382"/>
                    </a:lnTo>
                    <a:lnTo>
                      <a:pt x="70" y="312"/>
                    </a:lnTo>
                    <a:lnTo>
                      <a:pt x="62" y="238"/>
                    </a:lnTo>
                    <a:lnTo>
                      <a:pt x="58" y="202"/>
                    </a:lnTo>
                    <a:lnTo>
                      <a:pt x="50" y="168"/>
                    </a:lnTo>
                    <a:lnTo>
                      <a:pt x="44" y="132"/>
                    </a:lnTo>
                    <a:lnTo>
                      <a:pt x="34" y="98"/>
                    </a:lnTo>
                    <a:lnTo>
                      <a:pt x="28" y="84"/>
                    </a:lnTo>
                    <a:lnTo>
                      <a:pt x="22" y="68"/>
                    </a:lnTo>
                    <a:lnTo>
                      <a:pt x="16" y="54"/>
                    </a:lnTo>
                    <a:lnTo>
                      <a:pt x="12" y="38"/>
                    </a:lnTo>
                    <a:lnTo>
                      <a:pt x="38" y="34"/>
                    </a:lnTo>
                    <a:lnTo>
                      <a:pt x="66" y="30"/>
                    </a:lnTo>
                    <a:lnTo>
                      <a:pt x="132" y="24"/>
                    </a:lnTo>
                    <a:lnTo>
                      <a:pt x="200" y="20"/>
                    </a:lnTo>
                    <a:lnTo>
                      <a:pt x="238" y="20"/>
                    </a:lnTo>
                    <a:lnTo>
                      <a:pt x="274" y="20"/>
                    </a:lnTo>
                    <a:lnTo>
                      <a:pt x="302" y="20"/>
                    </a:lnTo>
                    <a:lnTo>
                      <a:pt x="350" y="22"/>
                    </a:lnTo>
                    <a:lnTo>
                      <a:pt x="380" y="24"/>
                    </a:lnTo>
                    <a:lnTo>
                      <a:pt x="412" y="28"/>
                    </a:lnTo>
                    <a:lnTo>
                      <a:pt x="420" y="28"/>
                    </a:lnTo>
                    <a:lnTo>
                      <a:pt x="452" y="32"/>
                    </a:lnTo>
                    <a:lnTo>
                      <a:pt x="466" y="34"/>
                    </a:lnTo>
                    <a:lnTo>
                      <a:pt x="482" y="38"/>
                    </a:lnTo>
                    <a:lnTo>
                      <a:pt x="522" y="44"/>
                    </a:lnTo>
                    <a:lnTo>
                      <a:pt x="566" y="54"/>
                    </a:lnTo>
                    <a:lnTo>
                      <a:pt x="574" y="56"/>
                    </a:lnTo>
                    <a:lnTo>
                      <a:pt x="608" y="66"/>
                    </a:lnTo>
                    <a:lnTo>
                      <a:pt x="624" y="72"/>
                    </a:lnTo>
                    <a:lnTo>
                      <a:pt x="644" y="78"/>
                    </a:lnTo>
                    <a:lnTo>
                      <a:pt x="660" y="84"/>
                    </a:lnTo>
                    <a:lnTo>
                      <a:pt x="666" y="90"/>
                    </a:lnTo>
                    <a:lnTo>
                      <a:pt x="660" y="150"/>
                    </a:lnTo>
                    <a:lnTo>
                      <a:pt x="634" y="362"/>
                    </a:lnTo>
                    <a:lnTo>
                      <a:pt x="632" y="368"/>
                    </a:lnTo>
                    <a:lnTo>
                      <a:pt x="630" y="372"/>
                    </a:lnTo>
                    <a:lnTo>
                      <a:pt x="624" y="378"/>
                    </a:lnTo>
                    <a:lnTo>
                      <a:pt x="622" y="386"/>
                    </a:lnTo>
                    <a:lnTo>
                      <a:pt x="624" y="386"/>
                    </a:lnTo>
                    <a:lnTo>
                      <a:pt x="634" y="392"/>
                    </a:lnTo>
                    <a:lnTo>
                      <a:pt x="640" y="400"/>
                    </a:lnTo>
                    <a:lnTo>
                      <a:pt x="644" y="412"/>
                    </a:lnTo>
                    <a:lnTo>
                      <a:pt x="646" y="426"/>
                    </a:lnTo>
                    <a:lnTo>
                      <a:pt x="650" y="420"/>
                    </a:lnTo>
                    <a:lnTo>
                      <a:pt x="650" y="414"/>
                    </a:lnTo>
                    <a:lnTo>
                      <a:pt x="650" y="402"/>
                    </a:lnTo>
                    <a:lnTo>
                      <a:pt x="648" y="390"/>
                    </a:lnTo>
                    <a:lnTo>
                      <a:pt x="642" y="378"/>
                    </a:lnTo>
                    <a:lnTo>
                      <a:pt x="652" y="348"/>
                    </a:lnTo>
                    <a:lnTo>
                      <a:pt x="660" y="318"/>
                    </a:lnTo>
                    <a:lnTo>
                      <a:pt x="664" y="294"/>
                    </a:lnTo>
                    <a:lnTo>
                      <a:pt x="666" y="268"/>
                    </a:lnTo>
                    <a:lnTo>
                      <a:pt x="670" y="216"/>
                    </a:lnTo>
                    <a:lnTo>
                      <a:pt x="674" y="164"/>
                    </a:lnTo>
                    <a:lnTo>
                      <a:pt x="676" y="110"/>
                    </a:lnTo>
                    <a:lnTo>
                      <a:pt x="680" y="96"/>
                    </a:lnTo>
                    <a:lnTo>
                      <a:pt x="684" y="80"/>
                    </a:lnTo>
                    <a:lnTo>
                      <a:pt x="682" y="72"/>
                    </a:lnTo>
                    <a:lnTo>
                      <a:pt x="680" y="64"/>
                    </a:lnTo>
                    <a:lnTo>
                      <a:pt x="660" y="58"/>
                    </a:lnTo>
                    <a:lnTo>
                      <a:pt x="624" y="48"/>
                    </a:lnTo>
                    <a:lnTo>
                      <a:pt x="608" y="44"/>
                    </a:lnTo>
                    <a:lnTo>
                      <a:pt x="574" y="38"/>
                    </a:lnTo>
                    <a:lnTo>
                      <a:pt x="566" y="36"/>
                    </a:lnTo>
                    <a:lnTo>
                      <a:pt x="522" y="26"/>
                    </a:lnTo>
                    <a:lnTo>
                      <a:pt x="482" y="18"/>
                    </a:lnTo>
                    <a:lnTo>
                      <a:pt x="466" y="16"/>
                    </a:lnTo>
                    <a:lnTo>
                      <a:pt x="452" y="14"/>
                    </a:lnTo>
                    <a:lnTo>
                      <a:pt x="420" y="10"/>
                    </a:lnTo>
                    <a:lnTo>
                      <a:pt x="412" y="8"/>
                    </a:lnTo>
                    <a:lnTo>
                      <a:pt x="380" y="4"/>
                    </a:lnTo>
                    <a:lnTo>
                      <a:pt x="350" y="2"/>
                    </a:lnTo>
                    <a:lnTo>
                      <a:pt x="334" y="2"/>
                    </a:lnTo>
                    <a:lnTo>
                      <a:pt x="302" y="0"/>
                    </a:lnTo>
                    <a:lnTo>
                      <a:pt x="274" y="0"/>
                    </a:lnTo>
                    <a:lnTo>
                      <a:pt x="238" y="0"/>
                    </a:lnTo>
                    <a:lnTo>
                      <a:pt x="200" y="0"/>
                    </a:lnTo>
                    <a:lnTo>
                      <a:pt x="148" y="4"/>
                    </a:lnTo>
                    <a:lnTo>
                      <a:pt x="98" y="8"/>
                    </a:lnTo>
                    <a:lnTo>
                      <a:pt x="48" y="18"/>
                    </a:lnTo>
                    <a:lnTo>
                      <a:pt x="0" y="30"/>
                    </a:lnTo>
                    <a:lnTo>
                      <a:pt x="10" y="64"/>
                    </a:lnTo>
                    <a:lnTo>
                      <a:pt x="20" y="98"/>
                    </a:lnTo>
                    <a:lnTo>
                      <a:pt x="32" y="168"/>
                    </a:lnTo>
                    <a:lnTo>
                      <a:pt x="44" y="240"/>
                    </a:lnTo>
                    <a:lnTo>
                      <a:pt x="56" y="312"/>
                    </a:lnTo>
                    <a:lnTo>
                      <a:pt x="60" y="332"/>
                    </a:lnTo>
                    <a:lnTo>
                      <a:pt x="60" y="354"/>
                    </a:lnTo>
                    <a:lnTo>
                      <a:pt x="60" y="374"/>
                    </a:lnTo>
                    <a:lnTo>
                      <a:pt x="58" y="394"/>
                    </a:lnTo>
                    <a:lnTo>
                      <a:pt x="62" y="398"/>
                    </a:lnTo>
                    <a:lnTo>
                      <a:pt x="64" y="398"/>
                    </a:lnTo>
                    <a:lnTo>
                      <a:pt x="68" y="400"/>
                    </a:lnTo>
                    <a:lnTo>
                      <a:pt x="72" y="400"/>
                    </a:lnTo>
                    <a:lnTo>
                      <a:pt x="78" y="408"/>
                    </a:lnTo>
                    <a:lnTo>
                      <a:pt x="86" y="414"/>
                    </a:lnTo>
                    <a:lnTo>
                      <a:pt x="90" y="424"/>
                    </a:lnTo>
                    <a:lnTo>
                      <a:pt x="90" y="428"/>
                    </a:lnTo>
                    <a:lnTo>
                      <a:pt x="90" y="434"/>
                    </a:lnTo>
                    <a:lnTo>
                      <a:pt x="86" y="438"/>
                    </a:lnTo>
                    <a:lnTo>
                      <a:pt x="82" y="440"/>
                    </a:lnTo>
                    <a:lnTo>
                      <a:pt x="78" y="440"/>
                    </a:lnTo>
                    <a:lnTo>
                      <a:pt x="74" y="440"/>
                    </a:lnTo>
                    <a:lnTo>
                      <a:pt x="70" y="436"/>
                    </a:lnTo>
                    <a:lnTo>
                      <a:pt x="68" y="434"/>
                    </a:lnTo>
                    <a:lnTo>
                      <a:pt x="66" y="426"/>
                    </a:lnTo>
                    <a:lnTo>
                      <a:pt x="64" y="410"/>
                    </a:lnTo>
                    <a:lnTo>
                      <a:pt x="62" y="418"/>
                    </a:lnTo>
                    <a:lnTo>
                      <a:pt x="62" y="428"/>
                    </a:lnTo>
                    <a:lnTo>
                      <a:pt x="64" y="436"/>
                    </a:lnTo>
                    <a:lnTo>
                      <a:pt x="68" y="444"/>
                    </a:lnTo>
                    <a:lnTo>
                      <a:pt x="74" y="448"/>
                    </a:lnTo>
                    <a:lnTo>
                      <a:pt x="80" y="450"/>
                    </a:lnTo>
                    <a:lnTo>
                      <a:pt x="88" y="450"/>
                    </a:lnTo>
                    <a:lnTo>
                      <a:pt x="94" y="448"/>
                    </a:lnTo>
                    <a:lnTo>
                      <a:pt x="124" y="474"/>
                    </a:lnTo>
                    <a:lnTo>
                      <a:pt x="150" y="504"/>
                    </a:lnTo>
                    <a:lnTo>
                      <a:pt x="200" y="56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27" name="Freeform 37"/>
              <p:cNvSpPr>
                <a:spLocks/>
              </p:cNvSpPr>
              <p:nvPr/>
            </p:nvSpPr>
            <p:spPr bwMode="auto">
              <a:xfrm flipH="1">
                <a:off x="4398" y="1288"/>
                <a:ext cx="556" cy="170"/>
              </a:xfrm>
              <a:custGeom>
                <a:avLst/>
                <a:gdLst>
                  <a:gd name="T0" fmla="*/ 10 w 556"/>
                  <a:gd name="T1" fmla="*/ 168 h 170"/>
                  <a:gd name="T2" fmla="*/ 42 w 556"/>
                  <a:gd name="T3" fmla="*/ 158 h 170"/>
                  <a:gd name="T4" fmla="*/ 50 w 556"/>
                  <a:gd name="T5" fmla="*/ 154 h 170"/>
                  <a:gd name="T6" fmla="*/ 64 w 556"/>
                  <a:gd name="T7" fmla="*/ 146 h 170"/>
                  <a:gd name="T8" fmla="*/ 82 w 556"/>
                  <a:gd name="T9" fmla="*/ 140 h 170"/>
                  <a:gd name="T10" fmla="*/ 112 w 556"/>
                  <a:gd name="T11" fmla="*/ 130 h 170"/>
                  <a:gd name="T12" fmla="*/ 196 w 556"/>
                  <a:gd name="T13" fmla="*/ 102 h 170"/>
                  <a:gd name="T14" fmla="*/ 238 w 556"/>
                  <a:gd name="T15" fmla="*/ 90 h 170"/>
                  <a:gd name="T16" fmla="*/ 290 w 556"/>
                  <a:gd name="T17" fmla="*/ 72 h 170"/>
                  <a:gd name="T18" fmla="*/ 292 w 556"/>
                  <a:gd name="T19" fmla="*/ 72 h 170"/>
                  <a:gd name="T20" fmla="*/ 310 w 556"/>
                  <a:gd name="T21" fmla="*/ 66 h 170"/>
                  <a:gd name="T22" fmla="*/ 338 w 556"/>
                  <a:gd name="T23" fmla="*/ 58 h 170"/>
                  <a:gd name="T24" fmla="*/ 350 w 556"/>
                  <a:gd name="T25" fmla="*/ 54 h 170"/>
                  <a:gd name="T26" fmla="*/ 366 w 556"/>
                  <a:gd name="T27" fmla="*/ 50 h 170"/>
                  <a:gd name="T28" fmla="*/ 408 w 556"/>
                  <a:gd name="T29" fmla="*/ 40 h 170"/>
                  <a:gd name="T30" fmla="*/ 466 w 556"/>
                  <a:gd name="T31" fmla="*/ 26 h 170"/>
                  <a:gd name="T32" fmla="*/ 556 w 556"/>
                  <a:gd name="T33" fmla="*/ 0 h 170"/>
                  <a:gd name="T34" fmla="*/ 510 w 556"/>
                  <a:gd name="T35" fmla="*/ 2 h 170"/>
                  <a:gd name="T36" fmla="*/ 466 w 556"/>
                  <a:gd name="T37" fmla="*/ 8 h 170"/>
                  <a:gd name="T38" fmla="*/ 408 w 556"/>
                  <a:gd name="T39" fmla="*/ 18 h 170"/>
                  <a:gd name="T40" fmla="*/ 366 w 556"/>
                  <a:gd name="T41" fmla="*/ 28 h 170"/>
                  <a:gd name="T42" fmla="*/ 350 w 556"/>
                  <a:gd name="T43" fmla="*/ 32 h 170"/>
                  <a:gd name="T44" fmla="*/ 338 w 556"/>
                  <a:gd name="T45" fmla="*/ 36 h 170"/>
                  <a:gd name="T46" fmla="*/ 322 w 556"/>
                  <a:gd name="T47" fmla="*/ 40 h 170"/>
                  <a:gd name="T48" fmla="*/ 310 w 556"/>
                  <a:gd name="T49" fmla="*/ 42 h 170"/>
                  <a:gd name="T50" fmla="*/ 290 w 556"/>
                  <a:gd name="T51" fmla="*/ 48 h 170"/>
                  <a:gd name="T52" fmla="*/ 254 w 556"/>
                  <a:gd name="T53" fmla="*/ 58 h 170"/>
                  <a:gd name="T54" fmla="*/ 238 w 556"/>
                  <a:gd name="T55" fmla="*/ 64 h 170"/>
                  <a:gd name="T56" fmla="*/ 204 w 556"/>
                  <a:gd name="T57" fmla="*/ 74 h 170"/>
                  <a:gd name="T58" fmla="*/ 196 w 556"/>
                  <a:gd name="T59" fmla="*/ 78 h 170"/>
                  <a:gd name="T60" fmla="*/ 152 w 556"/>
                  <a:gd name="T61" fmla="*/ 92 h 170"/>
                  <a:gd name="T62" fmla="*/ 112 w 556"/>
                  <a:gd name="T63" fmla="*/ 110 h 170"/>
                  <a:gd name="T64" fmla="*/ 96 w 556"/>
                  <a:gd name="T65" fmla="*/ 118 h 170"/>
                  <a:gd name="T66" fmla="*/ 82 w 556"/>
                  <a:gd name="T67" fmla="*/ 124 h 170"/>
                  <a:gd name="T68" fmla="*/ 50 w 556"/>
                  <a:gd name="T69" fmla="*/ 140 h 170"/>
                  <a:gd name="T70" fmla="*/ 42 w 556"/>
                  <a:gd name="T71" fmla="*/ 144 h 170"/>
                  <a:gd name="T72" fmla="*/ 10 w 556"/>
                  <a:gd name="T73" fmla="*/ 164 h 170"/>
                  <a:gd name="T74" fmla="*/ 0 w 556"/>
                  <a:gd name="T75" fmla="*/ 170 h 170"/>
                  <a:gd name="T76" fmla="*/ 10 w 556"/>
                  <a:gd name="T77" fmla="*/ 168 h 17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556"/>
                  <a:gd name="T118" fmla="*/ 0 h 170"/>
                  <a:gd name="T119" fmla="*/ 556 w 556"/>
                  <a:gd name="T120" fmla="*/ 170 h 17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556" h="170">
                    <a:moveTo>
                      <a:pt x="10" y="168"/>
                    </a:moveTo>
                    <a:lnTo>
                      <a:pt x="10" y="168"/>
                    </a:lnTo>
                    <a:lnTo>
                      <a:pt x="26" y="164"/>
                    </a:lnTo>
                    <a:lnTo>
                      <a:pt x="42" y="158"/>
                    </a:lnTo>
                    <a:lnTo>
                      <a:pt x="50" y="154"/>
                    </a:lnTo>
                    <a:lnTo>
                      <a:pt x="64" y="146"/>
                    </a:lnTo>
                    <a:lnTo>
                      <a:pt x="78" y="142"/>
                    </a:lnTo>
                    <a:lnTo>
                      <a:pt x="82" y="140"/>
                    </a:lnTo>
                    <a:lnTo>
                      <a:pt x="96" y="136"/>
                    </a:lnTo>
                    <a:lnTo>
                      <a:pt x="112" y="130"/>
                    </a:lnTo>
                    <a:lnTo>
                      <a:pt x="152" y="118"/>
                    </a:lnTo>
                    <a:lnTo>
                      <a:pt x="196" y="102"/>
                    </a:lnTo>
                    <a:lnTo>
                      <a:pt x="204" y="100"/>
                    </a:lnTo>
                    <a:lnTo>
                      <a:pt x="238" y="90"/>
                    </a:lnTo>
                    <a:lnTo>
                      <a:pt x="254" y="84"/>
                    </a:lnTo>
                    <a:lnTo>
                      <a:pt x="290" y="72"/>
                    </a:lnTo>
                    <a:lnTo>
                      <a:pt x="292" y="72"/>
                    </a:lnTo>
                    <a:lnTo>
                      <a:pt x="310" y="66"/>
                    </a:lnTo>
                    <a:lnTo>
                      <a:pt x="338" y="58"/>
                    </a:lnTo>
                    <a:lnTo>
                      <a:pt x="350" y="54"/>
                    </a:lnTo>
                    <a:lnTo>
                      <a:pt x="366" y="50"/>
                    </a:lnTo>
                    <a:lnTo>
                      <a:pt x="408" y="40"/>
                    </a:lnTo>
                    <a:lnTo>
                      <a:pt x="466" y="26"/>
                    </a:lnTo>
                    <a:lnTo>
                      <a:pt x="536" y="12"/>
                    </a:lnTo>
                    <a:lnTo>
                      <a:pt x="556" y="0"/>
                    </a:lnTo>
                    <a:lnTo>
                      <a:pt x="510" y="2"/>
                    </a:lnTo>
                    <a:lnTo>
                      <a:pt x="466" y="8"/>
                    </a:lnTo>
                    <a:lnTo>
                      <a:pt x="436" y="12"/>
                    </a:lnTo>
                    <a:lnTo>
                      <a:pt x="408" y="18"/>
                    </a:lnTo>
                    <a:lnTo>
                      <a:pt x="366" y="28"/>
                    </a:lnTo>
                    <a:lnTo>
                      <a:pt x="350" y="32"/>
                    </a:lnTo>
                    <a:lnTo>
                      <a:pt x="338" y="36"/>
                    </a:lnTo>
                    <a:lnTo>
                      <a:pt x="322" y="40"/>
                    </a:lnTo>
                    <a:lnTo>
                      <a:pt x="310" y="42"/>
                    </a:lnTo>
                    <a:lnTo>
                      <a:pt x="290" y="48"/>
                    </a:lnTo>
                    <a:lnTo>
                      <a:pt x="254" y="58"/>
                    </a:lnTo>
                    <a:lnTo>
                      <a:pt x="238" y="64"/>
                    </a:lnTo>
                    <a:lnTo>
                      <a:pt x="204" y="74"/>
                    </a:lnTo>
                    <a:lnTo>
                      <a:pt x="196" y="78"/>
                    </a:lnTo>
                    <a:lnTo>
                      <a:pt x="152" y="92"/>
                    </a:lnTo>
                    <a:lnTo>
                      <a:pt x="112" y="110"/>
                    </a:lnTo>
                    <a:lnTo>
                      <a:pt x="96" y="118"/>
                    </a:lnTo>
                    <a:lnTo>
                      <a:pt x="82" y="124"/>
                    </a:lnTo>
                    <a:lnTo>
                      <a:pt x="50" y="140"/>
                    </a:lnTo>
                    <a:lnTo>
                      <a:pt x="42" y="144"/>
                    </a:lnTo>
                    <a:lnTo>
                      <a:pt x="10" y="164"/>
                    </a:lnTo>
                    <a:lnTo>
                      <a:pt x="0" y="170"/>
                    </a:lnTo>
                    <a:lnTo>
                      <a:pt x="10"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28" name="Freeform 38"/>
              <p:cNvSpPr>
                <a:spLocks/>
              </p:cNvSpPr>
              <p:nvPr/>
            </p:nvSpPr>
            <p:spPr bwMode="auto">
              <a:xfrm flipH="1">
                <a:off x="4958" y="1162"/>
                <a:ext cx="42" cy="12"/>
              </a:xfrm>
              <a:custGeom>
                <a:avLst/>
                <a:gdLst>
                  <a:gd name="T0" fmla="*/ 26 w 42"/>
                  <a:gd name="T1" fmla="*/ 2 h 12"/>
                  <a:gd name="T2" fmla="*/ 26 w 42"/>
                  <a:gd name="T3" fmla="*/ 2 h 12"/>
                  <a:gd name="T4" fmla="*/ 14 w 42"/>
                  <a:gd name="T5" fmla="*/ 2 h 12"/>
                  <a:gd name="T6" fmla="*/ 2 w 42"/>
                  <a:gd name="T7" fmla="*/ 2 h 12"/>
                  <a:gd name="T8" fmla="*/ 2 w 42"/>
                  <a:gd name="T9" fmla="*/ 2 h 12"/>
                  <a:gd name="T10" fmla="*/ 0 w 42"/>
                  <a:gd name="T11" fmla="*/ 4 h 12"/>
                  <a:gd name="T12" fmla="*/ 2 w 42"/>
                  <a:gd name="T13" fmla="*/ 8 h 12"/>
                  <a:gd name="T14" fmla="*/ 4 w 42"/>
                  <a:gd name="T15" fmla="*/ 12 h 12"/>
                  <a:gd name="T16" fmla="*/ 4 w 42"/>
                  <a:gd name="T17" fmla="*/ 12 h 12"/>
                  <a:gd name="T18" fmla="*/ 26 w 42"/>
                  <a:gd name="T19" fmla="*/ 12 h 12"/>
                  <a:gd name="T20" fmla="*/ 26 w 42"/>
                  <a:gd name="T21" fmla="*/ 12 h 12"/>
                  <a:gd name="T22" fmla="*/ 36 w 42"/>
                  <a:gd name="T23" fmla="*/ 8 h 12"/>
                  <a:gd name="T24" fmla="*/ 38 w 42"/>
                  <a:gd name="T25" fmla="*/ 6 h 12"/>
                  <a:gd name="T26" fmla="*/ 42 w 42"/>
                  <a:gd name="T27" fmla="*/ 2 h 12"/>
                  <a:gd name="T28" fmla="*/ 42 w 42"/>
                  <a:gd name="T29" fmla="*/ 2 h 12"/>
                  <a:gd name="T30" fmla="*/ 34 w 42"/>
                  <a:gd name="T31" fmla="*/ 0 h 12"/>
                  <a:gd name="T32" fmla="*/ 26 w 42"/>
                  <a:gd name="T33" fmla="*/ 2 h 12"/>
                  <a:gd name="T34" fmla="*/ 26 w 42"/>
                  <a:gd name="T35" fmla="*/ 2 h 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2"/>
                  <a:gd name="T55" fmla="*/ 0 h 12"/>
                  <a:gd name="T56" fmla="*/ 42 w 42"/>
                  <a:gd name="T57" fmla="*/ 12 h 1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2" h="12">
                    <a:moveTo>
                      <a:pt x="26" y="2"/>
                    </a:moveTo>
                    <a:lnTo>
                      <a:pt x="26" y="2"/>
                    </a:lnTo>
                    <a:lnTo>
                      <a:pt x="14" y="2"/>
                    </a:lnTo>
                    <a:lnTo>
                      <a:pt x="2" y="2"/>
                    </a:lnTo>
                    <a:lnTo>
                      <a:pt x="0" y="4"/>
                    </a:lnTo>
                    <a:lnTo>
                      <a:pt x="2" y="8"/>
                    </a:lnTo>
                    <a:lnTo>
                      <a:pt x="4" y="12"/>
                    </a:lnTo>
                    <a:lnTo>
                      <a:pt x="26" y="12"/>
                    </a:lnTo>
                    <a:lnTo>
                      <a:pt x="36" y="8"/>
                    </a:lnTo>
                    <a:lnTo>
                      <a:pt x="38" y="6"/>
                    </a:lnTo>
                    <a:lnTo>
                      <a:pt x="42" y="2"/>
                    </a:lnTo>
                    <a:lnTo>
                      <a:pt x="34" y="0"/>
                    </a:lnTo>
                    <a:lnTo>
                      <a:pt x="26"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29" name="Freeform 39"/>
              <p:cNvSpPr>
                <a:spLocks/>
              </p:cNvSpPr>
              <p:nvPr/>
            </p:nvSpPr>
            <p:spPr bwMode="auto">
              <a:xfrm flipH="1">
                <a:off x="4890" y="1362"/>
                <a:ext cx="86" cy="46"/>
              </a:xfrm>
              <a:custGeom>
                <a:avLst/>
                <a:gdLst>
                  <a:gd name="T0" fmla="*/ 32 w 86"/>
                  <a:gd name="T1" fmla="*/ 44 h 46"/>
                  <a:gd name="T2" fmla="*/ 32 w 86"/>
                  <a:gd name="T3" fmla="*/ 44 h 46"/>
                  <a:gd name="T4" fmla="*/ 34 w 86"/>
                  <a:gd name="T5" fmla="*/ 46 h 46"/>
                  <a:gd name="T6" fmla="*/ 34 w 86"/>
                  <a:gd name="T7" fmla="*/ 46 h 46"/>
                  <a:gd name="T8" fmla="*/ 48 w 86"/>
                  <a:gd name="T9" fmla="*/ 38 h 46"/>
                  <a:gd name="T10" fmla="*/ 64 w 86"/>
                  <a:gd name="T11" fmla="*/ 32 h 46"/>
                  <a:gd name="T12" fmla="*/ 64 w 86"/>
                  <a:gd name="T13" fmla="*/ 32 h 46"/>
                  <a:gd name="T14" fmla="*/ 72 w 86"/>
                  <a:gd name="T15" fmla="*/ 28 h 46"/>
                  <a:gd name="T16" fmla="*/ 72 w 86"/>
                  <a:gd name="T17" fmla="*/ 28 h 46"/>
                  <a:gd name="T18" fmla="*/ 86 w 86"/>
                  <a:gd name="T19" fmla="*/ 24 h 46"/>
                  <a:gd name="T20" fmla="*/ 86 w 86"/>
                  <a:gd name="T21" fmla="*/ 20 h 46"/>
                  <a:gd name="T22" fmla="*/ 86 w 86"/>
                  <a:gd name="T23" fmla="*/ 20 h 46"/>
                  <a:gd name="T24" fmla="*/ 82 w 86"/>
                  <a:gd name="T25" fmla="*/ 16 h 46"/>
                  <a:gd name="T26" fmla="*/ 78 w 86"/>
                  <a:gd name="T27" fmla="*/ 16 h 46"/>
                  <a:gd name="T28" fmla="*/ 72 w 86"/>
                  <a:gd name="T29" fmla="*/ 18 h 46"/>
                  <a:gd name="T30" fmla="*/ 64 w 86"/>
                  <a:gd name="T31" fmla="*/ 22 h 46"/>
                  <a:gd name="T32" fmla="*/ 38 w 86"/>
                  <a:gd name="T33" fmla="*/ 34 h 46"/>
                  <a:gd name="T34" fmla="*/ 38 w 86"/>
                  <a:gd name="T35" fmla="*/ 34 h 46"/>
                  <a:gd name="T36" fmla="*/ 32 w 86"/>
                  <a:gd name="T37" fmla="*/ 28 h 46"/>
                  <a:gd name="T38" fmla="*/ 32 w 86"/>
                  <a:gd name="T39" fmla="*/ 28 h 46"/>
                  <a:gd name="T40" fmla="*/ 18 w 86"/>
                  <a:gd name="T41" fmla="*/ 14 h 46"/>
                  <a:gd name="T42" fmla="*/ 4 w 86"/>
                  <a:gd name="T43" fmla="*/ 0 h 46"/>
                  <a:gd name="T44" fmla="*/ 2 w 86"/>
                  <a:gd name="T45" fmla="*/ 0 h 46"/>
                  <a:gd name="T46" fmla="*/ 0 w 86"/>
                  <a:gd name="T47" fmla="*/ 0 h 46"/>
                  <a:gd name="T48" fmla="*/ 0 w 86"/>
                  <a:gd name="T49" fmla="*/ 0 h 46"/>
                  <a:gd name="T50" fmla="*/ 0 w 86"/>
                  <a:gd name="T51" fmla="*/ 6 h 46"/>
                  <a:gd name="T52" fmla="*/ 2 w 86"/>
                  <a:gd name="T53" fmla="*/ 10 h 46"/>
                  <a:gd name="T54" fmla="*/ 2 w 86"/>
                  <a:gd name="T55" fmla="*/ 10 h 46"/>
                  <a:gd name="T56" fmla="*/ 8 w 86"/>
                  <a:gd name="T57" fmla="*/ 20 h 46"/>
                  <a:gd name="T58" fmla="*/ 16 w 86"/>
                  <a:gd name="T59" fmla="*/ 28 h 46"/>
                  <a:gd name="T60" fmla="*/ 24 w 86"/>
                  <a:gd name="T61" fmla="*/ 36 h 46"/>
                  <a:gd name="T62" fmla="*/ 32 w 86"/>
                  <a:gd name="T63" fmla="*/ 44 h 46"/>
                  <a:gd name="T64" fmla="*/ 32 w 86"/>
                  <a:gd name="T65" fmla="*/ 44 h 4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6"/>
                  <a:gd name="T100" fmla="*/ 0 h 46"/>
                  <a:gd name="T101" fmla="*/ 86 w 86"/>
                  <a:gd name="T102" fmla="*/ 46 h 4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6" h="46">
                    <a:moveTo>
                      <a:pt x="32" y="44"/>
                    </a:moveTo>
                    <a:lnTo>
                      <a:pt x="32" y="44"/>
                    </a:lnTo>
                    <a:lnTo>
                      <a:pt x="34" y="46"/>
                    </a:lnTo>
                    <a:lnTo>
                      <a:pt x="48" y="38"/>
                    </a:lnTo>
                    <a:lnTo>
                      <a:pt x="64" y="32"/>
                    </a:lnTo>
                    <a:lnTo>
                      <a:pt x="72" y="28"/>
                    </a:lnTo>
                    <a:lnTo>
                      <a:pt x="86" y="24"/>
                    </a:lnTo>
                    <a:lnTo>
                      <a:pt x="86" y="20"/>
                    </a:lnTo>
                    <a:lnTo>
                      <a:pt x="82" y="16"/>
                    </a:lnTo>
                    <a:lnTo>
                      <a:pt x="78" y="16"/>
                    </a:lnTo>
                    <a:lnTo>
                      <a:pt x="72" y="18"/>
                    </a:lnTo>
                    <a:lnTo>
                      <a:pt x="64" y="22"/>
                    </a:lnTo>
                    <a:lnTo>
                      <a:pt x="38" y="34"/>
                    </a:lnTo>
                    <a:lnTo>
                      <a:pt x="32" y="28"/>
                    </a:lnTo>
                    <a:lnTo>
                      <a:pt x="18" y="14"/>
                    </a:lnTo>
                    <a:lnTo>
                      <a:pt x="4" y="0"/>
                    </a:lnTo>
                    <a:lnTo>
                      <a:pt x="2" y="0"/>
                    </a:lnTo>
                    <a:lnTo>
                      <a:pt x="0" y="0"/>
                    </a:lnTo>
                    <a:lnTo>
                      <a:pt x="0" y="6"/>
                    </a:lnTo>
                    <a:lnTo>
                      <a:pt x="2" y="10"/>
                    </a:lnTo>
                    <a:lnTo>
                      <a:pt x="8" y="20"/>
                    </a:lnTo>
                    <a:lnTo>
                      <a:pt x="16" y="28"/>
                    </a:lnTo>
                    <a:lnTo>
                      <a:pt x="24" y="36"/>
                    </a:lnTo>
                    <a:lnTo>
                      <a:pt x="32" y="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30" name="Freeform 40"/>
              <p:cNvSpPr>
                <a:spLocks/>
              </p:cNvSpPr>
              <p:nvPr/>
            </p:nvSpPr>
            <p:spPr bwMode="auto">
              <a:xfrm flipH="1">
                <a:off x="4604" y="1186"/>
                <a:ext cx="44" cy="22"/>
              </a:xfrm>
              <a:custGeom>
                <a:avLst/>
                <a:gdLst>
                  <a:gd name="T0" fmla="*/ 24 w 44"/>
                  <a:gd name="T1" fmla="*/ 8 h 22"/>
                  <a:gd name="T2" fmla="*/ 24 w 44"/>
                  <a:gd name="T3" fmla="*/ 8 h 22"/>
                  <a:gd name="T4" fmla="*/ 18 w 44"/>
                  <a:gd name="T5" fmla="*/ 6 h 22"/>
                  <a:gd name="T6" fmla="*/ 14 w 44"/>
                  <a:gd name="T7" fmla="*/ 4 h 22"/>
                  <a:gd name="T8" fmla="*/ 8 w 44"/>
                  <a:gd name="T9" fmla="*/ 0 h 22"/>
                  <a:gd name="T10" fmla="*/ 4 w 44"/>
                  <a:gd name="T11" fmla="*/ 0 h 22"/>
                  <a:gd name="T12" fmla="*/ 4 w 44"/>
                  <a:gd name="T13" fmla="*/ 0 h 22"/>
                  <a:gd name="T14" fmla="*/ 0 w 44"/>
                  <a:gd name="T15" fmla="*/ 2 h 22"/>
                  <a:gd name="T16" fmla="*/ 0 w 44"/>
                  <a:gd name="T17" fmla="*/ 2 h 22"/>
                  <a:gd name="T18" fmla="*/ 4 w 44"/>
                  <a:gd name="T19" fmla="*/ 10 h 22"/>
                  <a:gd name="T20" fmla="*/ 4 w 44"/>
                  <a:gd name="T21" fmla="*/ 10 h 22"/>
                  <a:gd name="T22" fmla="*/ 8 w 44"/>
                  <a:gd name="T23" fmla="*/ 14 h 22"/>
                  <a:gd name="T24" fmla="*/ 12 w 44"/>
                  <a:gd name="T25" fmla="*/ 16 h 22"/>
                  <a:gd name="T26" fmla="*/ 22 w 44"/>
                  <a:gd name="T27" fmla="*/ 22 h 22"/>
                  <a:gd name="T28" fmla="*/ 22 w 44"/>
                  <a:gd name="T29" fmla="*/ 22 h 22"/>
                  <a:gd name="T30" fmla="*/ 28 w 44"/>
                  <a:gd name="T31" fmla="*/ 20 h 22"/>
                  <a:gd name="T32" fmla="*/ 32 w 44"/>
                  <a:gd name="T33" fmla="*/ 20 h 22"/>
                  <a:gd name="T34" fmla="*/ 32 w 44"/>
                  <a:gd name="T35" fmla="*/ 20 h 22"/>
                  <a:gd name="T36" fmla="*/ 40 w 44"/>
                  <a:gd name="T37" fmla="*/ 18 h 22"/>
                  <a:gd name="T38" fmla="*/ 42 w 44"/>
                  <a:gd name="T39" fmla="*/ 16 h 22"/>
                  <a:gd name="T40" fmla="*/ 44 w 44"/>
                  <a:gd name="T41" fmla="*/ 12 h 22"/>
                  <a:gd name="T42" fmla="*/ 44 w 44"/>
                  <a:gd name="T43" fmla="*/ 12 h 22"/>
                  <a:gd name="T44" fmla="*/ 38 w 44"/>
                  <a:gd name="T45" fmla="*/ 10 h 22"/>
                  <a:gd name="T46" fmla="*/ 32 w 44"/>
                  <a:gd name="T47" fmla="*/ 10 h 22"/>
                  <a:gd name="T48" fmla="*/ 32 w 44"/>
                  <a:gd name="T49" fmla="*/ 10 h 22"/>
                  <a:gd name="T50" fmla="*/ 24 w 44"/>
                  <a:gd name="T51" fmla="*/ 8 h 22"/>
                  <a:gd name="T52" fmla="*/ 24 w 44"/>
                  <a:gd name="T53" fmla="*/ 8 h 2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44"/>
                  <a:gd name="T82" fmla="*/ 0 h 22"/>
                  <a:gd name="T83" fmla="*/ 44 w 44"/>
                  <a:gd name="T84" fmla="*/ 22 h 2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44" h="22">
                    <a:moveTo>
                      <a:pt x="24" y="8"/>
                    </a:moveTo>
                    <a:lnTo>
                      <a:pt x="24" y="8"/>
                    </a:lnTo>
                    <a:lnTo>
                      <a:pt x="18" y="6"/>
                    </a:lnTo>
                    <a:lnTo>
                      <a:pt x="14" y="4"/>
                    </a:lnTo>
                    <a:lnTo>
                      <a:pt x="8" y="0"/>
                    </a:lnTo>
                    <a:lnTo>
                      <a:pt x="4" y="0"/>
                    </a:lnTo>
                    <a:lnTo>
                      <a:pt x="0" y="2"/>
                    </a:lnTo>
                    <a:lnTo>
                      <a:pt x="4" y="10"/>
                    </a:lnTo>
                    <a:lnTo>
                      <a:pt x="8" y="14"/>
                    </a:lnTo>
                    <a:lnTo>
                      <a:pt x="12" y="16"/>
                    </a:lnTo>
                    <a:lnTo>
                      <a:pt x="22" y="22"/>
                    </a:lnTo>
                    <a:lnTo>
                      <a:pt x="28" y="20"/>
                    </a:lnTo>
                    <a:lnTo>
                      <a:pt x="32" y="20"/>
                    </a:lnTo>
                    <a:lnTo>
                      <a:pt x="40" y="18"/>
                    </a:lnTo>
                    <a:lnTo>
                      <a:pt x="42" y="16"/>
                    </a:lnTo>
                    <a:lnTo>
                      <a:pt x="44" y="12"/>
                    </a:lnTo>
                    <a:lnTo>
                      <a:pt x="38" y="10"/>
                    </a:lnTo>
                    <a:lnTo>
                      <a:pt x="32" y="10"/>
                    </a:lnTo>
                    <a:lnTo>
                      <a:pt x="24"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31" name="Freeform 41"/>
              <p:cNvSpPr>
                <a:spLocks/>
              </p:cNvSpPr>
              <p:nvPr/>
            </p:nvSpPr>
            <p:spPr bwMode="auto">
              <a:xfrm flipH="1">
                <a:off x="4602" y="1216"/>
                <a:ext cx="48" cy="30"/>
              </a:xfrm>
              <a:custGeom>
                <a:avLst/>
                <a:gdLst>
                  <a:gd name="T0" fmla="*/ 6 w 48"/>
                  <a:gd name="T1" fmla="*/ 14 h 30"/>
                  <a:gd name="T2" fmla="*/ 6 w 48"/>
                  <a:gd name="T3" fmla="*/ 14 h 30"/>
                  <a:gd name="T4" fmla="*/ 16 w 48"/>
                  <a:gd name="T5" fmla="*/ 22 h 30"/>
                  <a:gd name="T6" fmla="*/ 20 w 48"/>
                  <a:gd name="T7" fmla="*/ 26 h 30"/>
                  <a:gd name="T8" fmla="*/ 24 w 48"/>
                  <a:gd name="T9" fmla="*/ 30 h 30"/>
                  <a:gd name="T10" fmla="*/ 24 w 48"/>
                  <a:gd name="T11" fmla="*/ 30 h 30"/>
                  <a:gd name="T12" fmla="*/ 34 w 48"/>
                  <a:gd name="T13" fmla="*/ 28 h 30"/>
                  <a:gd name="T14" fmla="*/ 34 w 48"/>
                  <a:gd name="T15" fmla="*/ 28 h 30"/>
                  <a:gd name="T16" fmla="*/ 42 w 48"/>
                  <a:gd name="T17" fmla="*/ 26 h 30"/>
                  <a:gd name="T18" fmla="*/ 46 w 48"/>
                  <a:gd name="T19" fmla="*/ 22 h 30"/>
                  <a:gd name="T20" fmla="*/ 46 w 48"/>
                  <a:gd name="T21" fmla="*/ 22 h 30"/>
                  <a:gd name="T22" fmla="*/ 48 w 48"/>
                  <a:gd name="T23" fmla="*/ 20 h 30"/>
                  <a:gd name="T24" fmla="*/ 46 w 48"/>
                  <a:gd name="T25" fmla="*/ 20 h 30"/>
                  <a:gd name="T26" fmla="*/ 46 w 48"/>
                  <a:gd name="T27" fmla="*/ 18 h 30"/>
                  <a:gd name="T28" fmla="*/ 46 w 48"/>
                  <a:gd name="T29" fmla="*/ 18 h 30"/>
                  <a:gd name="T30" fmla="*/ 40 w 48"/>
                  <a:gd name="T31" fmla="*/ 20 h 30"/>
                  <a:gd name="T32" fmla="*/ 34 w 48"/>
                  <a:gd name="T33" fmla="*/ 20 h 30"/>
                  <a:gd name="T34" fmla="*/ 34 w 48"/>
                  <a:gd name="T35" fmla="*/ 20 h 30"/>
                  <a:gd name="T36" fmla="*/ 26 w 48"/>
                  <a:gd name="T37" fmla="*/ 18 h 30"/>
                  <a:gd name="T38" fmla="*/ 20 w 48"/>
                  <a:gd name="T39" fmla="*/ 12 h 30"/>
                  <a:gd name="T40" fmla="*/ 14 w 48"/>
                  <a:gd name="T41" fmla="*/ 8 h 30"/>
                  <a:gd name="T42" fmla="*/ 6 w 48"/>
                  <a:gd name="T43" fmla="*/ 2 h 30"/>
                  <a:gd name="T44" fmla="*/ 6 w 48"/>
                  <a:gd name="T45" fmla="*/ 2 h 30"/>
                  <a:gd name="T46" fmla="*/ 2 w 48"/>
                  <a:gd name="T47" fmla="*/ 0 h 30"/>
                  <a:gd name="T48" fmla="*/ 2 w 48"/>
                  <a:gd name="T49" fmla="*/ 0 h 30"/>
                  <a:gd name="T50" fmla="*/ 0 w 48"/>
                  <a:gd name="T51" fmla="*/ 4 h 30"/>
                  <a:gd name="T52" fmla="*/ 2 w 48"/>
                  <a:gd name="T53" fmla="*/ 8 h 30"/>
                  <a:gd name="T54" fmla="*/ 6 w 48"/>
                  <a:gd name="T55" fmla="*/ 14 h 30"/>
                  <a:gd name="T56" fmla="*/ 6 w 48"/>
                  <a:gd name="T57" fmla="*/ 14 h 3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48"/>
                  <a:gd name="T88" fmla="*/ 0 h 30"/>
                  <a:gd name="T89" fmla="*/ 48 w 48"/>
                  <a:gd name="T90" fmla="*/ 30 h 3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48" h="30">
                    <a:moveTo>
                      <a:pt x="6" y="14"/>
                    </a:moveTo>
                    <a:lnTo>
                      <a:pt x="6" y="14"/>
                    </a:lnTo>
                    <a:lnTo>
                      <a:pt x="16" y="22"/>
                    </a:lnTo>
                    <a:lnTo>
                      <a:pt x="20" y="26"/>
                    </a:lnTo>
                    <a:lnTo>
                      <a:pt x="24" y="30"/>
                    </a:lnTo>
                    <a:lnTo>
                      <a:pt x="34" y="28"/>
                    </a:lnTo>
                    <a:lnTo>
                      <a:pt x="42" y="26"/>
                    </a:lnTo>
                    <a:lnTo>
                      <a:pt x="46" y="22"/>
                    </a:lnTo>
                    <a:lnTo>
                      <a:pt x="48" y="20"/>
                    </a:lnTo>
                    <a:lnTo>
                      <a:pt x="46" y="20"/>
                    </a:lnTo>
                    <a:lnTo>
                      <a:pt x="46" y="18"/>
                    </a:lnTo>
                    <a:lnTo>
                      <a:pt x="40" y="20"/>
                    </a:lnTo>
                    <a:lnTo>
                      <a:pt x="34" y="20"/>
                    </a:lnTo>
                    <a:lnTo>
                      <a:pt x="26" y="18"/>
                    </a:lnTo>
                    <a:lnTo>
                      <a:pt x="20" y="12"/>
                    </a:lnTo>
                    <a:lnTo>
                      <a:pt x="14" y="8"/>
                    </a:lnTo>
                    <a:lnTo>
                      <a:pt x="6" y="2"/>
                    </a:lnTo>
                    <a:lnTo>
                      <a:pt x="2" y="0"/>
                    </a:lnTo>
                    <a:lnTo>
                      <a:pt x="0" y="4"/>
                    </a:lnTo>
                    <a:lnTo>
                      <a:pt x="2" y="8"/>
                    </a:lnTo>
                    <a:lnTo>
                      <a:pt x="6"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32" name="Freeform 42"/>
              <p:cNvSpPr>
                <a:spLocks/>
              </p:cNvSpPr>
              <p:nvPr/>
            </p:nvSpPr>
            <p:spPr bwMode="auto">
              <a:xfrm flipH="1">
                <a:off x="4648" y="1182"/>
                <a:ext cx="60" cy="28"/>
              </a:xfrm>
              <a:custGeom>
                <a:avLst/>
                <a:gdLst>
                  <a:gd name="T0" fmla="*/ 44 w 60"/>
                  <a:gd name="T1" fmla="*/ 16 h 28"/>
                  <a:gd name="T2" fmla="*/ 44 w 60"/>
                  <a:gd name="T3" fmla="*/ 16 h 28"/>
                  <a:gd name="T4" fmla="*/ 34 w 60"/>
                  <a:gd name="T5" fmla="*/ 14 h 28"/>
                  <a:gd name="T6" fmla="*/ 26 w 60"/>
                  <a:gd name="T7" fmla="*/ 10 h 28"/>
                  <a:gd name="T8" fmla="*/ 8 w 60"/>
                  <a:gd name="T9" fmla="*/ 2 h 28"/>
                  <a:gd name="T10" fmla="*/ 8 w 60"/>
                  <a:gd name="T11" fmla="*/ 2 h 28"/>
                  <a:gd name="T12" fmla="*/ 0 w 60"/>
                  <a:gd name="T13" fmla="*/ 0 h 28"/>
                  <a:gd name="T14" fmla="*/ 0 w 60"/>
                  <a:gd name="T15" fmla="*/ 0 h 28"/>
                  <a:gd name="T16" fmla="*/ 0 w 60"/>
                  <a:gd name="T17" fmla="*/ 4 h 28"/>
                  <a:gd name="T18" fmla="*/ 2 w 60"/>
                  <a:gd name="T19" fmla="*/ 6 h 28"/>
                  <a:gd name="T20" fmla="*/ 6 w 60"/>
                  <a:gd name="T21" fmla="*/ 12 h 28"/>
                  <a:gd name="T22" fmla="*/ 6 w 60"/>
                  <a:gd name="T23" fmla="*/ 12 h 28"/>
                  <a:gd name="T24" fmla="*/ 8 w 60"/>
                  <a:gd name="T25" fmla="*/ 14 h 28"/>
                  <a:gd name="T26" fmla="*/ 8 w 60"/>
                  <a:gd name="T27" fmla="*/ 14 h 28"/>
                  <a:gd name="T28" fmla="*/ 16 w 60"/>
                  <a:gd name="T29" fmla="*/ 20 h 28"/>
                  <a:gd name="T30" fmla="*/ 24 w 60"/>
                  <a:gd name="T31" fmla="*/ 22 h 28"/>
                  <a:gd name="T32" fmla="*/ 34 w 60"/>
                  <a:gd name="T33" fmla="*/ 26 h 28"/>
                  <a:gd name="T34" fmla="*/ 44 w 60"/>
                  <a:gd name="T35" fmla="*/ 26 h 28"/>
                  <a:gd name="T36" fmla="*/ 44 w 60"/>
                  <a:gd name="T37" fmla="*/ 26 h 28"/>
                  <a:gd name="T38" fmla="*/ 58 w 60"/>
                  <a:gd name="T39" fmla="*/ 28 h 28"/>
                  <a:gd name="T40" fmla="*/ 60 w 60"/>
                  <a:gd name="T41" fmla="*/ 22 h 28"/>
                  <a:gd name="T42" fmla="*/ 60 w 60"/>
                  <a:gd name="T43" fmla="*/ 22 h 28"/>
                  <a:gd name="T44" fmla="*/ 56 w 60"/>
                  <a:gd name="T45" fmla="*/ 18 h 28"/>
                  <a:gd name="T46" fmla="*/ 50 w 60"/>
                  <a:gd name="T47" fmla="*/ 16 h 28"/>
                  <a:gd name="T48" fmla="*/ 50 w 60"/>
                  <a:gd name="T49" fmla="*/ 16 h 28"/>
                  <a:gd name="T50" fmla="*/ 44 w 60"/>
                  <a:gd name="T51" fmla="*/ 16 h 28"/>
                  <a:gd name="T52" fmla="*/ 44 w 60"/>
                  <a:gd name="T53" fmla="*/ 16 h 2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60"/>
                  <a:gd name="T82" fmla="*/ 0 h 28"/>
                  <a:gd name="T83" fmla="*/ 60 w 60"/>
                  <a:gd name="T84" fmla="*/ 28 h 2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60" h="28">
                    <a:moveTo>
                      <a:pt x="44" y="16"/>
                    </a:moveTo>
                    <a:lnTo>
                      <a:pt x="44" y="16"/>
                    </a:lnTo>
                    <a:lnTo>
                      <a:pt x="34" y="14"/>
                    </a:lnTo>
                    <a:lnTo>
                      <a:pt x="26" y="10"/>
                    </a:lnTo>
                    <a:lnTo>
                      <a:pt x="8" y="2"/>
                    </a:lnTo>
                    <a:lnTo>
                      <a:pt x="0" y="0"/>
                    </a:lnTo>
                    <a:lnTo>
                      <a:pt x="0" y="4"/>
                    </a:lnTo>
                    <a:lnTo>
                      <a:pt x="2" y="6"/>
                    </a:lnTo>
                    <a:lnTo>
                      <a:pt x="6" y="12"/>
                    </a:lnTo>
                    <a:lnTo>
                      <a:pt x="8" y="14"/>
                    </a:lnTo>
                    <a:lnTo>
                      <a:pt x="16" y="20"/>
                    </a:lnTo>
                    <a:lnTo>
                      <a:pt x="24" y="22"/>
                    </a:lnTo>
                    <a:lnTo>
                      <a:pt x="34" y="26"/>
                    </a:lnTo>
                    <a:lnTo>
                      <a:pt x="44" y="26"/>
                    </a:lnTo>
                    <a:lnTo>
                      <a:pt x="58" y="28"/>
                    </a:lnTo>
                    <a:lnTo>
                      <a:pt x="60" y="22"/>
                    </a:lnTo>
                    <a:lnTo>
                      <a:pt x="56" y="18"/>
                    </a:lnTo>
                    <a:lnTo>
                      <a:pt x="50" y="16"/>
                    </a:lnTo>
                    <a:lnTo>
                      <a:pt x="44"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33" name="Freeform 43"/>
              <p:cNvSpPr>
                <a:spLocks/>
              </p:cNvSpPr>
              <p:nvPr/>
            </p:nvSpPr>
            <p:spPr bwMode="auto">
              <a:xfrm flipH="1">
                <a:off x="4574" y="1254"/>
                <a:ext cx="46" cy="36"/>
              </a:xfrm>
              <a:custGeom>
                <a:avLst/>
                <a:gdLst>
                  <a:gd name="T0" fmla="*/ 32 w 46"/>
                  <a:gd name="T1" fmla="*/ 36 h 36"/>
                  <a:gd name="T2" fmla="*/ 32 w 46"/>
                  <a:gd name="T3" fmla="*/ 36 h 36"/>
                  <a:gd name="T4" fmla="*/ 40 w 46"/>
                  <a:gd name="T5" fmla="*/ 36 h 36"/>
                  <a:gd name="T6" fmla="*/ 40 w 46"/>
                  <a:gd name="T7" fmla="*/ 36 h 36"/>
                  <a:gd name="T8" fmla="*/ 44 w 46"/>
                  <a:gd name="T9" fmla="*/ 32 h 36"/>
                  <a:gd name="T10" fmla="*/ 46 w 46"/>
                  <a:gd name="T11" fmla="*/ 30 h 36"/>
                  <a:gd name="T12" fmla="*/ 46 w 46"/>
                  <a:gd name="T13" fmla="*/ 26 h 36"/>
                  <a:gd name="T14" fmla="*/ 46 w 46"/>
                  <a:gd name="T15" fmla="*/ 26 h 36"/>
                  <a:gd name="T16" fmla="*/ 46 w 46"/>
                  <a:gd name="T17" fmla="*/ 26 h 36"/>
                  <a:gd name="T18" fmla="*/ 44 w 46"/>
                  <a:gd name="T19" fmla="*/ 24 h 36"/>
                  <a:gd name="T20" fmla="*/ 40 w 46"/>
                  <a:gd name="T21" fmla="*/ 24 h 36"/>
                  <a:gd name="T22" fmla="*/ 40 w 46"/>
                  <a:gd name="T23" fmla="*/ 24 h 36"/>
                  <a:gd name="T24" fmla="*/ 36 w 46"/>
                  <a:gd name="T25" fmla="*/ 26 h 36"/>
                  <a:gd name="T26" fmla="*/ 32 w 46"/>
                  <a:gd name="T27" fmla="*/ 28 h 36"/>
                  <a:gd name="T28" fmla="*/ 32 w 46"/>
                  <a:gd name="T29" fmla="*/ 28 h 36"/>
                  <a:gd name="T30" fmla="*/ 28 w 46"/>
                  <a:gd name="T31" fmla="*/ 26 h 36"/>
                  <a:gd name="T32" fmla="*/ 24 w 46"/>
                  <a:gd name="T33" fmla="*/ 22 h 36"/>
                  <a:gd name="T34" fmla="*/ 16 w 46"/>
                  <a:gd name="T35" fmla="*/ 12 h 36"/>
                  <a:gd name="T36" fmla="*/ 16 w 46"/>
                  <a:gd name="T37" fmla="*/ 12 h 36"/>
                  <a:gd name="T38" fmla="*/ 12 w 46"/>
                  <a:gd name="T39" fmla="*/ 4 h 36"/>
                  <a:gd name="T40" fmla="*/ 4 w 46"/>
                  <a:gd name="T41" fmla="*/ 0 h 36"/>
                  <a:gd name="T42" fmla="*/ 4 w 46"/>
                  <a:gd name="T43" fmla="*/ 0 h 36"/>
                  <a:gd name="T44" fmla="*/ 4 w 46"/>
                  <a:gd name="T45" fmla="*/ 0 h 36"/>
                  <a:gd name="T46" fmla="*/ 0 w 46"/>
                  <a:gd name="T47" fmla="*/ 8 h 36"/>
                  <a:gd name="T48" fmla="*/ 0 w 46"/>
                  <a:gd name="T49" fmla="*/ 8 h 36"/>
                  <a:gd name="T50" fmla="*/ 4 w 46"/>
                  <a:gd name="T51" fmla="*/ 10 h 36"/>
                  <a:gd name="T52" fmla="*/ 4 w 46"/>
                  <a:gd name="T53" fmla="*/ 10 h 36"/>
                  <a:gd name="T54" fmla="*/ 10 w 46"/>
                  <a:gd name="T55" fmla="*/ 18 h 36"/>
                  <a:gd name="T56" fmla="*/ 16 w 46"/>
                  <a:gd name="T57" fmla="*/ 26 h 36"/>
                  <a:gd name="T58" fmla="*/ 16 w 46"/>
                  <a:gd name="T59" fmla="*/ 26 h 36"/>
                  <a:gd name="T60" fmla="*/ 24 w 46"/>
                  <a:gd name="T61" fmla="*/ 34 h 36"/>
                  <a:gd name="T62" fmla="*/ 28 w 46"/>
                  <a:gd name="T63" fmla="*/ 36 h 36"/>
                  <a:gd name="T64" fmla="*/ 32 w 46"/>
                  <a:gd name="T65" fmla="*/ 36 h 36"/>
                  <a:gd name="T66" fmla="*/ 32 w 46"/>
                  <a:gd name="T67" fmla="*/ 36 h 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6"/>
                  <a:gd name="T103" fmla="*/ 0 h 36"/>
                  <a:gd name="T104" fmla="*/ 46 w 46"/>
                  <a:gd name="T105" fmla="*/ 36 h 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6" h="36">
                    <a:moveTo>
                      <a:pt x="32" y="36"/>
                    </a:moveTo>
                    <a:lnTo>
                      <a:pt x="32" y="36"/>
                    </a:lnTo>
                    <a:lnTo>
                      <a:pt x="40" y="36"/>
                    </a:lnTo>
                    <a:lnTo>
                      <a:pt x="44" y="32"/>
                    </a:lnTo>
                    <a:lnTo>
                      <a:pt x="46" y="30"/>
                    </a:lnTo>
                    <a:lnTo>
                      <a:pt x="46" y="26"/>
                    </a:lnTo>
                    <a:lnTo>
                      <a:pt x="44" y="24"/>
                    </a:lnTo>
                    <a:lnTo>
                      <a:pt x="40" y="24"/>
                    </a:lnTo>
                    <a:lnTo>
                      <a:pt x="36" y="26"/>
                    </a:lnTo>
                    <a:lnTo>
                      <a:pt x="32" y="28"/>
                    </a:lnTo>
                    <a:lnTo>
                      <a:pt x="28" y="26"/>
                    </a:lnTo>
                    <a:lnTo>
                      <a:pt x="24" y="22"/>
                    </a:lnTo>
                    <a:lnTo>
                      <a:pt x="16" y="12"/>
                    </a:lnTo>
                    <a:lnTo>
                      <a:pt x="12" y="4"/>
                    </a:lnTo>
                    <a:lnTo>
                      <a:pt x="4" y="0"/>
                    </a:lnTo>
                    <a:lnTo>
                      <a:pt x="0" y="8"/>
                    </a:lnTo>
                    <a:lnTo>
                      <a:pt x="4" y="10"/>
                    </a:lnTo>
                    <a:lnTo>
                      <a:pt x="10" y="18"/>
                    </a:lnTo>
                    <a:lnTo>
                      <a:pt x="16" y="26"/>
                    </a:lnTo>
                    <a:lnTo>
                      <a:pt x="24" y="34"/>
                    </a:lnTo>
                    <a:lnTo>
                      <a:pt x="28" y="36"/>
                    </a:lnTo>
                    <a:lnTo>
                      <a:pt x="32" y="3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34" name="Freeform 44"/>
              <p:cNvSpPr>
                <a:spLocks/>
              </p:cNvSpPr>
              <p:nvPr/>
            </p:nvSpPr>
            <p:spPr bwMode="auto">
              <a:xfrm flipH="1">
                <a:off x="4698" y="1190"/>
                <a:ext cx="68" cy="24"/>
              </a:xfrm>
              <a:custGeom>
                <a:avLst/>
                <a:gdLst>
                  <a:gd name="T0" fmla="*/ 30 w 68"/>
                  <a:gd name="T1" fmla="*/ 12 h 24"/>
                  <a:gd name="T2" fmla="*/ 30 w 68"/>
                  <a:gd name="T3" fmla="*/ 12 h 24"/>
                  <a:gd name="T4" fmla="*/ 22 w 68"/>
                  <a:gd name="T5" fmla="*/ 10 h 24"/>
                  <a:gd name="T6" fmla="*/ 16 w 68"/>
                  <a:gd name="T7" fmla="*/ 4 h 24"/>
                  <a:gd name="T8" fmla="*/ 16 w 68"/>
                  <a:gd name="T9" fmla="*/ 4 h 24"/>
                  <a:gd name="T10" fmla="*/ 8 w 68"/>
                  <a:gd name="T11" fmla="*/ 0 h 24"/>
                  <a:gd name="T12" fmla="*/ 8 w 68"/>
                  <a:gd name="T13" fmla="*/ 0 h 24"/>
                  <a:gd name="T14" fmla="*/ 0 w 68"/>
                  <a:gd name="T15" fmla="*/ 0 h 24"/>
                  <a:gd name="T16" fmla="*/ 0 w 68"/>
                  <a:gd name="T17" fmla="*/ 0 h 24"/>
                  <a:gd name="T18" fmla="*/ 4 w 68"/>
                  <a:gd name="T19" fmla="*/ 6 h 24"/>
                  <a:gd name="T20" fmla="*/ 8 w 68"/>
                  <a:gd name="T21" fmla="*/ 10 h 24"/>
                  <a:gd name="T22" fmla="*/ 8 w 68"/>
                  <a:gd name="T23" fmla="*/ 10 h 24"/>
                  <a:gd name="T24" fmla="*/ 16 w 68"/>
                  <a:gd name="T25" fmla="*/ 16 h 24"/>
                  <a:gd name="T26" fmla="*/ 16 w 68"/>
                  <a:gd name="T27" fmla="*/ 16 h 24"/>
                  <a:gd name="T28" fmla="*/ 24 w 68"/>
                  <a:gd name="T29" fmla="*/ 22 h 24"/>
                  <a:gd name="T30" fmla="*/ 24 w 68"/>
                  <a:gd name="T31" fmla="*/ 22 h 24"/>
                  <a:gd name="T32" fmla="*/ 50 w 68"/>
                  <a:gd name="T33" fmla="*/ 24 h 24"/>
                  <a:gd name="T34" fmla="*/ 50 w 68"/>
                  <a:gd name="T35" fmla="*/ 24 h 24"/>
                  <a:gd name="T36" fmla="*/ 66 w 68"/>
                  <a:gd name="T37" fmla="*/ 22 h 24"/>
                  <a:gd name="T38" fmla="*/ 66 w 68"/>
                  <a:gd name="T39" fmla="*/ 22 h 24"/>
                  <a:gd name="T40" fmla="*/ 68 w 68"/>
                  <a:gd name="T41" fmla="*/ 22 h 24"/>
                  <a:gd name="T42" fmla="*/ 68 w 68"/>
                  <a:gd name="T43" fmla="*/ 22 h 24"/>
                  <a:gd name="T44" fmla="*/ 66 w 68"/>
                  <a:gd name="T45" fmla="*/ 18 h 24"/>
                  <a:gd name="T46" fmla="*/ 66 w 68"/>
                  <a:gd name="T47" fmla="*/ 18 h 24"/>
                  <a:gd name="T48" fmla="*/ 62 w 68"/>
                  <a:gd name="T49" fmla="*/ 14 h 24"/>
                  <a:gd name="T50" fmla="*/ 58 w 68"/>
                  <a:gd name="T51" fmla="*/ 12 h 24"/>
                  <a:gd name="T52" fmla="*/ 50 w 68"/>
                  <a:gd name="T53" fmla="*/ 12 h 24"/>
                  <a:gd name="T54" fmla="*/ 50 w 68"/>
                  <a:gd name="T55" fmla="*/ 12 h 24"/>
                  <a:gd name="T56" fmla="*/ 40 w 68"/>
                  <a:gd name="T57" fmla="*/ 12 h 24"/>
                  <a:gd name="T58" fmla="*/ 30 w 68"/>
                  <a:gd name="T59" fmla="*/ 12 h 24"/>
                  <a:gd name="T60" fmla="*/ 30 w 68"/>
                  <a:gd name="T61" fmla="*/ 12 h 2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68"/>
                  <a:gd name="T94" fmla="*/ 0 h 24"/>
                  <a:gd name="T95" fmla="*/ 68 w 68"/>
                  <a:gd name="T96" fmla="*/ 24 h 24"/>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68" h="24">
                    <a:moveTo>
                      <a:pt x="30" y="12"/>
                    </a:moveTo>
                    <a:lnTo>
                      <a:pt x="30" y="12"/>
                    </a:lnTo>
                    <a:lnTo>
                      <a:pt x="22" y="10"/>
                    </a:lnTo>
                    <a:lnTo>
                      <a:pt x="16" y="4"/>
                    </a:lnTo>
                    <a:lnTo>
                      <a:pt x="8" y="0"/>
                    </a:lnTo>
                    <a:lnTo>
                      <a:pt x="0" y="0"/>
                    </a:lnTo>
                    <a:lnTo>
                      <a:pt x="4" y="6"/>
                    </a:lnTo>
                    <a:lnTo>
                      <a:pt x="8" y="10"/>
                    </a:lnTo>
                    <a:lnTo>
                      <a:pt x="16" y="16"/>
                    </a:lnTo>
                    <a:lnTo>
                      <a:pt x="24" y="22"/>
                    </a:lnTo>
                    <a:lnTo>
                      <a:pt x="50" y="24"/>
                    </a:lnTo>
                    <a:lnTo>
                      <a:pt x="66" y="22"/>
                    </a:lnTo>
                    <a:lnTo>
                      <a:pt x="68" y="22"/>
                    </a:lnTo>
                    <a:lnTo>
                      <a:pt x="66" y="18"/>
                    </a:lnTo>
                    <a:lnTo>
                      <a:pt x="62" y="14"/>
                    </a:lnTo>
                    <a:lnTo>
                      <a:pt x="58" y="12"/>
                    </a:lnTo>
                    <a:lnTo>
                      <a:pt x="50" y="12"/>
                    </a:lnTo>
                    <a:lnTo>
                      <a:pt x="40" y="12"/>
                    </a:lnTo>
                    <a:lnTo>
                      <a:pt x="30"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35" name="Freeform 45"/>
              <p:cNvSpPr>
                <a:spLocks/>
              </p:cNvSpPr>
              <p:nvPr/>
            </p:nvSpPr>
            <p:spPr bwMode="auto">
              <a:xfrm flipH="1">
                <a:off x="4740" y="1168"/>
                <a:ext cx="38" cy="12"/>
              </a:xfrm>
              <a:custGeom>
                <a:avLst/>
                <a:gdLst>
                  <a:gd name="T0" fmla="*/ 28 w 38"/>
                  <a:gd name="T1" fmla="*/ 0 h 12"/>
                  <a:gd name="T2" fmla="*/ 28 w 38"/>
                  <a:gd name="T3" fmla="*/ 0 h 12"/>
                  <a:gd name="T4" fmla="*/ 20 w 38"/>
                  <a:gd name="T5" fmla="*/ 0 h 12"/>
                  <a:gd name="T6" fmla="*/ 20 w 38"/>
                  <a:gd name="T7" fmla="*/ 0 h 12"/>
                  <a:gd name="T8" fmla="*/ 10 w 38"/>
                  <a:gd name="T9" fmla="*/ 0 h 12"/>
                  <a:gd name="T10" fmla="*/ 0 w 38"/>
                  <a:gd name="T11" fmla="*/ 2 h 12"/>
                  <a:gd name="T12" fmla="*/ 0 w 38"/>
                  <a:gd name="T13" fmla="*/ 2 h 12"/>
                  <a:gd name="T14" fmla="*/ 4 w 38"/>
                  <a:gd name="T15" fmla="*/ 8 h 12"/>
                  <a:gd name="T16" fmla="*/ 8 w 38"/>
                  <a:gd name="T17" fmla="*/ 10 h 12"/>
                  <a:gd name="T18" fmla="*/ 14 w 38"/>
                  <a:gd name="T19" fmla="*/ 12 h 12"/>
                  <a:gd name="T20" fmla="*/ 20 w 38"/>
                  <a:gd name="T21" fmla="*/ 10 h 12"/>
                  <a:gd name="T22" fmla="*/ 20 w 38"/>
                  <a:gd name="T23" fmla="*/ 10 h 12"/>
                  <a:gd name="T24" fmla="*/ 28 w 38"/>
                  <a:gd name="T25" fmla="*/ 10 h 12"/>
                  <a:gd name="T26" fmla="*/ 28 w 38"/>
                  <a:gd name="T27" fmla="*/ 10 h 12"/>
                  <a:gd name="T28" fmla="*/ 34 w 38"/>
                  <a:gd name="T29" fmla="*/ 10 h 12"/>
                  <a:gd name="T30" fmla="*/ 34 w 38"/>
                  <a:gd name="T31" fmla="*/ 10 h 12"/>
                  <a:gd name="T32" fmla="*/ 36 w 38"/>
                  <a:gd name="T33" fmla="*/ 10 h 12"/>
                  <a:gd name="T34" fmla="*/ 38 w 38"/>
                  <a:gd name="T35" fmla="*/ 8 h 12"/>
                  <a:gd name="T36" fmla="*/ 38 w 38"/>
                  <a:gd name="T37" fmla="*/ 2 h 12"/>
                  <a:gd name="T38" fmla="*/ 38 w 38"/>
                  <a:gd name="T39" fmla="*/ 2 h 12"/>
                  <a:gd name="T40" fmla="*/ 28 w 38"/>
                  <a:gd name="T41" fmla="*/ 0 h 12"/>
                  <a:gd name="T42" fmla="*/ 28 w 38"/>
                  <a:gd name="T43" fmla="*/ 0 h 1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8"/>
                  <a:gd name="T67" fmla="*/ 0 h 12"/>
                  <a:gd name="T68" fmla="*/ 38 w 38"/>
                  <a:gd name="T69" fmla="*/ 12 h 1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8" h="12">
                    <a:moveTo>
                      <a:pt x="28" y="0"/>
                    </a:moveTo>
                    <a:lnTo>
                      <a:pt x="28" y="0"/>
                    </a:lnTo>
                    <a:lnTo>
                      <a:pt x="20" y="0"/>
                    </a:lnTo>
                    <a:lnTo>
                      <a:pt x="10" y="0"/>
                    </a:lnTo>
                    <a:lnTo>
                      <a:pt x="0" y="2"/>
                    </a:lnTo>
                    <a:lnTo>
                      <a:pt x="4" y="8"/>
                    </a:lnTo>
                    <a:lnTo>
                      <a:pt x="8" y="10"/>
                    </a:lnTo>
                    <a:lnTo>
                      <a:pt x="14" y="12"/>
                    </a:lnTo>
                    <a:lnTo>
                      <a:pt x="20" y="10"/>
                    </a:lnTo>
                    <a:lnTo>
                      <a:pt x="28" y="10"/>
                    </a:lnTo>
                    <a:lnTo>
                      <a:pt x="34" y="10"/>
                    </a:lnTo>
                    <a:lnTo>
                      <a:pt x="36" y="10"/>
                    </a:lnTo>
                    <a:lnTo>
                      <a:pt x="38" y="8"/>
                    </a:lnTo>
                    <a:lnTo>
                      <a:pt x="38" y="2"/>
                    </a:lnTo>
                    <a:lnTo>
                      <a:pt x="2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36" name="Freeform 46"/>
              <p:cNvSpPr>
                <a:spLocks/>
              </p:cNvSpPr>
              <p:nvPr/>
            </p:nvSpPr>
            <p:spPr bwMode="auto">
              <a:xfrm flipH="1">
                <a:off x="4692" y="1170"/>
                <a:ext cx="18" cy="8"/>
              </a:xfrm>
              <a:custGeom>
                <a:avLst/>
                <a:gdLst>
                  <a:gd name="T0" fmla="*/ 10 w 18"/>
                  <a:gd name="T1" fmla="*/ 2 h 8"/>
                  <a:gd name="T2" fmla="*/ 0 w 18"/>
                  <a:gd name="T3" fmla="*/ 0 h 8"/>
                  <a:gd name="T4" fmla="*/ 0 w 18"/>
                  <a:gd name="T5" fmla="*/ 0 h 8"/>
                  <a:gd name="T6" fmla="*/ 2 w 18"/>
                  <a:gd name="T7" fmla="*/ 4 h 8"/>
                  <a:gd name="T8" fmla="*/ 4 w 18"/>
                  <a:gd name="T9" fmla="*/ 6 h 8"/>
                  <a:gd name="T10" fmla="*/ 10 w 18"/>
                  <a:gd name="T11" fmla="*/ 8 h 8"/>
                  <a:gd name="T12" fmla="*/ 10 w 18"/>
                  <a:gd name="T13" fmla="*/ 8 h 8"/>
                  <a:gd name="T14" fmla="*/ 16 w 18"/>
                  <a:gd name="T15" fmla="*/ 8 h 8"/>
                  <a:gd name="T16" fmla="*/ 16 w 18"/>
                  <a:gd name="T17" fmla="*/ 8 h 8"/>
                  <a:gd name="T18" fmla="*/ 18 w 18"/>
                  <a:gd name="T19" fmla="*/ 6 h 8"/>
                  <a:gd name="T20" fmla="*/ 18 w 18"/>
                  <a:gd name="T21" fmla="*/ 2 h 8"/>
                  <a:gd name="T22" fmla="*/ 10 w 18"/>
                  <a:gd name="T23" fmla="*/ 2 h 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8"/>
                  <a:gd name="T37" fmla="*/ 0 h 8"/>
                  <a:gd name="T38" fmla="*/ 18 w 18"/>
                  <a:gd name="T39" fmla="*/ 8 h 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8" h="8">
                    <a:moveTo>
                      <a:pt x="10" y="2"/>
                    </a:moveTo>
                    <a:lnTo>
                      <a:pt x="0" y="0"/>
                    </a:lnTo>
                    <a:lnTo>
                      <a:pt x="2" y="4"/>
                    </a:lnTo>
                    <a:lnTo>
                      <a:pt x="4" y="6"/>
                    </a:lnTo>
                    <a:lnTo>
                      <a:pt x="10" y="8"/>
                    </a:lnTo>
                    <a:lnTo>
                      <a:pt x="16" y="8"/>
                    </a:lnTo>
                    <a:lnTo>
                      <a:pt x="18" y="6"/>
                    </a:lnTo>
                    <a:lnTo>
                      <a:pt x="18" y="2"/>
                    </a:lnTo>
                    <a:lnTo>
                      <a:pt x="10"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37" name="Freeform 47"/>
              <p:cNvSpPr>
                <a:spLocks/>
              </p:cNvSpPr>
              <p:nvPr/>
            </p:nvSpPr>
            <p:spPr bwMode="auto">
              <a:xfrm flipH="1">
                <a:off x="4896" y="1156"/>
                <a:ext cx="32" cy="10"/>
              </a:xfrm>
              <a:custGeom>
                <a:avLst/>
                <a:gdLst>
                  <a:gd name="T0" fmla="*/ 16 w 32"/>
                  <a:gd name="T1" fmla="*/ 0 h 10"/>
                  <a:gd name="T2" fmla="*/ 6 w 32"/>
                  <a:gd name="T3" fmla="*/ 0 h 10"/>
                  <a:gd name="T4" fmla="*/ 6 w 32"/>
                  <a:gd name="T5" fmla="*/ 0 h 10"/>
                  <a:gd name="T6" fmla="*/ 4 w 32"/>
                  <a:gd name="T7" fmla="*/ 0 h 10"/>
                  <a:gd name="T8" fmla="*/ 2 w 32"/>
                  <a:gd name="T9" fmla="*/ 2 h 10"/>
                  <a:gd name="T10" fmla="*/ 0 w 32"/>
                  <a:gd name="T11" fmla="*/ 2 h 10"/>
                  <a:gd name="T12" fmla="*/ 0 w 32"/>
                  <a:gd name="T13" fmla="*/ 6 h 10"/>
                  <a:gd name="T14" fmla="*/ 0 w 32"/>
                  <a:gd name="T15" fmla="*/ 6 h 10"/>
                  <a:gd name="T16" fmla="*/ 8 w 32"/>
                  <a:gd name="T17" fmla="*/ 10 h 10"/>
                  <a:gd name="T18" fmla="*/ 16 w 32"/>
                  <a:gd name="T19" fmla="*/ 10 h 10"/>
                  <a:gd name="T20" fmla="*/ 16 w 32"/>
                  <a:gd name="T21" fmla="*/ 10 h 10"/>
                  <a:gd name="T22" fmla="*/ 18 w 32"/>
                  <a:gd name="T23" fmla="*/ 10 h 10"/>
                  <a:gd name="T24" fmla="*/ 18 w 32"/>
                  <a:gd name="T25" fmla="*/ 10 h 10"/>
                  <a:gd name="T26" fmla="*/ 24 w 32"/>
                  <a:gd name="T27" fmla="*/ 8 h 10"/>
                  <a:gd name="T28" fmla="*/ 24 w 32"/>
                  <a:gd name="T29" fmla="*/ 8 h 10"/>
                  <a:gd name="T30" fmla="*/ 28 w 32"/>
                  <a:gd name="T31" fmla="*/ 6 h 10"/>
                  <a:gd name="T32" fmla="*/ 32 w 32"/>
                  <a:gd name="T33" fmla="*/ 0 h 10"/>
                  <a:gd name="T34" fmla="*/ 24 w 32"/>
                  <a:gd name="T35" fmla="*/ 0 h 10"/>
                  <a:gd name="T36" fmla="*/ 16 w 32"/>
                  <a:gd name="T37" fmla="*/ 0 h 1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2"/>
                  <a:gd name="T58" fmla="*/ 0 h 10"/>
                  <a:gd name="T59" fmla="*/ 32 w 32"/>
                  <a:gd name="T60" fmla="*/ 10 h 1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2" h="10">
                    <a:moveTo>
                      <a:pt x="16" y="0"/>
                    </a:moveTo>
                    <a:lnTo>
                      <a:pt x="6" y="0"/>
                    </a:lnTo>
                    <a:lnTo>
                      <a:pt x="4" y="0"/>
                    </a:lnTo>
                    <a:lnTo>
                      <a:pt x="2" y="2"/>
                    </a:lnTo>
                    <a:lnTo>
                      <a:pt x="0" y="2"/>
                    </a:lnTo>
                    <a:lnTo>
                      <a:pt x="0" y="6"/>
                    </a:lnTo>
                    <a:lnTo>
                      <a:pt x="8" y="10"/>
                    </a:lnTo>
                    <a:lnTo>
                      <a:pt x="16" y="10"/>
                    </a:lnTo>
                    <a:lnTo>
                      <a:pt x="18" y="10"/>
                    </a:lnTo>
                    <a:lnTo>
                      <a:pt x="24" y="8"/>
                    </a:lnTo>
                    <a:lnTo>
                      <a:pt x="28" y="6"/>
                    </a:lnTo>
                    <a:lnTo>
                      <a:pt x="32" y="0"/>
                    </a:lnTo>
                    <a:lnTo>
                      <a:pt x="24" y="0"/>
                    </a:lnTo>
                    <a:lnTo>
                      <a:pt x="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38" name="Freeform 48"/>
              <p:cNvSpPr>
                <a:spLocks/>
              </p:cNvSpPr>
              <p:nvPr/>
            </p:nvSpPr>
            <p:spPr bwMode="auto">
              <a:xfrm flipH="1">
                <a:off x="4900" y="1184"/>
                <a:ext cx="82" cy="28"/>
              </a:xfrm>
              <a:custGeom>
                <a:avLst/>
                <a:gdLst>
                  <a:gd name="T0" fmla="*/ 32 w 82"/>
                  <a:gd name="T1" fmla="*/ 14 h 28"/>
                  <a:gd name="T2" fmla="*/ 32 w 82"/>
                  <a:gd name="T3" fmla="*/ 14 h 28"/>
                  <a:gd name="T4" fmla="*/ 20 w 82"/>
                  <a:gd name="T5" fmla="*/ 8 h 28"/>
                  <a:gd name="T6" fmla="*/ 8 w 82"/>
                  <a:gd name="T7" fmla="*/ 2 h 28"/>
                  <a:gd name="T8" fmla="*/ 8 w 82"/>
                  <a:gd name="T9" fmla="*/ 2 h 28"/>
                  <a:gd name="T10" fmla="*/ 0 w 82"/>
                  <a:gd name="T11" fmla="*/ 0 h 28"/>
                  <a:gd name="T12" fmla="*/ 0 w 82"/>
                  <a:gd name="T13" fmla="*/ 0 h 28"/>
                  <a:gd name="T14" fmla="*/ 4 w 82"/>
                  <a:gd name="T15" fmla="*/ 8 h 28"/>
                  <a:gd name="T16" fmla="*/ 8 w 82"/>
                  <a:gd name="T17" fmla="*/ 14 h 28"/>
                  <a:gd name="T18" fmla="*/ 8 w 82"/>
                  <a:gd name="T19" fmla="*/ 14 h 28"/>
                  <a:gd name="T20" fmla="*/ 14 w 82"/>
                  <a:gd name="T21" fmla="*/ 18 h 28"/>
                  <a:gd name="T22" fmla="*/ 22 w 82"/>
                  <a:gd name="T23" fmla="*/ 20 h 28"/>
                  <a:gd name="T24" fmla="*/ 30 w 82"/>
                  <a:gd name="T25" fmla="*/ 24 h 28"/>
                  <a:gd name="T26" fmla="*/ 38 w 82"/>
                  <a:gd name="T27" fmla="*/ 28 h 28"/>
                  <a:gd name="T28" fmla="*/ 38 w 82"/>
                  <a:gd name="T29" fmla="*/ 28 h 28"/>
                  <a:gd name="T30" fmla="*/ 38 w 82"/>
                  <a:gd name="T31" fmla="*/ 28 h 28"/>
                  <a:gd name="T32" fmla="*/ 38 w 82"/>
                  <a:gd name="T33" fmla="*/ 28 h 28"/>
                  <a:gd name="T34" fmla="*/ 46 w 82"/>
                  <a:gd name="T35" fmla="*/ 26 h 28"/>
                  <a:gd name="T36" fmla="*/ 54 w 82"/>
                  <a:gd name="T37" fmla="*/ 24 h 28"/>
                  <a:gd name="T38" fmla="*/ 70 w 82"/>
                  <a:gd name="T39" fmla="*/ 22 h 28"/>
                  <a:gd name="T40" fmla="*/ 70 w 82"/>
                  <a:gd name="T41" fmla="*/ 22 h 28"/>
                  <a:gd name="T42" fmla="*/ 78 w 82"/>
                  <a:gd name="T43" fmla="*/ 20 h 28"/>
                  <a:gd name="T44" fmla="*/ 78 w 82"/>
                  <a:gd name="T45" fmla="*/ 20 h 28"/>
                  <a:gd name="T46" fmla="*/ 80 w 82"/>
                  <a:gd name="T47" fmla="*/ 18 h 28"/>
                  <a:gd name="T48" fmla="*/ 80 w 82"/>
                  <a:gd name="T49" fmla="*/ 18 h 28"/>
                  <a:gd name="T50" fmla="*/ 82 w 82"/>
                  <a:gd name="T51" fmla="*/ 16 h 28"/>
                  <a:gd name="T52" fmla="*/ 80 w 82"/>
                  <a:gd name="T53" fmla="*/ 14 h 28"/>
                  <a:gd name="T54" fmla="*/ 78 w 82"/>
                  <a:gd name="T55" fmla="*/ 10 h 28"/>
                  <a:gd name="T56" fmla="*/ 78 w 82"/>
                  <a:gd name="T57" fmla="*/ 10 h 28"/>
                  <a:gd name="T58" fmla="*/ 78 w 82"/>
                  <a:gd name="T59" fmla="*/ 10 h 28"/>
                  <a:gd name="T60" fmla="*/ 78 w 82"/>
                  <a:gd name="T61" fmla="*/ 10 h 28"/>
                  <a:gd name="T62" fmla="*/ 70 w 82"/>
                  <a:gd name="T63" fmla="*/ 10 h 28"/>
                  <a:gd name="T64" fmla="*/ 70 w 82"/>
                  <a:gd name="T65" fmla="*/ 10 h 28"/>
                  <a:gd name="T66" fmla="*/ 54 w 82"/>
                  <a:gd name="T67" fmla="*/ 12 h 28"/>
                  <a:gd name="T68" fmla="*/ 38 w 82"/>
                  <a:gd name="T69" fmla="*/ 14 h 28"/>
                  <a:gd name="T70" fmla="*/ 38 w 82"/>
                  <a:gd name="T71" fmla="*/ 14 h 28"/>
                  <a:gd name="T72" fmla="*/ 32 w 82"/>
                  <a:gd name="T73" fmla="*/ 14 h 28"/>
                  <a:gd name="T74" fmla="*/ 32 w 82"/>
                  <a:gd name="T75" fmla="*/ 14 h 2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82"/>
                  <a:gd name="T115" fmla="*/ 0 h 28"/>
                  <a:gd name="T116" fmla="*/ 82 w 82"/>
                  <a:gd name="T117" fmla="*/ 28 h 2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82" h="28">
                    <a:moveTo>
                      <a:pt x="32" y="14"/>
                    </a:moveTo>
                    <a:lnTo>
                      <a:pt x="32" y="14"/>
                    </a:lnTo>
                    <a:lnTo>
                      <a:pt x="20" y="8"/>
                    </a:lnTo>
                    <a:lnTo>
                      <a:pt x="8" y="2"/>
                    </a:lnTo>
                    <a:lnTo>
                      <a:pt x="0" y="0"/>
                    </a:lnTo>
                    <a:lnTo>
                      <a:pt x="4" y="8"/>
                    </a:lnTo>
                    <a:lnTo>
                      <a:pt x="8" y="14"/>
                    </a:lnTo>
                    <a:lnTo>
                      <a:pt x="14" y="18"/>
                    </a:lnTo>
                    <a:lnTo>
                      <a:pt x="22" y="20"/>
                    </a:lnTo>
                    <a:lnTo>
                      <a:pt x="30" y="24"/>
                    </a:lnTo>
                    <a:lnTo>
                      <a:pt x="38" y="28"/>
                    </a:lnTo>
                    <a:lnTo>
                      <a:pt x="46" y="26"/>
                    </a:lnTo>
                    <a:lnTo>
                      <a:pt x="54" y="24"/>
                    </a:lnTo>
                    <a:lnTo>
                      <a:pt x="70" y="22"/>
                    </a:lnTo>
                    <a:lnTo>
                      <a:pt x="78" y="20"/>
                    </a:lnTo>
                    <a:lnTo>
                      <a:pt x="80" y="18"/>
                    </a:lnTo>
                    <a:lnTo>
                      <a:pt x="82" y="16"/>
                    </a:lnTo>
                    <a:lnTo>
                      <a:pt x="80" y="14"/>
                    </a:lnTo>
                    <a:lnTo>
                      <a:pt x="78" y="10"/>
                    </a:lnTo>
                    <a:lnTo>
                      <a:pt x="70" y="10"/>
                    </a:lnTo>
                    <a:lnTo>
                      <a:pt x="54" y="12"/>
                    </a:lnTo>
                    <a:lnTo>
                      <a:pt x="38" y="14"/>
                    </a:lnTo>
                    <a:lnTo>
                      <a:pt x="32"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39" name="Freeform 49"/>
              <p:cNvSpPr>
                <a:spLocks/>
              </p:cNvSpPr>
              <p:nvPr/>
            </p:nvSpPr>
            <p:spPr bwMode="auto">
              <a:xfrm flipH="1">
                <a:off x="4372" y="1054"/>
                <a:ext cx="168" cy="44"/>
              </a:xfrm>
              <a:custGeom>
                <a:avLst/>
                <a:gdLst>
                  <a:gd name="T0" fmla="*/ 162 w 168"/>
                  <a:gd name="T1" fmla="*/ 6 h 44"/>
                  <a:gd name="T2" fmla="*/ 162 w 168"/>
                  <a:gd name="T3" fmla="*/ 6 h 44"/>
                  <a:gd name="T4" fmla="*/ 122 w 168"/>
                  <a:gd name="T5" fmla="*/ 18 h 44"/>
                  <a:gd name="T6" fmla="*/ 84 w 168"/>
                  <a:gd name="T7" fmla="*/ 28 h 44"/>
                  <a:gd name="T8" fmla="*/ 4 w 168"/>
                  <a:gd name="T9" fmla="*/ 44 h 44"/>
                  <a:gd name="T10" fmla="*/ 0 w 168"/>
                  <a:gd name="T11" fmla="*/ 42 h 44"/>
                  <a:gd name="T12" fmla="*/ 4 w 168"/>
                  <a:gd name="T13" fmla="*/ 38 h 44"/>
                  <a:gd name="T14" fmla="*/ 4 w 168"/>
                  <a:gd name="T15" fmla="*/ 38 h 44"/>
                  <a:gd name="T16" fmla="*/ 24 w 168"/>
                  <a:gd name="T17" fmla="*/ 28 h 44"/>
                  <a:gd name="T18" fmla="*/ 44 w 168"/>
                  <a:gd name="T19" fmla="*/ 22 h 44"/>
                  <a:gd name="T20" fmla="*/ 64 w 168"/>
                  <a:gd name="T21" fmla="*/ 14 h 44"/>
                  <a:gd name="T22" fmla="*/ 86 w 168"/>
                  <a:gd name="T23" fmla="*/ 10 h 44"/>
                  <a:gd name="T24" fmla="*/ 128 w 168"/>
                  <a:gd name="T25" fmla="*/ 2 h 44"/>
                  <a:gd name="T26" fmla="*/ 168 w 168"/>
                  <a:gd name="T27" fmla="*/ 0 h 44"/>
                  <a:gd name="T28" fmla="*/ 162 w 168"/>
                  <a:gd name="T29" fmla="*/ 6 h 4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68"/>
                  <a:gd name="T46" fmla="*/ 0 h 44"/>
                  <a:gd name="T47" fmla="*/ 168 w 168"/>
                  <a:gd name="T48" fmla="*/ 44 h 4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68" h="44">
                    <a:moveTo>
                      <a:pt x="162" y="6"/>
                    </a:moveTo>
                    <a:lnTo>
                      <a:pt x="162" y="6"/>
                    </a:lnTo>
                    <a:lnTo>
                      <a:pt x="122" y="18"/>
                    </a:lnTo>
                    <a:lnTo>
                      <a:pt x="84" y="28"/>
                    </a:lnTo>
                    <a:lnTo>
                      <a:pt x="4" y="44"/>
                    </a:lnTo>
                    <a:lnTo>
                      <a:pt x="0" y="42"/>
                    </a:lnTo>
                    <a:lnTo>
                      <a:pt x="4" y="38"/>
                    </a:lnTo>
                    <a:lnTo>
                      <a:pt x="24" y="28"/>
                    </a:lnTo>
                    <a:lnTo>
                      <a:pt x="44" y="22"/>
                    </a:lnTo>
                    <a:lnTo>
                      <a:pt x="64" y="14"/>
                    </a:lnTo>
                    <a:lnTo>
                      <a:pt x="86" y="10"/>
                    </a:lnTo>
                    <a:lnTo>
                      <a:pt x="128" y="2"/>
                    </a:lnTo>
                    <a:lnTo>
                      <a:pt x="168" y="0"/>
                    </a:lnTo>
                    <a:lnTo>
                      <a:pt x="162"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40" name="Freeform 50"/>
              <p:cNvSpPr>
                <a:spLocks/>
              </p:cNvSpPr>
              <p:nvPr/>
            </p:nvSpPr>
            <p:spPr bwMode="auto">
              <a:xfrm flipH="1">
                <a:off x="4380" y="902"/>
                <a:ext cx="192" cy="144"/>
              </a:xfrm>
              <a:custGeom>
                <a:avLst/>
                <a:gdLst>
                  <a:gd name="T0" fmla="*/ 4 w 192"/>
                  <a:gd name="T1" fmla="*/ 144 h 144"/>
                  <a:gd name="T2" fmla="*/ 0 w 192"/>
                  <a:gd name="T3" fmla="*/ 142 h 144"/>
                  <a:gd name="T4" fmla="*/ 0 w 192"/>
                  <a:gd name="T5" fmla="*/ 142 h 144"/>
                  <a:gd name="T6" fmla="*/ 20 w 192"/>
                  <a:gd name="T7" fmla="*/ 122 h 144"/>
                  <a:gd name="T8" fmla="*/ 42 w 192"/>
                  <a:gd name="T9" fmla="*/ 102 h 144"/>
                  <a:gd name="T10" fmla="*/ 66 w 192"/>
                  <a:gd name="T11" fmla="*/ 82 h 144"/>
                  <a:gd name="T12" fmla="*/ 90 w 192"/>
                  <a:gd name="T13" fmla="*/ 64 h 144"/>
                  <a:gd name="T14" fmla="*/ 140 w 192"/>
                  <a:gd name="T15" fmla="*/ 30 h 144"/>
                  <a:gd name="T16" fmla="*/ 192 w 192"/>
                  <a:gd name="T17" fmla="*/ 0 h 144"/>
                  <a:gd name="T18" fmla="*/ 192 w 192"/>
                  <a:gd name="T19" fmla="*/ 0 h 144"/>
                  <a:gd name="T20" fmla="*/ 174 w 192"/>
                  <a:gd name="T21" fmla="*/ 22 h 144"/>
                  <a:gd name="T22" fmla="*/ 154 w 192"/>
                  <a:gd name="T23" fmla="*/ 42 h 144"/>
                  <a:gd name="T24" fmla="*/ 130 w 192"/>
                  <a:gd name="T25" fmla="*/ 62 h 144"/>
                  <a:gd name="T26" fmla="*/ 106 w 192"/>
                  <a:gd name="T27" fmla="*/ 80 h 144"/>
                  <a:gd name="T28" fmla="*/ 54 w 192"/>
                  <a:gd name="T29" fmla="*/ 112 h 144"/>
                  <a:gd name="T30" fmla="*/ 4 w 192"/>
                  <a:gd name="T31" fmla="*/ 144 h 144"/>
                  <a:gd name="T32" fmla="*/ 4 w 192"/>
                  <a:gd name="T33" fmla="*/ 144 h 14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92"/>
                  <a:gd name="T52" fmla="*/ 0 h 144"/>
                  <a:gd name="T53" fmla="*/ 192 w 192"/>
                  <a:gd name="T54" fmla="*/ 144 h 14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92" h="144">
                    <a:moveTo>
                      <a:pt x="4" y="144"/>
                    </a:moveTo>
                    <a:lnTo>
                      <a:pt x="0" y="142"/>
                    </a:lnTo>
                    <a:lnTo>
                      <a:pt x="20" y="122"/>
                    </a:lnTo>
                    <a:lnTo>
                      <a:pt x="42" y="102"/>
                    </a:lnTo>
                    <a:lnTo>
                      <a:pt x="66" y="82"/>
                    </a:lnTo>
                    <a:lnTo>
                      <a:pt x="90" y="64"/>
                    </a:lnTo>
                    <a:lnTo>
                      <a:pt x="140" y="30"/>
                    </a:lnTo>
                    <a:lnTo>
                      <a:pt x="192" y="0"/>
                    </a:lnTo>
                    <a:lnTo>
                      <a:pt x="174" y="22"/>
                    </a:lnTo>
                    <a:lnTo>
                      <a:pt x="154" y="42"/>
                    </a:lnTo>
                    <a:lnTo>
                      <a:pt x="130" y="62"/>
                    </a:lnTo>
                    <a:lnTo>
                      <a:pt x="106" y="80"/>
                    </a:lnTo>
                    <a:lnTo>
                      <a:pt x="54" y="112"/>
                    </a:lnTo>
                    <a:lnTo>
                      <a:pt x="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241" name="Freeform 51"/>
              <p:cNvSpPr>
                <a:spLocks/>
              </p:cNvSpPr>
              <p:nvPr/>
            </p:nvSpPr>
            <p:spPr bwMode="auto">
              <a:xfrm flipH="1">
                <a:off x="4514" y="830"/>
                <a:ext cx="88" cy="172"/>
              </a:xfrm>
              <a:custGeom>
                <a:avLst/>
                <a:gdLst>
                  <a:gd name="T0" fmla="*/ 2 w 88"/>
                  <a:gd name="T1" fmla="*/ 170 h 172"/>
                  <a:gd name="T2" fmla="*/ 0 w 88"/>
                  <a:gd name="T3" fmla="*/ 172 h 172"/>
                  <a:gd name="T4" fmla="*/ 0 w 88"/>
                  <a:gd name="T5" fmla="*/ 172 h 172"/>
                  <a:gd name="T6" fmla="*/ 6 w 88"/>
                  <a:gd name="T7" fmla="*/ 150 h 172"/>
                  <a:gd name="T8" fmla="*/ 16 w 88"/>
                  <a:gd name="T9" fmla="*/ 126 h 172"/>
                  <a:gd name="T10" fmla="*/ 36 w 88"/>
                  <a:gd name="T11" fmla="*/ 84 h 172"/>
                  <a:gd name="T12" fmla="*/ 60 w 88"/>
                  <a:gd name="T13" fmla="*/ 40 h 172"/>
                  <a:gd name="T14" fmla="*/ 88 w 88"/>
                  <a:gd name="T15" fmla="*/ 0 h 172"/>
                  <a:gd name="T16" fmla="*/ 88 w 88"/>
                  <a:gd name="T17" fmla="*/ 0 h 172"/>
                  <a:gd name="T18" fmla="*/ 82 w 88"/>
                  <a:gd name="T19" fmla="*/ 24 h 172"/>
                  <a:gd name="T20" fmla="*/ 74 w 88"/>
                  <a:gd name="T21" fmla="*/ 46 h 172"/>
                  <a:gd name="T22" fmla="*/ 64 w 88"/>
                  <a:gd name="T23" fmla="*/ 66 h 172"/>
                  <a:gd name="T24" fmla="*/ 52 w 88"/>
                  <a:gd name="T25" fmla="*/ 88 h 172"/>
                  <a:gd name="T26" fmla="*/ 28 w 88"/>
                  <a:gd name="T27" fmla="*/ 130 h 172"/>
                  <a:gd name="T28" fmla="*/ 2 w 88"/>
                  <a:gd name="T29" fmla="*/ 170 h 172"/>
                  <a:gd name="T30" fmla="*/ 2 w 88"/>
                  <a:gd name="T31" fmla="*/ 170 h 17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88"/>
                  <a:gd name="T49" fmla="*/ 0 h 172"/>
                  <a:gd name="T50" fmla="*/ 88 w 88"/>
                  <a:gd name="T51" fmla="*/ 172 h 17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88" h="172">
                    <a:moveTo>
                      <a:pt x="2" y="170"/>
                    </a:moveTo>
                    <a:lnTo>
                      <a:pt x="0" y="172"/>
                    </a:lnTo>
                    <a:lnTo>
                      <a:pt x="6" y="150"/>
                    </a:lnTo>
                    <a:lnTo>
                      <a:pt x="16" y="126"/>
                    </a:lnTo>
                    <a:lnTo>
                      <a:pt x="36" y="84"/>
                    </a:lnTo>
                    <a:lnTo>
                      <a:pt x="60" y="40"/>
                    </a:lnTo>
                    <a:lnTo>
                      <a:pt x="88" y="0"/>
                    </a:lnTo>
                    <a:lnTo>
                      <a:pt x="82" y="24"/>
                    </a:lnTo>
                    <a:lnTo>
                      <a:pt x="74" y="46"/>
                    </a:lnTo>
                    <a:lnTo>
                      <a:pt x="64" y="66"/>
                    </a:lnTo>
                    <a:lnTo>
                      <a:pt x="52" y="88"/>
                    </a:lnTo>
                    <a:lnTo>
                      <a:pt x="28" y="130"/>
                    </a:lnTo>
                    <a:lnTo>
                      <a:pt x="2" y="17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grpSp>
      </p:grpSp>
    </p:spTree>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466" name="Group 87"/>
          <p:cNvGrpSpPr>
            <a:grpSpLocks/>
          </p:cNvGrpSpPr>
          <p:nvPr/>
        </p:nvGrpSpPr>
        <p:grpSpPr bwMode="auto">
          <a:xfrm>
            <a:off x="3552825" y="4362450"/>
            <a:ext cx="908050" cy="968375"/>
            <a:chOff x="2863" y="1964"/>
            <a:chExt cx="215" cy="215"/>
          </a:xfrm>
        </p:grpSpPr>
        <p:sp>
          <p:nvSpPr>
            <p:cNvPr id="62550" name="Rectangle 88"/>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2551" name="Line 89"/>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552" name="Line 90"/>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553" name="Line 91"/>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554" name="Line 92"/>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555" name="Line 93"/>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556" name="Line 94"/>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2467" name="Group 2"/>
          <p:cNvGrpSpPr>
            <a:grpSpLocks/>
          </p:cNvGrpSpPr>
          <p:nvPr/>
        </p:nvGrpSpPr>
        <p:grpSpPr bwMode="auto">
          <a:xfrm>
            <a:off x="3665538" y="1360488"/>
            <a:ext cx="1060450" cy="1138237"/>
            <a:chOff x="2863" y="1964"/>
            <a:chExt cx="215" cy="215"/>
          </a:xfrm>
        </p:grpSpPr>
        <p:sp>
          <p:nvSpPr>
            <p:cNvPr id="62543" name="Rectangle 3"/>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2544" name="Line 4"/>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545" name="Line 5"/>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546" name="Line 6"/>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547" name="Line 7"/>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548" name="Line 8"/>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549" name="Line 9"/>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62468" name="Rectangle 10"/>
          <p:cNvSpPr>
            <a:spLocks noGrp="1" noChangeArrowheads="1"/>
          </p:cNvSpPr>
          <p:nvPr>
            <p:ph type="title"/>
          </p:nvPr>
        </p:nvSpPr>
        <p:spPr>
          <a:xfrm>
            <a:off x="284163" y="668338"/>
            <a:ext cx="8458200" cy="341312"/>
          </a:xfrm>
        </p:spPr>
        <p:txBody>
          <a:bodyPr/>
          <a:lstStyle/>
          <a:p>
            <a:pPr eaLnBrk="1" hangingPunct="1"/>
            <a:r>
              <a:rPr lang="en-US" altLang="en-US"/>
              <a:t>Encapsulate Detail, then Higher Grouping</a:t>
            </a:r>
          </a:p>
        </p:txBody>
      </p:sp>
      <p:sp>
        <p:nvSpPr>
          <p:cNvPr id="62469" name="Text Box 11"/>
          <p:cNvSpPr txBox="1">
            <a:spLocks noChangeArrowheads="1"/>
          </p:cNvSpPr>
          <p:nvPr/>
        </p:nvSpPr>
        <p:spPr bwMode="auto">
          <a:xfrm>
            <a:off x="155575" y="1365250"/>
            <a:ext cx="2868613"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a:solidFill>
                  <a:schemeClr val="tx2"/>
                </a:solidFill>
              </a:rPr>
              <a:t>7.  Pull</a:t>
            </a:r>
            <a:r>
              <a:rPr lang="en-US" altLang="en-US" sz="2000">
                <a:solidFill>
                  <a:schemeClr val="tx2"/>
                </a:solidFill>
              </a:rPr>
              <a:t> </a:t>
            </a:r>
            <a:r>
              <a:rPr lang="en-US" altLang="en-US" sz="2000" b="1">
                <a:solidFill>
                  <a:schemeClr val="tx2"/>
                </a:solidFill>
              </a:rPr>
              <a:t>the BLACK</a:t>
            </a:r>
            <a:br>
              <a:rPr lang="en-US" altLang="en-US" sz="2000" b="1">
                <a:solidFill>
                  <a:schemeClr val="tx2"/>
                </a:solidFill>
              </a:rPr>
            </a:br>
            <a:r>
              <a:rPr lang="en-US" altLang="en-US" sz="2000" b="1">
                <a:solidFill>
                  <a:schemeClr val="tx2"/>
                </a:solidFill>
              </a:rPr>
              <a:t>     notes</a:t>
            </a:r>
            <a:r>
              <a:rPr lang="en-US" altLang="en-US" sz="2000">
                <a:solidFill>
                  <a:schemeClr val="tx2"/>
                </a:solidFill>
              </a:rPr>
              <a:t> in each </a:t>
            </a:r>
            <a:br>
              <a:rPr lang="en-US" altLang="en-US" sz="2000">
                <a:solidFill>
                  <a:schemeClr val="tx2"/>
                </a:solidFill>
              </a:rPr>
            </a:br>
            <a:r>
              <a:rPr lang="en-US" altLang="en-US" sz="2000">
                <a:solidFill>
                  <a:schemeClr val="tx2"/>
                </a:solidFill>
              </a:rPr>
              <a:t>     group up under </a:t>
            </a:r>
            <a:br>
              <a:rPr lang="en-US" altLang="en-US" sz="2000">
                <a:solidFill>
                  <a:schemeClr val="tx2"/>
                </a:solidFill>
              </a:rPr>
            </a:br>
            <a:r>
              <a:rPr lang="en-US" altLang="en-US" sz="2000">
                <a:solidFill>
                  <a:schemeClr val="tx2"/>
                </a:solidFill>
              </a:rPr>
              <a:t>     their red titles.</a:t>
            </a:r>
            <a:endParaRPr lang="en-US" altLang="en-US" sz="2000" u="sng">
              <a:solidFill>
                <a:schemeClr val="tx2"/>
              </a:solidFill>
            </a:endParaRPr>
          </a:p>
        </p:txBody>
      </p:sp>
      <p:grpSp>
        <p:nvGrpSpPr>
          <p:cNvPr id="62470" name="Group 12"/>
          <p:cNvGrpSpPr>
            <a:grpSpLocks/>
          </p:cNvGrpSpPr>
          <p:nvPr/>
        </p:nvGrpSpPr>
        <p:grpSpPr bwMode="auto">
          <a:xfrm>
            <a:off x="3898900" y="1463675"/>
            <a:ext cx="1036638" cy="873125"/>
            <a:chOff x="2863" y="1964"/>
            <a:chExt cx="215" cy="215"/>
          </a:xfrm>
        </p:grpSpPr>
        <p:sp>
          <p:nvSpPr>
            <p:cNvPr id="62536" name="Rectangle 13"/>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2537" name="Line 14"/>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538" name="Line 15"/>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539" name="Line 16"/>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540" name="Line 17"/>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541" name="Line 18"/>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542" name="Line 19"/>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62471" name="Line 20"/>
          <p:cNvSpPr>
            <a:spLocks noChangeShapeType="1"/>
          </p:cNvSpPr>
          <p:nvPr/>
        </p:nvSpPr>
        <p:spPr bwMode="auto">
          <a:xfrm flipV="1">
            <a:off x="3265488" y="1757363"/>
            <a:ext cx="0" cy="61753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2472" name="Text Box 21"/>
          <p:cNvSpPr txBox="1">
            <a:spLocks noChangeArrowheads="1"/>
          </p:cNvSpPr>
          <p:nvPr/>
        </p:nvSpPr>
        <p:spPr bwMode="auto">
          <a:xfrm>
            <a:off x="3629025" y="1131888"/>
            <a:ext cx="1249363" cy="1014412"/>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FF0000"/>
                </a:solidFill>
                <a:latin typeface="Arial Narrow" panose="020B0606020202030204" pitchFamily="34" charset="0"/>
              </a:rPr>
              <a:t>EARLY ON I FELT I DIDN’T HAVE CONTROL OF THE QC PROCEDURE</a:t>
            </a:r>
          </a:p>
        </p:txBody>
      </p:sp>
      <p:sp>
        <p:nvSpPr>
          <p:cNvPr id="62473" name="Rectangle 23"/>
          <p:cNvSpPr>
            <a:spLocks noChangeArrowheads="1"/>
          </p:cNvSpPr>
          <p:nvPr/>
        </p:nvSpPr>
        <p:spPr bwMode="auto">
          <a:xfrm>
            <a:off x="4524375" y="4138613"/>
            <a:ext cx="1146175" cy="576262"/>
          </a:xfrm>
          <a:prstGeom prst="rect">
            <a:avLst/>
          </a:prstGeom>
          <a:solidFill>
            <a:srgbClr val="FFFFC3"/>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2474" name="Rectangle 24"/>
          <p:cNvSpPr>
            <a:spLocks noChangeArrowheads="1"/>
          </p:cNvSpPr>
          <p:nvPr/>
        </p:nvSpPr>
        <p:spPr bwMode="auto">
          <a:xfrm>
            <a:off x="4622800" y="5670550"/>
            <a:ext cx="849313" cy="649288"/>
          </a:xfrm>
          <a:prstGeom prst="rect">
            <a:avLst/>
          </a:prstGeom>
          <a:solidFill>
            <a:srgbClr val="FFFFC3"/>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2475" name="Rectangle 25"/>
          <p:cNvSpPr>
            <a:spLocks noChangeArrowheads="1"/>
          </p:cNvSpPr>
          <p:nvPr/>
        </p:nvSpPr>
        <p:spPr bwMode="auto">
          <a:xfrm>
            <a:off x="5957888" y="5297488"/>
            <a:ext cx="1014412" cy="1084262"/>
          </a:xfrm>
          <a:prstGeom prst="rect">
            <a:avLst/>
          </a:prstGeom>
          <a:solidFill>
            <a:srgbClr val="FFFFC3"/>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2476" name="Text Box 28"/>
          <p:cNvSpPr txBox="1">
            <a:spLocks noChangeArrowheads="1"/>
          </p:cNvSpPr>
          <p:nvPr/>
        </p:nvSpPr>
        <p:spPr bwMode="auto">
          <a:xfrm>
            <a:off x="2097088" y="2867025"/>
            <a:ext cx="4348162"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a:solidFill>
                  <a:schemeClr val="tx2"/>
                </a:solidFill>
                <a:latin typeface="Arial Black" panose="020B0A04020102020204" pitchFamily="34" charset="0"/>
              </a:rPr>
              <a:t>WHAT SCENES AND IMAGES DESCRIBE THE CUSTOMERS AND ENVIRONMENT OF USE FOR…?</a:t>
            </a:r>
          </a:p>
        </p:txBody>
      </p:sp>
      <p:sp>
        <p:nvSpPr>
          <p:cNvPr id="62477" name="Rectangle 29"/>
          <p:cNvSpPr>
            <a:spLocks noChangeArrowheads="1"/>
          </p:cNvSpPr>
          <p:nvPr/>
        </p:nvSpPr>
        <p:spPr bwMode="auto">
          <a:xfrm>
            <a:off x="2043113" y="2838450"/>
            <a:ext cx="7024687" cy="37084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nvGrpSpPr>
          <p:cNvPr id="62478" name="Group 38"/>
          <p:cNvGrpSpPr>
            <a:grpSpLocks/>
          </p:cNvGrpSpPr>
          <p:nvPr/>
        </p:nvGrpSpPr>
        <p:grpSpPr bwMode="auto">
          <a:xfrm rot="304364">
            <a:off x="6829425" y="3051175"/>
            <a:ext cx="760413" cy="760413"/>
            <a:chOff x="2863" y="1964"/>
            <a:chExt cx="215" cy="215"/>
          </a:xfrm>
        </p:grpSpPr>
        <p:sp>
          <p:nvSpPr>
            <p:cNvPr id="62529" name="Rectangle 39"/>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2530" name="Line 40"/>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531" name="Line 41"/>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532" name="Line 42"/>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533" name="Line 43"/>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534" name="Line 44"/>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535" name="Line 45"/>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2479" name="Group 54"/>
          <p:cNvGrpSpPr>
            <a:grpSpLocks/>
          </p:cNvGrpSpPr>
          <p:nvPr/>
        </p:nvGrpSpPr>
        <p:grpSpPr bwMode="auto">
          <a:xfrm rot="304364">
            <a:off x="7969250" y="2987675"/>
            <a:ext cx="814388" cy="814388"/>
            <a:chOff x="2863" y="1964"/>
            <a:chExt cx="215" cy="215"/>
          </a:xfrm>
        </p:grpSpPr>
        <p:sp>
          <p:nvSpPr>
            <p:cNvPr id="62522" name="Rectangle 55"/>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2523" name="Line 56"/>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524" name="Line 57"/>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525" name="Line 58"/>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526" name="Line 59"/>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527" name="Line 60"/>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528" name="Line 61"/>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62480" name="Text Box 62"/>
          <p:cNvSpPr txBox="1">
            <a:spLocks noChangeArrowheads="1"/>
          </p:cNvSpPr>
          <p:nvPr/>
        </p:nvSpPr>
        <p:spPr bwMode="auto">
          <a:xfrm>
            <a:off x="144463" y="2814638"/>
            <a:ext cx="1879600" cy="314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7663" indent="-347663"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a:solidFill>
                  <a:schemeClr val="tx2"/>
                </a:solidFill>
              </a:rPr>
              <a:t>8.  Group the RED notes</a:t>
            </a:r>
            <a:r>
              <a:rPr lang="en-US" altLang="en-US" sz="2000">
                <a:solidFill>
                  <a:schemeClr val="tx2"/>
                </a:solidFill>
              </a:rPr>
              <a:t> and any lone wolves using the same rules as earlier for the black notes.</a:t>
            </a:r>
            <a:endParaRPr lang="en-US" altLang="en-US" sz="2000" u="sng">
              <a:solidFill>
                <a:schemeClr val="tx2"/>
              </a:solidFill>
            </a:endParaRPr>
          </a:p>
        </p:txBody>
      </p:sp>
      <p:pic>
        <p:nvPicPr>
          <p:cNvPr id="62481"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2482" name="Group 2"/>
          <p:cNvGrpSpPr>
            <a:grpSpLocks/>
          </p:cNvGrpSpPr>
          <p:nvPr/>
        </p:nvGrpSpPr>
        <p:grpSpPr bwMode="auto">
          <a:xfrm>
            <a:off x="2249488" y="4384675"/>
            <a:ext cx="1060450" cy="1138238"/>
            <a:chOff x="2863" y="1964"/>
            <a:chExt cx="215" cy="215"/>
          </a:xfrm>
        </p:grpSpPr>
        <p:sp>
          <p:nvSpPr>
            <p:cNvPr id="62515" name="Rectangle 3"/>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2516" name="Line 4"/>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517" name="Line 5"/>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518" name="Line 6"/>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519" name="Line 7"/>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520" name="Line 8"/>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521" name="Line 9"/>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2483" name="Group 12"/>
          <p:cNvGrpSpPr>
            <a:grpSpLocks/>
          </p:cNvGrpSpPr>
          <p:nvPr/>
        </p:nvGrpSpPr>
        <p:grpSpPr bwMode="auto">
          <a:xfrm>
            <a:off x="2092325" y="4464050"/>
            <a:ext cx="1036638" cy="873125"/>
            <a:chOff x="2863" y="1964"/>
            <a:chExt cx="215" cy="215"/>
          </a:xfrm>
        </p:grpSpPr>
        <p:sp>
          <p:nvSpPr>
            <p:cNvPr id="62508" name="Rectangle 13"/>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2509" name="Line 14"/>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510" name="Line 15"/>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511" name="Line 16"/>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512" name="Line 17"/>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513" name="Line 18"/>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514" name="Line 19"/>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62484" name="Text Box 21"/>
          <p:cNvSpPr txBox="1">
            <a:spLocks noChangeArrowheads="1"/>
          </p:cNvSpPr>
          <p:nvPr/>
        </p:nvSpPr>
        <p:spPr bwMode="auto">
          <a:xfrm>
            <a:off x="2155825" y="4213225"/>
            <a:ext cx="1249363" cy="1014413"/>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FF0000"/>
                </a:solidFill>
                <a:latin typeface="Arial Narrow" panose="020B0606020202030204" pitchFamily="34" charset="0"/>
              </a:rPr>
              <a:t>EARLY ON I FELT I DIDN’T HAVE CONTROL OF THE QC PROCEDURE</a:t>
            </a:r>
          </a:p>
        </p:txBody>
      </p:sp>
      <p:sp>
        <p:nvSpPr>
          <p:cNvPr id="62485" name="Text Box 205"/>
          <p:cNvSpPr txBox="1">
            <a:spLocks noChangeArrowheads="1"/>
          </p:cNvSpPr>
          <p:nvPr/>
        </p:nvSpPr>
        <p:spPr bwMode="auto">
          <a:xfrm>
            <a:off x="8078788" y="3968750"/>
            <a:ext cx="923925" cy="1014413"/>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FF0000"/>
                </a:solidFill>
                <a:latin typeface="Arial Narrow" panose="020B0606020202030204" pitchFamily="34" charset="0"/>
              </a:rPr>
              <a:t>THE SYSTEM CAN WASTE MY TIME…</a:t>
            </a:r>
          </a:p>
        </p:txBody>
      </p:sp>
      <p:grpSp>
        <p:nvGrpSpPr>
          <p:cNvPr id="62486" name="Group 119"/>
          <p:cNvGrpSpPr>
            <a:grpSpLocks/>
          </p:cNvGrpSpPr>
          <p:nvPr/>
        </p:nvGrpSpPr>
        <p:grpSpPr bwMode="auto">
          <a:xfrm>
            <a:off x="7256463" y="5502275"/>
            <a:ext cx="885825" cy="865188"/>
            <a:chOff x="2863" y="1964"/>
            <a:chExt cx="215" cy="215"/>
          </a:xfrm>
        </p:grpSpPr>
        <p:sp>
          <p:nvSpPr>
            <p:cNvPr id="62501" name="Rectangle 120"/>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2502" name="Line 121"/>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503" name="Line 122"/>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504" name="Line 123"/>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505" name="Line 124"/>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506" name="Line 125"/>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507" name="Line 126"/>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62487" name="Text Box 202"/>
          <p:cNvSpPr txBox="1">
            <a:spLocks noChangeArrowheads="1"/>
          </p:cNvSpPr>
          <p:nvPr/>
        </p:nvSpPr>
        <p:spPr bwMode="auto">
          <a:xfrm>
            <a:off x="6985000" y="4251325"/>
            <a:ext cx="1127125" cy="1014413"/>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FF0000"/>
                </a:solidFill>
                <a:latin typeface="Arial Narrow" panose="020B0606020202030204" pitchFamily="34" charset="0"/>
              </a:rPr>
              <a:t>I DON’T KNOW HOW TO USE THE INFO TO IMPROVE THE TREATMENT</a:t>
            </a:r>
          </a:p>
        </p:txBody>
      </p:sp>
      <p:sp>
        <p:nvSpPr>
          <p:cNvPr id="62488" name="Text Box 201"/>
          <p:cNvSpPr txBox="1">
            <a:spLocks noChangeArrowheads="1"/>
          </p:cNvSpPr>
          <p:nvPr/>
        </p:nvSpPr>
        <p:spPr bwMode="auto">
          <a:xfrm>
            <a:off x="3463925" y="4273550"/>
            <a:ext cx="958850" cy="1014413"/>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FF0000"/>
                </a:solidFill>
                <a:latin typeface="Arial Narrow" panose="020B0606020202030204" pitchFamily="34" charset="0"/>
              </a:rPr>
              <a:t>FEELING OVER-</a:t>
            </a:r>
            <a:br>
              <a:rPr lang="en-US" altLang="en-US" sz="1200" b="1">
                <a:solidFill>
                  <a:srgbClr val="FF0000"/>
                </a:solidFill>
                <a:latin typeface="Arial Narrow" panose="020B0606020202030204" pitchFamily="34" charset="0"/>
              </a:rPr>
            </a:br>
            <a:r>
              <a:rPr lang="en-US" altLang="en-US" sz="1200" b="1">
                <a:solidFill>
                  <a:srgbClr val="FF0000"/>
                </a:solidFill>
                <a:latin typeface="Arial Narrow" panose="020B0606020202030204" pitchFamily="34" charset="0"/>
              </a:rPr>
              <a:t>WHELMED BY THE DATA</a:t>
            </a:r>
          </a:p>
        </p:txBody>
      </p:sp>
      <p:grpSp>
        <p:nvGrpSpPr>
          <p:cNvPr id="62489" name="Group 23"/>
          <p:cNvGrpSpPr>
            <a:grpSpLocks/>
          </p:cNvGrpSpPr>
          <p:nvPr/>
        </p:nvGrpSpPr>
        <p:grpSpPr bwMode="auto">
          <a:xfrm>
            <a:off x="3473450" y="5400675"/>
            <a:ext cx="927100" cy="979488"/>
            <a:chOff x="2863" y="1964"/>
            <a:chExt cx="215" cy="215"/>
          </a:xfrm>
        </p:grpSpPr>
        <p:sp>
          <p:nvSpPr>
            <p:cNvPr id="62494" name="Rectangle 24"/>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2495" name="Line 25"/>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496" name="Line 26"/>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497" name="Line 27"/>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2498" name="Line 28"/>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499" name="Line 29"/>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500" name="Line 30"/>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62490" name="Text Box 203"/>
          <p:cNvSpPr txBox="1">
            <a:spLocks noChangeArrowheads="1"/>
          </p:cNvSpPr>
          <p:nvPr/>
        </p:nvSpPr>
        <p:spPr bwMode="auto">
          <a:xfrm>
            <a:off x="4551363" y="4227513"/>
            <a:ext cx="1144587" cy="1196975"/>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FF0000"/>
                </a:solidFill>
                <a:latin typeface="Arial Narrow" panose="020B0606020202030204" pitchFamily="34" charset="0"/>
              </a:rPr>
              <a:t>AS I DON’T KNOW HOW TO CUSTOMIZE I’M LIVING WITH WHAT I CAN GET …</a:t>
            </a:r>
          </a:p>
        </p:txBody>
      </p:sp>
      <p:sp>
        <p:nvSpPr>
          <p:cNvPr id="62491" name="Text Box 206"/>
          <p:cNvSpPr txBox="1">
            <a:spLocks noChangeArrowheads="1"/>
          </p:cNvSpPr>
          <p:nvPr/>
        </p:nvSpPr>
        <p:spPr bwMode="auto">
          <a:xfrm>
            <a:off x="4583113" y="5516563"/>
            <a:ext cx="1092200" cy="831850"/>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FF0000"/>
                </a:solidFill>
                <a:latin typeface="Arial Narrow" panose="020B0606020202030204" pitchFamily="34" charset="0"/>
              </a:rPr>
              <a:t>MY MENTAL ORIENTATION CAN GET IN THE WAY…</a:t>
            </a:r>
          </a:p>
        </p:txBody>
      </p:sp>
      <p:sp>
        <p:nvSpPr>
          <p:cNvPr id="62492" name="Text Box 207"/>
          <p:cNvSpPr txBox="1">
            <a:spLocks noChangeArrowheads="1"/>
          </p:cNvSpPr>
          <p:nvPr/>
        </p:nvSpPr>
        <p:spPr bwMode="auto">
          <a:xfrm>
            <a:off x="5721350" y="4067175"/>
            <a:ext cx="1219200" cy="1014413"/>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FF0000"/>
                </a:solidFill>
                <a:latin typeface="Arial Narrow" panose="020B0606020202030204" pitchFamily="34" charset="0"/>
              </a:rPr>
              <a:t>IM A MEDICAL PROFESSIONAL – NOT A COMPUTER NERD…</a:t>
            </a:r>
          </a:p>
        </p:txBody>
      </p:sp>
      <p:sp>
        <p:nvSpPr>
          <p:cNvPr id="62493" name="Text Box 204"/>
          <p:cNvSpPr txBox="1">
            <a:spLocks noChangeArrowheads="1"/>
          </p:cNvSpPr>
          <p:nvPr/>
        </p:nvSpPr>
        <p:spPr bwMode="auto">
          <a:xfrm>
            <a:off x="5872163" y="5208588"/>
            <a:ext cx="1065212" cy="1014412"/>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FF0000"/>
                </a:solidFill>
                <a:latin typeface="Arial Narrow" panose="020B0606020202030204" pitchFamily="34" charset="0"/>
              </a:rPr>
              <a:t>IM CONFUSED BY THE ERROR MESSAGES</a:t>
            </a:r>
          </a:p>
        </p:txBody>
      </p:sp>
    </p:spTree>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pPr eaLnBrk="1" hangingPunct="1"/>
            <a:r>
              <a:rPr lang="en-US" altLang="en-US"/>
              <a:t>Title the Groups</a:t>
            </a:r>
          </a:p>
        </p:txBody>
      </p:sp>
      <p:sp>
        <p:nvSpPr>
          <p:cNvPr id="63491" name="Text Box 3"/>
          <p:cNvSpPr txBox="1">
            <a:spLocks noChangeArrowheads="1"/>
          </p:cNvSpPr>
          <p:nvPr/>
        </p:nvSpPr>
        <p:spPr bwMode="auto">
          <a:xfrm>
            <a:off x="352425" y="1003300"/>
            <a:ext cx="8167688" cy="7016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04813" indent="-404813"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a:solidFill>
                  <a:schemeClr val="tx2"/>
                </a:solidFill>
              </a:rPr>
              <a:t>9.  Title the second level groups,</a:t>
            </a:r>
            <a:r>
              <a:rPr lang="en-US" altLang="en-US" sz="2000">
                <a:solidFill>
                  <a:schemeClr val="tx2"/>
                </a:solidFill>
              </a:rPr>
              <a:t> using bold BLUE pen, and with the same rules of abstraction used to create the red titles. </a:t>
            </a:r>
            <a:endParaRPr lang="en-US" altLang="en-US" sz="2000" u="sng">
              <a:solidFill>
                <a:schemeClr val="tx2"/>
              </a:solidFill>
            </a:endParaRPr>
          </a:p>
        </p:txBody>
      </p:sp>
      <p:sp>
        <p:nvSpPr>
          <p:cNvPr id="63492" name="Rectangle 4"/>
          <p:cNvSpPr>
            <a:spLocks noChangeArrowheads="1"/>
          </p:cNvSpPr>
          <p:nvPr/>
        </p:nvSpPr>
        <p:spPr bwMode="auto">
          <a:xfrm>
            <a:off x="449263" y="1722438"/>
            <a:ext cx="8316912" cy="4832350"/>
          </a:xfrm>
          <a:prstGeom prst="rect">
            <a:avLst/>
          </a:prstGeom>
          <a:solidFill>
            <a:srgbClr val="F8F8F8"/>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3493" name="Text Box 37"/>
          <p:cNvSpPr txBox="1">
            <a:spLocks noChangeArrowheads="1"/>
          </p:cNvSpPr>
          <p:nvPr/>
        </p:nvSpPr>
        <p:spPr bwMode="auto">
          <a:xfrm>
            <a:off x="660400" y="2262188"/>
            <a:ext cx="1479550" cy="1196975"/>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003399"/>
                </a:solidFill>
                <a:latin typeface="Arial Narrow" panose="020B0606020202030204" pitchFamily="34" charset="0"/>
              </a:rPr>
              <a:t>THE SYSTEM MAKES ME DO THINGS I HAVEN’T BEEN TRAINED FOR AND DON’T UNDERSTAND</a:t>
            </a:r>
          </a:p>
        </p:txBody>
      </p:sp>
      <p:sp>
        <p:nvSpPr>
          <p:cNvPr id="63494" name="Text Box 38"/>
          <p:cNvSpPr txBox="1">
            <a:spLocks noChangeArrowheads="1"/>
          </p:cNvSpPr>
          <p:nvPr/>
        </p:nvSpPr>
        <p:spPr bwMode="auto">
          <a:xfrm>
            <a:off x="2595563" y="2413000"/>
            <a:ext cx="1319212" cy="1014413"/>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003399"/>
                </a:solidFill>
                <a:latin typeface="Arial Narrow" panose="020B0606020202030204" pitchFamily="34" charset="0"/>
              </a:rPr>
              <a:t>I’M NOT GETTING ALL THE PERFORMANCE OUT OF THE SYSTEM</a:t>
            </a:r>
          </a:p>
        </p:txBody>
      </p:sp>
      <p:sp>
        <p:nvSpPr>
          <p:cNvPr id="63495" name="Text Box 39"/>
          <p:cNvSpPr txBox="1">
            <a:spLocks noChangeArrowheads="1"/>
          </p:cNvSpPr>
          <p:nvPr/>
        </p:nvSpPr>
        <p:spPr bwMode="auto">
          <a:xfrm>
            <a:off x="4186238" y="2495550"/>
            <a:ext cx="1376362" cy="1014413"/>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003399"/>
                </a:solidFill>
                <a:latin typeface="Arial Narrow" panose="020B0606020202030204" pitchFamily="34" charset="0"/>
              </a:rPr>
              <a:t>THE TECHNCAL ASPECTS OF THE INTERFACE DON’T SPEAK MY LANGUAGE</a:t>
            </a:r>
          </a:p>
        </p:txBody>
      </p:sp>
      <p:sp>
        <p:nvSpPr>
          <p:cNvPr id="63496" name="Text Box 40"/>
          <p:cNvSpPr txBox="1">
            <a:spLocks noChangeArrowheads="1"/>
          </p:cNvSpPr>
          <p:nvPr/>
        </p:nvSpPr>
        <p:spPr bwMode="auto">
          <a:xfrm>
            <a:off x="6284913" y="2782888"/>
            <a:ext cx="1225550" cy="831850"/>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003399"/>
                </a:solidFill>
                <a:latin typeface="Arial Narrow" panose="020B0606020202030204" pitchFamily="34" charset="0"/>
              </a:rPr>
              <a:t>I DON’T SEE THE PAYBACK FOR ALL I PUT INTO THE SYSTEM</a:t>
            </a:r>
          </a:p>
        </p:txBody>
      </p:sp>
      <p:sp>
        <p:nvSpPr>
          <p:cNvPr id="63497" name="Text Box 57"/>
          <p:cNvSpPr txBox="1">
            <a:spLocks noChangeArrowheads="1"/>
          </p:cNvSpPr>
          <p:nvPr/>
        </p:nvSpPr>
        <p:spPr bwMode="auto">
          <a:xfrm>
            <a:off x="469900" y="1773238"/>
            <a:ext cx="5491163"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a:solidFill>
                  <a:srgbClr val="000000"/>
                </a:solidFill>
                <a:latin typeface="Arial Black" panose="020B0A04020102020204" pitchFamily="34" charset="0"/>
              </a:rPr>
              <a:t>WHAT SCENES AND IMAGES DESCRIBE THE CUSTOMERS AND ENVIRONMENT OF USE FOR ….?</a:t>
            </a:r>
          </a:p>
        </p:txBody>
      </p:sp>
      <p:pic>
        <p:nvPicPr>
          <p:cNvPr id="63498"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3499" name="Group 2"/>
          <p:cNvGrpSpPr>
            <a:grpSpLocks/>
          </p:cNvGrpSpPr>
          <p:nvPr/>
        </p:nvGrpSpPr>
        <p:grpSpPr bwMode="auto">
          <a:xfrm>
            <a:off x="933450" y="3657600"/>
            <a:ext cx="1060450" cy="895350"/>
            <a:chOff x="2863" y="1964"/>
            <a:chExt cx="215" cy="215"/>
          </a:xfrm>
        </p:grpSpPr>
        <p:sp>
          <p:nvSpPr>
            <p:cNvPr id="63559" name="Rectangle 3"/>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3560" name="Line 4"/>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3561" name="Line 5"/>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3562" name="Line 6"/>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3563" name="Line 7"/>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564" name="Line 8"/>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565" name="Line 9"/>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3500" name="Group 12"/>
          <p:cNvGrpSpPr>
            <a:grpSpLocks/>
          </p:cNvGrpSpPr>
          <p:nvPr/>
        </p:nvGrpSpPr>
        <p:grpSpPr bwMode="auto">
          <a:xfrm>
            <a:off x="752475" y="3794125"/>
            <a:ext cx="1036638" cy="873125"/>
            <a:chOff x="2863" y="1964"/>
            <a:chExt cx="215" cy="215"/>
          </a:xfrm>
        </p:grpSpPr>
        <p:sp>
          <p:nvSpPr>
            <p:cNvPr id="63552" name="Rectangle 13"/>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3553" name="Line 14"/>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3554" name="Line 15"/>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3555" name="Line 16"/>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3556" name="Line 17"/>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557" name="Line 18"/>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558" name="Line 19"/>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63501" name="Text Box 21"/>
          <p:cNvSpPr txBox="1">
            <a:spLocks noChangeArrowheads="1"/>
          </p:cNvSpPr>
          <p:nvPr/>
        </p:nvSpPr>
        <p:spPr bwMode="auto">
          <a:xfrm>
            <a:off x="815975" y="3543300"/>
            <a:ext cx="1249363" cy="1014413"/>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FF0000"/>
                </a:solidFill>
                <a:latin typeface="Arial Narrow" panose="020B0606020202030204" pitchFamily="34" charset="0"/>
              </a:rPr>
              <a:t>EARLY ON I FELT I DIDN’T HAVE CONTROL OF THE QC PROCEDURE</a:t>
            </a:r>
          </a:p>
        </p:txBody>
      </p:sp>
      <p:grpSp>
        <p:nvGrpSpPr>
          <p:cNvPr id="63502" name="Group 87"/>
          <p:cNvGrpSpPr>
            <a:grpSpLocks/>
          </p:cNvGrpSpPr>
          <p:nvPr/>
        </p:nvGrpSpPr>
        <p:grpSpPr bwMode="auto">
          <a:xfrm>
            <a:off x="1168400" y="4899025"/>
            <a:ext cx="908050" cy="760413"/>
            <a:chOff x="2863" y="1964"/>
            <a:chExt cx="215" cy="215"/>
          </a:xfrm>
        </p:grpSpPr>
        <p:sp>
          <p:nvSpPr>
            <p:cNvPr id="63545" name="Rectangle 88"/>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3546" name="Line 89"/>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3547" name="Line 90"/>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3548" name="Line 91"/>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3549" name="Line 92"/>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550" name="Line 93"/>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551" name="Line 94"/>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63503" name="Text Box 201"/>
          <p:cNvSpPr txBox="1">
            <a:spLocks noChangeArrowheads="1"/>
          </p:cNvSpPr>
          <p:nvPr/>
        </p:nvSpPr>
        <p:spPr bwMode="auto">
          <a:xfrm>
            <a:off x="987425" y="4764088"/>
            <a:ext cx="1073150" cy="831850"/>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FF0000"/>
                </a:solidFill>
                <a:latin typeface="Arial Narrow" panose="020B0606020202030204" pitchFamily="34" charset="0"/>
              </a:rPr>
              <a:t>FEELING OVER-</a:t>
            </a:r>
            <a:br>
              <a:rPr lang="en-US" altLang="en-US" sz="1200" b="1">
                <a:solidFill>
                  <a:srgbClr val="FF0000"/>
                </a:solidFill>
                <a:latin typeface="Arial Narrow" panose="020B0606020202030204" pitchFamily="34" charset="0"/>
              </a:rPr>
            </a:br>
            <a:r>
              <a:rPr lang="en-US" altLang="en-US" sz="1200" b="1">
                <a:solidFill>
                  <a:srgbClr val="FF0000"/>
                </a:solidFill>
                <a:latin typeface="Arial Narrow" panose="020B0606020202030204" pitchFamily="34" charset="0"/>
              </a:rPr>
              <a:t>WHELMED BY THE DATA</a:t>
            </a:r>
          </a:p>
        </p:txBody>
      </p:sp>
      <p:grpSp>
        <p:nvGrpSpPr>
          <p:cNvPr id="63504" name="Group 23"/>
          <p:cNvGrpSpPr>
            <a:grpSpLocks/>
          </p:cNvGrpSpPr>
          <p:nvPr/>
        </p:nvGrpSpPr>
        <p:grpSpPr bwMode="auto">
          <a:xfrm>
            <a:off x="995363" y="5732463"/>
            <a:ext cx="996950" cy="769937"/>
            <a:chOff x="2863" y="1964"/>
            <a:chExt cx="215" cy="215"/>
          </a:xfrm>
        </p:grpSpPr>
        <p:sp>
          <p:nvSpPr>
            <p:cNvPr id="63538" name="Rectangle 24"/>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3539" name="Line 25"/>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3540" name="Line 26"/>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3541" name="Line 27"/>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3542" name="Line 28"/>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543" name="Line 29"/>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544" name="Line 30"/>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63505" name="Rectangle 23"/>
          <p:cNvSpPr>
            <a:spLocks noChangeArrowheads="1"/>
          </p:cNvSpPr>
          <p:nvPr/>
        </p:nvSpPr>
        <p:spPr bwMode="auto">
          <a:xfrm>
            <a:off x="2660650" y="3549650"/>
            <a:ext cx="1146175" cy="576263"/>
          </a:xfrm>
          <a:prstGeom prst="rect">
            <a:avLst/>
          </a:prstGeom>
          <a:solidFill>
            <a:srgbClr val="FFFFC3"/>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3506" name="Rectangle 24"/>
          <p:cNvSpPr>
            <a:spLocks noChangeArrowheads="1"/>
          </p:cNvSpPr>
          <p:nvPr/>
        </p:nvSpPr>
        <p:spPr bwMode="auto">
          <a:xfrm>
            <a:off x="2759075" y="5081588"/>
            <a:ext cx="849313" cy="649287"/>
          </a:xfrm>
          <a:prstGeom prst="rect">
            <a:avLst/>
          </a:prstGeom>
          <a:solidFill>
            <a:srgbClr val="FFFFC3"/>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3507" name="Text Box 203"/>
          <p:cNvSpPr txBox="1">
            <a:spLocks noChangeArrowheads="1"/>
          </p:cNvSpPr>
          <p:nvPr/>
        </p:nvSpPr>
        <p:spPr bwMode="auto">
          <a:xfrm>
            <a:off x="2687638" y="3638550"/>
            <a:ext cx="1144587" cy="1196975"/>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FF0000"/>
                </a:solidFill>
                <a:latin typeface="Arial Narrow" panose="020B0606020202030204" pitchFamily="34" charset="0"/>
              </a:rPr>
              <a:t>AS I DON’T KNOW HOW TO CUSTOMIZE I’M LIVING WITH WHAT I CAN GET …</a:t>
            </a:r>
          </a:p>
        </p:txBody>
      </p:sp>
      <p:sp>
        <p:nvSpPr>
          <p:cNvPr id="63508" name="Text Box 206"/>
          <p:cNvSpPr txBox="1">
            <a:spLocks noChangeArrowheads="1"/>
          </p:cNvSpPr>
          <p:nvPr/>
        </p:nvSpPr>
        <p:spPr bwMode="auto">
          <a:xfrm>
            <a:off x="2719388" y="4927600"/>
            <a:ext cx="1092200" cy="831850"/>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FF0000"/>
                </a:solidFill>
                <a:latin typeface="Arial Narrow" panose="020B0606020202030204" pitchFamily="34" charset="0"/>
              </a:rPr>
              <a:t>MY MENTAL ORIENTATION CAN GET IN THE WAY…</a:t>
            </a:r>
          </a:p>
        </p:txBody>
      </p:sp>
      <p:sp>
        <p:nvSpPr>
          <p:cNvPr id="63509" name="Rectangle 25"/>
          <p:cNvSpPr>
            <a:spLocks noChangeArrowheads="1"/>
          </p:cNvSpPr>
          <p:nvPr/>
        </p:nvSpPr>
        <p:spPr bwMode="auto">
          <a:xfrm>
            <a:off x="4418013" y="4845050"/>
            <a:ext cx="1014412" cy="1084263"/>
          </a:xfrm>
          <a:prstGeom prst="rect">
            <a:avLst/>
          </a:prstGeom>
          <a:solidFill>
            <a:srgbClr val="FFFFC3"/>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3510" name="Text Box 207"/>
          <p:cNvSpPr txBox="1">
            <a:spLocks noChangeArrowheads="1"/>
          </p:cNvSpPr>
          <p:nvPr/>
        </p:nvSpPr>
        <p:spPr bwMode="auto">
          <a:xfrm>
            <a:off x="4181475" y="3614738"/>
            <a:ext cx="1219200" cy="1014412"/>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FF0000"/>
                </a:solidFill>
                <a:latin typeface="Arial Narrow" panose="020B0606020202030204" pitchFamily="34" charset="0"/>
              </a:rPr>
              <a:t>IM A MEDICAL PROFESSIONAL – NOT A COMPUTER NERD…</a:t>
            </a:r>
          </a:p>
        </p:txBody>
      </p:sp>
      <p:sp>
        <p:nvSpPr>
          <p:cNvPr id="63511" name="Text Box 204"/>
          <p:cNvSpPr txBox="1">
            <a:spLocks noChangeArrowheads="1"/>
          </p:cNvSpPr>
          <p:nvPr/>
        </p:nvSpPr>
        <p:spPr bwMode="auto">
          <a:xfrm>
            <a:off x="4332288" y="4756150"/>
            <a:ext cx="1065212" cy="1014413"/>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FF0000"/>
                </a:solidFill>
                <a:latin typeface="Arial Narrow" panose="020B0606020202030204" pitchFamily="34" charset="0"/>
              </a:rPr>
              <a:t>IM CONFUSED BY THE ERROR MESSAGES</a:t>
            </a:r>
          </a:p>
        </p:txBody>
      </p:sp>
      <p:grpSp>
        <p:nvGrpSpPr>
          <p:cNvPr id="63512" name="Group 38"/>
          <p:cNvGrpSpPr>
            <a:grpSpLocks/>
          </p:cNvGrpSpPr>
          <p:nvPr/>
        </p:nvGrpSpPr>
        <p:grpSpPr bwMode="auto">
          <a:xfrm rot="304364">
            <a:off x="6608763" y="1893888"/>
            <a:ext cx="760412" cy="760412"/>
            <a:chOff x="2863" y="1964"/>
            <a:chExt cx="215" cy="215"/>
          </a:xfrm>
        </p:grpSpPr>
        <p:sp>
          <p:nvSpPr>
            <p:cNvPr id="63531" name="Rectangle 39"/>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3532" name="Line 40"/>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3533" name="Line 41"/>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3534" name="Line 42"/>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3535" name="Line 43"/>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536" name="Line 44"/>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537" name="Line 45"/>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3513" name="Group 54"/>
          <p:cNvGrpSpPr>
            <a:grpSpLocks/>
          </p:cNvGrpSpPr>
          <p:nvPr/>
        </p:nvGrpSpPr>
        <p:grpSpPr bwMode="auto">
          <a:xfrm rot="304364">
            <a:off x="7748588" y="1830388"/>
            <a:ext cx="814387" cy="814387"/>
            <a:chOff x="2863" y="1964"/>
            <a:chExt cx="215" cy="215"/>
          </a:xfrm>
        </p:grpSpPr>
        <p:sp>
          <p:nvSpPr>
            <p:cNvPr id="63524" name="Rectangle 55"/>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3525" name="Line 56"/>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3526" name="Line 57"/>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3527" name="Line 58"/>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3528" name="Line 59"/>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529" name="Line 60"/>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530" name="Line 61"/>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63514" name="Text Box 205"/>
          <p:cNvSpPr txBox="1">
            <a:spLocks noChangeArrowheads="1"/>
          </p:cNvSpPr>
          <p:nvPr/>
        </p:nvSpPr>
        <p:spPr bwMode="auto">
          <a:xfrm>
            <a:off x="6435725" y="3702050"/>
            <a:ext cx="1096963" cy="649288"/>
          </a:xfrm>
          <a:prstGeom prst="rect">
            <a:avLst/>
          </a:prstGeom>
          <a:solidFill>
            <a:srgbClr val="FFFFC3"/>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FF0000"/>
                </a:solidFill>
                <a:latin typeface="Arial Narrow" panose="020B0606020202030204" pitchFamily="34" charset="0"/>
              </a:rPr>
              <a:t>THE SYSTEM CAN WASTE MY TIME…</a:t>
            </a:r>
          </a:p>
        </p:txBody>
      </p:sp>
      <p:grpSp>
        <p:nvGrpSpPr>
          <p:cNvPr id="63515" name="Group 119"/>
          <p:cNvGrpSpPr>
            <a:grpSpLocks/>
          </p:cNvGrpSpPr>
          <p:nvPr/>
        </p:nvGrpSpPr>
        <p:grpSpPr bwMode="auto">
          <a:xfrm>
            <a:off x="6492875" y="5573713"/>
            <a:ext cx="885825" cy="865187"/>
            <a:chOff x="2863" y="1964"/>
            <a:chExt cx="215" cy="215"/>
          </a:xfrm>
        </p:grpSpPr>
        <p:sp>
          <p:nvSpPr>
            <p:cNvPr id="63517" name="Rectangle 120"/>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3518" name="Line 121"/>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3519" name="Line 122"/>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3520" name="Line 123"/>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3521" name="Line 124"/>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522" name="Line 125"/>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523" name="Line 126"/>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63516" name="Text Box 202"/>
          <p:cNvSpPr txBox="1">
            <a:spLocks noChangeArrowheads="1"/>
          </p:cNvSpPr>
          <p:nvPr/>
        </p:nvSpPr>
        <p:spPr bwMode="auto">
          <a:xfrm>
            <a:off x="6488113" y="4473575"/>
            <a:ext cx="1127125" cy="1014413"/>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FF0000"/>
                </a:solidFill>
                <a:latin typeface="Arial Narrow" panose="020B0606020202030204" pitchFamily="34" charset="0"/>
              </a:rPr>
              <a:t>I DON’T KNOW HOW TO USE THE INFO TO IMPROVE THE TREATMENT</a:t>
            </a:r>
          </a:p>
        </p:txBody>
      </p:sp>
    </p:spTree>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3"/>
          <p:cNvSpPr>
            <a:spLocks noGrp="1" noChangeArrowheads="1"/>
          </p:cNvSpPr>
          <p:nvPr>
            <p:ph type="title"/>
          </p:nvPr>
        </p:nvSpPr>
        <p:spPr/>
        <p:txBody>
          <a:bodyPr/>
          <a:lstStyle/>
          <a:p>
            <a:pPr eaLnBrk="1" hangingPunct="1"/>
            <a:r>
              <a:rPr lang="en-US" altLang="en-US"/>
              <a:t>Encapsulate Detail</a:t>
            </a:r>
          </a:p>
        </p:txBody>
      </p:sp>
      <p:sp>
        <p:nvSpPr>
          <p:cNvPr id="64515" name="Text Box 4"/>
          <p:cNvSpPr txBox="1">
            <a:spLocks noChangeArrowheads="1"/>
          </p:cNvSpPr>
          <p:nvPr/>
        </p:nvSpPr>
        <p:spPr bwMode="auto">
          <a:xfrm>
            <a:off x="161925" y="1244600"/>
            <a:ext cx="3451225"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63550" indent="-463550"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a:solidFill>
                  <a:schemeClr val="tx2"/>
                </a:solidFill>
              </a:rPr>
              <a:t>10.  Pull the members of each blue group up under the blue title note.</a:t>
            </a:r>
            <a:br>
              <a:rPr lang="en-US" altLang="en-US" sz="2400">
                <a:solidFill>
                  <a:schemeClr val="tx2"/>
                </a:solidFill>
              </a:rPr>
            </a:br>
            <a:endParaRPr lang="en-US" altLang="en-US" sz="2400" u="sng">
              <a:solidFill>
                <a:schemeClr val="tx2"/>
              </a:solidFill>
            </a:endParaRPr>
          </a:p>
        </p:txBody>
      </p:sp>
      <p:sp>
        <p:nvSpPr>
          <p:cNvPr id="64516" name="Rectangle 22"/>
          <p:cNvSpPr>
            <a:spLocks noChangeArrowheads="1"/>
          </p:cNvSpPr>
          <p:nvPr/>
        </p:nvSpPr>
        <p:spPr bwMode="auto">
          <a:xfrm>
            <a:off x="217488" y="2725738"/>
            <a:ext cx="2035175" cy="298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a:solidFill>
                  <a:schemeClr val="tx2"/>
                </a:solidFill>
              </a:rPr>
              <a:t>Be careful with any lone wolves in the groups.  </a:t>
            </a:r>
          </a:p>
          <a:p>
            <a:pPr eaLnBrk="1" hangingPunct="1"/>
            <a:r>
              <a:rPr lang="en-US" altLang="en-US" sz="2000">
                <a:solidFill>
                  <a:schemeClr val="tx2"/>
                </a:solidFill>
              </a:rPr>
              <a:t>Turn them 45</a:t>
            </a:r>
            <a:r>
              <a:rPr lang="en-US" altLang="en-US" sz="2000" baseline="30000">
                <a:solidFill>
                  <a:schemeClr val="tx2"/>
                </a:solidFill>
              </a:rPr>
              <a:t>o</a:t>
            </a:r>
            <a:r>
              <a:rPr lang="en-US" altLang="en-US" sz="2000">
                <a:solidFill>
                  <a:schemeClr val="tx2"/>
                </a:solidFill>
              </a:rPr>
              <a:t> so they can be easily found and separated again later in the process.</a:t>
            </a:r>
          </a:p>
        </p:txBody>
      </p:sp>
      <p:pic>
        <p:nvPicPr>
          <p:cNvPr id="64517"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18" name="Rectangle 2"/>
          <p:cNvSpPr>
            <a:spLocks noChangeArrowheads="1"/>
          </p:cNvSpPr>
          <p:nvPr/>
        </p:nvSpPr>
        <p:spPr bwMode="auto">
          <a:xfrm>
            <a:off x="2300288" y="2513013"/>
            <a:ext cx="6648450" cy="3971925"/>
          </a:xfrm>
          <a:prstGeom prst="rect">
            <a:avLst/>
          </a:prstGeom>
          <a:solidFill>
            <a:srgbClr val="F8F8F8"/>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4519" name="Text Box 5"/>
          <p:cNvSpPr txBox="1">
            <a:spLocks noChangeArrowheads="1"/>
          </p:cNvSpPr>
          <p:nvPr/>
        </p:nvSpPr>
        <p:spPr bwMode="auto">
          <a:xfrm>
            <a:off x="2346325" y="2568575"/>
            <a:ext cx="5583238"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a:solidFill>
                  <a:srgbClr val="000000"/>
                </a:solidFill>
                <a:latin typeface="Arial Black" panose="020B0A04020102020204" pitchFamily="34" charset="0"/>
              </a:rPr>
              <a:t>WHAT SCENES AND IMAGES DESCRIBE THE CUSTOMERS AND ENVIRONMENT OF USE FOR…?</a:t>
            </a:r>
          </a:p>
        </p:txBody>
      </p:sp>
      <p:sp>
        <p:nvSpPr>
          <p:cNvPr id="64520" name="Text Box 38"/>
          <p:cNvSpPr txBox="1">
            <a:spLocks noChangeArrowheads="1"/>
          </p:cNvSpPr>
          <p:nvPr/>
        </p:nvSpPr>
        <p:spPr bwMode="auto">
          <a:xfrm>
            <a:off x="4356100" y="4205288"/>
            <a:ext cx="1343025" cy="1014412"/>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003399"/>
                </a:solidFill>
                <a:latin typeface="Arial Narrow" panose="020B0606020202030204" pitchFamily="34" charset="0"/>
              </a:rPr>
              <a:t>I’M NOT GETTING ALL THE PERFORMANCE OUT OF THE SYSTEM</a:t>
            </a:r>
          </a:p>
        </p:txBody>
      </p:sp>
      <p:sp>
        <p:nvSpPr>
          <p:cNvPr id="64521" name="Text Box 39"/>
          <p:cNvSpPr txBox="1">
            <a:spLocks noChangeArrowheads="1"/>
          </p:cNvSpPr>
          <p:nvPr/>
        </p:nvSpPr>
        <p:spPr bwMode="auto">
          <a:xfrm>
            <a:off x="5959475" y="4137025"/>
            <a:ext cx="1376363" cy="1014413"/>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003399"/>
                </a:solidFill>
                <a:latin typeface="Arial Narrow" panose="020B0606020202030204" pitchFamily="34" charset="0"/>
              </a:rPr>
              <a:t>THE TECHNCAL ASPECTS OF THE INTERFACE DON’T SPEAK MY LANGUAGE</a:t>
            </a:r>
          </a:p>
        </p:txBody>
      </p:sp>
      <p:grpSp>
        <p:nvGrpSpPr>
          <p:cNvPr id="64522" name="Group 38"/>
          <p:cNvGrpSpPr>
            <a:grpSpLocks/>
          </p:cNvGrpSpPr>
          <p:nvPr/>
        </p:nvGrpSpPr>
        <p:grpSpPr bwMode="auto">
          <a:xfrm rot="304364">
            <a:off x="6711950" y="3167063"/>
            <a:ext cx="819150" cy="819150"/>
            <a:chOff x="2863" y="1964"/>
            <a:chExt cx="215" cy="215"/>
          </a:xfrm>
        </p:grpSpPr>
        <p:sp>
          <p:nvSpPr>
            <p:cNvPr id="64544" name="Rectangle 39"/>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4545" name="Line 40"/>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4546" name="Line 41"/>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4547" name="Line 42"/>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4548" name="Line 43"/>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4549" name="Line 44"/>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4550" name="Line 45"/>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4523" name="Group 54"/>
          <p:cNvGrpSpPr>
            <a:grpSpLocks/>
          </p:cNvGrpSpPr>
          <p:nvPr/>
        </p:nvGrpSpPr>
        <p:grpSpPr bwMode="auto">
          <a:xfrm rot="304364">
            <a:off x="7905750" y="3014663"/>
            <a:ext cx="946150" cy="946150"/>
            <a:chOff x="2863" y="1964"/>
            <a:chExt cx="215" cy="215"/>
          </a:xfrm>
        </p:grpSpPr>
        <p:sp>
          <p:nvSpPr>
            <p:cNvPr id="64537" name="Rectangle 55"/>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4538" name="Line 56"/>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4539" name="Line 57"/>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4540" name="Line 58"/>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4541" name="Line 59"/>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4542" name="Line 60"/>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4543" name="Line 61"/>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4524" name="Group 14"/>
          <p:cNvGrpSpPr>
            <a:grpSpLocks/>
          </p:cNvGrpSpPr>
          <p:nvPr/>
        </p:nvGrpSpPr>
        <p:grpSpPr bwMode="auto">
          <a:xfrm rot="2704364">
            <a:off x="2830513" y="4711700"/>
            <a:ext cx="1116012" cy="947738"/>
            <a:chOff x="2863" y="1964"/>
            <a:chExt cx="215" cy="215"/>
          </a:xfrm>
        </p:grpSpPr>
        <p:sp>
          <p:nvSpPr>
            <p:cNvPr id="64530" name="Rectangle 15"/>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rot="10800000" vert="eaVert"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4531" name="Line 16"/>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4532" name="Line 17"/>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4533" name="Line 18"/>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4534" name="Line 19"/>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4535" name="Line 20"/>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4536" name="Line 21"/>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64525" name="Text Box 37"/>
          <p:cNvSpPr txBox="1">
            <a:spLocks noChangeArrowheads="1"/>
          </p:cNvSpPr>
          <p:nvPr/>
        </p:nvSpPr>
        <p:spPr bwMode="auto">
          <a:xfrm>
            <a:off x="2779713" y="4102100"/>
            <a:ext cx="1387475" cy="1196975"/>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003399"/>
                </a:solidFill>
                <a:latin typeface="Arial Narrow" panose="020B0606020202030204" pitchFamily="34" charset="0"/>
              </a:rPr>
              <a:t>THE SYSTEM MAKES ME DO THINGS I HAVEN’T BEEN TRAINED FOR AND DON’T UNDERSTAND</a:t>
            </a:r>
          </a:p>
        </p:txBody>
      </p:sp>
      <p:sp>
        <p:nvSpPr>
          <p:cNvPr id="64526" name="Line 9"/>
          <p:cNvSpPr>
            <a:spLocks noChangeShapeType="1"/>
          </p:cNvSpPr>
          <p:nvPr/>
        </p:nvSpPr>
        <p:spPr bwMode="auto">
          <a:xfrm flipV="1">
            <a:off x="4256088" y="5219700"/>
            <a:ext cx="0" cy="55403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4527" name="Line 23"/>
          <p:cNvSpPr>
            <a:spLocks noChangeShapeType="1"/>
          </p:cNvSpPr>
          <p:nvPr/>
        </p:nvSpPr>
        <p:spPr bwMode="auto">
          <a:xfrm>
            <a:off x="1746250" y="5160963"/>
            <a:ext cx="871538" cy="211137"/>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4528" name="Rectangle 25"/>
          <p:cNvSpPr>
            <a:spLocks noChangeArrowheads="1"/>
          </p:cNvSpPr>
          <p:nvPr/>
        </p:nvSpPr>
        <p:spPr bwMode="auto">
          <a:xfrm rot="-1795636">
            <a:off x="7593013" y="4260850"/>
            <a:ext cx="1042987" cy="1155700"/>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4529" name="Text Box 40"/>
          <p:cNvSpPr txBox="1">
            <a:spLocks noChangeArrowheads="1"/>
          </p:cNvSpPr>
          <p:nvPr/>
        </p:nvSpPr>
        <p:spPr bwMode="auto">
          <a:xfrm>
            <a:off x="7502525" y="4308475"/>
            <a:ext cx="1225550" cy="831850"/>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003399"/>
                </a:solidFill>
                <a:latin typeface="Arial Narrow" panose="020B0606020202030204" pitchFamily="34" charset="0"/>
              </a:rPr>
              <a:t>I DON’T SEE THE PAYBACK FOR ALL I PUT INTO THE SYSTEM</a:t>
            </a:r>
          </a:p>
        </p:txBody>
      </p:sp>
    </p:spTree>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3"/>
          <p:cNvSpPr>
            <a:spLocks noGrp="1" noChangeArrowheads="1"/>
          </p:cNvSpPr>
          <p:nvPr>
            <p:ph type="title"/>
          </p:nvPr>
        </p:nvSpPr>
        <p:spPr/>
        <p:txBody>
          <a:bodyPr/>
          <a:lstStyle/>
          <a:p>
            <a:pPr eaLnBrk="1" hangingPunct="1"/>
            <a:r>
              <a:rPr lang="en-US" altLang="en-US"/>
              <a:t>Identify Dynamics</a:t>
            </a:r>
          </a:p>
        </p:txBody>
      </p:sp>
      <p:sp>
        <p:nvSpPr>
          <p:cNvPr id="65539" name="Text Box 4"/>
          <p:cNvSpPr txBox="1">
            <a:spLocks noChangeArrowheads="1"/>
          </p:cNvSpPr>
          <p:nvPr/>
        </p:nvSpPr>
        <p:spPr bwMode="auto">
          <a:xfrm>
            <a:off x="195263" y="1306513"/>
            <a:ext cx="8586787"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a:solidFill>
                  <a:schemeClr val="tx2"/>
                </a:solidFill>
              </a:rPr>
              <a:t>11. Arrange the diagram.</a:t>
            </a:r>
            <a:r>
              <a:rPr lang="en-US" altLang="en-US" sz="2000">
                <a:solidFill>
                  <a:schemeClr val="tx2"/>
                </a:solidFill>
              </a:rPr>
              <a:t>  Make several arrow symbols  </a:t>
            </a:r>
            <a:br>
              <a:rPr lang="en-US" altLang="en-US" sz="2000">
                <a:solidFill>
                  <a:schemeClr val="tx2"/>
                </a:solidFill>
              </a:rPr>
            </a:br>
            <a:br>
              <a:rPr lang="en-US" altLang="en-US" sz="2000">
                <a:solidFill>
                  <a:schemeClr val="tx2"/>
                </a:solidFill>
              </a:rPr>
            </a:br>
            <a:r>
              <a:rPr lang="en-US" altLang="en-US" sz="2000">
                <a:solidFill>
                  <a:schemeClr val="tx2"/>
                </a:solidFill>
              </a:rPr>
              <a:t>and opposition symbols          on self-stick notes.</a:t>
            </a:r>
          </a:p>
        </p:txBody>
      </p:sp>
      <p:grpSp>
        <p:nvGrpSpPr>
          <p:cNvPr id="65540" name="Group 6"/>
          <p:cNvGrpSpPr>
            <a:grpSpLocks/>
          </p:cNvGrpSpPr>
          <p:nvPr/>
        </p:nvGrpSpPr>
        <p:grpSpPr bwMode="auto">
          <a:xfrm>
            <a:off x="6757988" y="1252538"/>
            <a:ext cx="519112" cy="519112"/>
            <a:chOff x="2672" y="3532"/>
            <a:chExt cx="215" cy="215"/>
          </a:xfrm>
        </p:grpSpPr>
        <p:sp>
          <p:nvSpPr>
            <p:cNvPr id="65554" name="Rectangle 7"/>
            <p:cNvSpPr>
              <a:spLocks noChangeArrowheads="1"/>
            </p:cNvSpPr>
            <p:nvPr/>
          </p:nvSpPr>
          <p:spPr bwMode="auto">
            <a:xfrm>
              <a:off x="2672" y="3532"/>
              <a:ext cx="215" cy="215"/>
            </a:xfrm>
            <a:prstGeom prst="rect">
              <a:avLst/>
            </a:prstGeom>
            <a:solidFill>
              <a:srgbClr val="FFFFC3"/>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5555" name="AutoShape 8"/>
            <p:cNvSpPr>
              <a:spLocks noChangeArrowheads="1"/>
            </p:cNvSpPr>
            <p:nvPr/>
          </p:nvSpPr>
          <p:spPr bwMode="auto">
            <a:xfrm>
              <a:off x="2707" y="3602"/>
              <a:ext cx="147" cy="73"/>
            </a:xfrm>
            <a:prstGeom prst="rightArrow">
              <a:avLst>
                <a:gd name="adj1" fmla="val 50000"/>
                <a:gd name="adj2" fmla="val 50342"/>
              </a:avLst>
            </a:prstGeom>
            <a:solidFill>
              <a:srgbClr val="FF0000"/>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grpSp>
        <p:nvGrpSpPr>
          <p:cNvPr id="65541" name="Group 9"/>
          <p:cNvGrpSpPr>
            <a:grpSpLocks/>
          </p:cNvGrpSpPr>
          <p:nvPr/>
        </p:nvGrpSpPr>
        <p:grpSpPr bwMode="auto">
          <a:xfrm>
            <a:off x="2974975" y="1720850"/>
            <a:ext cx="576263" cy="576263"/>
            <a:chOff x="1730" y="1166"/>
            <a:chExt cx="215" cy="215"/>
          </a:xfrm>
        </p:grpSpPr>
        <p:sp>
          <p:nvSpPr>
            <p:cNvPr id="65544" name="Rectangle 10"/>
            <p:cNvSpPr>
              <a:spLocks noChangeArrowheads="1"/>
            </p:cNvSpPr>
            <p:nvPr/>
          </p:nvSpPr>
          <p:spPr bwMode="auto">
            <a:xfrm>
              <a:off x="1730" y="1166"/>
              <a:ext cx="215" cy="215"/>
            </a:xfrm>
            <a:prstGeom prst="rect">
              <a:avLst/>
            </a:prstGeom>
            <a:solidFill>
              <a:srgbClr val="FFFFC3"/>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nvGrpSpPr>
            <p:cNvPr id="65545" name="Group 11"/>
            <p:cNvGrpSpPr>
              <a:grpSpLocks/>
            </p:cNvGrpSpPr>
            <p:nvPr/>
          </p:nvGrpSpPr>
          <p:grpSpPr bwMode="auto">
            <a:xfrm>
              <a:off x="1749" y="1233"/>
              <a:ext cx="169" cy="67"/>
              <a:chOff x="432" y="3721"/>
              <a:chExt cx="280" cy="111"/>
            </a:xfrm>
          </p:grpSpPr>
          <p:grpSp>
            <p:nvGrpSpPr>
              <p:cNvPr id="65546" name="Group 12"/>
              <p:cNvGrpSpPr>
                <a:grpSpLocks/>
              </p:cNvGrpSpPr>
              <p:nvPr/>
            </p:nvGrpSpPr>
            <p:grpSpPr bwMode="auto">
              <a:xfrm>
                <a:off x="432" y="3721"/>
                <a:ext cx="190" cy="111"/>
                <a:chOff x="432" y="3721"/>
                <a:chExt cx="190" cy="111"/>
              </a:xfrm>
            </p:grpSpPr>
            <p:sp>
              <p:nvSpPr>
                <p:cNvPr id="65551" name="Line 13"/>
                <p:cNvSpPr>
                  <a:spLocks noChangeShapeType="1"/>
                </p:cNvSpPr>
                <p:nvPr/>
              </p:nvSpPr>
              <p:spPr bwMode="auto">
                <a:xfrm>
                  <a:off x="509" y="3784"/>
                  <a:ext cx="113"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552" name="Line 14"/>
                <p:cNvSpPr>
                  <a:spLocks noChangeShapeType="1"/>
                </p:cNvSpPr>
                <p:nvPr/>
              </p:nvSpPr>
              <p:spPr bwMode="auto">
                <a:xfrm>
                  <a:off x="440" y="3721"/>
                  <a:ext cx="51" cy="51"/>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553" name="Line 15"/>
                <p:cNvSpPr>
                  <a:spLocks noChangeShapeType="1"/>
                </p:cNvSpPr>
                <p:nvPr/>
              </p:nvSpPr>
              <p:spPr bwMode="auto">
                <a:xfrm flipH="1">
                  <a:off x="432" y="3778"/>
                  <a:ext cx="71" cy="54"/>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5547" name="Group 16"/>
              <p:cNvGrpSpPr>
                <a:grpSpLocks/>
              </p:cNvGrpSpPr>
              <p:nvPr/>
            </p:nvGrpSpPr>
            <p:grpSpPr bwMode="auto">
              <a:xfrm flipH="1">
                <a:off x="522" y="3721"/>
                <a:ext cx="190" cy="111"/>
                <a:chOff x="432" y="3721"/>
                <a:chExt cx="190" cy="111"/>
              </a:xfrm>
            </p:grpSpPr>
            <p:sp>
              <p:nvSpPr>
                <p:cNvPr id="65548" name="Line 17"/>
                <p:cNvSpPr>
                  <a:spLocks noChangeShapeType="1"/>
                </p:cNvSpPr>
                <p:nvPr/>
              </p:nvSpPr>
              <p:spPr bwMode="auto">
                <a:xfrm>
                  <a:off x="509" y="3784"/>
                  <a:ext cx="113"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549" name="Line 18"/>
                <p:cNvSpPr>
                  <a:spLocks noChangeShapeType="1"/>
                </p:cNvSpPr>
                <p:nvPr/>
              </p:nvSpPr>
              <p:spPr bwMode="auto">
                <a:xfrm>
                  <a:off x="440" y="3721"/>
                  <a:ext cx="51" cy="51"/>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550" name="Line 19"/>
                <p:cNvSpPr>
                  <a:spLocks noChangeShapeType="1"/>
                </p:cNvSpPr>
                <p:nvPr/>
              </p:nvSpPr>
              <p:spPr bwMode="auto">
                <a:xfrm flipH="1">
                  <a:off x="432" y="3778"/>
                  <a:ext cx="71" cy="54"/>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sp>
        <p:nvSpPr>
          <p:cNvPr id="65542" name="Rectangle 58"/>
          <p:cNvSpPr>
            <a:spLocks noChangeArrowheads="1"/>
          </p:cNvSpPr>
          <p:nvPr/>
        </p:nvSpPr>
        <p:spPr bwMode="blackWhite">
          <a:xfrm>
            <a:off x="155575" y="2319338"/>
            <a:ext cx="8767763" cy="359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endParaRPr lang="en-US" altLang="en-US" sz="2000">
              <a:solidFill>
                <a:schemeClr val="tx2"/>
              </a:solidFill>
            </a:endParaRPr>
          </a:p>
          <a:p>
            <a:pPr eaLnBrk="1" hangingPunct="1"/>
            <a:r>
              <a:rPr lang="en-US" altLang="en-US" sz="2000">
                <a:solidFill>
                  <a:schemeClr val="tx2"/>
                </a:solidFill>
              </a:rPr>
              <a:t>Consider all the notes which are top-level for the group they are in. </a:t>
            </a:r>
            <a:br>
              <a:rPr lang="en-US" altLang="en-US" sz="2000">
                <a:solidFill>
                  <a:schemeClr val="tx2"/>
                </a:solidFill>
              </a:rPr>
            </a:br>
            <a:r>
              <a:rPr lang="en-US" altLang="en-US" sz="2000">
                <a:solidFill>
                  <a:schemeClr val="tx2"/>
                </a:solidFill>
              </a:rPr>
              <a:t>This could include lone wolves, lone red groups, and blue groups.  </a:t>
            </a:r>
          </a:p>
          <a:p>
            <a:pPr eaLnBrk="1" hangingPunct="1"/>
            <a:endParaRPr lang="en-US" altLang="en-US" sz="2000">
              <a:solidFill>
                <a:schemeClr val="tx2"/>
              </a:solidFill>
            </a:endParaRPr>
          </a:p>
          <a:p>
            <a:pPr eaLnBrk="1" hangingPunct="1">
              <a:spcBef>
                <a:spcPct val="0"/>
              </a:spcBef>
            </a:pPr>
            <a:r>
              <a:rPr lang="en-US" altLang="en-US" sz="2000">
                <a:solidFill>
                  <a:schemeClr val="tx2"/>
                </a:solidFill>
              </a:rPr>
              <a:t>Use arrows to show cause-and-effect relationships.</a:t>
            </a:r>
          </a:p>
          <a:p>
            <a:pPr eaLnBrk="1" hangingPunct="1">
              <a:spcBef>
                <a:spcPct val="0"/>
              </a:spcBef>
            </a:pPr>
            <a:endParaRPr lang="en-US" altLang="en-US" sz="2000">
              <a:solidFill>
                <a:schemeClr val="tx2"/>
              </a:solidFill>
            </a:endParaRPr>
          </a:p>
          <a:p>
            <a:pPr eaLnBrk="1" hangingPunct="1">
              <a:spcBef>
                <a:spcPct val="0"/>
              </a:spcBef>
            </a:pPr>
            <a:r>
              <a:rPr lang="en-US" altLang="en-US" sz="2000">
                <a:solidFill>
                  <a:schemeClr val="tx2"/>
                </a:solidFill>
              </a:rPr>
              <a:t>Opposition symbols should be used with competing or ambiguous messages in groups.</a:t>
            </a:r>
          </a:p>
          <a:p>
            <a:pPr eaLnBrk="1" hangingPunct="1">
              <a:spcBef>
                <a:spcPct val="0"/>
              </a:spcBef>
            </a:pPr>
            <a:endParaRPr lang="en-US" altLang="en-US" sz="2000">
              <a:solidFill>
                <a:schemeClr val="tx2"/>
              </a:solidFill>
            </a:endParaRPr>
          </a:p>
          <a:p>
            <a:pPr eaLnBrk="1" hangingPunct="1"/>
            <a:endParaRPr lang="en-US" altLang="en-US" sz="2000">
              <a:solidFill>
                <a:schemeClr val="tx2"/>
              </a:solidFill>
            </a:endParaRPr>
          </a:p>
        </p:txBody>
      </p:sp>
      <p:pic>
        <p:nvPicPr>
          <p:cNvPr id="65543"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US" altLang="en-US"/>
              <a:t>Identify Dynamics, Continued</a:t>
            </a:r>
          </a:p>
        </p:txBody>
      </p:sp>
      <p:sp>
        <p:nvSpPr>
          <p:cNvPr id="66563" name="Rectangle 2"/>
          <p:cNvSpPr>
            <a:spLocks noChangeArrowheads="1"/>
          </p:cNvSpPr>
          <p:nvPr/>
        </p:nvSpPr>
        <p:spPr bwMode="auto">
          <a:xfrm>
            <a:off x="306388" y="1390650"/>
            <a:ext cx="8575675" cy="4373563"/>
          </a:xfrm>
          <a:prstGeom prst="rect">
            <a:avLst/>
          </a:prstGeom>
          <a:solidFill>
            <a:srgbClr val="F8F8F8"/>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6564" name="Text Box 5"/>
          <p:cNvSpPr txBox="1">
            <a:spLocks noChangeArrowheads="1"/>
          </p:cNvSpPr>
          <p:nvPr/>
        </p:nvSpPr>
        <p:spPr bwMode="auto">
          <a:xfrm>
            <a:off x="352425" y="1463675"/>
            <a:ext cx="534352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a:solidFill>
                  <a:srgbClr val="000000"/>
                </a:solidFill>
                <a:latin typeface="Arial Black" panose="020B0A04020102020204" pitchFamily="34" charset="0"/>
              </a:rPr>
              <a:t>WHAT SCENES AND IMAGES DESCRIBE THE CUSTOMERS AND ENVIRONMENT OF USE FOR ….?</a:t>
            </a:r>
          </a:p>
        </p:txBody>
      </p:sp>
      <p:grpSp>
        <p:nvGrpSpPr>
          <p:cNvPr id="66565" name="Group 42"/>
          <p:cNvGrpSpPr>
            <a:grpSpLocks/>
          </p:cNvGrpSpPr>
          <p:nvPr/>
        </p:nvGrpSpPr>
        <p:grpSpPr bwMode="auto">
          <a:xfrm rot="304364">
            <a:off x="7796213" y="3906838"/>
            <a:ext cx="1022350" cy="987425"/>
            <a:chOff x="2863" y="1964"/>
            <a:chExt cx="215" cy="215"/>
          </a:xfrm>
        </p:grpSpPr>
        <p:sp>
          <p:nvSpPr>
            <p:cNvPr id="66600" name="Rectangle 43"/>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6601" name="Line 44"/>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6602" name="Line 45"/>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6603" name="Line 46"/>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6604" name="Line 47"/>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605" name="Line 48"/>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606" name="Line 49"/>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6566" name="Group 50"/>
          <p:cNvGrpSpPr>
            <a:grpSpLocks/>
          </p:cNvGrpSpPr>
          <p:nvPr/>
        </p:nvGrpSpPr>
        <p:grpSpPr bwMode="auto">
          <a:xfrm rot="304364">
            <a:off x="6470650" y="1598613"/>
            <a:ext cx="1049338" cy="976312"/>
            <a:chOff x="2863" y="1964"/>
            <a:chExt cx="215" cy="215"/>
          </a:xfrm>
        </p:grpSpPr>
        <p:sp>
          <p:nvSpPr>
            <p:cNvPr id="66593" name="Rectangle 51"/>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6594" name="Line 52"/>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6595" name="Line 53"/>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6596" name="Line 54"/>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6597" name="Line 55"/>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598" name="Line 56"/>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599" name="Line 57"/>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6567" name="Group 60"/>
          <p:cNvGrpSpPr>
            <a:grpSpLocks/>
          </p:cNvGrpSpPr>
          <p:nvPr/>
        </p:nvGrpSpPr>
        <p:grpSpPr bwMode="auto">
          <a:xfrm>
            <a:off x="2278063" y="2508250"/>
            <a:ext cx="596900" cy="585788"/>
            <a:chOff x="2672" y="3532"/>
            <a:chExt cx="215" cy="215"/>
          </a:xfrm>
        </p:grpSpPr>
        <p:sp>
          <p:nvSpPr>
            <p:cNvPr id="66591" name="Rectangle 61"/>
            <p:cNvSpPr>
              <a:spLocks noChangeArrowheads="1"/>
            </p:cNvSpPr>
            <p:nvPr/>
          </p:nvSpPr>
          <p:spPr bwMode="auto">
            <a:xfrm>
              <a:off x="2672" y="3532"/>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6592" name="AutoShape 62"/>
            <p:cNvSpPr>
              <a:spLocks noChangeArrowheads="1"/>
            </p:cNvSpPr>
            <p:nvPr/>
          </p:nvSpPr>
          <p:spPr bwMode="auto">
            <a:xfrm>
              <a:off x="2707" y="3602"/>
              <a:ext cx="147" cy="73"/>
            </a:xfrm>
            <a:prstGeom prst="rightArrow">
              <a:avLst>
                <a:gd name="adj1" fmla="val 50000"/>
                <a:gd name="adj2" fmla="val 50342"/>
              </a:avLst>
            </a:prstGeom>
            <a:solidFill>
              <a:srgbClr val="FF0000"/>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grpSp>
        <p:nvGrpSpPr>
          <p:cNvPr id="66568" name="Group 63"/>
          <p:cNvGrpSpPr>
            <a:grpSpLocks/>
          </p:cNvGrpSpPr>
          <p:nvPr/>
        </p:nvGrpSpPr>
        <p:grpSpPr bwMode="auto">
          <a:xfrm rot="1708932">
            <a:off x="2428875" y="3635375"/>
            <a:ext cx="603250" cy="603250"/>
            <a:chOff x="2672" y="3532"/>
            <a:chExt cx="215" cy="215"/>
          </a:xfrm>
        </p:grpSpPr>
        <p:sp>
          <p:nvSpPr>
            <p:cNvPr id="66589" name="Rectangle 64"/>
            <p:cNvSpPr>
              <a:spLocks noChangeArrowheads="1"/>
            </p:cNvSpPr>
            <p:nvPr/>
          </p:nvSpPr>
          <p:spPr bwMode="auto">
            <a:xfrm>
              <a:off x="2672" y="3532"/>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6590" name="AutoShape 65"/>
            <p:cNvSpPr>
              <a:spLocks noChangeArrowheads="1"/>
            </p:cNvSpPr>
            <p:nvPr/>
          </p:nvSpPr>
          <p:spPr bwMode="auto">
            <a:xfrm>
              <a:off x="2707" y="3602"/>
              <a:ext cx="147" cy="73"/>
            </a:xfrm>
            <a:prstGeom prst="rightArrow">
              <a:avLst>
                <a:gd name="adj1" fmla="val 50000"/>
                <a:gd name="adj2" fmla="val 50342"/>
              </a:avLst>
            </a:prstGeom>
            <a:solidFill>
              <a:srgbClr val="FF0000"/>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sp>
        <p:nvSpPr>
          <p:cNvPr id="641098" name="Rectangle 74"/>
          <p:cNvSpPr>
            <a:spLocks noChangeArrowheads="1"/>
          </p:cNvSpPr>
          <p:nvPr/>
        </p:nvSpPr>
        <p:spPr bwMode="blackWhite">
          <a:xfrm>
            <a:off x="309563" y="5915025"/>
            <a:ext cx="766603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2"/>
                </a:solidFill>
              </a:rPr>
              <a:t>When finished, the layout should </a:t>
            </a:r>
            <a:r>
              <a:rPr lang="en-US" altLang="en-US" sz="2000" b="1">
                <a:solidFill>
                  <a:schemeClr val="tx2"/>
                </a:solidFill>
              </a:rPr>
              <a:t>tell a story</a:t>
            </a:r>
            <a:r>
              <a:rPr lang="en-US" altLang="en-US" sz="2000">
                <a:solidFill>
                  <a:schemeClr val="tx2"/>
                </a:solidFill>
              </a:rPr>
              <a:t> about the ways issues in one group drive (or cause) issues in the target group.</a:t>
            </a:r>
          </a:p>
        </p:txBody>
      </p:sp>
      <p:sp>
        <p:nvSpPr>
          <p:cNvPr id="66570" name="Text Box 39"/>
          <p:cNvSpPr txBox="1">
            <a:spLocks noChangeArrowheads="1"/>
          </p:cNvSpPr>
          <p:nvPr/>
        </p:nvSpPr>
        <p:spPr bwMode="auto">
          <a:xfrm>
            <a:off x="785813" y="2249488"/>
            <a:ext cx="1376362" cy="1014412"/>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003399"/>
                </a:solidFill>
                <a:latin typeface="Arial Narrow" panose="020B0606020202030204" pitchFamily="34" charset="0"/>
              </a:rPr>
              <a:t>THE TECHNCAL ASPECTS OF THE INTERFACE DON’T SPEAK MY LANGUAGE</a:t>
            </a:r>
          </a:p>
        </p:txBody>
      </p:sp>
      <p:grpSp>
        <p:nvGrpSpPr>
          <p:cNvPr id="66571" name="Group 14"/>
          <p:cNvGrpSpPr>
            <a:grpSpLocks/>
          </p:cNvGrpSpPr>
          <p:nvPr/>
        </p:nvGrpSpPr>
        <p:grpSpPr bwMode="auto">
          <a:xfrm rot="2704364">
            <a:off x="3221832" y="2348706"/>
            <a:ext cx="1252538" cy="1216025"/>
            <a:chOff x="2863" y="1964"/>
            <a:chExt cx="215" cy="215"/>
          </a:xfrm>
        </p:grpSpPr>
        <p:sp>
          <p:nvSpPr>
            <p:cNvPr id="66582" name="Rectangle 15"/>
            <p:cNvSpPr>
              <a:spLocks noChangeArrowheads="1"/>
            </p:cNvSpPr>
            <p:nvPr/>
          </p:nvSpPr>
          <p:spPr bwMode="auto">
            <a:xfrm>
              <a:off x="2863" y="1964"/>
              <a:ext cx="215" cy="215"/>
            </a:xfrm>
            <a:prstGeom prst="rect">
              <a:avLst/>
            </a:prstGeom>
            <a:solidFill>
              <a:srgbClr val="FFFFC3"/>
            </a:solidFill>
            <a:ln w="9525">
              <a:solidFill>
                <a:srgbClr val="000000"/>
              </a:solidFill>
              <a:miter lim="800000"/>
              <a:headEnd/>
              <a:tailEnd/>
            </a:ln>
          </p:spPr>
          <p:txBody>
            <a:bodyPr rot="10800000" vert="eaVert"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6583" name="Line 16"/>
            <p:cNvSpPr>
              <a:spLocks noChangeShapeType="1"/>
            </p:cNvSpPr>
            <p:nvPr/>
          </p:nvSpPr>
          <p:spPr bwMode="auto">
            <a:xfrm>
              <a:off x="2893" y="2003"/>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6584" name="Line 17"/>
            <p:cNvSpPr>
              <a:spLocks noChangeShapeType="1"/>
            </p:cNvSpPr>
            <p:nvPr/>
          </p:nvSpPr>
          <p:spPr bwMode="auto">
            <a:xfrm>
              <a:off x="2905" y="2057"/>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6585" name="Line 18"/>
            <p:cNvSpPr>
              <a:spLocks noChangeShapeType="1"/>
            </p:cNvSpPr>
            <p:nvPr/>
          </p:nvSpPr>
          <p:spPr bwMode="auto">
            <a:xfrm>
              <a:off x="2899" y="2118"/>
              <a:ext cx="163" cy="0"/>
            </a:xfrm>
            <a:prstGeom prst="line">
              <a:avLst/>
            </a:prstGeom>
            <a:noFill/>
            <a:ln w="381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6586" name="Line 19"/>
            <p:cNvSpPr>
              <a:spLocks noChangeShapeType="1"/>
            </p:cNvSpPr>
            <p:nvPr/>
          </p:nvSpPr>
          <p:spPr bwMode="auto">
            <a:xfrm>
              <a:off x="2906" y="2006"/>
              <a:ext cx="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587" name="Line 20"/>
            <p:cNvSpPr>
              <a:spLocks noChangeShapeType="1"/>
            </p:cNvSpPr>
            <p:nvPr/>
          </p:nvSpPr>
          <p:spPr bwMode="auto">
            <a:xfrm>
              <a:off x="2947" y="2061"/>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588" name="Line 21"/>
            <p:cNvSpPr>
              <a:spLocks noChangeShapeType="1"/>
            </p:cNvSpPr>
            <p:nvPr/>
          </p:nvSpPr>
          <p:spPr bwMode="auto">
            <a:xfrm>
              <a:off x="2906" y="2118"/>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66572" name="Text Box 37"/>
          <p:cNvSpPr txBox="1">
            <a:spLocks noChangeArrowheads="1"/>
          </p:cNvSpPr>
          <p:nvPr/>
        </p:nvSpPr>
        <p:spPr bwMode="auto">
          <a:xfrm>
            <a:off x="3094038" y="2298700"/>
            <a:ext cx="1387475" cy="1196975"/>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003399"/>
                </a:solidFill>
                <a:latin typeface="Arial Narrow" panose="020B0606020202030204" pitchFamily="34" charset="0"/>
              </a:rPr>
              <a:t>THE SYSTEM MAKES ME DO THINGS I HAVEN’T BEEN TRAINED FOR AND DON’T UNDERSTAND</a:t>
            </a:r>
          </a:p>
        </p:txBody>
      </p:sp>
      <p:sp>
        <p:nvSpPr>
          <p:cNvPr id="66573" name="Text Box 38"/>
          <p:cNvSpPr txBox="1">
            <a:spLocks noChangeArrowheads="1"/>
          </p:cNvSpPr>
          <p:nvPr/>
        </p:nvSpPr>
        <p:spPr bwMode="auto">
          <a:xfrm>
            <a:off x="3141663" y="4240213"/>
            <a:ext cx="1343025" cy="1014412"/>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003399"/>
                </a:solidFill>
                <a:latin typeface="Arial Narrow" panose="020B0606020202030204" pitchFamily="34" charset="0"/>
              </a:rPr>
              <a:t>I’M NOT GETTING ALL THE PERFORMANCE OUT OF THE SYSTEM</a:t>
            </a:r>
          </a:p>
        </p:txBody>
      </p:sp>
      <p:grpSp>
        <p:nvGrpSpPr>
          <p:cNvPr id="66574" name="Group 60"/>
          <p:cNvGrpSpPr>
            <a:grpSpLocks/>
          </p:cNvGrpSpPr>
          <p:nvPr/>
        </p:nvGrpSpPr>
        <p:grpSpPr bwMode="auto">
          <a:xfrm>
            <a:off x="4630738" y="4581525"/>
            <a:ext cx="596900" cy="585788"/>
            <a:chOff x="2672" y="3532"/>
            <a:chExt cx="215" cy="215"/>
          </a:xfrm>
        </p:grpSpPr>
        <p:sp>
          <p:nvSpPr>
            <p:cNvPr id="66580" name="Rectangle 61"/>
            <p:cNvSpPr>
              <a:spLocks noChangeArrowheads="1"/>
            </p:cNvSpPr>
            <p:nvPr/>
          </p:nvSpPr>
          <p:spPr bwMode="auto">
            <a:xfrm>
              <a:off x="2672" y="3532"/>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6581" name="AutoShape 62"/>
            <p:cNvSpPr>
              <a:spLocks noChangeArrowheads="1"/>
            </p:cNvSpPr>
            <p:nvPr/>
          </p:nvSpPr>
          <p:spPr bwMode="auto">
            <a:xfrm>
              <a:off x="2707" y="3602"/>
              <a:ext cx="147" cy="73"/>
            </a:xfrm>
            <a:prstGeom prst="rightArrow">
              <a:avLst>
                <a:gd name="adj1" fmla="val 50000"/>
                <a:gd name="adj2" fmla="val 50342"/>
              </a:avLst>
            </a:prstGeom>
            <a:solidFill>
              <a:srgbClr val="FF0000"/>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grpSp>
        <p:nvGrpSpPr>
          <p:cNvPr id="66575" name="Group 60"/>
          <p:cNvGrpSpPr>
            <a:grpSpLocks/>
          </p:cNvGrpSpPr>
          <p:nvPr/>
        </p:nvGrpSpPr>
        <p:grpSpPr bwMode="auto">
          <a:xfrm>
            <a:off x="7105650" y="4489450"/>
            <a:ext cx="596900" cy="585788"/>
            <a:chOff x="2672" y="3532"/>
            <a:chExt cx="215" cy="215"/>
          </a:xfrm>
        </p:grpSpPr>
        <p:sp>
          <p:nvSpPr>
            <p:cNvPr id="66578" name="Rectangle 61"/>
            <p:cNvSpPr>
              <a:spLocks noChangeArrowheads="1"/>
            </p:cNvSpPr>
            <p:nvPr/>
          </p:nvSpPr>
          <p:spPr bwMode="auto">
            <a:xfrm>
              <a:off x="2672" y="3532"/>
              <a:ext cx="215" cy="215"/>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6579" name="AutoShape 62"/>
            <p:cNvSpPr>
              <a:spLocks noChangeArrowheads="1"/>
            </p:cNvSpPr>
            <p:nvPr/>
          </p:nvSpPr>
          <p:spPr bwMode="auto">
            <a:xfrm>
              <a:off x="2707" y="3602"/>
              <a:ext cx="147" cy="73"/>
            </a:xfrm>
            <a:prstGeom prst="rightArrow">
              <a:avLst>
                <a:gd name="adj1" fmla="val 50000"/>
                <a:gd name="adj2" fmla="val 50342"/>
              </a:avLst>
            </a:prstGeom>
            <a:solidFill>
              <a:srgbClr val="FF0000"/>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sp>
        <p:nvSpPr>
          <p:cNvPr id="66576" name="Rectangle 25"/>
          <p:cNvSpPr>
            <a:spLocks noChangeArrowheads="1"/>
          </p:cNvSpPr>
          <p:nvPr/>
        </p:nvSpPr>
        <p:spPr bwMode="auto">
          <a:xfrm rot="-1795636">
            <a:off x="5694363" y="4295775"/>
            <a:ext cx="1042987" cy="1155700"/>
          </a:xfrm>
          <a:prstGeom prst="rect">
            <a:avLst/>
          </a:prstGeom>
          <a:solidFill>
            <a:srgbClr val="FFFFC3"/>
          </a:solidFill>
          <a:ln w="9525">
            <a:solidFill>
              <a:srgbClr val="000000"/>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6577" name="Text Box 40"/>
          <p:cNvSpPr txBox="1">
            <a:spLocks noChangeArrowheads="1"/>
          </p:cNvSpPr>
          <p:nvPr/>
        </p:nvSpPr>
        <p:spPr bwMode="auto">
          <a:xfrm>
            <a:off x="5603875" y="4343400"/>
            <a:ext cx="1225550" cy="831850"/>
          </a:xfrm>
          <a:prstGeom prst="rect">
            <a:avLst/>
          </a:prstGeom>
          <a:solidFill>
            <a:srgbClr val="FFFFC3"/>
          </a:solidFill>
          <a:ln w="952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b="1">
                <a:solidFill>
                  <a:srgbClr val="003399"/>
                </a:solidFill>
                <a:latin typeface="Arial Narrow" panose="020B0606020202030204" pitchFamily="34" charset="0"/>
              </a:rPr>
              <a:t>I DON’T SEE THE PAYBACK FOR ALL I PUT INTO THE SYSTEM</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410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1098" grpId="0" autoUpdateAnimBg="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ChangeArrowheads="1"/>
          </p:cNvSpPr>
          <p:nvPr/>
        </p:nvSpPr>
        <p:spPr bwMode="blackWhite">
          <a:xfrm>
            <a:off x="152400" y="76200"/>
            <a:ext cx="3133725" cy="6705600"/>
          </a:xfrm>
          <a:prstGeom prst="rect">
            <a:avLst/>
          </a:prstGeom>
          <a:solidFill>
            <a:srgbClr val="F8F8F8"/>
          </a:solidFill>
          <a:ln w="12700">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7587" name="Text Box 5"/>
          <p:cNvSpPr txBox="1">
            <a:spLocks noChangeArrowheads="1"/>
          </p:cNvSpPr>
          <p:nvPr/>
        </p:nvSpPr>
        <p:spPr bwMode="auto">
          <a:xfrm>
            <a:off x="3729038" y="1633538"/>
            <a:ext cx="5253037"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400" b="1">
                <a:solidFill>
                  <a:schemeClr val="tx1"/>
                </a:solidFill>
              </a:rPr>
              <a:t>12. Complete the layout.</a:t>
            </a:r>
          </a:p>
          <a:p>
            <a:pPr eaLnBrk="1" hangingPunct="1">
              <a:buFontTx/>
              <a:buAutoNum type="alphaLcPeriod"/>
            </a:pPr>
            <a:r>
              <a:rPr lang="en-US" altLang="en-US" sz="2000">
                <a:solidFill>
                  <a:schemeClr val="tx1"/>
                </a:solidFill>
              </a:rPr>
              <a:t>Open the groups and outline red groups with a black line.</a:t>
            </a:r>
          </a:p>
          <a:p>
            <a:pPr eaLnBrk="1" hangingPunct="1">
              <a:buFontTx/>
              <a:buAutoNum type="alphaLcPeriod"/>
            </a:pPr>
            <a:r>
              <a:rPr lang="en-US" altLang="en-US" sz="2000">
                <a:solidFill>
                  <a:schemeClr val="tx1"/>
                </a:solidFill>
              </a:rPr>
              <a:t>Outline blue groups with a green line.</a:t>
            </a:r>
          </a:p>
          <a:p>
            <a:pPr eaLnBrk="1" hangingPunct="1">
              <a:buFontTx/>
              <a:buAutoNum type="alphaLcPeriod"/>
            </a:pPr>
            <a:r>
              <a:rPr lang="en-US" altLang="en-US" sz="2000">
                <a:solidFill>
                  <a:schemeClr val="tx1"/>
                </a:solidFill>
              </a:rPr>
              <a:t>Block print (1”) the blue titles on the paper raw arrows onto the paper; glue down the remaining notes.</a:t>
            </a:r>
          </a:p>
          <a:p>
            <a:pPr eaLnBrk="1" hangingPunct="1"/>
            <a:endParaRPr lang="en-US" altLang="en-US" sz="2000">
              <a:solidFill>
                <a:schemeClr val="tx1"/>
              </a:solidFill>
            </a:endParaRPr>
          </a:p>
        </p:txBody>
      </p:sp>
      <p:sp>
        <p:nvSpPr>
          <p:cNvPr id="67588" name="AutoShape 6"/>
          <p:cNvSpPr>
            <a:spLocks noChangeArrowheads="1"/>
          </p:cNvSpPr>
          <p:nvPr/>
        </p:nvSpPr>
        <p:spPr bwMode="auto">
          <a:xfrm>
            <a:off x="473075" y="1755775"/>
            <a:ext cx="1252538" cy="2992438"/>
          </a:xfrm>
          <a:prstGeom prst="roundRect">
            <a:avLst>
              <a:gd name="adj" fmla="val 16667"/>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7589" name="Text Box 7"/>
          <p:cNvSpPr txBox="1">
            <a:spLocks noChangeArrowheads="1"/>
          </p:cNvSpPr>
          <p:nvPr/>
        </p:nvSpPr>
        <p:spPr bwMode="auto">
          <a:xfrm>
            <a:off x="517525" y="2228850"/>
            <a:ext cx="1143000" cy="733425"/>
          </a:xfrm>
          <a:prstGeom prst="rect">
            <a:avLst/>
          </a:prstGeom>
          <a:solidFill>
            <a:srgbClr val="FFFFCC"/>
          </a:solidFill>
          <a:ln w="317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700">
                <a:solidFill>
                  <a:srgbClr val="000000"/>
                </a:solidFill>
                <a:latin typeface="Arial Rounded MT Bold" panose="020F0704030504030204" pitchFamily="34" charset="0"/>
                <a:cs typeface="Times New Roman" panose="02020603050405020304" pitchFamily="18" charset="0"/>
              </a:rPr>
              <a:t>Extracting blood from a pediatric individual is not fun – especially if the “system” fails To work first time! (Nurse)</a:t>
            </a:r>
            <a:r>
              <a:rPr lang="en-US" altLang="en-US" sz="700">
                <a:solidFill>
                  <a:schemeClr val="tx1"/>
                </a:solidFill>
                <a:latin typeface="Arial Rounded MT Bold" panose="020F0704030504030204" pitchFamily="34" charset="0"/>
              </a:rPr>
              <a:t> </a:t>
            </a:r>
          </a:p>
        </p:txBody>
      </p:sp>
      <p:sp>
        <p:nvSpPr>
          <p:cNvPr id="67590" name="Text Box 8"/>
          <p:cNvSpPr txBox="1">
            <a:spLocks noChangeArrowheads="1"/>
          </p:cNvSpPr>
          <p:nvPr/>
        </p:nvSpPr>
        <p:spPr bwMode="auto">
          <a:xfrm>
            <a:off x="555625" y="1466850"/>
            <a:ext cx="1066800" cy="706438"/>
          </a:xfrm>
          <a:prstGeom prst="rect">
            <a:avLst/>
          </a:prstGeom>
          <a:solidFill>
            <a:srgbClr val="FFFFCC"/>
          </a:solidFill>
          <a:ln w="317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800">
                <a:solidFill>
                  <a:srgbClr val="FF0000"/>
                </a:solidFill>
                <a:latin typeface="Arial Rounded MT Bold" panose="020F0704030504030204" pitchFamily="34" charset="0"/>
                <a:cs typeface="Times New Roman" panose="02020603050405020304" pitchFamily="18" charset="0"/>
              </a:rPr>
              <a:t>JUST GETTING THE BLOOD TO THE SYSTEM CAN BE CHALLENGING</a:t>
            </a:r>
            <a:r>
              <a:rPr lang="en-US" altLang="en-US" sz="800">
                <a:solidFill>
                  <a:schemeClr val="tx1"/>
                </a:solidFill>
                <a:latin typeface="Arial Rounded MT Bold" panose="020F0704030504030204" pitchFamily="34" charset="0"/>
              </a:rPr>
              <a:t> </a:t>
            </a:r>
          </a:p>
        </p:txBody>
      </p:sp>
      <p:sp>
        <p:nvSpPr>
          <p:cNvPr id="67591" name="Text Box 9"/>
          <p:cNvSpPr txBox="1">
            <a:spLocks noChangeArrowheads="1"/>
          </p:cNvSpPr>
          <p:nvPr/>
        </p:nvSpPr>
        <p:spPr bwMode="auto">
          <a:xfrm>
            <a:off x="517525" y="3009900"/>
            <a:ext cx="1143000" cy="733425"/>
          </a:xfrm>
          <a:prstGeom prst="rect">
            <a:avLst/>
          </a:prstGeom>
          <a:solidFill>
            <a:srgbClr val="FFFFCC"/>
          </a:solidFill>
          <a:ln w="317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700">
                <a:solidFill>
                  <a:srgbClr val="000000"/>
                </a:solidFill>
                <a:latin typeface="Arial Rounded MT Bold" panose="020F0704030504030204" pitchFamily="34" charset="0"/>
                <a:cs typeface="Times New Roman" panose="02020603050405020304" pitchFamily="18" charset="0"/>
              </a:rPr>
              <a:t>Extracting blood from a pediatric individual is not fun – especially if the “system” fails to work first time! (Nurse)</a:t>
            </a:r>
            <a:r>
              <a:rPr lang="en-US" altLang="en-US" sz="700">
                <a:solidFill>
                  <a:schemeClr val="tx1"/>
                </a:solidFill>
                <a:latin typeface="Arial Rounded MT Bold" panose="020F0704030504030204" pitchFamily="34" charset="0"/>
              </a:rPr>
              <a:t> </a:t>
            </a:r>
          </a:p>
        </p:txBody>
      </p:sp>
      <p:sp>
        <p:nvSpPr>
          <p:cNvPr id="67592" name="Text Box 10"/>
          <p:cNvSpPr txBox="1">
            <a:spLocks noChangeArrowheads="1"/>
          </p:cNvSpPr>
          <p:nvPr/>
        </p:nvSpPr>
        <p:spPr bwMode="auto">
          <a:xfrm>
            <a:off x="555625" y="3800475"/>
            <a:ext cx="1066800" cy="787400"/>
          </a:xfrm>
          <a:prstGeom prst="rect">
            <a:avLst/>
          </a:prstGeom>
          <a:solidFill>
            <a:srgbClr val="FFFFCC"/>
          </a:solidFill>
          <a:ln w="317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700">
                <a:solidFill>
                  <a:srgbClr val="000000"/>
                </a:solidFill>
                <a:latin typeface="Arial Rounded MT Bold" panose="020F0704030504030204" pitchFamily="34" charset="0"/>
              </a:rPr>
              <a:t>When I scroll </a:t>
            </a:r>
            <a:r>
              <a:rPr lang="en-US" altLang="en-US" sz="700">
                <a:solidFill>
                  <a:srgbClr val="000000"/>
                </a:solidFill>
                <a:latin typeface="Arial Rounded MT Bold" panose="020F0704030504030204" pitchFamily="34" charset="0"/>
                <a:cs typeface="Times New Roman" panose="02020603050405020304" pitchFamily="18" charset="0"/>
              </a:rPr>
              <a:t>it’s difficult to align the syringe of blood with the strip; It goes everywhere!</a:t>
            </a:r>
            <a:r>
              <a:rPr lang="en-US" altLang="en-US" sz="700">
                <a:solidFill>
                  <a:srgbClr val="000000"/>
                </a:solidFill>
                <a:latin typeface="Arial Rounded MT Bold" panose="020F0704030504030204" pitchFamily="34" charset="0"/>
              </a:rPr>
              <a:t> </a:t>
            </a:r>
          </a:p>
          <a:p>
            <a:pPr algn="ctr" eaLnBrk="1" hangingPunct="1"/>
            <a:endParaRPr lang="en-US" altLang="en-US" sz="700">
              <a:solidFill>
                <a:srgbClr val="000000"/>
              </a:solidFill>
              <a:latin typeface="Arial Rounded MT Bold" panose="020F0704030504030204" pitchFamily="34" charset="0"/>
            </a:endParaRPr>
          </a:p>
        </p:txBody>
      </p:sp>
      <p:sp>
        <p:nvSpPr>
          <p:cNvPr id="67593" name="Text Box 11"/>
          <p:cNvSpPr txBox="1">
            <a:spLocks noChangeArrowheads="1"/>
          </p:cNvSpPr>
          <p:nvPr/>
        </p:nvSpPr>
        <p:spPr bwMode="auto">
          <a:xfrm>
            <a:off x="1765300" y="1514475"/>
            <a:ext cx="990600" cy="733425"/>
          </a:xfrm>
          <a:prstGeom prst="rect">
            <a:avLst/>
          </a:prstGeom>
          <a:solidFill>
            <a:srgbClr val="FFFFCC"/>
          </a:solidFill>
          <a:ln w="317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700">
                <a:solidFill>
                  <a:srgbClr val="000000"/>
                </a:solidFill>
                <a:latin typeface="Arial Rounded MT Bold" panose="020F0704030504030204" pitchFamily="34" charset="0"/>
                <a:cs typeface="Times New Roman" panose="02020603050405020304" pitchFamily="18" charset="0"/>
              </a:rPr>
              <a:t>No space at nurses’ station – desk  mounted meters -- problems with space</a:t>
            </a:r>
            <a:r>
              <a:rPr lang="en-US" altLang="en-US" sz="700">
                <a:solidFill>
                  <a:schemeClr val="tx1"/>
                </a:solidFill>
                <a:latin typeface="Arial Rounded MT Bold" panose="020F0704030504030204" pitchFamily="34" charset="0"/>
              </a:rPr>
              <a:t> </a:t>
            </a:r>
          </a:p>
        </p:txBody>
      </p:sp>
      <p:sp>
        <p:nvSpPr>
          <p:cNvPr id="67594" name="Text Box 12"/>
          <p:cNvSpPr txBox="1">
            <a:spLocks noChangeArrowheads="1"/>
          </p:cNvSpPr>
          <p:nvPr/>
        </p:nvSpPr>
        <p:spPr bwMode="auto">
          <a:xfrm>
            <a:off x="357188" y="5573713"/>
            <a:ext cx="1084262" cy="1050925"/>
          </a:xfrm>
          <a:prstGeom prst="rect">
            <a:avLst/>
          </a:prstGeom>
          <a:solidFill>
            <a:srgbClr val="FFFFCC"/>
          </a:solidFill>
          <a:ln w="317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900">
                <a:solidFill>
                  <a:srgbClr val="000000"/>
                </a:solidFill>
                <a:latin typeface="Arial Rounded MT Bold" panose="020F0704030504030204" pitchFamily="34" charset="0"/>
              </a:rPr>
              <a:t>Nurses – not in the decision loop defeat a system sale by refusing to use it at the last minute</a:t>
            </a:r>
          </a:p>
        </p:txBody>
      </p:sp>
      <p:sp>
        <p:nvSpPr>
          <p:cNvPr id="67595" name="Text Box 13"/>
          <p:cNvSpPr txBox="1">
            <a:spLocks noChangeArrowheads="1"/>
          </p:cNvSpPr>
          <p:nvPr/>
        </p:nvSpPr>
        <p:spPr bwMode="auto">
          <a:xfrm>
            <a:off x="1682750" y="5562600"/>
            <a:ext cx="1187450" cy="777875"/>
          </a:xfrm>
          <a:prstGeom prst="rect">
            <a:avLst/>
          </a:prstGeom>
          <a:solidFill>
            <a:srgbClr val="FFFFCC"/>
          </a:solidFill>
          <a:ln w="3175">
            <a:solidFill>
              <a:srgbClr val="000000"/>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900">
                <a:solidFill>
                  <a:srgbClr val="000000"/>
                </a:solidFill>
                <a:latin typeface="Arial Rounded MT Bold" panose="020F0704030504030204" pitchFamily="34" charset="0"/>
              </a:rPr>
              <a:t>Purchasing department tracking stocks /orders hate battery inventory</a:t>
            </a:r>
          </a:p>
        </p:txBody>
      </p:sp>
      <p:sp>
        <p:nvSpPr>
          <p:cNvPr id="67596" name="Text Box 14"/>
          <p:cNvSpPr txBox="1">
            <a:spLocks noChangeArrowheads="1"/>
          </p:cNvSpPr>
          <p:nvPr/>
        </p:nvSpPr>
        <p:spPr bwMode="auto">
          <a:xfrm>
            <a:off x="315913" y="174625"/>
            <a:ext cx="2752725"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a:solidFill>
                  <a:srgbClr val="0033CC"/>
                </a:solidFill>
                <a:latin typeface="Arial Black" panose="020B0A04020102020204" pitchFamily="34" charset="0"/>
              </a:rPr>
              <a:t>THE PEOPLE WHO DESIGNED IT </a:t>
            </a:r>
          </a:p>
          <a:p>
            <a:pPr algn="ctr">
              <a:spcBef>
                <a:spcPct val="0"/>
              </a:spcBef>
            </a:pPr>
            <a:r>
              <a:rPr lang="en-US" altLang="en-US">
                <a:solidFill>
                  <a:srgbClr val="0033CC"/>
                </a:solidFill>
                <a:latin typeface="Arial Black" panose="020B0A04020102020204" pitchFamily="34" charset="0"/>
              </a:rPr>
              <a:t>SHOULD HAVE TO USE IT IN MY WORLD</a:t>
            </a:r>
            <a:r>
              <a:rPr lang="en-US" altLang="en-US" sz="1200">
                <a:solidFill>
                  <a:srgbClr val="0033CC"/>
                </a:solidFill>
                <a:latin typeface="Arial Black" panose="020B0A04020102020204" pitchFamily="34" charset="0"/>
              </a:rPr>
              <a:t> </a:t>
            </a:r>
          </a:p>
        </p:txBody>
      </p:sp>
      <p:sp>
        <p:nvSpPr>
          <p:cNvPr id="67597" name="AutoShape 15"/>
          <p:cNvSpPr>
            <a:spLocks noChangeArrowheads="1"/>
          </p:cNvSpPr>
          <p:nvPr/>
        </p:nvSpPr>
        <p:spPr bwMode="auto">
          <a:xfrm>
            <a:off x="381000" y="1289050"/>
            <a:ext cx="2452688" cy="3611563"/>
          </a:xfrm>
          <a:prstGeom prst="roundRect">
            <a:avLst>
              <a:gd name="adj" fmla="val 16667"/>
            </a:avLst>
          </a:prstGeom>
          <a:noFill/>
          <a:ln w="285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7598" name="AutoShape 16"/>
          <p:cNvSpPr>
            <a:spLocks noChangeArrowheads="1"/>
          </p:cNvSpPr>
          <p:nvPr/>
        </p:nvSpPr>
        <p:spPr bwMode="auto">
          <a:xfrm rot="6573905">
            <a:off x="641350" y="5113338"/>
            <a:ext cx="581025" cy="304800"/>
          </a:xfrm>
          <a:prstGeom prst="rightArrow">
            <a:avLst>
              <a:gd name="adj1" fmla="val 50000"/>
              <a:gd name="adj2" fmla="val 47656"/>
            </a:avLst>
          </a:prstGeom>
          <a:solidFill>
            <a:srgbClr val="FF0000"/>
          </a:solidFill>
          <a:ln w="9525">
            <a:solidFill>
              <a:schemeClr val="tx1"/>
            </a:solidFill>
            <a:miter lim="800000"/>
            <a:headEnd/>
            <a:tailEnd/>
          </a:ln>
        </p:spPr>
        <p:txBody>
          <a:bodyPr rot="10800000" vert="eaVert"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pic>
        <p:nvPicPr>
          <p:cNvPr id="67599"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4625" y="150813"/>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600" name="Rectangle 20"/>
          <p:cNvSpPr>
            <a:spLocks noChangeArrowheads="1"/>
          </p:cNvSpPr>
          <p:nvPr/>
        </p:nvSpPr>
        <p:spPr bwMode="auto">
          <a:xfrm>
            <a:off x="3659188" y="660400"/>
            <a:ext cx="4987925"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80000"/>
              </a:lnSpc>
              <a:spcBef>
                <a:spcPct val="0"/>
              </a:spcBef>
            </a:pPr>
            <a:r>
              <a:rPr lang="en-US" altLang="en-US" sz="2800" b="1">
                <a:solidFill>
                  <a:schemeClr val="tx1"/>
                </a:solidFill>
              </a:rPr>
              <a:t>Voting and Conclusion – 1 </a:t>
            </a:r>
            <a:endParaRPr lang="en-US" altLang="en-US" sz="2000" b="1">
              <a:solidFill>
                <a:schemeClr val="tx1"/>
              </a:solidFill>
            </a:endParaRPr>
          </a:p>
        </p:txBody>
      </p:sp>
      <p:sp>
        <p:nvSpPr>
          <p:cNvPr id="67601" name="Rectangle 21"/>
          <p:cNvSpPr>
            <a:spLocks noChangeArrowheads="1"/>
          </p:cNvSpPr>
          <p:nvPr/>
        </p:nvSpPr>
        <p:spPr bwMode="gray">
          <a:xfrm>
            <a:off x="4187825" y="4594225"/>
            <a:ext cx="46672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a:spAutoFit/>
          </a:bodyPr>
          <a:lstStyle>
            <a:lvl1pPr marL="342900" indent="-342900"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eaLnBrk="0" hangingPunct="0">
              <a:defRPr sz="1600">
                <a:solidFill>
                  <a:srgbClr val="FFFF99"/>
                </a:solidFill>
                <a:latin typeface="Arial" panose="020B0604020202020204" pitchFamily="34" charset="0"/>
              </a:defRPr>
            </a:lvl5pPr>
            <a:lvl6pPr eaLnBrk="0" fontAlgn="base" hangingPunct="0">
              <a:spcBef>
                <a:spcPct val="50000"/>
              </a:spcBef>
              <a:spcAft>
                <a:spcPct val="0"/>
              </a:spcAft>
              <a:defRPr sz="1600">
                <a:solidFill>
                  <a:srgbClr val="FFFF99"/>
                </a:solidFill>
                <a:latin typeface="Arial" panose="020B0604020202020204" pitchFamily="34" charset="0"/>
              </a:defRPr>
            </a:lvl6pPr>
            <a:lvl7pPr eaLnBrk="0" fontAlgn="base" hangingPunct="0">
              <a:spcBef>
                <a:spcPct val="50000"/>
              </a:spcBef>
              <a:spcAft>
                <a:spcPct val="0"/>
              </a:spcAft>
              <a:defRPr sz="1600">
                <a:solidFill>
                  <a:srgbClr val="FFFF99"/>
                </a:solidFill>
                <a:latin typeface="Arial" panose="020B0604020202020204" pitchFamily="34" charset="0"/>
              </a:defRPr>
            </a:lvl7pPr>
            <a:lvl8pPr eaLnBrk="0" fontAlgn="base" hangingPunct="0">
              <a:spcBef>
                <a:spcPct val="50000"/>
              </a:spcBef>
              <a:spcAft>
                <a:spcPct val="0"/>
              </a:spcAft>
              <a:defRPr sz="1600">
                <a:solidFill>
                  <a:srgbClr val="FFFF99"/>
                </a:solidFill>
                <a:latin typeface="Arial" panose="020B0604020202020204" pitchFamily="34" charset="0"/>
              </a:defRPr>
            </a:lvl8pPr>
            <a:lvl9pPr eaLnBrk="0" fontAlgn="base" hangingPunct="0">
              <a:spcBef>
                <a:spcPct val="50000"/>
              </a:spcBef>
              <a:spcAft>
                <a:spcPct val="0"/>
              </a:spcAft>
              <a:defRPr sz="1600">
                <a:solidFill>
                  <a:srgbClr val="FFFF99"/>
                </a:solidFill>
                <a:latin typeface="Arial" panose="020B0604020202020204" pitchFamily="34" charset="0"/>
              </a:defRPr>
            </a:lvl9pPr>
          </a:lstStyle>
          <a:p>
            <a:pPr lvl="4" eaLnBrk="1" hangingPunct="1">
              <a:spcBef>
                <a:spcPct val="30000"/>
              </a:spcBef>
            </a:pPr>
            <a:r>
              <a:rPr lang="en-US" altLang="en-US" sz="2000" i="1">
                <a:solidFill>
                  <a:schemeClr val="tx2"/>
                </a:solidFill>
              </a:rPr>
              <a:t>Continued on next slide</a:t>
            </a:r>
          </a:p>
        </p:txBody>
      </p:sp>
    </p:spTree>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n-US" altLang="en-US"/>
              <a:t>Voting and Conclusion – 2 </a:t>
            </a:r>
            <a:endParaRPr lang="en-US" altLang="en-US" sz="2000"/>
          </a:p>
        </p:txBody>
      </p:sp>
      <p:sp>
        <p:nvSpPr>
          <p:cNvPr id="68611" name="Rectangle 3"/>
          <p:cNvSpPr>
            <a:spLocks noGrp="1" noChangeArrowheads="1"/>
          </p:cNvSpPr>
          <p:nvPr>
            <p:ph type="body" idx="1"/>
          </p:nvPr>
        </p:nvSpPr>
        <p:spPr>
          <a:xfrm>
            <a:off x="304800" y="1482725"/>
            <a:ext cx="8455025" cy="4648200"/>
          </a:xfrm>
        </p:spPr>
        <p:txBody>
          <a:bodyPr/>
          <a:lstStyle/>
          <a:p>
            <a:pPr marL="400050" indent="-400050" eaLnBrk="1" hangingPunct="1">
              <a:spcBef>
                <a:spcPct val="50000"/>
              </a:spcBef>
              <a:spcAft>
                <a:spcPct val="0"/>
              </a:spcAft>
              <a:buSzTx/>
              <a:buFontTx/>
              <a:buAutoNum type="arabicPeriod" startAt="12"/>
            </a:pPr>
            <a:r>
              <a:rPr lang="en-US" altLang="en-US" sz="2400" b="1"/>
              <a:t> Complete the layout </a:t>
            </a:r>
            <a:r>
              <a:rPr lang="en-US" altLang="en-US" sz="2400" b="1" i="1"/>
              <a:t>(continued)</a:t>
            </a:r>
          </a:p>
          <a:p>
            <a:pPr marL="400050" indent="-400050">
              <a:spcBef>
                <a:spcPct val="50000"/>
              </a:spcBef>
              <a:buSzTx/>
              <a:buFontTx/>
              <a:buAutoNum type="alphaLcParenR" startAt="4"/>
            </a:pPr>
            <a:r>
              <a:rPr lang="en-US" altLang="en-US" sz="2000" i="1"/>
              <a:t>(optional)</a:t>
            </a:r>
            <a:r>
              <a:rPr lang="en-US" altLang="en-US" sz="2000"/>
              <a:t> Voting. Distribute one of each sticker,  </a:t>
            </a:r>
            <a:r>
              <a:rPr lang="en-US" altLang="en-US" sz="2000">
                <a:solidFill>
                  <a:srgbClr val="FF0000"/>
                </a:solidFill>
              </a:rPr>
              <a:t>red </a:t>
            </a:r>
            <a:r>
              <a:rPr lang="en-US" altLang="en-US" sz="2000"/>
              <a:t>(</a:t>
            </a:r>
            <a:r>
              <a:rPr lang="en-US" altLang="en-US" sz="2000">
                <a:solidFill>
                  <a:srgbClr val="FF0000"/>
                </a:solidFill>
              </a:rPr>
              <a:t>5</a:t>
            </a:r>
            <a:r>
              <a:rPr lang="en-US" altLang="en-US" sz="2000"/>
              <a:t> pts), </a:t>
            </a:r>
            <a:r>
              <a:rPr lang="en-US" altLang="en-US" sz="2000">
                <a:solidFill>
                  <a:srgbClr val="3399FF"/>
                </a:solidFill>
              </a:rPr>
              <a:t>blue</a:t>
            </a:r>
            <a:r>
              <a:rPr lang="en-US" altLang="en-US" sz="2000"/>
              <a:t> (</a:t>
            </a:r>
            <a:r>
              <a:rPr lang="en-US" altLang="en-US" sz="2000">
                <a:solidFill>
                  <a:srgbClr val="3399FF"/>
                </a:solidFill>
              </a:rPr>
              <a:t>3</a:t>
            </a:r>
            <a:r>
              <a:rPr lang="en-US" altLang="en-US" sz="2000"/>
              <a:t> pts), and </a:t>
            </a:r>
            <a:r>
              <a:rPr lang="en-US" altLang="en-US" sz="2000">
                <a:solidFill>
                  <a:srgbClr val="0ED62F"/>
                </a:solidFill>
              </a:rPr>
              <a:t>green</a:t>
            </a:r>
            <a:r>
              <a:rPr lang="en-US" altLang="en-US" sz="2000"/>
              <a:t> (</a:t>
            </a:r>
            <a:r>
              <a:rPr lang="en-US" altLang="en-US" sz="2000">
                <a:solidFill>
                  <a:srgbClr val="0ED62F"/>
                </a:solidFill>
              </a:rPr>
              <a:t>1</a:t>
            </a:r>
            <a:r>
              <a:rPr lang="en-US" altLang="en-US" sz="2000"/>
              <a:t> pt)  for each person. Voting as a customer advocate, at the red or lone wolf level, indicate the level of attention and focus appropriately.  Each person must cast their votes for three different notes (no stacking the ballot box).</a:t>
            </a:r>
          </a:p>
          <a:p>
            <a:pPr marL="400050" indent="-400050">
              <a:buSzTx/>
              <a:buFontTx/>
              <a:buAutoNum type="alphaLcParenR" startAt="4"/>
            </a:pPr>
            <a:r>
              <a:rPr lang="en-US" altLang="en-US" sz="2000" i="1"/>
              <a:t>(For a weakness-based KJ)</a:t>
            </a:r>
            <a:r>
              <a:rPr lang="en-US" altLang="en-US" sz="2000"/>
              <a:t> Develop a </a:t>
            </a:r>
            <a:r>
              <a:rPr lang="en-US" altLang="en-US" sz="2000">
                <a:solidFill>
                  <a:srgbClr val="FF0000"/>
                </a:solidFill>
              </a:rPr>
              <a:t>conclusion statement</a:t>
            </a:r>
            <a:r>
              <a:rPr lang="en-US" altLang="en-US" sz="2000"/>
              <a:t> and block print it (1”) in red in the upper right corner.</a:t>
            </a:r>
          </a:p>
          <a:p>
            <a:pPr marL="400050" indent="-400050">
              <a:buSzTx/>
              <a:buFontTx/>
              <a:buAutoNum type="alphaLcParenR" startAt="4"/>
            </a:pPr>
            <a:r>
              <a:rPr lang="en-US" altLang="en-US" sz="2000"/>
              <a:t>At the lower right corner, indicate the date and location, then have each participant sign the chart.</a:t>
            </a:r>
          </a:p>
          <a:p>
            <a:pPr marL="400050" indent="-400050"/>
            <a:endParaRPr lang="en-US" altLang="en-US" sz="2000"/>
          </a:p>
        </p:txBody>
      </p:sp>
    </p:spTree>
  </p:cSld>
  <p:clrMapOvr>
    <a:masterClrMapping/>
  </p:clrMapOv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67"/>
          <p:cNvSpPr>
            <a:spLocks noChangeArrowheads="1"/>
          </p:cNvSpPr>
          <p:nvPr/>
        </p:nvSpPr>
        <p:spPr bwMode="auto">
          <a:xfrm>
            <a:off x="0" y="0"/>
            <a:ext cx="9144000" cy="6858000"/>
          </a:xfrm>
          <a:prstGeom prst="rect">
            <a:avLst/>
          </a:prstGeom>
          <a:solidFill>
            <a:schemeClr val="bg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9635" name="AutoShape 2"/>
          <p:cNvSpPr>
            <a:spLocks noChangeArrowheads="1"/>
          </p:cNvSpPr>
          <p:nvPr/>
        </p:nvSpPr>
        <p:spPr bwMode="auto">
          <a:xfrm>
            <a:off x="942975" y="4110038"/>
            <a:ext cx="4297363" cy="2652712"/>
          </a:xfrm>
          <a:prstGeom prst="roundRect">
            <a:avLst>
              <a:gd name="adj" fmla="val 16667"/>
            </a:avLst>
          </a:pr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69636" name="AutoShape 3" descr="Solid diamond"/>
          <p:cNvSpPr>
            <a:spLocks noChangeArrowheads="1"/>
          </p:cNvSpPr>
          <p:nvPr/>
        </p:nvSpPr>
        <p:spPr bwMode="auto">
          <a:xfrm>
            <a:off x="2435225" y="4591050"/>
            <a:ext cx="1287463" cy="1865313"/>
          </a:xfrm>
          <a:prstGeom prst="roundRect">
            <a:avLst>
              <a:gd name="adj" fmla="val 16667"/>
            </a:avLst>
          </a:prstGeom>
          <a:pattFill prst="solidDmnd">
            <a:fgClr>
              <a:srgbClr val="00A200"/>
            </a:fgClr>
            <a:bgClr>
              <a:schemeClr val="bg1"/>
            </a:bgClr>
          </a:patt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9637" name="AutoShape 4"/>
          <p:cNvSpPr>
            <a:spLocks noChangeArrowheads="1"/>
          </p:cNvSpPr>
          <p:nvPr/>
        </p:nvSpPr>
        <p:spPr bwMode="auto">
          <a:xfrm>
            <a:off x="5997575" y="4044950"/>
            <a:ext cx="1319213" cy="2039938"/>
          </a:xfrm>
          <a:prstGeom prst="roundRect">
            <a:avLst>
              <a:gd name="adj" fmla="val 16667"/>
            </a:avLst>
          </a:prstGeom>
          <a:noFill/>
          <a:ln w="19050">
            <a:solidFill>
              <a:srgbClr val="003635"/>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000" b="1">
                <a:solidFill>
                  <a:schemeClr val="tx1"/>
                </a:solidFill>
              </a:rPr>
              <a:t>`</a:t>
            </a:r>
          </a:p>
        </p:txBody>
      </p:sp>
      <p:sp>
        <p:nvSpPr>
          <p:cNvPr id="69638" name="AutoShape 5" descr="Large checker board"/>
          <p:cNvSpPr>
            <a:spLocks noChangeArrowheads="1"/>
          </p:cNvSpPr>
          <p:nvPr/>
        </p:nvSpPr>
        <p:spPr bwMode="auto">
          <a:xfrm>
            <a:off x="3836988" y="4575175"/>
            <a:ext cx="1271587" cy="2122488"/>
          </a:xfrm>
          <a:prstGeom prst="roundRect">
            <a:avLst>
              <a:gd name="adj" fmla="val 16667"/>
            </a:avLst>
          </a:prstGeom>
          <a:pattFill prst="lgCheck">
            <a:fgClr>
              <a:srgbClr val="CC3300"/>
            </a:fgClr>
            <a:bgClr>
              <a:schemeClr val="bg1"/>
            </a:bgClr>
          </a:patt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9639" name="AutoShape 6"/>
          <p:cNvSpPr>
            <a:spLocks noChangeArrowheads="1"/>
          </p:cNvSpPr>
          <p:nvPr/>
        </p:nvSpPr>
        <p:spPr bwMode="auto">
          <a:xfrm>
            <a:off x="122238" y="1243013"/>
            <a:ext cx="2719387" cy="2417762"/>
          </a:xfrm>
          <a:prstGeom prst="roundRect">
            <a:avLst>
              <a:gd name="adj" fmla="val 16667"/>
            </a:avLst>
          </a:pr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400" b="1">
              <a:solidFill>
                <a:srgbClr val="000000"/>
              </a:solidFill>
            </a:endParaRPr>
          </a:p>
        </p:txBody>
      </p:sp>
      <p:sp>
        <p:nvSpPr>
          <p:cNvPr id="69640" name="AutoShape 7" descr="Wide upward diagonal"/>
          <p:cNvSpPr>
            <a:spLocks noChangeArrowheads="1"/>
          </p:cNvSpPr>
          <p:nvPr/>
        </p:nvSpPr>
        <p:spPr bwMode="auto">
          <a:xfrm>
            <a:off x="195263" y="1579563"/>
            <a:ext cx="1270000" cy="1874837"/>
          </a:xfrm>
          <a:prstGeom prst="roundRect">
            <a:avLst>
              <a:gd name="adj" fmla="val 16667"/>
            </a:avLst>
          </a:prstGeom>
          <a:pattFill prst="wdUpDiag">
            <a:fgClr>
              <a:srgbClr val="1D43A1"/>
            </a:fgClr>
            <a:bgClr>
              <a:schemeClr val="bg1"/>
            </a:bgClr>
          </a:patt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9641" name="AutoShape 8"/>
          <p:cNvSpPr>
            <a:spLocks noChangeArrowheads="1"/>
          </p:cNvSpPr>
          <p:nvPr/>
        </p:nvSpPr>
        <p:spPr bwMode="auto">
          <a:xfrm>
            <a:off x="3049588" y="508000"/>
            <a:ext cx="4357687" cy="3109913"/>
          </a:xfrm>
          <a:prstGeom prst="roundRect">
            <a:avLst>
              <a:gd name="adj" fmla="val 16667"/>
            </a:avLst>
          </a:pr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9642" name="AutoShape 9"/>
          <p:cNvSpPr>
            <a:spLocks noChangeArrowheads="1"/>
          </p:cNvSpPr>
          <p:nvPr/>
        </p:nvSpPr>
        <p:spPr bwMode="auto">
          <a:xfrm>
            <a:off x="4535488" y="841375"/>
            <a:ext cx="1293812" cy="1797050"/>
          </a:xfrm>
          <a:prstGeom prst="roundRect">
            <a:avLst>
              <a:gd name="adj" fmla="val 16667"/>
            </a:avLst>
          </a:prstGeom>
          <a:noFill/>
          <a:ln w="19050">
            <a:solidFill>
              <a:srgbClr val="003635"/>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9643" name="AutoShape 10"/>
          <p:cNvSpPr>
            <a:spLocks noChangeArrowheads="1"/>
          </p:cNvSpPr>
          <p:nvPr/>
        </p:nvSpPr>
        <p:spPr bwMode="auto">
          <a:xfrm>
            <a:off x="3241675" y="901700"/>
            <a:ext cx="1252538" cy="2484438"/>
          </a:xfrm>
          <a:prstGeom prst="roundRect">
            <a:avLst>
              <a:gd name="adj" fmla="val 16667"/>
            </a:avLst>
          </a:prstGeom>
          <a:noFill/>
          <a:ln w="19050">
            <a:solidFill>
              <a:srgbClr val="003635"/>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9644" name="AutoShape 11"/>
          <p:cNvSpPr>
            <a:spLocks noChangeArrowheads="1"/>
          </p:cNvSpPr>
          <p:nvPr/>
        </p:nvSpPr>
        <p:spPr bwMode="auto">
          <a:xfrm>
            <a:off x="5946775" y="914400"/>
            <a:ext cx="1270000" cy="2584450"/>
          </a:xfrm>
          <a:prstGeom prst="roundRect">
            <a:avLst>
              <a:gd name="adj" fmla="val 16667"/>
            </a:avLst>
          </a:prstGeom>
          <a:noFill/>
          <a:ln w="19050">
            <a:solidFill>
              <a:srgbClr val="003635"/>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9645" name="Text Box 12"/>
          <p:cNvSpPr txBox="1">
            <a:spLocks noChangeArrowheads="1"/>
          </p:cNvSpPr>
          <p:nvPr/>
        </p:nvSpPr>
        <p:spPr bwMode="auto">
          <a:xfrm>
            <a:off x="7829550" y="1787525"/>
            <a:ext cx="1143000" cy="549275"/>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a:solidFill>
                  <a:srgbClr val="000000"/>
                </a:solidFill>
                <a:latin typeface="Arial Narrow" panose="020B0606020202030204" pitchFamily="34" charset="0"/>
              </a:rPr>
              <a:t>Support, Install Teams, and Sales have broad differences and gaps in their understanding of key technologies (web, network, hardware)</a:t>
            </a:r>
          </a:p>
        </p:txBody>
      </p:sp>
      <p:sp>
        <p:nvSpPr>
          <p:cNvPr id="69646" name="AutoShape 13"/>
          <p:cNvSpPr>
            <a:spLocks noChangeArrowheads="1"/>
          </p:cNvSpPr>
          <p:nvPr/>
        </p:nvSpPr>
        <p:spPr bwMode="auto">
          <a:xfrm>
            <a:off x="7691438" y="1049338"/>
            <a:ext cx="1452562" cy="2087562"/>
          </a:xfrm>
          <a:prstGeom prst="roundRect">
            <a:avLst>
              <a:gd name="adj" fmla="val 16667"/>
            </a:avLst>
          </a:prstGeom>
          <a:noFill/>
          <a:ln w="19050">
            <a:solidFill>
              <a:srgbClr val="003635"/>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9647" name="Text Box 14"/>
          <p:cNvSpPr txBox="1">
            <a:spLocks noChangeArrowheads="1"/>
          </p:cNvSpPr>
          <p:nvPr/>
        </p:nvSpPr>
        <p:spPr bwMode="auto">
          <a:xfrm>
            <a:off x="7748588" y="963613"/>
            <a:ext cx="1296987" cy="700087"/>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800" b="1">
                <a:solidFill>
                  <a:srgbClr val="FF0000"/>
                </a:solidFill>
              </a:rPr>
              <a:t>Gaps in Our knowledge about new technology will prevent us from succeeding</a:t>
            </a:r>
          </a:p>
        </p:txBody>
      </p:sp>
      <p:sp>
        <p:nvSpPr>
          <p:cNvPr id="69648" name="Text Box 15"/>
          <p:cNvSpPr txBox="1">
            <a:spLocks noChangeArrowheads="1"/>
          </p:cNvSpPr>
          <p:nvPr/>
        </p:nvSpPr>
        <p:spPr bwMode="auto">
          <a:xfrm>
            <a:off x="7839075" y="2362200"/>
            <a:ext cx="1143000" cy="641350"/>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a:solidFill>
                  <a:srgbClr val="000000"/>
                </a:solidFill>
                <a:latin typeface="Arial Narrow" panose="020B0606020202030204" pitchFamily="34" charset="0"/>
              </a:rPr>
              <a:t>Debugging/ Troubleshooting knowledge (in the web) is increasingly important to the success of our future offerings – yet our plans to grow that knowledgebase are ad hoc </a:t>
            </a:r>
          </a:p>
        </p:txBody>
      </p:sp>
      <p:sp>
        <p:nvSpPr>
          <p:cNvPr id="69649" name="Text Box 16"/>
          <p:cNvSpPr txBox="1">
            <a:spLocks noChangeArrowheads="1"/>
          </p:cNvSpPr>
          <p:nvPr/>
        </p:nvSpPr>
        <p:spPr bwMode="auto">
          <a:xfrm>
            <a:off x="3287713" y="738188"/>
            <a:ext cx="1143000" cy="700087"/>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800" b="1">
                <a:solidFill>
                  <a:srgbClr val="FF0000"/>
                </a:solidFill>
              </a:rPr>
              <a:t>Our Strategy Around Knowledge Management does not Focus 1</a:t>
            </a:r>
            <a:r>
              <a:rPr lang="en-US" altLang="en-US" sz="800" b="1" baseline="30000">
                <a:solidFill>
                  <a:srgbClr val="FF0000"/>
                </a:solidFill>
              </a:rPr>
              <a:t>st</a:t>
            </a:r>
            <a:r>
              <a:rPr lang="en-US" altLang="en-US" sz="800" b="1">
                <a:solidFill>
                  <a:srgbClr val="FF0000"/>
                </a:solidFill>
              </a:rPr>
              <a:t> on the customers needs</a:t>
            </a:r>
          </a:p>
        </p:txBody>
      </p:sp>
      <p:sp>
        <p:nvSpPr>
          <p:cNvPr id="69650" name="Text Box 17"/>
          <p:cNvSpPr txBox="1">
            <a:spLocks noChangeArrowheads="1"/>
          </p:cNvSpPr>
          <p:nvPr/>
        </p:nvSpPr>
        <p:spPr bwMode="auto">
          <a:xfrm>
            <a:off x="4543425" y="708025"/>
            <a:ext cx="1347788" cy="700088"/>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800" b="1">
                <a:solidFill>
                  <a:srgbClr val="FF0000"/>
                </a:solidFill>
              </a:rPr>
              <a:t>We Don’t Always Get the ‘Right’ Information to (and from) the Right People at the Right Time</a:t>
            </a:r>
          </a:p>
        </p:txBody>
      </p:sp>
      <p:sp>
        <p:nvSpPr>
          <p:cNvPr id="69651" name="Text Box 18"/>
          <p:cNvSpPr txBox="1">
            <a:spLocks noChangeArrowheads="1"/>
          </p:cNvSpPr>
          <p:nvPr/>
        </p:nvSpPr>
        <p:spPr bwMode="auto">
          <a:xfrm>
            <a:off x="5949950" y="708025"/>
            <a:ext cx="1247775" cy="700088"/>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800" b="1">
                <a:solidFill>
                  <a:srgbClr val="FF0000"/>
                </a:solidFill>
              </a:rPr>
              <a:t>We don’t have a systematic approach for creating, using &amp; validating requirements</a:t>
            </a:r>
          </a:p>
        </p:txBody>
      </p:sp>
      <p:sp>
        <p:nvSpPr>
          <p:cNvPr id="69652" name="Text Box 19"/>
          <p:cNvSpPr txBox="1">
            <a:spLocks noChangeArrowheads="1"/>
          </p:cNvSpPr>
          <p:nvPr/>
        </p:nvSpPr>
        <p:spPr bwMode="auto">
          <a:xfrm>
            <a:off x="6072188" y="3871913"/>
            <a:ext cx="1171575" cy="455612"/>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800" b="1">
                <a:solidFill>
                  <a:srgbClr val="FF0000"/>
                </a:solidFill>
              </a:rPr>
              <a:t>We depend upon alpha customers for much of our testing</a:t>
            </a:r>
          </a:p>
        </p:txBody>
      </p:sp>
      <p:sp>
        <p:nvSpPr>
          <p:cNvPr id="69653" name="Text Box 20"/>
          <p:cNvSpPr txBox="1">
            <a:spLocks noChangeArrowheads="1"/>
          </p:cNvSpPr>
          <p:nvPr/>
        </p:nvSpPr>
        <p:spPr bwMode="auto">
          <a:xfrm>
            <a:off x="247650" y="1444625"/>
            <a:ext cx="1198563" cy="577850"/>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800" b="1">
                <a:solidFill>
                  <a:srgbClr val="FF0000"/>
                </a:solidFill>
              </a:rPr>
              <a:t>Cultural Resistance to Standards &amp; Measurements Runs Deep</a:t>
            </a:r>
          </a:p>
        </p:txBody>
      </p:sp>
      <p:sp>
        <p:nvSpPr>
          <p:cNvPr id="69654" name="Text Box 21"/>
          <p:cNvSpPr txBox="1">
            <a:spLocks noChangeArrowheads="1"/>
          </p:cNvSpPr>
          <p:nvPr/>
        </p:nvSpPr>
        <p:spPr bwMode="auto">
          <a:xfrm>
            <a:off x="2535238" y="4287838"/>
            <a:ext cx="1143000" cy="944562"/>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800" b="1">
                <a:solidFill>
                  <a:srgbClr val="FF0000"/>
                </a:solidFill>
              </a:rPr>
              <a:t>Release Date Trade-offs lead to incompleteness causing additional customer &amp; business pain downstream</a:t>
            </a:r>
          </a:p>
        </p:txBody>
      </p:sp>
      <p:sp>
        <p:nvSpPr>
          <p:cNvPr id="69655" name="Text Box 22"/>
          <p:cNvSpPr txBox="1">
            <a:spLocks noChangeArrowheads="1"/>
          </p:cNvSpPr>
          <p:nvPr/>
        </p:nvSpPr>
        <p:spPr bwMode="auto">
          <a:xfrm>
            <a:off x="3895725" y="4268788"/>
            <a:ext cx="1143000" cy="944562"/>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800" b="1">
                <a:solidFill>
                  <a:srgbClr val="FF0000"/>
                </a:solidFill>
              </a:rPr>
              <a:t>Our product planning processes  do not produce release project plans that meet scope, quality &amp; time objectives</a:t>
            </a:r>
          </a:p>
        </p:txBody>
      </p:sp>
      <p:sp>
        <p:nvSpPr>
          <p:cNvPr id="69656" name="Text Box 23"/>
          <p:cNvSpPr txBox="1">
            <a:spLocks noChangeArrowheads="1"/>
          </p:cNvSpPr>
          <p:nvPr/>
        </p:nvSpPr>
        <p:spPr bwMode="auto">
          <a:xfrm>
            <a:off x="244475" y="2055813"/>
            <a:ext cx="1143000" cy="641350"/>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a:solidFill>
                  <a:srgbClr val="000000"/>
                </a:solidFill>
                <a:latin typeface="Arial Narrow" panose="020B0606020202030204" pitchFamily="34" charset="0"/>
              </a:rPr>
              <a:t>Minimal standardization of processes across development teams has led to  variation in outputs: product design, quality &amp; supporting material (specs, global doc, help files, test guides)</a:t>
            </a:r>
          </a:p>
        </p:txBody>
      </p:sp>
      <p:sp>
        <p:nvSpPr>
          <p:cNvPr id="69657" name="Text Box 24"/>
          <p:cNvSpPr txBox="1">
            <a:spLocks noChangeArrowheads="1"/>
          </p:cNvSpPr>
          <p:nvPr/>
        </p:nvSpPr>
        <p:spPr bwMode="auto">
          <a:xfrm>
            <a:off x="258763" y="2755900"/>
            <a:ext cx="1143000" cy="549275"/>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a:solidFill>
                  <a:srgbClr val="000000"/>
                </a:solidFill>
                <a:latin typeface="Arial Narrow" panose="020B0606020202030204" pitchFamily="34" charset="0"/>
              </a:rPr>
              <a:t>The last two efforts driving for increased use of metrics were ‘defeated’ by passive resistance in the development and support organizations</a:t>
            </a:r>
          </a:p>
        </p:txBody>
      </p:sp>
      <p:sp>
        <p:nvSpPr>
          <p:cNvPr id="69658" name="Text Box 25"/>
          <p:cNvSpPr txBox="1">
            <a:spLocks noChangeArrowheads="1"/>
          </p:cNvSpPr>
          <p:nvPr/>
        </p:nvSpPr>
        <p:spPr bwMode="auto">
          <a:xfrm>
            <a:off x="1516063" y="1441450"/>
            <a:ext cx="1143000" cy="549275"/>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a:solidFill>
                  <a:srgbClr val="000000"/>
                </a:solidFill>
                <a:latin typeface="Arial Narrow" panose="020B0606020202030204" pitchFamily="34" charset="0"/>
              </a:rPr>
              <a:t>Our enterprise business process software has been installed without taking advantage of most of the built-in metrics gathering and reporting ‘hooks.’</a:t>
            </a:r>
          </a:p>
        </p:txBody>
      </p:sp>
      <p:sp>
        <p:nvSpPr>
          <p:cNvPr id="69659" name="Text Box 26"/>
          <p:cNvSpPr txBox="1">
            <a:spLocks noChangeArrowheads="1"/>
          </p:cNvSpPr>
          <p:nvPr/>
        </p:nvSpPr>
        <p:spPr bwMode="auto">
          <a:xfrm>
            <a:off x="3319463" y="1490663"/>
            <a:ext cx="1143000" cy="365125"/>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a:solidFill>
                  <a:srgbClr val="000000"/>
                </a:solidFill>
                <a:latin typeface="Arial Narrow" panose="020B0606020202030204" pitchFamily="34" charset="0"/>
              </a:rPr>
              <a:t>Bug fixes are not published – causing cases to be submitted on bugs that have already been fixed.</a:t>
            </a:r>
          </a:p>
        </p:txBody>
      </p:sp>
      <p:sp>
        <p:nvSpPr>
          <p:cNvPr id="69660" name="Text Box 27"/>
          <p:cNvSpPr txBox="1">
            <a:spLocks noChangeArrowheads="1"/>
          </p:cNvSpPr>
          <p:nvPr/>
        </p:nvSpPr>
        <p:spPr bwMode="auto">
          <a:xfrm>
            <a:off x="3297238" y="1933575"/>
            <a:ext cx="1143000" cy="365125"/>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a:solidFill>
                  <a:srgbClr val="000000"/>
                </a:solidFill>
                <a:latin typeface="Arial Narrow" panose="020B0606020202030204" pitchFamily="34" charset="0"/>
              </a:rPr>
              <a:t>Documentation is hard to locate &amp; not centrally spread across multiple locations</a:t>
            </a:r>
          </a:p>
        </p:txBody>
      </p:sp>
      <p:sp>
        <p:nvSpPr>
          <p:cNvPr id="69661" name="Text Box 28"/>
          <p:cNvSpPr txBox="1">
            <a:spLocks noChangeArrowheads="1"/>
          </p:cNvSpPr>
          <p:nvPr/>
        </p:nvSpPr>
        <p:spPr bwMode="auto">
          <a:xfrm>
            <a:off x="3290888" y="2444750"/>
            <a:ext cx="1143000" cy="733425"/>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a:solidFill>
                  <a:srgbClr val="000000"/>
                </a:solidFill>
                <a:latin typeface="Arial Narrow" panose="020B0606020202030204" pitchFamily="34" charset="0"/>
              </a:rPr>
              <a:t>We do nothing to teach customers about the new features and help them understand how it will help their business. We hand them a 300 page manual per application, a 100 page test guide and say “have a go at it.”</a:t>
            </a:r>
          </a:p>
        </p:txBody>
      </p:sp>
      <p:sp>
        <p:nvSpPr>
          <p:cNvPr id="69662" name="Text Box 29"/>
          <p:cNvSpPr txBox="1">
            <a:spLocks noChangeArrowheads="1"/>
          </p:cNvSpPr>
          <p:nvPr/>
        </p:nvSpPr>
        <p:spPr bwMode="auto">
          <a:xfrm>
            <a:off x="4624388" y="1533525"/>
            <a:ext cx="1143000" cy="273050"/>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a:solidFill>
                  <a:srgbClr val="000000"/>
                </a:solidFill>
                <a:latin typeface="Arial Narrow" panose="020B0606020202030204" pitchFamily="34" charset="0"/>
              </a:rPr>
              <a:t>We do not Certify the knowledge of our staff prior to release</a:t>
            </a:r>
          </a:p>
        </p:txBody>
      </p:sp>
      <p:sp>
        <p:nvSpPr>
          <p:cNvPr id="69663" name="Text Box 30"/>
          <p:cNvSpPr txBox="1">
            <a:spLocks noChangeArrowheads="1"/>
          </p:cNvSpPr>
          <p:nvPr/>
        </p:nvSpPr>
        <p:spPr bwMode="auto">
          <a:xfrm>
            <a:off x="4633913" y="1852613"/>
            <a:ext cx="1143000" cy="549275"/>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a:solidFill>
                  <a:srgbClr val="000000"/>
                </a:solidFill>
                <a:latin typeface="Arial Narrow" panose="020B0606020202030204" pitchFamily="34" charset="0"/>
              </a:rPr>
              <a:t>Support &amp; Install resources are not involved in the development process early enough to ensure their insight on design elements is drawn into new releases </a:t>
            </a:r>
          </a:p>
        </p:txBody>
      </p:sp>
      <p:sp>
        <p:nvSpPr>
          <p:cNvPr id="69664" name="Text Box 31"/>
          <p:cNvSpPr txBox="1">
            <a:spLocks noChangeArrowheads="1"/>
          </p:cNvSpPr>
          <p:nvPr/>
        </p:nvSpPr>
        <p:spPr bwMode="auto">
          <a:xfrm>
            <a:off x="6007100" y="1404938"/>
            <a:ext cx="1143000" cy="871537"/>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a:solidFill>
                  <a:srgbClr val="000000"/>
                </a:solidFill>
                <a:latin typeface="Arial Narrow" panose="020B0606020202030204" pitchFamily="34" charset="0"/>
              </a:rPr>
              <a:t>Marketing &amp; Development are often unclear about:</a:t>
            </a:r>
          </a:p>
          <a:p>
            <a:pPr algn="ctr" eaLnBrk="1" hangingPunct="1"/>
            <a:r>
              <a:rPr lang="en-US" altLang="en-US" sz="600">
                <a:solidFill>
                  <a:srgbClr val="000000"/>
                </a:solidFill>
                <a:latin typeface="Arial Narrow" panose="020B0606020202030204" pitchFamily="34" charset="0"/>
              </a:rPr>
              <a:t> -  Who will drive the requirements process? </a:t>
            </a:r>
          </a:p>
          <a:p>
            <a:pPr algn="ctr" eaLnBrk="1" hangingPunct="1"/>
            <a:r>
              <a:rPr lang="en-US" altLang="en-US" sz="600">
                <a:solidFill>
                  <a:srgbClr val="000000"/>
                </a:solidFill>
                <a:latin typeface="Arial Narrow" panose="020B0606020202030204" pitchFamily="34" charset="0"/>
              </a:rPr>
              <a:t> - Where is the line between requirements &amp; design</a:t>
            </a:r>
          </a:p>
          <a:p>
            <a:pPr algn="ctr" eaLnBrk="1" hangingPunct="1"/>
            <a:r>
              <a:rPr lang="en-US" altLang="en-US" sz="600">
                <a:solidFill>
                  <a:srgbClr val="000000"/>
                </a:solidFill>
                <a:latin typeface="Arial Narrow" panose="020B0606020202030204" pitchFamily="34" charset="0"/>
              </a:rPr>
              <a:t>-  Who should be involved?</a:t>
            </a:r>
          </a:p>
        </p:txBody>
      </p:sp>
      <p:sp>
        <p:nvSpPr>
          <p:cNvPr id="69665" name="Text Box 32"/>
          <p:cNvSpPr txBox="1">
            <a:spLocks noChangeArrowheads="1"/>
          </p:cNvSpPr>
          <p:nvPr/>
        </p:nvSpPr>
        <p:spPr bwMode="auto">
          <a:xfrm>
            <a:off x="6016625" y="2327275"/>
            <a:ext cx="1143000" cy="457200"/>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a:solidFill>
                  <a:srgbClr val="000000"/>
                </a:solidFill>
                <a:latin typeface="Arial Narrow" panose="020B0606020202030204" pitchFamily="34" charset="0"/>
              </a:rPr>
              <a:t>We do not have clear traceability of VOC &amp; requirements data that facilitates downstream under- standing</a:t>
            </a:r>
          </a:p>
        </p:txBody>
      </p:sp>
      <p:sp>
        <p:nvSpPr>
          <p:cNvPr id="69666" name="Text Box 33"/>
          <p:cNvSpPr txBox="1">
            <a:spLocks noChangeArrowheads="1"/>
          </p:cNvSpPr>
          <p:nvPr/>
        </p:nvSpPr>
        <p:spPr bwMode="auto">
          <a:xfrm>
            <a:off x="6016625" y="2840038"/>
            <a:ext cx="1143000" cy="549275"/>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a:solidFill>
                  <a:srgbClr val="000000"/>
                </a:solidFill>
                <a:latin typeface="Arial Narrow" panose="020B0606020202030204" pitchFamily="34" charset="0"/>
              </a:rPr>
              <a:t>We don’t communicate and enforce infra- structure specs for clients  - introducing uncertainty &amp; install- ability when the product is installed or upgraded</a:t>
            </a:r>
          </a:p>
        </p:txBody>
      </p:sp>
      <p:sp>
        <p:nvSpPr>
          <p:cNvPr id="69667" name="Text Box 34"/>
          <p:cNvSpPr txBox="1">
            <a:spLocks noChangeArrowheads="1"/>
          </p:cNvSpPr>
          <p:nvPr/>
        </p:nvSpPr>
        <p:spPr bwMode="auto">
          <a:xfrm>
            <a:off x="3911600" y="5229225"/>
            <a:ext cx="1143000" cy="457200"/>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a:solidFill>
                  <a:srgbClr val="000000"/>
                </a:solidFill>
                <a:latin typeface="Arial Narrow" panose="020B0606020202030204" pitchFamily="34" charset="0"/>
              </a:rPr>
              <a:t>Our push to meet release dates can lead to a product that is difficult to use, slow, or functionally weak</a:t>
            </a:r>
          </a:p>
        </p:txBody>
      </p:sp>
      <p:sp>
        <p:nvSpPr>
          <p:cNvPr id="69668" name="Text Box 35"/>
          <p:cNvSpPr txBox="1">
            <a:spLocks noChangeArrowheads="1"/>
          </p:cNvSpPr>
          <p:nvPr/>
        </p:nvSpPr>
        <p:spPr bwMode="auto">
          <a:xfrm>
            <a:off x="3921125" y="5707063"/>
            <a:ext cx="1143000" cy="365125"/>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a:solidFill>
                  <a:srgbClr val="000000"/>
                </a:solidFill>
                <a:latin typeface="Arial Narrow" panose="020B0606020202030204" pitchFamily="34" charset="0"/>
              </a:rPr>
              <a:t>We are often in a hurry up &amp; rush mode &amp; then we top things off at the end to make it.</a:t>
            </a:r>
          </a:p>
        </p:txBody>
      </p:sp>
      <p:sp>
        <p:nvSpPr>
          <p:cNvPr id="69669" name="Text Box 36"/>
          <p:cNvSpPr txBox="1">
            <a:spLocks noChangeArrowheads="1"/>
          </p:cNvSpPr>
          <p:nvPr/>
        </p:nvSpPr>
        <p:spPr bwMode="auto">
          <a:xfrm>
            <a:off x="3914775" y="6119813"/>
            <a:ext cx="1143000" cy="457200"/>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a:solidFill>
                  <a:srgbClr val="000000"/>
                </a:solidFill>
                <a:latin typeface="Arial Narrow" panose="020B0606020202030204" pitchFamily="34" charset="0"/>
              </a:rPr>
              <a:t>Off cycle modules with minimal beta test have led to  stability problems – costing more time than thorough testing represented</a:t>
            </a:r>
          </a:p>
        </p:txBody>
      </p:sp>
      <p:sp>
        <p:nvSpPr>
          <p:cNvPr id="69670" name="Text Box 37"/>
          <p:cNvSpPr txBox="1">
            <a:spLocks noChangeArrowheads="1"/>
          </p:cNvSpPr>
          <p:nvPr/>
        </p:nvSpPr>
        <p:spPr bwMode="auto">
          <a:xfrm>
            <a:off x="2535238" y="5345113"/>
            <a:ext cx="1143000" cy="273050"/>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a:solidFill>
                  <a:srgbClr val="000000"/>
                </a:solidFill>
                <a:latin typeface="Arial Narrow" panose="020B0606020202030204" pitchFamily="34" charset="0"/>
              </a:rPr>
              <a:t>Testing &amp; Tweaking almost never ends thus there is no stability</a:t>
            </a:r>
          </a:p>
        </p:txBody>
      </p:sp>
      <p:sp>
        <p:nvSpPr>
          <p:cNvPr id="69671" name="Text Box 38"/>
          <p:cNvSpPr txBox="1">
            <a:spLocks noChangeArrowheads="1"/>
          </p:cNvSpPr>
          <p:nvPr/>
        </p:nvSpPr>
        <p:spPr bwMode="auto">
          <a:xfrm>
            <a:off x="2543175" y="5665788"/>
            <a:ext cx="1143000" cy="457200"/>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a:solidFill>
                  <a:srgbClr val="000000"/>
                </a:solidFill>
                <a:latin typeface="Arial Narrow" panose="020B0606020202030204" pitchFamily="34" charset="0"/>
              </a:rPr>
              <a:t>Lack of complete &amp; accurate documentation in advance of new releases presents a risk to client services, and implementation</a:t>
            </a:r>
          </a:p>
        </p:txBody>
      </p:sp>
      <p:sp>
        <p:nvSpPr>
          <p:cNvPr id="69672" name="Text Box 39"/>
          <p:cNvSpPr txBox="1">
            <a:spLocks noChangeArrowheads="1"/>
          </p:cNvSpPr>
          <p:nvPr/>
        </p:nvSpPr>
        <p:spPr bwMode="auto">
          <a:xfrm>
            <a:off x="6054725" y="4989513"/>
            <a:ext cx="1189038" cy="457200"/>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a:solidFill>
                  <a:srgbClr val="000000"/>
                </a:solidFill>
                <a:latin typeface="Arial Narrow" panose="020B0606020202030204" pitchFamily="34" charset="0"/>
              </a:rPr>
              <a:t>We release software that has been tested marginally by just a few customers, instead of having been comprehensively tested internally</a:t>
            </a:r>
          </a:p>
        </p:txBody>
      </p:sp>
      <p:sp>
        <p:nvSpPr>
          <p:cNvPr id="69673" name="Text Box 40"/>
          <p:cNvSpPr txBox="1">
            <a:spLocks noChangeArrowheads="1"/>
          </p:cNvSpPr>
          <p:nvPr/>
        </p:nvSpPr>
        <p:spPr bwMode="auto">
          <a:xfrm>
            <a:off x="6046788" y="5538788"/>
            <a:ext cx="1206500" cy="457200"/>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a:solidFill>
                  <a:srgbClr val="000000"/>
                </a:solidFill>
                <a:latin typeface="Arial Narrow" panose="020B0606020202030204" pitchFamily="34" charset="0"/>
              </a:rPr>
              <a:t>We haven’t taken advantage of all the ‘upstream’ defect removal and containment mechanisms that might reduce risk and overhead in test</a:t>
            </a:r>
          </a:p>
        </p:txBody>
      </p:sp>
      <p:sp>
        <p:nvSpPr>
          <p:cNvPr id="69674" name="Text Box 41"/>
          <p:cNvSpPr txBox="1">
            <a:spLocks noChangeArrowheads="1"/>
          </p:cNvSpPr>
          <p:nvPr/>
        </p:nvSpPr>
        <p:spPr bwMode="auto">
          <a:xfrm>
            <a:off x="1184275" y="4349750"/>
            <a:ext cx="1143000" cy="549275"/>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a:solidFill>
                  <a:srgbClr val="000000"/>
                </a:solidFill>
                <a:latin typeface="Arial Narrow" panose="020B0606020202030204" pitchFamily="34" charset="0"/>
              </a:rPr>
              <a:t>Leadership commitment to investing time upfront for long-term gain is not universal – when push comes to shove cutting time wins</a:t>
            </a:r>
          </a:p>
        </p:txBody>
      </p:sp>
      <p:sp>
        <p:nvSpPr>
          <p:cNvPr id="69675" name="Text Box 42"/>
          <p:cNvSpPr txBox="1">
            <a:spLocks noChangeArrowheads="1"/>
          </p:cNvSpPr>
          <p:nvPr/>
        </p:nvSpPr>
        <p:spPr bwMode="auto">
          <a:xfrm>
            <a:off x="0" y="857250"/>
            <a:ext cx="2906713"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000">
                <a:solidFill>
                  <a:srgbClr val="0033CC"/>
                </a:solidFill>
                <a:latin typeface="Arial Black" panose="020B0A04020102020204" pitchFamily="34" charset="0"/>
              </a:rPr>
              <a:t> “FACTS AND MEASURES” HAVE NOT BEEN AN ORGANIZATIONAL PRIORITY</a:t>
            </a:r>
            <a:endParaRPr lang="en-US" altLang="en-US" sz="1000" baseline="30000">
              <a:solidFill>
                <a:srgbClr val="0033CC"/>
              </a:solidFill>
              <a:latin typeface="Arial Black" panose="020B0A04020102020204" pitchFamily="34" charset="0"/>
            </a:endParaRPr>
          </a:p>
        </p:txBody>
      </p:sp>
      <p:sp>
        <p:nvSpPr>
          <p:cNvPr id="69676" name="Text Box 43"/>
          <p:cNvSpPr txBox="1">
            <a:spLocks noChangeArrowheads="1"/>
          </p:cNvSpPr>
          <p:nvPr/>
        </p:nvSpPr>
        <p:spPr bwMode="auto">
          <a:xfrm>
            <a:off x="3898900" y="95250"/>
            <a:ext cx="2516188"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000">
                <a:solidFill>
                  <a:srgbClr val="0033CC"/>
                </a:solidFill>
                <a:latin typeface="Arial Black" panose="020B0A04020102020204" pitchFamily="34" charset="0"/>
              </a:rPr>
              <a:t> GAPS IN INFORMATION FLOW </a:t>
            </a:r>
            <a:br>
              <a:rPr lang="en-US" altLang="en-US" sz="1000">
                <a:solidFill>
                  <a:srgbClr val="0033CC"/>
                </a:solidFill>
                <a:latin typeface="Arial Black" panose="020B0A04020102020204" pitchFamily="34" charset="0"/>
              </a:rPr>
            </a:br>
            <a:r>
              <a:rPr lang="en-US" altLang="en-US" sz="1000">
                <a:solidFill>
                  <a:srgbClr val="0033CC"/>
                </a:solidFill>
                <a:latin typeface="Arial Black" panose="020B0A04020102020204" pitchFamily="34" charset="0"/>
              </a:rPr>
              <a:t>HAVE BECOME INGRAINED</a:t>
            </a:r>
          </a:p>
        </p:txBody>
      </p:sp>
      <p:sp>
        <p:nvSpPr>
          <p:cNvPr id="69677" name="Text Box 44"/>
          <p:cNvSpPr txBox="1">
            <a:spLocks noChangeArrowheads="1"/>
          </p:cNvSpPr>
          <p:nvPr/>
        </p:nvSpPr>
        <p:spPr bwMode="auto">
          <a:xfrm>
            <a:off x="1697038" y="3692525"/>
            <a:ext cx="3217862"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000">
                <a:solidFill>
                  <a:srgbClr val="0033CC"/>
                </a:solidFill>
                <a:latin typeface="Arial Black" panose="020B0A04020102020204" pitchFamily="34" charset="0"/>
              </a:rPr>
              <a:t>PLANNING AND PROIECT MANAGEMENT IS NOT AN ORGANIZATIONAL PRIORITY</a:t>
            </a:r>
            <a:endParaRPr lang="en-US" altLang="en-US" sz="1000" baseline="30000">
              <a:solidFill>
                <a:srgbClr val="0033CC"/>
              </a:solidFill>
              <a:latin typeface="Arial Black" panose="020B0A04020102020204" pitchFamily="34" charset="0"/>
            </a:endParaRPr>
          </a:p>
        </p:txBody>
      </p:sp>
      <p:sp>
        <p:nvSpPr>
          <p:cNvPr id="69678" name="AutoShape 45"/>
          <p:cNvSpPr>
            <a:spLocks noChangeArrowheads="1"/>
          </p:cNvSpPr>
          <p:nvPr/>
        </p:nvSpPr>
        <p:spPr bwMode="auto">
          <a:xfrm rot="3600000">
            <a:off x="845344" y="3682206"/>
            <a:ext cx="457200" cy="560388"/>
          </a:xfrm>
          <a:prstGeom prst="rightArrow">
            <a:avLst>
              <a:gd name="adj1" fmla="val 50000"/>
              <a:gd name="adj2" fmla="val 25000"/>
            </a:avLst>
          </a:prstGeom>
          <a:solidFill>
            <a:srgbClr val="FF0000"/>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9679" name="AutoShape 46"/>
          <p:cNvSpPr>
            <a:spLocks noChangeArrowheads="1"/>
          </p:cNvSpPr>
          <p:nvPr/>
        </p:nvSpPr>
        <p:spPr bwMode="auto">
          <a:xfrm>
            <a:off x="2641600" y="1822450"/>
            <a:ext cx="374650" cy="688975"/>
          </a:xfrm>
          <a:prstGeom prst="rightArrow">
            <a:avLst>
              <a:gd name="adj1" fmla="val 50000"/>
              <a:gd name="adj2" fmla="val 25000"/>
            </a:avLst>
          </a:prstGeom>
          <a:solidFill>
            <a:srgbClr val="FF0000"/>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9680" name="AutoShape 47"/>
          <p:cNvSpPr>
            <a:spLocks noChangeArrowheads="1"/>
          </p:cNvSpPr>
          <p:nvPr/>
        </p:nvSpPr>
        <p:spPr bwMode="auto">
          <a:xfrm rot="-3900000">
            <a:off x="4856957" y="3539331"/>
            <a:ext cx="654050" cy="560387"/>
          </a:xfrm>
          <a:prstGeom prst="rightArrow">
            <a:avLst>
              <a:gd name="adj1" fmla="val 50000"/>
              <a:gd name="adj2" fmla="val 29178"/>
            </a:avLst>
          </a:prstGeom>
          <a:solidFill>
            <a:srgbClr val="FF0000"/>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9681" name="AutoShape 48"/>
          <p:cNvSpPr>
            <a:spLocks noChangeArrowheads="1"/>
          </p:cNvSpPr>
          <p:nvPr/>
        </p:nvSpPr>
        <p:spPr bwMode="auto">
          <a:xfrm>
            <a:off x="5329238" y="4491038"/>
            <a:ext cx="646112" cy="639762"/>
          </a:xfrm>
          <a:prstGeom prst="rightArrow">
            <a:avLst>
              <a:gd name="adj1" fmla="val 50000"/>
              <a:gd name="adj2" fmla="val 25248"/>
            </a:avLst>
          </a:prstGeom>
          <a:solidFill>
            <a:srgbClr val="FF0000"/>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9682" name="Text Box 49"/>
          <p:cNvSpPr txBox="1">
            <a:spLocks noChangeArrowheads="1"/>
          </p:cNvSpPr>
          <p:nvPr/>
        </p:nvSpPr>
        <p:spPr bwMode="auto">
          <a:xfrm>
            <a:off x="0" y="0"/>
            <a:ext cx="32512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100">
                <a:solidFill>
                  <a:srgbClr val="000000"/>
                </a:solidFill>
                <a:latin typeface="Arial Black" panose="020B0A04020102020204" pitchFamily="34" charset="0"/>
              </a:rPr>
              <a:t>WHAT  INTERNAL CHALLENGES DO WE FACE AS WE MOVE TO SIX SIGMA SOFTWARE PRODUCT AND PROCESS DEVELOPMENT?</a:t>
            </a:r>
          </a:p>
        </p:txBody>
      </p:sp>
      <p:sp>
        <p:nvSpPr>
          <p:cNvPr id="69683" name="Rectangle 50" descr="Large checker board"/>
          <p:cNvSpPr>
            <a:spLocks noChangeArrowheads="1"/>
          </p:cNvSpPr>
          <p:nvPr/>
        </p:nvSpPr>
        <p:spPr bwMode="auto">
          <a:xfrm>
            <a:off x="7245350" y="6061075"/>
            <a:ext cx="136525" cy="157163"/>
          </a:xfrm>
          <a:prstGeom prst="rect">
            <a:avLst/>
          </a:prstGeom>
          <a:pattFill prst="lgCheck">
            <a:fgClr>
              <a:srgbClr val="CC0000"/>
            </a:fgClr>
            <a:bgClr>
              <a:schemeClr val="bg1"/>
            </a:bgClr>
          </a:patt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9684" name="Rectangle 51" descr="Wide upward diagonal"/>
          <p:cNvSpPr>
            <a:spLocks noChangeArrowheads="1"/>
          </p:cNvSpPr>
          <p:nvPr/>
        </p:nvSpPr>
        <p:spPr bwMode="auto">
          <a:xfrm>
            <a:off x="7245350" y="6257925"/>
            <a:ext cx="136525" cy="157163"/>
          </a:xfrm>
          <a:prstGeom prst="rect">
            <a:avLst/>
          </a:prstGeom>
          <a:pattFill prst="wdUpDiag">
            <a:fgClr>
              <a:srgbClr val="1D43A1"/>
            </a:fgClr>
            <a:bgClr>
              <a:schemeClr val="bg1"/>
            </a:bgClr>
          </a:patt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9685" name="Rectangle 52" descr="Solid diamond"/>
          <p:cNvSpPr>
            <a:spLocks noChangeArrowheads="1"/>
          </p:cNvSpPr>
          <p:nvPr/>
        </p:nvSpPr>
        <p:spPr bwMode="auto">
          <a:xfrm>
            <a:off x="7245350" y="6469063"/>
            <a:ext cx="136525" cy="155575"/>
          </a:xfrm>
          <a:prstGeom prst="rect">
            <a:avLst/>
          </a:prstGeom>
          <a:pattFill prst="solidDmnd">
            <a:fgClr>
              <a:srgbClr val="00A200"/>
            </a:fgClr>
            <a:bgClr>
              <a:schemeClr val="bg1"/>
            </a:bgClr>
          </a:patt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9686" name="Text Box 53"/>
          <p:cNvSpPr txBox="1">
            <a:spLocks noChangeArrowheads="1"/>
          </p:cNvSpPr>
          <p:nvPr/>
        </p:nvSpPr>
        <p:spPr bwMode="auto">
          <a:xfrm>
            <a:off x="7405688" y="6075363"/>
            <a:ext cx="309562" cy="14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7150" tIns="28575" rIns="57150" bIns="28575">
            <a:spAutoFit/>
          </a:bodyPr>
          <a:lstStyle>
            <a:lvl1pPr defTabSz="571500" eaLnBrk="0" hangingPunct="0">
              <a:defRPr sz="1600">
                <a:solidFill>
                  <a:srgbClr val="FFFF99"/>
                </a:solidFill>
                <a:latin typeface="Arial" panose="020B0604020202020204" pitchFamily="34" charset="0"/>
              </a:defRPr>
            </a:lvl1pPr>
            <a:lvl2pPr marL="742950" indent="-285750" defTabSz="571500" eaLnBrk="0" hangingPunct="0">
              <a:defRPr sz="1600">
                <a:solidFill>
                  <a:srgbClr val="FFFF99"/>
                </a:solidFill>
                <a:latin typeface="Arial" panose="020B0604020202020204" pitchFamily="34" charset="0"/>
              </a:defRPr>
            </a:lvl2pPr>
            <a:lvl3pPr marL="1143000" indent="-228600" defTabSz="571500" eaLnBrk="0" hangingPunct="0">
              <a:defRPr sz="1600">
                <a:solidFill>
                  <a:srgbClr val="FFFF99"/>
                </a:solidFill>
                <a:latin typeface="Arial" panose="020B0604020202020204" pitchFamily="34" charset="0"/>
              </a:defRPr>
            </a:lvl3pPr>
            <a:lvl4pPr marL="1600200" indent="-228600" defTabSz="571500" eaLnBrk="0" hangingPunct="0">
              <a:defRPr sz="1600">
                <a:solidFill>
                  <a:srgbClr val="FFFF99"/>
                </a:solidFill>
                <a:latin typeface="Arial" panose="020B0604020202020204" pitchFamily="34" charset="0"/>
              </a:defRPr>
            </a:lvl4pPr>
            <a:lvl5pPr marL="2057400" indent="-228600" defTabSz="571500" eaLnBrk="0" hangingPunct="0">
              <a:defRPr sz="1600">
                <a:solidFill>
                  <a:srgbClr val="FFFF99"/>
                </a:solidFill>
                <a:latin typeface="Arial" panose="020B0604020202020204" pitchFamily="34" charset="0"/>
              </a:defRPr>
            </a:lvl5pPr>
            <a:lvl6pPr marL="2514600" indent="-228600" defTabSz="571500"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571500"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571500"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5715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600">
                <a:solidFill>
                  <a:srgbClr val="000000"/>
                </a:solidFill>
                <a:latin typeface="Times New Roman" panose="02020603050405020304" pitchFamily="18" charset="0"/>
              </a:rPr>
              <a:t>Top</a:t>
            </a:r>
          </a:p>
        </p:txBody>
      </p:sp>
      <p:sp>
        <p:nvSpPr>
          <p:cNvPr id="69687" name="Text Box 54"/>
          <p:cNvSpPr txBox="1">
            <a:spLocks noChangeArrowheads="1"/>
          </p:cNvSpPr>
          <p:nvPr/>
        </p:nvSpPr>
        <p:spPr bwMode="auto">
          <a:xfrm>
            <a:off x="7405688" y="6265863"/>
            <a:ext cx="309562" cy="14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7150" tIns="28575" rIns="57150" bIns="28575">
            <a:spAutoFit/>
          </a:bodyPr>
          <a:lstStyle>
            <a:lvl1pPr defTabSz="571500" eaLnBrk="0" hangingPunct="0">
              <a:defRPr sz="1600">
                <a:solidFill>
                  <a:srgbClr val="FFFF99"/>
                </a:solidFill>
                <a:latin typeface="Arial" panose="020B0604020202020204" pitchFamily="34" charset="0"/>
              </a:defRPr>
            </a:lvl1pPr>
            <a:lvl2pPr marL="742950" indent="-285750" defTabSz="571500" eaLnBrk="0" hangingPunct="0">
              <a:defRPr sz="1600">
                <a:solidFill>
                  <a:srgbClr val="FFFF99"/>
                </a:solidFill>
                <a:latin typeface="Arial" panose="020B0604020202020204" pitchFamily="34" charset="0"/>
              </a:defRPr>
            </a:lvl2pPr>
            <a:lvl3pPr marL="1143000" indent="-228600" defTabSz="571500" eaLnBrk="0" hangingPunct="0">
              <a:defRPr sz="1600">
                <a:solidFill>
                  <a:srgbClr val="FFFF99"/>
                </a:solidFill>
                <a:latin typeface="Arial" panose="020B0604020202020204" pitchFamily="34" charset="0"/>
              </a:defRPr>
            </a:lvl3pPr>
            <a:lvl4pPr marL="1600200" indent="-228600" defTabSz="571500" eaLnBrk="0" hangingPunct="0">
              <a:defRPr sz="1600">
                <a:solidFill>
                  <a:srgbClr val="FFFF99"/>
                </a:solidFill>
                <a:latin typeface="Arial" panose="020B0604020202020204" pitchFamily="34" charset="0"/>
              </a:defRPr>
            </a:lvl4pPr>
            <a:lvl5pPr marL="2057400" indent="-228600" defTabSz="571500" eaLnBrk="0" hangingPunct="0">
              <a:defRPr sz="1600">
                <a:solidFill>
                  <a:srgbClr val="FFFF99"/>
                </a:solidFill>
                <a:latin typeface="Arial" panose="020B0604020202020204" pitchFamily="34" charset="0"/>
              </a:defRPr>
            </a:lvl5pPr>
            <a:lvl6pPr marL="2514600" indent="-228600" defTabSz="571500"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571500"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571500"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5715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600">
                <a:solidFill>
                  <a:srgbClr val="000000"/>
                </a:solidFill>
                <a:latin typeface="Times New Roman" panose="02020603050405020304" pitchFamily="18" charset="0"/>
              </a:rPr>
              <a:t>2nd</a:t>
            </a:r>
          </a:p>
        </p:txBody>
      </p:sp>
      <p:sp>
        <p:nvSpPr>
          <p:cNvPr id="69688" name="Text Box 55"/>
          <p:cNvSpPr txBox="1">
            <a:spLocks noChangeArrowheads="1"/>
          </p:cNvSpPr>
          <p:nvPr/>
        </p:nvSpPr>
        <p:spPr bwMode="auto">
          <a:xfrm>
            <a:off x="7405688" y="6505575"/>
            <a:ext cx="309562" cy="14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7150" tIns="28575" rIns="57150" bIns="28575">
            <a:spAutoFit/>
          </a:bodyPr>
          <a:lstStyle>
            <a:lvl1pPr defTabSz="571500" eaLnBrk="0" hangingPunct="0">
              <a:defRPr sz="1600">
                <a:solidFill>
                  <a:srgbClr val="FFFF99"/>
                </a:solidFill>
                <a:latin typeface="Arial" panose="020B0604020202020204" pitchFamily="34" charset="0"/>
              </a:defRPr>
            </a:lvl1pPr>
            <a:lvl2pPr marL="742950" indent="-285750" defTabSz="571500" eaLnBrk="0" hangingPunct="0">
              <a:defRPr sz="1600">
                <a:solidFill>
                  <a:srgbClr val="FFFF99"/>
                </a:solidFill>
                <a:latin typeface="Arial" panose="020B0604020202020204" pitchFamily="34" charset="0"/>
              </a:defRPr>
            </a:lvl2pPr>
            <a:lvl3pPr marL="1143000" indent="-228600" defTabSz="571500" eaLnBrk="0" hangingPunct="0">
              <a:defRPr sz="1600">
                <a:solidFill>
                  <a:srgbClr val="FFFF99"/>
                </a:solidFill>
                <a:latin typeface="Arial" panose="020B0604020202020204" pitchFamily="34" charset="0"/>
              </a:defRPr>
            </a:lvl3pPr>
            <a:lvl4pPr marL="1600200" indent="-228600" defTabSz="571500" eaLnBrk="0" hangingPunct="0">
              <a:defRPr sz="1600">
                <a:solidFill>
                  <a:srgbClr val="FFFF99"/>
                </a:solidFill>
                <a:latin typeface="Arial" panose="020B0604020202020204" pitchFamily="34" charset="0"/>
              </a:defRPr>
            </a:lvl4pPr>
            <a:lvl5pPr marL="2057400" indent="-228600" defTabSz="571500" eaLnBrk="0" hangingPunct="0">
              <a:defRPr sz="1600">
                <a:solidFill>
                  <a:srgbClr val="FFFF99"/>
                </a:solidFill>
                <a:latin typeface="Arial" panose="020B0604020202020204" pitchFamily="34" charset="0"/>
              </a:defRPr>
            </a:lvl5pPr>
            <a:lvl6pPr marL="2514600" indent="-228600" defTabSz="571500"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571500"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571500"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5715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600">
                <a:solidFill>
                  <a:srgbClr val="000000"/>
                </a:solidFill>
                <a:latin typeface="Times New Roman" panose="02020603050405020304" pitchFamily="18" charset="0"/>
              </a:rPr>
              <a:t>3rd</a:t>
            </a:r>
          </a:p>
        </p:txBody>
      </p:sp>
      <p:sp>
        <p:nvSpPr>
          <p:cNvPr id="69689" name="Text Box 56"/>
          <p:cNvSpPr txBox="1">
            <a:spLocks noChangeArrowheads="1"/>
          </p:cNvSpPr>
          <p:nvPr/>
        </p:nvSpPr>
        <p:spPr bwMode="auto">
          <a:xfrm>
            <a:off x="7704138" y="6053138"/>
            <a:ext cx="1143000" cy="17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7150" tIns="28575" rIns="57150" bIns="28575">
            <a:spAutoFit/>
          </a:bodyPr>
          <a:lstStyle>
            <a:lvl1pPr defTabSz="571500" eaLnBrk="0" hangingPunct="0">
              <a:defRPr sz="1600">
                <a:solidFill>
                  <a:srgbClr val="FFFF99"/>
                </a:solidFill>
                <a:latin typeface="Arial" panose="020B0604020202020204" pitchFamily="34" charset="0"/>
              </a:defRPr>
            </a:lvl1pPr>
            <a:lvl2pPr marL="742950" indent="-285750" defTabSz="571500" eaLnBrk="0" hangingPunct="0">
              <a:defRPr sz="1600">
                <a:solidFill>
                  <a:srgbClr val="FFFF99"/>
                </a:solidFill>
                <a:latin typeface="Arial" panose="020B0604020202020204" pitchFamily="34" charset="0"/>
              </a:defRPr>
            </a:lvl2pPr>
            <a:lvl3pPr marL="1143000" indent="-228600" defTabSz="571500" eaLnBrk="0" hangingPunct="0">
              <a:defRPr sz="1600">
                <a:solidFill>
                  <a:srgbClr val="FFFF99"/>
                </a:solidFill>
                <a:latin typeface="Arial" panose="020B0604020202020204" pitchFamily="34" charset="0"/>
              </a:defRPr>
            </a:lvl3pPr>
            <a:lvl4pPr marL="1600200" indent="-228600" defTabSz="571500" eaLnBrk="0" hangingPunct="0">
              <a:defRPr sz="1600">
                <a:solidFill>
                  <a:srgbClr val="FFFF99"/>
                </a:solidFill>
                <a:latin typeface="Arial" panose="020B0604020202020204" pitchFamily="34" charset="0"/>
              </a:defRPr>
            </a:lvl4pPr>
            <a:lvl5pPr marL="2057400" indent="-228600" defTabSz="571500" eaLnBrk="0" hangingPunct="0">
              <a:defRPr sz="1600">
                <a:solidFill>
                  <a:srgbClr val="FFFF99"/>
                </a:solidFill>
                <a:latin typeface="Arial" panose="020B0604020202020204" pitchFamily="34" charset="0"/>
              </a:defRPr>
            </a:lvl5pPr>
            <a:lvl6pPr marL="2514600" indent="-228600" defTabSz="571500"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571500"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571500"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5715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800">
                <a:solidFill>
                  <a:srgbClr val="000000"/>
                </a:solidFill>
                <a:latin typeface="Times New Roman" panose="02020603050405020304" pitchFamily="18" charset="0"/>
              </a:rPr>
              <a:t>Team vote-getters</a:t>
            </a:r>
          </a:p>
        </p:txBody>
      </p:sp>
      <p:sp>
        <p:nvSpPr>
          <p:cNvPr id="69690" name="Line 57"/>
          <p:cNvSpPr>
            <a:spLocks noChangeShapeType="1"/>
          </p:cNvSpPr>
          <p:nvPr/>
        </p:nvSpPr>
        <p:spPr bwMode="auto">
          <a:xfrm flipH="1">
            <a:off x="7632700" y="6176963"/>
            <a:ext cx="95250" cy="63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9691" name="Line 58"/>
          <p:cNvSpPr>
            <a:spLocks noChangeShapeType="1"/>
          </p:cNvSpPr>
          <p:nvPr/>
        </p:nvSpPr>
        <p:spPr bwMode="auto">
          <a:xfrm flipH="1">
            <a:off x="7596188" y="6599238"/>
            <a:ext cx="13176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9692" name="Line 59"/>
          <p:cNvSpPr>
            <a:spLocks noChangeShapeType="1"/>
          </p:cNvSpPr>
          <p:nvPr/>
        </p:nvSpPr>
        <p:spPr bwMode="auto">
          <a:xfrm flipV="1">
            <a:off x="7626350" y="6353175"/>
            <a:ext cx="101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9693" name="Line 60"/>
          <p:cNvSpPr>
            <a:spLocks noChangeShapeType="1"/>
          </p:cNvSpPr>
          <p:nvPr/>
        </p:nvSpPr>
        <p:spPr bwMode="auto">
          <a:xfrm flipV="1">
            <a:off x="7721600" y="6265863"/>
            <a:ext cx="130175" cy="8731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9694" name="Line 61"/>
          <p:cNvSpPr>
            <a:spLocks noChangeShapeType="1"/>
          </p:cNvSpPr>
          <p:nvPr/>
        </p:nvSpPr>
        <p:spPr bwMode="auto">
          <a:xfrm flipV="1">
            <a:off x="7739063" y="6272213"/>
            <a:ext cx="190500" cy="3333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9695" name="AutoShape 62"/>
          <p:cNvSpPr>
            <a:spLocks noChangeArrowheads="1"/>
          </p:cNvSpPr>
          <p:nvPr/>
        </p:nvSpPr>
        <p:spPr bwMode="auto">
          <a:xfrm>
            <a:off x="8412163" y="6477000"/>
            <a:ext cx="146050" cy="161925"/>
          </a:xfrm>
          <a:prstGeom prst="rightArrow">
            <a:avLst>
              <a:gd name="adj1" fmla="val 50000"/>
              <a:gd name="adj2" fmla="val 25000"/>
            </a:avLst>
          </a:prstGeom>
          <a:solidFill>
            <a:srgbClr val="FF0000"/>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9696" name="Text Box 63"/>
          <p:cNvSpPr txBox="1">
            <a:spLocks noChangeArrowheads="1"/>
          </p:cNvSpPr>
          <p:nvPr/>
        </p:nvSpPr>
        <p:spPr bwMode="auto">
          <a:xfrm>
            <a:off x="8085138" y="6319838"/>
            <a:ext cx="874712"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7150" tIns="28575" rIns="57150" bIns="28575">
            <a:spAutoFit/>
          </a:bodyPr>
          <a:lstStyle>
            <a:lvl1pPr defTabSz="571500" eaLnBrk="0" hangingPunct="0">
              <a:defRPr sz="1600">
                <a:solidFill>
                  <a:srgbClr val="FFFF99"/>
                </a:solidFill>
                <a:latin typeface="Arial" panose="020B0604020202020204" pitchFamily="34" charset="0"/>
              </a:defRPr>
            </a:lvl1pPr>
            <a:lvl2pPr marL="742950" indent="-285750" defTabSz="571500" eaLnBrk="0" hangingPunct="0">
              <a:defRPr sz="1600">
                <a:solidFill>
                  <a:srgbClr val="FFFF99"/>
                </a:solidFill>
                <a:latin typeface="Arial" panose="020B0604020202020204" pitchFamily="34" charset="0"/>
              </a:defRPr>
            </a:lvl2pPr>
            <a:lvl3pPr marL="1143000" indent="-228600" defTabSz="571500" eaLnBrk="0" hangingPunct="0">
              <a:defRPr sz="1600">
                <a:solidFill>
                  <a:srgbClr val="FFFF99"/>
                </a:solidFill>
                <a:latin typeface="Arial" panose="020B0604020202020204" pitchFamily="34" charset="0"/>
              </a:defRPr>
            </a:lvl3pPr>
            <a:lvl4pPr marL="1600200" indent="-228600" defTabSz="571500" eaLnBrk="0" hangingPunct="0">
              <a:defRPr sz="1600">
                <a:solidFill>
                  <a:srgbClr val="FFFF99"/>
                </a:solidFill>
                <a:latin typeface="Arial" panose="020B0604020202020204" pitchFamily="34" charset="0"/>
              </a:defRPr>
            </a:lvl4pPr>
            <a:lvl5pPr marL="2057400" indent="-228600" defTabSz="571500" eaLnBrk="0" hangingPunct="0">
              <a:defRPr sz="1600">
                <a:solidFill>
                  <a:srgbClr val="FFFF99"/>
                </a:solidFill>
                <a:latin typeface="Arial" panose="020B0604020202020204" pitchFamily="34" charset="0"/>
              </a:defRPr>
            </a:lvl5pPr>
            <a:lvl6pPr marL="2514600" indent="-228600" defTabSz="571500"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571500"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571500"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5715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800" b="1">
                <a:solidFill>
                  <a:srgbClr val="000000"/>
                </a:solidFill>
                <a:latin typeface="Times New Roman" panose="02020603050405020304" pitchFamily="18" charset="0"/>
              </a:rPr>
              <a:t>Arrows</a:t>
            </a:r>
            <a:r>
              <a:rPr lang="en-US" altLang="en-US" sz="800">
                <a:solidFill>
                  <a:srgbClr val="000000"/>
                </a:solidFill>
                <a:latin typeface="Times New Roman" panose="02020603050405020304" pitchFamily="18" charset="0"/>
              </a:rPr>
              <a:t> indicate</a:t>
            </a:r>
            <a:br>
              <a:rPr lang="en-US" altLang="en-US" sz="800">
                <a:solidFill>
                  <a:srgbClr val="000000"/>
                </a:solidFill>
                <a:latin typeface="Times New Roman" panose="02020603050405020304" pitchFamily="18" charset="0"/>
              </a:rPr>
            </a:br>
            <a:r>
              <a:rPr lang="en-US" altLang="en-US" sz="800">
                <a:solidFill>
                  <a:srgbClr val="000000"/>
                </a:solidFill>
                <a:latin typeface="Times New Roman" panose="02020603050405020304" pitchFamily="18" charset="0"/>
              </a:rPr>
              <a:t>Cause          Effect</a:t>
            </a:r>
          </a:p>
        </p:txBody>
      </p:sp>
      <p:sp>
        <p:nvSpPr>
          <p:cNvPr id="69697" name="Rectangle 64"/>
          <p:cNvSpPr>
            <a:spLocks noChangeArrowheads="1"/>
          </p:cNvSpPr>
          <p:nvPr/>
        </p:nvSpPr>
        <p:spPr bwMode="auto">
          <a:xfrm>
            <a:off x="7197725" y="5965825"/>
            <a:ext cx="1816100" cy="681038"/>
          </a:xfrm>
          <a:prstGeom prst="rect">
            <a:avLst/>
          </a:prstGeom>
          <a:noFill/>
          <a:ln w="31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9698" name="Text Box 65"/>
          <p:cNvSpPr txBox="1">
            <a:spLocks noChangeArrowheads="1"/>
          </p:cNvSpPr>
          <p:nvPr/>
        </p:nvSpPr>
        <p:spPr bwMode="auto">
          <a:xfrm>
            <a:off x="7864475" y="5949950"/>
            <a:ext cx="439738" cy="14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7150" tIns="28575" rIns="57150" bIns="28575">
            <a:spAutoFit/>
          </a:bodyPr>
          <a:lstStyle>
            <a:lvl1pPr defTabSz="571500" eaLnBrk="0" hangingPunct="0">
              <a:defRPr sz="1600">
                <a:solidFill>
                  <a:srgbClr val="FFFF99"/>
                </a:solidFill>
                <a:latin typeface="Arial" panose="020B0604020202020204" pitchFamily="34" charset="0"/>
              </a:defRPr>
            </a:lvl1pPr>
            <a:lvl2pPr marL="742950" indent="-285750" defTabSz="571500" eaLnBrk="0" hangingPunct="0">
              <a:defRPr sz="1600">
                <a:solidFill>
                  <a:srgbClr val="FFFF99"/>
                </a:solidFill>
                <a:latin typeface="Arial" panose="020B0604020202020204" pitchFamily="34" charset="0"/>
              </a:defRPr>
            </a:lvl2pPr>
            <a:lvl3pPr marL="1143000" indent="-228600" defTabSz="571500" eaLnBrk="0" hangingPunct="0">
              <a:defRPr sz="1600">
                <a:solidFill>
                  <a:srgbClr val="FFFF99"/>
                </a:solidFill>
                <a:latin typeface="Arial" panose="020B0604020202020204" pitchFamily="34" charset="0"/>
              </a:defRPr>
            </a:lvl3pPr>
            <a:lvl4pPr marL="1600200" indent="-228600" defTabSz="571500" eaLnBrk="0" hangingPunct="0">
              <a:defRPr sz="1600">
                <a:solidFill>
                  <a:srgbClr val="FFFF99"/>
                </a:solidFill>
                <a:latin typeface="Arial" panose="020B0604020202020204" pitchFamily="34" charset="0"/>
              </a:defRPr>
            </a:lvl4pPr>
            <a:lvl5pPr marL="2057400" indent="-228600" defTabSz="571500" eaLnBrk="0" hangingPunct="0">
              <a:defRPr sz="1600">
                <a:solidFill>
                  <a:srgbClr val="FFFF99"/>
                </a:solidFill>
                <a:latin typeface="Arial" panose="020B0604020202020204" pitchFamily="34" charset="0"/>
              </a:defRPr>
            </a:lvl5pPr>
            <a:lvl6pPr marL="2514600" indent="-228600" defTabSz="571500"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571500"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571500"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5715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b="1">
                <a:solidFill>
                  <a:srgbClr val="000000"/>
                </a:solidFill>
              </a:rPr>
              <a:t>LEGEND</a:t>
            </a:r>
          </a:p>
        </p:txBody>
      </p:sp>
      <p:sp>
        <p:nvSpPr>
          <p:cNvPr id="69699" name="AutoShape 66"/>
          <p:cNvSpPr>
            <a:spLocks noChangeArrowheads="1"/>
          </p:cNvSpPr>
          <p:nvPr/>
        </p:nvSpPr>
        <p:spPr bwMode="auto">
          <a:xfrm>
            <a:off x="7272338" y="1670050"/>
            <a:ext cx="374650" cy="688975"/>
          </a:xfrm>
          <a:prstGeom prst="rightArrow">
            <a:avLst>
              <a:gd name="adj1" fmla="val 50000"/>
              <a:gd name="adj2" fmla="val 25000"/>
            </a:avLst>
          </a:prstGeom>
          <a:solidFill>
            <a:srgbClr val="FF0000"/>
          </a:solidFill>
          <a:ln w="9525">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9700" name="Text Box 67"/>
          <p:cNvSpPr txBox="1">
            <a:spLocks noChangeArrowheads="1"/>
          </p:cNvSpPr>
          <p:nvPr/>
        </p:nvSpPr>
        <p:spPr bwMode="auto">
          <a:xfrm>
            <a:off x="6078538" y="4432300"/>
            <a:ext cx="1189037" cy="457200"/>
          </a:xfrm>
          <a:prstGeom prst="rect">
            <a:avLst/>
          </a:prstGeom>
          <a:solidFill>
            <a:srgbClr val="FFFFCC"/>
          </a:solidFill>
          <a:ln w="3175">
            <a:solidFill>
              <a:srgbClr val="000000"/>
            </a:solidFill>
            <a:miter lim="800000"/>
            <a:headEnd/>
            <a:tailEnd/>
          </a:ln>
        </p:spPr>
        <p:txBody>
          <a:bodyPr lIns="86536" tIns="43268" rIns="86536" bIns="43268">
            <a:spAutoFit/>
          </a:bodyPr>
          <a:lstStyle>
            <a:lvl1pPr defTabSz="865188" eaLnBrk="0" hangingPunct="0">
              <a:defRPr sz="1600">
                <a:solidFill>
                  <a:srgbClr val="FFFF99"/>
                </a:solidFill>
                <a:latin typeface="Arial" panose="020B0604020202020204" pitchFamily="34" charset="0"/>
              </a:defRPr>
            </a:lvl1pPr>
            <a:lvl2pPr marL="742950" indent="-285750" defTabSz="865188" eaLnBrk="0" hangingPunct="0">
              <a:defRPr sz="1600">
                <a:solidFill>
                  <a:srgbClr val="FFFF99"/>
                </a:solidFill>
                <a:latin typeface="Arial" panose="020B0604020202020204" pitchFamily="34" charset="0"/>
              </a:defRPr>
            </a:lvl2pPr>
            <a:lvl3pPr marL="1143000" indent="-228600" defTabSz="865188" eaLnBrk="0" hangingPunct="0">
              <a:defRPr sz="1600">
                <a:solidFill>
                  <a:srgbClr val="FFFF99"/>
                </a:solidFill>
                <a:latin typeface="Arial" panose="020B0604020202020204" pitchFamily="34" charset="0"/>
              </a:defRPr>
            </a:lvl3pPr>
            <a:lvl4pPr marL="1600200" indent="-228600" defTabSz="865188" eaLnBrk="0" hangingPunct="0">
              <a:defRPr sz="1600">
                <a:solidFill>
                  <a:srgbClr val="FFFF99"/>
                </a:solidFill>
                <a:latin typeface="Arial" panose="020B0604020202020204" pitchFamily="34" charset="0"/>
              </a:defRPr>
            </a:lvl4pPr>
            <a:lvl5pPr marL="2057400" indent="-228600" defTabSz="865188" eaLnBrk="0" hangingPunct="0">
              <a:defRPr sz="1600">
                <a:solidFill>
                  <a:srgbClr val="FFFF99"/>
                </a:solidFill>
                <a:latin typeface="Arial" panose="020B0604020202020204" pitchFamily="34" charset="0"/>
              </a:defRPr>
            </a:lvl5pPr>
            <a:lvl6pPr marL="2514600" indent="-228600" defTabSz="865188" eaLnBrk="0" fontAlgn="base" hangingPunct="0">
              <a:spcBef>
                <a:spcPct val="50000"/>
              </a:spcBef>
              <a:spcAft>
                <a:spcPct val="0"/>
              </a:spcAft>
              <a:defRPr sz="1600">
                <a:solidFill>
                  <a:srgbClr val="FFFF99"/>
                </a:solidFill>
                <a:latin typeface="Arial" panose="020B0604020202020204" pitchFamily="34" charset="0"/>
              </a:defRPr>
            </a:lvl6pPr>
            <a:lvl7pPr marL="2971800" indent="-228600" defTabSz="865188" eaLnBrk="0" fontAlgn="base" hangingPunct="0">
              <a:spcBef>
                <a:spcPct val="50000"/>
              </a:spcBef>
              <a:spcAft>
                <a:spcPct val="0"/>
              </a:spcAft>
              <a:defRPr sz="1600">
                <a:solidFill>
                  <a:srgbClr val="FFFF99"/>
                </a:solidFill>
                <a:latin typeface="Arial" panose="020B0604020202020204" pitchFamily="34" charset="0"/>
              </a:defRPr>
            </a:lvl7pPr>
            <a:lvl8pPr marL="3429000" indent="-228600" defTabSz="865188" eaLnBrk="0" fontAlgn="base" hangingPunct="0">
              <a:spcBef>
                <a:spcPct val="50000"/>
              </a:spcBef>
              <a:spcAft>
                <a:spcPct val="0"/>
              </a:spcAft>
              <a:defRPr sz="1600">
                <a:solidFill>
                  <a:srgbClr val="FFFF99"/>
                </a:solidFill>
                <a:latin typeface="Arial" panose="020B0604020202020204" pitchFamily="34" charset="0"/>
              </a:defRPr>
            </a:lvl8pPr>
            <a:lvl9pPr marL="3886200" indent="-228600" defTabSz="865188"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600">
                <a:solidFill>
                  <a:srgbClr val="000000"/>
                </a:solidFill>
                <a:latin typeface="Arial Narrow" panose="020B0606020202030204" pitchFamily="34" charset="0"/>
              </a:rPr>
              <a:t>It is so difficult to replicate customer infrastructure for test – we come to rely on a few alpha installations as a test bed.</a:t>
            </a:r>
          </a:p>
        </p:txBody>
      </p:sp>
    </p:spTree>
  </p:cSld>
  <p:clrMapOvr>
    <a:masterClrMapping/>
  </p:clrMapOv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p:nvPr>
        </p:nvSpPr>
        <p:spPr>
          <a:xfrm>
            <a:off x="195263" y="638175"/>
            <a:ext cx="8505825" cy="344488"/>
          </a:xfrm>
        </p:spPr>
        <p:txBody>
          <a:bodyPr/>
          <a:lstStyle/>
          <a:p>
            <a:r>
              <a:rPr lang="en-US" altLang="en-US"/>
              <a:t>KJ Discussion: Group 2 or more of these…</a:t>
            </a:r>
          </a:p>
        </p:txBody>
      </p:sp>
      <p:sp>
        <p:nvSpPr>
          <p:cNvPr id="70659" name="TextBox 2"/>
          <p:cNvSpPr txBox="1">
            <a:spLocks noChangeArrowheads="1"/>
          </p:cNvSpPr>
          <p:nvPr/>
        </p:nvSpPr>
        <p:spPr bwMode="auto">
          <a:xfrm rot="-284897">
            <a:off x="328613" y="1952625"/>
            <a:ext cx="2198687" cy="1200150"/>
          </a:xfrm>
          <a:prstGeom prst="rect">
            <a:avLst/>
          </a:prstGeom>
          <a:solidFill>
            <a:srgbClr val="FFFFD5"/>
          </a:solidFill>
          <a:ln w="9525">
            <a:solidFill>
              <a:srgbClr val="002625"/>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400">
                <a:solidFill>
                  <a:schemeClr val="tx1"/>
                </a:solidFill>
              </a:rPr>
              <a:t>Up at 5 AM – digging worms</a:t>
            </a:r>
          </a:p>
        </p:txBody>
      </p:sp>
      <p:sp>
        <p:nvSpPr>
          <p:cNvPr id="70660" name="TextBox 5"/>
          <p:cNvSpPr txBox="1">
            <a:spLocks noChangeArrowheads="1"/>
          </p:cNvSpPr>
          <p:nvPr/>
        </p:nvSpPr>
        <p:spPr bwMode="auto">
          <a:xfrm rot="-363843">
            <a:off x="6303963" y="3703638"/>
            <a:ext cx="2198687" cy="831850"/>
          </a:xfrm>
          <a:prstGeom prst="rect">
            <a:avLst/>
          </a:prstGeom>
          <a:solidFill>
            <a:srgbClr val="FFFFD5"/>
          </a:solidFill>
          <a:ln w="9525">
            <a:solidFill>
              <a:srgbClr val="002625"/>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400">
                <a:solidFill>
                  <a:schemeClr val="tx1"/>
                </a:solidFill>
              </a:rPr>
              <a:t>Snoozing in the hammock</a:t>
            </a:r>
          </a:p>
        </p:txBody>
      </p:sp>
      <p:sp>
        <p:nvSpPr>
          <p:cNvPr id="70661" name="TextBox 7"/>
          <p:cNvSpPr txBox="1">
            <a:spLocks noChangeArrowheads="1"/>
          </p:cNvSpPr>
          <p:nvPr/>
        </p:nvSpPr>
        <p:spPr bwMode="auto">
          <a:xfrm rot="-512094">
            <a:off x="392113" y="3741738"/>
            <a:ext cx="2198687" cy="830262"/>
          </a:xfrm>
          <a:prstGeom prst="rect">
            <a:avLst/>
          </a:prstGeom>
          <a:solidFill>
            <a:srgbClr val="FFFFD5"/>
          </a:solidFill>
          <a:ln w="9525">
            <a:solidFill>
              <a:srgbClr val="002625"/>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400">
                <a:solidFill>
                  <a:schemeClr val="tx1"/>
                </a:solidFill>
              </a:rPr>
              <a:t>Checking my email at work</a:t>
            </a:r>
          </a:p>
        </p:txBody>
      </p:sp>
      <p:sp>
        <p:nvSpPr>
          <p:cNvPr id="70662" name="TextBox 8"/>
          <p:cNvSpPr txBox="1">
            <a:spLocks noChangeArrowheads="1"/>
          </p:cNvSpPr>
          <p:nvPr/>
        </p:nvSpPr>
        <p:spPr bwMode="auto">
          <a:xfrm rot="408773">
            <a:off x="3432175" y="4489450"/>
            <a:ext cx="2198688" cy="1200150"/>
          </a:xfrm>
          <a:prstGeom prst="rect">
            <a:avLst/>
          </a:prstGeom>
          <a:solidFill>
            <a:srgbClr val="FFFFD5"/>
          </a:solidFill>
          <a:ln w="9525">
            <a:solidFill>
              <a:srgbClr val="002625"/>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400">
                <a:solidFill>
                  <a:schemeClr val="tx1"/>
                </a:solidFill>
              </a:rPr>
              <a:t>Out in the boat together - fishing</a:t>
            </a:r>
          </a:p>
        </p:txBody>
      </p:sp>
      <p:sp>
        <p:nvSpPr>
          <p:cNvPr id="70663" name="TextBox 9"/>
          <p:cNvSpPr txBox="1">
            <a:spLocks noChangeArrowheads="1"/>
          </p:cNvSpPr>
          <p:nvPr/>
        </p:nvSpPr>
        <p:spPr bwMode="auto">
          <a:xfrm rot="-163299">
            <a:off x="430213" y="4981575"/>
            <a:ext cx="2198687" cy="1570038"/>
          </a:xfrm>
          <a:prstGeom prst="rect">
            <a:avLst/>
          </a:prstGeom>
          <a:solidFill>
            <a:srgbClr val="FFFFD5"/>
          </a:solidFill>
          <a:ln w="9525">
            <a:solidFill>
              <a:srgbClr val="002625"/>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400">
                <a:solidFill>
                  <a:schemeClr val="tx1"/>
                </a:solidFill>
              </a:rPr>
              <a:t>Quiet time – Reading on the front porch </a:t>
            </a:r>
          </a:p>
        </p:txBody>
      </p:sp>
      <p:sp>
        <p:nvSpPr>
          <p:cNvPr id="70664" name="TextBox 10"/>
          <p:cNvSpPr txBox="1">
            <a:spLocks noChangeArrowheads="1"/>
          </p:cNvSpPr>
          <p:nvPr/>
        </p:nvSpPr>
        <p:spPr bwMode="auto">
          <a:xfrm rot="-204947">
            <a:off x="3533775" y="2106613"/>
            <a:ext cx="2198688" cy="1938337"/>
          </a:xfrm>
          <a:prstGeom prst="rect">
            <a:avLst/>
          </a:prstGeom>
          <a:solidFill>
            <a:srgbClr val="FFFFD5"/>
          </a:solidFill>
          <a:ln w="9525">
            <a:solidFill>
              <a:srgbClr val="002625"/>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400">
                <a:solidFill>
                  <a:schemeClr val="tx1"/>
                </a:solidFill>
              </a:rPr>
              <a:t>On the laptop – playing computer games with the kids</a:t>
            </a:r>
          </a:p>
        </p:txBody>
      </p:sp>
      <p:sp>
        <p:nvSpPr>
          <p:cNvPr id="70665" name="TextBox 11"/>
          <p:cNvSpPr txBox="1">
            <a:spLocks noChangeArrowheads="1"/>
          </p:cNvSpPr>
          <p:nvPr/>
        </p:nvSpPr>
        <p:spPr bwMode="auto">
          <a:xfrm rot="426302">
            <a:off x="6408738" y="5278438"/>
            <a:ext cx="2198687" cy="831850"/>
          </a:xfrm>
          <a:prstGeom prst="rect">
            <a:avLst/>
          </a:prstGeom>
          <a:solidFill>
            <a:srgbClr val="FFFFD5"/>
          </a:solidFill>
          <a:ln w="9525">
            <a:solidFill>
              <a:srgbClr val="002625"/>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400">
                <a:solidFill>
                  <a:schemeClr val="tx1"/>
                </a:solidFill>
              </a:rPr>
              <a:t>Chopping Firewood</a:t>
            </a:r>
          </a:p>
        </p:txBody>
      </p:sp>
      <p:sp>
        <p:nvSpPr>
          <p:cNvPr id="70666" name="TextBox 12"/>
          <p:cNvSpPr txBox="1">
            <a:spLocks noChangeArrowheads="1"/>
          </p:cNvSpPr>
          <p:nvPr/>
        </p:nvSpPr>
        <p:spPr bwMode="auto">
          <a:xfrm rot="356675">
            <a:off x="6677025" y="1179513"/>
            <a:ext cx="2198688" cy="1939925"/>
          </a:xfrm>
          <a:prstGeom prst="rect">
            <a:avLst/>
          </a:prstGeom>
          <a:solidFill>
            <a:srgbClr val="FFFFD5"/>
          </a:solidFill>
          <a:ln w="9525">
            <a:solidFill>
              <a:srgbClr val="002625"/>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400">
                <a:solidFill>
                  <a:schemeClr val="tx1"/>
                </a:solidFill>
              </a:rPr>
              <a:t>All of us around the campfire – telling stories and singing</a:t>
            </a:r>
          </a:p>
        </p:txBody>
      </p:sp>
      <p:sp>
        <p:nvSpPr>
          <p:cNvPr id="70667" name="TextBox 14"/>
          <p:cNvSpPr txBox="1">
            <a:spLocks noChangeArrowheads="1"/>
          </p:cNvSpPr>
          <p:nvPr/>
        </p:nvSpPr>
        <p:spPr bwMode="auto">
          <a:xfrm>
            <a:off x="0" y="1098550"/>
            <a:ext cx="5332413" cy="6477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chemeClr val="tx1"/>
                </a:solidFill>
              </a:rPr>
              <a:t>WHAT SCENES AND IMAGES DESCRIBE </a:t>
            </a:r>
            <a:br>
              <a:rPr lang="en-US" altLang="en-US" sz="1800">
                <a:solidFill>
                  <a:schemeClr val="tx1"/>
                </a:solidFill>
              </a:rPr>
            </a:br>
            <a:r>
              <a:rPr lang="en-US" altLang="en-US" sz="1800">
                <a:solidFill>
                  <a:schemeClr val="tx1"/>
                </a:solidFill>
              </a:rPr>
              <a:t>THE RECENT SUMMER VACATION?</a:t>
            </a:r>
          </a:p>
        </p:txBody>
      </p:sp>
      <p:sp>
        <p:nvSpPr>
          <p:cNvPr id="70668" name="TextBox 15"/>
          <p:cNvSpPr txBox="1">
            <a:spLocks noChangeArrowheads="1"/>
          </p:cNvSpPr>
          <p:nvPr/>
        </p:nvSpPr>
        <p:spPr bwMode="auto">
          <a:xfrm>
            <a:off x="3216275" y="6211888"/>
            <a:ext cx="2732088" cy="650875"/>
          </a:xfrm>
          <a:prstGeom prst="rect">
            <a:avLst/>
          </a:prstGeom>
          <a:solidFill>
            <a:schemeClr val="bg1"/>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800" i="1">
                <a:solidFill>
                  <a:schemeClr val="tx1"/>
                </a:solidFill>
              </a:rPr>
              <a:t>Realtime discussion </a:t>
            </a:r>
            <a:br>
              <a:rPr lang="en-US" altLang="en-US" sz="1800" i="1">
                <a:solidFill>
                  <a:schemeClr val="tx1"/>
                </a:solidFill>
              </a:rPr>
            </a:br>
            <a:r>
              <a:rPr lang="en-US" altLang="en-US" sz="1800" i="1">
                <a:solidFill>
                  <a:schemeClr val="tx1"/>
                </a:solidFill>
              </a:rPr>
              <a:t>in class </a:t>
            </a:r>
          </a:p>
        </p:txBody>
      </p:sp>
      <p:pic>
        <p:nvPicPr>
          <p:cNvPr id="70669"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p:nvPr>
        </p:nvSpPr>
        <p:spPr>
          <a:xfrm>
            <a:off x="257175" y="546100"/>
            <a:ext cx="8505825" cy="344488"/>
          </a:xfrm>
        </p:spPr>
        <p:txBody>
          <a:bodyPr/>
          <a:lstStyle/>
          <a:p>
            <a:r>
              <a:rPr lang="en-US" altLang="en-US"/>
              <a:t>KJ Exercise: Scrubbing</a:t>
            </a:r>
          </a:p>
        </p:txBody>
      </p:sp>
      <p:sp>
        <p:nvSpPr>
          <p:cNvPr id="71683" name="TextBox 2"/>
          <p:cNvSpPr txBox="1">
            <a:spLocks noChangeArrowheads="1"/>
          </p:cNvSpPr>
          <p:nvPr/>
        </p:nvSpPr>
        <p:spPr bwMode="auto">
          <a:xfrm>
            <a:off x="287338" y="1273175"/>
            <a:ext cx="8128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1. Scrubbing</a:t>
            </a:r>
          </a:p>
        </p:txBody>
      </p:sp>
      <p:sp>
        <p:nvSpPr>
          <p:cNvPr id="4" name="TextBox 3"/>
          <p:cNvSpPr txBox="1"/>
          <p:nvPr/>
        </p:nvSpPr>
        <p:spPr>
          <a:xfrm>
            <a:off x="904875" y="1633538"/>
            <a:ext cx="7519988" cy="4046537"/>
          </a:xfrm>
          <a:prstGeom prst="rect">
            <a:avLst/>
          </a:prstGeom>
          <a:noFill/>
          <a:ln>
            <a:noFill/>
          </a:ln>
        </p:spPr>
        <p:txBody>
          <a:bodyPr>
            <a:spAutoFit/>
          </a:bodyPr>
          <a:lstStyle/>
          <a:p>
            <a:pPr>
              <a:spcBef>
                <a:spcPct val="0"/>
              </a:spcBef>
              <a:buFontTx/>
              <a:buChar char="-"/>
              <a:defRPr/>
            </a:pPr>
            <a:r>
              <a:rPr lang="en-US" sz="1800" dirty="0">
                <a:solidFill>
                  <a:schemeClr val="tx1"/>
                </a:solidFill>
                <a:latin typeface="Arial" charset="0"/>
              </a:rPr>
              <a:t>From your pool of interview context data, </a:t>
            </a:r>
            <a:br>
              <a:rPr lang="en-US" sz="1800" dirty="0">
                <a:solidFill>
                  <a:schemeClr val="tx1"/>
                </a:solidFill>
                <a:latin typeface="Arial" charset="0"/>
              </a:rPr>
            </a:br>
            <a:r>
              <a:rPr lang="en-US" sz="1800" dirty="0">
                <a:solidFill>
                  <a:schemeClr val="tx1"/>
                </a:solidFill>
                <a:latin typeface="Arial" charset="0"/>
              </a:rPr>
              <a:t>  select about 6 – 8  strong context data phrases.</a:t>
            </a:r>
            <a:br>
              <a:rPr lang="en-US" sz="1800" dirty="0">
                <a:solidFill>
                  <a:schemeClr val="tx1"/>
                </a:solidFill>
                <a:latin typeface="Arial" charset="0"/>
              </a:rPr>
            </a:br>
            <a:endParaRPr lang="en-US" sz="500" dirty="0">
              <a:solidFill>
                <a:schemeClr val="tx1"/>
              </a:solidFill>
              <a:latin typeface="Arial" charset="0"/>
            </a:endParaRPr>
          </a:p>
          <a:p>
            <a:pPr>
              <a:spcBef>
                <a:spcPct val="0"/>
              </a:spcBef>
              <a:buFontTx/>
              <a:buChar char="-"/>
              <a:defRPr/>
            </a:pPr>
            <a:r>
              <a:rPr lang="en-US" sz="1800" dirty="0">
                <a:solidFill>
                  <a:schemeClr val="tx1"/>
                </a:solidFill>
                <a:latin typeface="Arial" charset="0"/>
              </a:rPr>
              <a:t> Select 3 of those phrases that would benefit by scrubbing.</a:t>
            </a:r>
          </a:p>
          <a:p>
            <a:pPr>
              <a:spcBef>
                <a:spcPct val="0"/>
              </a:spcBef>
              <a:buFontTx/>
              <a:buChar char="-"/>
              <a:defRPr/>
            </a:pPr>
            <a:r>
              <a:rPr lang="en-US" sz="1800" dirty="0">
                <a:solidFill>
                  <a:schemeClr val="tx1"/>
                </a:solidFill>
                <a:latin typeface="Arial" charset="0"/>
              </a:rPr>
              <a:t> Elect a facilitator who will, one note at a time:</a:t>
            </a:r>
          </a:p>
          <a:p>
            <a:pPr lvl="1">
              <a:spcBef>
                <a:spcPct val="0"/>
              </a:spcBef>
              <a:buFontTx/>
              <a:buChar char="-"/>
              <a:defRPr/>
            </a:pPr>
            <a:r>
              <a:rPr lang="en-US" sz="1800" dirty="0">
                <a:solidFill>
                  <a:schemeClr val="tx1"/>
                </a:solidFill>
                <a:latin typeface="Arial" charset="0"/>
              </a:rPr>
              <a:t> Place the selected note near the center of a flip chart</a:t>
            </a:r>
            <a:br>
              <a:rPr lang="en-US" sz="1800" dirty="0">
                <a:solidFill>
                  <a:schemeClr val="tx1"/>
                </a:solidFill>
                <a:latin typeface="Arial" charset="0"/>
              </a:rPr>
            </a:br>
            <a:endParaRPr lang="en-US" sz="1800" dirty="0">
              <a:solidFill>
                <a:schemeClr val="tx1"/>
              </a:solidFill>
              <a:latin typeface="Arial" charset="0"/>
            </a:endParaRPr>
          </a:p>
          <a:p>
            <a:pPr lvl="1">
              <a:spcBef>
                <a:spcPct val="0"/>
              </a:spcBef>
              <a:buFontTx/>
              <a:buChar char="-"/>
              <a:defRPr/>
            </a:pPr>
            <a:r>
              <a:rPr lang="en-US" sz="1800" dirty="0">
                <a:solidFill>
                  <a:schemeClr val="tx1"/>
                </a:solidFill>
                <a:latin typeface="Arial" charset="0"/>
              </a:rPr>
              <a:t> Read the phrase aloud</a:t>
            </a:r>
          </a:p>
          <a:p>
            <a:pPr lvl="1">
              <a:spcBef>
                <a:spcPct val="0"/>
              </a:spcBef>
              <a:buFontTx/>
              <a:buChar char="-"/>
              <a:defRPr/>
            </a:pPr>
            <a:r>
              <a:rPr lang="en-US" sz="1800" dirty="0">
                <a:solidFill>
                  <a:schemeClr val="tx1"/>
                </a:solidFill>
                <a:latin typeface="Arial" charset="0"/>
              </a:rPr>
              <a:t> Ask for input on:</a:t>
            </a:r>
            <a:br>
              <a:rPr lang="en-US" sz="1800" dirty="0">
                <a:solidFill>
                  <a:schemeClr val="tx1"/>
                </a:solidFill>
                <a:latin typeface="Arial" charset="0"/>
              </a:rPr>
            </a:br>
            <a:br>
              <a:rPr lang="en-US" sz="1050" dirty="0">
                <a:solidFill>
                  <a:schemeClr val="tx1"/>
                </a:solidFill>
                <a:latin typeface="Arial" charset="0"/>
              </a:rPr>
            </a:br>
            <a:r>
              <a:rPr lang="en-US" sz="1800" dirty="0">
                <a:solidFill>
                  <a:schemeClr val="tx1"/>
                </a:solidFill>
                <a:latin typeface="Arial" charset="0"/>
              </a:rPr>
              <a:t>	- Aspects that are ambiguous, too general, unclear.</a:t>
            </a:r>
          </a:p>
          <a:p>
            <a:pPr lvl="2">
              <a:spcBef>
                <a:spcPct val="0"/>
              </a:spcBef>
              <a:buFontTx/>
              <a:buChar char="-"/>
              <a:defRPr/>
            </a:pPr>
            <a:r>
              <a:rPr lang="en-US" sz="1800" dirty="0">
                <a:solidFill>
                  <a:schemeClr val="tx1"/>
                </a:solidFill>
                <a:latin typeface="Arial" charset="0"/>
              </a:rPr>
              <a:t> Ideas for better, succinct, wording</a:t>
            </a:r>
            <a:br>
              <a:rPr lang="en-US" sz="1800" dirty="0">
                <a:solidFill>
                  <a:schemeClr val="tx1"/>
                </a:solidFill>
                <a:latin typeface="Arial" charset="0"/>
              </a:rPr>
            </a:br>
            <a:endParaRPr lang="en-US" sz="1800" dirty="0">
              <a:solidFill>
                <a:schemeClr val="tx1"/>
              </a:solidFill>
              <a:latin typeface="Arial" charset="0"/>
            </a:endParaRPr>
          </a:p>
          <a:p>
            <a:pPr>
              <a:spcBef>
                <a:spcPct val="0"/>
              </a:spcBef>
              <a:defRPr/>
            </a:pPr>
            <a:br>
              <a:rPr lang="en-US" sz="1800" dirty="0">
                <a:solidFill>
                  <a:schemeClr val="tx1"/>
                </a:solidFill>
                <a:latin typeface="Arial" charset="0"/>
              </a:rPr>
            </a:br>
            <a:endParaRPr lang="en-US" sz="1800" dirty="0">
              <a:solidFill>
                <a:schemeClr val="tx1"/>
              </a:solidFill>
              <a:latin typeface="Arial" charset="0"/>
            </a:endParaRPr>
          </a:p>
        </p:txBody>
      </p:sp>
      <p:sp>
        <p:nvSpPr>
          <p:cNvPr id="71685" name="TextBox 4"/>
          <p:cNvSpPr txBox="1">
            <a:spLocks noChangeArrowheads="1"/>
          </p:cNvSpPr>
          <p:nvPr/>
        </p:nvSpPr>
        <p:spPr bwMode="auto">
          <a:xfrm>
            <a:off x="214313" y="3097213"/>
            <a:ext cx="792162" cy="646112"/>
          </a:xfrm>
          <a:prstGeom prst="rect">
            <a:avLst/>
          </a:prstGeom>
          <a:solidFill>
            <a:schemeClr val="bg1"/>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800" i="1">
                <a:solidFill>
                  <a:schemeClr val="tx1"/>
                </a:solidFill>
              </a:rPr>
              <a:t>10 min.</a:t>
            </a:r>
          </a:p>
        </p:txBody>
      </p:sp>
      <p:sp>
        <p:nvSpPr>
          <p:cNvPr id="71686" name="Rectangle 5"/>
          <p:cNvSpPr>
            <a:spLocks noChangeArrowheads="1"/>
          </p:cNvSpPr>
          <p:nvPr/>
        </p:nvSpPr>
        <p:spPr bwMode="auto">
          <a:xfrm>
            <a:off x="4870450" y="944563"/>
            <a:ext cx="636588" cy="555625"/>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1687" name="Rectangle 6"/>
          <p:cNvSpPr>
            <a:spLocks noChangeArrowheads="1"/>
          </p:cNvSpPr>
          <p:nvPr/>
        </p:nvSpPr>
        <p:spPr bwMode="auto">
          <a:xfrm>
            <a:off x="3316288" y="974725"/>
            <a:ext cx="638175" cy="554038"/>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1688" name="Rectangle 7"/>
          <p:cNvSpPr>
            <a:spLocks noChangeArrowheads="1"/>
          </p:cNvSpPr>
          <p:nvPr/>
        </p:nvSpPr>
        <p:spPr bwMode="auto">
          <a:xfrm>
            <a:off x="5751513" y="995363"/>
            <a:ext cx="636587" cy="554037"/>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1689" name="Rectangle 8"/>
          <p:cNvSpPr>
            <a:spLocks noChangeArrowheads="1"/>
          </p:cNvSpPr>
          <p:nvPr/>
        </p:nvSpPr>
        <p:spPr bwMode="auto">
          <a:xfrm>
            <a:off x="4065588" y="973138"/>
            <a:ext cx="636587" cy="554037"/>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1690" name="Rectangle 9"/>
          <p:cNvSpPr>
            <a:spLocks noChangeArrowheads="1"/>
          </p:cNvSpPr>
          <p:nvPr/>
        </p:nvSpPr>
        <p:spPr bwMode="auto">
          <a:xfrm>
            <a:off x="6530975" y="982663"/>
            <a:ext cx="636588" cy="555625"/>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1691" name="Rectangle 10"/>
          <p:cNvSpPr>
            <a:spLocks noChangeArrowheads="1"/>
          </p:cNvSpPr>
          <p:nvPr/>
        </p:nvSpPr>
        <p:spPr bwMode="auto">
          <a:xfrm>
            <a:off x="7340600" y="960438"/>
            <a:ext cx="636588" cy="555625"/>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1692" name="Rectangle 11"/>
          <p:cNvSpPr>
            <a:spLocks noChangeArrowheads="1"/>
          </p:cNvSpPr>
          <p:nvPr/>
        </p:nvSpPr>
        <p:spPr bwMode="auto">
          <a:xfrm>
            <a:off x="8229600" y="960438"/>
            <a:ext cx="636588" cy="555625"/>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1693" name="Rectangle 12"/>
          <p:cNvSpPr>
            <a:spLocks noChangeArrowheads="1"/>
          </p:cNvSpPr>
          <p:nvPr/>
        </p:nvSpPr>
        <p:spPr bwMode="auto">
          <a:xfrm>
            <a:off x="7680325" y="3292475"/>
            <a:ext cx="636588" cy="555625"/>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1694" name="Oval 13"/>
          <p:cNvSpPr>
            <a:spLocks noChangeArrowheads="1"/>
          </p:cNvSpPr>
          <p:nvPr/>
        </p:nvSpPr>
        <p:spPr bwMode="auto">
          <a:xfrm>
            <a:off x="7366000" y="3122613"/>
            <a:ext cx="1263650" cy="946150"/>
          </a:xfrm>
          <a:prstGeom prst="ellipse">
            <a:avLst/>
          </a:prstGeom>
          <a:noFill/>
          <a:ln w="127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1695" name="TextBox 14"/>
          <p:cNvSpPr txBox="1">
            <a:spLocks noChangeArrowheads="1"/>
          </p:cNvSpPr>
          <p:nvPr/>
        </p:nvSpPr>
        <p:spPr bwMode="auto">
          <a:xfrm>
            <a:off x="441325" y="5122863"/>
            <a:ext cx="8456613" cy="64611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chemeClr val="tx1"/>
                </a:solidFill>
              </a:rPr>
              <a:t>The note, by itself, makes it clear to someone outside this group, </a:t>
            </a:r>
            <a:r>
              <a:rPr lang="en-US" altLang="en-US" sz="1800" i="1">
                <a:solidFill>
                  <a:schemeClr val="tx1"/>
                </a:solidFill>
              </a:rPr>
              <a:t>“what are the facts and in what way are they a good answer to the theme question?” </a:t>
            </a:r>
          </a:p>
        </p:txBody>
      </p:sp>
      <p:sp>
        <p:nvSpPr>
          <p:cNvPr id="71696" name="TextBox 16"/>
          <p:cNvSpPr txBox="1">
            <a:spLocks noChangeArrowheads="1"/>
          </p:cNvSpPr>
          <p:nvPr/>
        </p:nvSpPr>
        <p:spPr bwMode="auto">
          <a:xfrm>
            <a:off x="1222375" y="5927725"/>
            <a:ext cx="74183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1600">
                <a:solidFill>
                  <a:srgbClr val="FFFF99"/>
                </a:solidFill>
                <a:latin typeface="Arial" panose="020B0604020202020204" pitchFamily="34" charset="0"/>
              </a:defRPr>
            </a:lvl1pPr>
            <a:lvl2pPr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lvl="1" eaLnBrk="1" hangingPunct="1">
              <a:spcBef>
                <a:spcPct val="0"/>
              </a:spcBef>
              <a:buFontTx/>
              <a:buChar char="-"/>
            </a:pPr>
            <a:r>
              <a:rPr lang="en-US" altLang="en-US" sz="1800">
                <a:solidFill>
                  <a:schemeClr val="tx1"/>
                </a:solidFill>
              </a:rPr>
              <a:t> Supplement, reword, rewrite the note as appropriate</a:t>
            </a:r>
          </a:p>
        </p:txBody>
      </p:sp>
      <p:sp>
        <p:nvSpPr>
          <p:cNvPr id="71697" name="TextBox 15"/>
          <p:cNvSpPr txBox="1">
            <a:spLocks noChangeArrowheads="1"/>
          </p:cNvSpPr>
          <p:nvPr/>
        </p:nvSpPr>
        <p:spPr bwMode="auto">
          <a:xfrm>
            <a:off x="420688" y="4767263"/>
            <a:ext cx="1592262" cy="369887"/>
          </a:xfrm>
          <a:prstGeom prst="rect">
            <a:avLst/>
          </a:prstGeom>
          <a:solidFill>
            <a:schemeClr val="bg1"/>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800">
                <a:solidFill>
                  <a:schemeClr val="tx1"/>
                </a:solidFill>
              </a:rPr>
              <a:t>THE GOAL </a:t>
            </a:r>
          </a:p>
        </p:txBody>
      </p:sp>
      <p:pic>
        <p:nvPicPr>
          <p:cNvPr id="71698"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idx="4294967295"/>
          </p:nvPr>
        </p:nvSpPr>
        <p:spPr>
          <a:xfrm>
            <a:off x="257175" y="500063"/>
            <a:ext cx="8505825" cy="433387"/>
          </a:xfrm>
        </p:spPr>
        <p:txBody>
          <a:bodyPr lIns="91440" tIns="45720" rIns="91440" bIns="45720" anchor="ctr"/>
          <a:lstStyle/>
          <a:p>
            <a:pPr eaLnBrk="1" hangingPunct="1"/>
            <a:r>
              <a:rPr lang="en-US" altLang="en-US"/>
              <a:t>Working Case: System View</a:t>
            </a:r>
          </a:p>
        </p:txBody>
      </p:sp>
      <p:sp>
        <p:nvSpPr>
          <p:cNvPr id="9219" name="TextBox 2"/>
          <p:cNvSpPr txBox="1">
            <a:spLocks noChangeArrowheads="1"/>
          </p:cNvSpPr>
          <p:nvPr/>
        </p:nvSpPr>
        <p:spPr bwMode="gray">
          <a:xfrm>
            <a:off x="3246438" y="5608638"/>
            <a:ext cx="2547937" cy="646112"/>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800" b="1">
                <a:solidFill>
                  <a:schemeClr val="tx1"/>
                </a:solidFill>
              </a:rPr>
              <a:t>Software </a:t>
            </a:r>
            <a:br>
              <a:rPr lang="en-US" altLang="en-US" sz="1800" b="1">
                <a:solidFill>
                  <a:schemeClr val="tx1"/>
                </a:solidFill>
              </a:rPr>
            </a:br>
            <a:r>
              <a:rPr lang="en-US" altLang="en-US" sz="1800" b="1">
                <a:solidFill>
                  <a:schemeClr val="tx1"/>
                </a:solidFill>
              </a:rPr>
              <a:t>Core Responsibilities </a:t>
            </a:r>
          </a:p>
        </p:txBody>
      </p:sp>
      <p:sp>
        <p:nvSpPr>
          <p:cNvPr id="4" name="TextBox 3"/>
          <p:cNvSpPr txBox="1">
            <a:spLocks noChangeArrowheads="1"/>
          </p:cNvSpPr>
          <p:nvPr/>
        </p:nvSpPr>
        <p:spPr bwMode="auto">
          <a:xfrm>
            <a:off x="3646488" y="4352925"/>
            <a:ext cx="1717675" cy="406400"/>
          </a:xfrm>
          <a:prstGeom prst="rect">
            <a:avLst/>
          </a:prstGeom>
          <a:solidFill>
            <a:srgbClr val="DDE3E2"/>
          </a:solidFill>
          <a:ln w="9525">
            <a:solidFill>
              <a:schemeClr val="tx1"/>
            </a:solidFill>
            <a:miter lim="800000"/>
            <a:headEnd/>
            <a:tailEnd/>
          </a:ln>
        </p:spPr>
        <p:txBody>
          <a:bodyPr>
            <a:spAutoFit/>
          </a:bodyPr>
          <a:lstStyle/>
          <a:p>
            <a:pPr algn="ctr">
              <a:spcBef>
                <a:spcPct val="0"/>
              </a:spcBef>
              <a:defRPr/>
            </a:pPr>
            <a:r>
              <a:rPr lang="en-US" sz="2000" b="1" dirty="0">
                <a:solidFill>
                  <a:schemeClr val="tx1">
                    <a:lumMod val="10000"/>
                  </a:schemeClr>
                </a:solidFill>
                <a:latin typeface="Arial" charset="0"/>
              </a:rPr>
              <a:t>BIOS</a:t>
            </a:r>
          </a:p>
        </p:txBody>
      </p:sp>
      <p:sp>
        <p:nvSpPr>
          <p:cNvPr id="5" name="TextBox 4"/>
          <p:cNvSpPr txBox="1">
            <a:spLocks noChangeArrowheads="1"/>
          </p:cNvSpPr>
          <p:nvPr/>
        </p:nvSpPr>
        <p:spPr bwMode="auto">
          <a:xfrm>
            <a:off x="3636963" y="3937000"/>
            <a:ext cx="1727200" cy="406400"/>
          </a:xfrm>
          <a:prstGeom prst="rect">
            <a:avLst/>
          </a:prstGeom>
          <a:solidFill>
            <a:srgbClr val="DDE3E2"/>
          </a:solidFill>
          <a:ln w="9525">
            <a:solidFill>
              <a:schemeClr val="tx1"/>
            </a:solidFill>
            <a:miter lim="800000"/>
            <a:headEnd/>
            <a:tailEnd/>
          </a:ln>
        </p:spPr>
        <p:txBody>
          <a:bodyPr>
            <a:spAutoFit/>
          </a:bodyPr>
          <a:lstStyle/>
          <a:p>
            <a:pPr algn="ctr">
              <a:spcBef>
                <a:spcPct val="0"/>
              </a:spcBef>
              <a:defRPr/>
            </a:pPr>
            <a:r>
              <a:rPr lang="en-US" sz="2000" b="1" dirty="0">
                <a:solidFill>
                  <a:schemeClr val="tx1">
                    <a:lumMod val="10000"/>
                  </a:schemeClr>
                </a:solidFill>
                <a:latin typeface="Arial" charset="0"/>
              </a:rPr>
              <a:t>Mini OS</a:t>
            </a:r>
          </a:p>
        </p:txBody>
      </p:sp>
      <p:sp>
        <p:nvSpPr>
          <p:cNvPr id="6" name="TextBox 5"/>
          <p:cNvSpPr txBox="1">
            <a:spLocks noChangeArrowheads="1"/>
          </p:cNvSpPr>
          <p:nvPr/>
        </p:nvSpPr>
        <p:spPr bwMode="auto">
          <a:xfrm>
            <a:off x="3625850" y="3194050"/>
            <a:ext cx="1717675" cy="711200"/>
          </a:xfrm>
          <a:prstGeom prst="rect">
            <a:avLst/>
          </a:prstGeom>
          <a:solidFill>
            <a:srgbClr val="DDE3E2"/>
          </a:solidFill>
          <a:ln w="9525">
            <a:solidFill>
              <a:schemeClr val="tx1"/>
            </a:solidFill>
            <a:miter lim="800000"/>
            <a:headEnd/>
            <a:tailEnd/>
          </a:ln>
        </p:spPr>
        <p:txBody>
          <a:bodyPr>
            <a:spAutoFit/>
          </a:bodyPr>
          <a:lstStyle/>
          <a:p>
            <a:pPr algn="ctr">
              <a:spcBef>
                <a:spcPct val="0"/>
              </a:spcBef>
              <a:defRPr/>
            </a:pPr>
            <a:r>
              <a:rPr lang="en-US" sz="2000" b="1" dirty="0">
                <a:solidFill>
                  <a:schemeClr val="tx1">
                    <a:lumMod val="10000"/>
                  </a:schemeClr>
                </a:solidFill>
                <a:latin typeface="Arial" charset="0"/>
              </a:rPr>
              <a:t>Productivity </a:t>
            </a:r>
            <a:br>
              <a:rPr lang="en-US" sz="2000" b="1" dirty="0">
                <a:solidFill>
                  <a:schemeClr val="tx1">
                    <a:lumMod val="10000"/>
                  </a:schemeClr>
                </a:solidFill>
                <a:latin typeface="Arial" charset="0"/>
              </a:rPr>
            </a:br>
            <a:r>
              <a:rPr lang="en-US" sz="2000" b="1" dirty="0">
                <a:solidFill>
                  <a:schemeClr val="tx1">
                    <a:lumMod val="10000"/>
                  </a:schemeClr>
                </a:solidFill>
                <a:latin typeface="Arial" charset="0"/>
              </a:rPr>
              <a:t>Suite</a:t>
            </a:r>
          </a:p>
        </p:txBody>
      </p:sp>
      <p:sp>
        <p:nvSpPr>
          <p:cNvPr id="7" name="TextBox 6"/>
          <p:cNvSpPr txBox="1">
            <a:spLocks noChangeArrowheads="1"/>
          </p:cNvSpPr>
          <p:nvPr/>
        </p:nvSpPr>
        <p:spPr bwMode="auto">
          <a:xfrm>
            <a:off x="6435725" y="2698750"/>
            <a:ext cx="1717675" cy="1016000"/>
          </a:xfrm>
          <a:prstGeom prst="rect">
            <a:avLst/>
          </a:prstGeom>
          <a:solidFill>
            <a:srgbClr val="DDE3E2"/>
          </a:solidFill>
          <a:ln w="9525">
            <a:solidFill>
              <a:schemeClr val="tx1"/>
            </a:solidFill>
            <a:miter lim="800000"/>
            <a:headEnd/>
            <a:tailEnd/>
          </a:ln>
        </p:spPr>
        <p:txBody>
          <a:bodyPr>
            <a:spAutoFit/>
          </a:bodyPr>
          <a:lstStyle/>
          <a:p>
            <a:pPr algn="ctr">
              <a:spcBef>
                <a:spcPct val="0"/>
              </a:spcBef>
              <a:defRPr/>
            </a:pPr>
            <a:r>
              <a:rPr lang="en-US" sz="2000" b="1" dirty="0">
                <a:solidFill>
                  <a:schemeClr val="tx1">
                    <a:lumMod val="10000"/>
                  </a:schemeClr>
                </a:solidFill>
                <a:latin typeface="Arial" charset="0"/>
              </a:rPr>
              <a:t>Power Supply and Mgmt</a:t>
            </a:r>
          </a:p>
        </p:txBody>
      </p:sp>
      <p:sp>
        <p:nvSpPr>
          <p:cNvPr id="8" name="TextBox 7"/>
          <p:cNvSpPr txBox="1">
            <a:spLocks noChangeArrowheads="1"/>
          </p:cNvSpPr>
          <p:nvPr/>
        </p:nvSpPr>
        <p:spPr bwMode="auto">
          <a:xfrm>
            <a:off x="973138" y="3735388"/>
            <a:ext cx="1717675" cy="406400"/>
          </a:xfrm>
          <a:prstGeom prst="rect">
            <a:avLst/>
          </a:prstGeom>
          <a:solidFill>
            <a:srgbClr val="DDE3E2"/>
          </a:solidFill>
          <a:ln w="9525">
            <a:solidFill>
              <a:schemeClr val="tx1"/>
            </a:solidFill>
            <a:miter lim="800000"/>
            <a:headEnd/>
            <a:tailEnd/>
          </a:ln>
        </p:spPr>
        <p:txBody>
          <a:bodyPr>
            <a:spAutoFit/>
          </a:bodyPr>
          <a:lstStyle/>
          <a:p>
            <a:pPr algn="ctr">
              <a:spcBef>
                <a:spcPct val="0"/>
              </a:spcBef>
              <a:defRPr/>
            </a:pPr>
            <a:r>
              <a:rPr lang="en-US" sz="2000" b="1" dirty="0">
                <a:solidFill>
                  <a:schemeClr val="tx1">
                    <a:lumMod val="10000"/>
                  </a:schemeClr>
                </a:solidFill>
                <a:latin typeface="Arial" charset="0"/>
              </a:rPr>
              <a:t>Display</a:t>
            </a:r>
          </a:p>
        </p:txBody>
      </p:sp>
      <p:sp>
        <p:nvSpPr>
          <p:cNvPr id="9" name="TextBox 8"/>
          <p:cNvSpPr txBox="1">
            <a:spLocks noChangeArrowheads="1"/>
          </p:cNvSpPr>
          <p:nvPr/>
        </p:nvSpPr>
        <p:spPr bwMode="auto">
          <a:xfrm>
            <a:off x="6429375" y="3927475"/>
            <a:ext cx="1717675" cy="406400"/>
          </a:xfrm>
          <a:prstGeom prst="rect">
            <a:avLst/>
          </a:prstGeom>
          <a:solidFill>
            <a:srgbClr val="DDE3E2"/>
          </a:solidFill>
          <a:ln w="9525">
            <a:solidFill>
              <a:schemeClr val="tx1"/>
            </a:solidFill>
            <a:miter lim="800000"/>
            <a:headEnd/>
            <a:tailEnd/>
          </a:ln>
        </p:spPr>
        <p:txBody>
          <a:bodyPr>
            <a:spAutoFit/>
          </a:bodyPr>
          <a:lstStyle/>
          <a:p>
            <a:pPr algn="ctr">
              <a:spcBef>
                <a:spcPct val="0"/>
              </a:spcBef>
              <a:defRPr/>
            </a:pPr>
            <a:r>
              <a:rPr lang="en-US" sz="2000" b="1" dirty="0">
                <a:solidFill>
                  <a:schemeClr val="tx1">
                    <a:lumMod val="10000"/>
                  </a:schemeClr>
                </a:solidFill>
                <a:latin typeface="Arial" charset="0"/>
              </a:rPr>
              <a:t>Network</a:t>
            </a:r>
          </a:p>
        </p:txBody>
      </p:sp>
      <p:sp>
        <p:nvSpPr>
          <p:cNvPr id="10" name="TextBox 9"/>
          <p:cNvSpPr txBox="1">
            <a:spLocks noChangeArrowheads="1"/>
          </p:cNvSpPr>
          <p:nvPr/>
        </p:nvSpPr>
        <p:spPr bwMode="auto">
          <a:xfrm>
            <a:off x="971550" y="4375150"/>
            <a:ext cx="1716088" cy="406400"/>
          </a:xfrm>
          <a:prstGeom prst="rect">
            <a:avLst/>
          </a:prstGeom>
          <a:solidFill>
            <a:srgbClr val="DDE3E2"/>
          </a:solidFill>
          <a:ln w="9525">
            <a:solidFill>
              <a:schemeClr val="tx1"/>
            </a:solidFill>
            <a:miter lim="800000"/>
            <a:headEnd/>
            <a:tailEnd/>
          </a:ln>
        </p:spPr>
        <p:txBody>
          <a:bodyPr>
            <a:spAutoFit/>
          </a:bodyPr>
          <a:lstStyle/>
          <a:p>
            <a:pPr algn="ctr">
              <a:spcBef>
                <a:spcPct val="0"/>
              </a:spcBef>
              <a:defRPr/>
            </a:pPr>
            <a:r>
              <a:rPr lang="en-US" sz="2000" b="1" dirty="0">
                <a:solidFill>
                  <a:schemeClr val="tx1">
                    <a:lumMod val="10000"/>
                  </a:schemeClr>
                </a:solidFill>
                <a:latin typeface="Arial" charset="0"/>
              </a:rPr>
              <a:t>USB</a:t>
            </a:r>
          </a:p>
        </p:txBody>
      </p:sp>
      <p:sp>
        <p:nvSpPr>
          <p:cNvPr id="11" name="TextBox 10"/>
          <p:cNvSpPr txBox="1">
            <a:spLocks noChangeArrowheads="1"/>
          </p:cNvSpPr>
          <p:nvPr/>
        </p:nvSpPr>
        <p:spPr bwMode="auto">
          <a:xfrm>
            <a:off x="6457950" y="4527550"/>
            <a:ext cx="1716088" cy="406400"/>
          </a:xfrm>
          <a:prstGeom prst="rect">
            <a:avLst/>
          </a:prstGeom>
          <a:solidFill>
            <a:srgbClr val="DDE3E2"/>
          </a:solidFill>
          <a:ln w="9525">
            <a:solidFill>
              <a:schemeClr val="tx1"/>
            </a:solidFill>
            <a:miter lim="800000"/>
            <a:headEnd/>
            <a:tailEnd/>
          </a:ln>
        </p:spPr>
        <p:txBody>
          <a:bodyPr>
            <a:spAutoFit/>
          </a:bodyPr>
          <a:lstStyle/>
          <a:p>
            <a:pPr algn="ctr">
              <a:spcBef>
                <a:spcPct val="0"/>
              </a:spcBef>
              <a:defRPr/>
            </a:pPr>
            <a:r>
              <a:rPr lang="en-US" sz="2000" b="1" dirty="0">
                <a:solidFill>
                  <a:schemeClr val="tx1">
                    <a:lumMod val="10000"/>
                  </a:schemeClr>
                </a:solidFill>
                <a:latin typeface="Arial" charset="0"/>
              </a:rPr>
              <a:t>Storage</a:t>
            </a:r>
          </a:p>
        </p:txBody>
      </p:sp>
      <p:sp>
        <p:nvSpPr>
          <p:cNvPr id="12" name="TextBox 11"/>
          <p:cNvSpPr txBox="1">
            <a:spLocks noChangeArrowheads="1"/>
          </p:cNvSpPr>
          <p:nvPr/>
        </p:nvSpPr>
        <p:spPr bwMode="auto">
          <a:xfrm>
            <a:off x="971550" y="2770188"/>
            <a:ext cx="1717675" cy="711200"/>
          </a:xfrm>
          <a:prstGeom prst="rect">
            <a:avLst/>
          </a:prstGeom>
          <a:solidFill>
            <a:srgbClr val="DDE3E2"/>
          </a:solidFill>
          <a:ln w="9525">
            <a:solidFill>
              <a:schemeClr val="tx1"/>
            </a:solidFill>
            <a:miter lim="800000"/>
            <a:headEnd/>
            <a:tailEnd/>
          </a:ln>
        </p:spPr>
        <p:txBody>
          <a:bodyPr>
            <a:spAutoFit/>
          </a:bodyPr>
          <a:lstStyle/>
          <a:p>
            <a:pPr algn="ctr">
              <a:spcBef>
                <a:spcPct val="0"/>
              </a:spcBef>
              <a:defRPr/>
            </a:pPr>
            <a:r>
              <a:rPr lang="en-US" sz="2000" b="1" dirty="0">
                <a:solidFill>
                  <a:schemeClr val="tx1">
                    <a:lumMod val="10000"/>
                  </a:schemeClr>
                </a:solidFill>
                <a:latin typeface="Arial" charset="0"/>
              </a:rPr>
              <a:t>Keyboard and Mouse</a:t>
            </a:r>
          </a:p>
        </p:txBody>
      </p:sp>
      <p:sp>
        <p:nvSpPr>
          <p:cNvPr id="9229" name="TextBox 12"/>
          <p:cNvSpPr txBox="1">
            <a:spLocks noChangeArrowheads="1"/>
          </p:cNvSpPr>
          <p:nvPr/>
        </p:nvSpPr>
        <p:spPr bwMode="gray">
          <a:xfrm>
            <a:off x="792163" y="1522413"/>
            <a:ext cx="7459662" cy="588962"/>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3200" b="1">
                <a:solidFill>
                  <a:schemeClr val="accent2"/>
                </a:solidFill>
              </a:rPr>
              <a:t>System Elements</a:t>
            </a:r>
          </a:p>
        </p:txBody>
      </p:sp>
      <p:sp>
        <p:nvSpPr>
          <p:cNvPr id="9230" name="Rectangle 18"/>
          <p:cNvSpPr>
            <a:spLocks noChangeArrowheads="1"/>
          </p:cNvSpPr>
          <p:nvPr/>
        </p:nvSpPr>
        <p:spPr bwMode="auto">
          <a:xfrm>
            <a:off x="3392488" y="2862263"/>
            <a:ext cx="2214562" cy="2235200"/>
          </a:xfrm>
          <a:prstGeom prst="rect">
            <a:avLst/>
          </a:prstGeom>
          <a:noFill/>
          <a:ln w="28575" algn="ctr">
            <a:solidFill>
              <a:schemeClr val="tx1"/>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22" name="TextBox 21"/>
          <p:cNvSpPr txBox="1">
            <a:spLocks noChangeArrowheads="1"/>
          </p:cNvSpPr>
          <p:nvPr/>
        </p:nvSpPr>
        <p:spPr bwMode="auto">
          <a:xfrm>
            <a:off x="962025" y="4994275"/>
            <a:ext cx="1717675" cy="711200"/>
          </a:xfrm>
          <a:prstGeom prst="rect">
            <a:avLst/>
          </a:prstGeom>
          <a:solidFill>
            <a:srgbClr val="DDE3E2"/>
          </a:solidFill>
          <a:ln w="9525">
            <a:solidFill>
              <a:schemeClr val="tx1"/>
            </a:solidFill>
            <a:miter lim="800000"/>
            <a:headEnd/>
            <a:tailEnd/>
          </a:ln>
        </p:spPr>
        <p:txBody>
          <a:bodyPr>
            <a:spAutoFit/>
          </a:bodyPr>
          <a:lstStyle/>
          <a:p>
            <a:pPr algn="ctr">
              <a:spcBef>
                <a:spcPct val="0"/>
              </a:spcBef>
              <a:defRPr/>
            </a:pPr>
            <a:r>
              <a:rPr lang="en-US" sz="2000" b="1" dirty="0">
                <a:solidFill>
                  <a:schemeClr val="tx1">
                    <a:lumMod val="10000"/>
                  </a:schemeClr>
                </a:solidFill>
                <a:latin typeface="Arial" charset="0"/>
              </a:rPr>
              <a:t>Video Output</a:t>
            </a:r>
          </a:p>
        </p:txBody>
      </p:sp>
      <p:sp>
        <p:nvSpPr>
          <p:cNvPr id="23" name="TextBox 22"/>
          <p:cNvSpPr txBox="1">
            <a:spLocks noChangeArrowheads="1"/>
          </p:cNvSpPr>
          <p:nvPr/>
        </p:nvSpPr>
        <p:spPr bwMode="auto">
          <a:xfrm>
            <a:off x="6450013" y="5170488"/>
            <a:ext cx="1716087" cy="406400"/>
          </a:xfrm>
          <a:prstGeom prst="rect">
            <a:avLst/>
          </a:prstGeom>
          <a:solidFill>
            <a:srgbClr val="DDE3E2"/>
          </a:solidFill>
          <a:ln w="9525">
            <a:solidFill>
              <a:schemeClr val="tx1"/>
            </a:solidFill>
            <a:miter lim="800000"/>
            <a:headEnd/>
            <a:tailEnd/>
          </a:ln>
        </p:spPr>
        <p:txBody>
          <a:bodyPr>
            <a:spAutoFit/>
          </a:bodyPr>
          <a:lstStyle/>
          <a:p>
            <a:pPr algn="ctr">
              <a:spcBef>
                <a:spcPct val="0"/>
              </a:spcBef>
              <a:defRPr/>
            </a:pPr>
            <a:r>
              <a:rPr lang="en-US" sz="2000" b="1" dirty="0">
                <a:solidFill>
                  <a:schemeClr val="tx1">
                    <a:lumMod val="10000"/>
                  </a:schemeClr>
                </a:solidFill>
                <a:latin typeface="Arial" charset="0"/>
              </a:rPr>
              <a:t>Other  I/O</a:t>
            </a:r>
          </a:p>
        </p:txBody>
      </p:sp>
      <p:cxnSp>
        <p:nvCxnSpPr>
          <p:cNvPr id="9233" name="Straight Connector 23"/>
          <p:cNvCxnSpPr>
            <a:cxnSpLocks noChangeShapeType="1"/>
            <a:endCxn id="12" idx="3"/>
          </p:cNvCxnSpPr>
          <p:nvPr/>
        </p:nvCxnSpPr>
        <p:spPr bwMode="auto">
          <a:xfrm rot="10800000">
            <a:off x="2689225" y="3125788"/>
            <a:ext cx="628650" cy="133350"/>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cxnSp>
        <p:nvCxnSpPr>
          <p:cNvPr id="9234" name="Straight Connector 25"/>
          <p:cNvCxnSpPr>
            <a:cxnSpLocks noChangeShapeType="1"/>
            <a:stCxn id="9230" idx="1"/>
            <a:endCxn id="8" idx="3"/>
          </p:cNvCxnSpPr>
          <p:nvPr/>
        </p:nvCxnSpPr>
        <p:spPr bwMode="auto">
          <a:xfrm flipH="1" flipV="1">
            <a:off x="2690813" y="3938588"/>
            <a:ext cx="687387" cy="41275"/>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cxnSp>
        <p:nvCxnSpPr>
          <p:cNvPr id="9235" name="Straight Connector 27"/>
          <p:cNvCxnSpPr>
            <a:cxnSpLocks noChangeShapeType="1"/>
            <a:endCxn id="10" idx="3"/>
          </p:cNvCxnSpPr>
          <p:nvPr/>
        </p:nvCxnSpPr>
        <p:spPr bwMode="auto">
          <a:xfrm rot="10800000" flipV="1">
            <a:off x="2687638" y="4521200"/>
            <a:ext cx="692150" cy="57150"/>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cxnSp>
        <p:nvCxnSpPr>
          <p:cNvPr id="9236" name="Straight Connector 30"/>
          <p:cNvCxnSpPr>
            <a:cxnSpLocks noChangeShapeType="1"/>
            <a:stCxn id="22" idx="3"/>
          </p:cNvCxnSpPr>
          <p:nvPr/>
        </p:nvCxnSpPr>
        <p:spPr bwMode="auto">
          <a:xfrm flipV="1">
            <a:off x="2679700" y="4894263"/>
            <a:ext cx="630238" cy="455612"/>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cxnSp>
        <p:nvCxnSpPr>
          <p:cNvPr id="9237" name="Straight Connector 32"/>
          <p:cNvCxnSpPr>
            <a:cxnSpLocks noChangeShapeType="1"/>
            <a:stCxn id="7" idx="1"/>
          </p:cNvCxnSpPr>
          <p:nvPr/>
        </p:nvCxnSpPr>
        <p:spPr bwMode="auto">
          <a:xfrm rot="10800000" flipV="1">
            <a:off x="5622925" y="3206750"/>
            <a:ext cx="812800" cy="173038"/>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cxnSp>
        <p:nvCxnSpPr>
          <p:cNvPr id="9238" name="Straight Connector 34"/>
          <p:cNvCxnSpPr>
            <a:cxnSpLocks noChangeShapeType="1"/>
            <a:stCxn id="9" idx="1"/>
            <a:endCxn id="9230" idx="3"/>
          </p:cNvCxnSpPr>
          <p:nvPr/>
        </p:nvCxnSpPr>
        <p:spPr bwMode="auto">
          <a:xfrm flipH="1" flipV="1">
            <a:off x="5621338" y="3979863"/>
            <a:ext cx="808037" cy="150812"/>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cxnSp>
        <p:nvCxnSpPr>
          <p:cNvPr id="9239" name="Straight Connector 36"/>
          <p:cNvCxnSpPr>
            <a:cxnSpLocks noChangeShapeType="1"/>
            <a:stCxn id="11" idx="1"/>
          </p:cNvCxnSpPr>
          <p:nvPr/>
        </p:nvCxnSpPr>
        <p:spPr bwMode="auto">
          <a:xfrm rot="10800000">
            <a:off x="5675313" y="4521200"/>
            <a:ext cx="782637" cy="209550"/>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cxnSp>
        <p:nvCxnSpPr>
          <p:cNvPr id="9240" name="Straight Connector 38"/>
          <p:cNvCxnSpPr>
            <a:cxnSpLocks noChangeShapeType="1"/>
            <a:stCxn id="23" idx="1"/>
          </p:cNvCxnSpPr>
          <p:nvPr/>
        </p:nvCxnSpPr>
        <p:spPr bwMode="auto">
          <a:xfrm rot="10800000">
            <a:off x="5586413" y="4949825"/>
            <a:ext cx="863600" cy="423863"/>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sp>
        <p:nvSpPr>
          <p:cNvPr id="9241" name="AutoShape 30"/>
          <p:cNvSpPr>
            <a:spLocks/>
          </p:cNvSpPr>
          <p:nvPr/>
        </p:nvSpPr>
        <p:spPr bwMode="gray">
          <a:xfrm rot="-5400000">
            <a:off x="4427538" y="-250825"/>
            <a:ext cx="342900" cy="5499100"/>
          </a:xfrm>
          <a:prstGeom prst="rightBracket">
            <a:avLst>
              <a:gd name="adj" fmla="val 133642"/>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242" name="Line 33"/>
          <p:cNvSpPr>
            <a:spLocks noChangeShapeType="1"/>
          </p:cNvSpPr>
          <p:nvPr/>
        </p:nvSpPr>
        <p:spPr bwMode="gray">
          <a:xfrm flipV="1">
            <a:off x="4449763" y="2074863"/>
            <a:ext cx="0" cy="2444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9243"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244" name="Straight Connector 29"/>
          <p:cNvCxnSpPr>
            <a:cxnSpLocks noChangeShapeType="1"/>
            <a:stCxn id="9230" idx="2"/>
          </p:cNvCxnSpPr>
          <p:nvPr/>
        </p:nvCxnSpPr>
        <p:spPr bwMode="auto">
          <a:xfrm rot="16200000" flipH="1">
            <a:off x="4238626" y="5359400"/>
            <a:ext cx="533400" cy="9525"/>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p:cNvSpPr>
            <a:spLocks noGrp="1"/>
          </p:cNvSpPr>
          <p:nvPr>
            <p:ph type="title"/>
          </p:nvPr>
        </p:nvSpPr>
        <p:spPr>
          <a:xfrm>
            <a:off x="257175" y="546100"/>
            <a:ext cx="8505825" cy="344488"/>
          </a:xfrm>
        </p:spPr>
        <p:txBody>
          <a:bodyPr/>
          <a:lstStyle/>
          <a:p>
            <a:r>
              <a:rPr lang="en-US" altLang="en-US"/>
              <a:t>KJ Exercise:  Grouping</a:t>
            </a:r>
          </a:p>
        </p:txBody>
      </p:sp>
      <p:sp>
        <p:nvSpPr>
          <p:cNvPr id="72707" name="TextBox 2"/>
          <p:cNvSpPr txBox="1">
            <a:spLocks noChangeArrowheads="1"/>
          </p:cNvSpPr>
          <p:nvPr/>
        </p:nvSpPr>
        <p:spPr bwMode="auto">
          <a:xfrm>
            <a:off x="266700" y="1314450"/>
            <a:ext cx="8128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2. Grouping</a:t>
            </a:r>
          </a:p>
        </p:txBody>
      </p:sp>
      <p:sp>
        <p:nvSpPr>
          <p:cNvPr id="13316" name="TextBox 3"/>
          <p:cNvSpPr txBox="1">
            <a:spLocks noChangeArrowheads="1"/>
          </p:cNvSpPr>
          <p:nvPr/>
        </p:nvSpPr>
        <p:spPr bwMode="auto">
          <a:xfrm>
            <a:off x="935038" y="1663700"/>
            <a:ext cx="7797800" cy="4708525"/>
          </a:xfrm>
          <a:prstGeom prst="rect">
            <a:avLst/>
          </a:prstGeom>
          <a:noFill/>
          <a:ln w="9525">
            <a:solidFill>
              <a:srgbClr val="002625"/>
            </a:solidFill>
            <a:miter lim="800000"/>
            <a:headEnd/>
            <a:tailEnd/>
          </a:ln>
        </p:spPr>
        <p:txBody>
          <a:bodyPr>
            <a:spAutoFit/>
          </a:bodyPr>
          <a:lstStyle/>
          <a:p>
            <a:pPr>
              <a:spcBef>
                <a:spcPct val="0"/>
              </a:spcBef>
              <a:buFontTx/>
              <a:buChar char="-"/>
              <a:defRPr/>
            </a:pPr>
            <a:r>
              <a:rPr lang="en-US" sz="2000" dirty="0">
                <a:solidFill>
                  <a:schemeClr val="tx1"/>
                </a:solidFill>
                <a:latin typeface="Arial" charset="0"/>
              </a:rPr>
              <a:t>Lay out your 6 or so context data elements on self-stick notes toward the top of a flip chart.</a:t>
            </a:r>
            <a:br>
              <a:rPr lang="en-US" sz="2000" dirty="0">
                <a:solidFill>
                  <a:schemeClr val="tx1"/>
                </a:solidFill>
                <a:latin typeface="Arial" charset="0"/>
              </a:rPr>
            </a:br>
            <a:endParaRPr lang="en-US" sz="2000" dirty="0">
              <a:solidFill>
                <a:schemeClr val="tx1"/>
              </a:solidFill>
              <a:latin typeface="Arial" charset="0"/>
            </a:endParaRPr>
          </a:p>
          <a:p>
            <a:pPr>
              <a:spcBef>
                <a:spcPct val="0"/>
              </a:spcBef>
              <a:buFontTx/>
              <a:buChar char="-"/>
              <a:defRPr/>
            </a:pPr>
            <a:r>
              <a:rPr lang="en-US" sz="2000" dirty="0">
                <a:solidFill>
                  <a:schemeClr val="tx1"/>
                </a:solidFill>
                <a:latin typeface="Arial" charset="0"/>
              </a:rPr>
              <a:t>Silently – letting everyone in your group be involved – group the notes, following these rules:</a:t>
            </a:r>
            <a:br>
              <a:rPr lang="en-US" sz="2000" dirty="0">
                <a:solidFill>
                  <a:schemeClr val="tx1"/>
                </a:solidFill>
                <a:latin typeface="Arial" charset="0"/>
              </a:rPr>
            </a:br>
            <a:endParaRPr lang="en-US" sz="2000" dirty="0">
              <a:solidFill>
                <a:schemeClr val="tx1"/>
              </a:solidFill>
              <a:latin typeface="Arial" charset="0"/>
            </a:endParaRPr>
          </a:p>
          <a:p>
            <a:pPr lvl="1">
              <a:spcBef>
                <a:spcPct val="0"/>
              </a:spcBef>
              <a:defRPr/>
            </a:pPr>
            <a:r>
              <a:rPr lang="en-US" sz="2000" dirty="0">
                <a:solidFill>
                  <a:schemeClr val="tx1"/>
                </a:solidFill>
                <a:latin typeface="Arial" charset="0"/>
              </a:rPr>
              <a:t>- Group by ‘the story told’ (not keywords)</a:t>
            </a:r>
          </a:p>
          <a:p>
            <a:pPr lvl="1">
              <a:spcBef>
                <a:spcPct val="0"/>
              </a:spcBef>
              <a:buFontTx/>
              <a:buChar char="-"/>
              <a:defRPr/>
            </a:pPr>
            <a:r>
              <a:rPr lang="en-US" sz="2000" dirty="0">
                <a:solidFill>
                  <a:schemeClr val="tx1"/>
                </a:solidFill>
                <a:latin typeface="Arial" charset="0"/>
              </a:rPr>
              <a:t> It’s OK to break up a groups drafted by others</a:t>
            </a:r>
            <a:br>
              <a:rPr lang="en-US" sz="2000" dirty="0">
                <a:solidFill>
                  <a:schemeClr val="tx1"/>
                </a:solidFill>
                <a:latin typeface="Arial" charset="0"/>
              </a:rPr>
            </a:br>
            <a:endParaRPr lang="en-US" sz="2000" dirty="0">
              <a:solidFill>
                <a:schemeClr val="tx1"/>
              </a:solidFill>
              <a:latin typeface="Arial" charset="0"/>
            </a:endParaRPr>
          </a:p>
          <a:p>
            <a:pPr lvl="1">
              <a:spcBef>
                <a:spcPct val="0"/>
              </a:spcBef>
              <a:buFontTx/>
              <a:buChar char="-"/>
              <a:defRPr/>
            </a:pPr>
            <a:r>
              <a:rPr lang="en-US" sz="2000" dirty="0">
                <a:solidFill>
                  <a:schemeClr val="tx1"/>
                </a:solidFill>
                <a:latin typeface="Arial" charset="0"/>
              </a:rPr>
              <a:t> No more than 3 in final groups (4+ OK for interim)</a:t>
            </a:r>
            <a:br>
              <a:rPr lang="en-US" sz="2000" dirty="0">
                <a:solidFill>
                  <a:schemeClr val="tx1"/>
                </a:solidFill>
                <a:latin typeface="Arial" charset="0"/>
              </a:rPr>
            </a:br>
            <a:endParaRPr lang="en-US" sz="2000" dirty="0">
              <a:solidFill>
                <a:schemeClr val="tx1"/>
              </a:solidFill>
              <a:latin typeface="Arial" charset="0"/>
            </a:endParaRPr>
          </a:p>
          <a:p>
            <a:pPr lvl="1">
              <a:spcBef>
                <a:spcPct val="0"/>
              </a:spcBef>
              <a:buFontTx/>
              <a:buChar char="-"/>
              <a:defRPr/>
            </a:pPr>
            <a:r>
              <a:rPr lang="en-US" sz="2000" dirty="0">
                <a:solidFill>
                  <a:schemeClr val="tx1"/>
                </a:solidFill>
                <a:latin typeface="Arial" charset="0"/>
              </a:rPr>
              <a:t> Lone Wolves, left out of all groups are very OK</a:t>
            </a:r>
            <a:br>
              <a:rPr lang="en-US" sz="2000" dirty="0">
                <a:solidFill>
                  <a:schemeClr val="tx1"/>
                </a:solidFill>
                <a:latin typeface="Arial" charset="0"/>
              </a:rPr>
            </a:br>
            <a:r>
              <a:rPr lang="en-US" sz="2000" dirty="0">
                <a:solidFill>
                  <a:schemeClr val="tx1"/>
                </a:solidFill>
                <a:latin typeface="Arial" charset="0"/>
              </a:rPr>
              <a:t>   (better not to dilute a group that really belongs together) </a:t>
            </a:r>
            <a:br>
              <a:rPr lang="en-US" sz="2000" dirty="0">
                <a:solidFill>
                  <a:schemeClr val="tx1"/>
                </a:solidFill>
                <a:latin typeface="Arial" charset="0"/>
              </a:rPr>
            </a:br>
            <a:endParaRPr lang="en-US" sz="1050" dirty="0">
              <a:solidFill>
                <a:schemeClr val="tx1"/>
              </a:solidFill>
              <a:latin typeface="Arial" charset="0"/>
            </a:endParaRPr>
          </a:p>
          <a:p>
            <a:pPr lvl="1">
              <a:spcBef>
                <a:spcPct val="0"/>
              </a:spcBef>
              <a:buFontTx/>
              <a:buChar char="-"/>
              <a:defRPr/>
            </a:pPr>
            <a:r>
              <a:rPr lang="en-US" sz="2000" dirty="0">
                <a:solidFill>
                  <a:schemeClr val="tx1"/>
                </a:solidFill>
                <a:latin typeface="Arial" charset="0"/>
              </a:rPr>
              <a:t> Lay out groups vertically, with a little whitespace between</a:t>
            </a:r>
          </a:p>
        </p:txBody>
      </p:sp>
      <p:sp>
        <p:nvSpPr>
          <p:cNvPr id="72709" name="Rectangle 4"/>
          <p:cNvSpPr>
            <a:spLocks noChangeArrowheads="1"/>
          </p:cNvSpPr>
          <p:nvPr/>
        </p:nvSpPr>
        <p:spPr bwMode="auto">
          <a:xfrm>
            <a:off x="4870450" y="944563"/>
            <a:ext cx="636588" cy="555625"/>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2710" name="Rectangle 5"/>
          <p:cNvSpPr>
            <a:spLocks noChangeArrowheads="1"/>
          </p:cNvSpPr>
          <p:nvPr/>
        </p:nvSpPr>
        <p:spPr bwMode="auto">
          <a:xfrm>
            <a:off x="3316288" y="974725"/>
            <a:ext cx="638175" cy="554038"/>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2711" name="Rectangle 6"/>
          <p:cNvSpPr>
            <a:spLocks noChangeArrowheads="1"/>
          </p:cNvSpPr>
          <p:nvPr/>
        </p:nvSpPr>
        <p:spPr bwMode="auto">
          <a:xfrm>
            <a:off x="5751513" y="995363"/>
            <a:ext cx="636587" cy="554037"/>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2712" name="Rectangle 7"/>
          <p:cNvSpPr>
            <a:spLocks noChangeArrowheads="1"/>
          </p:cNvSpPr>
          <p:nvPr/>
        </p:nvSpPr>
        <p:spPr bwMode="auto">
          <a:xfrm>
            <a:off x="4065588" y="973138"/>
            <a:ext cx="636587" cy="554037"/>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2713" name="Rectangle 8"/>
          <p:cNvSpPr>
            <a:spLocks noChangeArrowheads="1"/>
          </p:cNvSpPr>
          <p:nvPr/>
        </p:nvSpPr>
        <p:spPr bwMode="auto">
          <a:xfrm>
            <a:off x="6530975" y="982663"/>
            <a:ext cx="636588" cy="555625"/>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2714" name="Rectangle 9"/>
          <p:cNvSpPr>
            <a:spLocks noChangeArrowheads="1"/>
          </p:cNvSpPr>
          <p:nvPr/>
        </p:nvSpPr>
        <p:spPr bwMode="auto">
          <a:xfrm>
            <a:off x="7340600" y="960438"/>
            <a:ext cx="636588" cy="555625"/>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2715" name="Rectangle 10"/>
          <p:cNvSpPr>
            <a:spLocks noChangeArrowheads="1"/>
          </p:cNvSpPr>
          <p:nvPr/>
        </p:nvSpPr>
        <p:spPr bwMode="auto">
          <a:xfrm>
            <a:off x="8229600" y="960438"/>
            <a:ext cx="636588" cy="555625"/>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2716" name="Rectangle 11"/>
          <p:cNvSpPr>
            <a:spLocks noChangeArrowheads="1"/>
          </p:cNvSpPr>
          <p:nvPr/>
        </p:nvSpPr>
        <p:spPr bwMode="auto">
          <a:xfrm>
            <a:off x="203200" y="6038850"/>
            <a:ext cx="638175" cy="555625"/>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2717" name="Rectangle 12"/>
          <p:cNvSpPr>
            <a:spLocks noChangeArrowheads="1"/>
          </p:cNvSpPr>
          <p:nvPr/>
        </p:nvSpPr>
        <p:spPr bwMode="auto">
          <a:xfrm>
            <a:off x="195263" y="4794250"/>
            <a:ext cx="636587" cy="555625"/>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2718" name="Rectangle 13"/>
          <p:cNvSpPr>
            <a:spLocks noChangeArrowheads="1"/>
          </p:cNvSpPr>
          <p:nvPr/>
        </p:nvSpPr>
        <p:spPr bwMode="auto">
          <a:xfrm>
            <a:off x="211138" y="5429250"/>
            <a:ext cx="636587" cy="555625"/>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2719" name="TextBox 4"/>
          <p:cNvSpPr txBox="1">
            <a:spLocks noChangeArrowheads="1"/>
          </p:cNvSpPr>
          <p:nvPr/>
        </p:nvSpPr>
        <p:spPr bwMode="auto">
          <a:xfrm>
            <a:off x="71438" y="2892425"/>
            <a:ext cx="792162" cy="646113"/>
          </a:xfrm>
          <a:prstGeom prst="rect">
            <a:avLst/>
          </a:prstGeom>
          <a:solidFill>
            <a:schemeClr val="bg1"/>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800" i="1">
                <a:solidFill>
                  <a:schemeClr val="tx1"/>
                </a:solidFill>
              </a:rPr>
              <a:t>10 min.</a:t>
            </a:r>
          </a:p>
        </p:txBody>
      </p:sp>
      <p:pic>
        <p:nvPicPr>
          <p:cNvPr id="72720"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1"/>
          <p:cNvSpPr>
            <a:spLocks noGrp="1"/>
          </p:cNvSpPr>
          <p:nvPr>
            <p:ph type="title"/>
          </p:nvPr>
        </p:nvSpPr>
        <p:spPr>
          <a:xfrm>
            <a:off x="247650" y="587375"/>
            <a:ext cx="8505825" cy="344488"/>
          </a:xfrm>
        </p:spPr>
        <p:txBody>
          <a:bodyPr/>
          <a:lstStyle/>
          <a:p>
            <a:r>
              <a:rPr lang="en-US" altLang="en-US"/>
              <a:t>KJ Exercise : Titling Groups</a:t>
            </a:r>
          </a:p>
        </p:txBody>
      </p:sp>
      <p:sp>
        <p:nvSpPr>
          <p:cNvPr id="73731" name="TextBox 2"/>
          <p:cNvSpPr txBox="1">
            <a:spLocks noChangeArrowheads="1"/>
          </p:cNvSpPr>
          <p:nvPr/>
        </p:nvSpPr>
        <p:spPr bwMode="auto">
          <a:xfrm>
            <a:off x="266700" y="1314450"/>
            <a:ext cx="8128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2. Titling</a:t>
            </a:r>
          </a:p>
        </p:txBody>
      </p:sp>
      <p:sp>
        <p:nvSpPr>
          <p:cNvPr id="73732" name="TextBox 3"/>
          <p:cNvSpPr txBox="1">
            <a:spLocks noChangeArrowheads="1"/>
          </p:cNvSpPr>
          <p:nvPr/>
        </p:nvSpPr>
        <p:spPr bwMode="auto">
          <a:xfrm>
            <a:off x="996950" y="1663700"/>
            <a:ext cx="7797800" cy="4786313"/>
          </a:xfrm>
          <a:prstGeom prst="rect">
            <a:avLst/>
          </a:prstGeom>
          <a:noFill/>
          <a:ln w="9525">
            <a:solidFill>
              <a:srgbClr val="002625"/>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spcAft>
                <a:spcPts val="600"/>
              </a:spcAft>
            </a:pPr>
            <a:r>
              <a:rPr lang="en-US" altLang="en-US" sz="1800">
                <a:solidFill>
                  <a:schemeClr val="tx1"/>
                </a:solidFill>
              </a:rPr>
              <a:t>The ideal group title:</a:t>
            </a:r>
          </a:p>
          <a:p>
            <a:pPr eaLnBrk="1" hangingPunct="1">
              <a:spcBef>
                <a:spcPct val="0"/>
              </a:spcBef>
              <a:spcAft>
                <a:spcPts val="600"/>
              </a:spcAft>
            </a:pPr>
            <a:r>
              <a:rPr lang="en-US" altLang="en-US" sz="1800">
                <a:solidFill>
                  <a:schemeClr val="tx1"/>
                </a:solidFill>
              </a:rPr>
              <a:t>-  Is a clear and appropriate answer to the theme question</a:t>
            </a:r>
          </a:p>
          <a:p>
            <a:pPr eaLnBrk="1" hangingPunct="1">
              <a:spcBef>
                <a:spcPct val="0"/>
              </a:spcBef>
              <a:spcAft>
                <a:spcPts val="600"/>
              </a:spcAft>
            </a:pPr>
            <a:r>
              <a:rPr lang="en-US" altLang="en-US" sz="1800">
                <a:solidFill>
                  <a:schemeClr val="tx1"/>
                </a:solidFill>
              </a:rPr>
              <a:t> - Is minimally (one rung) up the ladder of abstraction.</a:t>
            </a:r>
            <a:br>
              <a:rPr lang="en-US" altLang="en-US" sz="1800">
                <a:solidFill>
                  <a:schemeClr val="tx1"/>
                </a:solidFill>
              </a:rPr>
            </a:br>
            <a:r>
              <a:rPr lang="en-US" altLang="en-US" sz="1800">
                <a:solidFill>
                  <a:schemeClr val="tx1"/>
                </a:solidFill>
              </a:rPr>
              <a:t>   As low in abstraction as possible, while still being an equal</a:t>
            </a:r>
            <a:br>
              <a:rPr lang="en-US" altLang="en-US" sz="1800">
                <a:solidFill>
                  <a:schemeClr val="tx1"/>
                </a:solidFill>
              </a:rPr>
            </a:br>
            <a:r>
              <a:rPr lang="en-US" altLang="en-US" sz="1800">
                <a:solidFill>
                  <a:schemeClr val="tx1"/>
                </a:solidFill>
              </a:rPr>
              <a:t>   and fair parent to the ‘child’ notes it seeks to represent.</a:t>
            </a:r>
            <a:br>
              <a:rPr lang="en-US" altLang="en-US" sz="1800">
                <a:solidFill>
                  <a:schemeClr val="tx1"/>
                </a:solidFill>
              </a:rPr>
            </a:br>
            <a:r>
              <a:rPr lang="en-US" altLang="en-US" sz="1800">
                <a:solidFill>
                  <a:schemeClr val="tx1"/>
                </a:solidFill>
              </a:rPr>
              <a:t>   In object-oriented terms, this is like ‘inheritance the other</a:t>
            </a:r>
            <a:br>
              <a:rPr lang="en-US" altLang="en-US" sz="1800">
                <a:solidFill>
                  <a:schemeClr val="tx1"/>
                </a:solidFill>
              </a:rPr>
            </a:br>
            <a:r>
              <a:rPr lang="en-US" altLang="en-US" sz="1800">
                <a:solidFill>
                  <a:schemeClr val="tx1"/>
                </a:solidFill>
              </a:rPr>
              <a:t>   way around’ – looking for the right ‘base class’ </a:t>
            </a:r>
          </a:p>
          <a:p>
            <a:pPr eaLnBrk="1" hangingPunct="1">
              <a:spcBef>
                <a:spcPct val="0"/>
              </a:spcBef>
              <a:spcAft>
                <a:spcPts val="600"/>
              </a:spcAft>
              <a:buFontTx/>
              <a:buChar char="-"/>
            </a:pPr>
            <a:r>
              <a:rPr lang="en-US" altLang="en-US" sz="1800">
                <a:solidFill>
                  <a:schemeClr val="tx1"/>
                </a:solidFill>
              </a:rPr>
              <a:t>Is an equally good caption for each of the ‘pictures’ (stories) described in the individual notes.</a:t>
            </a:r>
          </a:p>
          <a:p>
            <a:pPr eaLnBrk="1" hangingPunct="1">
              <a:spcBef>
                <a:spcPct val="0"/>
              </a:spcBef>
              <a:spcAft>
                <a:spcPts val="600"/>
              </a:spcAft>
            </a:pPr>
            <a:r>
              <a:rPr lang="en-US" altLang="en-US" sz="1800">
                <a:solidFill>
                  <a:schemeClr val="tx1"/>
                </a:solidFill>
              </a:rPr>
              <a:t>- Is NOT concatenation or cause-and-effect. (avoid ‘and’)</a:t>
            </a:r>
            <a:br>
              <a:rPr lang="en-US" altLang="en-US" sz="1800">
                <a:solidFill>
                  <a:schemeClr val="tx1"/>
                </a:solidFill>
              </a:rPr>
            </a:br>
            <a:endParaRPr lang="en-US" altLang="en-US" sz="1800">
              <a:solidFill>
                <a:schemeClr val="tx1"/>
              </a:solidFill>
            </a:endParaRPr>
          </a:p>
          <a:p>
            <a:pPr eaLnBrk="1" hangingPunct="1">
              <a:spcBef>
                <a:spcPct val="0"/>
              </a:spcBef>
              <a:spcAft>
                <a:spcPts val="600"/>
              </a:spcAft>
            </a:pPr>
            <a:r>
              <a:rPr lang="en-US" altLang="en-US" sz="1800">
                <a:solidFill>
                  <a:schemeClr val="tx1"/>
                </a:solidFill>
              </a:rPr>
              <a:t>Using or indicating red ink, draft a title for your one or more groups.</a:t>
            </a:r>
          </a:p>
          <a:p>
            <a:pPr eaLnBrk="1" hangingPunct="1">
              <a:spcBef>
                <a:spcPct val="0"/>
              </a:spcBef>
              <a:spcAft>
                <a:spcPts val="600"/>
              </a:spcAft>
            </a:pPr>
            <a:endParaRPr lang="en-US" altLang="en-US" sz="1800">
              <a:solidFill>
                <a:schemeClr val="tx1"/>
              </a:solidFill>
            </a:endParaRPr>
          </a:p>
          <a:p>
            <a:pPr eaLnBrk="1" hangingPunct="1">
              <a:spcBef>
                <a:spcPct val="0"/>
              </a:spcBef>
              <a:spcAft>
                <a:spcPts val="600"/>
              </a:spcAft>
            </a:pPr>
            <a:r>
              <a:rPr lang="en-US" altLang="en-US" sz="1800">
                <a:solidFill>
                  <a:schemeClr val="tx1"/>
                </a:solidFill>
              </a:rPr>
              <a:t>Prepare to debrief</a:t>
            </a:r>
            <a:br>
              <a:rPr lang="en-US" altLang="en-US" sz="1800">
                <a:solidFill>
                  <a:schemeClr val="tx1"/>
                </a:solidFill>
              </a:rPr>
            </a:br>
            <a:endParaRPr lang="en-US" altLang="en-US" sz="1800">
              <a:solidFill>
                <a:schemeClr val="tx1"/>
              </a:solidFill>
            </a:endParaRPr>
          </a:p>
        </p:txBody>
      </p:sp>
      <p:sp>
        <p:nvSpPr>
          <p:cNvPr id="73733" name="Rectangle 4"/>
          <p:cNvSpPr>
            <a:spLocks noChangeArrowheads="1"/>
          </p:cNvSpPr>
          <p:nvPr/>
        </p:nvSpPr>
        <p:spPr bwMode="auto">
          <a:xfrm>
            <a:off x="4870450" y="944563"/>
            <a:ext cx="636588" cy="555625"/>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3734" name="Rectangle 5"/>
          <p:cNvSpPr>
            <a:spLocks noChangeArrowheads="1"/>
          </p:cNvSpPr>
          <p:nvPr/>
        </p:nvSpPr>
        <p:spPr bwMode="auto">
          <a:xfrm>
            <a:off x="3316288" y="974725"/>
            <a:ext cx="638175" cy="554038"/>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3735" name="Rectangle 6"/>
          <p:cNvSpPr>
            <a:spLocks noChangeArrowheads="1"/>
          </p:cNvSpPr>
          <p:nvPr/>
        </p:nvSpPr>
        <p:spPr bwMode="auto">
          <a:xfrm>
            <a:off x="5751513" y="995363"/>
            <a:ext cx="636587" cy="554037"/>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3736" name="Rectangle 7"/>
          <p:cNvSpPr>
            <a:spLocks noChangeArrowheads="1"/>
          </p:cNvSpPr>
          <p:nvPr/>
        </p:nvSpPr>
        <p:spPr bwMode="auto">
          <a:xfrm>
            <a:off x="4065588" y="973138"/>
            <a:ext cx="636587" cy="554037"/>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3737" name="Rectangle 8"/>
          <p:cNvSpPr>
            <a:spLocks noChangeArrowheads="1"/>
          </p:cNvSpPr>
          <p:nvPr/>
        </p:nvSpPr>
        <p:spPr bwMode="auto">
          <a:xfrm>
            <a:off x="6530975" y="982663"/>
            <a:ext cx="636588" cy="555625"/>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3738" name="Rectangle 9"/>
          <p:cNvSpPr>
            <a:spLocks noChangeArrowheads="1"/>
          </p:cNvSpPr>
          <p:nvPr/>
        </p:nvSpPr>
        <p:spPr bwMode="auto">
          <a:xfrm>
            <a:off x="7340600" y="960438"/>
            <a:ext cx="636588" cy="555625"/>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3739" name="Rectangle 10"/>
          <p:cNvSpPr>
            <a:spLocks noChangeArrowheads="1"/>
          </p:cNvSpPr>
          <p:nvPr/>
        </p:nvSpPr>
        <p:spPr bwMode="auto">
          <a:xfrm>
            <a:off x="8229600" y="960438"/>
            <a:ext cx="636588" cy="555625"/>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3740" name="Rectangle 11"/>
          <p:cNvSpPr>
            <a:spLocks noChangeArrowheads="1"/>
          </p:cNvSpPr>
          <p:nvPr/>
        </p:nvSpPr>
        <p:spPr bwMode="auto">
          <a:xfrm>
            <a:off x="203200" y="6038850"/>
            <a:ext cx="638175" cy="555625"/>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3741" name="Rectangle 12"/>
          <p:cNvSpPr>
            <a:spLocks noChangeArrowheads="1"/>
          </p:cNvSpPr>
          <p:nvPr/>
        </p:nvSpPr>
        <p:spPr bwMode="auto">
          <a:xfrm>
            <a:off x="195263" y="4794250"/>
            <a:ext cx="636587" cy="555625"/>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3742" name="Rectangle 13"/>
          <p:cNvSpPr>
            <a:spLocks noChangeArrowheads="1"/>
          </p:cNvSpPr>
          <p:nvPr/>
        </p:nvSpPr>
        <p:spPr bwMode="auto">
          <a:xfrm>
            <a:off x="211138" y="5429250"/>
            <a:ext cx="636587" cy="555625"/>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73743" name="Rectangle 14"/>
          <p:cNvSpPr>
            <a:spLocks noChangeArrowheads="1"/>
          </p:cNvSpPr>
          <p:nvPr/>
        </p:nvSpPr>
        <p:spPr bwMode="auto">
          <a:xfrm>
            <a:off x="160338" y="4095750"/>
            <a:ext cx="638175" cy="555625"/>
          </a:xfrm>
          <a:prstGeom prst="rect">
            <a:avLst/>
          </a:prstGeom>
          <a:solidFill>
            <a:srgbClr val="FFFFD5"/>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cxnSp>
        <p:nvCxnSpPr>
          <p:cNvPr id="73744" name="Straight Connector 16"/>
          <p:cNvCxnSpPr>
            <a:cxnSpLocks noChangeShapeType="1"/>
          </p:cNvCxnSpPr>
          <p:nvPr/>
        </p:nvCxnSpPr>
        <p:spPr bwMode="auto">
          <a:xfrm>
            <a:off x="277813" y="4294188"/>
            <a:ext cx="400050" cy="1587"/>
          </a:xfrm>
          <a:prstGeom prst="line">
            <a:avLst/>
          </a:prstGeom>
          <a:noFill/>
          <a:ln w="38100" algn="ctr">
            <a:solidFill>
              <a:srgbClr val="FF0000"/>
            </a:solidFill>
            <a:round/>
            <a:headEnd/>
            <a:tailEnd/>
          </a:ln>
          <a:extLst>
            <a:ext uri="{909E8E84-426E-40DD-AFC4-6F175D3DCCD1}">
              <a14:hiddenFill xmlns:a14="http://schemas.microsoft.com/office/drawing/2010/main">
                <a:noFill/>
              </a14:hiddenFill>
            </a:ext>
          </a:extLst>
        </p:spPr>
      </p:cxnSp>
      <p:cxnSp>
        <p:nvCxnSpPr>
          <p:cNvPr id="73745" name="Straight Connector 17"/>
          <p:cNvCxnSpPr>
            <a:cxnSpLocks noChangeShapeType="1"/>
          </p:cNvCxnSpPr>
          <p:nvPr/>
        </p:nvCxnSpPr>
        <p:spPr bwMode="auto">
          <a:xfrm>
            <a:off x="327025" y="4446588"/>
            <a:ext cx="400050" cy="1587"/>
          </a:xfrm>
          <a:prstGeom prst="line">
            <a:avLst/>
          </a:prstGeom>
          <a:noFill/>
          <a:ln w="38100" algn="ctr">
            <a:solidFill>
              <a:srgbClr val="FF0000"/>
            </a:solidFill>
            <a:round/>
            <a:headEnd/>
            <a:tailEnd/>
          </a:ln>
          <a:extLst>
            <a:ext uri="{909E8E84-426E-40DD-AFC4-6F175D3DCCD1}">
              <a14:hiddenFill xmlns:a14="http://schemas.microsoft.com/office/drawing/2010/main">
                <a:noFill/>
              </a14:hiddenFill>
            </a:ext>
          </a:extLst>
        </p:spPr>
      </p:cxnSp>
      <p:sp>
        <p:nvSpPr>
          <p:cNvPr id="73746" name="TextBox 4"/>
          <p:cNvSpPr txBox="1">
            <a:spLocks noChangeArrowheads="1"/>
          </p:cNvSpPr>
          <p:nvPr/>
        </p:nvSpPr>
        <p:spPr bwMode="auto">
          <a:xfrm>
            <a:off x="177800" y="2625725"/>
            <a:ext cx="792163" cy="646113"/>
          </a:xfrm>
          <a:prstGeom prst="rect">
            <a:avLst/>
          </a:prstGeom>
          <a:solidFill>
            <a:schemeClr val="bg1"/>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800" i="1">
                <a:solidFill>
                  <a:schemeClr val="tx1"/>
                </a:solidFill>
              </a:rPr>
              <a:t>10 min.</a:t>
            </a:r>
          </a:p>
        </p:txBody>
      </p:sp>
      <p:pic>
        <p:nvPicPr>
          <p:cNvPr id="73747"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p:cNvSpPr>
            <a:spLocks noGrp="1"/>
          </p:cNvSpPr>
          <p:nvPr>
            <p:ph type="title"/>
          </p:nvPr>
        </p:nvSpPr>
        <p:spPr>
          <a:xfrm>
            <a:off x="257175" y="546100"/>
            <a:ext cx="8505825" cy="590550"/>
          </a:xfrm>
        </p:spPr>
        <p:txBody>
          <a:bodyPr/>
          <a:lstStyle/>
          <a:p>
            <a:r>
              <a:rPr lang="en-US" altLang="en-US"/>
              <a:t>Tips for More Effective Affinities</a:t>
            </a:r>
            <a:br>
              <a:rPr lang="en-US" altLang="en-US"/>
            </a:br>
            <a:r>
              <a:rPr lang="en-US" altLang="en-US" sz="2000"/>
              <a:t>KJ insight can help in streamlined form</a:t>
            </a:r>
            <a:endParaRPr lang="en-US" altLang="en-US"/>
          </a:p>
        </p:txBody>
      </p:sp>
      <p:sp>
        <p:nvSpPr>
          <p:cNvPr id="74755" name="TextBox 2"/>
          <p:cNvSpPr txBox="1">
            <a:spLocks noChangeArrowheads="1"/>
          </p:cNvSpPr>
          <p:nvPr/>
        </p:nvSpPr>
        <p:spPr bwMode="auto">
          <a:xfrm>
            <a:off x="365125" y="1392238"/>
            <a:ext cx="8229600" cy="295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1600">
                <a:solidFill>
                  <a:srgbClr val="FFFF99"/>
                </a:solidFill>
                <a:latin typeface="Arial" panose="020B0604020202020204" pitchFamily="34" charset="0"/>
              </a:defRPr>
            </a:lvl1pPr>
            <a:lvl2pPr marL="914400" indent="-45720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buFontTx/>
              <a:buAutoNum type="arabicPeriod"/>
            </a:pPr>
            <a:r>
              <a:rPr lang="en-US" altLang="en-US" sz="2000" b="1">
                <a:solidFill>
                  <a:schemeClr val="tx1"/>
                </a:solidFill>
              </a:rPr>
              <a:t>Have a theme question</a:t>
            </a:r>
            <a:r>
              <a:rPr lang="en-US" altLang="en-US" sz="2000">
                <a:solidFill>
                  <a:schemeClr val="tx1"/>
                </a:solidFill>
              </a:rPr>
              <a:t> to help everyone be clear about what this affinity is looking for.</a:t>
            </a:r>
          </a:p>
          <a:p>
            <a:pPr eaLnBrk="1" hangingPunct="1">
              <a:spcBef>
                <a:spcPct val="0"/>
              </a:spcBef>
              <a:buFontTx/>
              <a:buAutoNum type="arabicPeriod"/>
            </a:pPr>
            <a:endParaRPr lang="en-US" altLang="en-US" sz="2000">
              <a:solidFill>
                <a:schemeClr val="tx1"/>
              </a:solidFill>
            </a:endParaRPr>
          </a:p>
          <a:p>
            <a:pPr lvl="1" eaLnBrk="1" hangingPunct="1">
              <a:spcBef>
                <a:spcPct val="0"/>
              </a:spcBef>
            </a:pPr>
            <a:r>
              <a:rPr lang="en-US" altLang="en-US" sz="2000">
                <a:solidFill>
                  <a:schemeClr val="tx1"/>
                </a:solidFill>
              </a:rPr>
              <a:t>   </a:t>
            </a:r>
            <a:r>
              <a:rPr lang="en-US" altLang="en-US" sz="1800">
                <a:solidFill>
                  <a:schemeClr val="tx1"/>
                </a:solidFill>
              </a:rPr>
              <a:t>IDEAS				“How could we …”</a:t>
            </a:r>
          </a:p>
          <a:p>
            <a:pPr lvl="1" eaLnBrk="1" hangingPunct="1">
              <a:spcBef>
                <a:spcPct val="0"/>
              </a:spcBef>
            </a:pPr>
            <a:endParaRPr lang="en-US" altLang="en-US" sz="1800">
              <a:solidFill>
                <a:schemeClr val="tx1"/>
              </a:solidFill>
            </a:endParaRPr>
          </a:p>
          <a:p>
            <a:pPr lvl="1" eaLnBrk="1" hangingPunct="1">
              <a:spcBef>
                <a:spcPct val="0"/>
              </a:spcBef>
            </a:pPr>
            <a:r>
              <a:rPr lang="en-US" altLang="en-US" sz="1800">
                <a:solidFill>
                  <a:schemeClr val="tx1"/>
                </a:solidFill>
              </a:rPr>
              <a:t>   FACTS about a problem		“What problems have we seen..”</a:t>
            </a:r>
          </a:p>
          <a:p>
            <a:pPr lvl="1" eaLnBrk="1" hangingPunct="1">
              <a:spcBef>
                <a:spcPct val="0"/>
              </a:spcBef>
            </a:pPr>
            <a:endParaRPr lang="en-US" altLang="en-US" sz="1800">
              <a:solidFill>
                <a:schemeClr val="tx1"/>
              </a:solidFill>
            </a:endParaRPr>
          </a:p>
          <a:p>
            <a:pPr lvl="1" eaLnBrk="1" hangingPunct="1">
              <a:spcBef>
                <a:spcPct val="0"/>
              </a:spcBef>
            </a:pPr>
            <a:r>
              <a:rPr lang="en-US" altLang="en-US" sz="1800">
                <a:solidFill>
                  <a:schemeClr val="tx1"/>
                </a:solidFill>
              </a:rPr>
              <a:t>   INSIGHT about obstacles or issues	 “What obstacles do we face…”</a:t>
            </a:r>
          </a:p>
          <a:p>
            <a:pPr lvl="1" eaLnBrk="1" hangingPunct="1">
              <a:spcBef>
                <a:spcPct val="0"/>
              </a:spcBef>
            </a:pPr>
            <a:endParaRPr lang="en-US" altLang="en-US" sz="1800">
              <a:solidFill>
                <a:schemeClr val="tx1"/>
              </a:solidFill>
            </a:endParaRPr>
          </a:p>
          <a:p>
            <a:pPr lvl="1" eaLnBrk="1" hangingPunct="1">
              <a:spcBef>
                <a:spcPct val="0"/>
              </a:spcBef>
            </a:pPr>
            <a:endParaRPr lang="en-US" altLang="en-US" sz="1800">
              <a:solidFill>
                <a:schemeClr val="tx1"/>
              </a:solidFill>
            </a:endParaRPr>
          </a:p>
        </p:txBody>
      </p:sp>
      <p:sp>
        <p:nvSpPr>
          <p:cNvPr id="74756" name="TextBox 4"/>
          <p:cNvSpPr txBox="1">
            <a:spLocks noChangeArrowheads="1"/>
          </p:cNvSpPr>
          <p:nvPr/>
        </p:nvSpPr>
        <p:spPr bwMode="auto">
          <a:xfrm>
            <a:off x="381000" y="4343400"/>
            <a:ext cx="8666163" cy="192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8925" indent="-288925"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2. Limit (gently) the size of affinitized groups</a:t>
            </a:r>
            <a:r>
              <a:rPr lang="en-US" altLang="en-US" sz="2000">
                <a:solidFill>
                  <a:schemeClr val="tx1"/>
                </a:solidFill>
              </a:rPr>
              <a:t> (4-6 could be good). Big groups can hide info (or be OK, depending).</a:t>
            </a:r>
          </a:p>
          <a:p>
            <a:pPr eaLnBrk="1" hangingPunct="1">
              <a:spcBef>
                <a:spcPct val="0"/>
              </a:spcBef>
            </a:pPr>
            <a:endParaRPr lang="en-US" altLang="en-US" sz="2000">
              <a:solidFill>
                <a:schemeClr val="tx1"/>
              </a:solidFill>
            </a:endParaRPr>
          </a:p>
          <a:p>
            <a:pPr eaLnBrk="1" hangingPunct="1">
              <a:spcBef>
                <a:spcPct val="0"/>
              </a:spcBef>
            </a:pPr>
            <a:r>
              <a:rPr lang="en-US" altLang="en-US" sz="2000" b="1">
                <a:solidFill>
                  <a:schemeClr val="tx1"/>
                </a:solidFill>
              </a:rPr>
              <a:t>3.</a:t>
            </a:r>
            <a:r>
              <a:rPr lang="en-US" altLang="en-US" sz="2000">
                <a:solidFill>
                  <a:schemeClr val="tx1"/>
                </a:solidFill>
              </a:rPr>
              <a:t>  If you seek facts, </a:t>
            </a:r>
            <a:r>
              <a:rPr lang="en-US" altLang="en-US" sz="2000" b="1">
                <a:solidFill>
                  <a:schemeClr val="tx1"/>
                </a:solidFill>
              </a:rPr>
              <a:t>spend a few minutes up front on the basic semantics of </a:t>
            </a:r>
            <a:r>
              <a:rPr lang="en-US" altLang="en-US" sz="2000" b="1">
                <a:solidFill>
                  <a:srgbClr val="6699CC"/>
                </a:solidFill>
              </a:rPr>
              <a:t>report language</a:t>
            </a:r>
            <a:r>
              <a:rPr lang="en-US" altLang="en-US" sz="2000" b="1">
                <a:solidFill>
                  <a:schemeClr val="tx1"/>
                </a:solidFill>
              </a:rPr>
              <a:t> and </a:t>
            </a:r>
            <a:r>
              <a:rPr lang="en-US" altLang="en-US" sz="2000" b="1">
                <a:solidFill>
                  <a:srgbClr val="6699CC"/>
                </a:solidFill>
              </a:rPr>
              <a:t>abstraction</a:t>
            </a:r>
            <a:r>
              <a:rPr lang="en-US" altLang="en-US" sz="2000">
                <a:solidFill>
                  <a:schemeClr val="tx1"/>
                </a:solidFill>
              </a:rPr>
              <a:t> to help people deliver more useful facts at the outset.</a:t>
            </a:r>
          </a:p>
        </p:txBody>
      </p:sp>
      <p:pic>
        <p:nvPicPr>
          <p:cNvPr id="74757"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p:cNvSpPr>
            <a:spLocks noGrp="1"/>
          </p:cNvSpPr>
          <p:nvPr>
            <p:ph type="title"/>
          </p:nvPr>
        </p:nvSpPr>
        <p:spPr>
          <a:xfrm>
            <a:off x="244475" y="657225"/>
            <a:ext cx="8521700" cy="341313"/>
          </a:xfrm>
        </p:spPr>
        <p:txBody>
          <a:bodyPr/>
          <a:lstStyle/>
          <a:p>
            <a:pPr eaLnBrk="1" hangingPunct="1"/>
            <a:r>
              <a:rPr lang="en-US" altLang="en-US"/>
              <a:t>Types of Data That May Be </a:t>
            </a:r>
            <a:r>
              <a:rPr lang="en-US" altLang="en-US" i="1"/>
              <a:t>Affinitized</a:t>
            </a:r>
          </a:p>
        </p:txBody>
      </p:sp>
      <p:sp>
        <p:nvSpPr>
          <p:cNvPr id="75779" name="TextBox 2"/>
          <p:cNvSpPr txBox="1">
            <a:spLocks noChangeArrowheads="1"/>
          </p:cNvSpPr>
          <p:nvPr/>
        </p:nvSpPr>
        <p:spPr bwMode="auto">
          <a:xfrm rot="680543">
            <a:off x="5273675" y="1971675"/>
            <a:ext cx="35861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400" b="1">
                <a:solidFill>
                  <a:schemeClr val="tx1"/>
                </a:solidFill>
              </a:rPr>
              <a:t>Ideas about solutions</a:t>
            </a:r>
          </a:p>
        </p:txBody>
      </p:sp>
      <p:sp>
        <p:nvSpPr>
          <p:cNvPr id="75780" name="TextBox 3"/>
          <p:cNvSpPr txBox="1">
            <a:spLocks noChangeArrowheads="1"/>
          </p:cNvSpPr>
          <p:nvPr/>
        </p:nvSpPr>
        <p:spPr bwMode="auto">
          <a:xfrm rot="-750007">
            <a:off x="2068513" y="2397125"/>
            <a:ext cx="35861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400" b="1">
                <a:solidFill>
                  <a:schemeClr val="tx1"/>
                </a:solidFill>
              </a:rPr>
              <a:t>Ideas about problems</a:t>
            </a:r>
          </a:p>
        </p:txBody>
      </p:sp>
      <p:sp>
        <p:nvSpPr>
          <p:cNvPr id="75781" name="TextBox 4"/>
          <p:cNvSpPr txBox="1">
            <a:spLocks noChangeArrowheads="1"/>
          </p:cNvSpPr>
          <p:nvPr/>
        </p:nvSpPr>
        <p:spPr bwMode="auto">
          <a:xfrm>
            <a:off x="4227513" y="2824163"/>
            <a:ext cx="42973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400" b="1">
                <a:solidFill>
                  <a:schemeClr val="tx1"/>
                </a:solidFill>
              </a:rPr>
              <a:t>Ideas about problem causes</a:t>
            </a:r>
          </a:p>
        </p:txBody>
      </p:sp>
      <p:sp>
        <p:nvSpPr>
          <p:cNvPr id="75782" name="TextBox 5"/>
          <p:cNvSpPr txBox="1">
            <a:spLocks noChangeArrowheads="1"/>
          </p:cNvSpPr>
          <p:nvPr/>
        </p:nvSpPr>
        <p:spPr bwMode="auto">
          <a:xfrm rot="-829968">
            <a:off x="325438" y="1770063"/>
            <a:ext cx="37480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400" b="1">
                <a:solidFill>
                  <a:schemeClr val="tx1"/>
                </a:solidFill>
              </a:rPr>
              <a:t>Facts about problems</a:t>
            </a:r>
          </a:p>
        </p:txBody>
      </p:sp>
      <p:sp>
        <p:nvSpPr>
          <p:cNvPr id="75783" name="TextBox 6"/>
          <p:cNvSpPr txBox="1">
            <a:spLocks noChangeArrowheads="1"/>
          </p:cNvSpPr>
          <p:nvPr/>
        </p:nvSpPr>
        <p:spPr bwMode="auto">
          <a:xfrm rot="-611734">
            <a:off x="327025" y="4075113"/>
            <a:ext cx="33035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400" b="1">
                <a:solidFill>
                  <a:schemeClr val="tx1"/>
                </a:solidFill>
              </a:rPr>
              <a:t>Facts about causes</a:t>
            </a:r>
          </a:p>
        </p:txBody>
      </p:sp>
      <p:sp>
        <p:nvSpPr>
          <p:cNvPr id="75784" name="TextBox 7"/>
          <p:cNvSpPr txBox="1">
            <a:spLocks noChangeArrowheads="1"/>
          </p:cNvSpPr>
          <p:nvPr/>
        </p:nvSpPr>
        <p:spPr bwMode="auto">
          <a:xfrm rot="813213">
            <a:off x="293688" y="3160713"/>
            <a:ext cx="331311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400" b="1">
                <a:solidFill>
                  <a:schemeClr val="tx1"/>
                </a:solidFill>
              </a:rPr>
              <a:t>Observations</a:t>
            </a:r>
          </a:p>
        </p:txBody>
      </p:sp>
      <p:sp>
        <p:nvSpPr>
          <p:cNvPr id="75785" name="TextBox 6"/>
          <p:cNvSpPr txBox="1">
            <a:spLocks noChangeArrowheads="1"/>
          </p:cNvSpPr>
          <p:nvPr/>
        </p:nvSpPr>
        <p:spPr bwMode="auto">
          <a:xfrm rot="576818">
            <a:off x="3632200" y="4645025"/>
            <a:ext cx="34956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400" b="1">
                <a:solidFill>
                  <a:schemeClr val="tx1"/>
                </a:solidFill>
              </a:rPr>
              <a:t>Reports of Situations</a:t>
            </a:r>
          </a:p>
        </p:txBody>
      </p:sp>
      <p:sp>
        <p:nvSpPr>
          <p:cNvPr id="75786" name="TextBox 6"/>
          <p:cNvSpPr txBox="1">
            <a:spLocks noChangeArrowheads="1"/>
          </p:cNvSpPr>
          <p:nvPr/>
        </p:nvSpPr>
        <p:spPr bwMode="auto">
          <a:xfrm rot="-934703">
            <a:off x="1220788" y="5027613"/>
            <a:ext cx="18589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400" b="1">
                <a:solidFill>
                  <a:schemeClr val="tx1"/>
                </a:solidFill>
              </a:rPr>
              <a:t>Obstacles</a:t>
            </a:r>
          </a:p>
        </p:txBody>
      </p:sp>
      <p:sp>
        <p:nvSpPr>
          <p:cNvPr id="75787" name="TextBox 6"/>
          <p:cNvSpPr txBox="1">
            <a:spLocks noChangeArrowheads="1"/>
          </p:cNvSpPr>
          <p:nvPr/>
        </p:nvSpPr>
        <p:spPr bwMode="auto">
          <a:xfrm rot="892161">
            <a:off x="4959350" y="3978275"/>
            <a:ext cx="30368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400" b="1">
                <a:solidFill>
                  <a:schemeClr val="tx1"/>
                </a:solidFill>
              </a:rPr>
              <a:t>Improvement Ideas</a:t>
            </a:r>
          </a:p>
        </p:txBody>
      </p:sp>
      <p:sp>
        <p:nvSpPr>
          <p:cNvPr id="75788" name="TextBox 11"/>
          <p:cNvSpPr txBox="1">
            <a:spLocks noChangeArrowheads="1"/>
          </p:cNvSpPr>
          <p:nvPr/>
        </p:nvSpPr>
        <p:spPr bwMode="auto">
          <a:xfrm>
            <a:off x="995363" y="6156325"/>
            <a:ext cx="78343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i="1">
                <a:solidFill>
                  <a:schemeClr val="tx1"/>
                </a:solidFill>
              </a:rPr>
              <a:t>And others… It helps to know what you are looking for.</a:t>
            </a:r>
          </a:p>
        </p:txBody>
      </p:sp>
      <p:pic>
        <p:nvPicPr>
          <p:cNvPr id="75789"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le 1"/>
          <p:cNvSpPr>
            <a:spLocks noGrp="1"/>
          </p:cNvSpPr>
          <p:nvPr>
            <p:ph type="title"/>
          </p:nvPr>
        </p:nvSpPr>
        <p:spPr/>
        <p:txBody>
          <a:bodyPr/>
          <a:lstStyle/>
          <a:p>
            <a:pPr eaLnBrk="1" hangingPunct="1"/>
            <a:r>
              <a:rPr lang="en-US" altLang="en-US"/>
              <a:t>Common Problems With Affinity</a:t>
            </a:r>
          </a:p>
        </p:txBody>
      </p:sp>
      <p:sp>
        <p:nvSpPr>
          <p:cNvPr id="76803" name="Rectangle 3"/>
          <p:cNvSpPr>
            <a:spLocks noChangeArrowheads="1"/>
          </p:cNvSpPr>
          <p:nvPr/>
        </p:nvSpPr>
        <p:spPr bwMode="auto">
          <a:xfrm>
            <a:off x="295275" y="2022475"/>
            <a:ext cx="3889375" cy="435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Many different levels of abstraction in the raw data</a:t>
            </a:r>
          </a:p>
          <a:p>
            <a:pPr eaLnBrk="1" hangingPunct="1">
              <a:spcBef>
                <a:spcPct val="0"/>
              </a:spcBef>
            </a:pPr>
            <a:endParaRPr lang="en-US" altLang="en-US" sz="2000">
              <a:solidFill>
                <a:schemeClr val="tx1"/>
              </a:solidFill>
            </a:endParaRPr>
          </a:p>
          <a:p>
            <a:pPr eaLnBrk="1" hangingPunct="1">
              <a:spcBef>
                <a:spcPct val="0"/>
              </a:spcBef>
            </a:pPr>
            <a:endParaRPr lang="en-US" altLang="en-US" sz="2000">
              <a:solidFill>
                <a:schemeClr val="tx1"/>
              </a:solidFill>
            </a:endParaRPr>
          </a:p>
          <a:p>
            <a:pPr eaLnBrk="1" hangingPunct="1">
              <a:spcBef>
                <a:spcPct val="0"/>
              </a:spcBef>
            </a:pPr>
            <a:endParaRPr lang="en-US" altLang="en-US" sz="2000">
              <a:solidFill>
                <a:schemeClr val="tx1"/>
              </a:solidFill>
            </a:endParaRPr>
          </a:p>
          <a:p>
            <a:pPr eaLnBrk="1" hangingPunct="1">
              <a:spcBef>
                <a:spcPct val="0"/>
              </a:spcBef>
            </a:pPr>
            <a:endParaRPr lang="en-US" altLang="en-US" sz="2000">
              <a:solidFill>
                <a:schemeClr val="tx1"/>
              </a:solidFill>
            </a:endParaRPr>
          </a:p>
          <a:p>
            <a:pPr eaLnBrk="1" hangingPunct="1">
              <a:spcBef>
                <a:spcPct val="0"/>
              </a:spcBef>
            </a:pPr>
            <a:r>
              <a:rPr lang="en-US" altLang="en-US" sz="2000">
                <a:solidFill>
                  <a:schemeClr val="tx1"/>
                </a:solidFill>
              </a:rPr>
              <a:t>Ambiguity in the language used on raw-data or title sticky notes</a:t>
            </a:r>
          </a:p>
          <a:p>
            <a:pPr eaLnBrk="1" hangingPunct="1">
              <a:spcBef>
                <a:spcPct val="0"/>
              </a:spcBef>
            </a:pPr>
            <a:endParaRPr lang="en-US" altLang="en-US" sz="2000">
              <a:solidFill>
                <a:schemeClr val="tx1"/>
              </a:solidFill>
            </a:endParaRPr>
          </a:p>
          <a:p>
            <a:pPr eaLnBrk="1" hangingPunct="1">
              <a:spcBef>
                <a:spcPct val="0"/>
              </a:spcBef>
            </a:pPr>
            <a:endParaRPr lang="en-US" altLang="en-US" sz="2000">
              <a:solidFill>
                <a:schemeClr val="tx1"/>
              </a:solidFill>
            </a:endParaRPr>
          </a:p>
          <a:p>
            <a:pPr eaLnBrk="1" hangingPunct="1">
              <a:spcBef>
                <a:spcPct val="0"/>
              </a:spcBef>
            </a:pPr>
            <a:endParaRPr lang="en-US" altLang="en-US" sz="2000">
              <a:solidFill>
                <a:schemeClr val="tx1"/>
              </a:solidFill>
            </a:endParaRPr>
          </a:p>
          <a:p>
            <a:pPr eaLnBrk="1" hangingPunct="1">
              <a:spcBef>
                <a:spcPct val="0"/>
              </a:spcBef>
            </a:pPr>
            <a:endParaRPr lang="en-US" altLang="en-US" sz="2000">
              <a:solidFill>
                <a:schemeClr val="tx1"/>
              </a:solidFill>
            </a:endParaRPr>
          </a:p>
          <a:p>
            <a:pPr eaLnBrk="1" hangingPunct="1">
              <a:spcBef>
                <a:spcPct val="0"/>
              </a:spcBef>
            </a:pPr>
            <a:r>
              <a:rPr lang="en-US" altLang="en-US" sz="2000">
                <a:solidFill>
                  <a:schemeClr val="tx1"/>
                </a:solidFill>
              </a:rPr>
              <a:t>Grouping using ‘logical/keyword’ thinking</a:t>
            </a:r>
          </a:p>
        </p:txBody>
      </p:sp>
      <p:sp>
        <p:nvSpPr>
          <p:cNvPr id="76804" name="Folded Corner 7"/>
          <p:cNvSpPr>
            <a:spLocks noChangeArrowheads="1"/>
          </p:cNvSpPr>
          <p:nvPr/>
        </p:nvSpPr>
        <p:spPr bwMode="gray">
          <a:xfrm>
            <a:off x="4268788" y="1844675"/>
            <a:ext cx="2032000" cy="1573213"/>
          </a:xfrm>
          <a:prstGeom prst="foldedCorner">
            <a:avLst>
              <a:gd name="adj" fmla="val 12704"/>
            </a:avLst>
          </a:prstGeom>
          <a:solidFill>
            <a:srgbClr val="FFFF99"/>
          </a:solidFill>
          <a:ln w="12700" algn="ctr">
            <a:solidFill>
              <a:srgbClr val="161645"/>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rgbClr val="000000"/>
                </a:solidFill>
              </a:rPr>
              <a:t>We get a few invoices back each day because of address errors</a:t>
            </a:r>
          </a:p>
        </p:txBody>
      </p:sp>
      <p:sp>
        <p:nvSpPr>
          <p:cNvPr id="76805" name="Folded Corner 8"/>
          <p:cNvSpPr>
            <a:spLocks noChangeArrowheads="1"/>
          </p:cNvSpPr>
          <p:nvPr/>
        </p:nvSpPr>
        <p:spPr bwMode="gray">
          <a:xfrm>
            <a:off x="6772275" y="1839913"/>
            <a:ext cx="2032000" cy="1633537"/>
          </a:xfrm>
          <a:prstGeom prst="foldedCorner">
            <a:avLst>
              <a:gd name="adj" fmla="val 16667"/>
            </a:avLst>
          </a:prstGeom>
          <a:solidFill>
            <a:srgbClr val="FFFF99"/>
          </a:solidFill>
          <a:ln w="12700" algn="ctr">
            <a:solidFill>
              <a:srgbClr val="161645"/>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rgbClr val="000000"/>
                </a:solidFill>
              </a:rPr>
              <a:t>The sales force doesn’t  understand our products and services</a:t>
            </a:r>
          </a:p>
        </p:txBody>
      </p:sp>
      <p:sp>
        <p:nvSpPr>
          <p:cNvPr id="76806" name="Folded Corner 9"/>
          <p:cNvSpPr>
            <a:spLocks noChangeArrowheads="1"/>
          </p:cNvSpPr>
          <p:nvPr/>
        </p:nvSpPr>
        <p:spPr bwMode="gray">
          <a:xfrm>
            <a:off x="4279900" y="3749675"/>
            <a:ext cx="2341563" cy="989013"/>
          </a:xfrm>
          <a:prstGeom prst="foldedCorner">
            <a:avLst>
              <a:gd name="adj" fmla="val 16667"/>
            </a:avLst>
          </a:prstGeom>
          <a:solidFill>
            <a:srgbClr val="FFFF99"/>
          </a:solidFill>
          <a:ln w="12700" algn="ctr">
            <a:solidFill>
              <a:srgbClr val="161645"/>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rgbClr val="000000"/>
                </a:solidFill>
              </a:rPr>
              <a:t>We have a hard time understanding priorities</a:t>
            </a:r>
          </a:p>
        </p:txBody>
      </p:sp>
      <p:sp>
        <p:nvSpPr>
          <p:cNvPr id="76807" name="Folded Corner 11"/>
          <p:cNvSpPr>
            <a:spLocks noChangeArrowheads="1"/>
          </p:cNvSpPr>
          <p:nvPr/>
        </p:nvSpPr>
        <p:spPr bwMode="gray">
          <a:xfrm>
            <a:off x="6778625" y="3729038"/>
            <a:ext cx="2220913" cy="1314450"/>
          </a:xfrm>
          <a:prstGeom prst="foldedCorner">
            <a:avLst>
              <a:gd name="adj" fmla="val 16667"/>
            </a:avLst>
          </a:prstGeom>
          <a:solidFill>
            <a:srgbClr val="FFFF99"/>
          </a:solidFill>
          <a:ln w="12700" algn="ctr">
            <a:solidFill>
              <a:srgbClr val="161645"/>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rgbClr val="000000"/>
                </a:solidFill>
              </a:rPr>
              <a:t>Some organizations are not onboard with the new system</a:t>
            </a:r>
          </a:p>
        </p:txBody>
      </p:sp>
      <p:sp>
        <p:nvSpPr>
          <p:cNvPr id="76808" name="Folded Corner 12"/>
          <p:cNvSpPr>
            <a:spLocks noChangeArrowheads="1"/>
          </p:cNvSpPr>
          <p:nvPr/>
        </p:nvSpPr>
        <p:spPr bwMode="gray">
          <a:xfrm>
            <a:off x="5583238" y="5189538"/>
            <a:ext cx="1757362" cy="349250"/>
          </a:xfrm>
          <a:prstGeom prst="foldedCorner">
            <a:avLst>
              <a:gd name="adj" fmla="val 16667"/>
            </a:avLst>
          </a:prstGeom>
          <a:solidFill>
            <a:srgbClr val="FFFF99"/>
          </a:solidFill>
          <a:ln w="12700" algn="ctr">
            <a:solidFill>
              <a:srgbClr val="161645"/>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rgbClr val="000000"/>
                </a:solidFill>
              </a:rPr>
              <a:t>Printer Issues</a:t>
            </a:r>
          </a:p>
        </p:txBody>
      </p:sp>
      <p:sp>
        <p:nvSpPr>
          <p:cNvPr id="76809" name="Folded Corner 14"/>
          <p:cNvSpPr>
            <a:spLocks noChangeArrowheads="1"/>
          </p:cNvSpPr>
          <p:nvPr/>
        </p:nvSpPr>
        <p:spPr bwMode="gray">
          <a:xfrm>
            <a:off x="4297363" y="5624513"/>
            <a:ext cx="1965325" cy="947737"/>
          </a:xfrm>
          <a:prstGeom prst="foldedCorner">
            <a:avLst>
              <a:gd name="adj" fmla="val 16667"/>
            </a:avLst>
          </a:prstGeom>
          <a:solidFill>
            <a:srgbClr val="FFFF99"/>
          </a:solidFill>
          <a:ln w="12700" algn="ctr">
            <a:solidFill>
              <a:srgbClr val="161645"/>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rgbClr val="000000"/>
                </a:solidFill>
              </a:rPr>
              <a:t>It takes forever to order a new printer</a:t>
            </a:r>
          </a:p>
        </p:txBody>
      </p:sp>
      <p:sp>
        <p:nvSpPr>
          <p:cNvPr id="76810" name="Folded Corner 15"/>
          <p:cNvSpPr>
            <a:spLocks noChangeArrowheads="1"/>
          </p:cNvSpPr>
          <p:nvPr/>
        </p:nvSpPr>
        <p:spPr bwMode="gray">
          <a:xfrm>
            <a:off x="6511925" y="5640388"/>
            <a:ext cx="2446338" cy="949325"/>
          </a:xfrm>
          <a:prstGeom prst="foldedCorner">
            <a:avLst>
              <a:gd name="adj" fmla="val 16667"/>
            </a:avLst>
          </a:prstGeom>
          <a:solidFill>
            <a:srgbClr val="FFFF99"/>
          </a:solidFill>
          <a:ln w="12700" algn="ctr">
            <a:solidFill>
              <a:srgbClr val="161645"/>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rgbClr val="000000"/>
                </a:solidFill>
              </a:rPr>
              <a:t>The network printers are down at least an hour every day </a:t>
            </a:r>
          </a:p>
        </p:txBody>
      </p:sp>
      <p:pic>
        <p:nvPicPr>
          <p:cNvPr id="76811"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6812" name="Rectangle 16"/>
          <p:cNvSpPr>
            <a:spLocks noChangeArrowheads="1"/>
          </p:cNvSpPr>
          <p:nvPr/>
        </p:nvSpPr>
        <p:spPr bwMode="gray">
          <a:xfrm>
            <a:off x="295275" y="1354138"/>
            <a:ext cx="70834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Mixing and mushing of ungrounded ideas, opinions, and facts</a:t>
            </a:r>
          </a:p>
        </p:txBody>
      </p:sp>
    </p:spTree>
  </p:cSld>
  <p:clrMapOvr>
    <a:masterClrMapping/>
  </p:clrMapOv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ext Box 2"/>
          <p:cNvSpPr txBox="1">
            <a:spLocks noChangeArrowheads="1"/>
          </p:cNvSpPr>
          <p:nvPr/>
        </p:nvSpPr>
        <p:spPr bwMode="auto">
          <a:xfrm>
            <a:off x="0" y="1054100"/>
            <a:ext cx="9144000" cy="4067175"/>
          </a:xfrm>
          <a:prstGeom prst="rect">
            <a:avLst/>
          </a:prstGeom>
          <a:solidFill>
            <a:srgbClr val="3C4F8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5760"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3200" b="1">
              <a:solidFill>
                <a:schemeClr val="bg1"/>
              </a:solidFill>
              <a:ea typeface="ＭＳ Ｐゴシック" panose="020B0600070205080204" pitchFamily="34" charset="-128"/>
            </a:endParaRPr>
          </a:p>
        </p:txBody>
      </p:sp>
      <p:grpSp>
        <p:nvGrpSpPr>
          <p:cNvPr id="77827" name="Group 3"/>
          <p:cNvGrpSpPr>
            <a:grpSpLocks/>
          </p:cNvGrpSpPr>
          <p:nvPr/>
        </p:nvGrpSpPr>
        <p:grpSpPr bwMode="auto">
          <a:xfrm>
            <a:off x="20638" y="1079500"/>
            <a:ext cx="2671762" cy="4014788"/>
            <a:chOff x="13" y="15"/>
            <a:chExt cx="2741" cy="3858"/>
          </a:xfrm>
        </p:grpSpPr>
        <p:sp>
          <p:nvSpPr>
            <p:cNvPr id="77829" name="Freeform 4"/>
            <p:cNvSpPr>
              <a:spLocks noChangeAspect="1"/>
            </p:cNvSpPr>
            <p:nvPr/>
          </p:nvSpPr>
          <p:spPr bwMode="auto">
            <a:xfrm>
              <a:off x="13" y="2190"/>
              <a:ext cx="1009" cy="98"/>
            </a:xfrm>
            <a:custGeom>
              <a:avLst/>
              <a:gdLst>
                <a:gd name="T0" fmla="*/ 1064 w 1004"/>
                <a:gd name="T1" fmla="*/ 0 h 98"/>
                <a:gd name="T2" fmla="*/ 0 w 1004"/>
                <a:gd name="T3" fmla="*/ 0 h 98"/>
                <a:gd name="T4" fmla="*/ 0 w 1004"/>
                <a:gd name="T5" fmla="*/ 98 h 98"/>
                <a:gd name="T6" fmla="*/ 966 w 1004"/>
                <a:gd name="T7" fmla="*/ 98 h 98"/>
                <a:gd name="T8" fmla="*/ 1064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1004" y="0"/>
                  </a:moveTo>
                  <a:lnTo>
                    <a:pt x="0" y="0"/>
                  </a:lnTo>
                  <a:lnTo>
                    <a:pt x="0" y="98"/>
                  </a:lnTo>
                  <a:lnTo>
                    <a:pt x="906" y="98"/>
                  </a:lnTo>
                  <a:lnTo>
                    <a:pt x="1004"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7830" name="Freeform 5"/>
            <p:cNvSpPr>
              <a:spLocks noChangeAspect="1"/>
            </p:cNvSpPr>
            <p:nvPr/>
          </p:nvSpPr>
          <p:spPr bwMode="auto">
            <a:xfrm>
              <a:off x="13" y="1016"/>
              <a:ext cx="411" cy="98"/>
            </a:xfrm>
            <a:custGeom>
              <a:avLst/>
              <a:gdLst>
                <a:gd name="T0" fmla="*/ 335 w 409"/>
                <a:gd name="T1" fmla="*/ 0 h 98"/>
                <a:gd name="T2" fmla="*/ 0 w 409"/>
                <a:gd name="T3" fmla="*/ 0 h 98"/>
                <a:gd name="T4" fmla="*/ 0 w 409"/>
                <a:gd name="T5" fmla="*/ 98 h 98"/>
                <a:gd name="T6" fmla="*/ 433 w 409"/>
                <a:gd name="T7" fmla="*/ 98 h 98"/>
                <a:gd name="T8" fmla="*/ 335 w 409"/>
                <a:gd name="T9" fmla="*/ 0 h 98"/>
                <a:gd name="T10" fmla="*/ 0 60000 65536"/>
                <a:gd name="T11" fmla="*/ 0 60000 65536"/>
                <a:gd name="T12" fmla="*/ 0 60000 65536"/>
                <a:gd name="T13" fmla="*/ 0 60000 65536"/>
                <a:gd name="T14" fmla="*/ 0 60000 65536"/>
                <a:gd name="T15" fmla="*/ 0 w 409"/>
                <a:gd name="T16" fmla="*/ 0 h 98"/>
                <a:gd name="T17" fmla="*/ 409 w 409"/>
                <a:gd name="T18" fmla="*/ 98 h 98"/>
              </a:gdLst>
              <a:ahLst/>
              <a:cxnLst>
                <a:cxn ang="T10">
                  <a:pos x="T0" y="T1"/>
                </a:cxn>
                <a:cxn ang="T11">
                  <a:pos x="T2" y="T3"/>
                </a:cxn>
                <a:cxn ang="T12">
                  <a:pos x="T4" y="T5"/>
                </a:cxn>
                <a:cxn ang="T13">
                  <a:pos x="T6" y="T7"/>
                </a:cxn>
                <a:cxn ang="T14">
                  <a:pos x="T8" y="T9"/>
                </a:cxn>
              </a:cxnLst>
              <a:rect l="T15" t="T16" r="T17" b="T18"/>
              <a:pathLst>
                <a:path w="409" h="98">
                  <a:moveTo>
                    <a:pt x="311" y="0"/>
                  </a:moveTo>
                  <a:lnTo>
                    <a:pt x="0" y="0"/>
                  </a:lnTo>
                  <a:lnTo>
                    <a:pt x="0" y="98"/>
                  </a:lnTo>
                  <a:lnTo>
                    <a:pt x="409" y="98"/>
                  </a:lnTo>
                  <a:lnTo>
                    <a:pt x="311"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7831" name="Freeform 6"/>
            <p:cNvSpPr>
              <a:spLocks noChangeAspect="1"/>
            </p:cNvSpPr>
            <p:nvPr/>
          </p:nvSpPr>
          <p:spPr bwMode="auto">
            <a:xfrm>
              <a:off x="13" y="2789"/>
              <a:ext cx="420" cy="107"/>
            </a:xfrm>
            <a:custGeom>
              <a:avLst/>
              <a:gdLst>
                <a:gd name="T0" fmla="*/ 442 w 418"/>
                <a:gd name="T1" fmla="*/ 0 h 107"/>
                <a:gd name="T2" fmla="*/ 0 w 418"/>
                <a:gd name="T3" fmla="*/ 0 h 107"/>
                <a:gd name="T4" fmla="*/ 0 w 418"/>
                <a:gd name="T5" fmla="*/ 107 h 107"/>
                <a:gd name="T6" fmla="*/ 332 w 418"/>
                <a:gd name="T7" fmla="*/ 107 h 107"/>
                <a:gd name="T8" fmla="*/ 442 w 418"/>
                <a:gd name="T9" fmla="*/ 0 h 107"/>
                <a:gd name="T10" fmla="*/ 0 60000 65536"/>
                <a:gd name="T11" fmla="*/ 0 60000 65536"/>
                <a:gd name="T12" fmla="*/ 0 60000 65536"/>
                <a:gd name="T13" fmla="*/ 0 60000 65536"/>
                <a:gd name="T14" fmla="*/ 0 60000 65536"/>
                <a:gd name="T15" fmla="*/ 0 w 418"/>
                <a:gd name="T16" fmla="*/ 0 h 107"/>
                <a:gd name="T17" fmla="*/ 418 w 418"/>
                <a:gd name="T18" fmla="*/ 107 h 107"/>
              </a:gdLst>
              <a:ahLst/>
              <a:cxnLst>
                <a:cxn ang="T10">
                  <a:pos x="T0" y="T1"/>
                </a:cxn>
                <a:cxn ang="T11">
                  <a:pos x="T2" y="T3"/>
                </a:cxn>
                <a:cxn ang="T12">
                  <a:pos x="T4" y="T5"/>
                </a:cxn>
                <a:cxn ang="T13">
                  <a:pos x="T6" y="T7"/>
                </a:cxn>
                <a:cxn ang="T14">
                  <a:pos x="T8" y="T9"/>
                </a:cxn>
              </a:cxnLst>
              <a:rect l="T15" t="T16" r="T17" b="T18"/>
              <a:pathLst>
                <a:path w="418" h="107">
                  <a:moveTo>
                    <a:pt x="418" y="0"/>
                  </a:moveTo>
                  <a:lnTo>
                    <a:pt x="0" y="0"/>
                  </a:lnTo>
                  <a:lnTo>
                    <a:pt x="0" y="107"/>
                  </a:lnTo>
                  <a:lnTo>
                    <a:pt x="311" y="107"/>
                  </a:lnTo>
                  <a:lnTo>
                    <a:pt x="418"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7832" name="Freeform 7"/>
            <p:cNvSpPr>
              <a:spLocks noChangeAspect="1"/>
            </p:cNvSpPr>
            <p:nvPr/>
          </p:nvSpPr>
          <p:spPr bwMode="auto">
            <a:xfrm>
              <a:off x="13" y="1599"/>
              <a:ext cx="1009" cy="98"/>
            </a:xfrm>
            <a:custGeom>
              <a:avLst/>
              <a:gdLst>
                <a:gd name="T0" fmla="*/ 966 w 1004"/>
                <a:gd name="T1" fmla="*/ 0 h 98"/>
                <a:gd name="T2" fmla="*/ 0 w 1004"/>
                <a:gd name="T3" fmla="*/ 0 h 98"/>
                <a:gd name="T4" fmla="*/ 0 w 1004"/>
                <a:gd name="T5" fmla="*/ 98 h 98"/>
                <a:gd name="T6" fmla="*/ 1064 w 1004"/>
                <a:gd name="T7" fmla="*/ 98 h 98"/>
                <a:gd name="T8" fmla="*/ 966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906" y="0"/>
                  </a:moveTo>
                  <a:lnTo>
                    <a:pt x="0" y="0"/>
                  </a:lnTo>
                  <a:lnTo>
                    <a:pt x="0" y="98"/>
                  </a:lnTo>
                  <a:lnTo>
                    <a:pt x="1004" y="98"/>
                  </a:lnTo>
                  <a:lnTo>
                    <a:pt x="90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7833" name="Freeform 8"/>
            <p:cNvSpPr>
              <a:spLocks noChangeAspect="1"/>
            </p:cNvSpPr>
            <p:nvPr/>
          </p:nvSpPr>
          <p:spPr bwMode="auto">
            <a:xfrm>
              <a:off x="13" y="1222"/>
              <a:ext cx="2277" cy="286"/>
            </a:xfrm>
            <a:custGeom>
              <a:avLst/>
              <a:gdLst>
                <a:gd name="T0" fmla="*/ 0 w 2266"/>
                <a:gd name="T1" fmla="*/ 297 h 285"/>
                <a:gd name="T2" fmla="*/ 2400 w 2266"/>
                <a:gd name="T3" fmla="*/ 297 h 285"/>
                <a:gd name="T4" fmla="*/ 2102 w 2266"/>
                <a:gd name="T5" fmla="*/ 0 h 285"/>
                <a:gd name="T6" fmla="*/ 0 w 2266"/>
                <a:gd name="T7" fmla="*/ 0 h 285"/>
                <a:gd name="T8" fmla="*/ 0 w 2266"/>
                <a:gd name="T9" fmla="*/ 297 h 285"/>
                <a:gd name="T10" fmla="*/ 0 60000 65536"/>
                <a:gd name="T11" fmla="*/ 0 60000 65536"/>
                <a:gd name="T12" fmla="*/ 0 60000 65536"/>
                <a:gd name="T13" fmla="*/ 0 60000 65536"/>
                <a:gd name="T14" fmla="*/ 0 60000 65536"/>
                <a:gd name="T15" fmla="*/ 0 w 2266"/>
                <a:gd name="T16" fmla="*/ 0 h 285"/>
                <a:gd name="T17" fmla="*/ 2266 w 2266"/>
                <a:gd name="T18" fmla="*/ 285 h 285"/>
              </a:gdLst>
              <a:ahLst/>
              <a:cxnLst>
                <a:cxn ang="T10">
                  <a:pos x="T0" y="T1"/>
                </a:cxn>
                <a:cxn ang="T11">
                  <a:pos x="T2" y="T3"/>
                </a:cxn>
                <a:cxn ang="T12">
                  <a:pos x="T4" y="T5"/>
                </a:cxn>
                <a:cxn ang="T13">
                  <a:pos x="T6" y="T7"/>
                </a:cxn>
                <a:cxn ang="T14">
                  <a:pos x="T8" y="T9"/>
                </a:cxn>
              </a:cxnLst>
              <a:rect l="T15" t="T16" r="T17" b="T18"/>
              <a:pathLst>
                <a:path w="2266" h="285">
                  <a:moveTo>
                    <a:pt x="0" y="285"/>
                  </a:moveTo>
                  <a:lnTo>
                    <a:pt x="2266" y="285"/>
                  </a:lnTo>
                  <a:lnTo>
                    <a:pt x="1982"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7834" name="Freeform 9"/>
            <p:cNvSpPr>
              <a:spLocks noChangeAspect="1"/>
            </p:cNvSpPr>
            <p:nvPr/>
          </p:nvSpPr>
          <p:spPr bwMode="auto">
            <a:xfrm>
              <a:off x="13" y="2395"/>
              <a:ext cx="2286" cy="286"/>
            </a:xfrm>
            <a:custGeom>
              <a:avLst/>
              <a:gdLst>
                <a:gd name="T0" fmla="*/ 0 w 2275"/>
                <a:gd name="T1" fmla="*/ 297 h 285"/>
                <a:gd name="T2" fmla="*/ 2111 w 2275"/>
                <a:gd name="T3" fmla="*/ 297 h 285"/>
                <a:gd name="T4" fmla="*/ 2409 w 2275"/>
                <a:gd name="T5" fmla="*/ 0 h 285"/>
                <a:gd name="T6" fmla="*/ 0 w 2275"/>
                <a:gd name="T7" fmla="*/ 0 h 285"/>
                <a:gd name="T8" fmla="*/ 0 w 2275"/>
                <a:gd name="T9" fmla="*/ 297 h 285"/>
                <a:gd name="T10" fmla="*/ 0 60000 65536"/>
                <a:gd name="T11" fmla="*/ 0 60000 65536"/>
                <a:gd name="T12" fmla="*/ 0 60000 65536"/>
                <a:gd name="T13" fmla="*/ 0 60000 65536"/>
                <a:gd name="T14" fmla="*/ 0 60000 65536"/>
                <a:gd name="T15" fmla="*/ 0 w 2275"/>
                <a:gd name="T16" fmla="*/ 0 h 285"/>
                <a:gd name="T17" fmla="*/ 2275 w 2275"/>
                <a:gd name="T18" fmla="*/ 285 h 285"/>
              </a:gdLst>
              <a:ahLst/>
              <a:cxnLst>
                <a:cxn ang="T10">
                  <a:pos x="T0" y="T1"/>
                </a:cxn>
                <a:cxn ang="T11">
                  <a:pos x="T2" y="T3"/>
                </a:cxn>
                <a:cxn ang="T12">
                  <a:pos x="T4" y="T5"/>
                </a:cxn>
                <a:cxn ang="T13">
                  <a:pos x="T6" y="T7"/>
                </a:cxn>
                <a:cxn ang="T14">
                  <a:pos x="T8" y="T9"/>
                </a:cxn>
              </a:cxnLst>
              <a:rect l="T15" t="T16" r="T17" b="T18"/>
              <a:pathLst>
                <a:path w="2275" h="285">
                  <a:moveTo>
                    <a:pt x="0" y="285"/>
                  </a:moveTo>
                  <a:lnTo>
                    <a:pt x="1991" y="285"/>
                  </a:lnTo>
                  <a:lnTo>
                    <a:pt x="227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7835" name="Freeform 10"/>
            <p:cNvSpPr>
              <a:spLocks noChangeAspect="1"/>
            </p:cNvSpPr>
            <p:nvPr/>
          </p:nvSpPr>
          <p:spPr bwMode="auto">
            <a:xfrm>
              <a:off x="13" y="1805"/>
              <a:ext cx="2741" cy="286"/>
            </a:xfrm>
            <a:custGeom>
              <a:avLst/>
              <a:gdLst>
                <a:gd name="T0" fmla="*/ 2738 w 2728"/>
                <a:gd name="T1" fmla="*/ 0 h 285"/>
                <a:gd name="T2" fmla="*/ 0 w 2728"/>
                <a:gd name="T3" fmla="*/ 0 h 285"/>
                <a:gd name="T4" fmla="*/ 0 w 2728"/>
                <a:gd name="T5" fmla="*/ 297 h 285"/>
                <a:gd name="T6" fmla="*/ 2738 w 2728"/>
                <a:gd name="T7" fmla="*/ 297 h 285"/>
                <a:gd name="T8" fmla="*/ 2887 w 2728"/>
                <a:gd name="T9" fmla="*/ 142 h 285"/>
                <a:gd name="T10" fmla="*/ 2738 w 2728"/>
                <a:gd name="T11" fmla="*/ 0 h 285"/>
                <a:gd name="T12" fmla="*/ 0 60000 65536"/>
                <a:gd name="T13" fmla="*/ 0 60000 65536"/>
                <a:gd name="T14" fmla="*/ 0 60000 65536"/>
                <a:gd name="T15" fmla="*/ 0 60000 65536"/>
                <a:gd name="T16" fmla="*/ 0 60000 65536"/>
                <a:gd name="T17" fmla="*/ 0 60000 65536"/>
                <a:gd name="T18" fmla="*/ 0 w 2728"/>
                <a:gd name="T19" fmla="*/ 0 h 285"/>
                <a:gd name="T20" fmla="*/ 2728 w 2728"/>
                <a:gd name="T21" fmla="*/ 285 h 285"/>
              </a:gdLst>
              <a:ahLst/>
              <a:cxnLst>
                <a:cxn ang="T12">
                  <a:pos x="T0" y="T1"/>
                </a:cxn>
                <a:cxn ang="T13">
                  <a:pos x="T2" y="T3"/>
                </a:cxn>
                <a:cxn ang="T14">
                  <a:pos x="T4" y="T5"/>
                </a:cxn>
                <a:cxn ang="T15">
                  <a:pos x="T6" y="T7"/>
                </a:cxn>
                <a:cxn ang="T16">
                  <a:pos x="T8" y="T9"/>
                </a:cxn>
                <a:cxn ang="T17">
                  <a:pos x="T10" y="T11"/>
                </a:cxn>
              </a:cxnLst>
              <a:rect l="T18" t="T19" r="T20" b="T21"/>
              <a:pathLst>
                <a:path w="2728" h="285">
                  <a:moveTo>
                    <a:pt x="2586" y="0"/>
                  </a:moveTo>
                  <a:lnTo>
                    <a:pt x="0" y="0"/>
                  </a:lnTo>
                  <a:lnTo>
                    <a:pt x="0" y="285"/>
                  </a:lnTo>
                  <a:lnTo>
                    <a:pt x="2586" y="285"/>
                  </a:lnTo>
                  <a:lnTo>
                    <a:pt x="2728" y="142"/>
                  </a:lnTo>
                  <a:lnTo>
                    <a:pt x="258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7836" name="Freeform 11"/>
            <p:cNvSpPr>
              <a:spLocks noChangeAspect="1"/>
            </p:cNvSpPr>
            <p:nvPr/>
          </p:nvSpPr>
          <p:spPr bwMode="auto">
            <a:xfrm>
              <a:off x="13" y="2994"/>
              <a:ext cx="1679" cy="286"/>
            </a:xfrm>
            <a:custGeom>
              <a:avLst/>
              <a:gdLst>
                <a:gd name="T0" fmla="*/ 0 w 1671"/>
                <a:gd name="T1" fmla="*/ 297 h 285"/>
                <a:gd name="T2" fmla="*/ 1470 w 1671"/>
                <a:gd name="T3" fmla="*/ 297 h 285"/>
                <a:gd name="T4" fmla="*/ 1767 w 1671"/>
                <a:gd name="T5" fmla="*/ 0 h 285"/>
                <a:gd name="T6" fmla="*/ 0 w 1671"/>
                <a:gd name="T7" fmla="*/ 0 h 285"/>
                <a:gd name="T8" fmla="*/ 0 w 1671"/>
                <a:gd name="T9" fmla="*/ 297 h 285"/>
                <a:gd name="T10" fmla="*/ 0 60000 65536"/>
                <a:gd name="T11" fmla="*/ 0 60000 65536"/>
                <a:gd name="T12" fmla="*/ 0 60000 65536"/>
                <a:gd name="T13" fmla="*/ 0 60000 65536"/>
                <a:gd name="T14" fmla="*/ 0 60000 65536"/>
                <a:gd name="T15" fmla="*/ 0 w 1671"/>
                <a:gd name="T16" fmla="*/ 0 h 285"/>
                <a:gd name="T17" fmla="*/ 1671 w 1671"/>
                <a:gd name="T18" fmla="*/ 285 h 285"/>
              </a:gdLst>
              <a:ahLst/>
              <a:cxnLst>
                <a:cxn ang="T10">
                  <a:pos x="T0" y="T1"/>
                </a:cxn>
                <a:cxn ang="T11">
                  <a:pos x="T2" y="T3"/>
                </a:cxn>
                <a:cxn ang="T12">
                  <a:pos x="T4" y="T5"/>
                </a:cxn>
                <a:cxn ang="T13">
                  <a:pos x="T6" y="T7"/>
                </a:cxn>
                <a:cxn ang="T14">
                  <a:pos x="T8" y="T9"/>
                </a:cxn>
              </a:cxnLst>
              <a:rect l="T15" t="T16" r="T17" b="T18"/>
              <a:pathLst>
                <a:path w="1671" h="285">
                  <a:moveTo>
                    <a:pt x="0" y="285"/>
                  </a:moveTo>
                  <a:lnTo>
                    <a:pt x="1386" y="285"/>
                  </a:lnTo>
                  <a:lnTo>
                    <a:pt x="1671"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7837" name="Freeform 12"/>
            <p:cNvSpPr>
              <a:spLocks noChangeAspect="1"/>
            </p:cNvSpPr>
            <p:nvPr/>
          </p:nvSpPr>
          <p:spPr bwMode="auto">
            <a:xfrm>
              <a:off x="13" y="3588"/>
              <a:ext cx="1071" cy="285"/>
            </a:xfrm>
            <a:custGeom>
              <a:avLst/>
              <a:gdLst>
                <a:gd name="T0" fmla="*/ 0 w 1066"/>
                <a:gd name="T1" fmla="*/ 296 h 284"/>
                <a:gd name="T2" fmla="*/ 830 w 1066"/>
                <a:gd name="T3" fmla="*/ 296 h 284"/>
                <a:gd name="T4" fmla="*/ 1126 w 1066"/>
                <a:gd name="T5" fmla="*/ 0 h 284"/>
                <a:gd name="T6" fmla="*/ 0 w 1066"/>
                <a:gd name="T7" fmla="*/ 0 h 284"/>
                <a:gd name="T8" fmla="*/ 0 w 1066"/>
                <a:gd name="T9" fmla="*/ 296 h 284"/>
                <a:gd name="T10" fmla="*/ 0 60000 65536"/>
                <a:gd name="T11" fmla="*/ 0 60000 65536"/>
                <a:gd name="T12" fmla="*/ 0 60000 65536"/>
                <a:gd name="T13" fmla="*/ 0 60000 65536"/>
                <a:gd name="T14" fmla="*/ 0 60000 65536"/>
                <a:gd name="T15" fmla="*/ 0 w 1066"/>
                <a:gd name="T16" fmla="*/ 0 h 284"/>
                <a:gd name="T17" fmla="*/ 1066 w 1066"/>
                <a:gd name="T18" fmla="*/ 284 h 284"/>
              </a:gdLst>
              <a:ahLst/>
              <a:cxnLst>
                <a:cxn ang="T10">
                  <a:pos x="T0" y="T1"/>
                </a:cxn>
                <a:cxn ang="T11">
                  <a:pos x="T2" y="T3"/>
                </a:cxn>
                <a:cxn ang="T12">
                  <a:pos x="T4" y="T5"/>
                </a:cxn>
                <a:cxn ang="T13">
                  <a:pos x="T6" y="T7"/>
                </a:cxn>
                <a:cxn ang="T14">
                  <a:pos x="T8" y="T9"/>
                </a:cxn>
              </a:cxnLst>
              <a:rect l="T15" t="T16" r="T17" b="T18"/>
              <a:pathLst>
                <a:path w="1066" h="284">
                  <a:moveTo>
                    <a:pt x="0" y="284"/>
                  </a:moveTo>
                  <a:lnTo>
                    <a:pt x="782" y="284"/>
                  </a:lnTo>
                  <a:lnTo>
                    <a:pt x="1066" y="0"/>
                  </a:lnTo>
                  <a:lnTo>
                    <a:pt x="0" y="0"/>
                  </a:lnTo>
                  <a:lnTo>
                    <a:pt x="0" y="284"/>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7838" name="Freeform 13"/>
            <p:cNvSpPr>
              <a:spLocks noChangeAspect="1"/>
            </p:cNvSpPr>
            <p:nvPr/>
          </p:nvSpPr>
          <p:spPr bwMode="auto">
            <a:xfrm>
              <a:off x="13" y="15"/>
              <a:ext cx="1089" cy="286"/>
            </a:xfrm>
            <a:custGeom>
              <a:avLst/>
              <a:gdLst>
                <a:gd name="T0" fmla="*/ 0 w 1084"/>
                <a:gd name="T1" fmla="*/ 297 h 285"/>
                <a:gd name="T2" fmla="*/ 1144 w 1084"/>
                <a:gd name="T3" fmla="*/ 297 h 285"/>
                <a:gd name="T4" fmla="*/ 848 w 1084"/>
                <a:gd name="T5" fmla="*/ 0 h 285"/>
                <a:gd name="T6" fmla="*/ 0 w 1084"/>
                <a:gd name="T7" fmla="*/ 0 h 285"/>
                <a:gd name="T8" fmla="*/ 0 w 1084"/>
                <a:gd name="T9" fmla="*/ 297 h 285"/>
                <a:gd name="T10" fmla="*/ 0 60000 65536"/>
                <a:gd name="T11" fmla="*/ 0 60000 65536"/>
                <a:gd name="T12" fmla="*/ 0 60000 65536"/>
                <a:gd name="T13" fmla="*/ 0 60000 65536"/>
                <a:gd name="T14" fmla="*/ 0 60000 65536"/>
                <a:gd name="T15" fmla="*/ 0 w 1084"/>
                <a:gd name="T16" fmla="*/ 0 h 285"/>
                <a:gd name="T17" fmla="*/ 1084 w 1084"/>
                <a:gd name="T18" fmla="*/ 285 h 285"/>
              </a:gdLst>
              <a:ahLst/>
              <a:cxnLst>
                <a:cxn ang="T10">
                  <a:pos x="T0" y="T1"/>
                </a:cxn>
                <a:cxn ang="T11">
                  <a:pos x="T2" y="T3"/>
                </a:cxn>
                <a:cxn ang="T12">
                  <a:pos x="T4" y="T5"/>
                </a:cxn>
                <a:cxn ang="T13">
                  <a:pos x="T6" y="T7"/>
                </a:cxn>
                <a:cxn ang="T14">
                  <a:pos x="T8" y="T9"/>
                </a:cxn>
              </a:cxnLst>
              <a:rect l="T15" t="T16" r="T17" b="T18"/>
              <a:pathLst>
                <a:path w="1084" h="285">
                  <a:moveTo>
                    <a:pt x="0" y="285"/>
                  </a:moveTo>
                  <a:lnTo>
                    <a:pt x="1084" y="285"/>
                  </a:lnTo>
                  <a:lnTo>
                    <a:pt x="800"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7839" name="Freeform 14"/>
            <p:cNvSpPr>
              <a:spLocks noChangeAspect="1"/>
            </p:cNvSpPr>
            <p:nvPr/>
          </p:nvSpPr>
          <p:spPr bwMode="auto">
            <a:xfrm>
              <a:off x="13" y="614"/>
              <a:ext cx="1688" cy="286"/>
            </a:xfrm>
            <a:custGeom>
              <a:avLst/>
              <a:gdLst>
                <a:gd name="T0" fmla="*/ 0 w 1680"/>
                <a:gd name="T1" fmla="*/ 297 h 285"/>
                <a:gd name="T2" fmla="*/ 1776 w 1680"/>
                <a:gd name="T3" fmla="*/ 297 h 285"/>
                <a:gd name="T4" fmla="*/ 1479 w 1680"/>
                <a:gd name="T5" fmla="*/ 0 h 285"/>
                <a:gd name="T6" fmla="*/ 0 w 1680"/>
                <a:gd name="T7" fmla="*/ 0 h 285"/>
                <a:gd name="T8" fmla="*/ 0 w 1680"/>
                <a:gd name="T9" fmla="*/ 297 h 285"/>
                <a:gd name="T10" fmla="*/ 0 60000 65536"/>
                <a:gd name="T11" fmla="*/ 0 60000 65536"/>
                <a:gd name="T12" fmla="*/ 0 60000 65536"/>
                <a:gd name="T13" fmla="*/ 0 60000 65536"/>
                <a:gd name="T14" fmla="*/ 0 60000 65536"/>
                <a:gd name="T15" fmla="*/ 0 w 1680"/>
                <a:gd name="T16" fmla="*/ 0 h 285"/>
                <a:gd name="T17" fmla="*/ 1680 w 1680"/>
                <a:gd name="T18" fmla="*/ 285 h 285"/>
              </a:gdLst>
              <a:ahLst/>
              <a:cxnLst>
                <a:cxn ang="T10">
                  <a:pos x="T0" y="T1"/>
                </a:cxn>
                <a:cxn ang="T11">
                  <a:pos x="T2" y="T3"/>
                </a:cxn>
                <a:cxn ang="T12">
                  <a:pos x="T4" y="T5"/>
                </a:cxn>
                <a:cxn ang="T13">
                  <a:pos x="T6" y="T7"/>
                </a:cxn>
                <a:cxn ang="T14">
                  <a:pos x="T8" y="T9"/>
                </a:cxn>
              </a:cxnLst>
              <a:rect l="T15" t="T16" r="T17" b="T18"/>
              <a:pathLst>
                <a:path w="1680" h="285">
                  <a:moveTo>
                    <a:pt x="0" y="285"/>
                  </a:moveTo>
                  <a:lnTo>
                    <a:pt x="1680" y="285"/>
                  </a:lnTo>
                  <a:lnTo>
                    <a:pt x="139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sp>
        <p:nvSpPr>
          <p:cNvPr id="77828" name="Text Box 15"/>
          <p:cNvSpPr txBox="1">
            <a:spLocks noChangeArrowheads="1"/>
          </p:cNvSpPr>
          <p:nvPr/>
        </p:nvSpPr>
        <p:spPr bwMode="white">
          <a:xfrm>
            <a:off x="2971800" y="2679700"/>
            <a:ext cx="5791200"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r>
              <a:rPr lang="en-US" altLang="en-US" sz="3200" b="1">
                <a:solidFill>
                  <a:schemeClr val="bg1"/>
                </a:solidFill>
                <a:ea typeface="ＭＳ Ｐゴシック" panose="020B0600070205080204" pitchFamily="34" charset="-128"/>
              </a:rPr>
              <a:t>Discover Requirements </a:t>
            </a:r>
            <a:br>
              <a:rPr lang="en-US" altLang="en-US" sz="3200" b="1">
                <a:solidFill>
                  <a:schemeClr val="bg1"/>
                </a:solidFill>
                <a:ea typeface="ＭＳ Ｐゴシック" panose="020B0600070205080204" pitchFamily="34" charset="-128"/>
              </a:rPr>
            </a:br>
            <a:r>
              <a:rPr lang="en-US" altLang="en-US" sz="3200" b="1">
                <a:solidFill>
                  <a:schemeClr val="bg1"/>
                </a:solidFill>
                <a:ea typeface="ＭＳ Ｐゴシック" panose="020B0600070205080204" pitchFamily="34" charset="-128"/>
              </a:rPr>
              <a:t>and Performance Measures</a:t>
            </a:r>
          </a:p>
        </p:txBody>
      </p:sp>
    </p:spTree>
  </p:cSld>
  <p:clrMapOvr>
    <a:masterClrMapping/>
  </p:clrMapOv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r>
              <a:rPr lang="en-US" altLang="en-US"/>
              <a:t>Requirements and Use Cases</a:t>
            </a:r>
          </a:p>
        </p:txBody>
      </p:sp>
      <p:sp>
        <p:nvSpPr>
          <p:cNvPr id="78851" name="Rectangle 3"/>
          <p:cNvSpPr>
            <a:spLocks noGrp="1" noChangeArrowheads="1"/>
          </p:cNvSpPr>
          <p:nvPr>
            <p:ph type="body" idx="1"/>
          </p:nvPr>
        </p:nvSpPr>
        <p:spPr/>
        <p:txBody>
          <a:bodyPr/>
          <a:lstStyle/>
          <a:p>
            <a:pPr marL="0" indent="0">
              <a:buFontTx/>
              <a:buNone/>
            </a:pPr>
            <a:r>
              <a:rPr lang="en-US" altLang="en-US"/>
              <a:t>People are usually trained to start with firm requirements and use them to create use cases.</a:t>
            </a:r>
          </a:p>
          <a:p>
            <a:pPr marL="0" indent="0">
              <a:buFontTx/>
              <a:buNone/>
            </a:pPr>
            <a:endParaRPr lang="en-US" altLang="en-US"/>
          </a:p>
          <a:p>
            <a:pPr marL="0" indent="0">
              <a:buFontTx/>
              <a:buNone/>
            </a:pPr>
            <a:r>
              <a:rPr lang="en-US" altLang="en-US"/>
              <a:t>But, there is a disciplined way to get requirements from customers who don’t know what they want or can’t verbalize it.</a:t>
            </a:r>
          </a:p>
        </p:txBody>
      </p:sp>
    </p:spTree>
  </p:cSld>
  <p:clrMapOvr>
    <a:masterClrMapping/>
  </p:clrMapOv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itle 1"/>
          <p:cNvSpPr>
            <a:spLocks noGrp="1"/>
          </p:cNvSpPr>
          <p:nvPr>
            <p:ph type="title"/>
          </p:nvPr>
        </p:nvSpPr>
        <p:spPr>
          <a:xfrm>
            <a:off x="153988" y="792163"/>
            <a:ext cx="8505825" cy="344487"/>
          </a:xfrm>
        </p:spPr>
        <p:txBody>
          <a:bodyPr/>
          <a:lstStyle/>
          <a:p>
            <a:r>
              <a:rPr lang="en-US" altLang="en-US"/>
              <a:t>Requirements Discovery and Gestation Process</a:t>
            </a:r>
          </a:p>
        </p:txBody>
      </p:sp>
      <p:sp>
        <p:nvSpPr>
          <p:cNvPr id="79875" name="TextBox 2"/>
          <p:cNvSpPr txBox="1">
            <a:spLocks noChangeArrowheads="1"/>
          </p:cNvSpPr>
          <p:nvPr/>
        </p:nvSpPr>
        <p:spPr bwMode="auto">
          <a:xfrm>
            <a:off x="193675" y="1655763"/>
            <a:ext cx="1868488"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Context and Needs Data</a:t>
            </a:r>
          </a:p>
        </p:txBody>
      </p:sp>
      <p:sp>
        <p:nvSpPr>
          <p:cNvPr id="79876" name="TextBox 3"/>
          <p:cNvSpPr txBox="1">
            <a:spLocks noChangeArrowheads="1"/>
          </p:cNvSpPr>
          <p:nvPr/>
        </p:nvSpPr>
        <p:spPr bwMode="auto">
          <a:xfrm>
            <a:off x="2752725" y="2447925"/>
            <a:ext cx="1016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i="1">
                <a:solidFill>
                  <a:schemeClr val="tx1"/>
                </a:solidFill>
              </a:rPr>
              <a:t>Verbs</a:t>
            </a:r>
          </a:p>
        </p:txBody>
      </p:sp>
      <p:sp>
        <p:nvSpPr>
          <p:cNvPr id="79877" name="TextBox 4"/>
          <p:cNvSpPr txBox="1">
            <a:spLocks noChangeArrowheads="1"/>
          </p:cNvSpPr>
          <p:nvPr/>
        </p:nvSpPr>
        <p:spPr bwMode="auto">
          <a:xfrm>
            <a:off x="2184400" y="3292475"/>
            <a:ext cx="20224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i="1">
                <a:solidFill>
                  <a:schemeClr val="tx1"/>
                </a:solidFill>
              </a:rPr>
              <a:t>Performance Measures</a:t>
            </a:r>
          </a:p>
        </p:txBody>
      </p:sp>
      <p:sp>
        <p:nvSpPr>
          <p:cNvPr id="79878" name="TextBox 5"/>
          <p:cNvSpPr txBox="1">
            <a:spLocks noChangeArrowheads="1"/>
          </p:cNvSpPr>
          <p:nvPr/>
        </p:nvSpPr>
        <p:spPr bwMode="auto">
          <a:xfrm>
            <a:off x="4054475" y="3003550"/>
            <a:ext cx="1879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User Stories</a:t>
            </a:r>
          </a:p>
        </p:txBody>
      </p:sp>
      <p:sp>
        <p:nvSpPr>
          <p:cNvPr id="79879" name="Folded Corner 7"/>
          <p:cNvSpPr>
            <a:spLocks noChangeArrowheads="1"/>
          </p:cNvSpPr>
          <p:nvPr/>
        </p:nvSpPr>
        <p:spPr bwMode="auto">
          <a:xfrm>
            <a:off x="6959600" y="2092325"/>
            <a:ext cx="1900238" cy="1168400"/>
          </a:xfrm>
          <a:prstGeom prst="foldedCorner">
            <a:avLst>
              <a:gd name="adj" fmla="val 16667"/>
            </a:avLst>
          </a:prstGeom>
          <a:solidFill>
            <a:schemeClr val="accent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Requirements</a:t>
            </a:r>
          </a:p>
        </p:txBody>
      </p:sp>
      <p:sp>
        <p:nvSpPr>
          <p:cNvPr id="79880" name="Freeform 8"/>
          <p:cNvSpPr>
            <a:spLocks noChangeArrowheads="1"/>
          </p:cNvSpPr>
          <p:nvPr/>
        </p:nvSpPr>
        <p:spPr bwMode="auto">
          <a:xfrm>
            <a:off x="20638" y="1320800"/>
            <a:ext cx="2454275" cy="2163763"/>
          </a:xfrm>
          <a:custGeom>
            <a:avLst/>
            <a:gdLst>
              <a:gd name="T0" fmla="*/ 2326756 w 2455333"/>
              <a:gd name="T1" fmla="*/ 0 h 2164080"/>
              <a:gd name="T2" fmla="*/ 2417803 w 2455333"/>
              <a:gd name="T3" fmla="*/ 476820 h 2164080"/>
              <a:gd name="T4" fmla="*/ 2164894 w 2455333"/>
              <a:gd name="T5" fmla="*/ 659430 h 2164080"/>
              <a:gd name="T6" fmla="*/ 2326756 w 2455333"/>
              <a:gd name="T7" fmla="*/ 1166690 h 2164080"/>
              <a:gd name="T8" fmla="*/ 1750126 w 2455333"/>
              <a:gd name="T9" fmla="*/ 1237704 h 2164080"/>
              <a:gd name="T10" fmla="*/ 1537684 w 2455333"/>
              <a:gd name="T11" fmla="*/ 1684090 h 2164080"/>
              <a:gd name="T12" fmla="*/ 1001517 w 2455333"/>
              <a:gd name="T13" fmla="*/ 1653650 h 2164080"/>
              <a:gd name="T14" fmla="*/ 819424 w 2455333"/>
              <a:gd name="T15" fmla="*/ 2110181 h 2164080"/>
              <a:gd name="T16" fmla="*/ 435002 w 2455333"/>
              <a:gd name="T17" fmla="*/ 1958006 h 2164080"/>
              <a:gd name="T18" fmla="*/ 252910 w 2455333"/>
              <a:gd name="T19" fmla="*/ 2089890 h 2164080"/>
              <a:gd name="T20" fmla="*/ 80930 w 2455333"/>
              <a:gd name="T21" fmla="*/ 2039168 h 2164080"/>
              <a:gd name="T22" fmla="*/ 0 w 2455333"/>
              <a:gd name="T23" fmla="*/ 2018877 h 216408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455333"/>
              <a:gd name="T37" fmla="*/ 0 h 2164080"/>
              <a:gd name="T38" fmla="*/ 2455333 w 2455333"/>
              <a:gd name="T39" fmla="*/ 2164080 h 216408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455333" h="2164080">
                <a:moveTo>
                  <a:pt x="2336800" y="0"/>
                </a:moveTo>
                <a:cubicBezTo>
                  <a:pt x="2396066" y="183726"/>
                  <a:pt x="2455333" y="367453"/>
                  <a:pt x="2428240" y="477520"/>
                </a:cubicBezTo>
                <a:cubicBezTo>
                  <a:pt x="2401147" y="587587"/>
                  <a:pt x="2189480" y="545253"/>
                  <a:pt x="2174240" y="660400"/>
                </a:cubicBezTo>
                <a:cubicBezTo>
                  <a:pt x="2159000" y="775547"/>
                  <a:pt x="2406227" y="1071880"/>
                  <a:pt x="2336800" y="1168400"/>
                </a:cubicBezTo>
                <a:cubicBezTo>
                  <a:pt x="2267373" y="1264920"/>
                  <a:pt x="1889760" y="1153160"/>
                  <a:pt x="1757680" y="1239520"/>
                </a:cubicBezTo>
                <a:cubicBezTo>
                  <a:pt x="1625600" y="1325880"/>
                  <a:pt x="1669627" y="1617133"/>
                  <a:pt x="1544320" y="1686560"/>
                </a:cubicBezTo>
                <a:cubicBezTo>
                  <a:pt x="1419013" y="1755987"/>
                  <a:pt x="1126067" y="1584960"/>
                  <a:pt x="1005840" y="1656080"/>
                </a:cubicBezTo>
                <a:cubicBezTo>
                  <a:pt x="885613" y="1727200"/>
                  <a:pt x="917787" y="2062480"/>
                  <a:pt x="822960" y="2113280"/>
                </a:cubicBezTo>
                <a:cubicBezTo>
                  <a:pt x="728133" y="2164080"/>
                  <a:pt x="531707" y="1964267"/>
                  <a:pt x="436880" y="1960880"/>
                </a:cubicBezTo>
                <a:cubicBezTo>
                  <a:pt x="342053" y="1957493"/>
                  <a:pt x="313266" y="2079413"/>
                  <a:pt x="254000" y="2092960"/>
                </a:cubicBezTo>
                <a:cubicBezTo>
                  <a:pt x="194734" y="2106507"/>
                  <a:pt x="123613" y="2054013"/>
                  <a:pt x="81280" y="2042160"/>
                </a:cubicBezTo>
                <a:cubicBezTo>
                  <a:pt x="38947" y="2030307"/>
                  <a:pt x="19473" y="2026073"/>
                  <a:pt x="0" y="2021840"/>
                </a:cubicBezTo>
              </a:path>
            </a:pathLst>
          </a:custGeom>
          <a:noFill/>
          <a:ln w="12700" algn="ctr">
            <a:solidFill>
              <a:schemeClr val="tx1"/>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9881" name="Right Arrow 9"/>
          <p:cNvSpPr>
            <a:spLocks noChangeArrowheads="1"/>
          </p:cNvSpPr>
          <p:nvPr/>
        </p:nvSpPr>
        <p:spPr bwMode="auto">
          <a:xfrm>
            <a:off x="1787525" y="5273675"/>
            <a:ext cx="569913" cy="355600"/>
          </a:xfrm>
          <a:prstGeom prst="rightArrow">
            <a:avLst>
              <a:gd name="adj1" fmla="val 50000"/>
              <a:gd name="adj2" fmla="val 50084"/>
            </a:avLst>
          </a:prstGeom>
          <a:solidFill>
            <a:schemeClr val="accent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79882" name="TextBox 11"/>
          <p:cNvSpPr txBox="1">
            <a:spLocks noChangeArrowheads="1"/>
          </p:cNvSpPr>
          <p:nvPr/>
        </p:nvSpPr>
        <p:spPr bwMode="auto">
          <a:xfrm>
            <a:off x="122238" y="4906963"/>
            <a:ext cx="1951037"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Raw VOC</a:t>
            </a:r>
            <a:br>
              <a:rPr lang="en-US" altLang="en-US" sz="2000">
                <a:solidFill>
                  <a:schemeClr val="tx1"/>
                </a:solidFill>
              </a:rPr>
            </a:br>
            <a:br>
              <a:rPr lang="en-US" altLang="en-US" sz="2000">
                <a:solidFill>
                  <a:schemeClr val="tx1"/>
                </a:solidFill>
              </a:rPr>
            </a:br>
            <a:r>
              <a:rPr lang="en-US" altLang="en-US" sz="2000" i="1">
                <a:solidFill>
                  <a:schemeClr val="tx1"/>
                </a:solidFill>
              </a:rPr>
              <a:t>User-domain experience</a:t>
            </a:r>
          </a:p>
        </p:txBody>
      </p:sp>
      <p:sp>
        <p:nvSpPr>
          <p:cNvPr id="79883" name="TextBox 12"/>
          <p:cNvSpPr txBox="1">
            <a:spLocks noChangeArrowheads="1"/>
          </p:cNvSpPr>
          <p:nvPr/>
        </p:nvSpPr>
        <p:spPr bwMode="auto">
          <a:xfrm>
            <a:off x="2198688" y="4906963"/>
            <a:ext cx="3481387"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Scratch-Pad Extracts </a:t>
            </a:r>
            <a:br>
              <a:rPr lang="en-US" altLang="en-US" sz="2000">
                <a:solidFill>
                  <a:schemeClr val="tx1"/>
                </a:solidFill>
              </a:rPr>
            </a:br>
            <a:br>
              <a:rPr lang="en-US" altLang="en-US" sz="2000">
                <a:solidFill>
                  <a:schemeClr val="tx1"/>
                </a:solidFill>
              </a:rPr>
            </a:br>
            <a:r>
              <a:rPr lang="en-US" altLang="en-US" sz="2000" i="1">
                <a:solidFill>
                  <a:schemeClr val="tx1"/>
                </a:solidFill>
              </a:rPr>
              <a:t>Quick review </a:t>
            </a:r>
            <a:br>
              <a:rPr lang="en-US" altLang="en-US" sz="2000" i="1">
                <a:solidFill>
                  <a:schemeClr val="tx1"/>
                </a:solidFill>
              </a:rPr>
            </a:br>
            <a:r>
              <a:rPr lang="en-US" altLang="en-US" sz="2000" i="1">
                <a:solidFill>
                  <a:schemeClr val="tx1"/>
                </a:solidFill>
              </a:rPr>
              <a:t>drives shared understanding</a:t>
            </a:r>
          </a:p>
        </p:txBody>
      </p:sp>
      <p:sp>
        <p:nvSpPr>
          <p:cNvPr id="79884" name="TextBox 13"/>
          <p:cNvSpPr txBox="1">
            <a:spLocks noChangeArrowheads="1"/>
          </p:cNvSpPr>
          <p:nvPr/>
        </p:nvSpPr>
        <p:spPr bwMode="auto">
          <a:xfrm>
            <a:off x="5942013" y="4860925"/>
            <a:ext cx="3179762"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Verified, Prioritized Needs</a:t>
            </a:r>
            <a:br>
              <a:rPr lang="en-US" altLang="en-US" sz="2000">
                <a:solidFill>
                  <a:schemeClr val="tx1"/>
                </a:solidFill>
              </a:rPr>
            </a:br>
            <a:br>
              <a:rPr lang="en-US" altLang="en-US" sz="2000">
                <a:solidFill>
                  <a:schemeClr val="tx1"/>
                </a:solidFill>
              </a:rPr>
            </a:br>
            <a:r>
              <a:rPr lang="en-US" altLang="en-US" sz="2000" i="1">
                <a:solidFill>
                  <a:schemeClr val="tx1"/>
                </a:solidFill>
              </a:rPr>
              <a:t>The stated and latent needs of real interest</a:t>
            </a:r>
          </a:p>
        </p:txBody>
      </p:sp>
      <p:cxnSp>
        <p:nvCxnSpPr>
          <p:cNvPr id="79885" name="Straight Connector 15"/>
          <p:cNvCxnSpPr>
            <a:cxnSpLocks noChangeShapeType="1"/>
          </p:cNvCxnSpPr>
          <p:nvPr/>
        </p:nvCxnSpPr>
        <p:spPr bwMode="auto">
          <a:xfrm rot="5400000">
            <a:off x="1045369" y="4277519"/>
            <a:ext cx="1941513" cy="9525"/>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79886" name="Straight Connector 18"/>
          <p:cNvCxnSpPr>
            <a:cxnSpLocks noChangeShapeType="1"/>
          </p:cNvCxnSpPr>
          <p:nvPr/>
        </p:nvCxnSpPr>
        <p:spPr bwMode="auto">
          <a:xfrm rot="5400000">
            <a:off x="4866481" y="4277519"/>
            <a:ext cx="1889125" cy="1588"/>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79887" name="Straight Connector 21"/>
          <p:cNvCxnSpPr>
            <a:cxnSpLocks noChangeShapeType="1"/>
          </p:cNvCxnSpPr>
          <p:nvPr/>
        </p:nvCxnSpPr>
        <p:spPr bwMode="auto">
          <a:xfrm>
            <a:off x="2032000" y="5649913"/>
            <a:ext cx="7938" cy="666750"/>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sp>
        <p:nvSpPr>
          <p:cNvPr id="79888" name="Right Arrow 23"/>
          <p:cNvSpPr>
            <a:spLocks noChangeArrowheads="1"/>
          </p:cNvSpPr>
          <p:nvPr/>
        </p:nvSpPr>
        <p:spPr bwMode="auto">
          <a:xfrm>
            <a:off x="5537200" y="5181600"/>
            <a:ext cx="568325" cy="355600"/>
          </a:xfrm>
          <a:prstGeom prst="rightArrow">
            <a:avLst>
              <a:gd name="adj1" fmla="val 50000"/>
              <a:gd name="adj2" fmla="val 49944"/>
            </a:avLst>
          </a:prstGeom>
          <a:solidFill>
            <a:schemeClr val="accent1"/>
          </a:solidFill>
          <a:ln w="12700" algn="ctr">
            <a:solidFill>
              <a:schemeClr val="tx1"/>
            </a:solidFill>
            <a:round/>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cxnSp>
        <p:nvCxnSpPr>
          <p:cNvPr id="79889" name="Straight Connector 24"/>
          <p:cNvCxnSpPr>
            <a:cxnSpLocks noChangeShapeType="1"/>
          </p:cNvCxnSpPr>
          <p:nvPr/>
        </p:nvCxnSpPr>
        <p:spPr bwMode="auto">
          <a:xfrm>
            <a:off x="5780088" y="5559425"/>
            <a:ext cx="11112" cy="769938"/>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79890" name="Straight Connector 26"/>
          <p:cNvCxnSpPr>
            <a:cxnSpLocks noChangeShapeType="1"/>
          </p:cNvCxnSpPr>
          <p:nvPr/>
        </p:nvCxnSpPr>
        <p:spPr bwMode="auto">
          <a:xfrm>
            <a:off x="2112963" y="2184400"/>
            <a:ext cx="671512" cy="334963"/>
          </a:xfrm>
          <a:prstGeom prst="line">
            <a:avLst/>
          </a:prstGeom>
          <a:noFill/>
          <a:ln w="12700" algn="ctr">
            <a:solidFill>
              <a:schemeClr val="tx1"/>
            </a:solidFill>
            <a:prstDash val="dash"/>
            <a:round/>
            <a:headEnd/>
            <a:tailEnd type="triangle" w="med" len="med"/>
          </a:ln>
          <a:extLst>
            <a:ext uri="{909E8E84-426E-40DD-AFC4-6F175D3DCCD1}">
              <a14:hiddenFill xmlns:a14="http://schemas.microsoft.com/office/drawing/2010/main">
                <a:noFill/>
              </a14:hiddenFill>
            </a:ext>
          </a:extLst>
        </p:spPr>
      </p:cxnSp>
      <p:cxnSp>
        <p:nvCxnSpPr>
          <p:cNvPr id="79891" name="Straight Connector 28"/>
          <p:cNvCxnSpPr>
            <a:cxnSpLocks noChangeShapeType="1"/>
          </p:cNvCxnSpPr>
          <p:nvPr/>
        </p:nvCxnSpPr>
        <p:spPr bwMode="auto">
          <a:xfrm>
            <a:off x="1350963" y="2835275"/>
            <a:ext cx="935037" cy="517525"/>
          </a:xfrm>
          <a:prstGeom prst="line">
            <a:avLst/>
          </a:prstGeom>
          <a:noFill/>
          <a:ln w="12700" algn="ctr">
            <a:solidFill>
              <a:schemeClr val="tx1"/>
            </a:solidFill>
            <a:prstDash val="dash"/>
            <a:round/>
            <a:headEnd/>
            <a:tailEnd type="triangle" w="med" len="med"/>
          </a:ln>
          <a:extLst>
            <a:ext uri="{909E8E84-426E-40DD-AFC4-6F175D3DCCD1}">
              <a14:hiddenFill xmlns:a14="http://schemas.microsoft.com/office/drawing/2010/main">
                <a:noFill/>
              </a14:hiddenFill>
            </a:ext>
          </a:extLst>
        </p:spPr>
      </p:cxnSp>
      <p:cxnSp>
        <p:nvCxnSpPr>
          <p:cNvPr id="79892" name="Straight Connector 31"/>
          <p:cNvCxnSpPr>
            <a:cxnSpLocks noChangeShapeType="1"/>
          </p:cNvCxnSpPr>
          <p:nvPr/>
        </p:nvCxnSpPr>
        <p:spPr bwMode="auto">
          <a:xfrm>
            <a:off x="3616325" y="2727325"/>
            <a:ext cx="488950" cy="344488"/>
          </a:xfrm>
          <a:prstGeom prst="line">
            <a:avLst/>
          </a:prstGeom>
          <a:noFill/>
          <a:ln w="12700" algn="ctr">
            <a:solidFill>
              <a:schemeClr val="tx1"/>
            </a:solidFill>
            <a:prstDash val="dash"/>
            <a:round/>
            <a:headEnd/>
            <a:tailEnd type="triangle" w="med" len="med"/>
          </a:ln>
          <a:extLst>
            <a:ext uri="{909E8E84-426E-40DD-AFC4-6F175D3DCCD1}">
              <a14:hiddenFill xmlns:a14="http://schemas.microsoft.com/office/drawing/2010/main">
                <a:noFill/>
              </a14:hiddenFill>
            </a:ext>
          </a:extLst>
        </p:spPr>
      </p:cxnSp>
      <p:cxnSp>
        <p:nvCxnSpPr>
          <p:cNvPr id="79893" name="Straight Connector 33"/>
          <p:cNvCxnSpPr>
            <a:cxnSpLocks noChangeShapeType="1"/>
          </p:cNvCxnSpPr>
          <p:nvPr/>
        </p:nvCxnSpPr>
        <p:spPr bwMode="auto">
          <a:xfrm flipV="1">
            <a:off x="3884613" y="3341688"/>
            <a:ext cx="285750" cy="215900"/>
          </a:xfrm>
          <a:prstGeom prst="line">
            <a:avLst/>
          </a:prstGeom>
          <a:noFill/>
          <a:ln w="12700" algn="ctr">
            <a:solidFill>
              <a:schemeClr val="tx1"/>
            </a:solidFill>
            <a:prstDash val="dash"/>
            <a:round/>
            <a:headEnd/>
            <a:tailEnd type="triangle" w="med" len="med"/>
          </a:ln>
          <a:extLst>
            <a:ext uri="{909E8E84-426E-40DD-AFC4-6F175D3DCCD1}">
              <a14:hiddenFill xmlns:a14="http://schemas.microsoft.com/office/drawing/2010/main">
                <a:noFill/>
              </a14:hiddenFill>
            </a:ext>
          </a:extLst>
        </p:spPr>
      </p:cxnSp>
      <p:cxnSp>
        <p:nvCxnSpPr>
          <p:cNvPr id="79894" name="Straight Connector 36"/>
          <p:cNvCxnSpPr>
            <a:cxnSpLocks noChangeShapeType="1"/>
          </p:cNvCxnSpPr>
          <p:nvPr/>
        </p:nvCxnSpPr>
        <p:spPr bwMode="auto">
          <a:xfrm flipV="1">
            <a:off x="5661025" y="2692400"/>
            <a:ext cx="1217613" cy="511175"/>
          </a:xfrm>
          <a:prstGeom prst="line">
            <a:avLst/>
          </a:prstGeom>
          <a:noFill/>
          <a:ln w="12700" algn="ctr">
            <a:solidFill>
              <a:schemeClr val="tx1"/>
            </a:solidFill>
            <a:prstDash val="dash"/>
            <a:round/>
            <a:headEnd/>
            <a:tailEnd type="triangle" w="med" len="med"/>
          </a:ln>
          <a:extLst>
            <a:ext uri="{909E8E84-426E-40DD-AFC4-6F175D3DCCD1}">
              <a14:hiddenFill xmlns:a14="http://schemas.microsoft.com/office/drawing/2010/main">
                <a:noFill/>
              </a14:hiddenFill>
            </a:ext>
          </a:extLst>
        </p:spPr>
      </p:cxnSp>
      <p:pic>
        <p:nvPicPr>
          <p:cNvPr id="79895"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idx="4294967295"/>
          </p:nvPr>
        </p:nvSpPr>
        <p:spPr>
          <a:xfrm>
            <a:off x="204788" y="430213"/>
            <a:ext cx="7772400" cy="725487"/>
          </a:xfrm>
        </p:spPr>
        <p:txBody>
          <a:bodyPr lIns="91440" tIns="45720" rIns="91440" bIns="45720" anchor="ctr"/>
          <a:lstStyle/>
          <a:p>
            <a:pPr eaLnBrk="1" hangingPunct="1"/>
            <a:r>
              <a:rPr lang="en-US" altLang="en-US"/>
              <a:t>User Stories</a:t>
            </a:r>
            <a:br>
              <a:rPr lang="en-US" altLang="en-US"/>
            </a:br>
            <a:r>
              <a:rPr lang="en-US" altLang="en-US" sz="2400"/>
              <a:t>Collect and Articulate Key Functionality</a:t>
            </a:r>
          </a:p>
        </p:txBody>
      </p:sp>
      <p:sp>
        <p:nvSpPr>
          <p:cNvPr id="80899" name="Text Box 3"/>
          <p:cNvSpPr txBox="1">
            <a:spLocks noChangeArrowheads="1"/>
          </p:cNvSpPr>
          <p:nvPr/>
        </p:nvSpPr>
        <p:spPr bwMode="auto">
          <a:xfrm>
            <a:off x="196850" y="6365875"/>
            <a:ext cx="89471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200">
                <a:solidFill>
                  <a:schemeClr val="tx1"/>
                </a:solidFill>
              </a:rPr>
              <a:t>Recommended Reading: Cohn, Mike. </a:t>
            </a:r>
            <a:r>
              <a:rPr lang="en-US" altLang="en-US" sz="1200" b="1" i="1">
                <a:solidFill>
                  <a:schemeClr val="tx1"/>
                </a:solidFill>
              </a:rPr>
              <a:t>User Stories Applied</a:t>
            </a:r>
            <a:r>
              <a:rPr lang="en-US" altLang="en-US" sz="1200">
                <a:solidFill>
                  <a:schemeClr val="tx1"/>
                </a:solidFill>
              </a:rPr>
              <a:t>.  Addison-Wesley. 2004</a:t>
            </a:r>
          </a:p>
        </p:txBody>
      </p:sp>
      <p:sp>
        <p:nvSpPr>
          <p:cNvPr id="80900" name="Text Box 4"/>
          <p:cNvSpPr txBox="1">
            <a:spLocks noChangeArrowheads="1"/>
          </p:cNvSpPr>
          <p:nvPr/>
        </p:nvSpPr>
        <p:spPr bwMode="auto">
          <a:xfrm>
            <a:off x="504825" y="2559050"/>
            <a:ext cx="73739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a:solidFill>
                  <a:schemeClr val="tx1"/>
                </a:solidFill>
              </a:rPr>
              <a:t>A </a:t>
            </a:r>
            <a:r>
              <a:rPr lang="en-US" altLang="en-US" sz="2000" b="1">
                <a:solidFill>
                  <a:schemeClr val="tx1"/>
                </a:solidFill>
              </a:rPr>
              <a:t>service tech</a:t>
            </a:r>
            <a:r>
              <a:rPr lang="en-US" altLang="en-US" sz="2000">
                <a:solidFill>
                  <a:schemeClr val="tx1"/>
                </a:solidFill>
              </a:rPr>
              <a:t> can </a:t>
            </a:r>
            <a:r>
              <a:rPr lang="en-US" altLang="en-US" sz="2000" b="1" u="sng">
                <a:solidFill>
                  <a:schemeClr val="tx1"/>
                </a:solidFill>
              </a:rPr>
              <a:t>diagnose</a:t>
            </a:r>
            <a:r>
              <a:rPr lang="en-US" altLang="en-US" sz="2000" b="1">
                <a:solidFill>
                  <a:schemeClr val="tx1"/>
                </a:solidFill>
              </a:rPr>
              <a:t> problems remotely.</a:t>
            </a:r>
          </a:p>
        </p:txBody>
      </p:sp>
      <p:sp>
        <p:nvSpPr>
          <p:cNvPr id="80901" name="Text Box 5"/>
          <p:cNvSpPr txBox="1">
            <a:spLocks noChangeArrowheads="1"/>
          </p:cNvSpPr>
          <p:nvPr/>
        </p:nvSpPr>
        <p:spPr bwMode="auto">
          <a:xfrm>
            <a:off x="711200" y="3975100"/>
            <a:ext cx="73739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a:solidFill>
                  <a:schemeClr val="tx1"/>
                </a:solidFill>
              </a:rPr>
              <a:t>Users </a:t>
            </a:r>
            <a:r>
              <a:rPr lang="en-US" altLang="en-US" sz="2000" b="1" u="sng">
                <a:solidFill>
                  <a:schemeClr val="tx1"/>
                </a:solidFill>
              </a:rPr>
              <a:t>extend</a:t>
            </a:r>
            <a:r>
              <a:rPr lang="en-US" altLang="en-US" sz="2000" b="1">
                <a:solidFill>
                  <a:schemeClr val="tx1"/>
                </a:solidFill>
              </a:rPr>
              <a:t> </a:t>
            </a:r>
            <a:r>
              <a:rPr lang="en-US" altLang="en-US" sz="2000">
                <a:solidFill>
                  <a:schemeClr val="tx1"/>
                </a:solidFill>
              </a:rPr>
              <a:t>laptop </a:t>
            </a:r>
            <a:r>
              <a:rPr lang="en-US" altLang="en-US" sz="2000" b="1">
                <a:solidFill>
                  <a:schemeClr val="tx1"/>
                </a:solidFill>
              </a:rPr>
              <a:t>operating time on</a:t>
            </a:r>
            <a:r>
              <a:rPr lang="en-US" altLang="en-US" sz="2000">
                <a:solidFill>
                  <a:schemeClr val="tx1"/>
                </a:solidFill>
              </a:rPr>
              <a:t> batteries.</a:t>
            </a:r>
          </a:p>
        </p:txBody>
      </p:sp>
      <p:sp>
        <p:nvSpPr>
          <p:cNvPr id="80902" name="Text Box 6"/>
          <p:cNvSpPr txBox="1">
            <a:spLocks noChangeArrowheads="1"/>
          </p:cNvSpPr>
          <p:nvPr/>
        </p:nvSpPr>
        <p:spPr bwMode="auto">
          <a:xfrm>
            <a:off x="265113" y="3124200"/>
            <a:ext cx="1574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b="1">
                <a:solidFill>
                  <a:schemeClr val="tx1"/>
                </a:solidFill>
              </a:rPr>
              <a:t>Actor</a:t>
            </a:r>
          </a:p>
        </p:txBody>
      </p:sp>
      <p:sp>
        <p:nvSpPr>
          <p:cNvPr id="80903" name="Line 7"/>
          <p:cNvSpPr>
            <a:spLocks noChangeShapeType="1"/>
          </p:cNvSpPr>
          <p:nvPr/>
        </p:nvSpPr>
        <p:spPr bwMode="auto">
          <a:xfrm flipV="1">
            <a:off x="1257300" y="2940050"/>
            <a:ext cx="209550" cy="1762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04" name="Text Box 8"/>
          <p:cNvSpPr txBox="1">
            <a:spLocks noChangeArrowheads="1"/>
          </p:cNvSpPr>
          <p:nvPr/>
        </p:nvSpPr>
        <p:spPr bwMode="auto">
          <a:xfrm>
            <a:off x="1492250" y="4667250"/>
            <a:ext cx="10795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b="1">
                <a:solidFill>
                  <a:schemeClr val="tx1"/>
                </a:solidFill>
              </a:rPr>
              <a:t>Verb</a:t>
            </a:r>
          </a:p>
        </p:txBody>
      </p:sp>
      <p:sp>
        <p:nvSpPr>
          <p:cNvPr id="80905" name="Line 9"/>
          <p:cNvSpPr>
            <a:spLocks noChangeShapeType="1"/>
          </p:cNvSpPr>
          <p:nvPr/>
        </p:nvSpPr>
        <p:spPr bwMode="auto">
          <a:xfrm flipH="1" flipV="1">
            <a:off x="1992313" y="4359275"/>
            <a:ext cx="46037" cy="3429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06" name="Text Box 10"/>
          <p:cNvSpPr txBox="1">
            <a:spLocks noChangeArrowheads="1"/>
          </p:cNvSpPr>
          <p:nvPr/>
        </p:nvSpPr>
        <p:spPr bwMode="auto">
          <a:xfrm>
            <a:off x="3694113" y="4687888"/>
            <a:ext cx="19748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b="1">
                <a:solidFill>
                  <a:schemeClr val="tx1"/>
                </a:solidFill>
              </a:rPr>
              <a:t>Target (noun(s))</a:t>
            </a:r>
          </a:p>
        </p:txBody>
      </p:sp>
      <p:sp>
        <p:nvSpPr>
          <p:cNvPr id="80907" name="Line 11"/>
          <p:cNvSpPr>
            <a:spLocks noChangeShapeType="1"/>
          </p:cNvSpPr>
          <p:nvPr/>
        </p:nvSpPr>
        <p:spPr bwMode="auto">
          <a:xfrm flipH="1" flipV="1">
            <a:off x="5089525" y="2987675"/>
            <a:ext cx="325438" cy="3143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08" name="Text Box 12"/>
          <p:cNvSpPr txBox="1">
            <a:spLocks noChangeArrowheads="1"/>
          </p:cNvSpPr>
          <p:nvPr/>
        </p:nvSpPr>
        <p:spPr bwMode="auto">
          <a:xfrm>
            <a:off x="317500" y="5295900"/>
            <a:ext cx="86137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a:solidFill>
                  <a:schemeClr val="tx1"/>
                </a:solidFill>
              </a:rPr>
              <a:t>The </a:t>
            </a:r>
            <a:r>
              <a:rPr lang="en-US" altLang="en-US" sz="2000" b="1">
                <a:solidFill>
                  <a:schemeClr val="tx1"/>
                </a:solidFill>
              </a:rPr>
              <a:t>desktop search engine</a:t>
            </a:r>
            <a:r>
              <a:rPr lang="en-US" altLang="en-US" sz="2000">
                <a:solidFill>
                  <a:schemeClr val="tx1"/>
                </a:solidFill>
              </a:rPr>
              <a:t> </a:t>
            </a:r>
            <a:r>
              <a:rPr lang="en-US" altLang="en-US" sz="2000" b="1" i="1" u="sng">
                <a:solidFill>
                  <a:schemeClr val="tx1"/>
                </a:solidFill>
              </a:rPr>
              <a:t>suggests</a:t>
            </a:r>
            <a:r>
              <a:rPr lang="en-US" altLang="en-US" sz="2000">
                <a:solidFill>
                  <a:schemeClr val="tx1"/>
                </a:solidFill>
              </a:rPr>
              <a:t> </a:t>
            </a:r>
            <a:r>
              <a:rPr lang="en-US" altLang="en-US" sz="2000" b="1">
                <a:solidFill>
                  <a:schemeClr val="tx1"/>
                </a:solidFill>
              </a:rPr>
              <a:t>alternate </a:t>
            </a:r>
            <a:r>
              <a:rPr lang="en-US" altLang="en-US" sz="2000" b="1" i="1">
                <a:solidFill>
                  <a:schemeClr val="tx1"/>
                </a:solidFill>
              </a:rPr>
              <a:t>spe</a:t>
            </a:r>
            <a:r>
              <a:rPr lang="en-US" altLang="en-US" sz="2000" b="1">
                <a:solidFill>
                  <a:schemeClr val="tx1"/>
                </a:solidFill>
              </a:rPr>
              <a:t>llings</a:t>
            </a:r>
            <a:br>
              <a:rPr lang="en-US" altLang="en-US" sz="2000" b="1">
                <a:solidFill>
                  <a:schemeClr val="tx1"/>
                </a:solidFill>
              </a:rPr>
            </a:br>
            <a:r>
              <a:rPr lang="en-US" altLang="en-US" sz="2000" b="1">
                <a:solidFill>
                  <a:schemeClr val="tx1"/>
                </a:solidFill>
              </a:rPr>
              <a:t>                                                                              </a:t>
            </a:r>
            <a:r>
              <a:rPr lang="en-US" altLang="en-US" sz="2000">
                <a:solidFill>
                  <a:schemeClr val="tx1"/>
                </a:solidFill>
              </a:rPr>
              <a:t>(“Did you mean______?”)</a:t>
            </a:r>
          </a:p>
        </p:txBody>
      </p:sp>
      <p:sp>
        <p:nvSpPr>
          <p:cNvPr id="80909" name="Text Box 13"/>
          <p:cNvSpPr txBox="1">
            <a:spLocks noChangeArrowheads="1"/>
          </p:cNvSpPr>
          <p:nvPr/>
        </p:nvSpPr>
        <p:spPr bwMode="auto">
          <a:xfrm>
            <a:off x="638175" y="1536700"/>
            <a:ext cx="7664450" cy="831850"/>
          </a:xfrm>
          <a:prstGeom prst="rect">
            <a:avLst/>
          </a:prstGeom>
          <a:noFill/>
          <a:ln w="9525">
            <a:solidFill>
              <a:srgbClr val="3A4E84"/>
            </a:solidFill>
            <a:prstDash val="dash"/>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400" b="1">
                <a:solidFill>
                  <a:schemeClr val="tx1"/>
                </a:solidFill>
              </a:rPr>
              <a:t>A </a:t>
            </a:r>
            <a:r>
              <a:rPr lang="en-US" altLang="en-US" sz="2400" b="1">
                <a:solidFill>
                  <a:srgbClr val="3A4E84"/>
                </a:solidFill>
              </a:rPr>
              <a:t>user story</a:t>
            </a:r>
            <a:r>
              <a:rPr lang="en-US" altLang="en-US" sz="2400" b="1">
                <a:solidFill>
                  <a:schemeClr val="tx1"/>
                </a:solidFill>
              </a:rPr>
              <a:t> is a complete sentence, with </a:t>
            </a:r>
            <a:r>
              <a:rPr lang="en-US" altLang="en-US" sz="2400" b="1" i="1" u="sng">
                <a:solidFill>
                  <a:schemeClr val="tx1"/>
                </a:solidFill>
              </a:rPr>
              <a:t>actor</a:t>
            </a:r>
            <a:r>
              <a:rPr lang="en-US" altLang="en-US" sz="2400" b="1">
                <a:solidFill>
                  <a:schemeClr val="tx1"/>
                </a:solidFill>
              </a:rPr>
              <a:t>, </a:t>
            </a:r>
            <a:r>
              <a:rPr lang="en-US" altLang="en-US" sz="2400" b="1" i="1" u="sng">
                <a:solidFill>
                  <a:schemeClr val="tx1"/>
                </a:solidFill>
              </a:rPr>
              <a:t>verb</a:t>
            </a:r>
            <a:r>
              <a:rPr lang="en-US" altLang="en-US" sz="2400" b="1">
                <a:solidFill>
                  <a:schemeClr val="tx1"/>
                </a:solidFill>
              </a:rPr>
              <a:t>,  and target (noun) context.</a:t>
            </a:r>
          </a:p>
        </p:txBody>
      </p:sp>
      <p:pic>
        <p:nvPicPr>
          <p:cNvPr id="80910"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0911" name="Rectangle 14"/>
          <p:cNvSpPr>
            <a:spLocks noChangeArrowheads="1"/>
          </p:cNvSpPr>
          <p:nvPr/>
        </p:nvSpPr>
        <p:spPr bwMode="auto">
          <a:xfrm>
            <a:off x="4938713" y="3321050"/>
            <a:ext cx="174466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b="1">
                <a:solidFill>
                  <a:schemeClr val="tx1"/>
                </a:solidFill>
              </a:rPr>
              <a:t>Target (noun(s))</a:t>
            </a:r>
          </a:p>
        </p:txBody>
      </p:sp>
      <p:sp>
        <p:nvSpPr>
          <p:cNvPr id="80912" name="Text Box 6"/>
          <p:cNvSpPr txBox="1">
            <a:spLocks noChangeArrowheads="1"/>
          </p:cNvSpPr>
          <p:nvPr/>
        </p:nvSpPr>
        <p:spPr bwMode="auto">
          <a:xfrm>
            <a:off x="0" y="4629150"/>
            <a:ext cx="1574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b="1">
                <a:solidFill>
                  <a:schemeClr val="tx1"/>
                </a:solidFill>
              </a:rPr>
              <a:t>Actor</a:t>
            </a:r>
          </a:p>
        </p:txBody>
      </p:sp>
      <p:sp>
        <p:nvSpPr>
          <p:cNvPr id="80913" name="Line 7"/>
          <p:cNvSpPr>
            <a:spLocks noChangeShapeType="1"/>
          </p:cNvSpPr>
          <p:nvPr/>
        </p:nvSpPr>
        <p:spPr bwMode="auto">
          <a:xfrm flipV="1">
            <a:off x="911225" y="4373563"/>
            <a:ext cx="209550" cy="17621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cxnSp>
        <p:nvCxnSpPr>
          <p:cNvPr id="80914" name="Straight Connector 18"/>
          <p:cNvCxnSpPr>
            <a:cxnSpLocks noChangeShapeType="1"/>
          </p:cNvCxnSpPr>
          <p:nvPr/>
        </p:nvCxnSpPr>
        <p:spPr bwMode="auto">
          <a:xfrm rot="16200000" flipV="1">
            <a:off x="4104481" y="4418807"/>
            <a:ext cx="295275" cy="112712"/>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sp>
        <p:nvSpPr>
          <p:cNvPr id="80915" name="Text Box 8"/>
          <p:cNvSpPr txBox="1">
            <a:spLocks noChangeArrowheads="1"/>
          </p:cNvSpPr>
          <p:nvPr/>
        </p:nvSpPr>
        <p:spPr bwMode="auto">
          <a:xfrm>
            <a:off x="2741613" y="3346450"/>
            <a:ext cx="10795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b="1">
                <a:solidFill>
                  <a:schemeClr val="tx1"/>
                </a:solidFill>
              </a:rPr>
              <a:t>Verb</a:t>
            </a:r>
          </a:p>
        </p:txBody>
      </p:sp>
      <p:sp>
        <p:nvSpPr>
          <p:cNvPr id="80916" name="Line 9"/>
          <p:cNvSpPr>
            <a:spLocks noChangeShapeType="1"/>
          </p:cNvSpPr>
          <p:nvPr/>
        </p:nvSpPr>
        <p:spPr bwMode="auto">
          <a:xfrm flipH="1" flipV="1">
            <a:off x="3241675" y="3038475"/>
            <a:ext cx="46038" cy="3429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idx="4294967295"/>
          </p:nvPr>
        </p:nvSpPr>
        <p:spPr>
          <a:xfrm>
            <a:off x="233363" y="509588"/>
            <a:ext cx="8020050" cy="725487"/>
          </a:xfrm>
        </p:spPr>
        <p:txBody>
          <a:bodyPr lIns="91440" tIns="45720" rIns="91440" bIns="45720" anchor="ctr"/>
          <a:lstStyle/>
          <a:p>
            <a:pPr eaLnBrk="1" hangingPunct="1"/>
            <a:r>
              <a:rPr lang="en-US" altLang="en-US"/>
              <a:t>Performance Measures and Tests </a:t>
            </a:r>
            <a:br>
              <a:rPr lang="en-US" altLang="en-US"/>
            </a:br>
            <a:r>
              <a:rPr lang="en-US" altLang="en-US" sz="2400" i="1"/>
              <a:t>Describe “How Well”</a:t>
            </a:r>
            <a:r>
              <a:rPr lang="en-US" altLang="en-US" sz="1800"/>
              <a:t> </a:t>
            </a:r>
          </a:p>
        </p:txBody>
      </p:sp>
      <p:sp>
        <p:nvSpPr>
          <p:cNvPr id="81923" name="Text Box 3"/>
          <p:cNvSpPr txBox="1">
            <a:spLocks noChangeArrowheads="1"/>
          </p:cNvSpPr>
          <p:nvPr/>
        </p:nvSpPr>
        <p:spPr bwMode="auto">
          <a:xfrm>
            <a:off x="247650" y="1443038"/>
            <a:ext cx="8507413" cy="161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a:solidFill>
                  <a:schemeClr val="tx1"/>
                </a:solidFill>
              </a:rPr>
              <a:t>We know that </a:t>
            </a:r>
            <a:r>
              <a:rPr lang="en-US" altLang="en-US" sz="2000" b="1" i="1" u="sng">
                <a:solidFill>
                  <a:schemeClr val="tx1"/>
                </a:solidFill>
              </a:rPr>
              <a:t>verbs</a:t>
            </a:r>
            <a:r>
              <a:rPr lang="en-US" altLang="en-US" sz="2000" b="1">
                <a:solidFill>
                  <a:schemeClr val="tx1"/>
                </a:solidFill>
              </a:rPr>
              <a:t> provide a useful, functional, view of </a:t>
            </a:r>
            <a:r>
              <a:rPr lang="en-US" altLang="en-US" sz="2000" b="1" i="1" u="sng">
                <a:solidFill>
                  <a:schemeClr val="tx1"/>
                </a:solidFill>
              </a:rPr>
              <a:t>what</a:t>
            </a:r>
            <a:r>
              <a:rPr lang="en-US" altLang="en-US" sz="2000" b="1">
                <a:solidFill>
                  <a:schemeClr val="tx1"/>
                </a:solidFill>
              </a:rPr>
              <a:t> </a:t>
            </a:r>
            <a:br>
              <a:rPr lang="en-US" altLang="en-US" sz="2000" b="1">
                <a:solidFill>
                  <a:schemeClr val="tx1"/>
                </a:solidFill>
              </a:rPr>
            </a:br>
            <a:r>
              <a:rPr lang="en-US" altLang="en-US" sz="2000" b="1">
                <a:solidFill>
                  <a:schemeClr val="tx1"/>
                </a:solidFill>
              </a:rPr>
              <a:t>an actor might be able to do. Already an important foundation of </a:t>
            </a:r>
          </a:p>
          <a:p>
            <a:pPr lvl="1" eaLnBrk="1" hangingPunct="1">
              <a:buFontTx/>
              <a:buChar char="•"/>
            </a:pPr>
            <a:r>
              <a:rPr lang="en-US" altLang="en-US" sz="2000" b="1">
                <a:solidFill>
                  <a:schemeClr val="tx1"/>
                </a:solidFill>
              </a:rPr>
              <a:t> object orientation and use-case thinking</a:t>
            </a:r>
          </a:p>
          <a:p>
            <a:pPr lvl="1" eaLnBrk="1" hangingPunct="1">
              <a:buFontTx/>
              <a:buChar char="•"/>
            </a:pPr>
            <a:r>
              <a:rPr lang="en-US" altLang="en-US" sz="2000" b="1">
                <a:solidFill>
                  <a:schemeClr val="tx1"/>
                </a:solidFill>
              </a:rPr>
              <a:t> service-oriented architecture</a:t>
            </a:r>
          </a:p>
        </p:txBody>
      </p:sp>
      <p:sp>
        <p:nvSpPr>
          <p:cNvPr id="81924" name="Text Box 5"/>
          <p:cNvSpPr txBox="1">
            <a:spLocks noChangeArrowheads="1"/>
          </p:cNvSpPr>
          <p:nvPr/>
        </p:nvSpPr>
        <p:spPr bwMode="auto">
          <a:xfrm>
            <a:off x="276225" y="4876800"/>
            <a:ext cx="40925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i="1" u="sng">
                <a:solidFill>
                  <a:schemeClr val="tx1"/>
                </a:solidFill>
              </a:rPr>
              <a:t>Diagnose</a:t>
            </a:r>
            <a:r>
              <a:rPr lang="en-US" altLang="en-US" sz="2000" b="1" i="1">
                <a:solidFill>
                  <a:schemeClr val="tx1"/>
                </a:solidFill>
              </a:rPr>
              <a:t> problems remotely </a:t>
            </a:r>
            <a:r>
              <a:rPr lang="en-US" altLang="en-US" sz="2000" b="1">
                <a:solidFill>
                  <a:schemeClr val="tx1"/>
                </a:solidFill>
              </a:rPr>
              <a:t>   </a:t>
            </a:r>
          </a:p>
        </p:txBody>
      </p:sp>
      <p:sp>
        <p:nvSpPr>
          <p:cNvPr id="81925" name="Text Box 6"/>
          <p:cNvSpPr txBox="1">
            <a:spLocks noChangeArrowheads="1"/>
          </p:cNvSpPr>
          <p:nvPr/>
        </p:nvSpPr>
        <p:spPr bwMode="auto">
          <a:xfrm>
            <a:off x="636588" y="4292600"/>
            <a:ext cx="31289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000" b="1">
                <a:solidFill>
                  <a:srgbClr val="3A4E84"/>
                </a:solidFill>
              </a:rPr>
              <a:t>Functional View</a:t>
            </a:r>
          </a:p>
        </p:txBody>
      </p:sp>
      <p:sp>
        <p:nvSpPr>
          <p:cNvPr id="81926" name="Text Box 7"/>
          <p:cNvSpPr txBox="1">
            <a:spLocks noChangeArrowheads="1"/>
          </p:cNvSpPr>
          <p:nvPr/>
        </p:nvSpPr>
        <p:spPr bwMode="auto">
          <a:xfrm>
            <a:off x="3863975" y="4238625"/>
            <a:ext cx="50768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000" b="1">
                <a:solidFill>
                  <a:srgbClr val="3A4E84"/>
                </a:solidFill>
              </a:rPr>
              <a:t>Performance Measures / Tests </a:t>
            </a:r>
          </a:p>
        </p:txBody>
      </p:sp>
      <p:sp>
        <p:nvSpPr>
          <p:cNvPr id="81927" name="Text Box 8"/>
          <p:cNvSpPr txBox="1">
            <a:spLocks noChangeArrowheads="1"/>
          </p:cNvSpPr>
          <p:nvPr/>
        </p:nvSpPr>
        <p:spPr bwMode="auto">
          <a:xfrm>
            <a:off x="4665663" y="4876800"/>
            <a:ext cx="36464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a:solidFill>
                  <a:schemeClr val="tx1"/>
                </a:solidFill>
              </a:rPr>
              <a:t>Fix Time</a:t>
            </a:r>
            <a:br>
              <a:rPr lang="en-US" altLang="en-US" sz="2000" b="1">
                <a:solidFill>
                  <a:schemeClr val="tx1"/>
                </a:solidFill>
              </a:rPr>
            </a:br>
            <a:r>
              <a:rPr lang="en-US" altLang="en-US" sz="2000" b="1">
                <a:solidFill>
                  <a:schemeClr val="tx1"/>
                </a:solidFill>
              </a:rPr>
              <a:t>Error Rate</a:t>
            </a:r>
          </a:p>
        </p:txBody>
      </p:sp>
      <p:sp>
        <p:nvSpPr>
          <p:cNvPr id="81928" name="Text Box 9"/>
          <p:cNvSpPr txBox="1">
            <a:spLocks noChangeArrowheads="1"/>
          </p:cNvSpPr>
          <p:nvPr/>
        </p:nvSpPr>
        <p:spPr bwMode="auto">
          <a:xfrm>
            <a:off x="244475" y="5789613"/>
            <a:ext cx="38719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i="1" u="sng">
                <a:solidFill>
                  <a:schemeClr val="tx1"/>
                </a:solidFill>
              </a:rPr>
              <a:t>Extend</a:t>
            </a:r>
            <a:r>
              <a:rPr lang="en-US" altLang="en-US" sz="2000" b="1" i="1">
                <a:solidFill>
                  <a:schemeClr val="tx1"/>
                </a:solidFill>
              </a:rPr>
              <a:t> laptop operating time</a:t>
            </a:r>
            <a:endParaRPr lang="en-US" altLang="en-US" sz="2000" b="1">
              <a:solidFill>
                <a:schemeClr val="tx1"/>
              </a:solidFill>
            </a:endParaRPr>
          </a:p>
        </p:txBody>
      </p:sp>
      <p:sp>
        <p:nvSpPr>
          <p:cNvPr id="81929" name="Text Box 10"/>
          <p:cNvSpPr txBox="1">
            <a:spLocks noChangeArrowheads="1"/>
          </p:cNvSpPr>
          <p:nvPr/>
        </p:nvSpPr>
        <p:spPr bwMode="auto">
          <a:xfrm>
            <a:off x="4652963" y="5789613"/>
            <a:ext cx="36464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a:solidFill>
                  <a:schemeClr val="tx1"/>
                </a:solidFill>
              </a:rPr>
              <a:t>% extension attainable</a:t>
            </a:r>
            <a:br>
              <a:rPr lang="en-US" altLang="en-US" sz="2000" b="1">
                <a:solidFill>
                  <a:schemeClr val="tx1"/>
                </a:solidFill>
              </a:rPr>
            </a:br>
            <a:r>
              <a:rPr lang="en-US" altLang="en-US" sz="2000" b="1">
                <a:solidFill>
                  <a:schemeClr val="tx1"/>
                </a:solidFill>
              </a:rPr>
              <a:t>New user learning time</a:t>
            </a:r>
          </a:p>
        </p:txBody>
      </p:sp>
      <p:sp>
        <p:nvSpPr>
          <p:cNvPr id="81930" name="Line 11"/>
          <p:cNvSpPr>
            <a:spLocks noChangeShapeType="1"/>
          </p:cNvSpPr>
          <p:nvPr/>
        </p:nvSpPr>
        <p:spPr bwMode="auto">
          <a:xfrm>
            <a:off x="274638" y="4749800"/>
            <a:ext cx="7731125" cy="460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1931" name="Line 12"/>
          <p:cNvSpPr>
            <a:spLocks noChangeShapeType="1"/>
          </p:cNvSpPr>
          <p:nvPr/>
        </p:nvSpPr>
        <p:spPr bwMode="auto">
          <a:xfrm>
            <a:off x="4024313" y="4398963"/>
            <a:ext cx="0" cy="22891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1932" name="Text Box 13"/>
          <p:cNvSpPr txBox="1">
            <a:spLocks noChangeArrowheads="1"/>
          </p:cNvSpPr>
          <p:nvPr/>
        </p:nvSpPr>
        <p:spPr bwMode="auto">
          <a:xfrm>
            <a:off x="6667500" y="2846388"/>
            <a:ext cx="186213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lnSpc>
                <a:spcPct val="80000"/>
              </a:lnSpc>
            </a:pPr>
            <a:r>
              <a:rPr lang="en-US" altLang="en-US" sz="1800" b="1">
                <a:solidFill>
                  <a:schemeClr val="tx1"/>
                </a:solidFill>
              </a:rPr>
              <a:t>How would </a:t>
            </a:r>
            <a:br>
              <a:rPr lang="en-US" altLang="en-US" sz="1800" b="1">
                <a:solidFill>
                  <a:schemeClr val="tx1"/>
                </a:solidFill>
              </a:rPr>
            </a:br>
            <a:r>
              <a:rPr lang="en-US" altLang="en-US" sz="1800" b="1">
                <a:solidFill>
                  <a:schemeClr val="tx1"/>
                </a:solidFill>
              </a:rPr>
              <a:t>the </a:t>
            </a:r>
            <a:r>
              <a:rPr lang="en-US" altLang="en-US" sz="1800" b="1" i="1">
                <a:solidFill>
                  <a:srgbClr val="3A4E84"/>
                </a:solidFill>
              </a:rPr>
              <a:t>customer </a:t>
            </a:r>
            <a:r>
              <a:rPr lang="en-US" altLang="en-US" sz="1800" b="1">
                <a:solidFill>
                  <a:schemeClr val="tx1"/>
                </a:solidFill>
              </a:rPr>
              <a:t>want success to be verified?</a:t>
            </a:r>
          </a:p>
        </p:txBody>
      </p:sp>
      <p:sp>
        <p:nvSpPr>
          <p:cNvPr id="81933" name="AutoShape 15"/>
          <p:cNvSpPr>
            <a:spLocks noChangeArrowheads="1"/>
          </p:cNvSpPr>
          <p:nvPr/>
        </p:nvSpPr>
        <p:spPr bwMode="gray">
          <a:xfrm>
            <a:off x="6581775" y="2722563"/>
            <a:ext cx="1803400" cy="1195387"/>
          </a:xfrm>
          <a:prstGeom prst="wedgeRoundRectCallout">
            <a:avLst>
              <a:gd name="adj1" fmla="val -66639"/>
              <a:gd name="adj2" fmla="val 80056"/>
              <a:gd name="adj3" fmla="val 16667"/>
            </a:avLst>
          </a:prstGeom>
          <a:noFill/>
          <a:ln w="127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81934" name="Rectangle 16"/>
          <p:cNvSpPr>
            <a:spLocks noChangeArrowheads="1"/>
          </p:cNvSpPr>
          <p:nvPr/>
        </p:nvSpPr>
        <p:spPr bwMode="gray">
          <a:xfrm>
            <a:off x="334963" y="3597275"/>
            <a:ext cx="43100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400" b="1" i="1">
                <a:solidFill>
                  <a:srgbClr val="800000"/>
                </a:solidFill>
              </a:rPr>
              <a:t>“What?”</a:t>
            </a:r>
            <a:r>
              <a:rPr lang="en-US" altLang="en-US" sz="2400" b="1">
                <a:solidFill>
                  <a:srgbClr val="800000"/>
                </a:solidFill>
              </a:rPr>
              <a:t>  begs  </a:t>
            </a:r>
            <a:r>
              <a:rPr lang="en-US" altLang="en-US" sz="2400" b="1" i="1">
                <a:solidFill>
                  <a:srgbClr val="800000"/>
                </a:solidFill>
              </a:rPr>
              <a:t>“How Well?”</a:t>
            </a:r>
          </a:p>
        </p:txBody>
      </p:sp>
      <p:pic>
        <p:nvPicPr>
          <p:cNvPr id="81935"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1936" name="Straight Connector 16"/>
          <p:cNvCxnSpPr>
            <a:cxnSpLocks noChangeShapeType="1"/>
          </p:cNvCxnSpPr>
          <p:nvPr/>
        </p:nvCxnSpPr>
        <p:spPr bwMode="auto">
          <a:xfrm>
            <a:off x="131763" y="5629275"/>
            <a:ext cx="7864475" cy="1588"/>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idx="4294967295"/>
          </p:nvPr>
        </p:nvSpPr>
        <p:spPr>
          <a:xfrm>
            <a:off x="350838" y="482600"/>
            <a:ext cx="7215187" cy="774700"/>
          </a:xfrm>
        </p:spPr>
        <p:txBody>
          <a:bodyPr lIns="91440" tIns="45720" rIns="91440" bIns="45720" anchor="ctr"/>
          <a:lstStyle/>
          <a:p>
            <a:pPr eaLnBrk="1" hangingPunct="1"/>
            <a:r>
              <a:rPr lang="en-US" altLang="en-US"/>
              <a:t>Learning and Practicing </a:t>
            </a:r>
            <a:br>
              <a:rPr lang="en-US" altLang="en-US"/>
            </a:br>
            <a:r>
              <a:rPr lang="en-US" altLang="en-US"/>
              <a:t>DFSS Capabilities and Tools</a:t>
            </a:r>
          </a:p>
        </p:txBody>
      </p:sp>
      <p:graphicFrame>
        <p:nvGraphicFramePr>
          <p:cNvPr id="9244" name="Group 28"/>
          <p:cNvGraphicFramePr>
            <a:graphicFrameLocks noGrp="1"/>
          </p:cNvGraphicFramePr>
          <p:nvPr/>
        </p:nvGraphicFramePr>
        <p:xfrm>
          <a:off x="363538" y="1371600"/>
          <a:ext cx="8477250" cy="4999038"/>
        </p:xfrm>
        <a:graphic>
          <a:graphicData uri="http://schemas.openxmlformats.org/drawingml/2006/table">
            <a:tbl>
              <a:tblPr/>
              <a:tblGrid>
                <a:gridCol w="3509962">
                  <a:extLst>
                    <a:ext uri="{9D8B030D-6E8A-4147-A177-3AD203B41FA5}">
                      <a16:colId xmlns:a16="http://schemas.microsoft.com/office/drawing/2014/main" val="20000"/>
                    </a:ext>
                  </a:extLst>
                </a:gridCol>
                <a:gridCol w="4967288">
                  <a:extLst>
                    <a:ext uri="{9D8B030D-6E8A-4147-A177-3AD203B41FA5}">
                      <a16:colId xmlns:a16="http://schemas.microsoft.com/office/drawing/2014/main" val="20001"/>
                    </a:ext>
                  </a:extLst>
                </a:gridCol>
              </a:tblGrid>
              <a:tr h="365811">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1800" b="1" i="0" u="none" strike="noStrike" cap="none" normalizeH="0" baseline="0">
                          <a:ln>
                            <a:noFill/>
                          </a:ln>
                          <a:solidFill>
                            <a:schemeClr val="accent2"/>
                          </a:solidFill>
                          <a:effectLst/>
                          <a:latin typeface="Arial" pitchFamily="34" charset="0"/>
                        </a:rPr>
                        <a:t>DFSS Skills</a:t>
                      </a: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1800" b="1" i="0" u="none" strike="noStrike" cap="none" normalizeH="0" baseline="0">
                          <a:ln>
                            <a:noFill/>
                          </a:ln>
                          <a:solidFill>
                            <a:schemeClr val="accent2"/>
                          </a:solidFill>
                          <a:effectLst/>
                          <a:latin typeface="Arial" pitchFamily="34" charset="0"/>
                        </a:rPr>
                        <a:t>Tools</a:t>
                      </a: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011961">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a:ln>
                            <a:noFill/>
                          </a:ln>
                          <a:solidFill>
                            <a:schemeClr val="tx1"/>
                          </a:solidFill>
                          <a:effectLst/>
                          <a:latin typeface="Arial" pitchFamily="34" charset="0"/>
                        </a:rPr>
                        <a:t>Understand customers and their environments</a:t>
                      </a: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Tx/>
                        <a:buSzPct val="70000"/>
                        <a:buFontTx/>
                        <a:buChar char="•"/>
                        <a:tabLst/>
                      </a:pPr>
                      <a:r>
                        <a:rPr kumimoji="0" lang="en-US" sz="1800" b="0" i="0" u="none" strike="noStrike" cap="none" normalizeH="0" baseline="0">
                          <a:ln>
                            <a:noFill/>
                          </a:ln>
                          <a:solidFill>
                            <a:schemeClr val="tx1"/>
                          </a:solidFill>
                          <a:effectLst/>
                          <a:latin typeface="Arial" pitchFamily="34" charset="0"/>
                        </a:rPr>
                        <a:t> Actor ID table</a:t>
                      </a:r>
                    </a:p>
                    <a:p>
                      <a:pPr marL="0" marR="0" lvl="0" indent="0" algn="l" defTabSz="914400" rtl="0" eaLnBrk="1" fontAlgn="base" latinLnBrk="0" hangingPunct="1">
                        <a:lnSpc>
                          <a:spcPct val="100000"/>
                        </a:lnSpc>
                        <a:spcBef>
                          <a:spcPct val="0"/>
                        </a:spcBef>
                        <a:spcAft>
                          <a:spcPct val="20000"/>
                        </a:spcAft>
                        <a:buClrTx/>
                        <a:buSzPct val="70000"/>
                        <a:buFontTx/>
                        <a:buChar char="•"/>
                        <a:tabLst/>
                      </a:pPr>
                      <a:r>
                        <a:rPr kumimoji="0" lang="en-US" sz="1800" b="0" i="0" u="none" strike="noStrike" cap="none" normalizeH="0" baseline="0">
                          <a:ln>
                            <a:noFill/>
                          </a:ln>
                          <a:solidFill>
                            <a:schemeClr val="tx1"/>
                          </a:solidFill>
                          <a:effectLst/>
                          <a:latin typeface="Arial" pitchFamily="34" charset="0"/>
                        </a:rPr>
                        <a:t> VOC learning objectives </a:t>
                      </a:r>
                    </a:p>
                    <a:p>
                      <a:pPr marL="0" marR="0" lvl="0" indent="0" algn="l" defTabSz="914400" rtl="0" eaLnBrk="1" fontAlgn="base" latinLnBrk="0" hangingPunct="1">
                        <a:lnSpc>
                          <a:spcPct val="100000"/>
                        </a:lnSpc>
                        <a:spcBef>
                          <a:spcPct val="0"/>
                        </a:spcBef>
                        <a:spcAft>
                          <a:spcPct val="20000"/>
                        </a:spcAft>
                        <a:buClrTx/>
                        <a:buSzPct val="70000"/>
                        <a:buFontTx/>
                        <a:buChar char="•"/>
                        <a:tabLst/>
                      </a:pPr>
                      <a:r>
                        <a:rPr kumimoji="0" lang="en-US" sz="1800" b="0" i="0" u="none" strike="noStrike" cap="none" normalizeH="0" baseline="0">
                          <a:ln>
                            <a:noFill/>
                          </a:ln>
                          <a:solidFill>
                            <a:schemeClr val="tx1"/>
                          </a:solidFill>
                          <a:effectLst/>
                          <a:latin typeface="Arial" pitchFamily="34" charset="0"/>
                        </a:rPr>
                        <a:t> Customer matrix</a:t>
                      </a:r>
                    </a:p>
                    <a:p>
                      <a:pPr marL="0" marR="0" lvl="0" indent="0" algn="l" defTabSz="914400" rtl="0" eaLnBrk="1" fontAlgn="base" latinLnBrk="0" hangingPunct="1">
                        <a:lnSpc>
                          <a:spcPct val="100000"/>
                        </a:lnSpc>
                        <a:spcBef>
                          <a:spcPct val="0"/>
                        </a:spcBef>
                        <a:spcAft>
                          <a:spcPct val="20000"/>
                        </a:spcAft>
                        <a:buClrTx/>
                        <a:buSzPct val="70000"/>
                        <a:buFontTx/>
                        <a:buChar char="•"/>
                        <a:tabLst/>
                      </a:pPr>
                      <a:r>
                        <a:rPr kumimoji="0" lang="en-US" sz="1800" b="0" i="0" u="none" strike="noStrike" cap="none" normalizeH="0" baseline="0">
                          <a:ln>
                            <a:noFill/>
                          </a:ln>
                          <a:solidFill>
                            <a:schemeClr val="tx1"/>
                          </a:solidFill>
                          <a:effectLst/>
                          <a:latin typeface="Arial" pitchFamily="34" charset="0"/>
                        </a:rPr>
                        <a:t> Discussion guide</a:t>
                      </a:r>
                    </a:p>
                    <a:p>
                      <a:pPr marL="0" marR="0" lvl="0" indent="0" algn="l" defTabSz="914400" rtl="0" eaLnBrk="1" fontAlgn="base" latinLnBrk="0" hangingPunct="1">
                        <a:lnSpc>
                          <a:spcPct val="100000"/>
                        </a:lnSpc>
                        <a:spcBef>
                          <a:spcPct val="0"/>
                        </a:spcBef>
                        <a:spcAft>
                          <a:spcPct val="20000"/>
                        </a:spcAft>
                        <a:buClrTx/>
                        <a:buSzPct val="70000"/>
                        <a:buFontTx/>
                        <a:buChar char="•"/>
                        <a:tabLst/>
                      </a:pPr>
                      <a:r>
                        <a:rPr kumimoji="0" lang="en-US" sz="1800" b="0" i="0" u="none" strike="noStrike" cap="none" normalizeH="0" baseline="0">
                          <a:ln>
                            <a:noFill/>
                          </a:ln>
                          <a:solidFill>
                            <a:schemeClr val="tx1"/>
                          </a:solidFill>
                          <a:effectLst/>
                          <a:latin typeface="Arial" pitchFamily="34" charset="0"/>
                        </a:rPr>
                        <a:t> Context and needs data gathering skills</a:t>
                      </a:r>
                    </a:p>
                    <a:p>
                      <a:pPr marL="0" marR="0" lvl="0" indent="0" algn="l" defTabSz="914400" rtl="0" eaLnBrk="1" fontAlgn="base" latinLnBrk="0" hangingPunct="1">
                        <a:lnSpc>
                          <a:spcPct val="100000"/>
                        </a:lnSpc>
                        <a:spcBef>
                          <a:spcPct val="0"/>
                        </a:spcBef>
                        <a:spcAft>
                          <a:spcPct val="20000"/>
                        </a:spcAft>
                        <a:buClrTx/>
                        <a:buSzPct val="70000"/>
                        <a:buFontTx/>
                        <a:buChar char="•"/>
                        <a:tabLst/>
                      </a:pPr>
                      <a:r>
                        <a:rPr kumimoji="0" lang="en-US" sz="1800" b="0" i="0" u="none" strike="noStrike" cap="none" normalizeH="0" baseline="0">
                          <a:ln>
                            <a:noFill/>
                          </a:ln>
                          <a:solidFill>
                            <a:schemeClr val="tx1"/>
                          </a:solidFill>
                          <a:effectLst/>
                          <a:latin typeface="Arial" pitchFamily="34" charset="0"/>
                        </a:rPr>
                        <a:t> KJ  </a:t>
                      </a: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14528">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a:ln>
                            <a:noFill/>
                          </a:ln>
                          <a:solidFill>
                            <a:schemeClr val="tx1"/>
                          </a:solidFill>
                          <a:effectLst/>
                          <a:latin typeface="Arial" pitchFamily="34" charset="0"/>
                        </a:rPr>
                        <a:t>Discover stated and latent requirements and performance measures/tests</a:t>
                      </a: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a:ln>
                            <a:noFill/>
                          </a:ln>
                          <a:solidFill>
                            <a:schemeClr val="tx1"/>
                          </a:solidFill>
                          <a:effectLst/>
                          <a:latin typeface="Arial" pitchFamily="34" charset="0"/>
                        </a:rPr>
                        <a:t>User Story &amp; Performance Measure Discovery</a:t>
                      </a: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95041">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a:ln>
                            <a:noFill/>
                          </a:ln>
                          <a:solidFill>
                            <a:schemeClr val="tx1"/>
                          </a:solidFill>
                          <a:effectLst/>
                          <a:latin typeface="Arial" pitchFamily="34" charset="0"/>
                        </a:rPr>
                        <a:t>Prioritize and characterize requirements</a:t>
                      </a: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Tx/>
                        <a:buSzPct val="70000"/>
                        <a:buFontTx/>
                        <a:buChar char="•"/>
                        <a:tabLst/>
                      </a:pPr>
                      <a:r>
                        <a:rPr kumimoji="0" lang="en-US" sz="1800" b="0" i="0" u="none" strike="noStrike" cap="none" normalizeH="0" baseline="0">
                          <a:ln>
                            <a:noFill/>
                          </a:ln>
                          <a:solidFill>
                            <a:schemeClr val="tx1"/>
                          </a:solidFill>
                          <a:effectLst/>
                          <a:latin typeface="Arial" pitchFamily="34" charset="0"/>
                        </a:rPr>
                        <a:t> Analytical hierarchy process (AHP)</a:t>
                      </a:r>
                    </a:p>
                    <a:p>
                      <a:pPr marL="0" marR="0" lvl="0" indent="0" algn="l" defTabSz="914400" rtl="0" eaLnBrk="1" fontAlgn="base" latinLnBrk="0" hangingPunct="1">
                        <a:lnSpc>
                          <a:spcPct val="100000"/>
                        </a:lnSpc>
                        <a:spcBef>
                          <a:spcPct val="0"/>
                        </a:spcBef>
                        <a:spcAft>
                          <a:spcPct val="20000"/>
                        </a:spcAft>
                        <a:buClrTx/>
                        <a:buSzPct val="70000"/>
                        <a:buFontTx/>
                        <a:buChar char="•"/>
                        <a:tabLst/>
                      </a:pPr>
                      <a:r>
                        <a:rPr kumimoji="0" lang="en-US" sz="1800" b="0" i="0" u="none" strike="noStrike" cap="none" normalizeH="0" baseline="0">
                          <a:ln>
                            <a:noFill/>
                          </a:ln>
                          <a:solidFill>
                            <a:schemeClr val="tx1"/>
                          </a:solidFill>
                          <a:effectLst/>
                          <a:latin typeface="Arial" pitchFamily="34" charset="0"/>
                        </a:rPr>
                        <a:t> Kano analysis</a:t>
                      </a: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40170">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a:ln>
                            <a:noFill/>
                          </a:ln>
                          <a:solidFill>
                            <a:schemeClr val="tx1"/>
                          </a:solidFill>
                          <a:effectLst/>
                          <a:latin typeface="Arial" pitchFamily="34" charset="0"/>
                        </a:rPr>
                        <a:t>Identify factors that may influence results</a:t>
                      </a: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a:ln>
                            <a:noFill/>
                          </a:ln>
                          <a:solidFill>
                            <a:schemeClr val="tx1"/>
                          </a:solidFill>
                          <a:effectLst/>
                          <a:latin typeface="Arial" pitchFamily="34" charset="0"/>
                        </a:rPr>
                        <a:t>Y to x flowdown</a:t>
                      </a: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71527">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a:ln>
                            <a:noFill/>
                          </a:ln>
                          <a:solidFill>
                            <a:schemeClr val="tx1"/>
                          </a:solidFill>
                          <a:effectLst/>
                          <a:latin typeface="Arial" pitchFamily="34" charset="0"/>
                        </a:rPr>
                        <a:t>Assess design-choice dynamics</a:t>
                      </a: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a:ln>
                            <a:noFill/>
                          </a:ln>
                          <a:solidFill>
                            <a:schemeClr val="tx1"/>
                          </a:solidFill>
                          <a:effectLst/>
                          <a:latin typeface="Arial" pitchFamily="34" charset="0"/>
                        </a:rPr>
                        <a:t>Essence of QFD</a:t>
                      </a: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pic>
        <p:nvPicPr>
          <p:cNvPr id="10266"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Line 5"/>
          <p:cNvSpPr>
            <a:spLocks noChangeShapeType="1"/>
          </p:cNvSpPr>
          <p:nvPr/>
        </p:nvSpPr>
        <p:spPr bwMode="blackWhite">
          <a:xfrm>
            <a:off x="4605338" y="3446463"/>
            <a:ext cx="1633537" cy="2865437"/>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947" name="Rectangle 2"/>
          <p:cNvSpPr>
            <a:spLocks noGrp="1" noChangeArrowheads="1"/>
          </p:cNvSpPr>
          <p:nvPr>
            <p:ph type="title" idx="4294967295"/>
          </p:nvPr>
        </p:nvSpPr>
        <p:spPr>
          <a:xfrm>
            <a:off x="204788" y="639763"/>
            <a:ext cx="7523162" cy="433387"/>
          </a:xfrm>
        </p:spPr>
        <p:txBody>
          <a:bodyPr lIns="91440" tIns="45720" rIns="91440" bIns="45720" anchor="ctr"/>
          <a:lstStyle/>
          <a:p>
            <a:pPr eaLnBrk="1" hangingPunct="1"/>
            <a:r>
              <a:rPr lang="en-US" altLang="en-US"/>
              <a:t>How Does This Relate to Use Cases?</a:t>
            </a:r>
            <a:endParaRPr lang="en-US" altLang="en-US" sz="1800"/>
          </a:p>
        </p:txBody>
      </p:sp>
      <p:pic>
        <p:nvPicPr>
          <p:cNvPr id="8294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blackWhite">
          <a:xfrm>
            <a:off x="4632325" y="3560763"/>
            <a:ext cx="4238625" cy="2393950"/>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pic>
      <p:sp>
        <p:nvSpPr>
          <p:cNvPr id="82949" name="Text Box 4"/>
          <p:cNvSpPr txBox="1">
            <a:spLocks noChangeArrowheads="1"/>
          </p:cNvSpPr>
          <p:nvPr/>
        </p:nvSpPr>
        <p:spPr bwMode="blackWhite">
          <a:xfrm>
            <a:off x="6210300" y="5921375"/>
            <a:ext cx="22907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b="1">
                <a:solidFill>
                  <a:schemeClr val="tx1"/>
                </a:solidFill>
              </a:rPr>
              <a:t>Use case</a:t>
            </a:r>
            <a:br>
              <a:rPr lang="en-US" altLang="en-US" sz="1800" b="1">
                <a:solidFill>
                  <a:schemeClr val="tx1"/>
                </a:solidFill>
              </a:rPr>
            </a:br>
            <a:r>
              <a:rPr lang="en-US" altLang="en-US" sz="1800" b="1" i="1">
                <a:solidFill>
                  <a:schemeClr val="tx1"/>
                </a:solidFill>
              </a:rPr>
              <a:t>decomposition</a:t>
            </a:r>
          </a:p>
        </p:txBody>
      </p:sp>
      <p:grpSp>
        <p:nvGrpSpPr>
          <p:cNvPr id="82950" name="Group 6"/>
          <p:cNvGrpSpPr>
            <a:grpSpLocks/>
          </p:cNvGrpSpPr>
          <p:nvPr/>
        </p:nvGrpSpPr>
        <p:grpSpPr bwMode="auto">
          <a:xfrm>
            <a:off x="3340100" y="1900238"/>
            <a:ext cx="2146300" cy="1520825"/>
            <a:chOff x="1895" y="618"/>
            <a:chExt cx="1352" cy="1089"/>
          </a:xfrm>
        </p:grpSpPr>
        <p:sp>
          <p:nvSpPr>
            <p:cNvPr id="82966" name="Text Box 7"/>
            <p:cNvSpPr txBox="1">
              <a:spLocks noChangeArrowheads="1"/>
            </p:cNvSpPr>
            <p:nvPr/>
          </p:nvSpPr>
          <p:spPr bwMode="blackWhite">
            <a:xfrm>
              <a:off x="1908" y="839"/>
              <a:ext cx="1339"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000" b="1">
                  <a:solidFill>
                    <a:schemeClr val="tx1"/>
                  </a:solidFill>
                </a:rPr>
                <a:t>Requirements</a:t>
              </a:r>
            </a:p>
          </p:txBody>
        </p:sp>
        <p:sp>
          <p:nvSpPr>
            <p:cNvPr id="82967" name="AutoShape 8"/>
            <p:cNvSpPr>
              <a:spLocks noChangeArrowheads="1"/>
            </p:cNvSpPr>
            <p:nvPr/>
          </p:nvSpPr>
          <p:spPr bwMode="blackWhite">
            <a:xfrm>
              <a:off x="1895" y="618"/>
              <a:ext cx="1318" cy="1089"/>
            </a:xfrm>
            <a:prstGeom prst="foldedCorner">
              <a:avLst>
                <a:gd name="adj" fmla="val 12500"/>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sp>
        <p:nvSpPr>
          <p:cNvPr id="82951" name="AutoShape 9"/>
          <p:cNvSpPr>
            <a:spLocks noChangeArrowheads="1"/>
          </p:cNvSpPr>
          <p:nvPr/>
        </p:nvSpPr>
        <p:spPr bwMode="blackWhite">
          <a:xfrm>
            <a:off x="5521325" y="2236788"/>
            <a:ext cx="506413" cy="452437"/>
          </a:xfrm>
          <a:prstGeom prst="rightArrow">
            <a:avLst>
              <a:gd name="adj1" fmla="val 50000"/>
              <a:gd name="adj2" fmla="val 27983"/>
            </a:avLst>
          </a:prstGeom>
          <a:solidFill>
            <a:schemeClr val="accent1"/>
          </a:solidFill>
          <a:ln w="12700">
            <a:solidFill>
              <a:schemeClr val="tx1"/>
            </a:solidFill>
            <a:miter lim="800000"/>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82952" name="Text Box 10"/>
          <p:cNvSpPr txBox="1">
            <a:spLocks noChangeArrowheads="1"/>
          </p:cNvSpPr>
          <p:nvPr/>
        </p:nvSpPr>
        <p:spPr bwMode="blackWhite">
          <a:xfrm>
            <a:off x="3368675" y="1241425"/>
            <a:ext cx="229393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b="1" i="1">
                <a:solidFill>
                  <a:schemeClr val="tx1"/>
                </a:solidFill>
              </a:rPr>
              <a:t>Use case practice often starts here</a:t>
            </a:r>
          </a:p>
        </p:txBody>
      </p:sp>
      <p:sp>
        <p:nvSpPr>
          <p:cNvPr id="82953" name="Text Box 11"/>
          <p:cNvSpPr txBox="1">
            <a:spLocks noChangeArrowheads="1"/>
          </p:cNvSpPr>
          <p:nvPr/>
        </p:nvSpPr>
        <p:spPr bwMode="blackWhite">
          <a:xfrm>
            <a:off x="6092825" y="1709738"/>
            <a:ext cx="3062288" cy="160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b="1">
                <a:solidFill>
                  <a:schemeClr val="tx1"/>
                </a:solidFill>
              </a:rPr>
              <a:t>Use cases </a:t>
            </a:r>
            <a:r>
              <a:rPr lang="en-US" altLang="en-US" sz="1800" b="1" i="1">
                <a:solidFill>
                  <a:srgbClr val="6699CC"/>
                </a:solidFill>
              </a:rPr>
              <a:t>detail </a:t>
            </a:r>
          </a:p>
          <a:p>
            <a:pPr eaLnBrk="1" hangingPunct="1">
              <a:buFontTx/>
              <a:buChar char="•"/>
            </a:pPr>
            <a:r>
              <a:rPr lang="en-US" altLang="en-US" sz="1800" b="1" i="1">
                <a:solidFill>
                  <a:schemeClr val="tx1"/>
                </a:solidFill>
              </a:rPr>
              <a:t> </a:t>
            </a:r>
            <a:r>
              <a:rPr lang="en-US" altLang="en-US" sz="1800" b="1">
                <a:solidFill>
                  <a:schemeClr val="tx1"/>
                </a:solidFill>
              </a:rPr>
              <a:t>workflows </a:t>
            </a:r>
          </a:p>
          <a:p>
            <a:pPr eaLnBrk="1" hangingPunct="1">
              <a:buFontTx/>
              <a:buChar char="•"/>
            </a:pPr>
            <a:r>
              <a:rPr lang="en-US" altLang="en-US" sz="1800" b="1">
                <a:solidFill>
                  <a:schemeClr val="tx1"/>
                </a:solidFill>
              </a:rPr>
              <a:t> starting conditions</a:t>
            </a:r>
          </a:p>
          <a:p>
            <a:pPr eaLnBrk="1" hangingPunct="1">
              <a:buFontTx/>
              <a:buChar char="•"/>
            </a:pPr>
            <a:r>
              <a:rPr lang="en-US" altLang="en-US" sz="1800" b="1">
                <a:solidFill>
                  <a:schemeClr val="tx1"/>
                </a:solidFill>
              </a:rPr>
              <a:t> exceptions</a:t>
            </a:r>
          </a:p>
        </p:txBody>
      </p:sp>
      <p:sp>
        <p:nvSpPr>
          <p:cNvPr id="82954" name="Text Box 12"/>
          <p:cNvSpPr txBox="1">
            <a:spLocks noChangeArrowheads="1"/>
          </p:cNvSpPr>
          <p:nvPr/>
        </p:nvSpPr>
        <p:spPr bwMode="blackWhite">
          <a:xfrm>
            <a:off x="373063" y="3376613"/>
            <a:ext cx="2357437" cy="125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b="1">
                <a:solidFill>
                  <a:schemeClr val="tx1"/>
                </a:solidFill>
              </a:rPr>
              <a:t>Functionality </a:t>
            </a:r>
            <a:br>
              <a:rPr lang="en-US" altLang="en-US" sz="1800" b="1">
                <a:solidFill>
                  <a:schemeClr val="tx1"/>
                </a:solidFill>
              </a:rPr>
            </a:br>
            <a:r>
              <a:rPr lang="en-US" altLang="en-US" sz="1800" b="1">
                <a:solidFill>
                  <a:schemeClr val="tx1"/>
                </a:solidFill>
              </a:rPr>
              <a:t>that should be </a:t>
            </a:r>
            <a:r>
              <a:rPr lang="en-US" altLang="en-US" sz="2000" b="1">
                <a:solidFill>
                  <a:schemeClr val="tx1"/>
                </a:solidFill>
              </a:rPr>
              <a:t>better understood</a:t>
            </a:r>
            <a:br>
              <a:rPr lang="en-US" altLang="en-US" sz="2000" b="1">
                <a:solidFill>
                  <a:schemeClr val="tx1"/>
                </a:solidFill>
              </a:rPr>
            </a:br>
            <a:endParaRPr lang="en-US" altLang="en-US" sz="2000" b="1">
              <a:solidFill>
                <a:schemeClr val="tx1"/>
              </a:solidFill>
            </a:endParaRPr>
          </a:p>
        </p:txBody>
      </p:sp>
      <p:sp>
        <p:nvSpPr>
          <p:cNvPr id="82955" name="Text Box 15"/>
          <p:cNvSpPr txBox="1">
            <a:spLocks noChangeArrowheads="1"/>
          </p:cNvSpPr>
          <p:nvPr/>
        </p:nvSpPr>
        <p:spPr bwMode="blackWhite">
          <a:xfrm>
            <a:off x="0" y="1219200"/>
            <a:ext cx="19002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b="1" i="1">
                <a:solidFill>
                  <a:schemeClr val="tx1"/>
                </a:solidFill>
              </a:rPr>
              <a:t>We started here</a:t>
            </a:r>
          </a:p>
        </p:txBody>
      </p:sp>
      <p:sp>
        <p:nvSpPr>
          <p:cNvPr id="82956" name="Freeform 16"/>
          <p:cNvSpPr>
            <a:spLocks/>
          </p:cNvSpPr>
          <p:nvPr/>
        </p:nvSpPr>
        <p:spPr bwMode="blackWhite">
          <a:xfrm>
            <a:off x="320675" y="1662113"/>
            <a:ext cx="2808288" cy="1922462"/>
          </a:xfrm>
          <a:custGeom>
            <a:avLst/>
            <a:gdLst>
              <a:gd name="T0" fmla="*/ 98213 w 1830"/>
              <a:gd name="T1" fmla="*/ 5728744 h 796"/>
              <a:gd name="T2" fmla="*/ 231722 w 1830"/>
              <a:gd name="T3" fmla="*/ 845304 h 796"/>
              <a:gd name="T4" fmla="*/ 300778 w 1830"/>
              <a:gd name="T5" fmla="*/ 4006739 h 796"/>
              <a:gd name="T6" fmla="*/ 394388 w 1830"/>
              <a:gd name="T7" fmla="*/ 171476 h 796"/>
              <a:gd name="T8" fmla="*/ 530966 w 1830"/>
              <a:gd name="T9" fmla="*/ 5016274 h 796"/>
              <a:gd name="T10" fmla="*/ 633783 w 1830"/>
              <a:gd name="T11" fmla="*/ 2270244 h 796"/>
              <a:gd name="T12" fmla="*/ 724323 w 1830"/>
              <a:gd name="T13" fmla="*/ 11645870 h 796"/>
              <a:gd name="T14" fmla="*/ 844021 w 1830"/>
              <a:gd name="T15" fmla="*/ 16430287 h 796"/>
              <a:gd name="T16" fmla="*/ 739669 w 1830"/>
              <a:gd name="T17" fmla="*/ 36604061 h 796"/>
              <a:gd name="T18" fmla="*/ 705908 w 1830"/>
              <a:gd name="T19" fmla="*/ 35555885 h 796"/>
              <a:gd name="T20" fmla="*/ 633783 w 1830"/>
              <a:gd name="T21" fmla="*/ 29667743 h 796"/>
              <a:gd name="T22" fmla="*/ 573934 w 1830"/>
              <a:gd name="T23" fmla="*/ 33191451 h 796"/>
              <a:gd name="T24" fmla="*/ 497205 w 1830"/>
              <a:gd name="T25" fmla="*/ 27296063 h 796"/>
              <a:gd name="T26" fmla="*/ 359093 w 1830"/>
              <a:gd name="T27" fmla="*/ 27639015 h 796"/>
              <a:gd name="T28" fmla="*/ 296175 w 1830"/>
              <a:gd name="T29" fmla="*/ 30008280 h 796"/>
              <a:gd name="T30" fmla="*/ 173408 w 1830"/>
              <a:gd name="T31" fmla="*/ 25883199 h 796"/>
              <a:gd name="T32" fmla="*/ 67522 w 1830"/>
              <a:gd name="T33" fmla="*/ 27296063 h 796"/>
              <a:gd name="T34" fmla="*/ 29157 w 1830"/>
              <a:gd name="T35" fmla="*/ 18236821 h 796"/>
              <a:gd name="T36" fmla="*/ 10742 w 1830"/>
              <a:gd name="T37" fmla="*/ 11645870 h 796"/>
              <a:gd name="T38" fmla="*/ 78264 w 1830"/>
              <a:gd name="T39" fmla="*/ 9218640 h 796"/>
              <a:gd name="T40" fmla="*/ 98213 w 1830"/>
              <a:gd name="T41" fmla="*/ 5728744 h 7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830"/>
              <a:gd name="T64" fmla="*/ 0 h 796"/>
              <a:gd name="T65" fmla="*/ 1830 w 1830"/>
              <a:gd name="T66" fmla="*/ 796 h 79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830" h="796">
                <a:moveTo>
                  <a:pt x="214" y="114"/>
                </a:moveTo>
                <a:cubicBezTo>
                  <a:pt x="270" y="86"/>
                  <a:pt x="432" y="23"/>
                  <a:pt x="505" y="17"/>
                </a:cubicBezTo>
                <a:cubicBezTo>
                  <a:pt x="578" y="11"/>
                  <a:pt x="593" y="82"/>
                  <a:pt x="651" y="80"/>
                </a:cubicBezTo>
                <a:cubicBezTo>
                  <a:pt x="709" y="78"/>
                  <a:pt x="769" y="0"/>
                  <a:pt x="852" y="3"/>
                </a:cubicBezTo>
                <a:cubicBezTo>
                  <a:pt x="935" y="6"/>
                  <a:pt x="1063" y="93"/>
                  <a:pt x="1150" y="100"/>
                </a:cubicBezTo>
                <a:cubicBezTo>
                  <a:pt x="1237" y="107"/>
                  <a:pt x="1304" y="23"/>
                  <a:pt x="1373" y="45"/>
                </a:cubicBezTo>
                <a:cubicBezTo>
                  <a:pt x="1442" y="67"/>
                  <a:pt x="1492" y="185"/>
                  <a:pt x="1567" y="232"/>
                </a:cubicBezTo>
                <a:cubicBezTo>
                  <a:pt x="1642" y="279"/>
                  <a:pt x="1818" y="246"/>
                  <a:pt x="1824" y="329"/>
                </a:cubicBezTo>
                <a:cubicBezTo>
                  <a:pt x="1830" y="412"/>
                  <a:pt x="1652" y="668"/>
                  <a:pt x="1602" y="732"/>
                </a:cubicBezTo>
                <a:cubicBezTo>
                  <a:pt x="1552" y="796"/>
                  <a:pt x="1564" y="734"/>
                  <a:pt x="1525" y="711"/>
                </a:cubicBezTo>
                <a:cubicBezTo>
                  <a:pt x="1486" y="688"/>
                  <a:pt x="1413" y="601"/>
                  <a:pt x="1366" y="593"/>
                </a:cubicBezTo>
                <a:cubicBezTo>
                  <a:pt x="1319" y="585"/>
                  <a:pt x="1290" y="671"/>
                  <a:pt x="1241" y="663"/>
                </a:cubicBezTo>
                <a:cubicBezTo>
                  <a:pt x="1192" y="655"/>
                  <a:pt x="1151" y="563"/>
                  <a:pt x="1074" y="545"/>
                </a:cubicBezTo>
                <a:cubicBezTo>
                  <a:pt x="997" y="527"/>
                  <a:pt x="849" y="543"/>
                  <a:pt x="776" y="552"/>
                </a:cubicBezTo>
                <a:cubicBezTo>
                  <a:pt x="703" y="561"/>
                  <a:pt x="704" y="606"/>
                  <a:pt x="637" y="600"/>
                </a:cubicBezTo>
                <a:cubicBezTo>
                  <a:pt x="570" y="594"/>
                  <a:pt x="455" y="526"/>
                  <a:pt x="373" y="517"/>
                </a:cubicBezTo>
                <a:cubicBezTo>
                  <a:pt x="291" y="508"/>
                  <a:pt x="196" y="570"/>
                  <a:pt x="144" y="545"/>
                </a:cubicBezTo>
                <a:cubicBezTo>
                  <a:pt x="92" y="520"/>
                  <a:pt x="82" y="416"/>
                  <a:pt x="61" y="364"/>
                </a:cubicBezTo>
                <a:cubicBezTo>
                  <a:pt x="40" y="312"/>
                  <a:pt x="0" y="262"/>
                  <a:pt x="19" y="232"/>
                </a:cubicBezTo>
                <a:cubicBezTo>
                  <a:pt x="38" y="202"/>
                  <a:pt x="135" y="208"/>
                  <a:pt x="172" y="184"/>
                </a:cubicBezTo>
                <a:cubicBezTo>
                  <a:pt x="209" y="160"/>
                  <a:pt x="158" y="142"/>
                  <a:pt x="214" y="114"/>
                </a:cubicBezTo>
                <a:close/>
              </a:path>
            </a:pathLst>
          </a:custGeom>
          <a:noFill/>
          <a:ln w="12700">
            <a:solidFill>
              <a:schemeClr val="tx1"/>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82957" name="Rectangle 17"/>
          <p:cNvSpPr>
            <a:spLocks noChangeArrowheads="1"/>
          </p:cNvSpPr>
          <p:nvPr/>
        </p:nvSpPr>
        <p:spPr bwMode="blackWhite">
          <a:xfrm>
            <a:off x="561975" y="1935163"/>
            <a:ext cx="2262188"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b="1">
                <a:solidFill>
                  <a:schemeClr val="tx1"/>
                </a:solidFill>
              </a:rPr>
              <a:t>Context Data and Needs Data, stated or implied</a:t>
            </a:r>
          </a:p>
        </p:txBody>
      </p:sp>
      <p:grpSp>
        <p:nvGrpSpPr>
          <p:cNvPr id="82958" name="Group 18"/>
          <p:cNvGrpSpPr>
            <a:grpSpLocks/>
          </p:cNvGrpSpPr>
          <p:nvPr/>
        </p:nvGrpSpPr>
        <p:grpSpPr bwMode="auto">
          <a:xfrm>
            <a:off x="392113" y="3314700"/>
            <a:ext cx="3614737" cy="3025775"/>
            <a:chOff x="247" y="2116"/>
            <a:chExt cx="2314" cy="1972"/>
          </a:xfrm>
        </p:grpSpPr>
        <p:sp>
          <p:nvSpPr>
            <p:cNvPr id="82962" name="Text Box 19"/>
            <p:cNvSpPr txBox="1">
              <a:spLocks noChangeArrowheads="1"/>
            </p:cNvSpPr>
            <p:nvPr/>
          </p:nvSpPr>
          <p:spPr bwMode="blackWhite">
            <a:xfrm>
              <a:off x="508" y="3670"/>
              <a:ext cx="1443" cy="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b="1">
                  <a:solidFill>
                    <a:schemeClr val="tx1"/>
                  </a:solidFill>
                </a:rPr>
                <a:t>User story</a:t>
              </a:r>
              <a:br>
                <a:rPr lang="en-US" altLang="en-US" sz="1800" b="1">
                  <a:solidFill>
                    <a:schemeClr val="tx1"/>
                  </a:solidFill>
                </a:rPr>
              </a:br>
              <a:r>
                <a:rPr lang="en-US" altLang="en-US" sz="1800" b="1" i="1">
                  <a:solidFill>
                    <a:srgbClr val="6699CC"/>
                  </a:solidFill>
                </a:rPr>
                <a:t>discovery</a:t>
              </a:r>
            </a:p>
          </p:txBody>
        </p:sp>
        <p:sp>
          <p:nvSpPr>
            <p:cNvPr id="82963" name="Line 20"/>
            <p:cNvSpPr>
              <a:spLocks noChangeShapeType="1"/>
            </p:cNvSpPr>
            <p:nvPr/>
          </p:nvSpPr>
          <p:spPr bwMode="blackWhite">
            <a:xfrm flipH="1">
              <a:off x="1458" y="2116"/>
              <a:ext cx="1103" cy="1873"/>
            </a:xfrm>
            <a:prstGeom prst="line">
              <a:avLst/>
            </a:prstGeom>
            <a:noFill/>
            <a:ln w="12700">
              <a:solidFill>
                <a:schemeClr val="tx1"/>
              </a:solidFill>
              <a:round/>
              <a:headEnd type="triangle" w="med" len="med"/>
              <a:tailEnd/>
            </a:ln>
            <a:extLst>
              <a:ext uri="{909E8E84-426E-40DD-AFC4-6F175D3DCCD1}">
                <a14:hiddenFill xmlns:a14="http://schemas.microsoft.com/office/drawing/2010/main">
                  <a:noFill/>
                </a14:hiddenFill>
              </a:ext>
            </a:extLst>
          </p:spPr>
          <p:txBody>
            <a:bodyPr/>
            <a:lstStyle/>
            <a:p>
              <a:endParaRPr lang="en-US"/>
            </a:p>
          </p:txBody>
        </p:sp>
        <p:sp>
          <p:nvSpPr>
            <p:cNvPr id="82964" name="Rectangle 21"/>
            <p:cNvSpPr>
              <a:spLocks noChangeArrowheads="1"/>
            </p:cNvSpPr>
            <p:nvPr/>
          </p:nvSpPr>
          <p:spPr bwMode="blackWhite">
            <a:xfrm>
              <a:off x="247" y="2846"/>
              <a:ext cx="1687" cy="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b="1" i="1">
                  <a:solidFill>
                    <a:schemeClr val="tx1"/>
                  </a:solidFill>
                </a:rPr>
                <a:t>A verified-valuable </a:t>
              </a:r>
              <a:br>
                <a:rPr lang="en-US" altLang="en-US" sz="1800" b="1" i="1">
                  <a:solidFill>
                    <a:schemeClr val="tx1"/>
                  </a:solidFill>
                </a:rPr>
              </a:br>
              <a:r>
                <a:rPr lang="en-US" altLang="en-US" sz="1800" b="1" i="1">
                  <a:solidFill>
                    <a:schemeClr val="tx1"/>
                  </a:solidFill>
                </a:rPr>
                <a:t>user story may </a:t>
              </a:r>
              <a:r>
                <a:rPr lang="en-US" altLang="en-US" sz="1800" b="1" i="1">
                  <a:solidFill>
                    <a:srgbClr val="6699CC"/>
                  </a:solidFill>
                </a:rPr>
                <a:t>become </a:t>
              </a:r>
              <a:br>
                <a:rPr lang="en-US" altLang="en-US" sz="1800" b="1" i="1">
                  <a:solidFill>
                    <a:schemeClr val="tx1"/>
                  </a:solidFill>
                </a:rPr>
              </a:br>
              <a:r>
                <a:rPr lang="en-US" altLang="en-US" sz="1800" b="1" i="1">
                  <a:solidFill>
                    <a:schemeClr val="tx1"/>
                  </a:solidFill>
                </a:rPr>
                <a:t>a requirement</a:t>
              </a:r>
            </a:p>
          </p:txBody>
        </p:sp>
        <p:sp>
          <p:nvSpPr>
            <p:cNvPr id="82965" name="AutoShape 22"/>
            <p:cNvSpPr>
              <a:spLocks noChangeArrowheads="1"/>
            </p:cNvSpPr>
            <p:nvPr/>
          </p:nvSpPr>
          <p:spPr bwMode="blackWhite">
            <a:xfrm rot="-3470703">
              <a:off x="1757" y="2838"/>
              <a:ext cx="361" cy="167"/>
            </a:xfrm>
            <a:prstGeom prst="rightArrow">
              <a:avLst>
                <a:gd name="adj1" fmla="val 50000"/>
                <a:gd name="adj2" fmla="val 54042"/>
              </a:avLst>
            </a:prstGeom>
            <a:solidFill>
              <a:schemeClr val="accent1"/>
            </a:solidFill>
            <a:ln w="12700">
              <a:solidFill>
                <a:schemeClr val="tx1"/>
              </a:solidFill>
              <a:miter lim="800000"/>
              <a:headEnd/>
              <a:tailEnd/>
            </a:ln>
          </p:spPr>
          <p:txBody>
            <a:bodyPr vert="eaVert"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pic>
        <p:nvPicPr>
          <p:cNvPr id="82959" name="Picture 31" descr="C:\Documents and Settings\Administrator.DHOFFICE\My Documents\My Pictures\6siga\Letterhead logo 20050226.t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960" name="Freeform 24"/>
          <p:cNvSpPr>
            <a:spLocks noChangeArrowheads="1"/>
          </p:cNvSpPr>
          <p:nvPr/>
        </p:nvSpPr>
        <p:spPr bwMode="auto">
          <a:xfrm>
            <a:off x="5394325" y="1704975"/>
            <a:ext cx="147638" cy="195263"/>
          </a:xfrm>
          <a:custGeom>
            <a:avLst/>
            <a:gdLst>
              <a:gd name="T0" fmla="*/ 0 w 147263"/>
              <a:gd name="T1" fmla="*/ 0 h 195209"/>
              <a:gd name="T2" fmla="*/ 147543 w 147263"/>
              <a:gd name="T3" fmla="*/ 92728 h 195209"/>
              <a:gd name="T4" fmla="*/ 21077 w 147263"/>
              <a:gd name="T5" fmla="*/ 195749 h 195209"/>
              <a:gd name="T6" fmla="*/ 0 60000 65536"/>
              <a:gd name="T7" fmla="*/ 0 60000 65536"/>
              <a:gd name="T8" fmla="*/ 0 60000 65536"/>
              <a:gd name="T9" fmla="*/ 0 w 147263"/>
              <a:gd name="T10" fmla="*/ 0 h 195209"/>
              <a:gd name="T11" fmla="*/ 147263 w 147263"/>
              <a:gd name="T12" fmla="*/ 195209 h 195209"/>
            </a:gdLst>
            <a:ahLst/>
            <a:cxnLst>
              <a:cxn ang="T6">
                <a:pos x="T0" y="T1"/>
              </a:cxn>
              <a:cxn ang="T7">
                <a:pos x="T2" y="T3"/>
              </a:cxn>
              <a:cxn ang="T8">
                <a:pos x="T4" y="T5"/>
              </a:cxn>
            </a:cxnLst>
            <a:rect l="T9" t="T10" r="T11" b="T12"/>
            <a:pathLst>
              <a:path w="147263" h="195209">
                <a:moveTo>
                  <a:pt x="0" y="0"/>
                </a:moveTo>
                <a:cubicBezTo>
                  <a:pt x="70206" y="29966"/>
                  <a:pt x="140413" y="59933"/>
                  <a:pt x="143838" y="92468"/>
                </a:cubicBezTo>
                <a:cubicBezTo>
                  <a:pt x="147263" y="125003"/>
                  <a:pt x="83905" y="160106"/>
                  <a:pt x="20548" y="195209"/>
                </a:cubicBezTo>
              </a:path>
            </a:pathLst>
          </a:custGeom>
          <a:noFill/>
          <a:ln w="127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82961" name="Freeform 25"/>
          <p:cNvSpPr>
            <a:spLocks noChangeArrowheads="1"/>
          </p:cNvSpPr>
          <p:nvPr/>
        </p:nvSpPr>
        <p:spPr bwMode="auto">
          <a:xfrm>
            <a:off x="1838325" y="1384300"/>
            <a:ext cx="322263" cy="403225"/>
          </a:xfrm>
          <a:custGeom>
            <a:avLst/>
            <a:gdLst>
              <a:gd name="T0" fmla="*/ 20768 w 321924"/>
              <a:gd name="T1" fmla="*/ 13399 h 404117"/>
              <a:gd name="T2" fmla="*/ 321869 w 321924"/>
              <a:gd name="T3" fmla="*/ 63648 h 404117"/>
              <a:gd name="T4" fmla="*/ 0 w 321924"/>
              <a:gd name="T5" fmla="*/ 395287 h 404117"/>
              <a:gd name="T6" fmla="*/ 0 60000 65536"/>
              <a:gd name="T7" fmla="*/ 0 60000 65536"/>
              <a:gd name="T8" fmla="*/ 0 60000 65536"/>
              <a:gd name="T9" fmla="*/ 0 w 321924"/>
              <a:gd name="T10" fmla="*/ 0 h 404117"/>
              <a:gd name="T11" fmla="*/ 321924 w 321924"/>
              <a:gd name="T12" fmla="*/ 404117 h 404117"/>
            </a:gdLst>
            <a:ahLst/>
            <a:cxnLst>
              <a:cxn ang="T6">
                <a:pos x="T0" y="T1"/>
              </a:cxn>
              <a:cxn ang="T7">
                <a:pos x="T2" y="T3"/>
              </a:cxn>
              <a:cxn ang="T8">
                <a:pos x="T4" y="T5"/>
              </a:cxn>
            </a:cxnLst>
            <a:rect l="T9" t="T10" r="T11" b="T12"/>
            <a:pathLst>
              <a:path w="321924" h="404117">
                <a:moveTo>
                  <a:pt x="20548" y="13699"/>
                </a:moveTo>
                <a:cubicBezTo>
                  <a:pt x="171236" y="6849"/>
                  <a:pt x="321924" y="0"/>
                  <a:pt x="318499" y="65070"/>
                </a:cubicBezTo>
                <a:cubicBezTo>
                  <a:pt x="315074" y="130140"/>
                  <a:pt x="157537" y="267128"/>
                  <a:pt x="0" y="404117"/>
                </a:cubicBezTo>
              </a:path>
            </a:pathLst>
          </a:custGeom>
          <a:noFill/>
          <a:ln w="127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Tree>
  </p:cSld>
  <p:clrMapOvr>
    <a:masterClrMapping/>
  </p:clrMapOvr>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idx="4294967295"/>
          </p:nvPr>
        </p:nvSpPr>
        <p:spPr>
          <a:xfrm>
            <a:off x="134938" y="323850"/>
            <a:ext cx="7912100" cy="1028700"/>
          </a:xfrm>
        </p:spPr>
        <p:txBody>
          <a:bodyPr lIns="91440" tIns="45720" rIns="91440" bIns="45720" anchor="ctr"/>
          <a:lstStyle/>
          <a:p>
            <a:pPr eaLnBrk="1" hangingPunct="1"/>
            <a:r>
              <a:rPr lang="en-US" altLang="en-US"/>
              <a:t>Finding Valuable Functionality</a:t>
            </a:r>
            <a:br>
              <a:rPr lang="en-US" altLang="en-US"/>
            </a:br>
            <a:r>
              <a:rPr lang="en-US" altLang="en-US" sz="2400"/>
              <a:t>Quick-Extracting Verbs &amp; Performance Measures</a:t>
            </a:r>
          </a:p>
        </p:txBody>
      </p:sp>
      <p:sp>
        <p:nvSpPr>
          <p:cNvPr id="83971" name="Text Box 3"/>
          <p:cNvSpPr txBox="1">
            <a:spLocks noChangeArrowheads="1"/>
          </p:cNvSpPr>
          <p:nvPr/>
        </p:nvSpPr>
        <p:spPr bwMode="auto">
          <a:xfrm>
            <a:off x="5846763" y="5160963"/>
            <a:ext cx="374808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endParaRPr lang="en-US" altLang="en-US" sz="1400">
              <a:solidFill>
                <a:schemeClr val="tx2"/>
              </a:solidFill>
            </a:endParaRPr>
          </a:p>
        </p:txBody>
      </p:sp>
      <p:sp>
        <p:nvSpPr>
          <p:cNvPr id="83972" name="Text Box 4"/>
          <p:cNvSpPr txBox="1">
            <a:spLocks noChangeArrowheads="1"/>
          </p:cNvSpPr>
          <p:nvPr/>
        </p:nvSpPr>
        <p:spPr bwMode="auto">
          <a:xfrm>
            <a:off x="1036638" y="1382713"/>
            <a:ext cx="14001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r" eaLnBrk="1" hangingPunct="1"/>
            <a:r>
              <a:rPr lang="en-US" altLang="en-US" sz="1800" b="1" i="1">
                <a:solidFill>
                  <a:schemeClr val="tx2"/>
                </a:solidFill>
              </a:rPr>
              <a:t>needs</a:t>
            </a:r>
            <a:r>
              <a:rPr lang="en-US" altLang="en-US" sz="2400" b="1">
                <a:solidFill>
                  <a:schemeClr val="tx2"/>
                </a:solidFill>
              </a:rPr>
              <a:t> </a:t>
            </a:r>
            <a:r>
              <a:rPr lang="en-US" altLang="en-US" sz="1800" b="1">
                <a:solidFill>
                  <a:schemeClr val="tx2"/>
                </a:solidFill>
              </a:rPr>
              <a:t>data</a:t>
            </a:r>
          </a:p>
        </p:txBody>
      </p:sp>
      <p:grpSp>
        <p:nvGrpSpPr>
          <p:cNvPr id="83973" name="Group 5"/>
          <p:cNvGrpSpPr>
            <a:grpSpLocks/>
          </p:cNvGrpSpPr>
          <p:nvPr/>
        </p:nvGrpSpPr>
        <p:grpSpPr bwMode="auto">
          <a:xfrm>
            <a:off x="2430463" y="1314450"/>
            <a:ext cx="4786312" cy="561975"/>
            <a:chOff x="1685" y="610"/>
            <a:chExt cx="3015" cy="354"/>
          </a:xfrm>
        </p:grpSpPr>
        <p:sp>
          <p:nvSpPr>
            <p:cNvPr id="84016" name="AutoShape 6"/>
            <p:cNvSpPr>
              <a:spLocks noChangeArrowheads="1"/>
            </p:cNvSpPr>
            <p:nvPr/>
          </p:nvSpPr>
          <p:spPr bwMode="auto">
            <a:xfrm>
              <a:off x="1780" y="610"/>
              <a:ext cx="2920" cy="354"/>
            </a:xfrm>
            <a:prstGeom prst="wedgeRectCallout">
              <a:avLst>
                <a:gd name="adj1" fmla="val -39486"/>
                <a:gd name="adj2" fmla="val 75426"/>
              </a:avLst>
            </a:prstGeom>
            <a:solidFill>
              <a:srgbClr val="FFFFD5"/>
            </a:solidFill>
            <a:ln w="9525">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b="1">
                  <a:solidFill>
                    <a:schemeClr val="tx2"/>
                  </a:solidFill>
                </a:rPr>
                <a:t>“I’ve got to be able to tune the system to get the best performance for any configuration”</a:t>
              </a:r>
            </a:p>
          </p:txBody>
        </p:sp>
        <p:sp>
          <p:nvSpPr>
            <p:cNvPr id="84017" name="Line 7"/>
            <p:cNvSpPr>
              <a:spLocks noChangeShapeType="1"/>
            </p:cNvSpPr>
            <p:nvPr/>
          </p:nvSpPr>
          <p:spPr bwMode="auto">
            <a:xfrm>
              <a:off x="1685" y="790"/>
              <a:ext cx="5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3" name="Group 8"/>
          <p:cNvGrpSpPr>
            <a:grpSpLocks/>
          </p:cNvGrpSpPr>
          <p:nvPr/>
        </p:nvGrpSpPr>
        <p:grpSpPr bwMode="auto">
          <a:xfrm>
            <a:off x="4506913" y="2209800"/>
            <a:ext cx="4260850" cy="784225"/>
            <a:chOff x="2807" y="1099"/>
            <a:chExt cx="2921" cy="597"/>
          </a:xfrm>
        </p:grpSpPr>
        <p:sp>
          <p:nvSpPr>
            <p:cNvPr id="84014" name="Line 9"/>
            <p:cNvSpPr>
              <a:spLocks noChangeShapeType="1"/>
            </p:cNvSpPr>
            <p:nvPr/>
          </p:nvSpPr>
          <p:spPr bwMode="auto">
            <a:xfrm>
              <a:off x="2807" y="1407"/>
              <a:ext cx="12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15" name="AutoShape 10"/>
            <p:cNvSpPr>
              <a:spLocks noChangeArrowheads="1"/>
            </p:cNvSpPr>
            <p:nvPr/>
          </p:nvSpPr>
          <p:spPr bwMode="auto">
            <a:xfrm>
              <a:off x="2944" y="1099"/>
              <a:ext cx="2784" cy="597"/>
            </a:xfrm>
            <a:prstGeom prst="wedgeRoundRectCallout">
              <a:avLst>
                <a:gd name="adj1" fmla="val -31611"/>
                <a:gd name="adj2" fmla="val 50505"/>
                <a:gd name="adj3" fmla="val 16667"/>
              </a:avLst>
            </a:prstGeom>
            <a:solidFill>
              <a:srgbClr val="FFFFD5"/>
            </a:solidFill>
            <a:ln w="9525">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b="1">
                  <a:solidFill>
                    <a:schemeClr val="tx2"/>
                  </a:solidFill>
                </a:rPr>
                <a:t>“We changed a few settings and the performance seemed to improve -- then we wondered if we should keep tweaking”</a:t>
              </a:r>
            </a:p>
            <a:p>
              <a:pPr algn="ctr" eaLnBrk="1" hangingPunct="1">
                <a:spcBef>
                  <a:spcPct val="0"/>
                </a:spcBef>
              </a:pPr>
              <a:endParaRPr lang="en-US" altLang="en-US" sz="1400" b="1">
                <a:solidFill>
                  <a:schemeClr val="tx2"/>
                </a:solidFill>
              </a:endParaRPr>
            </a:p>
          </p:txBody>
        </p:sp>
      </p:grpSp>
      <p:grpSp>
        <p:nvGrpSpPr>
          <p:cNvPr id="4" name="Group 59"/>
          <p:cNvGrpSpPr>
            <a:grpSpLocks/>
          </p:cNvGrpSpPr>
          <p:nvPr/>
        </p:nvGrpSpPr>
        <p:grpSpPr bwMode="auto">
          <a:xfrm>
            <a:off x="0" y="1628775"/>
            <a:ext cx="4502150" cy="1381125"/>
            <a:chOff x="0" y="1109"/>
            <a:chExt cx="2836" cy="870"/>
          </a:xfrm>
        </p:grpSpPr>
        <p:sp>
          <p:nvSpPr>
            <p:cNvPr id="84009" name="Text Box 12"/>
            <p:cNvSpPr txBox="1">
              <a:spLocks noChangeArrowheads="1"/>
            </p:cNvSpPr>
            <p:nvPr/>
          </p:nvSpPr>
          <p:spPr bwMode="auto">
            <a:xfrm rot="-1856557">
              <a:off x="0" y="1109"/>
              <a:ext cx="882" cy="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b="1" i="1">
                  <a:solidFill>
                    <a:schemeClr val="tx2"/>
                  </a:solidFill>
                </a:rPr>
                <a:t>context</a:t>
              </a:r>
              <a:r>
                <a:rPr lang="en-US" altLang="en-US" sz="2400" b="1">
                  <a:solidFill>
                    <a:schemeClr val="tx2"/>
                  </a:solidFill>
                </a:rPr>
                <a:t> </a:t>
              </a:r>
              <a:r>
                <a:rPr lang="en-US" altLang="en-US" sz="1800" b="1">
                  <a:solidFill>
                    <a:schemeClr val="tx2"/>
                  </a:solidFill>
                </a:rPr>
                <a:t>data</a:t>
              </a:r>
            </a:p>
          </p:txBody>
        </p:sp>
        <p:grpSp>
          <p:nvGrpSpPr>
            <p:cNvPr id="84010" name="Group 13"/>
            <p:cNvGrpSpPr>
              <a:grpSpLocks/>
            </p:cNvGrpSpPr>
            <p:nvPr/>
          </p:nvGrpSpPr>
          <p:grpSpPr bwMode="auto">
            <a:xfrm>
              <a:off x="333" y="1468"/>
              <a:ext cx="2503" cy="511"/>
              <a:chOff x="301" y="1155"/>
              <a:chExt cx="2503" cy="511"/>
            </a:xfrm>
          </p:grpSpPr>
          <p:sp>
            <p:nvSpPr>
              <p:cNvPr id="84011" name="Line 14"/>
              <p:cNvSpPr>
                <a:spLocks noChangeShapeType="1"/>
              </p:cNvSpPr>
              <p:nvPr/>
            </p:nvSpPr>
            <p:spPr bwMode="auto">
              <a:xfrm>
                <a:off x="303" y="1428"/>
                <a:ext cx="1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12" name="AutoShape 15"/>
              <p:cNvSpPr>
                <a:spLocks noChangeArrowheads="1"/>
              </p:cNvSpPr>
              <p:nvPr/>
            </p:nvSpPr>
            <p:spPr bwMode="auto">
              <a:xfrm>
                <a:off x="435" y="1155"/>
                <a:ext cx="2369" cy="511"/>
              </a:xfrm>
              <a:prstGeom prst="wedgeRoundRectCallout">
                <a:avLst>
                  <a:gd name="adj1" fmla="val -40968"/>
                  <a:gd name="adj2" fmla="val 57634"/>
                  <a:gd name="adj3" fmla="val 16667"/>
                </a:avLst>
              </a:prstGeom>
              <a:solidFill>
                <a:srgbClr val="FFFFD5"/>
              </a:solidFill>
              <a:ln w="9525">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b="1">
                    <a:solidFill>
                      <a:schemeClr val="tx2"/>
                    </a:solidFill>
                  </a:rPr>
                  <a:t>“..At first we couldn’t tell the performance was dropping off.. then we couldn’t figure out why…”</a:t>
                </a:r>
              </a:p>
              <a:p>
                <a:pPr algn="ctr" eaLnBrk="1" hangingPunct="1">
                  <a:spcBef>
                    <a:spcPct val="0"/>
                  </a:spcBef>
                </a:pPr>
                <a:endParaRPr lang="en-US" altLang="en-US" sz="1400" b="1">
                  <a:solidFill>
                    <a:schemeClr val="tx2"/>
                  </a:solidFill>
                </a:endParaRPr>
              </a:p>
            </p:txBody>
          </p:sp>
          <p:sp>
            <p:nvSpPr>
              <p:cNvPr id="84013" name="Line 16"/>
              <p:cNvSpPr>
                <a:spLocks noChangeShapeType="1"/>
              </p:cNvSpPr>
              <p:nvPr/>
            </p:nvSpPr>
            <p:spPr bwMode="auto">
              <a:xfrm>
                <a:off x="301" y="1330"/>
                <a:ext cx="0" cy="9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83976" name="Text Box 29"/>
          <p:cNvSpPr txBox="1">
            <a:spLocks noChangeArrowheads="1"/>
          </p:cNvSpPr>
          <p:nvPr/>
        </p:nvSpPr>
        <p:spPr bwMode="auto">
          <a:xfrm>
            <a:off x="6273800" y="2681288"/>
            <a:ext cx="21129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b="1">
                <a:solidFill>
                  <a:schemeClr val="tx1"/>
                </a:solidFill>
              </a:rPr>
              <a:t> </a:t>
            </a:r>
          </a:p>
        </p:txBody>
      </p:sp>
      <p:grpSp>
        <p:nvGrpSpPr>
          <p:cNvPr id="6" name="Group 62"/>
          <p:cNvGrpSpPr>
            <a:grpSpLocks/>
          </p:cNvGrpSpPr>
          <p:nvPr/>
        </p:nvGrpSpPr>
        <p:grpSpPr bwMode="auto">
          <a:xfrm>
            <a:off x="190500" y="4516438"/>
            <a:ext cx="5621338" cy="490537"/>
            <a:chOff x="120" y="2845"/>
            <a:chExt cx="3541" cy="309"/>
          </a:xfrm>
        </p:grpSpPr>
        <p:sp>
          <p:nvSpPr>
            <p:cNvPr id="84006" name="Text Box 31"/>
            <p:cNvSpPr txBox="1">
              <a:spLocks noChangeArrowheads="1"/>
            </p:cNvSpPr>
            <p:nvPr/>
          </p:nvSpPr>
          <p:spPr bwMode="auto">
            <a:xfrm>
              <a:off x="120" y="2888"/>
              <a:ext cx="1433"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lnSpc>
                  <a:spcPct val="85000"/>
                </a:lnSpc>
                <a:spcBef>
                  <a:spcPct val="25000"/>
                </a:spcBef>
              </a:pPr>
              <a:r>
                <a:rPr lang="en-US" altLang="en-US" sz="1500" b="1">
                  <a:solidFill>
                    <a:schemeClr val="tx2"/>
                  </a:solidFill>
                </a:rPr>
                <a:t>Anticipate</a:t>
              </a:r>
              <a:r>
                <a:rPr lang="en-US" altLang="en-US" sz="1500" b="1" i="1">
                  <a:solidFill>
                    <a:schemeClr val="tx2"/>
                  </a:solidFill>
                </a:rPr>
                <a:t> </a:t>
              </a:r>
              <a:r>
                <a:rPr lang="en-US" altLang="en-US" sz="1500">
                  <a:solidFill>
                    <a:schemeClr val="tx2"/>
                  </a:solidFill>
                </a:rPr>
                <a:t>degradation</a:t>
              </a:r>
            </a:p>
          </p:txBody>
        </p:sp>
        <p:sp>
          <p:nvSpPr>
            <p:cNvPr id="84007" name="Line 33"/>
            <p:cNvSpPr>
              <a:spLocks noChangeShapeType="1"/>
            </p:cNvSpPr>
            <p:nvPr/>
          </p:nvSpPr>
          <p:spPr bwMode="auto">
            <a:xfrm>
              <a:off x="142" y="3154"/>
              <a:ext cx="3519"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08" name="Text Box 34"/>
            <p:cNvSpPr txBox="1">
              <a:spLocks noChangeArrowheads="1"/>
            </p:cNvSpPr>
            <p:nvPr/>
          </p:nvSpPr>
          <p:spPr bwMode="auto">
            <a:xfrm>
              <a:off x="1860" y="2845"/>
              <a:ext cx="1407" cy="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lnSpc>
                  <a:spcPct val="85000"/>
                </a:lnSpc>
                <a:spcBef>
                  <a:spcPct val="25000"/>
                </a:spcBef>
              </a:pPr>
              <a:r>
                <a:rPr lang="en-US" altLang="en-US" sz="1500" b="1">
                  <a:solidFill>
                    <a:schemeClr val="tx2"/>
                  </a:solidFill>
                </a:rPr>
                <a:t>t(advance warning)</a:t>
              </a:r>
              <a:br>
                <a:rPr lang="en-US" altLang="en-US" sz="1500" b="1">
                  <a:solidFill>
                    <a:schemeClr val="tx2"/>
                  </a:solidFill>
                </a:rPr>
              </a:br>
              <a:r>
                <a:rPr lang="en-US" altLang="en-US" sz="1500" b="1">
                  <a:solidFill>
                    <a:schemeClr val="tx2"/>
                  </a:solidFill>
                </a:rPr>
                <a:t>precision of detection</a:t>
              </a:r>
            </a:p>
          </p:txBody>
        </p:sp>
      </p:grpSp>
      <p:grpSp>
        <p:nvGrpSpPr>
          <p:cNvPr id="7" name="Group 63"/>
          <p:cNvGrpSpPr>
            <a:grpSpLocks/>
          </p:cNvGrpSpPr>
          <p:nvPr/>
        </p:nvGrpSpPr>
        <p:grpSpPr bwMode="auto">
          <a:xfrm>
            <a:off x="174625" y="5035550"/>
            <a:ext cx="5626100" cy="582613"/>
            <a:chOff x="110" y="3172"/>
            <a:chExt cx="3544" cy="367"/>
          </a:xfrm>
        </p:grpSpPr>
        <p:sp>
          <p:nvSpPr>
            <p:cNvPr id="84003" name="Text Box 36"/>
            <p:cNvSpPr txBox="1">
              <a:spLocks noChangeArrowheads="1"/>
            </p:cNvSpPr>
            <p:nvPr/>
          </p:nvSpPr>
          <p:spPr bwMode="auto">
            <a:xfrm>
              <a:off x="110" y="3176"/>
              <a:ext cx="1639" cy="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lnSpc>
                  <a:spcPct val="85000"/>
                </a:lnSpc>
                <a:spcBef>
                  <a:spcPct val="25000"/>
                </a:spcBef>
              </a:pPr>
              <a:r>
                <a:rPr lang="en-US" altLang="en-US" sz="1500" b="1">
                  <a:solidFill>
                    <a:schemeClr val="tx2"/>
                  </a:solidFill>
                </a:rPr>
                <a:t>Identify </a:t>
              </a:r>
              <a:r>
                <a:rPr lang="en-US" altLang="en-US" sz="1500">
                  <a:solidFill>
                    <a:schemeClr val="tx2"/>
                  </a:solidFill>
                </a:rPr>
                <a:t>causes of performance degradation</a:t>
              </a:r>
            </a:p>
          </p:txBody>
        </p:sp>
        <p:sp>
          <p:nvSpPr>
            <p:cNvPr id="84004" name="Line 38"/>
            <p:cNvSpPr>
              <a:spLocks noChangeShapeType="1"/>
            </p:cNvSpPr>
            <p:nvPr/>
          </p:nvSpPr>
          <p:spPr bwMode="auto">
            <a:xfrm>
              <a:off x="135" y="3539"/>
              <a:ext cx="3519"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05" name="Text Box 39"/>
            <p:cNvSpPr txBox="1">
              <a:spLocks noChangeArrowheads="1"/>
            </p:cNvSpPr>
            <p:nvPr/>
          </p:nvSpPr>
          <p:spPr bwMode="auto">
            <a:xfrm>
              <a:off x="1877" y="3172"/>
              <a:ext cx="1383" cy="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lnSpc>
                  <a:spcPct val="85000"/>
                </a:lnSpc>
                <a:spcBef>
                  <a:spcPct val="25000"/>
                </a:spcBef>
              </a:pPr>
              <a:r>
                <a:rPr lang="en-US" altLang="en-US" sz="1500" b="1">
                  <a:solidFill>
                    <a:schemeClr val="tx2"/>
                  </a:solidFill>
                </a:rPr>
                <a:t>Clarity and accuracy of warning messages</a:t>
              </a:r>
            </a:p>
          </p:txBody>
        </p:sp>
      </p:grpSp>
      <p:grpSp>
        <p:nvGrpSpPr>
          <p:cNvPr id="8" name="Group 64"/>
          <p:cNvGrpSpPr>
            <a:grpSpLocks/>
          </p:cNvGrpSpPr>
          <p:nvPr/>
        </p:nvGrpSpPr>
        <p:grpSpPr bwMode="auto">
          <a:xfrm>
            <a:off x="173038" y="5588000"/>
            <a:ext cx="5732462" cy="576263"/>
            <a:chOff x="109" y="3520"/>
            <a:chExt cx="3611" cy="363"/>
          </a:xfrm>
        </p:grpSpPr>
        <p:sp>
          <p:nvSpPr>
            <p:cNvPr id="84000" name="Line 43"/>
            <p:cNvSpPr>
              <a:spLocks noChangeShapeType="1"/>
            </p:cNvSpPr>
            <p:nvPr/>
          </p:nvSpPr>
          <p:spPr bwMode="auto">
            <a:xfrm>
              <a:off x="136" y="3883"/>
              <a:ext cx="354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01" name="Text Box 41"/>
            <p:cNvSpPr txBox="1">
              <a:spLocks noChangeArrowheads="1"/>
            </p:cNvSpPr>
            <p:nvPr/>
          </p:nvSpPr>
          <p:spPr bwMode="auto">
            <a:xfrm>
              <a:off x="109" y="3566"/>
              <a:ext cx="1497" cy="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lnSpc>
                  <a:spcPct val="85000"/>
                </a:lnSpc>
                <a:spcBef>
                  <a:spcPct val="25000"/>
                </a:spcBef>
              </a:pPr>
              <a:r>
                <a:rPr lang="en-US" altLang="en-US" sz="1500" b="1">
                  <a:solidFill>
                    <a:schemeClr val="tx2"/>
                  </a:solidFill>
                </a:rPr>
                <a:t>Measure </a:t>
              </a:r>
              <a:r>
                <a:rPr lang="en-US" altLang="en-US" sz="1500">
                  <a:solidFill>
                    <a:schemeClr val="tx2"/>
                  </a:solidFill>
                </a:rPr>
                <a:t>performance changes</a:t>
              </a:r>
            </a:p>
          </p:txBody>
        </p:sp>
        <p:sp>
          <p:nvSpPr>
            <p:cNvPr id="84002" name="Rectangle 44"/>
            <p:cNvSpPr>
              <a:spLocks noChangeArrowheads="1"/>
            </p:cNvSpPr>
            <p:nvPr/>
          </p:nvSpPr>
          <p:spPr bwMode="auto">
            <a:xfrm>
              <a:off x="1863" y="3520"/>
              <a:ext cx="1857" cy="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lnSpc>
                  <a:spcPct val="85000"/>
                </a:lnSpc>
                <a:spcBef>
                  <a:spcPct val="25000"/>
                </a:spcBef>
              </a:pPr>
              <a:r>
                <a:rPr lang="en-US" altLang="en-US" sz="1500" b="1">
                  <a:solidFill>
                    <a:schemeClr val="tx2"/>
                  </a:solidFill>
                </a:rPr>
                <a:t>Accuracy of measure</a:t>
              </a:r>
            </a:p>
            <a:p>
              <a:pPr eaLnBrk="1" hangingPunct="1">
                <a:lnSpc>
                  <a:spcPct val="85000"/>
                </a:lnSpc>
                <a:spcBef>
                  <a:spcPct val="25000"/>
                </a:spcBef>
              </a:pPr>
              <a:r>
                <a:rPr lang="en-US" altLang="en-US" sz="1500" b="1">
                  <a:solidFill>
                    <a:schemeClr val="tx2"/>
                  </a:solidFill>
                </a:rPr>
                <a:t>Perceived ease of measuring</a:t>
              </a:r>
            </a:p>
          </p:txBody>
        </p:sp>
      </p:grpSp>
      <p:grpSp>
        <p:nvGrpSpPr>
          <p:cNvPr id="9" name="Group 65"/>
          <p:cNvGrpSpPr>
            <a:grpSpLocks/>
          </p:cNvGrpSpPr>
          <p:nvPr/>
        </p:nvGrpSpPr>
        <p:grpSpPr bwMode="auto">
          <a:xfrm>
            <a:off x="185738" y="6167438"/>
            <a:ext cx="5711825" cy="554037"/>
            <a:chOff x="117" y="3885"/>
            <a:chExt cx="3598" cy="349"/>
          </a:xfrm>
        </p:grpSpPr>
        <p:sp>
          <p:nvSpPr>
            <p:cNvPr id="83998" name="Text Box 46"/>
            <p:cNvSpPr txBox="1">
              <a:spLocks noChangeArrowheads="1"/>
            </p:cNvSpPr>
            <p:nvPr/>
          </p:nvSpPr>
          <p:spPr bwMode="auto">
            <a:xfrm>
              <a:off x="117" y="3932"/>
              <a:ext cx="1508" cy="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lnSpc>
                  <a:spcPct val="85000"/>
                </a:lnSpc>
                <a:spcBef>
                  <a:spcPct val="25000"/>
                </a:spcBef>
              </a:pPr>
              <a:r>
                <a:rPr lang="en-US" altLang="en-US" sz="1500" b="1">
                  <a:solidFill>
                    <a:schemeClr val="tx2"/>
                  </a:solidFill>
                </a:rPr>
                <a:t>Know</a:t>
              </a:r>
              <a:r>
                <a:rPr lang="en-US" altLang="en-US" sz="1500">
                  <a:solidFill>
                    <a:schemeClr val="tx2"/>
                  </a:solidFill>
                </a:rPr>
                <a:t> performance is optimal</a:t>
              </a:r>
            </a:p>
          </p:txBody>
        </p:sp>
        <p:sp>
          <p:nvSpPr>
            <p:cNvPr id="83999" name="Text Box 49"/>
            <p:cNvSpPr txBox="1">
              <a:spLocks noChangeArrowheads="1"/>
            </p:cNvSpPr>
            <p:nvPr/>
          </p:nvSpPr>
          <p:spPr bwMode="auto">
            <a:xfrm>
              <a:off x="1836" y="3885"/>
              <a:ext cx="1879" cy="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500" b="1">
                  <a:solidFill>
                    <a:schemeClr val="tx2"/>
                  </a:solidFill>
                </a:rPr>
                <a:t>Clarity and accuracy of messages</a:t>
              </a:r>
            </a:p>
          </p:txBody>
        </p:sp>
      </p:grpSp>
      <p:sp>
        <p:nvSpPr>
          <p:cNvPr id="83981" name="Text Box 50"/>
          <p:cNvSpPr txBox="1">
            <a:spLocks noChangeArrowheads="1"/>
          </p:cNvSpPr>
          <p:nvPr/>
        </p:nvSpPr>
        <p:spPr bwMode="auto">
          <a:xfrm>
            <a:off x="2914650" y="6175375"/>
            <a:ext cx="190500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lnSpc>
                <a:spcPct val="85000"/>
              </a:lnSpc>
              <a:spcBef>
                <a:spcPct val="25000"/>
              </a:spcBef>
            </a:pPr>
            <a:endParaRPr lang="en-US" altLang="en-US" sz="1500" b="1">
              <a:solidFill>
                <a:schemeClr val="tx2"/>
              </a:solidFill>
            </a:endParaRPr>
          </a:p>
        </p:txBody>
      </p:sp>
      <p:sp>
        <p:nvSpPr>
          <p:cNvPr id="83982" name="AutoShape 51"/>
          <p:cNvSpPr>
            <a:spLocks noChangeArrowheads="1"/>
          </p:cNvSpPr>
          <p:nvPr/>
        </p:nvSpPr>
        <p:spPr bwMode="auto">
          <a:xfrm rot="10800000">
            <a:off x="6046788" y="4211638"/>
            <a:ext cx="955675" cy="619125"/>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noFill/>
          <a:ln w="22225">
            <a:solidFill>
              <a:srgbClr val="3A4E84"/>
            </a:solidFill>
            <a:miter lim="800000"/>
            <a:headEnd/>
            <a:tailEnd/>
          </a:ln>
          <a:extLst>
            <a:ext uri="{909E8E84-426E-40DD-AFC4-6F175D3DCCD1}">
              <a14:hiddenFill xmlns:a14="http://schemas.microsoft.com/office/drawing/2010/main">
                <a:solidFill>
                  <a:srgbClr val="FFFFFF"/>
                </a:solidFill>
              </a14:hiddenFill>
            </a:ext>
          </a:extLst>
        </p:spPr>
        <p:txBody>
          <a:bodyPr rot="10800000"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83983" name="Text Box 53"/>
          <p:cNvSpPr txBox="1">
            <a:spLocks noChangeArrowheads="1"/>
          </p:cNvSpPr>
          <p:nvPr/>
        </p:nvSpPr>
        <p:spPr bwMode="auto">
          <a:xfrm rot="1165239">
            <a:off x="7348538" y="1285875"/>
            <a:ext cx="1784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b="1" i="1">
                <a:solidFill>
                  <a:schemeClr val="tx1"/>
                </a:solidFill>
              </a:rPr>
              <a:t>Raw VOC Data</a:t>
            </a:r>
          </a:p>
        </p:txBody>
      </p:sp>
      <p:sp>
        <p:nvSpPr>
          <p:cNvPr id="83984" name="Text Box 54"/>
          <p:cNvSpPr txBox="1">
            <a:spLocks noChangeArrowheads="1"/>
          </p:cNvSpPr>
          <p:nvPr/>
        </p:nvSpPr>
        <p:spPr bwMode="auto">
          <a:xfrm>
            <a:off x="5970588" y="3267075"/>
            <a:ext cx="3173412"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i="1">
                <a:solidFill>
                  <a:schemeClr val="tx1"/>
                </a:solidFill>
              </a:rPr>
              <a:t>Extract functionality (verb) </a:t>
            </a:r>
            <a:br>
              <a:rPr lang="en-US" altLang="en-US" sz="1800" i="1">
                <a:solidFill>
                  <a:schemeClr val="tx1"/>
                </a:solidFill>
              </a:rPr>
            </a:br>
            <a:r>
              <a:rPr lang="en-US" altLang="en-US" sz="1800" i="1">
                <a:solidFill>
                  <a:schemeClr val="tx1"/>
                </a:solidFill>
              </a:rPr>
              <a:t>and performance (test) “Nuggets”</a:t>
            </a:r>
          </a:p>
        </p:txBody>
      </p:sp>
      <p:sp>
        <p:nvSpPr>
          <p:cNvPr id="83985" name="Text Box 55"/>
          <p:cNvSpPr txBox="1">
            <a:spLocks noChangeArrowheads="1"/>
          </p:cNvSpPr>
          <p:nvPr/>
        </p:nvSpPr>
        <p:spPr bwMode="auto">
          <a:xfrm>
            <a:off x="5959475" y="4905375"/>
            <a:ext cx="3184525"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1"/>
                </a:solidFill>
              </a:rPr>
              <a:t>Succinct extracts like this</a:t>
            </a:r>
            <a:br>
              <a:rPr lang="en-US" altLang="en-US" sz="1800">
                <a:solidFill>
                  <a:schemeClr val="tx1"/>
                </a:solidFill>
              </a:rPr>
            </a:br>
            <a:r>
              <a:rPr lang="en-US" altLang="en-US" sz="1800">
                <a:solidFill>
                  <a:schemeClr val="tx1"/>
                </a:solidFill>
              </a:rPr>
              <a:t>focus and enrich the quick review of “what we think we heard,” improving </a:t>
            </a:r>
            <a:r>
              <a:rPr lang="en-US" altLang="en-US" sz="1800" b="1" i="1">
                <a:solidFill>
                  <a:schemeClr val="tx1"/>
                </a:solidFill>
              </a:rPr>
              <a:t>shared understanding</a:t>
            </a:r>
          </a:p>
        </p:txBody>
      </p:sp>
      <p:sp>
        <p:nvSpPr>
          <p:cNvPr id="83986" name="Rectangle 56"/>
          <p:cNvSpPr>
            <a:spLocks noChangeArrowheads="1"/>
          </p:cNvSpPr>
          <p:nvPr/>
        </p:nvSpPr>
        <p:spPr bwMode="auto">
          <a:xfrm>
            <a:off x="0" y="2962275"/>
            <a:ext cx="5164138" cy="3700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83987" name="Line 57"/>
          <p:cNvSpPr>
            <a:spLocks noChangeShapeType="1"/>
          </p:cNvSpPr>
          <p:nvPr/>
        </p:nvSpPr>
        <p:spPr bwMode="auto">
          <a:xfrm>
            <a:off x="5164138" y="4660900"/>
            <a:ext cx="612775" cy="314325"/>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0" name="Group 61"/>
          <p:cNvGrpSpPr>
            <a:grpSpLocks/>
          </p:cNvGrpSpPr>
          <p:nvPr/>
        </p:nvGrpSpPr>
        <p:grpSpPr bwMode="auto">
          <a:xfrm>
            <a:off x="163513" y="3373438"/>
            <a:ext cx="5921375" cy="3314700"/>
            <a:chOff x="103" y="2125"/>
            <a:chExt cx="3730" cy="2088"/>
          </a:xfrm>
        </p:grpSpPr>
        <p:sp>
          <p:nvSpPr>
            <p:cNvPr id="83990" name="Line 24"/>
            <p:cNvSpPr>
              <a:spLocks noChangeShapeType="1"/>
            </p:cNvSpPr>
            <p:nvPr/>
          </p:nvSpPr>
          <p:spPr bwMode="auto">
            <a:xfrm>
              <a:off x="1679" y="2129"/>
              <a:ext cx="0" cy="206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991" name="Line 25"/>
            <p:cNvSpPr>
              <a:spLocks noChangeShapeType="1"/>
            </p:cNvSpPr>
            <p:nvPr/>
          </p:nvSpPr>
          <p:spPr bwMode="auto">
            <a:xfrm>
              <a:off x="103" y="2450"/>
              <a:ext cx="355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992" name="Line 28"/>
            <p:cNvSpPr>
              <a:spLocks noChangeShapeType="1"/>
            </p:cNvSpPr>
            <p:nvPr/>
          </p:nvSpPr>
          <p:spPr bwMode="auto">
            <a:xfrm>
              <a:off x="119" y="2813"/>
              <a:ext cx="354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993" name="Text Box 18"/>
            <p:cNvSpPr txBox="1">
              <a:spLocks noChangeArrowheads="1"/>
            </p:cNvSpPr>
            <p:nvPr/>
          </p:nvSpPr>
          <p:spPr bwMode="auto">
            <a:xfrm>
              <a:off x="133" y="2539"/>
              <a:ext cx="1694"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lnSpc>
                  <a:spcPct val="85000"/>
                </a:lnSpc>
                <a:spcBef>
                  <a:spcPct val="25000"/>
                </a:spcBef>
              </a:pPr>
              <a:r>
                <a:rPr lang="en-US" altLang="en-US" sz="1500" b="1">
                  <a:solidFill>
                    <a:schemeClr val="tx2"/>
                  </a:solidFill>
                </a:rPr>
                <a:t>Tune</a:t>
              </a:r>
              <a:r>
                <a:rPr lang="en-US" altLang="en-US" sz="1500">
                  <a:solidFill>
                    <a:schemeClr val="tx2"/>
                  </a:solidFill>
                </a:rPr>
                <a:t> performance</a:t>
              </a:r>
            </a:p>
          </p:txBody>
        </p:sp>
        <p:sp>
          <p:nvSpPr>
            <p:cNvPr id="83994" name="Text Box 19"/>
            <p:cNvSpPr txBox="1">
              <a:spLocks noChangeArrowheads="1"/>
            </p:cNvSpPr>
            <p:nvPr/>
          </p:nvSpPr>
          <p:spPr bwMode="auto">
            <a:xfrm>
              <a:off x="121" y="2177"/>
              <a:ext cx="1284"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rgbClr val="3A4E84"/>
                  </a:solidFill>
                </a:rPr>
                <a:t>Verbs</a:t>
              </a:r>
            </a:p>
          </p:txBody>
        </p:sp>
        <p:sp>
          <p:nvSpPr>
            <p:cNvPr id="83995" name="Text Box 23"/>
            <p:cNvSpPr txBox="1">
              <a:spLocks noChangeArrowheads="1"/>
            </p:cNvSpPr>
            <p:nvPr/>
          </p:nvSpPr>
          <p:spPr bwMode="auto">
            <a:xfrm>
              <a:off x="1720" y="2126"/>
              <a:ext cx="1883" cy="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lnSpc>
                  <a:spcPct val="80000"/>
                </a:lnSpc>
                <a:spcBef>
                  <a:spcPct val="25000"/>
                </a:spcBef>
              </a:pPr>
              <a:r>
                <a:rPr lang="en-US" altLang="en-US" sz="1800" b="1">
                  <a:solidFill>
                    <a:srgbClr val="3A4E84"/>
                  </a:solidFill>
                </a:rPr>
                <a:t>Performance Measures</a:t>
              </a:r>
              <a:br>
                <a:rPr lang="en-US" altLang="en-US" sz="1800" b="1">
                  <a:solidFill>
                    <a:srgbClr val="3A4E84"/>
                  </a:solidFill>
                </a:rPr>
              </a:br>
              <a:r>
                <a:rPr lang="en-US" altLang="en-US" sz="1800" b="1">
                  <a:solidFill>
                    <a:srgbClr val="3A4E84"/>
                  </a:solidFill>
                </a:rPr>
                <a:t> /Tests</a:t>
              </a:r>
            </a:p>
          </p:txBody>
        </p:sp>
        <p:sp>
          <p:nvSpPr>
            <p:cNvPr id="83996" name="Text Box 27"/>
            <p:cNvSpPr txBox="1">
              <a:spLocks noChangeArrowheads="1"/>
            </p:cNvSpPr>
            <p:nvPr/>
          </p:nvSpPr>
          <p:spPr bwMode="auto">
            <a:xfrm>
              <a:off x="1831" y="2468"/>
              <a:ext cx="2002" cy="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lnSpc>
                  <a:spcPct val="85000"/>
                </a:lnSpc>
                <a:spcBef>
                  <a:spcPct val="25000"/>
                </a:spcBef>
              </a:pPr>
              <a:r>
                <a:rPr lang="en-US" altLang="en-US" sz="1500" b="1">
                  <a:solidFill>
                    <a:schemeClr val="tx2"/>
                  </a:solidFill>
                </a:rPr>
                <a:t>#(configurations addressed)</a:t>
              </a:r>
              <a:br>
                <a:rPr lang="en-US" altLang="en-US" sz="1500" b="1">
                  <a:solidFill>
                    <a:schemeClr val="tx2"/>
                  </a:solidFill>
                </a:rPr>
              </a:br>
              <a:r>
                <a:rPr lang="en-US" altLang="en-US" sz="1500" b="1">
                  <a:solidFill>
                    <a:schemeClr val="tx2"/>
                  </a:solidFill>
                </a:rPr>
                <a:t>perceived ease of tuning</a:t>
              </a:r>
            </a:p>
          </p:txBody>
        </p:sp>
        <p:sp>
          <p:nvSpPr>
            <p:cNvPr id="83997" name="Rectangle 57"/>
            <p:cNvSpPr>
              <a:spLocks noChangeArrowheads="1"/>
            </p:cNvSpPr>
            <p:nvPr/>
          </p:nvSpPr>
          <p:spPr bwMode="gray">
            <a:xfrm>
              <a:off x="112" y="2125"/>
              <a:ext cx="3559" cy="2088"/>
            </a:xfrm>
            <a:prstGeom prst="rect">
              <a:avLst/>
            </a:prstGeom>
            <a:noFill/>
            <a:ln w="12700" cap="rnd" algn="ctr">
              <a:solidFill>
                <a:srgbClr val="3A4E84"/>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pic>
        <p:nvPicPr>
          <p:cNvPr id="83989"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itle 1"/>
          <p:cNvSpPr>
            <a:spLocks noGrp="1"/>
          </p:cNvSpPr>
          <p:nvPr>
            <p:ph type="title"/>
          </p:nvPr>
        </p:nvSpPr>
        <p:spPr>
          <a:xfrm>
            <a:off x="268288" y="627063"/>
            <a:ext cx="8505825" cy="688975"/>
          </a:xfrm>
        </p:spPr>
        <p:txBody>
          <a:bodyPr/>
          <a:lstStyle/>
          <a:p>
            <a:r>
              <a:rPr lang="en-US" altLang="en-US"/>
              <a:t>Exercise: Discovering User Stories </a:t>
            </a:r>
            <a:br>
              <a:rPr lang="en-US" altLang="en-US"/>
            </a:br>
            <a:r>
              <a:rPr lang="en-US" altLang="en-US"/>
              <a:t>and Performance Measures</a:t>
            </a:r>
          </a:p>
        </p:txBody>
      </p:sp>
      <p:pic>
        <p:nvPicPr>
          <p:cNvPr id="84995"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82961" name="Group 17"/>
          <p:cNvGraphicFramePr>
            <a:graphicFrameLocks noGrp="1"/>
          </p:cNvGraphicFramePr>
          <p:nvPr/>
        </p:nvGraphicFramePr>
        <p:xfrm>
          <a:off x="477838" y="1957388"/>
          <a:ext cx="8358187" cy="4316412"/>
        </p:xfrm>
        <a:graphic>
          <a:graphicData uri="http://schemas.openxmlformats.org/drawingml/2006/table">
            <a:tbl>
              <a:tblPr/>
              <a:tblGrid>
                <a:gridCol w="1801812">
                  <a:extLst>
                    <a:ext uri="{9D8B030D-6E8A-4147-A177-3AD203B41FA5}">
                      <a16:colId xmlns:a16="http://schemas.microsoft.com/office/drawing/2014/main" val="20000"/>
                    </a:ext>
                  </a:extLst>
                </a:gridCol>
                <a:gridCol w="6556375">
                  <a:extLst>
                    <a:ext uri="{9D8B030D-6E8A-4147-A177-3AD203B41FA5}">
                      <a16:colId xmlns:a16="http://schemas.microsoft.com/office/drawing/2014/main" val="20001"/>
                    </a:ext>
                  </a:extLst>
                </a:gridCol>
              </a:tblGrid>
              <a:tr h="431641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rgbClr val="000000"/>
                          </a:solidFill>
                          <a:effectLst/>
                          <a:latin typeface="Arial" charset="0"/>
                          <a:cs typeface="Times New Roman" pitchFamily="18" charset="0"/>
                        </a:rPr>
                        <a:t>“We want to place and manage orders online”</a:t>
                      </a:r>
                      <a:endParaRPr kumimoji="0" lang="en-US" sz="1800" b="0" i="0" u="none" strike="noStrike" cap="none" normalizeH="0" baseline="0">
                        <a:ln>
                          <a:noFill/>
                        </a:ln>
                        <a:solidFill>
                          <a:srgbClr val="000000"/>
                        </a:solidFill>
                        <a:effectLst/>
                        <a:latin typeface="Arial" charset="0"/>
                      </a:endParaRPr>
                    </a:p>
                  </a:txBody>
                  <a:tcPr marT="45725" marB="4572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rgbClr val="000000"/>
                          </a:solidFill>
                          <a:effectLst/>
                          <a:latin typeface="Arial" charset="0"/>
                          <a:cs typeface="Times New Roman" pitchFamily="18" charset="0"/>
                        </a:rPr>
                        <a:t>We had an order in the queue for 200 of your part #LFC-03.  Before the ship date, our need increased to 300. In your online system I was able to find our order and get the latest estimate of ship date (which had slipped without notice), but I couldn’t change the quantity. For that I had to call in and wait for a call back. I was told we could have the 300 and I thought everything was OK.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rgbClr val="000000"/>
                          </a:solidFill>
                          <a:effectLst/>
                          <a:latin typeface="Arial" charset="0"/>
                          <a:cs typeface="Times New Roman" pitchFamily="18" charset="0"/>
                        </a:rPr>
                        <a:t>The next morning we had a call saying the parts weren’t available after all. They said your source in Singapore can commit parts that don’t show up right away on your U.S. system. We were out of time, and had to go for an alternate part number. Luckily one of our guys knew about a substitute (we couldn’t get your online system or the rep to verify that).</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rgbClr val="000000"/>
                          </a:solidFill>
                          <a:effectLst/>
                          <a:latin typeface="Arial" charset="0"/>
                          <a:cs typeface="Times New Roman" pitchFamily="18" charset="0"/>
                        </a:rPr>
                        <a:t>This whole experience left us very frustrated.  We barely hung on as customers … next time you may not be so lucky…</a:t>
                      </a:r>
                    </a:p>
                  </a:txBody>
                  <a:tcPr marT="45725" marB="4572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3"/>
                    </a:solidFill>
                  </a:tcPr>
                </a:tc>
                <a:extLst>
                  <a:ext uri="{0D108BD9-81ED-4DB2-BD59-A6C34878D82A}">
                    <a16:rowId xmlns:a16="http://schemas.microsoft.com/office/drawing/2014/main" val="10000"/>
                  </a:ext>
                </a:extLst>
              </a:tr>
            </a:tbl>
          </a:graphicData>
        </a:graphic>
      </p:graphicFrame>
      <p:sp>
        <p:nvSpPr>
          <p:cNvPr id="85004" name="TextBox 7"/>
          <p:cNvSpPr txBox="1">
            <a:spLocks noChangeArrowheads="1"/>
          </p:cNvSpPr>
          <p:nvPr/>
        </p:nvSpPr>
        <p:spPr bwMode="auto">
          <a:xfrm>
            <a:off x="520700" y="1550988"/>
            <a:ext cx="16668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000">
                <a:solidFill>
                  <a:schemeClr val="tx1"/>
                </a:solidFill>
              </a:rPr>
              <a:t>Needs</a:t>
            </a:r>
          </a:p>
        </p:txBody>
      </p:sp>
      <p:sp>
        <p:nvSpPr>
          <p:cNvPr id="85005" name="TextBox 8"/>
          <p:cNvSpPr txBox="1">
            <a:spLocks noChangeArrowheads="1"/>
          </p:cNvSpPr>
          <p:nvPr/>
        </p:nvSpPr>
        <p:spPr bwMode="auto">
          <a:xfrm>
            <a:off x="4284663" y="1539875"/>
            <a:ext cx="17367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Context</a:t>
            </a:r>
          </a:p>
        </p:txBody>
      </p:sp>
    </p:spTree>
  </p:cSld>
  <p:clrMapOvr>
    <a:masterClrMapping/>
  </p:clrMapOvr>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itle 1"/>
          <p:cNvSpPr>
            <a:spLocks noGrp="1"/>
          </p:cNvSpPr>
          <p:nvPr>
            <p:ph type="title" idx="4294967295"/>
          </p:nvPr>
        </p:nvSpPr>
        <p:spPr>
          <a:xfrm>
            <a:off x="268288" y="627063"/>
            <a:ext cx="8505825" cy="688975"/>
          </a:xfrm>
        </p:spPr>
        <p:txBody>
          <a:bodyPr/>
          <a:lstStyle/>
          <a:p>
            <a:r>
              <a:rPr lang="en-US" altLang="en-US"/>
              <a:t>Exercise: Discovering User Stories and</a:t>
            </a:r>
            <a:br>
              <a:rPr lang="en-US" altLang="en-US"/>
            </a:br>
            <a:r>
              <a:rPr lang="en-US" altLang="en-US"/>
              <a:t>                 Performance Measures</a:t>
            </a:r>
          </a:p>
        </p:txBody>
      </p:sp>
      <p:pic>
        <p:nvPicPr>
          <p:cNvPr id="86019"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6020" name="TextBox 7"/>
          <p:cNvSpPr txBox="1">
            <a:spLocks noChangeArrowheads="1"/>
          </p:cNvSpPr>
          <p:nvPr/>
        </p:nvSpPr>
        <p:spPr bwMode="auto">
          <a:xfrm>
            <a:off x="277813" y="1458913"/>
            <a:ext cx="8507412"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Use this simple scratchpad to collect user stories </a:t>
            </a:r>
            <a:br>
              <a:rPr lang="en-US" altLang="en-US" sz="2000">
                <a:solidFill>
                  <a:schemeClr val="tx1"/>
                </a:solidFill>
              </a:rPr>
            </a:br>
            <a:r>
              <a:rPr lang="en-US" altLang="en-US" sz="2000">
                <a:solidFill>
                  <a:schemeClr val="tx1"/>
                </a:solidFill>
              </a:rPr>
              <a:t>(the verbs alone are enough for this draft) and related performance measures connected with the needs and context data on the next slide</a:t>
            </a:r>
          </a:p>
        </p:txBody>
      </p:sp>
      <p:sp>
        <p:nvSpPr>
          <p:cNvPr id="86021" name="TextBox 8"/>
          <p:cNvSpPr txBox="1">
            <a:spLocks noChangeArrowheads="1"/>
          </p:cNvSpPr>
          <p:nvPr/>
        </p:nvSpPr>
        <p:spPr bwMode="auto">
          <a:xfrm>
            <a:off x="601663" y="3011488"/>
            <a:ext cx="31130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User Story (verbs)</a:t>
            </a:r>
          </a:p>
        </p:txBody>
      </p:sp>
      <p:sp>
        <p:nvSpPr>
          <p:cNvPr id="86022" name="TextBox 9"/>
          <p:cNvSpPr txBox="1">
            <a:spLocks noChangeArrowheads="1"/>
          </p:cNvSpPr>
          <p:nvPr/>
        </p:nvSpPr>
        <p:spPr bwMode="auto">
          <a:xfrm>
            <a:off x="5511800" y="3011488"/>
            <a:ext cx="31130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Performance Measures</a:t>
            </a:r>
          </a:p>
        </p:txBody>
      </p:sp>
      <p:cxnSp>
        <p:nvCxnSpPr>
          <p:cNvPr id="86023" name="Straight Connector 11"/>
          <p:cNvCxnSpPr>
            <a:cxnSpLocks noChangeShapeType="1"/>
          </p:cNvCxnSpPr>
          <p:nvPr/>
        </p:nvCxnSpPr>
        <p:spPr bwMode="auto">
          <a:xfrm>
            <a:off x="312738" y="3379788"/>
            <a:ext cx="8496300" cy="1587"/>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86024" name="Straight Connector 13"/>
          <p:cNvCxnSpPr>
            <a:cxnSpLocks noChangeShapeType="1"/>
          </p:cNvCxnSpPr>
          <p:nvPr/>
        </p:nvCxnSpPr>
        <p:spPr bwMode="auto">
          <a:xfrm rot="5400000">
            <a:off x="2459038" y="4867275"/>
            <a:ext cx="3554412" cy="1588"/>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sp>
        <p:nvSpPr>
          <p:cNvPr id="86025" name="TextBox 4"/>
          <p:cNvSpPr txBox="1">
            <a:spLocks noChangeArrowheads="1"/>
          </p:cNvSpPr>
          <p:nvPr/>
        </p:nvSpPr>
        <p:spPr bwMode="auto">
          <a:xfrm>
            <a:off x="8153400" y="1050925"/>
            <a:ext cx="792163" cy="646113"/>
          </a:xfrm>
          <a:prstGeom prst="rect">
            <a:avLst/>
          </a:prstGeom>
          <a:solidFill>
            <a:schemeClr val="bg1"/>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800" i="1">
                <a:solidFill>
                  <a:schemeClr val="tx1"/>
                </a:solidFill>
              </a:rPr>
              <a:t>10 min.</a:t>
            </a:r>
          </a:p>
        </p:txBody>
      </p:sp>
    </p:spTree>
  </p:cSld>
  <p:clrMapOvr>
    <a:masterClrMapping/>
  </p:clrMapOvr>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AutoShape 40"/>
          <p:cNvSpPr>
            <a:spLocks noChangeArrowheads="1"/>
          </p:cNvSpPr>
          <p:nvPr/>
        </p:nvSpPr>
        <p:spPr bwMode="auto">
          <a:xfrm>
            <a:off x="2997200" y="1181100"/>
            <a:ext cx="1917700" cy="992188"/>
          </a:xfrm>
          <a:prstGeom prst="wedgeRoundRectCallout">
            <a:avLst>
              <a:gd name="adj1" fmla="val 995"/>
              <a:gd name="adj2" fmla="val 80560"/>
              <a:gd name="adj3" fmla="val 16667"/>
            </a:avLst>
          </a:prstGeom>
          <a:solidFill>
            <a:srgbClr val="FFFFCC"/>
          </a:solidFill>
          <a:ln w="9525" algn="ctr">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endParaRPr lang="en-US" altLang="en-US"/>
          </a:p>
        </p:txBody>
      </p:sp>
      <p:sp>
        <p:nvSpPr>
          <p:cNvPr id="87043" name="Rectangle 2"/>
          <p:cNvSpPr>
            <a:spLocks noGrp="1" noChangeArrowheads="1"/>
          </p:cNvSpPr>
          <p:nvPr>
            <p:ph type="title"/>
          </p:nvPr>
        </p:nvSpPr>
        <p:spPr>
          <a:xfrm>
            <a:off x="222250" y="509588"/>
            <a:ext cx="7772400" cy="682625"/>
          </a:xfrm>
        </p:spPr>
        <p:txBody>
          <a:bodyPr/>
          <a:lstStyle/>
          <a:p>
            <a:r>
              <a:rPr lang="en-US" altLang="en-US"/>
              <a:t>Each User Story “Begs” All These…</a:t>
            </a:r>
            <a:r>
              <a:rPr lang="en-US" altLang="en-US" sz="2000"/>
              <a:t> </a:t>
            </a:r>
            <a:br>
              <a:rPr lang="en-US" altLang="en-US"/>
            </a:br>
            <a:endParaRPr lang="en-US" altLang="en-US"/>
          </a:p>
        </p:txBody>
      </p:sp>
      <p:sp>
        <p:nvSpPr>
          <p:cNvPr id="87044" name="Rectangle 3"/>
          <p:cNvSpPr>
            <a:spLocks noChangeArrowheads="1"/>
          </p:cNvSpPr>
          <p:nvPr/>
        </p:nvSpPr>
        <p:spPr bwMode="auto">
          <a:xfrm>
            <a:off x="254000" y="2840038"/>
            <a:ext cx="253365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a:solidFill>
                  <a:schemeClr val="tx1"/>
                </a:solidFill>
              </a:rPr>
              <a:t>A patient </a:t>
            </a:r>
            <a:r>
              <a:rPr lang="en-US" altLang="en-US" u="sng">
                <a:solidFill>
                  <a:schemeClr val="tx1"/>
                </a:solidFill>
              </a:rPr>
              <a:t>understands</a:t>
            </a:r>
            <a:r>
              <a:rPr lang="en-US" altLang="en-US">
                <a:solidFill>
                  <a:schemeClr val="tx1"/>
                </a:solidFill>
              </a:rPr>
              <a:t> </a:t>
            </a:r>
            <a:br>
              <a:rPr lang="en-US" altLang="en-US">
                <a:solidFill>
                  <a:schemeClr val="tx1"/>
                </a:solidFill>
              </a:rPr>
            </a:br>
            <a:r>
              <a:rPr lang="en-US" altLang="en-US">
                <a:solidFill>
                  <a:schemeClr val="tx1"/>
                </a:solidFill>
              </a:rPr>
              <a:t>the status of their procedure as they are going through it</a:t>
            </a:r>
          </a:p>
        </p:txBody>
      </p:sp>
      <p:sp>
        <p:nvSpPr>
          <p:cNvPr id="87045" name="Rectangle 4"/>
          <p:cNvSpPr>
            <a:spLocks noChangeArrowheads="1"/>
          </p:cNvSpPr>
          <p:nvPr/>
        </p:nvSpPr>
        <p:spPr bwMode="auto">
          <a:xfrm>
            <a:off x="2908300" y="2851150"/>
            <a:ext cx="2884488"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a:solidFill>
                  <a:schemeClr val="tx1"/>
                </a:solidFill>
              </a:rPr>
              <a:t>Post-procedure </a:t>
            </a:r>
            <a:br>
              <a:rPr lang="en-US" altLang="en-US">
                <a:solidFill>
                  <a:schemeClr val="tx1"/>
                </a:solidFill>
              </a:rPr>
            </a:br>
            <a:r>
              <a:rPr lang="en-US" altLang="en-US">
                <a:solidFill>
                  <a:schemeClr val="tx1"/>
                </a:solidFill>
              </a:rPr>
              <a:t>comfort rating</a:t>
            </a:r>
            <a:br>
              <a:rPr lang="en-US" altLang="en-US">
                <a:solidFill>
                  <a:schemeClr val="tx1"/>
                </a:solidFill>
              </a:rPr>
            </a:br>
            <a:r>
              <a:rPr lang="en-US" altLang="en-US">
                <a:solidFill>
                  <a:schemeClr val="tx1"/>
                </a:solidFill>
              </a:rPr>
              <a:t>False Alarm Rate</a:t>
            </a:r>
          </a:p>
        </p:txBody>
      </p:sp>
      <p:sp>
        <p:nvSpPr>
          <p:cNvPr id="87046" name="Text Box 5"/>
          <p:cNvSpPr txBox="1">
            <a:spLocks noChangeArrowheads="1"/>
          </p:cNvSpPr>
          <p:nvPr/>
        </p:nvSpPr>
        <p:spPr bwMode="auto">
          <a:xfrm>
            <a:off x="180975" y="2449513"/>
            <a:ext cx="27543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a:solidFill>
                  <a:schemeClr val="tx1"/>
                </a:solidFill>
              </a:rPr>
              <a:t>User Story</a:t>
            </a:r>
          </a:p>
        </p:txBody>
      </p:sp>
      <p:sp>
        <p:nvSpPr>
          <p:cNvPr id="87047" name="Text Box 6"/>
          <p:cNvSpPr txBox="1">
            <a:spLocks noChangeArrowheads="1"/>
          </p:cNvSpPr>
          <p:nvPr/>
        </p:nvSpPr>
        <p:spPr bwMode="auto">
          <a:xfrm>
            <a:off x="2878138" y="2449513"/>
            <a:ext cx="27543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a:solidFill>
                  <a:schemeClr val="tx1"/>
                </a:solidFill>
              </a:rPr>
              <a:t>Performance Measures</a:t>
            </a:r>
          </a:p>
        </p:txBody>
      </p:sp>
      <p:sp>
        <p:nvSpPr>
          <p:cNvPr id="87048" name="Text Box 13"/>
          <p:cNvSpPr txBox="1">
            <a:spLocks noChangeArrowheads="1"/>
          </p:cNvSpPr>
          <p:nvPr/>
        </p:nvSpPr>
        <p:spPr bwMode="auto">
          <a:xfrm>
            <a:off x="3089275" y="1185863"/>
            <a:ext cx="1884363" cy="94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400" b="1">
                <a:solidFill>
                  <a:schemeClr val="tx1"/>
                </a:solidFill>
              </a:rPr>
              <a:t>How would customers like to see us assess what “good” looks like?</a:t>
            </a:r>
          </a:p>
        </p:txBody>
      </p:sp>
      <p:sp>
        <p:nvSpPr>
          <p:cNvPr id="87049" name="Text Box 14"/>
          <p:cNvSpPr txBox="1">
            <a:spLocks noChangeArrowheads="1"/>
          </p:cNvSpPr>
          <p:nvPr/>
        </p:nvSpPr>
        <p:spPr bwMode="auto">
          <a:xfrm>
            <a:off x="5189538" y="2449513"/>
            <a:ext cx="13112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a:solidFill>
                  <a:schemeClr val="tx1"/>
                </a:solidFill>
              </a:rPr>
              <a:t>Targets</a:t>
            </a:r>
          </a:p>
        </p:txBody>
      </p:sp>
      <p:sp>
        <p:nvSpPr>
          <p:cNvPr id="87050" name="Text Box 15"/>
          <p:cNvSpPr txBox="1">
            <a:spLocks noChangeArrowheads="1"/>
          </p:cNvSpPr>
          <p:nvPr/>
        </p:nvSpPr>
        <p:spPr bwMode="auto">
          <a:xfrm>
            <a:off x="6159500" y="2219325"/>
            <a:ext cx="1274763"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400" b="1">
                <a:solidFill>
                  <a:schemeClr val="tx1"/>
                </a:solidFill>
              </a:rPr>
              <a:t>Baselines &amp; Benchmarks</a:t>
            </a:r>
          </a:p>
        </p:txBody>
      </p:sp>
      <p:sp>
        <p:nvSpPr>
          <p:cNvPr id="87051" name="Rectangle 16"/>
          <p:cNvSpPr>
            <a:spLocks noChangeArrowheads="1"/>
          </p:cNvSpPr>
          <p:nvPr/>
        </p:nvSpPr>
        <p:spPr bwMode="auto">
          <a:xfrm>
            <a:off x="214313" y="2760663"/>
            <a:ext cx="8726487" cy="121126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87052" name="Rectangle 17"/>
          <p:cNvSpPr>
            <a:spLocks noChangeArrowheads="1"/>
          </p:cNvSpPr>
          <p:nvPr/>
        </p:nvSpPr>
        <p:spPr bwMode="auto">
          <a:xfrm>
            <a:off x="5272088" y="2817813"/>
            <a:ext cx="1046162"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a:solidFill>
                  <a:schemeClr val="tx1"/>
                </a:solidFill>
              </a:rPr>
              <a:t>&gt;90</a:t>
            </a:r>
            <a:br>
              <a:rPr lang="en-US" altLang="en-US">
                <a:solidFill>
                  <a:schemeClr val="tx1"/>
                </a:solidFill>
              </a:rPr>
            </a:br>
            <a:r>
              <a:rPr lang="en-US" altLang="en-US">
                <a:solidFill>
                  <a:schemeClr val="tx1"/>
                </a:solidFill>
              </a:rPr>
              <a:t>&lt;.0001</a:t>
            </a:r>
          </a:p>
        </p:txBody>
      </p:sp>
      <p:sp>
        <p:nvSpPr>
          <p:cNvPr id="87053" name="Rectangle 18"/>
          <p:cNvSpPr>
            <a:spLocks noChangeArrowheads="1"/>
          </p:cNvSpPr>
          <p:nvPr/>
        </p:nvSpPr>
        <p:spPr bwMode="auto">
          <a:xfrm>
            <a:off x="6234113" y="2805113"/>
            <a:ext cx="1046162"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a:solidFill>
                  <a:schemeClr val="tx1"/>
                </a:solidFill>
              </a:rPr>
              <a:t>82</a:t>
            </a:r>
            <a:br>
              <a:rPr lang="en-US" altLang="en-US">
                <a:solidFill>
                  <a:schemeClr val="tx1"/>
                </a:solidFill>
              </a:rPr>
            </a:br>
            <a:r>
              <a:rPr lang="en-US" altLang="en-US">
                <a:solidFill>
                  <a:schemeClr val="tx1"/>
                </a:solidFill>
              </a:rPr>
              <a:t>0.004</a:t>
            </a:r>
          </a:p>
        </p:txBody>
      </p:sp>
      <p:sp>
        <p:nvSpPr>
          <p:cNvPr id="87054" name="Line 29"/>
          <p:cNvSpPr>
            <a:spLocks noChangeShapeType="1"/>
          </p:cNvSpPr>
          <p:nvPr/>
        </p:nvSpPr>
        <p:spPr bwMode="auto">
          <a:xfrm>
            <a:off x="5195888" y="2757488"/>
            <a:ext cx="0" cy="121126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055" name="Line 30"/>
          <p:cNvSpPr>
            <a:spLocks noChangeShapeType="1"/>
          </p:cNvSpPr>
          <p:nvPr/>
        </p:nvSpPr>
        <p:spPr bwMode="auto">
          <a:xfrm>
            <a:off x="6154738" y="2755900"/>
            <a:ext cx="0" cy="12112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056" name="Line 31"/>
          <p:cNvSpPr>
            <a:spLocks noChangeShapeType="1"/>
          </p:cNvSpPr>
          <p:nvPr/>
        </p:nvSpPr>
        <p:spPr bwMode="auto">
          <a:xfrm>
            <a:off x="7404100" y="2765425"/>
            <a:ext cx="0" cy="12112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057" name="Text Box 32"/>
          <p:cNvSpPr txBox="1">
            <a:spLocks noChangeArrowheads="1"/>
          </p:cNvSpPr>
          <p:nvPr/>
        </p:nvSpPr>
        <p:spPr bwMode="auto">
          <a:xfrm>
            <a:off x="7705725" y="2390775"/>
            <a:ext cx="9794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a:solidFill>
                  <a:schemeClr val="tx1"/>
                </a:solidFill>
              </a:rPr>
              <a:t>Priority</a:t>
            </a:r>
          </a:p>
        </p:txBody>
      </p:sp>
      <p:sp>
        <p:nvSpPr>
          <p:cNvPr id="87058" name="Text Box 33"/>
          <p:cNvSpPr txBox="1">
            <a:spLocks noChangeArrowheads="1"/>
          </p:cNvSpPr>
          <p:nvPr/>
        </p:nvSpPr>
        <p:spPr bwMode="auto">
          <a:xfrm>
            <a:off x="8013700" y="3065463"/>
            <a:ext cx="4397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a:t>
            </a:r>
          </a:p>
        </p:txBody>
      </p:sp>
      <p:pic>
        <p:nvPicPr>
          <p:cNvPr id="87059"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7000" y="200025"/>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7060" name="Line 29"/>
          <p:cNvSpPr>
            <a:spLocks noChangeShapeType="1"/>
          </p:cNvSpPr>
          <p:nvPr/>
        </p:nvSpPr>
        <p:spPr bwMode="auto">
          <a:xfrm>
            <a:off x="2808288" y="2763838"/>
            <a:ext cx="0" cy="121126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061" name="AutoShape 39"/>
          <p:cNvSpPr>
            <a:spLocks noChangeArrowheads="1"/>
          </p:cNvSpPr>
          <p:nvPr/>
        </p:nvSpPr>
        <p:spPr bwMode="auto">
          <a:xfrm>
            <a:off x="315913" y="1377950"/>
            <a:ext cx="1917700" cy="641350"/>
          </a:xfrm>
          <a:prstGeom prst="wedgeRoundRectCallout">
            <a:avLst>
              <a:gd name="adj1" fmla="val -13162"/>
              <a:gd name="adj2" fmla="val 111634"/>
              <a:gd name="adj3" fmla="val 16667"/>
            </a:avLst>
          </a:prstGeom>
          <a:solidFill>
            <a:srgbClr val="FFFFCC"/>
          </a:solidFill>
          <a:ln w="9525" algn="ctr">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endParaRPr lang="en-US" altLang="en-US"/>
          </a:p>
        </p:txBody>
      </p:sp>
      <p:sp>
        <p:nvSpPr>
          <p:cNvPr id="87062" name="Text Box 12"/>
          <p:cNvSpPr txBox="1">
            <a:spLocks noChangeArrowheads="1"/>
          </p:cNvSpPr>
          <p:nvPr/>
        </p:nvSpPr>
        <p:spPr bwMode="auto">
          <a:xfrm>
            <a:off x="357188" y="1423988"/>
            <a:ext cx="1900237"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400" b="1">
                <a:solidFill>
                  <a:schemeClr val="tx1"/>
                </a:solidFill>
              </a:rPr>
              <a:t>What should the actor be able to </a:t>
            </a:r>
            <a:r>
              <a:rPr lang="en-US" altLang="en-US" sz="1400" b="1" i="1" u="sng">
                <a:solidFill>
                  <a:schemeClr val="tx1"/>
                </a:solidFill>
              </a:rPr>
              <a:t>d</a:t>
            </a:r>
            <a:r>
              <a:rPr lang="en-US" altLang="en-US" sz="1400" b="1">
                <a:solidFill>
                  <a:schemeClr val="tx1"/>
                </a:solidFill>
              </a:rPr>
              <a:t>o?</a:t>
            </a:r>
          </a:p>
        </p:txBody>
      </p:sp>
      <p:sp>
        <p:nvSpPr>
          <p:cNvPr id="87063" name="AutoShape 41"/>
          <p:cNvSpPr>
            <a:spLocks noChangeArrowheads="1"/>
          </p:cNvSpPr>
          <p:nvPr/>
        </p:nvSpPr>
        <p:spPr bwMode="auto">
          <a:xfrm>
            <a:off x="5086350" y="1373188"/>
            <a:ext cx="754063" cy="923925"/>
          </a:xfrm>
          <a:prstGeom prst="wedgeRoundRectCallout">
            <a:avLst>
              <a:gd name="adj1" fmla="val 20949"/>
              <a:gd name="adj2" fmla="val 71995"/>
              <a:gd name="adj3" fmla="val 16667"/>
            </a:avLst>
          </a:prstGeom>
          <a:solidFill>
            <a:srgbClr val="FFFFCC"/>
          </a:solidFill>
          <a:ln w="9525" algn="ctr">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endParaRPr lang="en-US" altLang="en-US"/>
          </a:p>
        </p:txBody>
      </p:sp>
      <p:sp>
        <p:nvSpPr>
          <p:cNvPr id="87064" name="Text Box 19"/>
          <p:cNvSpPr txBox="1">
            <a:spLocks noChangeArrowheads="1"/>
          </p:cNvSpPr>
          <p:nvPr/>
        </p:nvSpPr>
        <p:spPr bwMode="auto">
          <a:xfrm>
            <a:off x="5126038" y="1373188"/>
            <a:ext cx="857250" cy="94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400" b="1">
                <a:solidFill>
                  <a:schemeClr val="tx1"/>
                </a:solidFill>
              </a:rPr>
              <a:t>What will we shoot for?</a:t>
            </a:r>
          </a:p>
        </p:txBody>
      </p:sp>
      <p:sp>
        <p:nvSpPr>
          <p:cNvPr id="87065" name="AutoShape 42"/>
          <p:cNvSpPr>
            <a:spLocks noChangeArrowheads="1"/>
          </p:cNvSpPr>
          <p:nvPr/>
        </p:nvSpPr>
        <p:spPr bwMode="auto">
          <a:xfrm>
            <a:off x="5994400" y="1106488"/>
            <a:ext cx="1001713" cy="923925"/>
          </a:xfrm>
          <a:prstGeom prst="wedgeRoundRectCallout">
            <a:avLst>
              <a:gd name="adj1" fmla="val 3407"/>
              <a:gd name="adj2" fmla="val 71995"/>
              <a:gd name="adj3" fmla="val 16667"/>
            </a:avLst>
          </a:prstGeom>
          <a:solidFill>
            <a:srgbClr val="FFFFCC"/>
          </a:solidFill>
          <a:ln w="9525" algn="ctr">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endParaRPr lang="en-US" altLang="en-US"/>
          </a:p>
        </p:txBody>
      </p:sp>
      <p:sp>
        <p:nvSpPr>
          <p:cNvPr id="87066" name="Text Box 20"/>
          <p:cNvSpPr txBox="1">
            <a:spLocks noChangeArrowheads="1"/>
          </p:cNvSpPr>
          <p:nvPr/>
        </p:nvSpPr>
        <p:spPr bwMode="auto">
          <a:xfrm>
            <a:off x="6049963" y="1163638"/>
            <a:ext cx="9493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200" b="1">
                <a:solidFill>
                  <a:schemeClr val="tx1"/>
                </a:solidFill>
              </a:rPr>
              <a:t>How do </a:t>
            </a:r>
            <a:br>
              <a:rPr lang="en-US" altLang="en-US" sz="1200" b="1">
                <a:solidFill>
                  <a:schemeClr val="tx1"/>
                </a:solidFill>
              </a:rPr>
            </a:br>
            <a:r>
              <a:rPr lang="en-US" altLang="en-US" sz="1200" b="1">
                <a:solidFill>
                  <a:schemeClr val="tx1"/>
                </a:solidFill>
              </a:rPr>
              <a:t>we and/or </a:t>
            </a:r>
            <a:br>
              <a:rPr lang="en-US" altLang="en-US" sz="1200" b="1">
                <a:solidFill>
                  <a:schemeClr val="tx1"/>
                </a:solidFill>
              </a:rPr>
            </a:br>
            <a:r>
              <a:rPr lang="en-US" altLang="en-US" sz="1200" b="1">
                <a:solidFill>
                  <a:schemeClr val="tx1"/>
                </a:solidFill>
              </a:rPr>
              <a:t>others do </a:t>
            </a:r>
            <a:br>
              <a:rPr lang="en-US" altLang="en-US" sz="1200" b="1">
                <a:solidFill>
                  <a:schemeClr val="tx1"/>
                </a:solidFill>
              </a:rPr>
            </a:br>
            <a:r>
              <a:rPr lang="en-US" altLang="en-US" sz="1200" b="1">
                <a:solidFill>
                  <a:schemeClr val="tx1"/>
                </a:solidFill>
              </a:rPr>
              <a:t>now?</a:t>
            </a:r>
          </a:p>
        </p:txBody>
      </p:sp>
      <p:sp>
        <p:nvSpPr>
          <p:cNvPr id="87067" name="AutoShape 43"/>
          <p:cNvSpPr>
            <a:spLocks noChangeArrowheads="1"/>
          </p:cNvSpPr>
          <p:nvPr/>
        </p:nvSpPr>
        <p:spPr bwMode="auto">
          <a:xfrm>
            <a:off x="7078663" y="758825"/>
            <a:ext cx="1930400" cy="1443038"/>
          </a:xfrm>
          <a:prstGeom prst="wedgeRoundRectCallout">
            <a:avLst>
              <a:gd name="adj1" fmla="val -495"/>
              <a:gd name="adj2" fmla="val 64852"/>
              <a:gd name="adj3" fmla="val 16667"/>
            </a:avLst>
          </a:prstGeom>
          <a:solidFill>
            <a:srgbClr val="FFFFCC"/>
          </a:solidFill>
          <a:ln w="9525" algn="ctr">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endParaRPr lang="en-US" altLang="en-US"/>
          </a:p>
        </p:txBody>
      </p:sp>
      <p:sp>
        <p:nvSpPr>
          <p:cNvPr id="87068" name="Text Box 34"/>
          <p:cNvSpPr txBox="1">
            <a:spLocks noChangeArrowheads="1"/>
          </p:cNvSpPr>
          <p:nvPr/>
        </p:nvSpPr>
        <p:spPr bwMode="auto">
          <a:xfrm>
            <a:off x="7142163" y="819150"/>
            <a:ext cx="1820862"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400" b="1">
                <a:solidFill>
                  <a:schemeClr val="tx1"/>
                </a:solidFill>
              </a:rPr>
              <a:t>Based on customers’ and/or our view of value and risk, how does this compare with other stories?</a:t>
            </a:r>
          </a:p>
        </p:txBody>
      </p:sp>
      <p:sp>
        <p:nvSpPr>
          <p:cNvPr id="87069" name="AutoShape 44"/>
          <p:cNvSpPr>
            <a:spLocks noChangeArrowheads="1"/>
          </p:cNvSpPr>
          <p:nvPr/>
        </p:nvSpPr>
        <p:spPr bwMode="auto">
          <a:xfrm>
            <a:off x="512763" y="4319588"/>
            <a:ext cx="1330325" cy="1949450"/>
          </a:xfrm>
          <a:prstGeom prst="wedgeRoundRectCallout">
            <a:avLst>
              <a:gd name="adj1" fmla="val 10023"/>
              <a:gd name="adj2" fmla="val -69218"/>
              <a:gd name="adj3" fmla="val 16667"/>
            </a:avLst>
          </a:prstGeom>
          <a:solidFill>
            <a:srgbClr val="FFFFCC"/>
          </a:solidFill>
          <a:ln w="9525" algn="ctr">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endParaRPr lang="en-US" altLang="en-US"/>
          </a:p>
        </p:txBody>
      </p:sp>
      <p:sp>
        <p:nvSpPr>
          <p:cNvPr id="87070" name="Text Box 11"/>
          <p:cNvSpPr txBox="1">
            <a:spLocks noChangeArrowheads="1"/>
          </p:cNvSpPr>
          <p:nvPr/>
        </p:nvSpPr>
        <p:spPr bwMode="auto">
          <a:xfrm>
            <a:off x="627063" y="4449763"/>
            <a:ext cx="1277937" cy="158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400" b="1">
                <a:solidFill>
                  <a:schemeClr val="tx1"/>
                </a:solidFill>
              </a:rPr>
              <a:t>Where did we learn about this?</a:t>
            </a:r>
          </a:p>
          <a:p>
            <a:pPr eaLnBrk="1" hangingPunct="1">
              <a:spcBef>
                <a:spcPct val="0"/>
              </a:spcBef>
            </a:pPr>
            <a:endParaRPr lang="en-US" altLang="en-US" sz="1400" b="1">
              <a:solidFill>
                <a:schemeClr val="tx1"/>
              </a:solidFill>
            </a:endParaRPr>
          </a:p>
          <a:p>
            <a:pPr eaLnBrk="1" hangingPunct="1">
              <a:spcBef>
                <a:spcPct val="0"/>
              </a:spcBef>
            </a:pPr>
            <a:r>
              <a:rPr lang="en-US" altLang="en-US" sz="1400" b="1" i="1">
                <a:solidFill>
                  <a:schemeClr val="tx1"/>
                </a:solidFill>
              </a:rPr>
              <a:t>Source –Context and needs data</a:t>
            </a:r>
          </a:p>
        </p:txBody>
      </p:sp>
      <p:sp>
        <p:nvSpPr>
          <p:cNvPr id="87071" name="AutoShape 45"/>
          <p:cNvSpPr>
            <a:spLocks noChangeArrowheads="1"/>
          </p:cNvSpPr>
          <p:nvPr/>
        </p:nvSpPr>
        <p:spPr bwMode="auto">
          <a:xfrm>
            <a:off x="3927475" y="4041775"/>
            <a:ext cx="2392363" cy="2605088"/>
          </a:xfrm>
          <a:prstGeom prst="wedgeRoundRectCallout">
            <a:avLst>
              <a:gd name="adj1" fmla="val -71301"/>
              <a:gd name="adj2" fmla="val -49574"/>
              <a:gd name="adj3" fmla="val 16667"/>
            </a:avLst>
          </a:prstGeom>
          <a:solidFill>
            <a:srgbClr val="FFFFCC"/>
          </a:solidFill>
          <a:ln w="9525" algn="ctr">
            <a:solidFill>
              <a:schemeClr val="tx1"/>
            </a:solidFill>
            <a:miter lim="800000"/>
            <a:headEnd/>
            <a:tailEnd/>
          </a:ln>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endParaRPr lang="en-US" altLang="en-US"/>
          </a:p>
        </p:txBody>
      </p:sp>
      <p:sp>
        <p:nvSpPr>
          <p:cNvPr id="87072" name="Text Box 26"/>
          <p:cNvSpPr txBox="1">
            <a:spLocks noChangeArrowheads="1"/>
          </p:cNvSpPr>
          <p:nvPr/>
        </p:nvSpPr>
        <p:spPr bwMode="auto">
          <a:xfrm>
            <a:off x="4022725" y="4057650"/>
            <a:ext cx="2201863" cy="299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114300" indent="-112713"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400" b="1">
                <a:solidFill>
                  <a:schemeClr val="tx1"/>
                </a:solidFill>
              </a:rPr>
              <a:t>How</a:t>
            </a:r>
            <a:r>
              <a:rPr lang="en-US" altLang="en-US" sz="1400" b="1" i="1" u="sng">
                <a:solidFill>
                  <a:schemeClr val="tx1"/>
                </a:solidFill>
              </a:rPr>
              <a:t> might</a:t>
            </a:r>
            <a:r>
              <a:rPr lang="en-US" altLang="en-US" sz="1400" b="1">
                <a:solidFill>
                  <a:schemeClr val="tx1"/>
                </a:solidFill>
              </a:rPr>
              <a:t> we consider delivering?</a:t>
            </a:r>
            <a:br>
              <a:rPr lang="en-US" altLang="en-US" sz="1400" b="1">
                <a:solidFill>
                  <a:schemeClr val="tx1"/>
                </a:solidFill>
              </a:rPr>
            </a:br>
            <a:endParaRPr lang="en-US" altLang="en-US" sz="1400" b="1">
              <a:solidFill>
                <a:schemeClr val="tx1"/>
              </a:solidFill>
            </a:endParaRPr>
          </a:p>
          <a:p>
            <a:pPr eaLnBrk="1" hangingPunct="1">
              <a:spcBef>
                <a:spcPct val="0"/>
              </a:spcBef>
            </a:pPr>
            <a:r>
              <a:rPr lang="en-US" altLang="en-US" sz="1400" b="1" i="1">
                <a:solidFill>
                  <a:schemeClr val="tx1"/>
                </a:solidFill>
              </a:rPr>
              <a:t>Potential Solutions </a:t>
            </a:r>
            <a:r>
              <a:rPr lang="en-US" altLang="en-US" b="1" i="1">
                <a:solidFill>
                  <a:schemeClr val="tx1"/>
                </a:solidFill>
              </a:rPr>
              <a:t>–</a:t>
            </a:r>
            <a:endParaRPr lang="en-US" altLang="en-US" sz="1400" b="1" i="1">
              <a:solidFill>
                <a:schemeClr val="tx1"/>
              </a:solidFill>
            </a:endParaRPr>
          </a:p>
          <a:p>
            <a:pPr lvl="1" eaLnBrk="1" hangingPunct="1">
              <a:buFontTx/>
              <a:buChar char="•"/>
            </a:pPr>
            <a:r>
              <a:rPr lang="en-US" altLang="en-US" sz="1400" b="1" i="1">
                <a:solidFill>
                  <a:schemeClr val="tx1"/>
                </a:solidFill>
              </a:rPr>
              <a:t>Hand-held display</a:t>
            </a:r>
          </a:p>
          <a:p>
            <a:pPr lvl="1" eaLnBrk="1" hangingPunct="1">
              <a:buFontTx/>
              <a:buChar char="•"/>
            </a:pPr>
            <a:r>
              <a:rPr lang="en-US" altLang="en-US" sz="1400" b="1" i="1">
                <a:solidFill>
                  <a:schemeClr val="tx1"/>
                </a:solidFill>
              </a:rPr>
              <a:t>Wireless headphones with music and update messages</a:t>
            </a:r>
          </a:p>
          <a:p>
            <a:pPr lvl="1" eaLnBrk="1" hangingPunct="1">
              <a:buFontTx/>
              <a:buChar char="•"/>
            </a:pPr>
            <a:r>
              <a:rPr lang="en-US" altLang="en-US" sz="1400" b="1" i="1">
                <a:solidFill>
                  <a:schemeClr val="tx1"/>
                </a:solidFill>
              </a:rPr>
              <a:t>Icons on main monitor in their view</a:t>
            </a:r>
          </a:p>
          <a:p>
            <a:pPr eaLnBrk="1" hangingPunct="1">
              <a:spcBef>
                <a:spcPct val="0"/>
              </a:spcBef>
            </a:pPr>
            <a:endParaRPr lang="en-US" altLang="en-US" sz="1400" b="1" i="1">
              <a:solidFill>
                <a:schemeClr val="tx1"/>
              </a:solidFill>
            </a:endParaRPr>
          </a:p>
          <a:p>
            <a:pPr eaLnBrk="1" hangingPunct="1">
              <a:spcBef>
                <a:spcPct val="0"/>
              </a:spcBef>
            </a:pPr>
            <a:endParaRPr lang="en-US" altLang="en-US" sz="1400" b="1">
              <a:solidFill>
                <a:schemeClr val="tx1"/>
              </a:solidFill>
            </a:endParaRPr>
          </a:p>
        </p:txBody>
      </p:sp>
    </p:spTree>
  </p:cSld>
  <p:clrMapOvr>
    <a:masterClrMapping/>
  </p:clrMapOvr>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itle 1"/>
          <p:cNvSpPr>
            <a:spLocks noGrp="1"/>
          </p:cNvSpPr>
          <p:nvPr>
            <p:ph type="title" idx="4294967295"/>
          </p:nvPr>
        </p:nvSpPr>
        <p:spPr>
          <a:xfrm>
            <a:off x="252413" y="623888"/>
            <a:ext cx="8716962" cy="387350"/>
          </a:xfrm>
        </p:spPr>
        <p:txBody>
          <a:bodyPr lIns="91440" tIns="45720" rIns="91440" bIns="45720" anchor="ctr"/>
          <a:lstStyle/>
          <a:p>
            <a:pPr eaLnBrk="1" hangingPunct="1"/>
            <a:r>
              <a:rPr lang="en-US" altLang="en-US" sz="2400"/>
              <a:t>Laptop System User Stories &amp; Performance Measures</a:t>
            </a:r>
          </a:p>
        </p:txBody>
      </p:sp>
      <p:graphicFrame>
        <p:nvGraphicFramePr>
          <p:cNvPr id="85023" name="Group 31"/>
          <p:cNvGraphicFramePr>
            <a:graphicFrameLocks noGrp="1"/>
          </p:cNvGraphicFramePr>
          <p:nvPr/>
        </p:nvGraphicFramePr>
        <p:xfrm>
          <a:off x="325438" y="1049338"/>
          <a:ext cx="8447087" cy="5499100"/>
        </p:xfrm>
        <a:graphic>
          <a:graphicData uri="http://schemas.openxmlformats.org/drawingml/2006/table">
            <a:tbl>
              <a:tblPr/>
              <a:tblGrid>
                <a:gridCol w="4162425">
                  <a:extLst>
                    <a:ext uri="{9D8B030D-6E8A-4147-A177-3AD203B41FA5}">
                      <a16:colId xmlns:a16="http://schemas.microsoft.com/office/drawing/2014/main" val="20000"/>
                    </a:ext>
                  </a:extLst>
                </a:gridCol>
                <a:gridCol w="4284662">
                  <a:extLst>
                    <a:ext uri="{9D8B030D-6E8A-4147-A177-3AD203B41FA5}">
                      <a16:colId xmlns:a16="http://schemas.microsoft.com/office/drawing/2014/main" val="20001"/>
                    </a:ext>
                  </a:extLst>
                </a:gridCol>
              </a:tblGrid>
              <a:tr h="396277">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2000" b="1" i="0" u="none" strike="noStrike" cap="none" normalizeH="0" baseline="0">
                          <a:ln>
                            <a:noFill/>
                          </a:ln>
                          <a:solidFill>
                            <a:srgbClr val="3A4E84"/>
                          </a:solidFill>
                          <a:effectLst/>
                          <a:latin typeface="Arial" charset="0"/>
                        </a:rPr>
                        <a:t>User Stories</a:t>
                      </a:r>
                    </a:p>
                  </a:txBody>
                  <a:tcPr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2000" b="1" i="0" u="none" strike="noStrike" cap="none" normalizeH="0" baseline="0">
                          <a:ln>
                            <a:noFill/>
                          </a:ln>
                          <a:solidFill>
                            <a:srgbClr val="3A4E84"/>
                          </a:solidFill>
                          <a:effectLst/>
                          <a:latin typeface="Arial" charset="0"/>
                        </a:rPr>
                        <a:t>Performance Measures / Tests </a:t>
                      </a:r>
                    </a:p>
                  </a:txBody>
                  <a:tcPr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r h="1243699">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a:ln>
                            <a:noFill/>
                          </a:ln>
                          <a:solidFill>
                            <a:schemeClr val="tx1"/>
                          </a:solidFill>
                          <a:effectLst/>
                          <a:latin typeface="Arial" charset="0"/>
                        </a:rPr>
                        <a:t>The system guides users to balance power consumption and performance</a:t>
                      </a:r>
                    </a:p>
                  </a:txBody>
                  <a:tcPr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20000"/>
                        </a:spcAft>
                        <a:buClrTx/>
                        <a:buSzPct val="70000"/>
                        <a:buFontTx/>
                        <a:buChar char="•"/>
                        <a:tabLst>
                          <a:tab pos="112713" algn="l"/>
                        </a:tabLst>
                      </a:pPr>
                      <a:r>
                        <a:rPr kumimoji="0" lang="en-US" sz="1800" b="0" i="0" u="none" strike="noStrike" cap="none" normalizeH="0" baseline="0">
                          <a:ln>
                            <a:noFill/>
                          </a:ln>
                          <a:solidFill>
                            <a:schemeClr val="tx1"/>
                          </a:solidFill>
                          <a:effectLst/>
                          <a:latin typeface="Arial" charset="0"/>
                        </a:rPr>
                        <a:t>	Power consumption during benchmark tasks</a:t>
                      </a:r>
                    </a:p>
                    <a:p>
                      <a:pPr marL="0" marR="0" lvl="0" indent="0" algn="l" defTabSz="914400" rtl="0" eaLnBrk="1" fontAlgn="base" latinLnBrk="0" hangingPunct="1">
                        <a:lnSpc>
                          <a:spcPct val="100000"/>
                        </a:lnSpc>
                        <a:spcBef>
                          <a:spcPct val="0"/>
                        </a:spcBef>
                        <a:spcAft>
                          <a:spcPct val="20000"/>
                        </a:spcAft>
                        <a:buClrTx/>
                        <a:buSzPct val="70000"/>
                        <a:buFontTx/>
                        <a:buChar char="•"/>
                        <a:tabLst>
                          <a:tab pos="112713" algn="l"/>
                        </a:tabLst>
                      </a:pPr>
                      <a:r>
                        <a:rPr kumimoji="0" lang="en-US" sz="1800" b="0" i="0" u="none" strike="noStrike" cap="none" normalizeH="0" baseline="0">
                          <a:ln>
                            <a:noFill/>
                          </a:ln>
                          <a:solidFill>
                            <a:schemeClr val="tx1"/>
                          </a:solidFill>
                          <a:effectLst/>
                          <a:latin typeface="Arial" charset="0"/>
                        </a:rPr>
                        <a:t>	Assessed usability of  power management tools</a:t>
                      </a:r>
                    </a:p>
                  </a:txBody>
                  <a:tcPr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1024223">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a:ln>
                            <a:noFill/>
                          </a:ln>
                          <a:solidFill>
                            <a:schemeClr val="tx1"/>
                          </a:solidFill>
                          <a:effectLst/>
                          <a:latin typeface="Arial" charset="0"/>
                        </a:rPr>
                        <a:t>User connect  and synchronize Bluetooth and VOIP devices</a:t>
                      </a:r>
                    </a:p>
                  </a:txBody>
                  <a:tcPr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20000"/>
                        </a:spcAft>
                        <a:buClrTx/>
                        <a:buSzPct val="70000"/>
                        <a:buFontTx/>
                        <a:buChar char="•"/>
                        <a:tabLst>
                          <a:tab pos="112713" algn="l"/>
                        </a:tabLst>
                      </a:pPr>
                      <a:r>
                        <a:rPr kumimoji="0" lang="en-US" sz="1800" b="0" i="0" u="none" strike="noStrike" cap="none" normalizeH="0" baseline="0">
                          <a:ln>
                            <a:noFill/>
                          </a:ln>
                          <a:solidFill>
                            <a:schemeClr val="tx1"/>
                          </a:solidFill>
                          <a:effectLst/>
                          <a:latin typeface="Arial" charset="0"/>
                        </a:rPr>
                        <a:t>	# Devices supported</a:t>
                      </a:r>
                    </a:p>
                    <a:p>
                      <a:pPr marL="0" marR="0" lvl="0" indent="0" algn="l" defTabSz="914400" rtl="0" eaLnBrk="1" fontAlgn="base" latinLnBrk="0" hangingPunct="1">
                        <a:lnSpc>
                          <a:spcPct val="100000"/>
                        </a:lnSpc>
                        <a:spcBef>
                          <a:spcPct val="0"/>
                        </a:spcBef>
                        <a:spcAft>
                          <a:spcPct val="20000"/>
                        </a:spcAft>
                        <a:buClrTx/>
                        <a:buSzPct val="70000"/>
                        <a:buFontTx/>
                        <a:buChar char="•"/>
                        <a:tabLst>
                          <a:tab pos="112713" algn="l"/>
                        </a:tabLst>
                      </a:pPr>
                      <a:r>
                        <a:rPr kumimoji="0" lang="en-US" sz="1800" b="0" i="0" u="none" strike="noStrike" cap="none" normalizeH="0" baseline="0">
                          <a:ln>
                            <a:noFill/>
                          </a:ln>
                          <a:solidFill>
                            <a:schemeClr val="tx1"/>
                          </a:solidFill>
                          <a:effectLst/>
                          <a:latin typeface="Arial" charset="0"/>
                        </a:rPr>
                        <a:t>	Connection speed</a:t>
                      </a:r>
                    </a:p>
                    <a:p>
                      <a:pPr marL="0" marR="0" lvl="0" indent="0" algn="l" defTabSz="914400" rtl="0" eaLnBrk="1" fontAlgn="base" latinLnBrk="0" hangingPunct="1">
                        <a:lnSpc>
                          <a:spcPct val="100000"/>
                        </a:lnSpc>
                        <a:spcBef>
                          <a:spcPct val="0"/>
                        </a:spcBef>
                        <a:spcAft>
                          <a:spcPct val="20000"/>
                        </a:spcAft>
                        <a:buClrTx/>
                        <a:buSzPct val="70000"/>
                        <a:buFontTx/>
                        <a:buChar char="•"/>
                        <a:tabLst>
                          <a:tab pos="112713" algn="l"/>
                        </a:tabLst>
                      </a:pPr>
                      <a:r>
                        <a:rPr kumimoji="0" lang="en-US" sz="1800" b="0" i="0" u="none" strike="noStrike" cap="none" normalizeH="0" baseline="0">
                          <a:ln>
                            <a:noFill/>
                          </a:ln>
                          <a:solidFill>
                            <a:schemeClr val="tx1"/>
                          </a:solidFill>
                          <a:effectLst/>
                          <a:latin typeface="Arial" charset="0"/>
                        </a:rPr>
                        <a:t>	Connection reliability</a:t>
                      </a:r>
                    </a:p>
                  </a:txBody>
                  <a:tcPr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640139">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a:ln>
                            <a:noFill/>
                          </a:ln>
                          <a:solidFill>
                            <a:schemeClr val="tx1"/>
                          </a:solidFill>
                          <a:effectLst/>
                          <a:latin typeface="Arial" charset="0"/>
                        </a:rPr>
                        <a:t>Users connect  and manage video and audio data streams </a:t>
                      </a:r>
                    </a:p>
                  </a:txBody>
                  <a:tcPr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20000"/>
                        </a:spcAft>
                        <a:buClrTx/>
                        <a:buSzPct val="70000"/>
                        <a:buFontTx/>
                        <a:buNone/>
                        <a:tabLst/>
                      </a:pPr>
                      <a:r>
                        <a:rPr kumimoji="0" lang="en-US" sz="1800" b="0" i="0" u="none" strike="noStrike" cap="none" normalizeH="0" baseline="0">
                          <a:ln>
                            <a:noFill/>
                          </a:ln>
                          <a:solidFill>
                            <a:schemeClr val="tx1"/>
                          </a:solidFill>
                          <a:effectLst/>
                          <a:latin typeface="Arial" charset="0"/>
                        </a:rPr>
                        <a:t>Digital IO Bandwidth</a:t>
                      </a:r>
                    </a:p>
                  </a:txBody>
                  <a:tcPr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914484">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a:ln>
                            <a:noFill/>
                          </a:ln>
                          <a:solidFill>
                            <a:schemeClr val="tx1"/>
                          </a:solidFill>
                          <a:effectLst/>
                          <a:latin typeface="Arial" charset="0"/>
                        </a:rPr>
                        <a:t>The system prevents theft of system hardware (including peripherals) and system data.</a:t>
                      </a:r>
                    </a:p>
                  </a:txBody>
                  <a:tcPr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20000"/>
                        </a:spcAft>
                        <a:buClrTx/>
                        <a:buSzPct val="70000"/>
                        <a:buFontTx/>
                        <a:buChar char="•"/>
                        <a:tabLst>
                          <a:tab pos="112713" algn="l"/>
                        </a:tabLst>
                      </a:pPr>
                      <a:r>
                        <a:rPr kumimoji="0" lang="en-US" sz="1800" b="0" i="0" u="none" strike="noStrike" cap="none" normalizeH="0" baseline="0">
                          <a:ln>
                            <a:noFill/>
                          </a:ln>
                          <a:solidFill>
                            <a:schemeClr val="tx1"/>
                          </a:solidFill>
                          <a:effectLst/>
                          <a:latin typeface="Arial" charset="0"/>
                        </a:rPr>
                        <a:t>	Hardware theft rate vs baseline</a:t>
                      </a:r>
                    </a:p>
                    <a:p>
                      <a:pPr marL="0" marR="0" lvl="0" indent="0" algn="l" defTabSz="914400" rtl="0" eaLnBrk="1" fontAlgn="base" latinLnBrk="0" hangingPunct="1">
                        <a:lnSpc>
                          <a:spcPct val="100000"/>
                        </a:lnSpc>
                        <a:spcBef>
                          <a:spcPct val="0"/>
                        </a:spcBef>
                        <a:spcAft>
                          <a:spcPct val="20000"/>
                        </a:spcAft>
                        <a:buClrTx/>
                        <a:buSzPct val="70000"/>
                        <a:buFontTx/>
                        <a:buChar char="•"/>
                        <a:tabLst>
                          <a:tab pos="112713" algn="l"/>
                        </a:tabLst>
                      </a:pPr>
                      <a:r>
                        <a:rPr kumimoji="0" lang="en-US" sz="1800" b="0" i="0" u="none" strike="noStrike" cap="none" normalizeH="0" baseline="0">
                          <a:ln>
                            <a:noFill/>
                          </a:ln>
                          <a:solidFill>
                            <a:schemeClr val="tx1"/>
                          </a:solidFill>
                          <a:effectLst/>
                          <a:latin typeface="Arial" charset="0"/>
                        </a:rPr>
                        <a:t>	Information theft rate vs. baseline</a:t>
                      </a:r>
                    </a:p>
                  </a:txBody>
                  <a:tcPr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r h="914484">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a:ln>
                            <a:noFill/>
                          </a:ln>
                          <a:solidFill>
                            <a:schemeClr val="tx1"/>
                          </a:solidFill>
                          <a:effectLst/>
                          <a:latin typeface="Arial" charset="0"/>
                        </a:rPr>
                        <a:t>Users and service personnel diagnose and resolve system operating and performance issues</a:t>
                      </a:r>
                    </a:p>
                  </a:txBody>
                  <a:tcPr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20000"/>
                        </a:spcAft>
                        <a:buClrTx/>
                        <a:buSzPct val="70000"/>
                        <a:buFontTx/>
                        <a:buChar char="•"/>
                        <a:tabLst>
                          <a:tab pos="112713" algn="l"/>
                        </a:tabLst>
                      </a:pPr>
                      <a:r>
                        <a:rPr kumimoji="0" lang="en-US" sz="1800" b="0" i="0" u="none" strike="noStrike" cap="none" normalizeH="0" baseline="0">
                          <a:ln>
                            <a:noFill/>
                          </a:ln>
                          <a:solidFill>
                            <a:schemeClr val="tx1"/>
                          </a:solidFill>
                          <a:effectLst/>
                          <a:latin typeface="Arial" charset="0"/>
                        </a:rPr>
                        <a:t>	%Problems resolved remotely</a:t>
                      </a:r>
                    </a:p>
                    <a:p>
                      <a:pPr marL="0" marR="0" lvl="0" indent="0" algn="l" defTabSz="914400" rtl="0" eaLnBrk="1" fontAlgn="base" latinLnBrk="0" hangingPunct="1">
                        <a:lnSpc>
                          <a:spcPct val="100000"/>
                        </a:lnSpc>
                        <a:spcBef>
                          <a:spcPct val="0"/>
                        </a:spcBef>
                        <a:spcAft>
                          <a:spcPct val="20000"/>
                        </a:spcAft>
                        <a:buClrTx/>
                        <a:buSzPct val="70000"/>
                        <a:buFontTx/>
                        <a:buChar char="•"/>
                        <a:tabLst>
                          <a:tab pos="112713" algn="l"/>
                        </a:tabLst>
                      </a:pPr>
                      <a:r>
                        <a:rPr kumimoji="0" lang="en-US" sz="1800" b="0" i="0" u="none" strike="noStrike" cap="none" normalizeH="0" baseline="0">
                          <a:ln>
                            <a:noFill/>
                          </a:ln>
                          <a:solidFill>
                            <a:schemeClr val="tx1"/>
                          </a:solidFill>
                          <a:effectLst/>
                          <a:latin typeface="Arial" charset="0"/>
                        </a:rPr>
                        <a:t>	Support costs as a % of sales</a:t>
                      </a:r>
                    </a:p>
                  </a:txBody>
                  <a:tcPr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5"/>
                  </a:ext>
                </a:extLst>
              </a:tr>
              <a:tr h="365794">
                <a:tc>
                  <a:txBody>
                    <a:bodyPr/>
                    <a:lstStyle/>
                    <a:p>
                      <a:pPr marL="0" marR="0" lvl="0" indent="0" algn="l" defTabSz="914400" rtl="0" eaLnBrk="1" fontAlgn="base" latinLnBrk="0" hangingPunct="1">
                        <a:lnSpc>
                          <a:spcPct val="100000"/>
                        </a:lnSpc>
                        <a:spcBef>
                          <a:spcPct val="0"/>
                        </a:spcBef>
                        <a:spcAft>
                          <a:spcPct val="50000"/>
                        </a:spcAft>
                        <a:buClrTx/>
                        <a:buSzPct val="70000"/>
                        <a:buFontTx/>
                        <a:buNone/>
                        <a:tabLst/>
                      </a:pPr>
                      <a:r>
                        <a:rPr kumimoji="0" lang="en-US" sz="1800" b="0" i="0" u="none" strike="noStrike" cap="none" normalizeH="0" baseline="0">
                          <a:ln>
                            <a:noFill/>
                          </a:ln>
                          <a:solidFill>
                            <a:schemeClr val="tx1"/>
                          </a:solidFill>
                          <a:effectLst/>
                          <a:latin typeface="Arial" charset="0"/>
                        </a:rPr>
                        <a:t>Users recycle system components</a:t>
                      </a:r>
                    </a:p>
                  </a:txBody>
                  <a:tcPr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20000"/>
                        </a:spcAft>
                        <a:buClrTx/>
                        <a:buSzPct val="70000"/>
                        <a:buFontTx/>
                        <a:buNone/>
                        <a:tabLst/>
                      </a:pPr>
                      <a:r>
                        <a:rPr kumimoji="0" lang="en-US" sz="1800" b="0" i="0" u="none" strike="noStrike" cap="none" normalizeH="0" baseline="0">
                          <a:ln>
                            <a:noFill/>
                          </a:ln>
                          <a:solidFill>
                            <a:schemeClr val="tx1"/>
                          </a:solidFill>
                          <a:effectLst/>
                          <a:latin typeface="Arial" charset="0"/>
                        </a:rPr>
                        <a:t>% recyclable content</a:t>
                      </a:r>
                    </a:p>
                  </a:txBody>
                  <a:tcPr marT="45724" marB="4572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6"/>
                  </a:ext>
                </a:extLst>
              </a:tr>
            </a:tbl>
          </a:graphicData>
        </a:graphic>
      </p:graphicFrame>
      <p:pic>
        <p:nvPicPr>
          <p:cNvPr id="88093"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ChangeArrowheads="1"/>
          </p:cNvSpPr>
          <p:nvPr/>
        </p:nvSpPr>
        <p:spPr bwMode="auto">
          <a:xfrm>
            <a:off x="225425" y="349250"/>
            <a:ext cx="8696325" cy="106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800" b="1">
                <a:solidFill>
                  <a:schemeClr val="tx1"/>
                </a:solidFill>
              </a:rPr>
              <a:t>Identifying Critical to Quality Requirements</a:t>
            </a:r>
            <a:endParaRPr lang="en-US" altLang="en-US" sz="2800" b="1" baseline="30000">
              <a:solidFill>
                <a:schemeClr val="tx1"/>
              </a:solidFill>
            </a:endParaRPr>
          </a:p>
        </p:txBody>
      </p:sp>
      <p:sp>
        <p:nvSpPr>
          <p:cNvPr id="89091" name="Rectangle 3"/>
          <p:cNvSpPr>
            <a:spLocks noChangeArrowheads="1"/>
          </p:cNvSpPr>
          <p:nvPr/>
        </p:nvSpPr>
        <p:spPr bwMode="auto">
          <a:xfrm>
            <a:off x="733425" y="1436688"/>
            <a:ext cx="7907338" cy="459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20000"/>
              </a:spcBef>
            </a:pPr>
            <a:r>
              <a:rPr lang="en-US" altLang="en-US" sz="2000" b="1">
                <a:solidFill>
                  <a:srgbClr val="3A4E84"/>
                </a:solidFill>
              </a:rPr>
              <a:t>Critical to Quality Requirements (CTQs) </a:t>
            </a:r>
          </a:p>
          <a:p>
            <a:pPr eaLnBrk="1" hangingPunct="1">
              <a:spcBef>
                <a:spcPct val="20000"/>
              </a:spcBef>
            </a:pPr>
            <a:r>
              <a:rPr lang="en-US" altLang="en-US" sz="2000">
                <a:solidFill>
                  <a:schemeClr val="tx1"/>
                </a:solidFill>
              </a:rPr>
              <a:t>Top-level measurable results, on which the success of the whole project depends</a:t>
            </a:r>
            <a:br>
              <a:rPr lang="en-US" altLang="en-US" sz="2000">
                <a:solidFill>
                  <a:schemeClr val="tx1"/>
                </a:solidFill>
              </a:rPr>
            </a:br>
            <a:endParaRPr lang="en-US" altLang="en-US" sz="2000">
              <a:solidFill>
                <a:schemeClr val="tx1"/>
              </a:solidFill>
            </a:endParaRPr>
          </a:p>
          <a:p>
            <a:pPr eaLnBrk="1" hangingPunct="1">
              <a:spcBef>
                <a:spcPct val="20000"/>
              </a:spcBef>
            </a:pPr>
            <a:r>
              <a:rPr lang="en-US" altLang="en-US" sz="2000" b="1">
                <a:solidFill>
                  <a:srgbClr val="3A4E84"/>
                </a:solidFill>
              </a:rPr>
              <a:t>CTQ’s can be identified for</a:t>
            </a:r>
          </a:p>
          <a:p>
            <a:pPr lvl="1" eaLnBrk="1" hangingPunct="1">
              <a:spcBef>
                <a:spcPct val="20000"/>
              </a:spcBef>
              <a:buFontTx/>
              <a:buChar char="•"/>
            </a:pPr>
            <a:r>
              <a:rPr lang="en-US" altLang="en-US" sz="2000">
                <a:solidFill>
                  <a:schemeClr val="tx1"/>
                </a:solidFill>
              </a:rPr>
              <a:t>customers (internal and external)</a:t>
            </a:r>
            <a:endParaRPr lang="en-US" altLang="en-US" sz="2000" b="1">
              <a:solidFill>
                <a:srgbClr val="3A4E84"/>
              </a:solidFill>
            </a:endParaRPr>
          </a:p>
          <a:p>
            <a:pPr lvl="1" eaLnBrk="1" hangingPunct="1">
              <a:spcBef>
                <a:spcPct val="20000"/>
              </a:spcBef>
              <a:buFontTx/>
              <a:buChar char="•"/>
            </a:pPr>
            <a:r>
              <a:rPr lang="en-US" altLang="en-US" sz="2000">
                <a:solidFill>
                  <a:schemeClr val="tx1"/>
                </a:solidFill>
              </a:rPr>
              <a:t>business</a:t>
            </a:r>
          </a:p>
          <a:p>
            <a:pPr lvl="1" eaLnBrk="1" hangingPunct="1">
              <a:spcBef>
                <a:spcPct val="20000"/>
              </a:spcBef>
              <a:buFontTx/>
              <a:buChar char="•"/>
            </a:pPr>
            <a:r>
              <a:rPr lang="en-US" altLang="en-US" sz="2000">
                <a:solidFill>
                  <a:schemeClr val="tx1"/>
                </a:solidFill>
              </a:rPr>
              <a:t>technology infrastructure</a:t>
            </a:r>
          </a:p>
          <a:p>
            <a:pPr eaLnBrk="1" hangingPunct="1">
              <a:spcBef>
                <a:spcPct val="20000"/>
              </a:spcBef>
            </a:pPr>
            <a:endParaRPr lang="en-US" altLang="en-US" sz="2000">
              <a:solidFill>
                <a:schemeClr val="tx1"/>
              </a:solidFill>
            </a:endParaRPr>
          </a:p>
        </p:txBody>
      </p:sp>
      <p:cxnSp>
        <p:nvCxnSpPr>
          <p:cNvPr id="89092" name="Straight Connector 8"/>
          <p:cNvCxnSpPr>
            <a:cxnSpLocks noChangeShapeType="1"/>
          </p:cNvCxnSpPr>
          <p:nvPr/>
        </p:nvCxnSpPr>
        <p:spPr bwMode="auto">
          <a:xfrm>
            <a:off x="-636588" y="3462338"/>
            <a:ext cx="914401" cy="9144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2700" algn="ctr">
                <a:solidFill>
                  <a:srgbClr val="000000"/>
                </a:solidFill>
                <a:round/>
                <a:headEnd/>
                <a:tailEnd/>
              </a14:hiddenLine>
            </a:ext>
          </a:extLst>
        </p:spPr>
      </p:cxnSp>
      <p:pic>
        <p:nvPicPr>
          <p:cNvPr id="89093"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idx="4294967295"/>
          </p:nvPr>
        </p:nvSpPr>
        <p:spPr>
          <a:xfrm>
            <a:off x="269875" y="504825"/>
            <a:ext cx="9207500" cy="993775"/>
          </a:xfrm>
        </p:spPr>
        <p:txBody>
          <a:bodyPr lIns="91440" tIns="45720" rIns="91440" bIns="45720" anchor="ctr"/>
          <a:lstStyle/>
          <a:p>
            <a:pPr eaLnBrk="1" hangingPunct="1"/>
            <a:r>
              <a:rPr lang="en-US" altLang="en-US"/>
              <a:t>Prioritize and Characterize </a:t>
            </a:r>
            <a:br>
              <a:rPr lang="en-US" altLang="en-US"/>
            </a:br>
            <a:r>
              <a:rPr lang="en-US" altLang="en-US"/>
              <a:t>User Stories and CTQs</a:t>
            </a:r>
            <a:br>
              <a:rPr lang="en-US" altLang="en-US"/>
            </a:br>
            <a:endParaRPr lang="en-US" altLang="en-US" sz="1800"/>
          </a:p>
        </p:txBody>
      </p:sp>
      <p:grpSp>
        <p:nvGrpSpPr>
          <p:cNvPr id="2" name="Group 3"/>
          <p:cNvGrpSpPr>
            <a:grpSpLocks/>
          </p:cNvGrpSpPr>
          <p:nvPr/>
        </p:nvGrpSpPr>
        <p:grpSpPr bwMode="auto">
          <a:xfrm>
            <a:off x="652463" y="5154613"/>
            <a:ext cx="6470650" cy="812800"/>
            <a:chOff x="856" y="2761"/>
            <a:chExt cx="4076" cy="512"/>
          </a:xfrm>
        </p:grpSpPr>
        <p:sp>
          <p:nvSpPr>
            <p:cNvPr id="90135" name="Rectangle 4"/>
            <p:cNvSpPr>
              <a:spLocks noChangeArrowheads="1"/>
            </p:cNvSpPr>
            <p:nvPr/>
          </p:nvSpPr>
          <p:spPr bwMode="blackWhite">
            <a:xfrm>
              <a:off x="2776" y="2761"/>
              <a:ext cx="2156" cy="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20000"/>
                </a:spcBef>
              </a:pPr>
              <a:r>
                <a:rPr lang="en-US" altLang="en-US" sz="2000">
                  <a:solidFill>
                    <a:schemeClr val="tx1"/>
                  </a:solidFill>
                </a:rPr>
                <a:t>Interactive prototyping</a:t>
              </a:r>
            </a:p>
          </p:txBody>
        </p:sp>
        <p:sp>
          <p:nvSpPr>
            <p:cNvPr id="90136" name="Rectangle 5"/>
            <p:cNvSpPr>
              <a:spLocks noChangeArrowheads="1"/>
            </p:cNvSpPr>
            <p:nvPr/>
          </p:nvSpPr>
          <p:spPr bwMode="blackWhite">
            <a:xfrm>
              <a:off x="856" y="2761"/>
              <a:ext cx="1920" cy="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20000"/>
                </a:spcBef>
              </a:pPr>
              <a:r>
                <a:rPr lang="en-US" altLang="en-US" sz="2000">
                  <a:solidFill>
                    <a:schemeClr val="tx1"/>
                  </a:solidFill>
                </a:rPr>
                <a:t>User inputs for concept generation and design</a:t>
              </a:r>
            </a:p>
          </p:txBody>
        </p:sp>
      </p:grpSp>
      <p:grpSp>
        <p:nvGrpSpPr>
          <p:cNvPr id="3" name="Group 6"/>
          <p:cNvGrpSpPr>
            <a:grpSpLocks/>
          </p:cNvGrpSpPr>
          <p:nvPr/>
        </p:nvGrpSpPr>
        <p:grpSpPr bwMode="auto">
          <a:xfrm>
            <a:off x="671513" y="3562350"/>
            <a:ext cx="6572250" cy="1125538"/>
            <a:chOff x="856" y="1716"/>
            <a:chExt cx="4076" cy="709"/>
          </a:xfrm>
        </p:grpSpPr>
        <p:sp>
          <p:nvSpPr>
            <p:cNvPr id="90133" name="Rectangle 7"/>
            <p:cNvSpPr>
              <a:spLocks noChangeArrowheads="1"/>
            </p:cNvSpPr>
            <p:nvPr/>
          </p:nvSpPr>
          <p:spPr bwMode="blackWhite">
            <a:xfrm>
              <a:off x="2776" y="1716"/>
              <a:ext cx="2156" cy="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tabLst>
                  <a:tab pos="112713" algn="l"/>
                </a:tabLst>
                <a:defRPr sz="1600">
                  <a:solidFill>
                    <a:srgbClr val="FFFF99"/>
                  </a:solidFill>
                  <a:latin typeface="Arial" panose="020B0604020202020204" pitchFamily="34" charset="0"/>
                </a:defRPr>
              </a:lvl1pPr>
              <a:lvl2pPr marL="114300" indent="-112713" eaLnBrk="0" hangingPunct="0">
                <a:tabLst>
                  <a:tab pos="112713" algn="l"/>
                </a:tabLst>
                <a:defRPr sz="1600">
                  <a:solidFill>
                    <a:srgbClr val="FFFF99"/>
                  </a:solidFill>
                  <a:latin typeface="Arial" panose="020B0604020202020204" pitchFamily="34" charset="0"/>
                </a:defRPr>
              </a:lvl2pPr>
              <a:lvl3pPr marL="1143000" indent="-228600" eaLnBrk="0" hangingPunct="0">
                <a:tabLst>
                  <a:tab pos="112713" algn="l"/>
                </a:tabLst>
                <a:defRPr sz="1600">
                  <a:solidFill>
                    <a:srgbClr val="FFFF99"/>
                  </a:solidFill>
                  <a:latin typeface="Arial" panose="020B0604020202020204" pitchFamily="34" charset="0"/>
                </a:defRPr>
              </a:lvl3pPr>
              <a:lvl4pPr marL="1600200" indent="-228600" eaLnBrk="0" hangingPunct="0">
                <a:tabLst>
                  <a:tab pos="112713" algn="l"/>
                </a:tabLst>
                <a:defRPr sz="1600">
                  <a:solidFill>
                    <a:srgbClr val="FFFF99"/>
                  </a:solidFill>
                  <a:latin typeface="Arial" panose="020B0604020202020204" pitchFamily="34" charset="0"/>
                </a:defRPr>
              </a:lvl4pPr>
              <a:lvl5pPr marL="2057400" indent="-228600" eaLnBrk="0" hangingPunct="0">
                <a:tabLst>
                  <a:tab pos="112713"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112713"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112713"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112713"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112713" algn="l"/>
                </a:tabLst>
                <a:defRPr sz="1600">
                  <a:solidFill>
                    <a:srgbClr val="FFFF99"/>
                  </a:solidFill>
                  <a:latin typeface="Arial" panose="020B0604020202020204" pitchFamily="34" charset="0"/>
                </a:defRPr>
              </a:lvl9pPr>
            </a:lstStyle>
            <a:p>
              <a:pPr eaLnBrk="1" hangingPunct="1">
                <a:spcBef>
                  <a:spcPct val="20000"/>
                </a:spcBef>
                <a:buFontTx/>
                <a:buChar char="•"/>
              </a:pPr>
              <a:r>
                <a:rPr lang="en-US" altLang="en-US" sz="2000" b="1">
                  <a:solidFill>
                    <a:schemeClr val="tx1"/>
                  </a:solidFill>
                </a:rPr>
                <a:t>	</a:t>
              </a:r>
              <a:r>
                <a:rPr lang="en-US" altLang="en-US" sz="1900" b="1">
                  <a:solidFill>
                    <a:schemeClr val="tx1"/>
                  </a:solidFill>
                </a:rPr>
                <a:t>Analytical Hierarchy (AHP)</a:t>
              </a:r>
            </a:p>
            <a:p>
              <a:pPr lvl="1" eaLnBrk="1" hangingPunct="1">
                <a:spcBef>
                  <a:spcPct val="20000"/>
                </a:spcBef>
                <a:buFontTx/>
                <a:buChar char="•"/>
              </a:pPr>
              <a:r>
                <a:rPr lang="en-US" altLang="en-US" sz="2000" b="1">
                  <a:solidFill>
                    <a:schemeClr val="tx1"/>
                  </a:solidFill>
                </a:rPr>
                <a:t>Kano Analysis</a:t>
              </a:r>
            </a:p>
            <a:p>
              <a:pPr lvl="1" eaLnBrk="1" hangingPunct="1">
                <a:spcBef>
                  <a:spcPct val="20000"/>
                </a:spcBef>
                <a:buFontTx/>
                <a:buChar char="•"/>
              </a:pPr>
              <a:r>
                <a:rPr lang="en-US" altLang="en-US" sz="2000">
                  <a:solidFill>
                    <a:schemeClr val="tx1"/>
                  </a:solidFill>
                </a:rPr>
                <a:t>Conjoint Analysis</a:t>
              </a:r>
            </a:p>
            <a:p>
              <a:pPr eaLnBrk="1" hangingPunct="1">
                <a:spcBef>
                  <a:spcPct val="20000"/>
                </a:spcBef>
              </a:pPr>
              <a:endParaRPr lang="en-US" altLang="en-US" sz="2000">
                <a:solidFill>
                  <a:schemeClr val="tx1"/>
                </a:solidFill>
              </a:endParaRPr>
            </a:p>
          </p:txBody>
        </p:sp>
        <p:sp>
          <p:nvSpPr>
            <p:cNvPr id="90134" name="Rectangle 8"/>
            <p:cNvSpPr>
              <a:spLocks noChangeArrowheads="1"/>
            </p:cNvSpPr>
            <p:nvPr/>
          </p:nvSpPr>
          <p:spPr bwMode="blackWhite">
            <a:xfrm>
              <a:off x="856" y="1716"/>
              <a:ext cx="1920" cy="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20000"/>
                </a:spcBef>
              </a:pPr>
              <a:r>
                <a:rPr lang="en-US" altLang="en-US" sz="2000">
                  <a:solidFill>
                    <a:schemeClr val="tx1"/>
                  </a:solidFill>
                </a:rPr>
                <a:t>Prioritizing and characterizing features – with cost, delivery, and feature-level tradeoffs</a:t>
              </a:r>
            </a:p>
          </p:txBody>
        </p:sp>
      </p:grpSp>
      <p:sp>
        <p:nvSpPr>
          <p:cNvPr id="90117" name="Rectangle 9"/>
          <p:cNvSpPr>
            <a:spLocks noChangeArrowheads="1"/>
          </p:cNvSpPr>
          <p:nvPr/>
        </p:nvSpPr>
        <p:spPr bwMode="blackWhite">
          <a:xfrm>
            <a:off x="3700463" y="2249488"/>
            <a:ext cx="342265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174625" indent="-173038"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lvl="1" eaLnBrk="1" hangingPunct="1">
              <a:spcBef>
                <a:spcPct val="20000"/>
              </a:spcBef>
              <a:buFontTx/>
              <a:buChar char="•"/>
            </a:pPr>
            <a:r>
              <a:rPr lang="en-US" altLang="en-US" sz="2000">
                <a:solidFill>
                  <a:schemeClr val="tx1"/>
                </a:solidFill>
              </a:rPr>
              <a:t>Surveys</a:t>
            </a:r>
          </a:p>
          <a:p>
            <a:pPr lvl="1" eaLnBrk="1" hangingPunct="1">
              <a:spcBef>
                <a:spcPct val="20000"/>
              </a:spcBef>
              <a:buFontTx/>
              <a:buChar char="•"/>
            </a:pPr>
            <a:r>
              <a:rPr lang="en-US" altLang="en-US" sz="2000">
                <a:solidFill>
                  <a:schemeClr val="tx1"/>
                </a:solidFill>
              </a:rPr>
              <a:t>Simple Ranking</a:t>
            </a:r>
          </a:p>
          <a:p>
            <a:pPr lvl="1" eaLnBrk="1" hangingPunct="1">
              <a:spcBef>
                <a:spcPct val="20000"/>
              </a:spcBef>
              <a:buFontTx/>
              <a:buChar char="•"/>
            </a:pPr>
            <a:r>
              <a:rPr lang="en-US" altLang="en-US" sz="2000">
                <a:solidFill>
                  <a:schemeClr val="tx1"/>
                </a:solidFill>
              </a:rPr>
              <a:t>Multi-Voting</a:t>
            </a:r>
          </a:p>
          <a:p>
            <a:pPr eaLnBrk="1" hangingPunct="1">
              <a:spcBef>
                <a:spcPct val="20000"/>
              </a:spcBef>
            </a:pPr>
            <a:endParaRPr lang="en-US" altLang="en-US" sz="2000">
              <a:solidFill>
                <a:schemeClr val="tx1"/>
              </a:solidFill>
            </a:endParaRPr>
          </a:p>
        </p:txBody>
      </p:sp>
      <p:sp>
        <p:nvSpPr>
          <p:cNvPr id="90118" name="Rectangle 10"/>
          <p:cNvSpPr>
            <a:spLocks noChangeArrowheads="1"/>
          </p:cNvSpPr>
          <p:nvPr/>
        </p:nvSpPr>
        <p:spPr bwMode="blackWhite">
          <a:xfrm>
            <a:off x="652463" y="2249488"/>
            <a:ext cx="3048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20000"/>
              </a:spcBef>
            </a:pPr>
            <a:r>
              <a:rPr lang="en-US" altLang="en-US" sz="2000">
                <a:solidFill>
                  <a:schemeClr val="tx1"/>
                </a:solidFill>
              </a:rPr>
              <a:t>Guidance on features or performance preferences</a:t>
            </a:r>
          </a:p>
        </p:txBody>
      </p:sp>
      <p:sp>
        <p:nvSpPr>
          <p:cNvPr id="90119" name="Rectangle 11"/>
          <p:cNvSpPr>
            <a:spLocks noChangeArrowheads="1"/>
          </p:cNvSpPr>
          <p:nvPr/>
        </p:nvSpPr>
        <p:spPr bwMode="blackWhite">
          <a:xfrm>
            <a:off x="3687763" y="1795463"/>
            <a:ext cx="3422650"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20000"/>
              </a:spcBef>
            </a:pPr>
            <a:r>
              <a:rPr lang="en-US" altLang="en-US" sz="2000" b="1">
                <a:solidFill>
                  <a:srgbClr val="3A4E84"/>
                </a:solidFill>
              </a:rPr>
              <a:t>Tools</a:t>
            </a:r>
          </a:p>
        </p:txBody>
      </p:sp>
      <p:sp>
        <p:nvSpPr>
          <p:cNvPr id="90120" name="Rectangle 12"/>
          <p:cNvSpPr>
            <a:spLocks noChangeArrowheads="1"/>
          </p:cNvSpPr>
          <p:nvPr/>
        </p:nvSpPr>
        <p:spPr bwMode="blackWhite">
          <a:xfrm>
            <a:off x="652463" y="1793875"/>
            <a:ext cx="3048000"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20000"/>
              </a:spcBef>
            </a:pPr>
            <a:r>
              <a:rPr lang="en-US" altLang="en-US" sz="2000" b="1">
                <a:solidFill>
                  <a:srgbClr val="3A4E84"/>
                </a:solidFill>
              </a:rPr>
              <a:t>Issues</a:t>
            </a:r>
          </a:p>
        </p:txBody>
      </p:sp>
      <p:sp>
        <p:nvSpPr>
          <p:cNvPr id="90121" name="Line 13"/>
          <p:cNvSpPr>
            <a:spLocks noChangeShapeType="1"/>
          </p:cNvSpPr>
          <p:nvPr/>
        </p:nvSpPr>
        <p:spPr bwMode="blackWhite">
          <a:xfrm>
            <a:off x="652463" y="1731963"/>
            <a:ext cx="6470650" cy="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122" name="Line 14"/>
          <p:cNvSpPr>
            <a:spLocks noChangeShapeType="1"/>
          </p:cNvSpPr>
          <p:nvPr/>
        </p:nvSpPr>
        <p:spPr bwMode="blackWhite">
          <a:xfrm>
            <a:off x="652463" y="2249488"/>
            <a:ext cx="647065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123" name="Line 15"/>
          <p:cNvSpPr>
            <a:spLocks noChangeShapeType="1"/>
          </p:cNvSpPr>
          <p:nvPr/>
        </p:nvSpPr>
        <p:spPr bwMode="blackWhite">
          <a:xfrm>
            <a:off x="673100" y="3492500"/>
            <a:ext cx="647065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124" name="Line 16"/>
          <p:cNvSpPr>
            <a:spLocks noChangeShapeType="1"/>
          </p:cNvSpPr>
          <p:nvPr/>
        </p:nvSpPr>
        <p:spPr bwMode="blackWhite">
          <a:xfrm>
            <a:off x="642938" y="5057775"/>
            <a:ext cx="647065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125" name="Line 17"/>
          <p:cNvSpPr>
            <a:spLocks noChangeShapeType="1"/>
          </p:cNvSpPr>
          <p:nvPr/>
        </p:nvSpPr>
        <p:spPr bwMode="blackWhite">
          <a:xfrm>
            <a:off x="652463" y="6265863"/>
            <a:ext cx="6470650" cy="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126" name="Line 18"/>
          <p:cNvSpPr>
            <a:spLocks noChangeShapeType="1"/>
          </p:cNvSpPr>
          <p:nvPr/>
        </p:nvSpPr>
        <p:spPr bwMode="blackWhite">
          <a:xfrm>
            <a:off x="652463" y="1731963"/>
            <a:ext cx="0" cy="450850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127" name="Line 19"/>
          <p:cNvSpPr>
            <a:spLocks noChangeShapeType="1"/>
          </p:cNvSpPr>
          <p:nvPr/>
        </p:nvSpPr>
        <p:spPr bwMode="blackWhite">
          <a:xfrm>
            <a:off x="3700463" y="1731963"/>
            <a:ext cx="0" cy="4497387"/>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128" name="Line 20"/>
          <p:cNvSpPr>
            <a:spLocks noChangeShapeType="1"/>
          </p:cNvSpPr>
          <p:nvPr/>
        </p:nvSpPr>
        <p:spPr bwMode="blackWhite">
          <a:xfrm>
            <a:off x="7123113" y="1731963"/>
            <a:ext cx="0" cy="4500562"/>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129" name="Left Arrow 20"/>
          <p:cNvSpPr>
            <a:spLocks noChangeArrowheads="1"/>
          </p:cNvSpPr>
          <p:nvPr/>
        </p:nvSpPr>
        <p:spPr bwMode="auto">
          <a:xfrm>
            <a:off x="6659563" y="3579813"/>
            <a:ext cx="660400" cy="304800"/>
          </a:xfrm>
          <a:prstGeom prst="leftArrow">
            <a:avLst>
              <a:gd name="adj1" fmla="val 50000"/>
              <a:gd name="adj2" fmla="val 50004"/>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pic>
        <p:nvPicPr>
          <p:cNvPr id="90130"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0131" name="TextBox 24"/>
          <p:cNvSpPr txBox="1">
            <a:spLocks noChangeArrowheads="1"/>
          </p:cNvSpPr>
          <p:nvPr/>
        </p:nvSpPr>
        <p:spPr bwMode="auto">
          <a:xfrm>
            <a:off x="7618413" y="3376613"/>
            <a:ext cx="118745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chemeClr val="tx1"/>
                </a:solidFill>
              </a:rPr>
              <a:t>We’ll explore these two tools</a:t>
            </a:r>
          </a:p>
        </p:txBody>
      </p:sp>
      <p:sp>
        <p:nvSpPr>
          <p:cNvPr id="90132" name="AutoShape 29"/>
          <p:cNvSpPr>
            <a:spLocks/>
          </p:cNvSpPr>
          <p:nvPr/>
        </p:nvSpPr>
        <p:spPr bwMode="auto">
          <a:xfrm>
            <a:off x="7226300" y="3635375"/>
            <a:ext cx="360363" cy="552450"/>
          </a:xfrm>
          <a:prstGeom prst="rightBrace">
            <a:avLst>
              <a:gd name="adj1" fmla="val 12775"/>
              <a:gd name="adj2" fmla="val 50000"/>
            </a:avLst>
          </a:prstGeom>
          <a:noFill/>
          <a:ln w="31750">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endParaRPr lang="en-US" alt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0" y="1054100"/>
            <a:ext cx="9144000" cy="4067175"/>
          </a:xfrm>
          <a:prstGeom prst="rect">
            <a:avLst/>
          </a:prstGeom>
          <a:solidFill>
            <a:srgbClr val="3C4F8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5760"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3200" b="1">
              <a:solidFill>
                <a:schemeClr val="bg1"/>
              </a:solidFill>
              <a:ea typeface="ＭＳ Ｐゴシック" panose="020B0600070205080204" pitchFamily="34" charset="-128"/>
            </a:endParaRPr>
          </a:p>
        </p:txBody>
      </p:sp>
      <p:grpSp>
        <p:nvGrpSpPr>
          <p:cNvPr id="91139" name="Group 3"/>
          <p:cNvGrpSpPr>
            <a:grpSpLocks/>
          </p:cNvGrpSpPr>
          <p:nvPr/>
        </p:nvGrpSpPr>
        <p:grpSpPr bwMode="auto">
          <a:xfrm>
            <a:off x="20638" y="1079500"/>
            <a:ext cx="2671762" cy="4014788"/>
            <a:chOff x="13" y="15"/>
            <a:chExt cx="2741" cy="3858"/>
          </a:xfrm>
        </p:grpSpPr>
        <p:sp>
          <p:nvSpPr>
            <p:cNvPr id="91141" name="Freeform 4"/>
            <p:cNvSpPr>
              <a:spLocks noChangeAspect="1"/>
            </p:cNvSpPr>
            <p:nvPr/>
          </p:nvSpPr>
          <p:spPr bwMode="auto">
            <a:xfrm>
              <a:off x="13" y="2190"/>
              <a:ext cx="1009" cy="98"/>
            </a:xfrm>
            <a:custGeom>
              <a:avLst/>
              <a:gdLst>
                <a:gd name="T0" fmla="*/ 1064 w 1004"/>
                <a:gd name="T1" fmla="*/ 0 h 98"/>
                <a:gd name="T2" fmla="*/ 0 w 1004"/>
                <a:gd name="T3" fmla="*/ 0 h 98"/>
                <a:gd name="T4" fmla="*/ 0 w 1004"/>
                <a:gd name="T5" fmla="*/ 98 h 98"/>
                <a:gd name="T6" fmla="*/ 966 w 1004"/>
                <a:gd name="T7" fmla="*/ 98 h 98"/>
                <a:gd name="T8" fmla="*/ 1064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1004" y="0"/>
                  </a:moveTo>
                  <a:lnTo>
                    <a:pt x="0" y="0"/>
                  </a:lnTo>
                  <a:lnTo>
                    <a:pt x="0" y="98"/>
                  </a:lnTo>
                  <a:lnTo>
                    <a:pt x="906" y="98"/>
                  </a:lnTo>
                  <a:lnTo>
                    <a:pt x="1004"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1142" name="Freeform 5"/>
            <p:cNvSpPr>
              <a:spLocks noChangeAspect="1"/>
            </p:cNvSpPr>
            <p:nvPr/>
          </p:nvSpPr>
          <p:spPr bwMode="auto">
            <a:xfrm>
              <a:off x="13" y="1016"/>
              <a:ext cx="411" cy="98"/>
            </a:xfrm>
            <a:custGeom>
              <a:avLst/>
              <a:gdLst>
                <a:gd name="T0" fmla="*/ 335 w 409"/>
                <a:gd name="T1" fmla="*/ 0 h 98"/>
                <a:gd name="T2" fmla="*/ 0 w 409"/>
                <a:gd name="T3" fmla="*/ 0 h 98"/>
                <a:gd name="T4" fmla="*/ 0 w 409"/>
                <a:gd name="T5" fmla="*/ 98 h 98"/>
                <a:gd name="T6" fmla="*/ 433 w 409"/>
                <a:gd name="T7" fmla="*/ 98 h 98"/>
                <a:gd name="T8" fmla="*/ 335 w 409"/>
                <a:gd name="T9" fmla="*/ 0 h 98"/>
                <a:gd name="T10" fmla="*/ 0 60000 65536"/>
                <a:gd name="T11" fmla="*/ 0 60000 65536"/>
                <a:gd name="T12" fmla="*/ 0 60000 65536"/>
                <a:gd name="T13" fmla="*/ 0 60000 65536"/>
                <a:gd name="T14" fmla="*/ 0 60000 65536"/>
                <a:gd name="T15" fmla="*/ 0 w 409"/>
                <a:gd name="T16" fmla="*/ 0 h 98"/>
                <a:gd name="T17" fmla="*/ 409 w 409"/>
                <a:gd name="T18" fmla="*/ 98 h 98"/>
              </a:gdLst>
              <a:ahLst/>
              <a:cxnLst>
                <a:cxn ang="T10">
                  <a:pos x="T0" y="T1"/>
                </a:cxn>
                <a:cxn ang="T11">
                  <a:pos x="T2" y="T3"/>
                </a:cxn>
                <a:cxn ang="T12">
                  <a:pos x="T4" y="T5"/>
                </a:cxn>
                <a:cxn ang="T13">
                  <a:pos x="T6" y="T7"/>
                </a:cxn>
                <a:cxn ang="T14">
                  <a:pos x="T8" y="T9"/>
                </a:cxn>
              </a:cxnLst>
              <a:rect l="T15" t="T16" r="T17" b="T18"/>
              <a:pathLst>
                <a:path w="409" h="98">
                  <a:moveTo>
                    <a:pt x="311" y="0"/>
                  </a:moveTo>
                  <a:lnTo>
                    <a:pt x="0" y="0"/>
                  </a:lnTo>
                  <a:lnTo>
                    <a:pt x="0" y="98"/>
                  </a:lnTo>
                  <a:lnTo>
                    <a:pt x="409" y="98"/>
                  </a:lnTo>
                  <a:lnTo>
                    <a:pt x="311"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1143" name="Freeform 6"/>
            <p:cNvSpPr>
              <a:spLocks noChangeAspect="1"/>
            </p:cNvSpPr>
            <p:nvPr/>
          </p:nvSpPr>
          <p:spPr bwMode="auto">
            <a:xfrm>
              <a:off x="13" y="2789"/>
              <a:ext cx="420" cy="107"/>
            </a:xfrm>
            <a:custGeom>
              <a:avLst/>
              <a:gdLst>
                <a:gd name="T0" fmla="*/ 442 w 418"/>
                <a:gd name="T1" fmla="*/ 0 h 107"/>
                <a:gd name="T2" fmla="*/ 0 w 418"/>
                <a:gd name="T3" fmla="*/ 0 h 107"/>
                <a:gd name="T4" fmla="*/ 0 w 418"/>
                <a:gd name="T5" fmla="*/ 107 h 107"/>
                <a:gd name="T6" fmla="*/ 332 w 418"/>
                <a:gd name="T7" fmla="*/ 107 h 107"/>
                <a:gd name="T8" fmla="*/ 442 w 418"/>
                <a:gd name="T9" fmla="*/ 0 h 107"/>
                <a:gd name="T10" fmla="*/ 0 60000 65536"/>
                <a:gd name="T11" fmla="*/ 0 60000 65536"/>
                <a:gd name="T12" fmla="*/ 0 60000 65536"/>
                <a:gd name="T13" fmla="*/ 0 60000 65536"/>
                <a:gd name="T14" fmla="*/ 0 60000 65536"/>
                <a:gd name="T15" fmla="*/ 0 w 418"/>
                <a:gd name="T16" fmla="*/ 0 h 107"/>
                <a:gd name="T17" fmla="*/ 418 w 418"/>
                <a:gd name="T18" fmla="*/ 107 h 107"/>
              </a:gdLst>
              <a:ahLst/>
              <a:cxnLst>
                <a:cxn ang="T10">
                  <a:pos x="T0" y="T1"/>
                </a:cxn>
                <a:cxn ang="T11">
                  <a:pos x="T2" y="T3"/>
                </a:cxn>
                <a:cxn ang="T12">
                  <a:pos x="T4" y="T5"/>
                </a:cxn>
                <a:cxn ang="T13">
                  <a:pos x="T6" y="T7"/>
                </a:cxn>
                <a:cxn ang="T14">
                  <a:pos x="T8" y="T9"/>
                </a:cxn>
              </a:cxnLst>
              <a:rect l="T15" t="T16" r="T17" b="T18"/>
              <a:pathLst>
                <a:path w="418" h="107">
                  <a:moveTo>
                    <a:pt x="418" y="0"/>
                  </a:moveTo>
                  <a:lnTo>
                    <a:pt x="0" y="0"/>
                  </a:lnTo>
                  <a:lnTo>
                    <a:pt x="0" y="107"/>
                  </a:lnTo>
                  <a:lnTo>
                    <a:pt x="311" y="107"/>
                  </a:lnTo>
                  <a:lnTo>
                    <a:pt x="418"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1144" name="Freeform 7"/>
            <p:cNvSpPr>
              <a:spLocks noChangeAspect="1"/>
            </p:cNvSpPr>
            <p:nvPr/>
          </p:nvSpPr>
          <p:spPr bwMode="auto">
            <a:xfrm>
              <a:off x="13" y="1599"/>
              <a:ext cx="1009" cy="98"/>
            </a:xfrm>
            <a:custGeom>
              <a:avLst/>
              <a:gdLst>
                <a:gd name="T0" fmla="*/ 966 w 1004"/>
                <a:gd name="T1" fmla="*/ 0 h 98"/>
                <a:gd name="T2" fmla="*/ 0 w 1004"/>
                <a:gd name="T3" fmla="*/ 0 h 98"/>
                <a:gd name="T4" fmla="*/ 0 w 1004"/>
                <a:gd name="T5" fmla="*/ 98 h 98"/>
                <a:gd name="T6" fmla="*/ 1064 w 1004"/>
                <a:gd name="T7" fmla="*/ 98 h 98"/>
                <a:gd name="T8" fmla="*/ 966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906" y="0"/>
                  </a:moveTo>
                  <a:lnTo>
                    <a:pt x="0" y="0"/>
                  </a:lnTo>
                  <a:lnTo>
                    <a:pt x="0" y="98"/>
                  </a:lnTo>
                  <a:lnTo>
                    <a:pt x="1004" y="98"/>
                  </a:lnTo>
                  <a:lnTo>
                    <a:pt x="90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1145" name="Freeform 8"/>
            <p:cNvSpPr>
              <a:spLocks noChangeAspect="1"/>
            </p:cNvSpPr>
            <p:nvPr/>
          </p:nvSpPr>
          <p:spPr bwMode="auto">
            <a:xfrm>
              <a:off x="13" y="1222"/>
              <a:ext cx="2277" cy="286"/>
            </a:xfrm>
            <a:custGeom>
              <a:avLst/>
              <a:gdLst>
                <a:gd name="T0" fmla="*/ 0 w 2266"/>
                <a:gd name="T1" fmla="*/ 297 h 285"/>
                <a:gd name="T2" fmla="*/ 2400 w 2266"/>
                <a:gd name="T3" fmla="*/ 297 h 285"/>
                <a:gd name="T4" fmla="*/ 2102 w 2266"/>
                <a:gd name="T5" fmla="*/ 0 h 285"/>
                <a:gd name="T6" fmla="*/ 0 w 2266"/>
                <a:gd name="T7" fmla="*/ 0 h 285"/>
                <a:gd name="T8" fmla="*/ 0 w 2266"/>
                <a:gd name="T9" fmla="*/ 297 h 285"/>
                <a:gd name="T10" fmla="*/ 0 60000 65536"/>
                <a:gd name="T11" fmla="*/ 0 60000 65536"/>
                <a:gd name="T12" fmla="*/ 0 60000 65536"/>
                <a:gd name="T13" fmla="*/ 0 60000 65536"/>
                <a:gd name="T14" fmla="*/ 0 60000 65536"/>
                <a:gd name="T15" fmla="*/ 0 w 2266"/>
                <a:gd name="T16" fmla="*/ 0 h 285"/>
                <a:gd name="T17" fmla="*/ 2266 w 2266"/>
                <a:gd name="T18" fmla="*/ 285 h 285"/>
              </a:gdLst>
              <a:ahLst/>
              <a:cxnLst>
                <a:cxn ang="T10">
                  <a:pos x="T0" y="T1"/>
                </a:cxn>
                <a:cxn ang="T11">
                  <a:pos x="T2" y="T3"/>
                </a:cxn>
                <a:cxn ang="T12">
                  <a:pos x="T4" y="T5"/>
                </a:cxn>
                <a:cxn ang="T13">
                  <a:pos x="T6" y="T7"/>
                </a:cxn>
                <a:cxn ang="T14">
                  <a:pos x="T8" y="T9"/>
                </a:cxn>
              </a:cxnLst>
              <a:rect l="T15" t="T16" r="T17" b="T18"/>
              <a:pathLst>
                <a:path w="2266" h="285">
                  <a:moveTo>
                    <a:pt x="0" y="285"/>
                  </a:moveTo>
                  <a:lnTo>
                    <a:pt x="2266" y="285"/>
                  </a:lnTo>
                  <a:lnTo>
                    <a:pt x="1982"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1146" name="Freeform 9"/>
            <p:cNvSpPr>
              <a:spLocks noChangeAspect="1"/>
            </p:cNvSpPr>
            <p:nvPr/>
          </p:nvSpPr>
          <p:spPr bwMode="auto">
            <a:xfrm>
              <a:off x="13" y="2395"/>
              <a:ext cx="2286" cy="286"/>
            </a:xfrm>
            <a:custGeom>
              <a:avLst/>
              <a:gdLst>
                <a:gd name="T0" fmla="*/ 0 w 2275"/>
                <a:gd name="T1" fmla="*/ 297 h 285"/>
                <a:gd name="T2" fmla="*/ 2111 w 2275"/>
                <a:gd name="T3" fmla="*/ 297 h 285"/>
                <a:gd name="T4" fmla="*/ 2409 w 2275"/>
                <a:gd name="T5" fmla="*/ 0 h 285"/>
                <a:gd name="T6" fmla="*/ 0 w 2275"/>
                <a:gd name="T7" fmla="*/ 0 h 285"/>
                <a:gd name="T8" fmla="*/ 0 w 2275"/>
                <a:gd name="T9" fmla="*/ 297 h 285"/>
                <a:gd name="T10" fmla="*/ 0 60000 65536"/>
                <a:gd name="T11" fmla="*/ 0 60000 65536"/>
                <a:gd name="T12" fmla="*/ 0 60000 65536"/>
                <a:gd name="T13" fmla="*/ 0 60000 65536"/>
                <a:gd name="T14" fmla="*/ 0 60000 65536"/>
                <a:gd name="T15" fmla="*/ 0 w 2275"/>
                <a:gd name="T16" fmla="*/ 0 h 285"/>
                <a:gd name="T17" fmla="*/ 2275 w 2275"/>
                <a:gd name="T18" fmla="*/ 285 h 285"/>
              </a:gdLst>
              <a:ahLst/>
              <a:cxnLst>
                <a:cxn ang="T10">
                  <a:pos x="T0" y="T1"/>
                </a:cxn>
                <a:cxn ang="T11">
                  <a:pos x="T2" y="T3"/>
                </a:cxn>
                <a:cxn ang="T12">
                  <a:pos x="T4" y="T5"/>
                </a:cxn>
                <a:cxn ang="T13">
                  <a:pos x="T6" y="T7"/>
                </a:cxn>
                <a:cxn ang="T14">
                  <a:pos x="T8" y="T9"/>
                </a:cxn>
              </a:cxnLst>
              <a:rect l="T15" t="T16" r="T17" b="T18"/>
              <a:pathLst>
                <a:path w="2275" h="285">
                  <a:moveTo>
                    <a:pt x="0" y="285"/>
                  </a:moveTo>
                  <a:lnTo>
                    <a:pt x="1991" y="285"/>
                  </a:lnTo>
                  <a:lnTo>
                    <a:pt x="227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1147" name="Freeform 10"/>
            <p:cNvSpPr>
              <a:spLocks noChangeAspect="1"/>
            </p:cNvSpPr>
            <p:nvPr/>
          </p:nvSpPr>
          <p:spPr bwMode="auto">
            <a:xfrm>
              <a:off x="13" y="1805"/>
              <a:ext cx="2741" cy="286"/>
            </a:xfrm>
            <a:custGeom>
              <a:avLst/>
              <a:gdLst>
                <a:gd name="T0" fmla="*/ 2738 w 2728"/>
                <a:gd name="T1" fmla="*/ 0 h 285"/>
                <a:gd name="T2" fmla="*/ 0 w 2728"/>
                <a:gd name="T3" fmla="*/ 0 h 285"/>
                <a:gd name="T4" fmla="*/ 0 w 2728"/>
                <a:gd name="T5" fmla="*/ 297 h 285"/>
                <a:gd name="T6" fmla="*/ 2738 w 2728"/>
                <a:gd name="T7" fmla="*/ 297 h 285"/>
                <a:gd name="T8" fmla="*/ 2887 w 2728"/>
                <a:gd name="T9" fmla="*/ 142 h 285"/>
                <a:gd name="T10" fmla="*/ 2738 w 2728"/>
                <a:gd name="T11" fmla="*/ 0 h 285"/>
                <a:gd name="T12" fmla="*/ 0 60000 65536"/>
                <a:gd name="T13" fmla="*/ 0 60000 65536"/>
                <a:gd name="T14" fmla="*/ 0 60000 65536"/>
                <a:gd name="T15" fmla="*/ 0 60000 65536"/>
                <a:gd name="T16" fmla="*/ 0 60000 65536"/>
                <a:gd name="T17" fmla="*/ 0 60000 65536"/>
                <a:gd name="T18" fmla="*/ 0 w 2728"/>
                <a:gd name="T19" fmla="*/ 0 h 285"/>
                <a:gd name="T20" fmla="*/ 2728 w 2728"/>
                <a:gd name="T21" fmla="*/ 285 h 285"/>
              </a:gdLst>
              <a:ahLst/>
              <a:cxnLst>
                <a:cxn ang="T12">
                  <a:pos x="T0" y="T1"/>
                </a:cxn>
                <a:cxn ang="T13">
                  <a:pos x="T2" y="T3"/>
                </a:cxn>
                <a:cxn ang="T14">
                  <a:pos x="T4" y="T5"/>
                </a:cxn>
                <a:cxn ang="T15">
                  <a:pos x="T6" y="T7"/>
                </a:cxn>
                <a:cxn ang="T16">
                  <a:pos x="T8" y="T9"/>
                </a:cxn>
                <a:cxn ang="T17">
                  <a:pos x="T10" y="T11"/>
                </a:cxn>
              </a:cxnLst>
              <a:rect l="T18" t="T19" r="T20" b="T21"/>
              <a:pathLst>
                <a:path w="2728" h="285">
                  <a:moveTo>
                    <a:pt x="2586" y="0"/>
                  </a:moveTo>
                  <a:lnTo>
                    <a:pt x="0" y="0"/>
                  </a:lnTo>
                  <a:lnTo>
                    <a:pt x="0" y="285"/>
                  </a:lnTo>
                  <a:lnTo>
                    <a:pt x="2586" y="285"/>
                  </a:lnTo>
                  <a:lnTo>
                    <a:pt x="2728" y="142"/>
                  </a:lnTo>
                  <a:lnTo>
                    <a:pt x="258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1148" name="Freeform 11"/>
            <p:cNvSpPr>
              <a:spLocks noChangeAspect="1"/>
            </p:cNvSpPr>
            <p:nvPr/>
          </p:nvSpPr>
          <p:spPr bwMode="auto">
            <a:xfrm>
              <a:off x="13" y="2994"/>
              <a:ext cx="1679" cy="286"/>
            </a:xfrm>
            <a:custGeom>
              <a:avLst/>
              <a:gdLst>
                <a:gd name="T0" fmla="*/ 0 w 1671"/>
                <a:gd name="T1" fmla="*/ 297 h 285"/>
                <a:gd name="T2" fmla="*/ 1470 w 1671"/>
                <a:gd name="T3" fmla="*/ 297 h 285"/>
                <a:gd name="T4" fmla="*/ 1767 w 1671"/>
                <a:gd name="T5" fmla="*/ 0 h 285"/>
                <a:gd name="T6" fmla="*/ 0 w 1671"/>
                <a:gd name="T7" fmla="*/ 0 h 285"/>
                <a:gd name="T8" fmla="*/ 0 w 1671"/>
                <a:gd name="T9" fmla="*/ 297 h 285"/>
                <a:gd name="T10" fmla="*/ 0 60000 65536"/>
                <a:gd name="T11" fmla="*/ 0 60000 65536"/>
                <a:gd name="T12" fmla="*/ 0 60000 65536"/>
                <a:gd name="T13" fmla="*/ 0 60000 65536"/>
                <a:gd name="T14" fmla="*/ 0 60000 65536"/>
                <a:gd name="T15" fmla="*/ 0 w 1671"/>
                <a:gd name="T16" fmla="*/ 0 h 285"/>
                <a:gd name="T17" fmla="*/ 1671 w 1671"/>
                <a:gd name="T18" fmla="*/ 285 h 285"/>
              </a:gdLst>
              <a:ahLst/>
              <a:cxnLst>
                <a:cxn ang="T10">
                  <a:pos x="T0" y="T1"/>
                </a:cxn>
                <a:cxn ang="T11">
                  <a:pos x="T2" y="T3"/>
                </a:cxn>
                <a:cxn ang="T12">
                  <a:pos x="T4" y="T5"/>
                </a:cxn>
                <a:cxn ang="T13">
                  <a:pos x="T6" y="T7"/>
                </a:cxn>
                <a:cxn ang="T14">
                  <a:pos x="T8" y="T9"/>
                </a:cxn>
              </a:cxnLst>
              <a:rect l="T15" t="T16" r="T17" b="T18"/>
              <a:pathLst>
                <a:path w="1671" h="285">
                  <a:moveTo>
                    <a:pt x="0" y="285"/>
                  </a:moveTo>
                  <a:lnTo>
                    <a:pt x="1386" y="285"/>
                  </a:lnTo>
                  <a:lnTo>
                    <a:pt x="1671"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1149" name="Freeform 12"/>
            <p:cNvSpPr>
              <a:spLocks noChangeAspect="1"/>
            </p:cNvSpPr>
            <p:nvPr/>
          </p:nvSpPr>
          <p:spPr bwMode="auto">
            <a:xfrm>
              <a:off x="13" y="3588"/>
              <a:ext cx="1071" cy="285"/>
            </a:xfrm>
            <a:custGeom>
              <a:avLst/>
              <a:gdLst>
                <a:gd name="T0" fmla="*/ 0 w 1066"/>
                <a:gd name="T1" fmla="*/ 296 h 284"/>
                <a:gd name="T2" fmla="*/ 830 w 1066"/>
                <a:gd name="T3" fmla="*/ 296 h 284"/>
                <a:gd name="T4" fmla="*/ 1126 w 1066"/>
                <a:gd name="T5" fmla="*/ 0 h 284"/>
                <a:gd name="T6" fmla="*/ 0 w 1066"/>
                <a:gd name="T7" fmla="*/ 0 h 284"/>
                <a:gd name="T8" fmla="*/ 0 w 1066"/>
                <a:gd name="T9" fmla="*/ 296 h 284"/>
                <a:gd name="T10" fmla="*/ 0 60000 65536"/>
                <a:gd name="T11" fmla="*/ 0 60000 65536"/>
                <a:gd name="T12" fmla="*/ 0 60000 65536"/>
                <a:gd name="T13" fmla="*/ 0 60000 65536"/>
                <a:gd name="T14" fmla="*/ 0 60000 65536"/>
                <a:gd name="T15" fmla="*/ 0 w 1066"/>
                <a:gd name="T16" fmla="*/ 0 h 284"/>
                <a:gd name="T17" fmla="*/ 1066 w 1066"/>
                <a:gd name="T18" fmla="*/ 284 h 284"/>
              </a:gdLst>
              <a:ahLst/>
              <a:cxnLst>
                <a:cxn ang="T10">
                  <a:pos x="T0" y="T1"/>
                </a:cxn>
                <a:cxn ang="T11">
                  <a:pos x="T2" y="T3"/>
                </a:cxn>
                <a:cxn ang="T12">
                  <a:pos x="T4" y="T5"/>
                </a:cxn>
                <a:cxn ang="T13">
                  <a:pos x="T6" y="T7"/>
                </a:cxn>
                <a:cxn ang="T14">
                  <a:pos x="T8" y="T9"/>
                </a:cxn>
              </a:cxnLst>
              <a:rect l="T15" t="T16" r="T17" b="T18"/>
              <a:pathLst>
                <a:path w="1066" h="284">
                  <a:moveTo>
                    <a:pt x="0" y="284"/>
                  </a:moveTo>
                  <a:lnTo>
                    <a:pt x="782" y="284"/>
                  </a:lnTo>
                  <a:lnTo>
                    <a:pt x="1066" y="0"/>
                  </a:lnTo>
                  <a:lnTo>
                    <a:pt x="0" y="0"/>
                  </a:lnTo>
                  <a:lnTo>
                    <a:pt x="0" y="284"/>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1150" name="Freeform 13"/>
            <p:cNvSpPr>
              <a:spLocks noChangeAspect="1"/>
            </p:cNvSpPr>
            <p:nvPr/>
          </p:nvSpPr>
          <p:spPr bwMode="auto">
            <a:xfrm>
              <a:off x="13" y="15"/>
              <a:ext cx="1089" cy="286"/>
            </a:xfrm>
            <a:custGeom>
              <a:avLst/>
              <a:gdLst>
                <a:gd name="T0" fmla="*/ 0 w 1084"/>
                <a:gd name="T1" fmla="*/ 297 h 285"/>
                <a:gd name="T2" fmla="*/ 1144 w 1084"/>
                <a:gd name="T3" fmla="*/ 297 h 285"/>
                <a:gd name="T4" fmla="*/ 848 w 1084"/>
                <a:gd name="T5" fmla="*/ 0 h 285"/>
                <a:gd name="T6" fmla="*/ 0 w 1084"/>
                <a:gd name="T7" fmla="*/ 0 h 285"/>
                <a:gd name="T8" fmla="*/ 0 w 1084"/>
                <a:gd name="T9" fmla="*/ 297 h 285"/>
                <a:gd name="T10" fmla="*/ 0 60000 65536"/>
                <a:gd name="T11" fmla="*/ 0 60000 65536"/>
                <a:gd name="T12" fmla="*/ 0 60000 65536"/>
                <a:gd name="T13" fmla="*/ 0 60000 65536"/>
                <a:gd name="T14" fmla="*/ 0 60000 65536"/>
                <a:gd name="T15" fmla="*/ 0 w 1084"/>
                <a:gd name="T16" fmla="*/ 0 h 285"/>
                <a:gd name="T17" fmla="*/ 1084 w 1084"/>
                <a:gd name="T18" fmla="*/ 285 h 285"/>
              </a:gdLst>
              <a:ahLst/>
              <a:cxnLst>
                <a:cxn ang="T10">
                  <a:pos x="T0" y="T1"/>
                </a:cxn>
                <a:cxn ang="T11">
                  <a:pos x="T2" y="T3"/>
                </a:cxn>
                <a:cxn ang="T12">
                  <a:pos x="T4" y="T5"/>
                </a:cxn>
                <a:cxn ang="T13">
                  <a:pos x="T6" y="T7"/>
                </a:cxn>
                <a:cxn ang="T14">
                  <a:pos x="T8" y="T9"/>
                </a:cxn>
              </a:cxnLst>
              <a:rect l="T15" t="T16" r="T17" b="T18"/>
              <a:pathLst>
                <a:path w="1084" h="285">
                  <a:moveTo>
                    <a:pt x="0" y="285"/>
                  </a:moveTo>
                  <a:lnTo>
                    <a:pt x="1084" y="285"/>
                  </a:lnTo>
                  <a:lnTo>
                    <a:pt x="800"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1151" name="Freeform 14"/>
            <p:cNvSpPr>
              <a:spLocks noChangeAspect="1"/>
            </p:cNvSpPr>
            <p:nvPr/>
          </p:nvSpPr>
          <p:spPr bwMode="auto">
            <a:xfrm>
              <a:off x="13" y="614"/>
              <a:ext cx="1688" cy="286"/>
            </a:xfrm>
            <a:custGeom>
              <a:avLst/>
              <a:gdLst>
                <a:gd name="T0" fmla="*/ 0 w 1680"/>
                <a:gd name="T1" fmla="*/ 297 h 285"/>
                <a:gd name="T2" fmla="*/ 1776 w 1680"/>
                <a:gd name="T3" fmla="*/ 297 h 285"/>
                <a:gd name="T4" fmla="*/ 1479 w 1680"/>
                <a:gd name="T5" fmla="*/ 0 h 285"/>
                <a:gd name="T6" fmla="*/ 0 w 1680"/>
                <a:gd name="T7" fmla="*/ 0 h 285"/>
                <a:gd name="T8" fmla="*/ 0 w 1680"/>
                <a:gd name="T9" fmla="*/ 297 h 285"/>
                <a:gd name="T10" fmla="*/ 0 60000 65536"/>
                <a:gd name="T11" fmla="*/ 0 60000 65536"/>
                <a:gd name="T12" fmla="*/ 0 60000 65536"/>
                <a:gd name="T13" fmla="*/ 0 60000 65536"/>
                <a:gd name="T14" fmla="*/ 0 60000 65536"/>
                <a:gd name="T15" fmla="*/ 0 w 1680"/>
                <a:gd name="T16" fmla="*/ 0 h 285"/>
                <a:gd name="T17" fmla="*/ 1680 w 1680"/>
                <a:gd name="T18" fmla="*/ 285 h 285"/>
              </a:gdLst>
              <a:ahLst/>
              <a:cxnLst>
                <a:cxn ang="T10">
                  <a:pos x="T0" y="T1"/>
                </a:cxn>
                <a:cxn ang="T11">
                  <a:pos x="T2" y="T3"/>
                </a:cxn>
                <a:cxn ang="T12">
                  <a:pos x="T4" y="T5"/>
                </a:cxn>
                <a:cxn ang="T13">
                  <a:pos x="T6" y="T7"/>
                </a:cxn>
                <a:cxn ang="T14">
                  <a:pos x="T8" y="T9"/>
                </a:cxn>
              </a:cxnLst>
              <a:rect l="T15" t="T16" r="T17" b="T18"/>
              <a:pathLst>
                <a:path w="1680" h="285">
                  <a:moveTo>
                    <a:pt x="0" y="285"/>
                  </a:moveTo>
                  <a:lnTo>
                    <a:pt x="1680" y="285"/>
                  </a:lnTo>
                  <a:lnTo>
                    <a:pt x="139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sp>
        <p:nvSpPr>
          <p:cNvPr id="91140" name="Text Box 15"/>
          <p:cNvSpPr txBox="1">
            <a:spLocks noChangeArrowheads="1"/>
          </p:cNvSpPr>
          <p:nvPr/>
        </p:nvSpPr>
        <p:spPr bwMode="white">
          <a:xfrm>
            <a:off x="2971800" y="2679700"/>
            <a:ext cx="5791200"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r>
              <a:rPr lang="en-US" altLang="en-US" sz="3200" b="1">
                <a:solidFill>
                  <a:schemeClr val="bg1"/>
                </a:solidFill>
                <a:ea typeface="ＭＳ Ｐゴシック" panose="020B0600070205080204" pitchFamily="34" charset="-128"/>
              </a:rPr>
              <a:t>Analytic Hierarchy Process (AHP)</a:t>
            </a:r>
          </a:p>
        </p:txBody>
      </p:sp>
    </p:spTree>
  </p:cSld>
  <p:clrMapOvr>
    <a:masterClrMapping/>
  </p:clrMapOvr>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Title 1"/>
          <p:cNvSpPr>
            <a:spLocks noGrp="1"/>
          </p:cNvSpPr>
          <p:nvPr>
            <p:ph type="title"/>
          </p:nvPr>
        </p:nvSpPr>
        <p:spPr>
          <a:xfrm>
            <a:off x="257175" y="546100"/>
            <a:ext cx="8505825" cy="344488"/>
          </a:xfrm>
        </p:spPr>
        <p:txBody>
          <a:bodyPr/>
          <a:lstStyle/>
          <a:p>
            <a:r>
              <a:rPr lang="en-US" altLang="en-US"/>
              <a:t>Prioritization Challenges</a:t>
            </a:r>
          </a:p>
        </p:txBody>
      </p:sp>
      <p:sp>
        <p:nvSpPr>
          <p:cNvPr id="92163" name="TextBox 2"/>
          <p:cNvSpPr txBox="1">
            <a:spLocks noChangeArrowheads="1"/>
          </p:cNvSpPr>
          <p:nvPr/>
        </p:nvSpPr>
        <p:spPr bwMode="auto">
          <a:xfrm>
            <a:off x="246063" y="1303338"/>
            <a:ext cx="889793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Simple prioritization approaches, like ranking and voting,</a:t>
            </a:r>
            <a:br>
              <a:rPr lang="en-US" altLang="en-US" sz="2000">
                <a:solidFill>
                  <a:schemeClr val="tx1"/>
                </a:solidFill>
              </a:rPr>
            </a:br>
            <a:r>
              <a:rPr lang="en-US" altLang="en-US" sz="2000">
                <a:solidFill>
                  <a:schemeClr val="tx1"/>
                </a:solidFill>
              </a:rPr>
              <a:t>can suffice in some cases – but might encounter challenges</a:t>
            </a:r>
          </a:p>
        </p:txBody>
      </p:sp>
      <p:sp>
        <p:nvSpPr>
          <p:cNvPr id="92164" name="TextBox 3"/>
          <p:cNvSpPr txBox="1">
            <a:spLocks noChangeArrowheads="1"/>
          </p:cNvSpPr>
          <p:nvPr/>
        </p:nvSpPr>
        <p:spPr bwMode="auto">
          <a:xfrm>
            <a:off x="269875" y="2192338"/>
            <a:ext cx="79819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Please </a:t>
            </a:r>
            <a:r>
              <a:rPr lang="en-US" altLang="en-US" sz="2000" b="1" i="1">
                <a:solidFill>
                  <a:schemeClr val="hlink"/>
                </a:solidFill>
              </a:rPr>
              <a:t>rate</a:t>
            </a:r>
            <a:r>
              <a:rPr lang="en-US" altLang="en-US" sz="2000" i="1">
                <a:solidFill>
                  <a:srgbClr val="6699CC"/>
                </a:solidFill>
              </a:rPr>
              <a:t> </a:t>
            </a:r>
            <a:r>
              <a:rPr lang="en-US" altLang="en-US" sz="2000">
                <a:solidFill>
                  <a:schemeClr val="tx1"/>
                </a:solidFill>
              </a:rPr>
              <a:t>the </a:t>
            </a:r>
            <a:r>
              <a:rPr lang="en-US" altLang="en-US" sz="2000" b="1">
                <a:solidFill>
                  <a:schemeClr val="tx1"/>
                </a:solidFill>
              </a:rPr>
              <a:t>importance</a:t>
            </a:r>
            <a:r>
              <a:rPr lang="en-US" altLang="en-US" sz="2000">
                <a:solidFill>
                  <a:schemeClr val="tx1"/>
                </a:solidFill>
              </a:rPr>
              <a:t> of these requirements.</a:t>
            </a:r>
            <a:r>
              <a:rPr lang="en-US" altLang="en-US" sz="2000" b="1">
                <a:solidFill>
                  <a:schemeClr val="tx1"/>
                </a:solidFill>
              </a:rPr>
              <a:t> </a:t>
            </a:r>
          </a:p>
        </p:txBody>
      </p:sp>
      <p:sp>
        <p:nvSpPr>
          <p:cNvPr id="92165" name="TextBox 4"/>
          <p:cNvSpPr txBox="1">
            <a:spLocks noChangeArrowheads="1"/>
          </p:cNvSpPr>
          <p:nvPr/>
        </p:nvSpPr>
        <p:spPr bwMode="auto">
          <a:xfrm>
            <a:off x="1597025" y="2574925"/>
            <a:ext cx="12128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000" b="1">
                <a:solidFill>
                  <a:schemeClr val="tx1"/>
                </a:solidFill>
              </a:rPr>
              <a:t>None</a:t>
            </a:r>
          </a:p>
        </p:txBody>
      </p:sp>
      <p:sp>
        <p:nvSpPr>
          <p:cNvPr id="92166" name="TextBox 5"/>
          <p:cNvSpPr txBox="1">
            <a:spLocks noChangeArrowheads="1"/>
          </p:cNvSpPr>
          <p:nvPr/>
        </p:nvSpPr>
        <p:spPr bwMode="auto">
          <a:xfrm>
            <a:off x="2855913" y="2574925"/>
            <a:ext cx="121126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000" b="1">
                <a:solidFill>
                  <a:schemeClr val="tx1"/>
                </a:solidFill>
              </a:rPr>
              <a:t>Low</a:t>
            </a:r>
          </a:p>
        </p:txBody>
      </p:sp>
      <p:sp>
        <p:nvSpPr>
          <p:cNvPr id="92167" name="TextBox 6"/>
          <p:cNvSpPr txBox="1">
            <a:spLocks noChangeArrowheads="1"/>
          </p:cNvSpPr>
          <p:nvPr/>
        </p:nvSpPr>
        <p:spPr bwMode="auto">
          <a:xfrm>
            <a:off x="3979863" y="2574925"/>
            <a:ext cx="12128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000" b="1">
                <a:solidFill>
                  <a:schemeClr val="tx1"/>
                </a:solidFill>
              </a:rPr>
              <a:t>Medium</a:t>
            </a:r>
          </a:p>
        </p:txBody>
      </p:sp>
      <p:sp>
        <p:nvSpPr>
          <p:cNvPr id="92168" name="TextBox 7"/>
          <p:cNvSpPr txBox="1">
            <a:spLocks noChangeArrowheads="1"/>
          </p:cNvSpPr>
          <p:nvPr/>
        </p:nvSpPr>
        <p:spPr bwMode="auto">
          <a:xfrm>
            <a:off x="5105400" y="2574925"/>
            <a:ext cx="15779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000" b="1">
                <a:solidFill>
                  <a:schemeClr val="tx1"/>
                </a:solidFill>
              </a:rPr>
              <a:t>High</a:t>
            </a:r>
          </a:p>
        </p:txBody>
      </p:sp>
      <p:sp>
        <p:nvSpPr>
          <p:cNvPr id="92169" name="Rectangle 8"/>
          <p:cNvSpPr>
            <a:spLocks noChangeArrowheads="1"/>
          </p:cNvSpPr>
          <p:nvPr/>
        </p:nvSpPr>
        <p:spPr bwMode="auto">
          <a:xfrm>
            <a:off x="1946275" y="2997200"/>
            <a:ext cx="452438" cy="452438"/>
          </a:xfrm>
          <a:prstGeom prst="rect">
            <a:avLst/>
          </a:prstGeom>
          <a:noFill/>
          <a:ln w="127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2170" name="Rectangle 9"/>
          <p:cNvSpPr>
            <a:spLocks noChangeArrowheads="1"/>
          </p:cNvSpPr>
          <p:nvPr/>
        </p:nvSpPr>
        <p:spPr bwMode="auto">
          <a:xfrm>
            <a:off x="3238500" y="2997200"/>
            <a:ext cx="452438" cy="452438"/>
          </a:xfrm>
          <a:prstGeom prst="rect">
            <a:avLst/>
          </a:prstGeom>
          <a:noFill/>
          <a:ln w="127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2171" name="Rectangle 11"/>
          <p:cNvSpPr>
            <a:spLocks noChangeArrowheads="1"/>
          </p:cNvSpPr>
          <p:nvPr/>
        </p:nvSpPr>
        <p:spPr bwMode="auto">
          <a:xfrm>
            <a:off x="4368800" y="2997200"/>
            <a:ext cx="452438" cy="452438"/>
          </a:xfrm>
          <a:prstGeom prst="rect">
            <a:avLst/>
          </a:prstGeom>
          <a:noFill/>
          <a:ln w="127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2172" name="Rectangle 12"/>
          <p:cNvSpPr>
            <a:spLocks noChangeArrowheads="1"/>
          </p:cNvSpPr>
          <p:nvPr/>
        </p:nvSpPr>
        <p:spPr bwMode="auto">
          <a:xfrm>
            <a:off x="5662613" y="2997200"/>
            <a:ext cx="450850" cy="452438"/>
          </a:xfrm>
          <a:prstGeom prst="rect">
            <a:avLst/>
          </a:prstGeom>
          <a:noFill/>
          <a:ln w="127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cxnSp>
        <p:nvCxnSpPr>
          <p:cNvPr id="92173" name="Straight Connector 14"/>
          <p:cNvCxnSpPr>
            <a:cxnSpLocks noChangeShapeType="1"/>
          </p:cNvCxnSpPr>
          <p:nvPr/>
        </p:nvCxnSpPr>
        <p:spPr bwMode="auto">
          <a:xfrm>
            <a:off x="390525" y="2079625"/>
            <a:ext cx="8393113" cy="1588"/>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92174" name="Straight Connector 19"/>
          <p:cNvCxnSpPr>
            <a:cxnSpLocks noChangeShapeType="1"/>
          </p:cNvCxnSpPr>
          <p:nvPr/>
        </p:nvCxnSpPr>
        <p:spPr bwMode="auto">
          <a:xfrm rot="5400000" flipH="1" flipV="1">
            <a:off x="5830094" y="2966244"/>
            <a:ext cx="441325" cy="360363"/>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cxnSp>
        <p:nvCxnSpPr>
          <p:cNvPr id="92175" name="Straight Connector 21"/>
          <p:cNvCxnSpPr>
            <a:cxnSpLocks noChangeShapeType="1"/>
          </p:cNvCxnSpPr>
          <p:nvPr/>
        </p:nvCxnSpPr>
        <p:spPr bwMode="auto">
          <a:xfrm rot="16200000" flipH="1">
            <a:off x="5764212" y="3228976"/>
            <a:ext cx="163513" cy="112712"/>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sp>
        <p:nvSpPr>
          <p:cNvPr id="92176" name="TextBox 26"/>
          <p:cNvSpPr txBox="1">
            <a:spLocks noChangeArrowheads="1"/>
          </p:cNvSpPr>
          <p:nvPr/>
        </p:nvSpPr>
        <p:spPr bwMode="auto">
          <a:xfrm>
            <a:off x="190500" y="3643313"/>
            <a:ext cx="89090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i="1">
                <a:solidFill>
                  <a:schemeClr val="hlink"/>
                </a:solidFill>
              </a:rPr>
              <a:t>The challenge here is that everything could be rated “high”</a:t>
            </a:r>
          </a:p>
        </p:txBody>
      </p:sp>
      <p:sp>
        <p:nvSpPr>
          <p:cNvPr id="92177" name="TextBox 27"/>
          <p:cNvSpPr txBox="1">
            <a:spLocks noChangeArrowheads="1"/>
          </p:cNvSpPr>
          <p:nvPr/>
        </p:nvSpPr>
        <p:spPr bwMode="auto">
          <a:xfrm>
            <a:off x="295275" y="4341813"/>
            <a:ext cx="8986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Please </a:t>
            </a:r>
            <a:r>
              <a:rPr lang="en-US" altLang="en-US" sz="2000" b="1" i="1">
                <a:solidFill>
                  <a:schemeClr val="hlink"/>
                </a:solidFill>
              </a:rPr>
              <a:t>rank</a:t>
            </a:r>
            <a:r>
              <a:rPr lang="en-US" altLang="en-US" sz="2000">
                <a:solidFill>
                  <a:schemeClr val="tx1"/>
                </a:solidFill>
              </a:rPr>
              <a:t> these requirements in order of importance (list of 12).</a:t>
            </a:r>
          </a:p>
        </p:txBody>
      </p:sp>
      <p:sp>
        <p:nvSpPr>
          <p:cNvPr id="92178" name="TextBox 29"/>
          <p:cNvSpPr txBox="1">
            <a:spLocks noChangeArrowheads="1"/>
          </p:cNvSpPr>
          <p:nvPr/>
        </p:nvSpPr>
        <p:spPr bwMode="auto">
          <a:xfrm>
            <a:off x="366713" y="5016500"/>
            <a:ext cx="83185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i="1">
                <a:solidFill>
                  <a:schemeClr val="hlink"/>
                </a:solidFill>
              </a:rPr>
              <a:t>The challenge here is that rank data is simply ordinal – not interval or ratio data</a:t>
            </a:r>
          </a:p>
          <a:p>
            <a:pPr eaLnBrk="1" hangingPunct="1">
              <a:spcBef>
                <a:spcPct val="0"/>
              </a:spcBef>
            </a:pPr>
            <a:r>
              <a:rPr lang="en-US" altLang="en-US" sz="1800" i="1">
                <a:solidFill>
                  <a:schemeClr val="hlink"/>
                </a:solidFill>
              </a:rPr>
              <a:t> A rank of 8 is not twice as important as a rank of 4.</a:t>
            </a:r>
          </a:p>
        </p:txBody>
      </p:sp>
      <p:sp>
        <p:nvSpPr>
          <p:cNvPr id="92179" name="TextBox 30"/>
          <p:cNvSpPr txBox="1">
            <a:spLocks noChangeArrowheads="1"/>
          </p:cNvSpPr>
          <p:nvPr/>
        </p:nvSpPr>
        <p:spPr bwMode="auto">
          <a:xfrm>
            <a:off x="166688" y="5986463"/>
            <a:ext cx="84407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AHP was conceived to address these and other challenges</a:t>
            </a:r>
            <a:r>
              <a:rPr lang="en-US" altLang="en-US" sz="2000" b="1">
                <a:solidFill>
                  <a:schemeClr val="tx1"/>
                </a:solidFill>
              </a:rPr>
              <a:t> </a:t>
            </a:r>
          </a:p>
        </p:txBody>
      </p:sp>
      <p:cxnSp>
        <p:nvCxnSpPr>
          <p:cNvPr id="92180" name="Straight Connector 14"/>
          <p:cNvCxnSpPr>
            <a:cxnSpLocks noChangeShapeType="1"/>
          </p:cNvCxnSpPr>
          <p:nvPr/>
        </p:nvCxnSpPr>
        <p:spPr bwMode="auto">
          <a:xfrm>
            <a:off x="392113" y="4227513"/>
            <a:ext cx="8393112" cy="1587"/>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92181" name="Straight Connector 14"/>
          <p:cNvCxnSpPr>
            <a:cxnSpLocks noChangeShapeType="1"/>
          </p:cNvCxnSpPr>
          <p:nvPr/>
        </p:nvCxnSpPr>
        <p:spPr bwMode="auto">
          <a:xfrm>
            <a:off x="417513" y="5889625"/>
            <a:ext cx="8393112" cy="1588"/>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0" y="1054100"/>
            <a:ext cx="9144000" cy="4067175"/>
          </a:xfrm>
          <a:prstGeom prst="rect">
            <a:avLst/>
          </a:prstGeom>
          <a:solidFill>
            <a:srgbClr val="3C4F8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5760"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3200" b="1">
              <a:solidFill>
                <a:schemeClr val="bg1"/>
              </a:solidFill>
              <a:ea typeface="ＭＳ Ｐゴシック" panose="020B0600070205080204" pitchFamily="34" charset="-128"/>
            </a:endParaRPr>
          </a:p>
        </p:txBody>
      </p:sp>
      <p:grpSp>
        <p:nvGrpSpPr>
          <p:cNvPr id="11267" name="Group 3"/>
          <p:cNvGrpSpPr>
            <a:grpSpLocks/>
          </p:cNvGrpSpPr>
          <p:nvPr/>
        </p:nvGrpSpPr>
        <p:grpSpPr bwMode="auto">
          <a:xfrm>
            <a:off x="20638" y="1079500"/>
            <a:ext cx="2671762" cy="4014788"/>
            <a:chOff x="13" y="15"/>
            <a:chExt cx="2741" cy="3858"/>
          </a:xfrm>
        </p:grpSpPr>
        <p:sp>
          <p:nvSpPr>
            <p:cNvPr id="11269" name="Freeform 4"/>
            <p:cNvSpPr>
              <a:spLocks noChangeAspect="1"/>
            </p:cNvSpPr>
            <p:nvPr/>
          </p:nvSpPr>
          <p:spPr bwMode="auto">
            <a:xfrm>
              <a:off x="13" y="2190"/>
              <a:ext cx="1009" cy="98"/>
            </a:xfrm>
            <a:custGeom>
              <a:avLst/>
              <a:gdLst>
                <a:gd name="T0" fmla="*/ 1064 w 1004"/>
                <a:gd name="T1" fmla="*/ 0 h 98"/>
                <a:gd name="T2" fmla="*/ 0 w 1004"/>
                <a:gd name="T3" fmla="*/ 0 h 98"/>
                <a:gd name="T4" fmla="*/ 0 w 1004"/>
                <a:gd name="T5" fmla="*/ 98 h 98"/>
                <a:gd name="T6" fmla="*/ 966 w 1004"/>
                <a:gd name="T7" fmla="*/ 98 h 98"/>
                <a:gd name="T8" fmla="*/ 1064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1004" y="0"/>
                  </a:moveTo>
                  <a:lnTo>
                    <a:pt x="0" y="0"/>
                  </a:lnTo>
                  <a:lnTo>
                    <a:pt x="0" y="98"/>
                  </a:lnTo>
                  <a:lnTo>
                    <a:pt x="906" y="98"/>
                  </a:lnTo>
                  <a:lnTo>
                    <a:pt x="1004"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1270" name="Freeform 5"/>
            <p:cNvSpPr>
              <a:spLocks noChangeAspect="1"/>
            </p:cNvSpPr>
            <p:nvPr/>
          </p:nvSpPr>
          <p:spPr bwMode="auto">
            <a:xfrm>
              <a:off x="13" y="1016"/>
              <a:ext cx="411" cy="98"/>
            </a:xfrm>
            <a:custGeom>
              <a:avLst/>
              <a:gdLst>
                <a:gd name="T0" fmla="*/ 335 w 409"/>
                <a:gd name="T1" fmla="*/ 0 h 98"/>
                <a:gd name="T2" fmla="*/ 0 w 409"/>
                <a:gd name="T3" fmla="*/ 0 h 98"/>
                <a:gd name="T4" fmla="*/ 0 w 409"/>
                <a:gd name="T5" fmla="*/ 98 h 98"/>
                <a:gd name="T6" fmla="*/ 433 w 409"/>
                <a:gd name="T7" fmla="*/ 98 h 98"/>
                <a:gd name="T8" fmla="*/ 335 w 409"/>
                <a:gd name="T9" fmla="*/ 0 h 98"/>
                <a:gd name="T10" fmla="*/ 0 60000 65536"/>
                <a:gd name="T11" fmla="*/ 0 60000 65536"/>
                <a:gd name="T12" fmla="*/ 0 60000 65536"/>
                <a:gd name="T13" fmla="*/ 0 60000 65536"/>
                <a:gd name="T14" fmla="*/ 0 60000 65536"/>
                <a:gd name="T15" fmla="*/ 0 w 409"/>
                <a:gd name="T16" fmla="*/ 0 h 98"/>
                <a:gd name="T17" fmla="*/ 409 w 409"/>
                <a:gd name="T18" fmla="*/ 98 h 98"/>
              </a:gdLst>
              <a:ahLst/>
              <a:cxnLst>
                <a:cxn ang="T10">
                  <a:pos x="T0" y="T1"/>
                </a:cxn>
                <a:cxn ang="T11">
                  <a:pos x="T2" y="T3"/>
                </a:cxn>
                <a:cxn ang="T12">
                  <a:pos x="T4" y="T5"/>
                </a:cxn>
                <a:cxn ang="T13">
                  <a:pos x="T6" y="T7"/>
                </a:cxn>
                <a:cxn ang="T14">
                  <a:pos x="T8" y="T9"/>
                </a:cxn>
              </a:cxnLst>
              <a:rect l="T15" t="T16" r="T17" b="T18"/>
              <a:pathLst>
                <a:path w="409" h="98">
                  <a:moveTo>
                    <a:pt x="311" y="0"/>
                  </a:moveTo>
                  <a:lnTo>
                    <a:pt x="0" y="0"/>
                  </a:lnTo>
                  <a:lnTo>
                    <a:pt x="0" y="98"/>
                  </a:lnTo>
                  <a:lnTo>
                    <a:pt x="409" y="98"/>
                  </a:lnTo>
                  <a:lnTo>
                    <a:pt x="311"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1271" name="Freeform 6"/>
            <p:cNvSpPr>
              <a:spLocks noChangeAspect="1"/>
            </p:cNvSpPr>
            <p:nvPr/>
          </p:nvSpPr>
          <p:spPr bwMode="auto">
            <a:xfrm>
              <a:off x="13" y="2789"/>
              <a:ext cx="420" cy="107"/>
            </a:xfrm>
            <a:custGeom>
              <a:avLst/>
              <a:gdLst>
                <a:gd name="T0" fmla="*/ 442 w 418"/>
                <a:gd name="T1" fmla="*/ 0 h 107"/>
                <a:gd name="T2" fmla="*/ 0 w 418"/>
                <a:gd name="T3" fmla="*/ 0 h 107"/>
                <a:gd name="T4" fmla="*/ 0 w 418"/>
                <a:gd name="T5" fmla="*/ 107 h 107"/>
                <a:gd name="T6" fmla="*/ 332 w 418"/>
                <a:gd name="T7" fmla="*/ 107 h 107"/>
                <a:gd name="T8" fmla="*/ 442 w 418"/>
                <a:gd name="T9" fmla="*/ 0 h 107"/>
                <a:gd name="T10" fmla="*/ 0 60000 65536"/>
                <a:gd name="T11" fmla="*/ 0 60000 65536"/>
                <a:gd name="T12" fmla="*/ 0 60000 65536"/>
                <a:gd name="T13" fmla="*/ 0 60000 65536"/>
                <a:gd name="T14" fmla="*/ 0 60000 65536"/>
                <a:gd name="T15" fmla="*/ 0 w 418"/>
                <a:gd name="T16" fmla="*/ 0 h 107"/>
                <a:gd name="T17" fmla="*/ 418 w 418"/>
                <a:gd name="T18" fmla="*/ 107 h 107"/>
              </a:gdLst>
              <a:ahLst/>
              <a:cxnLst>
                <a:cxn ang="T10">
                  <a:pos x="T0" y="T1"/>
                </a:cxn>
                <a:cxn ang="T11">
                  <a:pos x="T2" y="T3"/>
                </a:cxn>
                <a:cxn ang="T12">
                  <a:pos x="T4" y="T5"/>
                </a:cxn>
                <a:cxn ang="T13">
                  <a:pos x="T6" y="T7"/>
                </a:cxn>
                <a:cxn ang="T14">
                  <a:pos x="T8" y="T9"/>
                </a:cxn>
              </a:cxnLst>
              <a:rect l="T15" t="T16" r="T17" b="T18"/>
              <a:pathLst>
                <a:path w="418" h="107">
                  <a:moveTo>
                    <a:pt x="418" y="0"/>
                  </a:moveTo>
                  <a:lnTo>
                    <a:pt x="0" y="0"/>
                  </a:lnTo>
                  <a:lnTo>
                    <a:pt x="0" y="107"/>
                  </a:lnTo>
                  <a:lnTo>
                    <a:pt x="311" y="107"/>
                  </a:lnTo>
                  <a:lnTo>
                    <a:pt x="418"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1272" name="Freeform 7"/>
            <p:cNvSpPr>
              <a:spLocks noChangeAspect="1"/>
            </p:cNvSpPr>
            <p:nvPr/>
          </p:nvSpPr>
          <p:spPr bwMode="auto">
            <a:xfrm>
              <a:off x="13" y="1599"/>
              <a:ext cx="1009" cy="98"/>
            </a:xfrm>
            <a:custGeom>
              <a:avLst/>
              <a:gdLst>
                <a:gd name="T0" fmla="*/ 966 w 1004"/>
                <a:gd name="T1" fmla="*/ 0 h 98"/>
                <a:gd name="T2" fmla="*/ 0 w 1004"/>
                <a:gd name="T3" fmla="*/ 0 h 98"/>
                <a:gd name="T4" fmla="*/ 0 w 1004"/>
                <a:gd name="T5" fmla="*/ 98 h 98"/>
                <a:gd name="T6" fmla="*/ 1064 w 1004"/>
                <a:gd name="T7" fmla="*/ 98 h 98"/>
                <a:gd name="T8" fmla="*/ 966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906" y="0"/>
                  </a:moveTo>
                  <a:lnTo>
                    <a:pt x="0" y="0"/>
                  </a:lnTo>
                  <a:lnTo>
                    <a:pt x="0" y="98"/>
                  </a:lnTo>
                  <a:lnTo>
                    <a:pt x="1004" y="98"/>
                  </a:lnTo>
                  <a:lnTo>
                    <a:pt x="90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1273" name="Freeform 8"/>
            <p:cNvSpPr>
              <a:spLocks noChangeAspect="1"/>
            </p:cNvSpPr>
            <p:nvPr/>
          </p:nvSpPr>
          <p:spPr bwMode="auto">
            <a:xfrm>
              <a:off x="13" y="1222"/>
              <a:ext cx="2277" cy="286"/>
            </a:xfrm>
            <a:custGeom>
              <a:avLst/>
              <a:gdLst>
                <a:gd name="T0" fmla="*/ 0 w 2266"/>
                <a:gd name="T1" fmla="*/ 297 h 285"/>
                <a:gd name="T2" fmla="*/ 2400 w 2266"/>
                <a:gd name="T3" fmla="*/ 297 h 285"/>
                <a:gd name="T4" fmla="*/ 2102 w 2266"/>
                <a:gd name="T5" fmla="*/ 0 h 285"/>
                <a:gd name="T6" fmla="*/ 0 w 2266"/>
                <a:gd name="T7" fmla="*/ 0 h 285"/>
                <a:gd name="T8" fmla="*/ 0 w 2266"/>
                <a:gd name="T9" fmla="*/ 297 h 285"/>
                <a:gd name="T10" fmla="*/ 0 60000 65536"/>
                <a:gd name="T11" fmla="*/ 0 60000 65536"/>
                <a:gd name="T12" fmla="*/ 0 60000 65536"/>
                <a:gd name="T13" fmla="*/ 0 60000 65536"/>
                <a:gd name="T14" fmla="*/ 0 60000 65536"/>
                <a:gd name="T15" fmla="*/ 0 w 2266"/>
                <a:gd name="T16" fmla="*/ 0 h 285"/>
                <a:gd name="T17" fmla="*/ 2266 w 2266"/>
                <a:gd name="T18" fmla="*/ 285 h 285"/>
              </a:gdLst>
              <a:ahLst/>
              <a:cxnLst>
                <a:cxn ang="T10">
                  <a:pos x="T0" y="T1"/>
                </a:cxn>
                <a:cxn ang="T11">
                  <a:pos x="T2" y="T3"/>
                </a:cxn>
                <a:cxn ang="T12">
                  <a:pos x="T4" y="T5"/>
                </a:cxn>
                <a:cxn ang="T13">
                  <a:pos x="T6" y="T7"/>
                </a:cxn>
                <a:cxn ang="T14">
                  <a:pos x="T8" y="T9"/>
                </a:cxn>
              </a:cxnLst>
              <a:rect l="T15" t="T16" r="T17" b="T18"/>
              <a:pathLst>
                <a:path w="2266" h="285">
                  <a:moveTo>
                    <a:pt x="0" y="285"/>
                  </a:moveTo>
                  <a:lnTo>
                    <a:pt x="2266" y="285"/>
                  </a:lnTo>
                  <a:lnTo>
                    <a:pt x="1982"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1274" name="Freeform 9"/>
            <p:cNvSpPr>
              <a:spLocks noChangeAspect="1"/>
            </p:cNvSpPr>
            <p:nvPr/>
          </p:nvSpPr>
          <p:spPr bwMode="auto">
            <a:xfrm>
              <a:off x="13" y="2395"/>
              <a:ext cx="2286" cy="286"/>
            </a:xfrm>
            <a:custGeom>
              <a:avLst/>
              <a:gdLst>
                <a:gd name="T0" fmla="*/ 0 w 2275"/>
                <a:gd name="T1" fmla="*/ 297 h 285"/>
                <a:gd name="T2" fmla="*/ 2111 w 2275"/>
                <a:gd name="T3" fmla="*/ 297 h 285"/>
                <a:gd name="T4" fmla="*/ 2409 w 2275"/>
                <a:gd name="T5" fmla="*/ 0 h 285"/>
                <a:gd name="T6" fmla="*/ 0 w 2275"/>
                <a:gd name="T7" fmla="*/ 0 h 285"/>
                <a:gd name="T8" fmla="*/ 0 w 2275"/>
                <a:gd name="T9" fmla="*/ 297 h 285"/>
                <a:gd name="T10" fmla="*/ 0 60000 65536"/>
                <a:gd name="T11" fmla="*/ 0 60000 65536"/>
                <a:gd name="T12" fmla="*/ 0 60000 65536"/>
                <a:gd name="T13" fmla="*/ 0 60000 65536"/>
                <a:gd name="T14" fmla="*/ 0 60000 65536"/>
                <a:gd name="T15" fmla="*/ 0 w 2275"/>
                <a:gd name="T16" fmla="*/ 0 h 285"/>
                <a:gd name="T17" fmla="*/ 2275 w 2275"/>
                <a:gd name="T18" fmla="*/ 285 h 285"/>
              </a:gdLst>
              <a:ahLst/>
              <a:cxnLst>
                <a:cxn ang="T10">
                  <a:pos x="T0" y="T1"/>
                </a:cxn>
                <a:cxn ang="T11">
                  <a:pos x="T2" y="T3"/>
                </a:cxn>
                <a:cxn ang="T12">
                  <a:pos x="T4" y="T5"/>
                </a:cxn>
                <a:cxn ang="T13">
                  <a:pos x="T6" y="T7"/>
                </a:cxn>
                <a:cxn ang="T14">
                  <a:pos x="T8" y="T9"/>
                </a:cxn>
              </a:cxnLst>
              <a:rect l="T15" t="T16" r="T17" b="T18"/>
              <a:pathLst>
                <a:path w="2275" h="285">
                  <a:moveTo>
                    <a:pt x="0" y="285"/>
                  </a:moveTo>
                  <a:lnTo>
                    <a:pt x="1991" y="285"/>
                  </a:lnTo>
                  <a:lnTo>
                    <a:pt x="227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1275" name="Freeform 10"/>
            <p:cNvSpPr>
              <a:spLocks noChangeAspect="1"/>
            </p:cNvSpPr>
            <p:nvPr/>
          </p:nvSpPr>
          <p:spPr bwMode="auto">
            <a:xfrm>
              <a:off x="13" y="1805"/>
              <a:ext cx="2741" cy="286"/>
            </a:xfrm>
            <a:custGeom>
              <a:avLst/>
              <a:gdLst>
                <a:gd name="T0" fmla="*/ 2738 w 2728"/>
                <a:gd name="T1" fmla="*/ 0 h 285"/>
                <a:gd name="T2" fmla="*/ 0 w 2728"/>
                <a:gd name="T3" fmla="*/ 0 h 285"/>
                <a:gd name="T4" fmla="*/ 0 w 2728"/>
                <a:gd name="T5" fmla="*/ 297 h 285"/>
                <a:gd name="T6" fmla="*/ 2738 w 2728"/>
                <a:gd name="T7" fmla="*/ 297 h 285"/>
                <a:gd name="T8" fmla="*/ 2887 w 2728"/>
                <a:gd name="T9" fmla="*/ 142 h 285"/>
                <a:gd name="T10" fmla="*/ 2738 w 2728"/>
                <a:gd name="T11" fmla="*/ 0 h 285"/>
                <a:gd name="T12" fmla="*/ 0 60000 65536"/>
                <a:gd name="T13" fmla="*/ 0 60000 65536"/>
                <a:gd name="T14" fmla="*/ 0 60000 65536"/>
                <a:gd name="T15" fmla="*/ 0 60000 65536"/>
                <a:gd name="T16" fmla="*/ 0 60000 65536"/>
                <a:gd name="T17" fmla="*/ 0 60000 65536"/>
                <a:gd name="T18" fmla="*/ 0 w 2728"/>
                <a:gd name="T19" fmla="*/ 0 h 285"/>
                <a:gd name="T20" fmla="*/ 2728 w 2728"/>
                <a:gd name="T21" fmla="*/ 285 h 285"/>
              </a:gdLst>
              <a:ahLst/>
              <a:cxnLst>
                <a:cxn ang="T12">
                  <a:pos x="T0" y="T1"/>
                </a:cxn>
                <a:cxn ang="T13">
                  <a:pos x="T2" y="T3"/>
                </a:cxn>
                <a:cxn ang="T14">
                  <a:pos x="T4" y="T5"/>
                </a:cxn>
                <a:cxn ang="T15">
                  <a:pos x="T6" y="T7"/>
                </a:cxn>
                <a:cxn ang="T16">
                  <a:pos x="T8" y="T9"/>
                </a:cxn>
                <a:cxn ang="T17">
                  <a:pos x="T10" y="T11"/>
                </a:cxn>
              </a:cxnLst>
              <a:rect l="T18" t="T19" r="T20" b="T21"/>
              <a:pathLst>
                <a:path w="2728" h="285">
                  <a:moveTo>
                    <a:pt x="2586" y="0"/>
                  </a:moveTo>
                  <a:lnTo>
                    <a:pt x="0" y="0"/>
                  </a:lnTo>
                  <a:lnTo>
                    <a:pt x="0" y="285"/>
                  </a:lnTo>
                  <a:lnTo>
                    <a:pt x="2586" y="285"/>
                  </a:lnTo>
                  <a:lnTo>
                    <a:pt x="2728" y="142"/>
                  </a:lnTo>
                  <a:lnTo>
                    <a:pt x="258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1276" name="Freeform 11"/>
            <p:cNvSpPr>
              <a:spLocks noChangeAspect="1"/>
            </p:cNvSpPr>
            <p:nvPr/>
          </p:nvSpPr>
          <p:spPr bwMode="auto">
            <a:xfrm>
              <a:off x="13" y="2994"/>
              <a:ext cx="1679" cy="286"/>
            </a:xfrm>
            <a:custGeom>
              <a:avLst/>
              <a:gdLst>
                <a:gd name="T0" fmla="*/ 0 w 1671"/>
                <a:gd name="T1" fmla="*/ 297 h 285"/>
                <a:gd name="T2" fmla="*/ 1470 w 1671"/>
                <a:gd name="T3" fmla="*/ 297 h 285"/>
                <a:gd name="T4" fmla="*/ 1767 w 1671"/>
                <a:gd name="T5" fmla="*/ 0 h 285"/>
                <a:gd name="T6" fmla="*/ 0 w 1671"/>
                <a:gd name="T7" fmla="*/ 0 h 285"/>
                <a:gd name="T8" fmla="*/ 0 w 1671"/>
                <a:gd name="T9" fmla="*/ 297 h 285"/>
                <a:gd name="T10" fmla="*/ 0 60000 65536"/>
                <a:gd name="T11" fmla="*/ 0 60000 65536"/>
                <a:gd name="T12" fmla="*/ 0 60000 65536"/>
                <a:gd name="T13" fmla="*/ 0 60000 65536"/>
                <a:gd name="T14" fmla="*/ 0 60000 65536"/>
                <a:gd name="T15" fmla="*/ 0 w 1671"/>
                <a:gd name="T16" fmla="*/ 0 h 285"/>
                <a:gd name="T17" fmla="*/ 1671 w 1671"/>
                <a:gd name="T18" fmla="*/ 285 h 285"/>
              </a:gdLst>
              <a:ahLst/>
              <a:cxnLst>
                <a:cxn ang="T10">
                  <a:pos x="T0" y="T1"/>
                </a:cxn>
                <a:cxn ang="T11">
                  <a:pos x="T2" y="T3"/>
                </a:cxn>
                <a:cxn ang="T12">
                  <a:pos x="T4" y="T5"/>
                </a:cxn>
                <a:cxn ang="T13">
                  <a:pos x="T6" y="T7"/>
                </a:cxn>
                <a:cxn ang="T14">
                  <a:pos x="T8" y="T9"/>
                </a:cxn>
              </a:cxnLst>
              <a:rect l="T15" t="T16" r="T17" b="T18"/>
              <a:pathLst>
                <a:path w="1671" h="285">
                  <a:moveTo>
                    <a:pt x="0" y="285"/>
                  </a:moveTo>
                  <a:lnTo>
                    <a:pt x="1386" y="285"/>
                  </a:lnTo>
                  <a:lnTo>
                    <a:pt x="1671"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1277" name="Freeform 12"/>
            <p:cNvSpPr>
              <a:spLocks noChangeAspect="1"/>
            </p:cNvSpPr>
            <p:nvPr/>
          </p:nvSpPr>
          <p:spPr bwMode="auto">
            <a:xfrm>
              <a:off x="13" y="3588"/>
              <a:ext cx="1071" cy="285"/>
            </a:xfrm>
            <a:custGeom>
              <a:avLst/>
              <a:gdLst>
                <a:gd name="T0" fmla="*/ 0 w 1066"/>
                <a:gd name="T1" fmla="*/ 296 h 284"/>
                <a:gd name="T2" fmla="*/ 830 w 1066"/>
                <a:gd name="T3" fmla="*/ 296 h 284"/>
                <a:gd name="T4" fmla="*/ 1126 w 1066"/>
                <a:gd name="T5" fmla="*/ 0 h 284"/>
                <a:gd name="T6" fmla="*/ 0 w 1066"/>
                <a:gd name="T7" fmla="*/ 0 h 284"/>
                <a:gd name="T8" fmla="*/ 0 w 1066"/>
                <a:gd name="T9" fmla="*/ 296 h 284"/>
                <a:gd name="T10" fmla="*/ 0 60000 65536"/>
                <a:gd name="T11" fmla="*/ 0 60000 65536"/>
                <a:gd name="T12" fmla="*/ 0 60000 65536"/>
                <a:gd name="T13" fmla="*/ 0 60000 65536"/>
                <a:gd name="T14" fmla="*/ 0 60000 65536"/>
                <a:gd name="T15" fmla="*/ 0 w 1066"/>
                <a:gd name="T16" fmla="*/ 0 h 284"/>
                <a:gd name="T17" fmla="*/ 1066 w 1066"/>
                <a:gd name="T18" fmla="*/ 284 h 284"/>
              </a:gdLst>
              <a:ahLst/>
              <a:cxnLst>
                <a:cxn ang="T10">
                  <a:pos x="T0" y="T1"/>
                </a:cxn>
                <a:cxn ang="T11">
                  <a:pos x="T2" y="T3"/>
                </a:cxn>
                <a:cxn ang="T12">
                  <a:pos x="T4" y="T5"/>
                </a:cxn>
                <a:cxn ang="T13">
                  <a:pos x="T6" y="T7"/>
                </a:cxn>
                <a:cxn ang="T14">
                  <a:pos x="T8" y="T9"/>
                </a:cxn>
              </a:cxnLst>
              <a:rect l="T15" t="T16" r="T17" b="T18"/>
              <a:pathLst>
                <a:path w="1066" h="284">
                  <a:moveTo>
                    <a:pt x="0" y="284"/>
                  </a:moveTo>
                  <a:lnTo>
                    <a:pt x="782" y="284"/>
                  </a:lnTo>
                  <a:lnTo>
                    <a:pt x="1066" y="0"/>
                  </a:lnTo>
                  <a:lnTo>
                    <a:pt x="0" y="0"/>
                  </a:lnTo>
                  <a:lnTo>
                    <a:pt x="0" y="284"/>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1278" name="Freeform 13"/>
            <p:cNvSpPr>
              <a:spLocks noChangeAspect="1"/>
            </p:cNvSpPr>
            <p:nvPr/>
          </p:nvSpPr>
          <p:spPr bwMode="auto">
            <a:xfrm>
              <a:off x="13" y="15"/>
              <a:ext cx="1089" cy="286"/>
            </a:xfrm>
            <a:custGeom>
              <a:avLst/>
              <a:gdLst>
                <a:gd name="T0" fmla="*/ 0 w 1084"/>
                <a:gd name="T1" fmla="*/ 297 h 285"/>
                <a:gd name="T2" fmla="*/ 1144 w 1084"/>
                <a:gd name="T3" fmla="*/ 297 h 285"/>
                <a:gd name="T4" fmla="*/ 848 w 1084"/>
                <a:gd name="T5" fmla="*/ 0 h 285"/>
                <a:gd name="T6" fmla="*/ 0 w 1084"/>
                <a:gd name="T7" fmla="*/ 0 h 285"/>
                <a:gd name="T8" fmla="*/ 0 w 1084"/>
                <a:gd name="T9" fmla="*/ 297 h 285"/>
                <a:gd name="T10" fmla="*/ 0 60000 65536"/>
                <a:gd name="T11" fmla="*/ 0 60000 65536"/>
                <a:gd name="T12" fmla="*/ 0 60000 65536"/>
                <a:gd name="T13" fmla="*/ 0 60000 65536"/>
                <a:gd name="T14" fmla="*/ 0 60000 65536"/>
                <a:gd name="T15" fmla="*/ 0 w 1084"/>
                <a:gd name="T16" fmla="*/ 0 h 285"/>
                <a:gd name="T17" fmla="*/ 1084 w 1084"/>
                <a:gd name="T18" fmla="*/ 285 h 285"/>
              </a:gdLst>
              <a:ahLst/>
              <a:cxnLst>
                <a:cxn ang="T10">
                  <a:pos x="T0" y="T1"/>
                </a:cxn>
                <a:cxn ang="T11">
                  <a:pos x="T2" y="T3"/>
                </a:cxn>
                <a:cxn ang="T12">
                  <a:pos x="T4" y="T5"/>
                </a:cxn>
                <a:cxn ang="T13">
                  <a:pos x="T6" y="T7"/>
                </a:cxn>
                <a:cxn ang="T14">
                  <a:pos x="T8" y="T9"/>
                </a:cxn>
              </a:cxnLst>
              <a:rect l="T15" t="T16" r="T17" b="T18"/>
              <a:pathLst>
                <a:path w="1084" h="285">
                  <a:moveTo>
                    <a:pt x="0" y="285"/>
                  </a:moveTo>
                  <a:lnTo>
                    <a:pt x="1084" y="285"/>
                  </a:lnTo>
                  <a:lnTo>
                    <a:pt x="800"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11279" name="Freeform 14"/>
            <p:cNvSpPr>
              <a:spLocks noChangeAspect="1"/>
            </p:cNvSpPr>
            <p:nvPr/>
          </p:nvSpPr>
          <p:spPr bwMode="auto">
            <a:xfrm>
              <a:off x="13" y="614"/>
              <a:ext cx="1688" cy="286"/>
            </a:xfrm>
            <a:custGeom>
              <a:avLst/>
              <a:gdLst>
                <a:gd name="T0" fmla="*/ 0 w 1680"/>
                <a:gd name="T1" fmla="*/ 297 h 285"/>
                <a:gd name="T2" fmla="*/ 1776 w 1680"/>
                <a:gd name="T3" fmla="*/ 297 h 285"/>
                <a:gd name="T4" fmla="*/ 1479 w 1680"/>
                <a:gd name="T5" fmla="*/ 0 h 285"/>
                <a:gd name="T6" fmla="*/ 0 w 1680"/>
                <a:gd name="T7" fmla="*/ 0 h 285"/>
                <a:gd name="T8" fmla="*/ 0 w 1680"/>
                <a:gd name="T9" fmla="*/ 297 h 285"/>
                <a:gd name="T10" fmla="*/ 0 60000 65536"/>
                <a:gd name="T11" fmla="*/ 0 60000 65536"/>
                <a:gd name="T12" fmla="*/ 0 60000 65536"/>
                <a:gd name="T13" fmla="*/ 0 60000 65536"/>
                <a:gd name="T14" fmla="*/ 0 60000 65536"/>
                <a:gd name="T15" fmla="*/ 0 w 1680"/>
                <a:gd name="T16" fmla="*/ 0 h 285"/>
                <a:gd name="T17" fmla="*/ 1680 w 1680"/>
                <a:gd name="T18" fmla="*/ 285 h 285"/>
              </a:gdLst>
              <a:ahLst/>
              <a:cxnLst>
                <a:cxn ang="T10">
                  <a:pos x="T0" y="T1"/>
                </a:cxn>
                <a:cxn ang="T11">
                  <a:pos x="T2" y="T3"/>
                </a:cxn>
                <a:cxn ang="T12">
                  <a:pos x="T4" y="T5"/>
                </a:cxn>
                <a:cxn ang="T13">
                  <a:pos x="T6" y="T7"/>
                </a:cxn>
                <a:cxn ang="T14">
                  <a:pos x="T8" y="T9"/>
                </a:cxn>
              </a:cxnLst>
              <a:rect l="T15" t="T16" r="T17" b="T18"/>
              <a:pathLst>
                <a:path w="1680" h="285">
                  <a:moveTo>
                    <a:pt x="0" y="285"/>
                  </a:moveTo>
                  <a:lnTo>
                    <a:pt x="1680" y="285"/>
                  </a:lnTo>
                  <a:lnTo>
                    <a:pt x="139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sp>
        <p:nvSpPr>
          <p:cNvPr id="11268" name="Text Box 15"/>
          <p:cNvSpPr txBox="1">
            <a:spLocks noChangeArrowheads="1"/>
          </p:cNvSpPr>
          <p:nvPr/>
        </p:nvSpPr>
        <p:spPr bwMode="white">
          <a:xfrm>
            <a:off x="2971800" y="2679700"/>
            <a:ext cx="5791200"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r>
              <a:rPr lang="en-US" altLang="en-US" sz="3200" b="1">
                <a:solidFill>
                  <a:schemeClr val="bg1"/>
                </a:solidFill>
                <a:ea typeface="ＭＳ Ｐゴシック" panose="020B0600070205080204" pitchFamily="34" charset="-128"/>
              </a:rPr>
              <a:t>Understand Customers </a:t>
            </a:r>
            <a:br>
              <a:rPr lang="en-US" altLang="en-US" sz="3200" b="1">
                <a:solidFill>
                  <a:schemeClr val="bg1"/>
                </a:solidFill>
                <a:ea typeface="ＭＳ Ｐゴシック" panose="020B0600070205080204" pitchFamily="34" charset="-128"/>
              </a:rPr>
            </a:br>
            <a:r>
              <a:rPr lang="en-US" altLang="en-US" sz="3200" b="1">
                <a:solidFill>
                  <a:schemeClr val="bg1"/>
                </a:solidFill>
                <a:ea typeface="ＭＳ Ｐゴシック" panose="020B0600070205080204" pitchFamily="34" charset="-128"/>
              </a:rPr>
              <a:t>and Their Environments</a:t>
            </a:r>
          </a:p>
        </p:txBody>
      </p:sp>
    </p:spTree>
  </p:cSld>
  <p:clrMapOvr>
    <a:masterClrMapping/>
  </p:clrMapOvr>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idx="4294967295"/>
          </p:nvPr>
        </p:nvSpPr>
        <p:spPr>
          <a:xfrm>
            <a:off x="257175" y="500063"/>
            <a:ext cx="8505825" cy="433387"/>
          </a:xfrm>
        </p:spPr>
        <p:txBody>
          <a:bodyPr lIns="91440" tIns="45720" rIns="91440" bIns="45720" anchor="ctr"/>
          <a:lstStyle/>
          <a:p>
            <a:pPr eaLnBrk="1" hangingPunct="1"/>
            <a:r>
              <a:rPr lang="en-US" altLang="en-US"/>
              <a:t>Analytical Hierarchy Process (AHP)</a:t>
            </a:r>
          </a:p>
        </p:txBody>
      </p:sp>
      <p:sp>
        <p:nvSpPr>
          <p:cNvPr id="93187" name="Text Box 4"/>
          <p:cNvSpPr txBox="1">
            <a:spLocks noChangeArrowheads="1"/>
          </p:cNvSpPr>
          <p:nvPr/>
        </p:nvSpPr>
        <p:spPr bwMode="blackWhite">
          <a:xfrm>
            <a:off x="523875" y="1466850"/>
            <a:ext cx="5356225" cy="1328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b="1">
                <a:solidFill>
                  <a:schemeClr val="tx2"/>
                </a:solidFill>
              </a:rPr>
              <a:t>The problem</a:t>
            </a:r>
            <a:endParaRPr lang="en-US" altLang="en-US" sz="1800" b="1" i="1">
              <a:solidFill>
                <a:srgbClr val="3A4E84"/>
              </a:solidFill>
            </a:endParaRPr>
          </a:p>
          <a:p>
            <a:pPr eaLnBrk="1" hangingPunct="1"/>
            <a:r>
              <a:rPr lang="en-US" altLang="en-US" sz="1800" i="1">
                <a:solidFill>
                  <a:srgbClr val="3A4E84"/>
                </a:solidFill>
              </a:rPr>
              <a:t>Prioritization of objectives</a:t>
            </a:r>
            <a:r>
              <a:rPr lang="en-US" altLang="en-US" sz="1800">
                <a:solidFill>
                  <a:schemeClr val="tx2"/>
                </a:solidFill>
              </a:rPr>
              <a:t> and the </a:t>
            </a:r>
            <a:r>
              <a:rPr lang="en-US" altLang="en-US" sz="1800" i="1">
                <a:solidFill>
                  <a:srgbClr val="3A4E84"/>
                </a:solidFill>
              </a:rPr>
              <a:t>comparison of alternatives </a:t>
            </a:r>
            <a:r>
              <a:rPr lang="en-US" altLang="en-US" sz="1800">
                <a:solidFill>
                  <a:schemeClr val="tx2"/>
                </a:solidFill>
              </a:rPr>
              <a:t>against those objectives gets tougher to do as complexity goes up.</a:t>
            </a:r>
          </a:p>
        </p:txBody>
      </p:sp>
      <p:sp>
        <p:nvSpPr>
          <p:cNvPr id="93188" name="Text Box 6"/>
          <p:cNvSpPr txBox="1">
            <a:spLocks noChangeArrowheads="1"/>
          </p:cNvSpPr>
          <p:nvPr/>
        </p:nvSpPr>
        <p:spPr bwMode="blackWhite">
          <a:xfrm>
            <a:off x="139700" y="2708275"/>
            <a:ext cx="2846388"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endParaRPr lang="en-US" altLang="en-US" sz="1800" b="1">
              <a:solidFill>
                <a:schemeClr val="tx2"/>
              </a:solidFill>
            </a:endParaRPr>
          </a:p>
          <a:p>
            <a:pPr algn="ctr" eaLnBrk="1" hangingPunct="1"/>
            <a:r>
              <a:rPr lang="en-US" altLang="en-US" sz="1800" b="1">
                <a:solidFill>
                  <a:schemeClr val="tx2"/>
                </a:solidFill>
              </a:rPr>
              <a:t>The AHP solution</a:t>
            </a:r>
          </a:p>
        </p:txBody>
      </p:sp>
      <p:sp>
        <p:nvSpPr>
          <p:cNvPr id="93189" name="Text Box 7"/>
          <p:cNvSpPr txBox="1">
            <a:spLocks noChangeArrowheads="1"/>
          </p:cNvSpPr>
          <p:nvPr/>
        </p:nvSpPr>
        <p:spPr bwMode="blackWhite">
          <a:xfrm>
            <a:off x="527050" y="3251200"/>
            <a:ext cx="7513638" cy="160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marL="282575" indent="-282575"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buFontTx/>
              <a:buAutoNum type="arabicPeriod"/>
            </a:pPr>
            <a:endParaRPr lang="en-US" altLang="en-US" sz="1800">
              <a:solidFill>
                <a:schemeClr val="tx2"/>
              </a:solidFill>
            </a:endParaRPr>
          </a:p>
          <a:p>
            <a:pPr eaLnBrk="1" hangingPunct="1">
              <a:buFontTx/>
              <a:buAutoNum type="arabicPeriod"/>
            </a:pPr>
            <a:r>
              <a:rPr lang="en-US" altLang="en-US" sz="1800">
                <a:solidFill>
                  <a:schemeClr val="tx2"/>
                </a:solidFill>
              </a:rPr>
              <a:t>Structure the objectives and alternatives in a mutually exclusive list.</a:t>
            </a:r>
          </a:p>
          <a:p>
            <a:pPr eaLnBrk="1" hangingPunct="1">
              <a:buFontTx/>
              <a:buAutoNum type="arabicPeriod"/>
            </a:pPr>
            <a:r>
              <a:rPr lang="en-US" altLang="en-US" sz="1800">
                <a:solidFill>
                  <a:schemeClr val="tx2"/>
                </a:solidFill>
              </a:rPr>
              <a:t>Identify a set of </a:t>
            </a:r>
            <a:r>
              <a:rPr lang="en-US" altLang="en-US" sz="1800" b="1" i="1">
                <a:solidFill>
                  <a:schemeClr val="tx2"/>
                </a:solidFill>
              </a:rPr>
              <a:t>pair-wise comparisons </a:t>
            </a:r>
            <a:r>
              <a:rPr lang="en-US" altLang="en-US" sz="1800" i="1">
                <a:solidFill>
                  <a:schemeClr val="tx2"/>
                </a:solidFill>
              </a:rPr>
              <a:t>to evaluate</a:t>
            </a:r>
            <a:r>
              <a:rPr lang="en-US" altLang="en-US" sz="1800" b="1" i="1">
                <a:solidFill>
                  <a:schemeClr val="tx2"/>
                </a:solidFill>
              </a:rPr>
              <a:t>.</a:t>
            </a:r>
          </a:p>
          <a:p>
            <a:pPr eaLnBrk="1" hangingPunct="1">
              <a:buFontTx/>
              <a:buAutoNum type="arabicPeriod"/>
            </a:pPr>
            <a:r>
              <a:rPr lang="en-US" altLang="en-US" sz="1800" b="1" i="1">
                <a:solidFill>
                  <a:schemeClr val="tx2"/>
                </a:solidFill>
              </a:rPr>
              <a:t>Analyze</a:t>
            </a:r>
            <a:r>
              <a:rPr lang="en-US" altLang="en-US" sz="1800">
                <a:solidFill>
                  <a:schemeClr val="tx2"/>
                </a:solidFill>
              </a:rPr>
              <a:t> the comparison results to establish rankings.</a:t>
            </a:r>
          </a:p>
        </p:txBody>
      </p:sp>
      <p:pic>
        <p:nvPicPr>
          <p:cNvPr id="93190"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ChangeArrowheads="1"/>
          </p:cNvSpPr>
          <p:nvPr/>
        </p:nvSpPr>
        <p:spPr bwMode="blackWhite">
          <a:xfrm>
            <a:off x="307975" y="3603625"/>
            <a:ext cx="8139113" cy="9398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94211" name="Rectangle 3"/>
          <p:cNvSpPr>
            <a:spLocks noGrp="1" noChangeArrowheads="1"/>
          </p:cNvSpPr>
          <p:nvPr>
            <p:ph type="title" idx="4294967295"/>
          </p:nvPr>
        </p:nvSpPr>
        <p:spPr>
          <a:xfrm>
            <a:off x="257175" y="500063"/>
            <a:ext cx="8505825" cy="433387"/>
          </a:xfrm>
        </p:spPr>
        <p:txBody>
          <a:bodyPr lIns="91440" tIns="45720" rIns="91440" bIns="45720" anchor="ctr"/>
          <a:lstStyle/>
          <a:p>
            <a:pPr eaLnBrk="1" hangingPunct="1"/>
            <a:r>
              <a:rPr lang="en-US" altLang="en-US"/>
              <a:t>Simple AHP Example</a:t>
            </a:r>
          </a:p>
        </p:txBody>
      </p:sp>
      <p:sp>
        <p:nvSpPr>
          <p:cNvPr id="94212" name="Rectangle 7"/>
          <p:cNvSpPr>
            <a:spLocks noChangeArrowheads="1"/>
          </p:cNvSpPr>
          <p:nvPr/>
        </p:nvSpPr>
        <p:spPr bwMode="blackWhite">
          <a:xfrm>
            <a:off x="4543425" y="1562100"/>
            <a:ext cx="422592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a:solidFill>
                  <a:schemeClr val="tx1"/>
                </a:solidFill>
              </a:rPr>
              <a:t>Establish judgment criterion</a:t>
            </a:r>
            <a:br>
              <a:rPr lang="en-US" altLang="en-US" sz="2000">
                <a:solidFill>
                  <a:schemeClr val="tx1"/>
                </a:solidFill>
              </a:rPr>
            </a:br>
            <a:r>
              <a:rPr lang="en-US" altLang="en-US" sz="2000">
                <a:solidFill>
                  <a:schemeClr val="tx1"/>
                </a:solidFill>
              </a:rPr>
              <a:t>(value, risk, size, waste, etc.).</a:t>
            </a:r>
          </a:p>
        </p:txBody>
      </p:sp>
      <p:sp>
        <p:nvSpPr>
          <p:cNvPr id="94213" name="Text Box 8"/>
          <p:cNvSpPr txBox="1">
            <a:spLocks noChangeArrowheads="1"/>
          </p:cNvSpPr>
          <p:nvPr/>
        </p:nvSpPr>
        <p:spPr bwMode="blackWhite">
          <a:xfrm>
            <a:off x="4133850" y="1614488"/>
            <a:ext cx="385763" cy="409575"/>
          </a:xfrm>
          <a:prstGeom prst="rect">
            <a:avLst/>
          </a:prstGeom>
          <a:noFill/>
          <a:ln w="12700">
            <a:solidFill>
              <a:srgbClr val="8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000" b="1">
                <a:solidFill>
                  <a:srgbClr val="800000"/>
                </a:solidFill>
              </a:rPr>
              <a:t>1</a:t>
            </a:r>
          </a:p>
        </p:txBody>
      </p:sp>
      <p:sp>
        <p:nvSpPr>
          <p:cNvPr id="94214" name="Line 9"/>
          <p:cNvSpPr>
            <a:spLocks noChangeShapeType="1"/>
          </p:cNvSpPr>
          <p:nvPr/>
        </p:nvSpPr>
        <p:spPr bwMode="blackWhite">
          <a:xfrm>
            <a:off x="3925888" y="1746250"/>
            <a:ext cx="209550" cy="4127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15" name="Rectangle 10"/>
          <p:cNvSpPr>
            <a:spLocks noChangeArrowheads="1"/>
          </p:cNvSpPr>
          <p:nvPr/>
        </p:nvSpPr>
        <p:spPr bwMode="blackWhite">
          <a:xfrm>
            <a:off x="4583113" y="2533650"/>
            <a:ext cx="42259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a:solidFill>
                  <a:schemeClr val="tx1"/>
                </a:solidFill>
              </a:rPr>
              <a:t>Identify the choices to compare.</a:t>
            </a:r>
          </a:p>
        </p:txBody>
      </p:sp>
      <p:sp>
        <p:nvSpPr>
          <p:cNvPr id="94216" name="Text Box 11"/>
          <p:cNvSpPr txBox="1">
            <a:spLocks noChangeArrowheads="1"/>
          </p:cNvSpPr>
          <p:nvPr/>
        </p:nvSpPr>
        <p:spPr bwMode="blackWhite">
          <a:xfrm>
            <a:off x="4224338" y="2549525"/>
            <a:ext cx="385762" cy="409575"/>
          </a:xfrm>
          <a:prstGeom prst="rect">
            <a:avLst/>
          </a:prstGeom>
          <a:noFill/>
          <a:ln w="12700">
            <a:solidFill>
              <a:srgbClr val="8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000" b="1">
                <a:solidFill>
                  <a:srgbClr val="800000"/>
                </a:solidFill>
              </a:rPr>
              <a:t>2</a:t>
            </a:r>
          </a:p>
        </p:txBody>
      </p:sp>
      <p:sp>
        <p:nvSpPr>
          <p:cNvPr id="94217" name="Line 13"/>
          <p:cNvSpPr>
            <a:spLocks noChangeShapeType="1"/>
          </p:cNvSpPr>
          <p:nvPr/>
        </p:nvSpPr>
        <p:spPr bwMode="blackWhite">
          <a:xfrm flipH="1" flipV="1">
            <a:off x="4078288" y="2490788"/>
            <a:ext cx="138112" cy="58737"/>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18" name="Line 14"/>
          <p:cNvSpPr>
            <a:spLocks noChangeShapeType="1"/>
          </p:cNvSpPr>
          <p:nvPr/>
        </p:nvSpPr>
        <p:spPr bwMode="blackWhite">
          <a:xfrm>
            <a:off x="3971925" y="2041525"/>
            <a:ext cx="112713"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19" name="Line 15"/>
          <p:cNvSpPr>
            <a:spLocks noChangeShapeType="1"/>
          </p:cNvSpPr>
          <p:nvPr/>
        </p:nvSpPr>
        <p:spPr bwMode="blackWhite">
          <a:xfrm>
            <a:off x="4084638" y="2030413"/>
            <a:ext cx="0" cy="74136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20" name="Line 16"/>
          <p:cNvSpPr>
            <a:spLocks noChangeShapeType="1"/>
          </p:cNvSpPr>
          <p:nvPr/>
        </p:nvSpPr>
        <p:spPr bwMode="blackWhite">
          <a:xfrm>
            <a:off x="3983038" y="2771775"/>
            <a:ext cx="122237"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21" name="Text Box 17"/>
          <p:cNvSpPr txBox="1">
            <a:spLocks noChangeArrowheads="1"/>
          </p:cNvSpPr>
          <p:nvPr/>
        </p:nvSpPr>
        <p:spPr bwMode="blackWhite">
          <a:xfrm>
            <a:off x="631825" y="3113088"/>
            <a:ext cx="70199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b="1">
                <a:solidFill>
                  <a:schemeClr val="tx1"/>
                </a:solidFill>
              </a:rPr>
              <a:t>Plan on pairwise comparisons (e.g.):</a:t>
            </a:r>
          </a:p>
        </p:txBody>
      </p:sp>
      <p:sp>
        <p:nvSpPr>
          <p:cNvPr id="94222" name="Rectangle 18"/>
          <p:cNvSpPr>
            <a:spLocks noChangeArrowheads="1"/>
          </p:cNvSpPr>
          <p:nvPr/>
        </p:nvSpPr>
        <p:spPr bwMode="blackWhite">
          <a:xfrm>
            <a:off x="5092700" y="3973513"/>
            <a:ext cx="2855913" cy="4095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000" b="1">
                <a:solidFill>
                  <a:schemeClr val="tx1"/>
                </a:solidFill>
              </a:rPr>
              <a:t>Firewire Speed</a:t>
            </a:r>
          </a:p>
        </p:txBody>
      </p:sp>
      <p:sp>
        <p:nvSpPr>
          <p:cNvPr id="94223" name="Rectangle 19"/>
          <p:cNvSpPr>
            <a:spLocks noChangeArrowheads="1"/>
          </p:cNvSpPr>
          <p:nvPr/>
        </p:nvSpPr>
        <p:spPr bwMode="blackWhite">
          <a:xfrm>
            <a:off x="765175" y="3973513"/>
            <a:ext cx="2576513" cy="4095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000" b="1">
                <a:solidFill>
                  <a:schemeClr val="tx1"/>
                </a:solidFill>
              </a:rPr>
              <a:t>Battery Life</a:t>
            </a:r>
          </a:p>
        </p:txBody>
      </p:sp>
      <p:sp>
        <p:nvSpPr>
          <p:cNvPr id="94224" name="Rectangle 20"/>
          <p:cNvSpPr>
            <a:spLocks noChangeArrowheads="1"/>
          </p:cNvSpPr>
          <p:nvPr/>
        </p:nvSpPr>
        <p:spPr bwMode="blackWhite">
          <a:xfrm>
            <a:off x="3627438" y="3973513"/>
            <a:ext cx="10033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000" b="1">
                <a:solidFill>
                  <a:schemeClr val="tx1"/>
                </a:solidFill>
              </a:rPr>
              <a:t>versus</a:t>
            </a:r>
          </a:p>
        </p:txBody>
      </p:sp>
      <p:sp>
        <p:nvSpPr>
          <p:cNvPr id="94225" name="Text Box 21"/>
          <p:cNvSpPr txBox="1">
            <a:spLocks noChangeArrowheads="1"/>
          </p:cNvSpPr>
          <p:nvPr/>
        </p:nvSpPr>
        <p:spPr bwMode="blackWhite">
          <a:xfrm>
            <a:off x="317500" y="4614863"/>
            <a:ext cx="743743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b="1">
                <a:solidFill>
                  <a:schemeClr val="tx1"/>
                </a:solidFill>
              </a:rPr>
              <a:t>A number (1/9 to 9) reflects the judgment </a:t>
            </a:r>
          </a:p>
        </p:txBody>
      </p:sp>
      <p:sp>
        <p:nvSpPr>
          <p:cNvPr id="94226" name="Text Box 22"/>
          <p:cNvSpPr txBox="1">
            <a:spLocks noChangeArrowheads="1"/>
          </p:cNvSpPr>
          <p:nvPr/>
        </p:nvSpPr>
        <p:spPr bwMode="blackWhite">
          <a:xfrm>
            <a:off x="255588" y="5046663"/>
            <a:ext cx="4287837" cy="160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1"/>
                </a:solidFill>
              </a:rPr>
              <a:t>1 = A and B are about equal</a:t>
            </a:r>
          </a:p>
          <a:p>
            <a:pPr eaLnBrk="1" hangingPunct="1"/>
            <a:r>
              <a:rPr lang="en-US" altLang="en-US" sz="1800">
                <a:solidFill>
                  <a:schemeClr val="tx1"/>
                </a:solidFill>
              </a:rPr>
              <a:t>3 = A is slightly greater than B</a:t>
            </a:r>
          </a:p>
          <a:p>
            <a:pPr eaLnBrk="1" hangingPunct="1"/>
            <a:r>
              <a:rPr lang="en-US" altLang="en-US" sz="1800">
                <a:solidFill>
                  <a:schemeClr val="tx1"/>
                </a:solidFill>
              </a:rPr>
              <a:t>5 = A is considerably greater than B</a:t>
            </a:r>
          </a:p>
          <a:p>
            <a:pPr eaLnBrk="1" hangingPunct="1"/>
            <a:r>
              <a:rPr lang="en-US" altLang="en-US" sz="1800">
                <a:solidFill>
                  <a:schemeClr val="tx1"/>
                </a:solidFill>
              </a:rPr>
              <a:t>9 = A is overwhelmingly greater than B</a:t>
            </a:r>
          </a:p>
        </p:txBody>
      </p:sp>
      <p:sp>
        <p:nvSpPr>
          <p:cNvPr id="94227" name="Rectangle 23"/>
          <p:cNvSpPr>
            <a:spLocks noChangeArrowheads="1"/>
          </p:cNvSpPr>
          <p:nvPr/>
        </p:nvSpPr>
        <p:spPr bwMode="blackWhite">
          <a:xfrm>
            <a:off x="1811338" y="3609975"/>
            <a:ext cx="3683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000" b="1">
                <a:solidFill>
                  <a:schemeClr val="tx1"/>
                </a:solidFill>
              </a:rPr>
              <a:t>A</a:t>
            </a:r>
          </a:p>
        </p:txBody>
      </p:sp>
      <p:sp>
        <p:nvSpPr>
          <p:cNvPr id="94228" name="Rectangle 24"/>
          <p:cNvSpPr>
            <a:spLocks noChangeArrowheads="1"/>
          </p:cNvSpPr>
          <p:nvPr/>
        </p:nvSpPr>
        <p:spPr bwMode="blackWhite">
          <a:xfrm>
            <a:off x="6334125" y="3629025"/>
            <a:ext cx="3683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000" b="1">
                <a:solidFill>
                  <a:schemeClr val="tx1"/>
                </a:solidFill>
              </a:rPr>
              <a:t>B</a:t>
            </a:r>
          </a:p>
        </p:txBody>
      </p:sp>
      <p:sp>
        <p:nvSpPr>
          <p:cNvPr id="94229" name="Text Box 31"/>
          <p:cNvSpPr txBox="1">
            <a:spLocks noChangeArrowheads="1"/>
          </p:cNvSpPr>
          <p:nvPr/>
        </p:nvSpPr>
        <p:spPr bwMode="blackWhite">
          <a:xfrm>
            <a:off x="239713" y="3092450"/>
            <a:ext cx="385762" cy="409575"/>
          </a:xfrm>
          <a:prstGeom prst="rect">
            <a:avLst/>
          </a:prstGeom>
          <a:noFill/>
          <a:ln w="12700">
            <a:solidFill>
              <a:srgbClr val="8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000" b="1">
                <a:solidFill>
                  <a:srgbClr val="800000"/>
                </a:solidFill>
              </a:rPr>
              <a:t>3</a:t>
            </a:r>
          </a:p>
        </p:txBody>
      </p:sp>
      <p:sp>
        <p:nvSpPr>
          <p:cNvPr id="94230" name="AutoShape 33"/>
          <p:cNvSpPr>
            <a:spLocks noChangeAspect="1" noChangeArrowheads="1" noTextEdit="1"/>
          </p:cNvSpPr>
          <p:nvPr/>
        </p:nvSpPr>
        <p:spPr bwMode="auto">
          <a:xfrm>
            <a:off x="173038" y="1428750"/>
            <a:ext cx="3743325" cy="1435100"/>
          </a:xfrm>
          <a:prstGeom prst="rect">
            <a:avLst/>
          </a:prstGeom>
          <a:noFill/>
          <a:ln w="127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4231" name="Rectangle 35"/>
          <p:cNvSpPr>
            <a:spLocks noChangeArrowheads="1"/>
          </p:cNvSpPr>
          <p:nvPr/>
        </p:nvSpPr>
        <p:spPr bwMode="auto">
          <a:xfrm>
            <a:off x="254000" y="1438275"/>
            <a:ext cx="1893888" cy="143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4232" name="Rectangle 36"/>
          <p:cNvSpPr>
            <a:spLocks noChangeArrowheads="1"/>
          </p:cNvSpPr>
          <p:nvPr/>
        </p:nvSpPr>
        <p:spPr bwMode="auto">
          <a:xfrm>
            <a:off x="2143125" y="1438275"/>
            <a:ext cx="1768475" cy="1430338"/>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4233" name="Rectangle 37"/>
          <p:cNvSpPr>
            <a:spLocks noChangeArrowheads="1"/>
          </p:cNvSpPr>
          <p:nvPr/>
        </p:nvSpPr>
        <p:spPr bwMode="auto">
          <a:xfrm>
            <a:off x="254000" y="1620838"/>
            <a:ext cx="1887538"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500" b="1">
                <a:solidFill>
                  <a:srgbClr val="000000"/>
                </a:solidFill>
              </a:rPr>
              <a:t>Evaluate based on &gt; </a:t>
            </a:r>
            <a:endParaRPr lang="en-US" altLang="en-US" sz="2000" b="1">
              <a:solidFill>
                <a:schemeClr val="tx1"/>
              </a:solidFill>
            </a:endParaRPr>
          </a:p>
        </p:txBody>
      </p:sp>
      <p:sp>
        <p:nvSpPr>
          <p:cNvPr id="94234" name="Rectangle 38"/>
          <p:cNvSpPr>
            <a:spLocks noChangeArrowheads="1"/>
          </p:cNvSpPr>
          <p:nvPr/>
        </p:nvSpPr>
        <p:spPr bwMode="auto">
          <a:xfrm>
            <a:off x="2452688" y="1646238"/>
            <a:ext cx="1249362"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500" b="1">
                <a:solidFill>
                  <a:srgbClr val="000000"/>
                </a:solidFill>
              </a:rPr>
              <a:t>Feature Value</a:t>
            </a:r>
            <a:endParaRPr lang="en-US" altLang="en-US" sz="2000" b="1">
              <a:solidFill>
                <a:schemeClr val="tx1"/>
              </a:solidFill>
            </a:endParaRPr>
          </a:p>
        </p:txBody>
      </p:sp>
      <p:sp>
        <p:nvSpPr>
          <p:cNvPr id="94235" name="Rectangle 39"/>
          <p:cNvSpPr>
            <a:spLocks noChangeArrowheads="1"/>
          </p:cNvSpPr>
          <p:nvPr/>
        </p:nvSpPr>
        <p:spPr bwMode="auto">
          <a:xfrm>
            <a:off x="2195513" y="2085975"/>
            <a:ext cx="915987"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400">
                <a:solidFill>
                  <a:srgbClr val="000000"/>
                </a:solidFill>
              </a:rPr>
              <a:t>Battery Life</a:t>
            </a:r>
            <a:endParaRPr lang="en-US" altLang="en-US" sz="1400" b="1">
              <a:solidFill>
                <a:schemeClr val="tx1"/>
              </a:solidFill>
            </a:endParaRPr>
          </a:p>
        </p:txBody>
      </p:sp>
      <p:sp>
        <p:nvSpPr>
          <p:cNvPr id="94236" name="Rectangle 40"/>
          <p:cNvSpPr>
            <a:spLocks noChangeArrowheads="1"/>
          </p:cNvSpPr>
          <p:nvPr/>
        </p:nvSpPr>
        <p:spPr bwMode="auto">
          <a:xfrm>
            <a:off x="2200275" y="2347913"/>
            <a:ext cx="1192213"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400">
                <a:solidFill>
                  <a:srgbClr val="000000"/>
                </a:solidFill>
              </a:rPr>
              <a:t>Firewire Speed</a:t>
            </a:r>
            <a:endParaRPr lang="en-US" altLang="en-US" sz="1400" b="1">
              <a:solidFill>
                <a:schemeClr val="tx1"/>
              </a:solidFill>
            </a:endParaRPr>
          </a:p>
        </p:txBody>
      </p:sp>
      <p:sp>
        <p:nvSpPr>
          <p:cNvPr id="94237" name="Rectangle 41"/>
          <p:cNvSpPr>
            <a:spLocks noChangeArrowheads="1"/>
          </p:cNvSpPr>
          <p:nvPr/>
        </p:nvSpPr>
        <p:spPr bwMode="auto">
          <a:xfrm>
            <a:off x="2195513" y="2600325"/>
            <a:ext cx="16033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400">
                <a:solidFill>
                  <a:srgbClr val="000000"/>
                </a:solidFill>
              </a:rPr>
              <a:t>Remote Diagnostics</a:t>
            </a:r>
            <a:endParaRPr lang="en-US" altLang="en-US" sz="1400" b="1">
              <a:solidFill>
                <a:schemeClr val="tx1"/>
              </a:solidFill>
            </a:endParaRPr>
          </a:p>
        </p:txBody>
      </p:sp>
      <p:sp>
        <p:nvSpPr>
          <p:cNvPr id="94238" name="Rectangle 42"/>
          <p:cNvSpPr>
            <a:spLocks noChangeArrowheads="1"/>
          </p:cNvSpPr>
          <p:nvPr/>
        </p:nvSpPr>
        <p:spPr bwMode="auto">
          <a:xfrm>
            <a:off x="542925" y="2327275"/>
            <a:ext cx="1455738"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500" b="1">
                <a:solidFill>
                  <a:srgbClr val="000000"/>
                </a:solidFill>
              </a:rPr>
              <a:t>These factors &gt; </a:t>
            </a:r>
            <a:endParaRPr lang="en-US" altLang="en-US" sz="2000" b="1">
              <a:solidFill>
                <a:schemeClr val="tx1"/>
              </a:solidFill>
            </a:endParaRPr>
          </a:p>
        </p:txBody>
      </p:sp>
      <p:sp>
        <p:nvSpPr>
          <p:cNvPr id="94239" name="Rectangle 43"/>
          <p:cNvSpPr>
            <a:spLocks noChangeArrowheads="1"/>
          </p:cNvSpPr>
          <p:nvPr/>
        </p:nvSpPr>
        <p:spPr bwMode="auto">
          <a:xfrm>
            <a:off x="176213" y="2057400"/>
            <a:ext cx="1974850" cy="428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4240" name="Line 44"/>
          <p:cNvSpPr>
            <a:spLocks noChangeShapeType="1"/>
          </p:cNvSpPr>
          <p:nvPr/>
        </p:nvSpPr>
        <p:spPr bwMode="auto">
          <a:xfrm>
            <a:off x="2135188" y="1428750"/>
            <a:ext cx="0" cy="6286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41" name="Rectangle 45"/>
          <p:cNvSpPr>
            <a:spLocks noChangeArrowheads="1"/>
          </p:cNvSpPr>
          <p:nvPr/>
        </p:nvSpPr>
        <p:spPr bwMode="auto">
          <a:xfrm>
            <a:off x="2135188" y="1428750"/>
            <a:ext cx="15875" cy="6286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4242" name="Line 46"/>
          <p:cNvSpPr>
            <a:spLocks noChangeShapeType="1"/>
          </p:cNvSpPr>
          <p:nvPr/>
        </p:nvSpPr>
        <p:spPr bwMode="auto">
          <a:xfrm>
            <a:off x="2135188" y="2093913"/>
            <a:ext cx="0" cy="7794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43" name="Rectangle 47"/>
          <p:cNvSpPr>
            <a:spLocks noChangeArrowheads="1"/>
          </p:cNvSpPr>
          <p:nvPr/>
        </p:nvSpPr>
        <p:spPr bwMode="auto">
          <a:xfrm>
            <a:off x="2135188" y="2093913"/>
            <a:ext cx="15875" cy="77946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4244" name="Line 50"/>
          <p:cNvSpPr>
            <a:spLocks noChangeShapeType="1"/>
          </p:cNvSpPr>
          <p:nvPr/>
        </p:nvSpPr>
        <p:spPr bwMode="auto">
          <a:xfrm>
            <a:off x="2151063" y="1428750"/>
            <a:ext cx="176530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45" name="Rectangle 51"/>
          <p:cNvSpPr>
            <a:spLocks noChangeArrowheads="1"/>
          </p:cNvSpPr>
          <p:nvPr/>
        </p:nvSpPr>
        <p:spPr bwMode="auto">
          <a:xfrm>
            <a:off x="2151063" y="1428750"/>
            <a:ext cx="1765300" cy="174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4246" name="Line 52"/>
          <p:cNvSpPr>
            <a:spLocks noChangeShapeType="1"/>
          </p:cNvSpPr>
          <p:nvPr/>
        </p:nvSpPr>
        <p:spPr bwMode="auto">
          <a:xfrm>
            <a:off x="2151063" y="2066925"/>
            <a:ext cx="176530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47" name="Rectangle 53"/>
          <p:cNvSpPr>
            <a:spLocks noChangeArrowheads="1"/>
          </p:cNvSpPr>
          <p:nvPr/>
        </p:nvSpPr>
        <p:spPr bwMode="auto">
          <a:xfrm>
            <a:off x="2151063" y="2066925"/>
            <a:ext cx="1765300" cy="190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4248" name="Line 54"/>
          <p:cNvSpPr>
            <a:spLocks noChangeShapeType="1"/>
          </p:cNvSpPr>
          <p:nvPr/>
        </p:nvSpPr>
        <p:spPr bwMode="auto">
          <a:xfrm>
            <a:off x="2151063" y="2301875"/>
            <a:ext cx="176530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49" name="Rectangle 55"/>
          <p:cNvSpPr>
            <a:spLocks noChangeArrowheads="1"/>
          </p:cNvSpPr>
          <p:nvPr/>
        </p:nvSpPr>
        <p:spPr bwMode="auto">
          <a:xfrm>
            <a:off x="2151063" y="2301875"/>
            <a:ext cx="1765300" cy="190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4250" name="Line 56"/>
          <p:cNvSpPr>
            <a:spLocks noChangeShapeType="1"/>
          </p:cNvSpPr>
          <p:nvPr/>
        </p:nvSpPr>
        <p:spPr bwMode="auto">
          <a:xfrm>
            <a:off x="2151063" y="2578100"/>
            <a:ext cx="176530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51" name="Rectangle 57"/>
          <p:cNvSpPr>
            <a:spLocks noChangeArrowheads="1"/>
          </p:cNvSpPr>
          <p:nvPr/>
        </p:nvSpPr>
        <p:spPr bwMode="auto">
          <a:xfrm>
            <a:off x="2151063" y="2578100"/>
            <a:ext cx="1765300" cy="190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4252" name="Line 58"/>
          <p:cNvSpPr>
            <a:spLocks noChangeShapeType="1"/>
          </p:cNvSpPr>
          <p:nvPr/>
        </p:nvSpPr>
        <p:spPr bwMode="auto">
          <a:xfrm>
            <a:off x="2151063" y="2854325"/>
            <a:ext cx="176530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53" name="Rectangle 59"/>
          <p:cNvSpPr>
            <a:spLocks noChangeArrowheads="1"/>
          </p:cNvSpPr>
          <p:nvPr/>
        </p:nvSpPr>
        <p:spPr bwMode="auto">
          <a:xfrm>
            <a:off x="2151063" y="2854325"/>
            <a:ext cx="1765300" cy="190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pic>
        <p:nvPicPr>
          <p:cNvPr id="94254"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4255" name="Group 60"/>
          <p:cNvGrpSpPr>
            <a:grpSpLocks/>
          </p:cNvGrpSpPr>
          <p:nvPr/>
        </p:nvGrpSpPr>
        <p:grpSpPr bwMode="auto">
          <a:xfrm>
            <a:off x="5307013" y="742950"/>
            <a:ext cx="2122487" cy="600075"/>
            <a:chOff x="2103" y="789"/>
            <a:chExt cx="1337" cy="378"/>
          </a:xfrm>
        </p:grpSpPr>
        <p:sp>
          <p:nvSpPr>
            <p:cNvPr id="73786" name="File"/>
            <p:cNvSpPr>
              <a:spLocks noEditPoints="1" noChangeArrowheads="1"/>
            </p:cNvSpPr>
            <p:nvPr/>
          </p:nvSpPr>
          <p:spPr bwMode="auto">
            <a:xfrm>
              <a:off x="2103" y="789"/>
              <a:ext cx="1337" cy="378"/>
            </a:xfrm>
            <a:custGeom>
              <a:avLst/>
              <a:gdLst>
                <a:gd name="T0" fmla="*/ 10981 w 21600"/>
                <a:gd name="T1" fmla="*/ 3240 h 21600"/>
                <a:gd name="T2" fmla="*/ 0 w 21600"/>
                <a:gd name="T3" fmla="*/ 10800 h 21600"/>
                <a:gd name="T4" fmla="*/ 10800 w 21600"/>
                <a:gd name="T5" fmla="*/ 21600 h 21600"/>
                <a:gd name="T6" fmla="*/ 21600 w 21600"/>
                <a:gd name="T7" fmla="*/ 10800 h 21600"/>
                <a:gd name="T8" fmla="*/ 0 w 21600"/>
                <a:gd name="T9" fmla="*/ 21600 h 21600"/>
                <a:gd name="T10" fmla="*/ 21600 w 21600"/>
                <a:gd name="T11" fmla="*/ 21600 h 21600"/>
                <a:gd name="T12" fmla="*/ 1086 w 21600"/>
                <a:gd name="T13" fmla="*/ 4628 h 21600"/>
                <a:gd name="T14" fmla="*/ 20635 w 21600"/>
                <a:gd name="T15" fmla="*/ 20289 h 21600"/>
              </a:gdLst>
              <a:ahLst/>
              <a:cxnLst>
                <a:cxn ang="0">
                  <a:pos x="T0" y="T1"/>
                </a:cxn>
                <a:cxn ang="0">
                  <a:pos x="T2" y="T3"/>
                </a:cxn>
                <a:cxn ang="0">
                  <a:pos x="T4" y="T5"/>
                </a:cxn>
                <a:cxn ang="0">
                  <a:pos x="T6" y="T7"/>
                </a:cxn>
                <a:cxn ang="0">
                  <a:pos x="T8" y="T9"/>
                </a:cxn>
                <a:cxn ang="0">
                  <a:pos x="T10" y="T11"/>
                </a:cxn>
              </a:cxnLst>
              <a:rect l="T12" t="T13" r="T14" b="T15"/>
              <a:pathLst>
                <a:path w="21600" h="21600">
                  <a:moveTo>
                    <a:pt x="19790" y="3240"/>
                  </a:moveTo>
                  <a:cubicBezTo>
                    <a:pt x="10981" y="3240"/>
                    <a:pt x="9171" y="3240"/>
                    <a:pt x="9050" y="3086"/>
                  </a:cubicBezTo>
                  <a:cubicBezTo>
                    <a:pt x="9050" y="2931"/>
                    <a:pt x="8930" y="2777"/>
                    <a:pt x="8930" y="2469"/>
                  </a:cubicBezTo>
                  <a:cubicBezTo>
                    <a:pt x="8930" y="2160"/>
                    <a:pt x="8809" y="1851"/>
                    <a:pt x="8688" y="1389"/>
                  </a:cubicBezTo>
                  <a:cubicBezTo>
                    <a:pt x="8568" y="1080"/>
                    <a:pt x="8326" y="771"/>
                    <a:pt x="8085" y="463"/>
                  </a:cubicBezTo>
                  <a:cubicBezTo>
                    <a:pt x="7723" y="154"/>
                    <a:pt x="7361" y="0"/>
                    <a:pt x="7361" y="0"/>
                  </a:cubicBezTo>
                  <a:cubicBezTo>
                    <a:pt x="7361" y="0"/>
                    <a:pt x="2293" y="0"/>
                    <a:pt x="2051" y="154"/>
                  </a:cubicBezTo>
                  <a:cubicBezTo>
                    <a:pt x="1689" y="309"/>
                    <a:pt x="1448" y="463"/>
                    <a:pt x="1327" y="771"/>
                  </a:cubicBezTo>
                  <a:cubicBezTo>
                    <a:pt x="1207" y="1080"/>
                    <a:pt x="1086" y="1389"/>
                    <a:pt x="965" y="1697"/>
                  </a:cubicBezTo>
                  <a:cubicBezTo>
                    <a:pt x="845" y="2160"/>
                    <a:pt x="724" y="2314"/>
                    <a:pt x="724" y="2469"/>
                  </a:cubicBezTo>
                  <a:cubicBezTo>
                    <a:pt x="603" y="2623"/>
                    <a:pt x="603" y="2777"/>
                    <a:pt x="483" y="2931"/>
                  </a:cubicBezTo>
                  <a:cubicBezTo>
                    <a:pt x="483" y="3086"/>
                    <a:pt x="362" y="3240"/>
                    <a:pt x="241" y="3240"/>
                  </a:cubicBezTo>
                  <a:lnTo>
                    <a:pt x="0" y="3394"/>
                  </a:lnTo>
                  <a:lnTo>
                    <a:pt x="0" y="3703"/>
                  </a:lnTo>
                  <a:lnTo>
                    <a:pt x="0" y="10800"/>
                  </a:lnTo>
                  <a:lnTo>
                    <a:pt x="0" y="21600"/>
                  </a:lnTo>
                  <a:lnTo>
                    <a:pt x="10981" y="21600"/>
                  </a:lnTo>
                  <a:lnTo>
                    <a:pt x="21600" y="21600"/>
                  </a:lnTo>
                  <a:lnTo>
                    <a:pt x="21600" y="10800"/>
                  </a:lnTo>
                  <a:lnTo>
                    <a:pt x="21600" y="5246"/>
                  </a:lnTo>
                  <a:lnTo>
                    <a:pt x="21600" y="4783"/>
                  </a:lnTo>
                  <a:cubicBezTo>
                    <a:pt x="21479" y="4320"/>
                    <a:pt x="21359" y="4011"/>
                    <a:pt x="21117" y="3703"/>
                  </a:cubicBezTo>
                  <a:cubicBezTo>
                    <a:pt x="20876" y="3549"/>
                    <a:pt x="20514" y="3394"/>
                    <a:pt x="20152" y="3240"/>
                  </a:cubicBezTo>
                  <a:close/>
                </a:path>
              </a:pathLst>
            </a:custGeom>
            <a:solidFill>
              <a:schemeClr val="bg1"/>
            </a:solidFill>
            <a:ln w="9525">
              <a:solidFill>
                <a:srgbClr val="000000"/>
              </a:solidFill>
              <a:miter lim="800000"/>
              <a:headEnd/>
              <a:tailEnd/>
            </a:ln>
            <a:effectLst>
              <a:outerShdw dist="107763" dir="2700000" algn="ctr" rotWithShape="0">
                <a:srgbClr val="808080"/>
              </a:outerShdw>
            </a:effectLst>
          </p:spPr>
          <p:txBody>
            <a:bodyPr/>
            <a:lstStyle/>
            <a:p>
              <a:pPr>
                <a:spcBef>
                  <a:spcPct val="0"/>
                </a:spcBef>
                <a:defRPr/>
              </a:pPr>
              <a:endParaRPr lang="en-US" sz="2000">
                <a:solidFill>
                  <a:schemeClr val="tx1"/>
                </a:solidFill>
              </a:endParaRPr>
            </a:p>
          </p:txBody>
        </p:sp>
        <p:sp>
          <p:nvSpPr>
            <p:cNvPr id="94258" name="Rectangle 59"/>
            <p:cNvSpPr>
              <a:spLocks noChangeArrowheads="1"/>
            </p:cNvSpPr>
            <p:nvPr/>
          </p:nvSpPr>
          <p:spPr bwMode="auto">
            <a:xfrm>
              <a:off x="2120" y="879"/>
              <a:ext cx="1316"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92309" tIns="46154" rIns="92309" bIns="46154">
              <a:spAutoFit/>
            </a:bodyPr>
            <a:lstStyle>
              <a:lvl1pPr eaLnBrk="0" hangingPunct="0">
                <a:tabLst>
                  <a:tab pos="292100" algn="l"/>
                  <a:tab pos="571500" algn="l"/>
                </a:tabLst>
                <a:defRPr sz="1600">
                  <a:solidFill>
                    <a:srgbClr val="FFFF99"/>
                  </a:solidFill>
                  <a:latin typeface="Arial" panose="020B0604020202020204" pitchFamily="34" charset="0"/>
                </a:defRPr>
              </a:lvl1pPr>
              <a:lvl2pPr marL="742950" indent="-285750" eaLnBrk="0" hangingPunct="0">
                <a:tabLst>
                  <a:tab pos="292100" algn="l"/>
                  <a:tab pos="571500" algn="l"/>
                </a:tabLst>
                <a:defRPr sz="1600">
                  <a:solidFill>
                    <a:srgbClr val="FFFF99"/>
                  </a:solidFill>
                  <a:latin typeface="Arial" panose="020B0604020202020204" pitchFamily="34" charset="0"/>
                </a:defRPr>
              </a:lvl2pPr>
              <a:lvl3pPr marL="1143000" indent="-228600" eaLnBrk="0" hangingPunct="0">
                <a:tabLst>
                  <a:tab pos="292100" algn="l"/>
                  <a:tab pos="571500" algn="l"/>
                </a:tabLst>
                <a:defRPr sz="1600">
                  <a:solidFill>
                    <a:srgbClr val="FFFF99"/>
                  </a:solidFill>
                  <a:latin typeface="Arial" panose="020B0604020202020204" pitchFamily="34" charset="0"/>
                </a:defRPr>
              </a:lvl3pPr>
              <a:lvl4pPr marL="1600200" indent="-228600" eaLnBrk="0" hangingPunct="0">
                <a:tabLst>
                  <a:tab pos="292100" algn="l"/>
                  <a:tab pos="571500" algn="l"/>
                </a:tabLst>
                <a:defRPr sz="1600">
                  <a:solidFill>
                    <a:srgbClr val="FFFF99"/>
                  </a:solidFill>
                  <a:latin typeface="Arial" panose="020B0604020202020204" pitchFamily="34" charset="0"/>
                </a:defRPr>
              </a:lvl4pPr>
              <a:lvl5pPr marL="2057400" indent="-228600" eaLnBrk="0" hangingPunct="0">
                <a:tabLst>
                  <a:tab pos="292100" algn="l"/>
                  <a:tab pos="571500" algn="l"/>
                </a:tabLst>
                <a:defRPr sz="1600">
                  <a:solidFill>
                    <a:srgbClr val="FFFF99"/>
                  </a:solidFill>
                  <a:latin typeface="Arial" panose="020B0604020202020204" pitchFamily="34" charset="0"/>
                </a:defRPr>
              </a:lvl5pPr>
              <a:lvl6pPr marL="25146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6pPr>
              <a:lvl7pPr marL="29718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7pPr>
              <a:lvl8pPr marL="34290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8pPr>
              <a:lvl9pPr marL="3886200" indent="-228600" eaLnBrk="0" fontAlgn="base" hangingPunct="0">
                <a:spcBef>
                  <a:spcPct val="50000"/>
                </a:spcBef>
                <a:spcAft>
                  <a:spcPct val="0"/>
                </a:spcAft>
                <a:tabLst>
                  <a:tab pos="292100" algn="l"/>
                  <a:tab pos="571500" algn="l"/>
                </a:tabLst>
                <a:defRPr sz="1600">
                  <a:solidFill>
                    <a:srgbClr val="FFFF99"/>
                  </a:solidFill>
                  <a:latin typeface="Arial" panose="020B0604020202020204" pitchFamily="34" charset="0"/>
                </a:defRPr>
              </a:lvl9pPr>
            </a:lstStyle>
            <a:p>
              <a:pPr eaLnBrk="1" hangingPunct="1"/>
              <a:r>
                <a:rPr lang="en-US" altLang="ja-JP" sz="2000">
                  <a:solidFill>
                    <a:schemeClr val="tx1"/>
                  </a:solidFill>
                  <a:ea typeface="ＭＳ Ｐゴシック" panose="020B0600070205080204" pitchFamily="34" charset="-128"/>
                </a:rPr>
                <a:t>Open “AHP1.xls”</a:t>
              </a:r>
              <a:endParaRPr lang="en-US" altLang="en-US" sz="2000">
                <a:solidFill>
                  <a:schemeClr val="tx1"/>
                </a:solidFill>
                <a:ea typeface="ＭＳ Ｐゴシック" panose="020B0600070205080204" pitchFamily="34" charset="-128"/>
              </a:endParaRPr>
            </a:p>
          </p:txBody>
        </p:sp>
      </p:grpSp>
      <p:sp>
        <p:nvSpPr>
          <p:cNvPr id="94256" name="Text Box 22"/>
          <p:cNvSpPr txBox="1">
            <a:spLocks noChangeArrowheads="1"/>
          </p:cNvSpPr>
          <p:nvPr/>
        </p:nvSpPr>
        <p:spPr bwMode="blackWhite">
          <a:xfrm>
            <a:off x="4438650" y="4995863"/>
            <a:ext cx="4456113" cy="1192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1"/>
                </a:solidFill>
              </a:rPr>
              <a:t>1/3 = B is slightly greater than A </a:t>
            </a:r>
          </a:p>
          <a:p>
            <a:pPr eaLnBrk="1" hangingPunct="1"/>
            <a:r>
              <a:rPr lang="en-US" altLang="en-US" sz="1800">
                <a:solidFill>
                  <a:schemeClr val="tx1"/>
                </a:solidFill>
              </a:rPr>
              <a:t>1/5 = B is considerably greater than A</a:t>
            </a:r>
          </a:p>
          <a:p>
            <a:pPr eaLnBrk="1" hangingPunct="1"/>
            <a:r>
              <a:rPr lang="en-US" altLang="en-US" sz="1800">
                <a:solidFill>
                  <a:schemeClr val="tx1"/>
                </a:solidFill>
              </a:rPr>
              <a:t>1/9 = B is overwhelmingly greater than A</a:t>
            </a:r>
          </a:p>
        </p:txBody>
      </p:sp>
    </p:spTree>
  </p:cSld>
  <p:clrMapOvr>
    <a:masterClrMapping/>
  </p:clrMapOvr>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idx="4294967295"/>
          </p:nvPr>
        </p:nvSpPr>
        <p:spPr>
          <a:xfrm>
            <a:off x="257175" y="500063"/>
            <a:ext cx="8505825" cy="433387"/>
          </a:xfrm>
        </p:spPr>
        <p:txBody>
          <a:bodyPr lIns="91440" tIns="45720" rIns="91440" bIns="45720" anchor="ctr"/>
          <a:lstStyle/>
          <a:p>
            <a:pPr eaLnBrk="1" hangingPunct="1"/>
            <a:r>
              <a:rPr lang="en-US" altLang="en-US"/>
              <a:t>Simple AHP Example</a:t>
            </a:r>
          </a:p>
        </p:txBody>
      </p:sp>
      <p:sp>
        <p:nvSpPr>
          <p:cNvPr id="95235" name="Text Box 11"/>
          <p:cNvSpPr txBox="1">
            <a:spLocks noChangeArrowheads="1"/>
          </p:cNvSpPr>
          <p:nvPr/>
        </p:nvSpPr>
        <p:spPr bwMode="blackWhite">
          <a:xfrm>
            <a:off x="4327525" y="1458913"/>
            <a:ext cx="385763" cy="409575"/>
          </a:xfrm>
          <a:prstGeom prst="rect">
            <a:avLst/>
          </a:prstGeom>
          <a:noFill/>
          <a:ln w="12700">
            <a:solidFill>
              <a:srgbClr val="8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000" b="1">
                <a:solidFill>
                  <a:srgbClr val="800000"/>
                </a:solidFill>
              </a:rPr>
              <a:t>4</a:t>
            </a:r>
          </a:p>
        </p:txBody>
      </p:sp>
      <p:sp>
        <p:nvSpPr>
          <p:cNvPr id="95236" name="Text Box 12"/>
          <p:cNvSpPr txBox="1">
            <a:spLocks noChangeArrowheads="1"/>
          </p:cNvSpPr>
          <p:nvPr/>
        </p:nvSpPr>
        <p:spPr bwMode="blackWhite">
          <a:xfrm>
            <a:off x="4338638" y="4327525"/>
            <a:ext cx="385762" cy="409575"/>
          </a:xfrm>
          <a:prstGeom prst="rect">
            <a:avLst/>
          </a:prstGeom>
          <a:noFill/>
          <a:ln w="12700">
            <a:solidFill>
              <a:srgbClr val="8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000" b="1">
                <a:solidFill>
                  <a:srgbClr val="800000"/>
                </a:solidFill>
              </a:rPr>
              <a:t>5</a:t>
            </a:r>
          </a:p>
        </p:txBody>
      </p:sp>
      <p:sp>
        <p:nvSpPr>
          <p:cNvPr id="95237" name="Rectangle 16"/>
          <p:cNvSpPr>
            <a:spLocks noChangeArrowheads="1"/>
          </p:cNvSpPr>
          <p:nvPr/>
        </p:nvSpPr>
        <p:spPr bwMode="gray">
          <a:xfrm>
            <a:off x="4783138" y="1312863"/>
            <a:ext cx="413385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Judging: Move sliders to reflect each paired comparison.</a:t>
            </a:r>
          </a:p>
        </p:txBody>
      </p:sp>
      <p:sp>
        <p:nvSpPr>
          <p:cNvPr id="95238" name="Line 17"/>
          <p:cNvSpPr>
            <a:spLocks noChangeShapeType="1"/>
          </p:cNvSpPr>
          <p:nvPr/>
        </p:nvSpPr>
        <p:spPr bwMode="gray">
          <a:xfrm flipH="1">
            <a:off x="4646613" y="1954213"/>
            <a:ext cx="276225" cy="45085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5239" name="Rectangle 19"/>
          <p:cNvSpPr>
            <a:spLocks noChangeArrowheads="1"/>
          </p:cNvSpPr>
          <p:nvPr/>
        </p:nvSpPr>
        <p:spPr bwMode="gray">
          <a:xfrm>
            <a:off x="4797425" y="4313238"/>
            <a:ext cx="40449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a:solidFill>
                  <a:schemeClr val="tx1"/>
                </a:solidFill>
              </a:rPr>
              <a:t>Judgments are stored in an array. </a:t>
            </a:r>
          </a:p>
        </p:txBody>
      </p:sp>
      <p:pic>
        <p:nvPicPr>
          <p:cNvPr id="95240"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5241" name="Picture 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gray">
          <a:xfrm>
            <a:off x="647700" y="2211388"/>
            <a:ext cx="7134225" cy="164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pic>
        <p:nvPicPr>
          <p:cNvPr id="95242" name="Picture 1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gray">
          <a:xfrm>
            <a:off x="304800" y="4992688"/>
            <a:ext cx="8451850"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Tree>
  </p:cSld>
  <p:clrMapOvr>
    <a:masterClrMapping/>
  </p:clrMapOvr>
  <p:transition/>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1026"/>
          <p:cNvSpPr>
            <a:spLocks noGrp="1" noChangeArrowheads="1"/>
          </p:cNvSpPr>
          <p:nvPr>
            <p:ph type="title" idx="4294967295"/>
          </p:nvPr>
        </p:nvSpPr>
        <p:spPr>
          <a:xfrm>
            <a:off x="196850" y="457200"/>
            <a:ext cx="8694738" cy="725488"/>
          </a:xfrm>
        </p:spPr>
        <p:txBody>
          <a:bodyPr lIns="91440" tIns="45720" rIns="91440" bIns="45720" anchor="ctr"/>
          <a:lstStyle/>
          <a:p>
            <a:pPr eaLnBrk="1" hangingPunct="1"/>
            <a:r>
              <a:rPr lang="en-US" altLang="en-US"/>
              <a:t>AHP Orientation</a:t>
            </a:r>
            <a:br>
              <a:rPr lang="en-US" altLang="en-US"/>
            </a:br>
            <a:r>
              <a:rPr lang="en-US" altLang="en-US" sz="2400"/>
              <a:t>Synthesizing Judgments &amp; Inconsistency</a:t>
            </a:r>
          </a:p>
        </p:txBody>
      </p:sp>
      <p:sp>
        <p:nvSpPr>
          <p:cNvPr id="96259" name="Text Box 1033"/>
          <p:cNvSpPr txBox="1">
            <a:spLocks noChangeArrowheads="1"/>
          </p:cNvSpPr>
          <p:nvPr/>
        </p:nvSpPr>
        <p:spPr bwMode="blackWhite">
          <a:xfrm>
            <a:off x="7243763" y="1585913"/>
            <a:ext cx="16637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1"/>
                </a:solidFill>
              </a:rPr>
              <a:t>The array of judgments is synthesized to a ratio scale.</a:t>
            </a:r>
          </a:p>
        </p:txBody>
      </p:sp>
      <p:sp>
        <p:nvSpPr>
          <p:cNvPr id="96260" name="Text Box 1034"/>
          <p:cNvSpPr txBox="1">
            <a:spLocks noChangeArrowheads="1"/>
          </p:cNvSpPr>
          <p:nvPr/>
        </p:nvSpPr>
        <p:spPr bwMode="blackWhite">
          <a:xfrm>
            <a:off x="6100763" y="3889375"/>
            <a:ext cx="2714625"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1"/>
                </a:solidFill>
              </a:rPr>
              <a:t>Inconsistency among comparisons can be assessed.</a:t>
            </a:r>
          </a:p>
        </p:txBody>
      </p:sp>
      <p:sp>
        <p:nvSpPr>
          <p:cNvPr id="96261" name="Text Box 1035"/>
          <p:cNvSpPr txBox="1">
            <a:spLocks noChangeArrowheads="1"/>
          </p:cNvSpPr>
          <p:nvPr/>
        </p:nvSpPr>
        <p:spPr bwMode="blackWhite">
          <a:xfrm>
            <a:off x="6861175" y="1690688"/>
            <a:ext cx="381000" cy="409575"/>
          </a:xfrm>
          <a:prstGeom prst="rect">
            <a:avLst/>
          </a:prstGeom>
          <a:noFill/>
          <a:ln w="12700">
            <a:solidFill>
              <a:srgbClr val="8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000" b="1">
                <a:solidFill>
                  <a:srgbClr val="800000"/>
                </a:solidFill>
              </a:rPr>
              <a:t>6</a:t>
            </a:r>
          </a:p>
        </p:txBody>
      </p:sp>
      <p:sp>
        <p:nvSpPr>
          <p:cNvPr id="96262" name="Text Box 1036"/>
          <p:cNvSpPr txBox="1">
            <a:spLocks noChangeArrowheads="1"/>
          </p:cNvSpPr>
          <p:nvPr/>
        </p:nvSpPr>
        <p:spPr bwMode="blackWhite">
          <a:xfrm>
            <a:off x="5637213" y="3997325"/>
            <a:ext cx="385762" cy="409575"/>
          </a:xfrm>
          <a:prstGeom prst="rect">
            <a:avLst/>
          </a:prstGeom>
          <a:noFill/>
          <a:ln w="12700">
            <a:solidFill>
              <a:srgbClr val="8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000" b="1">
                <a:solidFill>
                  <a:srgbClr val="800000"/>
                </a:solidFill>
              </a:rPr>
              <a:t>7</a:t>
            </a:r>
          </a:p>
        </p:txBody>
      </p:sp>
      <p:sp>
        <p:nvSpPr>
          <p:cNvPr id="96263" name="Freeform 1038"/>
          <p:cNvSpPr>
            <a:spLocks/>
          </p:cNvSpPr>
          <p:nvPr/>
        </p:nvSpPr>
        <p:spPr bwMode="blackWhite">
          <a:xfrm rot="-284308">
            <a:off x="8108950" y="4649788"/>
            <a:ext cx="706438" cy="1254125"/>
          </a:xfrm>
          <a:custGeom>
            <a:avLst/>
            <a:gdLst>
              <a:gd name="T0" fmla="*/ 0 w 357"/>
              <a:gd name="T1" fmla="*/ 0 h 857"/>
              <a:gd name="T2" fmla="*/ 2147483647 w 357"/>
              <a:gd name="T3" fmla="*/ 2147483647 h 857"/>
              <a:gd name="T4" fmla="*/ 2147483647 w 357"/>
              <a:gd name="T5" fmla="*/ 2147483647 h 857"/>
              <a:gd name="T6" fmla="*/ 0 60000 65536"/>
              <a:gd name="T7" fmla="*/ 0 60000 65536"/>
              <a:gd name="T8" fmla="*/ 0 60000 65536"/>
              <a:gd name="T9" fmla="*/ 0 w 357"/>
              <a:gd name="T10" fmla="*/ 0 h 857"/>
              <a:gd name="T11" fmla="*/ 357 w 357"/>
              <a:gd name="T12" fmla="*/ 857 h 857"/>
            </a:gdLst>
            <a:ahLst/>
            <a:cxnLst>
              <a:cxn ang="T6">
                <a:pos x="T0" y="T1"/>
              </a:cxn>
              <a:cxn ang="T7">
                <a:pos x="T2" y="T3"/>
              </a:cxn>
              <a:cxn ang="T8">
                <a:pos x="T4" y="T5"/>
              </a:cxn>
            </a:cxnLst>
            <a:rect l="T9" t="T10" r="T11" b="T12"/>
            <a:pathLst>
              <a:path w="357" h="857">
                <a:moveTo>
                  <a:pt x="0" y="0"/>
                </a:moveTo>
                <a:cubicBezTo>
                  <a:pt x="148" y="110"/>
                  <a:pt x="297" y="221"/>
                  <a:pt x="327" y="364"/>
                </a:cubicBezTo>
                <a:cubicBezTo>
                  <a:pt x="357" y="507"/>
                  <a:pt x="268" y="682"/>
                  <a:pt x="179" y="857"/>
                </a:cubicBezTo>
              </a:path>
            </a:pathLst>
          </a:custGeom>
          <a:noFill/>
          <a:ln w="28575">
            <a:solidFill>
              <a:schemeClr val="bg1"/>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96264" name="Line 1039"/>
          <p:cNvSpPr>
            <a:spLocks noChangeShapeType="1"/>
          </p:cNvSpPr>
          <p:nvPr/>
        </p:nvSpPr>
        <p:spPr bwMode="blackWhite">
          <a:xfrm>
            <a:off x="3746500" y="6142038"/>
            <a:ext cx="914400" cy="130175"/>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96265"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6266" name="Picture 1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gray">
          <a:xfrm>
            <a:off x="222250" y="1397000"/>
            <a:ext cx="6327775" cy="801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pic>
        <p:nvPicPr>
          <p:cNvPr id="96267" name="Picture 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gray">
          <a:xfrm>
            <a:off x="706438" y="2352675"/>
            <a:ext cx="4343400" cy="3656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grpSp>
        <p:nvGrpSpPr>
          <p:cNvPr id="96268" name="Group 24"/>
          <p:cNvGrpSpPr>
            <a:grpSpLocks/>
          </p:cNvGrpSpPr>
          <p:nvPr/>
        </p:nvGrpSpPr>
        <p:grpSpPr bwMode="auto">
          <a:xfrm>
            <a:off x="533400" y="2317750"/>
            <a:ext cx="4830763" cy="4013200"/>
            <a:chOff x="218" y="1492"/>
            <a:chExt cx="3043" cy="2528"/>
          </a:xfrm>
        </p:grpSpPr>
        <p:sp>
          <p:nvSpPr>
            <p:cNvPr id="96303" name="Rectangle 18"/>
            <p:cNvSpPr>
              <a:spLocks noChangeArrowheads="1"/>
            </p:cNvSpPr>
            <p:nvPr/>
          </p:nvSpPr>
          <p:spPr bwMode="white">
            <a:xfrm>
              <a:off x="258" y="3681"/>
              <a:ext cx="2726" cy="1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96304" name="Rectangle 20"/>
            <p:cNvSpPr>
              <a:spLocks noChangeArrowheads="1"/>
            </p:cNvSpPr>
            <p:nvPr/>
          </p:nvSpPr>
          <p:spPr bwMode="white">
            <a:xfrm>
              <a:off x="239" y="1634"/>
              <a:ext cx="155" cy="22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grpSp>
          <p:nvGrpSpPr>
            <p:cNvPr id="96305" name="Group 23"/>
            <p:cNvGrpSpPr>
              <a:grpSpLocks/>
            </p:cNvGrpSpPr>
            <p:nvPr/>
          </p:nvGrpSpPr>
          <p:grpSpPr bwMode="auto">
            <a:xfrm>
              <a:off x="218" y="1492"/>
              <a:ext cx="3043" cy="2528"/>
              <a:chOff x="218" y="1492"/>
              <a:chExt cx="3043" cy="2528"/>
            </a:xfrm>
          </p:grpSpPr>
          <p:sp>
            <p:nvSpPr>
              <p:cNvPr id="96306" name="Rectangle 19"/>
              <p:cNvSpPr>
                <a:spLocks noChangeArrowheads="1"/>
              </p:cNvSpPr>
              <p:nvPr/>
            </p:nvSpPr>
            <p:spPr bwMode="white">
              <a:xfrm>
                <a:off x="2974" y="1619"/>
                <a:ext cx="123" cy="240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96307" name="Rectangle 17"/>
              <p:cNvSpPr>
                <a:spLocks noChangeArrowheads="1"/>
              </p:cNvSpPr>
              <p:nvPr/>
            </p:nvSpPr>
            <p:spPr bwMode="white">
              <a:xfrm>
                <a:off x="218" y="1492"/>
                <a:ext cx="3043" cy="14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grpSp>
      </p:grpSp>
      <p:sp>
        <p:nvSpPr>
          <p:cNvPr id="96269" name="Text Box 1037"/>
          <p:cNvSpPr txBox="1">
            <a:spLocks noChangeArrowheads="1"/>
          </p:cNvSpPr>
          <p:nvPr/>
        </p:nvSpPr>
        <p:spPr bwMode="auto">
          <a:xfrm>
            <a:off x="346075" y="5876925"/>
            <a:ext cx="3275013" cy="581025"/>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b="1" i="1">
                <a:solidFill>
                  <a:schemeClr val="tx1"/>
                </a:solidFill>
              </a:rPr>
              <a:t>Consistency ratio &gt; about 0.1 </a:t>
            </a:r>
            <a:br>
              <a:rPr lang="en-US" altLang="en-US" b="1" i="1">
                <a:solidFill>
                  <a:schemeClr val="tx1"/>
                </a:solidFill>
              </a:rPr>
            </a:br>
            <a:r>
              <a:rPr lang="en-US" altLang="en-US" b="1" i="1">
                <a:solidFill>
                  <a:schemeClr val="tx1"/>
                </a:solidFill>
              </a:rPr>
              <a:t>would flag potential concern</a:t>
            </a:r>
          </a:p>
        </p:txBody>
      </p:sp>
      <p:grpSp>
        <p:nvGrpSpPr>
          <p:cNvPr id="96270" name="Group 28"/>
          <p:cNvGrpSpPr>
            <a:grpSpLocks noChangeAspect="1"/>
          </p:cNvGrpSpPr>
          <p:nvPr/>
        </p:nvGrpSpPr>
        <p:grpSpPr bwMode="auto">
          <a:xfrm>
            <a:off x="4889500" y="5287963"/>
            <a:ext cx="3219450" cy="1154112"/>
            <a:chOff x="3080" y="3331"/>
            <a:chExt cx="2028" cy="727"/>
          </a:xfrm>
        </p:grpSpPr>
        <p:sp>
          <p:nvSpPr>
            <p:cNvPr id="96271" name="AutoShape 27"/>
            <p:cNvSpPr>
              <a:spLocks noChangeAspect="1" noChangeArrowheads="1" noTextEdit="1"/>
            </p:cNvSpPr>
            <p:nvPr/>
          </p:nvSpPr>
          <p:spPr bwMode="auto">
            <a:xfrm>
              <a:off x="3080" y="3331"/>
              <a:ext cx="1995" cy="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6272" name="Rectangle 29"/>
            <p:cNvSpPr>
              <a:spLocks noChangeArrowheads="1"/>
            </p:cNvSpPr>
            <p:nvPr/>
          </p:nvSpPr>
          <p:spPr bwMode="auto">
            <a:xfrm>
              <a:off x="3085" y="3336"/>
              <a:ext cx="1988" cy="70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96273" name="Rectangle 30"/>
            <p:cNvSpPr>
              <a:spLocks noChangeArrowheads="1"/>
            </p:cNvSpPr>
            <p:nvPr/>
          </p:nvSpPr>
          <p:spPr bwMode="auto">
            <a:xfrm>
              <a:off x="4137" y="3340"/>
              <a:ext cx="223"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200">
                  <a:solidFill>
                    <a:srgbClr val="000000"/>
                  </a:solidFill>
                </a:rPr>
                <a:t>n = </a:t>
              </a:r>
              <a:endParaRPr lang="en-US" altLang="en-US" sz="2000">
                <a:solidFill>
                  <a:schemeClr val="tx1"/>
                </a:solidFill>
              </a:endParaRPr>
            </a:p>
          </p:txBody>
        </p:sp>
        <p:sp>
          <p:nvSpPr>
            <p:cNvPr id="96274" name="Rectangle 31"/>
            <p:cNvSpPr>
              <a:spLocks noChangeArrowheads="1"/>
            </p:cNvSpPr>
            <p:nvPr/>
          </p:nvSpPr>
          <p:spPr bwMode="auto">
            <a:xfrm>
              <a:off x="4997" y="3340"/>
              <a:ext cx="102"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200">
                  <a:solidFill>
                    <a:srgbClr val="000000"/>
                  </a:solidFill>
                </a:rPr>
                <a:t>5</a:t>
              </a:r>
              <a:endParaRPr lang="en-US" altLang="en-US" sz="2000">
                <a:solidFill>
                  <a:schemeClr val="tx1"/>
                </a:solidFill>
              </a:endParaRPr>
            </a:p>
          </p:txBody>
        </p:sp>
        <p:sp>
          <p:nvSpPr>
            <p:cNvPr id="96275" name="Rectangle 32"/>
            <p:cNvSpPr>
              <a:spLocks noChangeArrowheads="1"/>
            </p:cNvSpPr>
            <p:nvPr/>
          </p:nvSpPr>
          <p:spPr bwMode="auto">
            <a:xfrm>
              <a:off x="3412" y="3653"/>
              <a:ext cx="865"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200">
                  <a:solidFill>
                    <a:srgbClr val="5F5F5F"/>
                  </a:solidFill>
                </a:rPr>
                <a:t>Consistency Index =</a:t>
              </a:r>
              <a:endParaRPr lang="en-US" altLang="en-US" sz="2000">
                <a:solidFill>
                  <a:srgbClr val="5F5F5F"/>
                </a:solidFill>
              </a:endParaRPr>
            </a:p>
          </p:txBody>
        </p:sp>
        <p:sp>
          <p:nvSpPr>
            <p:cNvPr id="96276" name="Rectangle 33"/>
            <p:cNvSpPr>
              <a:spLocks noChangeArrowheads="1"/>
            </p:cNvSpPr>
            <p:nvPr/>
          </p:nvSpPr>
          <p:spPr bwMode="auto">
            <a:xfrm>
              <a:off x="4859" y="3653"/>
              <a:ext cx="18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200">
                  <a:solidFill>
                    <a:srgbClr val="5F5F5F"/>
                  </a:solidFill>
                </a:rPr>
                <a:t>0.03</a:t>
              </a:r>
              <a:endParaRPr lang="en-US" altLang="en-US" sz="2000">
                <a:solidFill>
                  <a:srgbClr val="5F5F5F"/>
                </a:solidFill>
              </a:endParaRPr>
            </a:p>
          </p:txBody>
        </p:sp>
        <p:sp>
          <p:nvSpPr>
            <p:cNvPr id="96277" name="Rectangle 34"/>
            <p:cNvSpPr>
              <a:spLocks noChangeArrowheads="1"/>
            </p:cNvSpPr>
            <p:nvPr/>
          </p:nvSpPr>
          <p:spPr bwMode="auto">
            <a:xfrm>
              <a:off x="3134" y="3892"/>
              <a:ext cx="1249"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500" b="1">
                  <a:solidFill>
                    <a:srgbClr val="000000"/>
                  </a:solidFill>
                </a:rPr>
                <a:t>Consistency Ratio = </a:t>
              </a:r>
              <a:endParaRPr lang="en-US" altLang="en-US" sz="2000">
                <a:solidFill>
                  <a:schemeClr val="tx1"/>
                </a:solidFill>
              </a:endParaRPr>
            </a:p>
          </p:txBody>
        </p:sp>
        <p:sp>
          <p:nvSpPr>
            <p:cNvPr id="96278" name="Rectangle 35"/>
            <p:cNvSpPr>
              <a:spLocks noChangeArrowheads="1"/>
            </p:cNvSpPr>
            <p:nvPr/>
          </p:nvSpPr>
          <p:spPr bwMode="auto">
            <a:xfrm>
              <a:off x="4817" y="3892"/>
              <a:ext cx="291"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500" b="1">
                  <a:solidFill>
                    <a:srgbClr val="000000"/>
                  </a:solidFill>
                </a:rPr>
                <a:t>0.03</a:t>
              </a:r>
              <a:endParaRPr lang="en-US" altLang="en-US" sz="2000">
                <a:solidFill>
                  <a:schemeClr val="tx1"/>
                </a:solidFill>
              </a:endParaRPr>
            </a:p>
          </p:txBody>
        </p:sp>
        <p:sp>
          <p:nvSpPr>
            <p:cNvPr id="96279" name="Line 36"/>
            <p:cNvSpPr>
              <a:spLocks noChangeShapeType="1"/>
            </p:cNvSpPr>
            <p:nvPr/>
          </p:nvSpPr>
          <p:spPr bwMode="auto">
            <a:xfrm>
              <a:off x="4322" y="3331"/>
              <a:ext cx="0" cy="13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280" name="Rectangle 37"/>
            <p:cNvSpPr>
              <a:spLocks noChangeArrowheads="1"/>
            </p:cNvSpPr>
            <p:nvPr/>
          </p:nvSpPr>
          <p:spPr bwMode="auto">
            <a:xfrm>
              <a:off x="4322" y="3331"/>
              <a:ext cx="9" cy="13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96281" name="Line 38"/>
            <p:cNvSpPr>
              <a:spLocks noChangeShapeType="1"/>
            </p:cNvSpPr>
            <p:nvPr/>
          </p:nvSpPr>
          <p:spPr bwMode="auto">
            <a:xfrm>
              <a:off x="5065" y="3340"/>
              <a:ext cx="0" cy="1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282" name="Rectangle 39"/>
            <p:cNvSpPr>
              <a:spLocks noChangeArrowheads="1"/>
            </p:cNvSpPr>
            <p:nvPr/>
          </p:nvSpPr>
          <p:spPr bwMode="auto">
            <a:xfrm>
              <a:off x="5065" y="3340"/>
              <a:ext cx="10" cy="12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96283" name="Line 40"/>
            <p:cNvSpPr>
              <a:spLocks noChangeShapeType="1"/>
            </p:cNvSpPr>
            <p:nvPr/>
          </p:nvSpPr>
          <p:spPr bwMode="auto">
            <a:xfrm>
              <a:off x="4322" y="3599"/>
              <a:ext cx="0" cy="17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284" name="Rectangle 41"/>
            <p:cNvSpPr>
              <a:spLocks noChangeArrowheads="1"/>
            </p:cNvSpPr>
            <p:nvPr/>
          </p:nvSpPr>
          <p:spPr bwMode="auto">
            <a:xfrm>
              <a:off x="4322" y="3599"/>
              <a:ext cx="9" cy="17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96285" name="Line 42"/>
            <p:cNvSpPr>
              <a:spLocks noChangeShapeType="1"/>
            </p:cNvSpPr>
            <p:nvPr/>
          </p:nvSpPr>
          <p:spPr bwMode="auto">
            <a:xfrm>
              <a:off x="5065" y="3608"/>
              <a:ext cx="0" cy="16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286" name="Rectangle 43"/>
            <p:cNvSpPr>
              <a:spLocks noChangeArrowheads="1"/>
            </p:cNvSpPr>
            <p:nvPr/>
          </p:nvSpPr>
          <p:spPr bwMode="auto">
            <a:xfrm>
              <a:off x="5065" y="3608"/>
              <a:ext cx="10" cy="16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96287" name="Line 44"/>
            <p:cNvSpPr>
              <a:spLocks noChangeShapeType="1"/>
            </p:cNvSpPr>
            <p:nvPr/>
          </p:nvSpPr>
          <p:spPr bwMode="auto">
            <a:xfrm>
              <a:off x="4322" y="3890"/>
              <a:ext cx="0" cy="15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288" name="Rectangle 45"/>
            <p:cNvSpPr>
              <a:spLocks noChangeArrowheads="1"/>
            </p:cNvSpPr>
            <p:nvPr/>
          </p:nvSpPr>
          <p:spPr bwMode="auto">
            <a:xfrm>
              <a:off x="4322" y="3890"/>
              <a:ext cx="9" cy="15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96289" name="Line 46"/>
            <p:cNvSpPr>
              <a:spLocks noChangeShapeType="1"/>
            </p:cNvSpPr>
            <p:nvPr/>
          </p:nvSpPr>
          <p:spPr bwMode="auto">
            <a:xfrm>
              <a:off x="5065" y="3899"/>
              <a:ext cx="0" cy="14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290" name="Rectangle 47"/>
            <p:cNvSpPr>
              <a:spLocks noChangeArrowheads="1"/>
            </p:cNvSpPr>
            <p:nvPr/>
          </p:nvSpPr>
          <p:spPr bwMode="auto">
            <a:xfrm>
              <a:off x="5065" y="3899"/>
              <a:ext cx="10" cy="14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96291" name="Line 48"/>
            <p:cNvSpPr>
              <a:spLocks noChangeShapeType="1"/>
            </p:cNvSpPr>
            <p:nvPr/>
          </p:nvSpPr>
          <p:spPr bwMode="auto">
            <a:xfrm>
              <a:off x="4331" y="3331"/>
              <a:ext cx="744"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292" name="Rectangle 49"/>
            <p:cNvSpPr>
              <a:spLocks noChangeArrowheads="1"/>
            </p:cNvSpPr>
            <p:nvPr/>
          </p:nvSpPr>
          <p:spPr bwMode="auto">
            <a:xfrm>
              <a:off x="4331" y="3331"/>
              <a:ext cx="744"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96293" name="Line 50"/>
            <p:cNvSpPr>
              <a:spLocks noChangeShapeType="1"/>
            </p:cNvSpPr>
            <p:nvPr/>
          </p:nvSpPr>
          <p:spPr bwMode="auto">
            <a:xfrm>
              <a:off x="4331" y="3454"/>
              <a:ext cx="744"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294" name="Rectangle 51"/>
            <p:cNvSpPr>
              <a:spLocks noChangeArrowheads="1"/>
            </p:cNvSpPr>
            <p:nvPr/>
          </p:nvSpPr>
          <p:spPr bwMode="auto">
            <a:xfrm>
              <a:off x="4331" y="3454"/>
              <a:ext cx="744"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96295" name="Line 52"/>
            <p:cNvSpPr>
              <a:spLocks noChangeShapeType="1"/>
            </p:cNvSpPr>
            <p:nvPr/>
          </p:nvSpPr>
          <p:spPr bwMode="auto">
            <a:xfrm>
              <a:off x="4331" y="3599"/>
              <a:ext cx="744"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296" name="Rectangle 53"/>
            <p:cNvSpPr>
              <a:spLocks noChangeArrowheads="1"/>
            </p:cNvSpPr>
            <p:nvPr/>
          </p:nvSpPr>
          <p:spPr bwMode="auto">
            <a:xfrm>
              <a:off x="4331" y="3599"/>
              <a:ext cx="744"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96297" name="Line 54"/>
            <p:cNvSpPr>
              <a:spLocks noChangeShapeType="1"/>
            </p:cNvSpPr>
            <p:nvPr/>
          </p:nvSpPr>
          <p:spPr bwMode="auto">
            <a:xfrm>
              <a:off x="4331" y="3767"/>
              <a:ext cx="744"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298" name="Rectangle 55"/>
            <p:cNvSpPr>
              <a:spLocks noChangeArrowheads="1"/>
            </p:cNvSpPr>
            <p:nvPr/>
          </p:nvSpPr>
          <p:spPr bwMode="auto">
            <a:xfrm>
              <a:off x="4331" y="3767"/>
              <a:ext cx="744"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96299" name="Line 56"/>
            <p:cNvSpPr>
              <a:spLocks noChangeShapeType="1"/>
            </p:cNvSpPr>
            <p:nvPr/>
          </p:nvSpPr>
          <p:spPr bwMode="auto">
            <a:xfrm>
              <a:off x="4331" y="3890"/>
              <a:ext cx="744"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300" name="Rectangle 57"/>
            <p:cNvSpPr>
              <a:spLocks noChangeArrowheads="1"/>
            </p:cNvSpPr>
            <p:nvPr/>
          </p:nvSpPr>
          <p:spPr bwMode="auto">
            <a:xfrm>
              <a:off x="4331" y="3890"/>
              <a:ext cx="744"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sp>
          <p:nvSpPr>
            <p:cNvPr id="96301" name="Line 58"/>
            <p:cNvSpPr>
              <a:spLocks noChangeShapeType="1"/>
            </p:cNvSpPr>
            <p:nvPr/>
          </p:nvSpPr>
          <p:spPr bwMode="auto">
            <a:xfrm>
              <a:off x="4331" y="4035"/>
              <a:ext cx="744"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302" name="Rectangle 59"/>
            <p:cNvSpPr>
              <a:spLocks noChangeArrowheads="1"/>
            </p:cNvSpPr>
            <p:nvPr/>
          </p:nvSpPr>
          <p:spPr bwMode="auto">
            <a:xfrm>
              <a:off x="4331" y="4035"/>
              <a:ext cx="744"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a:solidFill>
                  <a:schemeClr val="tx1"/>
                </a:solidFill>
              </a:endParaRPr>
            </a:p>
          </p:txBody>
        </p:sp>
      </p:grpSp>
    </p:spTree>
  </p:cSld>
  <p:clrMapOvr>
    <a:masterClrMapping/>
  </p:clrMapOvr>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Title 1"/>
          <p:cNvSpPr>
            <a:spLocks noGrp="1"/>
          </p:cNvSpPr>
          <p:nvPr>
            <p:ph type="title" idx="4294967295"/>
          </p:nvPr>
        </p:nvSpPr>
        <p:spPr>
          <a:xfrm>
            <a:off x="257175" y="500063"/>
            <a:ext cx="8505825" cy="433387"/>
          </a:xfrm>
        </p:spPr>
        <p:txBody>
          <a:bodyPr lIns="91440" tIns="45720" rIns="91440" bIns="45720" anchor="ctr"/>
          <a:lstStyle/>
          <a:p>
            <a:pPr eaLnBrk="1" hangingPunct="1"/>
            <a:r>
              <a:rPr lang="en-US" altLang="en-US"/>
              <a:t>Exercise: AHP</a:t>
            </a:r>
          </a:p>
        </p:txBody>
      </p:sp>
      <p:pic>
        <p:nvPicPr>
          <p:cNvPr id="97283"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gray">
          <a:xfrm>
            <a:off x="3575050" y="1438275"/>
            <a:ext cx="5292725" cy="469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
        <p:nvSpPr>
          <p:cNvPr id="97284" name="TextBox 6"/>
          <p:cNvSpPr txBox="1">
            <a:spLocks noChangeArrowheads="1"/>
          </p:cNvSpPr>
          <p:nvPr/>
        </p:nvSpPr>
        <p:spPr bwMode="auto">
          <a:xfrm>
            <a:off x="50800" y="1381125"/>
            <a:ext cx="3381375"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1800">
                <a:solidFill>
                  <a:schemeClr val="tx1"/>
                </a:solidFill>
              </a:rPr>
              <a:t>The simple AHP Excel demo tool provides for comparisons among 5 factors.</a:t>
            </a:r>
          </a:p>
        </p:txBody>
      </p:sp>
      <p:sp>
        <p:nvSpPr>
          <p:cNvPr id="97285" name="TextBox 7"/>
          <p:cNvSpPr txBox="1">
            <a:spLocks noChangeArrowheads="1"/>
          </p:cNvSpPr>
          <p:nvPr/>
        </p:nvSpPr>
        <p:spPr bwMode="auto">
          <a:xfrm>
            <a:off x="244475" y="2274888"/>
            <a:ext cx="3176588" cy="382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2575" indent="-282575" eaLnBrk="0" hangingPunct="0">
              <a:defRPr sz="1600">
                <a:solidFill>
                  <a:srgbClr val="FFFF99"/>
                </a:solidFill>
                <a:latin typeface="Arial" panose="020B0604020202020204" pitchFamily="34" charset="0"/>
              </a:defRPr>
            </a:lvl1pPr>
            <a:lvl2pPr marL="682625" indent="-169863"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10000"/>
              </a:spcBef>
              <a:spcAft>
                <a:spcPct val="20000"/>
              </a:spcAft>
              <a:buFontTx/>
              <a:buAutoNum type="arabicPeriod"/>
            </a:pPr>
            <a:r>
              <a:rPr lang="en-US" altLang="en-US" sz="1800">
                <a:solidFill>
                  <a:schemeClr val="tx1"/>
                </a:solidFill>
              </a:rPr>
              <a:t>Review the factors, changing any or all to suit your team’s view of 5 interesting requirements to compare.</a:t>
            </a:r>
          </a:p>
          <a:p>
            <a:pPr eaLnBrk="1" hangingPunct="1">
              <a:spcBef>
                <a:spcPct val="10000"/>
              </a:spcBef>
              <a:spcAft>
                <a:spcPct val="20000"/>
              </a:spcAft>
              <a:buFontTx/>
              <a:buAutoNum type="arabicPeriod"/>
            </a:pPr>
            <a:r>
              <a:rPr lang="en-US" altLang="en-US" sz="1800">
                <a:solidFill>
                  <a:schemeClr val="tx1"/>
                </a:solidFill>
              </a:rPr>
              <a:t>Use sliders to enter judgments</a:t>
            </a:r>
          </a:p>
          <a:p>
            <a:pPr eaLnBrk="1" hangingPunct="1">
              <a:spcBef>
                <a:spcPct val="10000"/>
              </a:spcBef>
              <a:spcAft>
                <a:spcPct val="20000"/>
              </a:spcAft>
              <a:buFontTx/>
              <a:buAutoNum type="arabicPeriod"/>
            </a:pPr>
            <a:r>
              <a:rPr lang="en-US" altLang="en-US" sz="1800">
                <a:solidFill>
                  <a:schemeClr val="tx1"/>
                </a:solidFill>
              </a:rPr>
              <a:t>Observe real-time changes in:</a:t>
            </a:r>
          </a:p>
          <a:p>
            <a:pPr lvl="1" eaLnBrk="1" hangingPunct="1">
              <a:lnSpc>
                <a:spcPct val="90000"/>
              </a:lnSpc>
              <a:spcBef>
                <a:spcPct val="0"/>
              </a:spcBef>
              <a:buFont typeface="Arial" panose="020B0604020202020204" pitchFamily="34" charset="0"/>
              <a:buChar char="•"/>
            </a:pPr>
            <a:r>
              <a:rPr lang="en-US" altLang="en-US" sz="1800">
                <a:solidFill>
                  <a:schemeClr val="tx1"/>
                </a:solidFill>
              </a:rPr>
              <a:t>data table</a:t>
            </a:r>
          </a:p>
          <a:p>
            <a:pPr lvl="1" eaLnBrk="1" hangingPunct="1">
              <a:lnSpc>
                <a:spcPct val="90000"/>
              </a:lnSpc>
              <a:spcBef>
                <a:spcPct val="0"/>
              </a:spcBef>
              <a:buFont typeface="Arial" panose="020B0604020202020204" pitchFamily="34" charset="0"/>
              <a:buChar char="•"/>
            </a:pPr>
            <a:r>
              <a:rPr lang="en-US" altLang="en-US" sz="1800">
                <a:solidFill>
                  <a:schemeClr val="tx1"/>
                </a:solidFill>
              </a:rPr>
              <a:t>bar chart</a:t>
            </a:r>
          </a:p>
          <a:p>
            <a:pPr lvl="1" eaLnBrk="1" hangingPunct="1">
              <a:lnSpc>
                <a:spcPct val="90000"/>
              </a:lnSpc>
              <a:spcBef>
                <a:spcPct val="0"/>
              </a:spcBef>
              <a:buFont typeface="Arial" panose="020B0604020202020204" pitchFamily="34" charset="0"/>
              <a:buChar char="•"/>
            </a:pPr>
            <a:r>
              <a:rPr lang="en-US" altLang="en-US" sz="1800">
                <a:solidFill>
                  <a:schemeClr val="tx1"/>
                </a:solidFill>
              </a:rPr>
              <a:t>consistency ratio</a:t>
            </a:r>
          </a:p>
          <a:p>
            <a:pPr eaLnBrk="1" hangingPunct="1">
              <a:spcBef>
                <a:spcPct val="10000"/>
              </a:spcBef>
              <a:spcAft>
                <a:spcPct val="20000"/>
              </a:spcAft>
              <a:buFontTx/>
              <a:buAutoNum type="arabicPeriod"/>
            </a:pPr>
            <a:r>
              <a:rPr lang="en-US" altLang="en-US" sz="1800">
                <a:solidFill>
                  <a:schemeClr val="tx1"/>
                </a:solidFill>
              </a:rPr>
              <a:t>Prepare to debrief.</a:t>
            </a:r>
          </a:p>
        </p:txBody>
      </p:sp>
      <p:sp>
        <p:nvSpPr>
          <p:cNvPr id="97286" name="TextBox 4"/>
          <p:cNvSpPr txBox="1">
            <a:spLocks noChangeArrowheads="1"/>
          </p:cNvSpPr>
          <p:nvPr/>
        </p:nvSpPr>
        <p:spPr bwMode="auto">
          <a:xfrm>
            <a:off x="7842250" y="493713"/>
            <a:ext cx="792163" cy="646112"/>
          </a:xfrm>
          <a:prstGeom prst="rect">
            <a:avLst/>
          </a:prstGeom>
          <a:solidFill>
            <a:schemeClr val="bg1"/>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800" i="1">
                <a:solidFill>
                  <a:schemeClr val="tx1"/>
                </a:solidFill>
              </a:rPr>
              <a:t>10 min.</a:t>
            </a:r>
          </a:p>
        </p:txBody>
      </p:sp>
    </p:spTree>
  </p:cSld>
  <p:clrMapOvr>
    <a:masterClrMapping/>
  </p:clrMapOvr>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Text Box 2"/>
          <p:cNvSpPr txBox="1">
            <a:spLocks noChangeArrowheads="1"/>
          </p:cNvSpPr>
          <p:nvPr/>
        </p:nvSpPr>
        <p:spPr bwMode="auto">
          <a:xfrm>
            <a:off x="0" y="1054100"/>
            <a:ext cx="9144000" cy="4067175"/>
          </a:xfrm>
          <a:prstGeom prst="rect">
            <a:avLst/>
          </a:prstGeom>
          <a:solidFill>
            <a:srgbClr val="3C4F8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5760"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endParaRPr lang="en-US" altLang="en-US" sz="3200" b="1">
              <a:solidFill>
                <a:schemeClr val="bg1"/>
              </a:solidFill>
              <a:ea typeface="ＭＳ Ｐゴシック" panose="020B0600070205080204" pitchFamily="34" charset="-128"/>
            </a:endParaRPr>
          </a:p>
        </p:txBody>
      </p:sp>
      <p:grpSp>
        <p:nvGrpSpPr>
          <p:cNvPr id="98307" name="Group 3"/>
          <p:cNvGrpSpPr>
            <a:grpSpLocks/>
          </p:cNvGrpSpPr>
          <p:nvPr/>
        </p:nvGrpSpPr>
        <p:grpSpPr bwMode="auto">
          <a:xfrm>
            <a:off x="20638" y="1079500"/>
            <a:ext cx="2671762" cy="4014788"/>
            <a:chOff x="13" y="15"/>
            <a:chExt cx="2741" cy="3858"/>
          </a:xfrm>
        </p:grpSpPr>
        <p:sp>
          <p:nvSpPr>
            <p:cNvPr id="98309" name="Freeform 4"/>
            <p:cNvSpPr>
              <a:spLocks noChangeAspect="1"/>
            </p:cNvSpPr>
            <p:nvPr/>
          </p:nvSpPr>
          <p:spPr bwMode="auto">
            <a:xfrm>
              <a:off x="13" y="2190"/>
              <a:ext cx="1009" cy="98"/>
            </a:xfrm>
            <a:custGeom>
              <a:avLst/>
              <a:gdLst>
                <a:gd name="T0" fmla="*/ 1059 w 1004"/>
                <a:gd name="T1" fmla="*/ 0 h 98"/>
                <a:gd name="T2" fmla="*/ 0 w 1004"/>
                <a:gd name="T3" fmla="*/ 0 h 98"/>
                <a:gd name="T4" fmla="*/ 0 w 1004"/>
                <a:gd name="T5" fmla="*/ 98 h 98"/>
                <a:gd name="T6" fmla="*/ 961 w 1004"/>
                <a:gd name="T7" fmla="*/ 98 h 98"/>
                <a:gd name="T8" fmla="*/ 1059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1004" y="0"/>
                  </a:moveTo>
                  <a:lnTo>
                    <a:pt x="0" y="0"/>
                  </a:lnTo>
                  <a:lnTo>
                    <a:pt x="0" y="98"/>
                  </a:lnTo>
                  <a:lnTo>
                    <a:pt x="906" y="98"/>
                  </a:lnTo>
                  <a:lnTo>
                    <a:pt x="1004"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8310" name="Freeform 5"/>
            <p:cNvSpPr>
              <a:spLocks noChangeAspect="1"/>
            </p:cNvSpPr>
            <p:nvPr/>
          </p:nvSpPr>
          <p:spPr bwMode="auto">
            <a:xfrm>
              <a:off x="13" y="1016"/>
              <a:ext cx="411" cy="98"/>
            </a:xfrm>
            <a:custGeom>
              <a:avLst/>
              <a:gdLst>
                <a:gd name="T0" fmla="*/ 333 w 409"/>
                <a:gd name="T1" fmla="*/ 0 h 98"/>
                <a:gd name="T2" fmla="*/ 0 w 409"/>
                <a:gd name="T3" fmla="*/ 0 h 98"/>
                <a:gd name="T4" fmla="*/ 0 w 409"/>
                <a:gd name="T5" fmla="*/ 98 h 98"/>
                <a:gd name="T6" fmla="*/ 431 w 409"/>
                <a:gd name="T7" fmla="*/ 98 h 98"/>
                <a:gd name="T8" fmla="*/ 333 w 409"/>
                <a:gd name="T9" fmla="*/ 0 h 98"/>
                <a:gd name="T10" fmla="*/ 0 60000 65536"/>
                <a:gd name="T11" fmla="*/ 0 60000 65536"/>
                <a:gd name="T12" fmla="*/ 0 60000 65536"/>
                <a:gd name="T13" fmla="*/ 0 60000 65536"/>
                <a:gd name="T14" fmla="*/ 0 60000 65536"/>
                <a:gd name="T15" fmla="*/ 0 w 409"/>
                <a:gd name="T16" fmla="*/ 0 h 98"/>
                <a:gd name="T17" fmla="*/ 409 w 409"/>
                <a:gd name="T18" fmla="*/ 98 h 98"/>
              </a:gdLst>
              <a:ahLst/>
              <a:cxnLst>
                <a:cxn ang="T10">
                  <a:pos x="T0" y="T1"/>
                </a:cxn>
                <a:cxn ang="T11">
                  <a:pos x="T2" y="T3"/>
                </a:cxn>
                <a:cxn ang="T12">
                  <a:pos x="T4" y="T5"/>
                </a:cxn>
                <a:cxn ang="T13">
                  <a:pos x="T6" y="T7"/>
                </a:cxn>
                <a:cxn ang="T14">
                  <a:pos x="T8" y="T9"/>
                </a:cxn>
              </a:cxnLst>
              <a:rect l="T15" t="T16" r="T17" b="T18"/>
              <a:pathLst>
                <a:path w="409" h="98">
                  <a:moveTo>
                    <a:pt x="311" y="0"/>
                  </a:moveTo>
                  <a:lnTo>
                    <a:pt x="0" y="0"/>
                  </a:lnTo>
                  <a:lnTo>
                    <a:pt x="0" y="98"/>
                  </a:lnTo>
                  <a:lnTo>
                    <a:pt x="409" y="98"/>
                  </a:lnTo>
                  <a:lnTo>
                    <a:pt x="311"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8311" name="Freeform 6"/>
            <p:cNvSpPr>
              <a:spLocks noChangeAspect="1"/>
            </p:cNvSpPr>
            <p:nvPr/>
          </p:nvSpPr>
          <p:spPr bwMode="auto">
            <a:xfrm>
              <a:off x="13" y="2789"/>
              <a:ext cx="420" cy="107"/>
            </a:xfrm>
            <a:custGeom>
              <a:avLst/>
              <a:gdLst>
                <a:gd name="T0" fmla="*/ 440 w 418"/>
                <a:gd name="T1" fmla="*/ 0 h 107"/>
                <a:gd name="T2" fmla="*/ 0 w 418"/>
                <a:gd name="T3" fmla="*/ 0 h 107"/>
                <a:gd name="T4" fmla="*/ 0 w 418"/>
                <a:gd name="T5" fmla="*/ 107 h 107"/>
                <a:gd name="T6" fmla="*/ 330 w 418"/>
                <a:gd name="T7" fmla="*/ 107 h 107"/>
                <a:gd name="T8" fmla="*/ 440 w 418"/>
                <a:gd name="T9" fmla="*/ 0 h 107"/>
                <a:gd name="T10" fmla="*/ 0 60000 65536"/>
                <a:gd name="T11" fmla="*/ 0 60000 65536"/>
                <a:gd name="T12" fmla="*/ 0 60000 65536"/>
                <a:gd name="T13" fmla="*/ 0 60000 65536"/>
                <a:gd name="T14" fmla="*/ 0 60000 65536"/>
                <a:gd name="T15" fmla="*/ 0 w 418"/>
                <a:gd name="T16" fmla="*/ 0 h 107"/>
                <a:gd name="T17" fmla="*/ 418 w 418"/>
                <a:gd name="T18" fmla="*/ 107 h 107"/>
              </a:gdLst>
              <a:ahLst/>
              <a:cxnLst>
                <a:cxn ang="T10">
                  <a:pos x="T0" y="T1"/>
                </a:cxn>
                <a:cxn ang="T11">
                  <a:pos x="T2" y="T3"/>
                </a:cxn>
                <a:cxn ang="T12">
                  <a:pos x="T4" y="T5"/>
                </a:cxn>
                <a:cxn ang="T13">
                  <a:pos x="T6" y="T7"/>
                </a:cxn>
                <a:cxn ang="T14">
                  <a:pos x="T8" y="T9"/>
                </a:cxn>
              </a:cxnLst>
              <a:rect l="T15" t="T16" r="T17" b="T18"/>
              <a:pathLst>
                <a:path w="418" h="107">
                  <a:moveTo>
                    <a:pt x="418" y="0"/>
                  </a:moveTo>
                  <a:lnTo>
                    <a:pt x="0" y="0"/>
                  </a:lnTo>
                  <a:lnTo>
                    <a:pt x="0" y="107"/>
                  </a:lnTo>
                  <a:lnTo>
                    <a:pt x="311" y="107"/>
                  </a:lnTo>
                  <a:lnTo>
                    <a:pt x="418"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8312" name="Freeform 7"/>
            <p:cNvSpPr>
              <a:spLocks noChangeAspect="1"/>
            </p:cNvSpPr>
            <p:nvPr/>
          </p:nvSpPr>
          <p:spPr bwMode="auto">
            <a:xfrm>
              <a:off x="13" y="1599"/>
              <a:ext cx="1009" cy="98"/>
            </a:xfrm>
            <a:custGeom>
              <a:avLst/>
              <a:gdLst>
                <a:gd name="T0" fmla="*/ 961 w 1004"/>
                <a:gd name="T1" fmla="*/ 0 h 98"/>
                <a:gd name="T2" fmla="*/ 0 w 1004"/>
                <a:gd name="T3" fmla="*/ 0 h 98"/>
                <a:gd name="T4" fmla="*/ 0 w 1004"/>
                <a:gd name="T5" fmla="*/ 98 h 98"/>
                <a:gd name="T6" fmla="*/ 1059 w 1004"/>
                <a:gd name="T7" fmla="*/ 98 h 98"/>
                <a:gd name="T8" fmla="*/ 961 w 1004"/>
                <a:gd name="T9" fmla="*/ 0 h 98"/>
                <a:gd name="T10" fmla="*/ 0 60000 65536"/>
                <a:gd name="T11" fmla="*/ 0 60000 65536"/>
                <a:gd name="T12" fmla="*/ 0 60000 65536"/>
                <a:gd name="T13" fmla="*/ 0 60000 65536"/>
                <a:gd name="T14" fmla="*/ 0 60000 65536"/>
                <a:gd name="T15" fmla="*/ 0 w 1004"/>
                <a:gd name="T16" fmla="*/ 0 h 98"/>
                <a:gd name="T17" fmla="*/ 1004 w 1004"/>
                <a:gd name="T18" fmla="*/ 98 h 98"/>
              </a:gdLst>
              <a:ahLst/>
              <a:cxnLst>
                <a:cxn ang="T10">
                  <a:pos x="T0" y="T1"/>
                </a:cxn>
                <a:cxn ang="T11">
                  <a:pos x="T2" y="T3"/>
                </a:cxn>
                <a:cxn ang="T12">
                  <a:pos x="T4" y="T5"/>
                </a:cxn>
                <a:cxn ang="T13">
                  <a:pos x="T6" y="T7"/>
                </a:cxn>
                <a:cxn ang="T14">
                  <a:pos x="T8" y="T9"/>
                </a:cxn>
              </a:cxnLst>
              <a:rect l="T15" t="T16" r="T17" b="T18"/>
              <a:pathLst>
                <a:path w="1004" h="98">
                  <a:moveTo>
                    <a:pt x="906" y="0"/>
                  </a:moveTo>
                  <a:lnTo>
                    <a:pt x="0" y="0"/>
                  </a:lnTo>
                  <a:lnTo>
                    <a:pt x="0" y="98"/>
                  </a:lnTo>
                  <a:lnTo>
                    <a:pt x="1004" y="98"/>
                  </a:lnTo>
                  <a:lnTo>
                    <a:pt x="90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8313" name="Freeform 8"/>
            <p:cNvSpPr>
              <a:spLocks noChangeAspect="1"/>
            </p:cNvSpPr>
            <p:nvPr/>
          </p:nvSpPr>
          <p:spPr bwMode="auto">
            <a:xfrm>
              <a:off x="13" y="1222"/>
              <a:ext cx="2277" cy="286"/>
            </a:xfrm>
            <a:custGeom>
              <a:avLst/>
              <a:gdLst>
                <a:gd name="T0" fmla="*/ 0 w 2266"/>
                <a:gd name="T1" fmla="*/ 296 h 285"/>
                <a:gd name="T2" fmla="*/ 2388 w 2266"/>
                <a:gd name="T3" fmla="*/ 296 h 285"/>
                <a:gd name="T4" fmla="*/ 2092 w 2266"/>
                <a:gd name="T5" fmla="*/ 0 h 285"/>
                <a:gd name="T6" fmla="*/ 0 w 2266"/>
                <a:gd name="T7" fmla="*/ 0 h 285"/>
                <a:gd name="T8" fmla="*/ 0 w 2266"/>
                <a:gd name="T9" fmla="*/ 296 h 285"/>
                <a:gd name="T10" fmla="*/ 0 60000 65536"/>
                <a:gd name="T11" fmla="*/ 0 60000 65536"/>
                <a:gd name="T12" fmla="*/ 0 60000 65536"/>
                <a:gd name="T13" fmla="*/ 0 60000 65536"/>
                <a:gd name="T14" fmla="*/ 0 60000 65536"/>
                <a:gd name="T15" fmla="*/ 0 w 2266"/>
                <a:gd name="T16" fmla="*/ 0 h 285"/>
                <a:gd name="T17" fmla="*/ 2266 w 2266"/>
                <a:gd name="T18" fmla="*/ 285 h 285"/>
              </a:gdLst>
              <a:ahLst/>
              <a:cxnLst>
                <a:cxn ang="T10">
                  <a:pos x="T0" y="T1"/>
                </a:cxn>
                <a:cxn ang="T11">
                  <a:pos x="T2" y="T3"/>
                </a:cxn>
                <a:cxn ang="T12">
                  <a:pos x="T4" y="T5"/>
                </a:cxn>
                <a:cxn ang="T13">
                  <a:pos x="T6" y="T7"/>
                </a:cxn>
                <a:cxn ang="T14">
                  <a:pos x="T8" y="T9"/>
                </a:cxn>
              </a:cxnLst>
              <a:rect l="T15" t="T16" r="T17" b="T18"/>
              <a:pathLst>
                <a:path w="2266" h="285">
                  <a:moveTo>
                    <a:pt x="0" y="285"/>
                  </a:moveTo>
                  <a:lnTo>
                    <a:pt x="2266" y="285"/>
                  </a:lnTo>
                  <a:lnTo>
                    <a:pt x="1982"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8314" name="Freeform 9"/>
            <p:cNvSpPr>
              <a:spLocks noChangeAspect="1"/>
            </p:cNvSpPr>
            <p:nvPr/>
          </p:nvSpPr>
          <p:spPr bwMode="auto">
            <a:xfrm>
              <a:off x="13" y="2395"/>
              <a:ext cx="2286" cy="286"/>
            </a:xfrm>
            <a:custGeom>
              <a:avLst/>
              <a:gdLst>
                <a:gd name="T0" fmla="*/ 0 w 2275"/>
                <a:gd name="T1" fmla="*/ 296 h 285"/>
                <a:gd name="T2" fmla="*/ 2101 w 2275"/>
                <a:gd name="T3" fmla="*/ 296 h 285"/>
                <a:gd name="T4" fmla="*/ 2397 w 2275"/>
                <a:gd name="T5" fmla="*/ 0 h 285"/>
                <a:gd name="T6" fmla="*/ 0 w 2275"/>
                <a:gd name="T7" fmla="*/ 0 h 285"/>
                <a:gd name="T8" fmla="*/ 0 w 2275"/>
                <a:gd name="T9" fmla="*/ 296 h 285"/>
                <a:gd name="T10" fmla="*/ 0 60000 65536"/>
                <a:gd name="T11" fmla="*/ 0 60000 65536"/>
                <a:gd name="T12" fmla="*/ 0 60000 65536"/>
                <a:gd name="T13" fmla="*/ 0 60000 65536"/>
                <a:gd name="T14" fmla="*/ 0 60000 65536"/>
                <a:gd name="T15" fmla="*/ 0 w 2275"/>
                <a:gd name="T16" fmla="*/ 0 h 285"/>
                <a:gd name="T17" fmla="*/ 2275 w 2275"/>
                <a:gd name="T18" fmla="*/ 285 h 285"/>
              </a:gdLst>
              <a:ahLst/>
              <a:cxnLst>
                <a:cxn ang="T10">
                  <a:pos x="T0" y="T1"/>
                </a:cxn>
                <a:cxn ang="T11">
                  <a:pos x="T2" y="T3"/>
                </a:cxn>
                <a:cxn ang="T12">
                  <a:pos x="T4" y="T5"/>
                </a:cxn>
                <a:cxn ang="T13">
                  <a:pos x="T6" y="T7"/>
                </a:cxn>
                <a:cxn ang="T14">
                  <a:pos x="T8" y="T9"/>
                </a:cxn>
              </a:cxnLst>
              <a:rect l="T15" t="T16" r="T17" b="T18"/>
              <a:pathLst>
                <a:path w="2275" h="285">
                  <a:moveTo>
                    <a:pt x="0" y="285"/>
                  </a:moveTo>
                  <a:lnTo>
                    <a:pt x="1991" y="285"/>
                  </a:lnTo>
                  <a:lnTo>
                    <a:pt x="227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8315" name="Freeform 10"/>
            <p:cNvSpPr>
              <a:spLocks noChangeAspect="1"/>
            </p:cNvSpPr>
            <p:nvPr/>
          </p:nvSpPr>
          <p:spPr bwMode="auto">
            <a:xfrm>
              <a:off x="13" y="1805"/>
              <a:ext cx="2741" cy="286"/>
            </a:xfrm>
            <a:custGeom>
              <a:avLst/>
              <a:gdLst>
                <a:gd name="T0" fmla="*/ 2725 w 2728"/>
                <a:gd name="T1" fmla="*/ 0 h 285"/>
                <a:gd name="T2" fmla="*/ 0 w 2728"/>
                <a:gd name="T3" fmla="*/ 0 h 285"/>
                <a:gd name="T4" fmla="*/ 0 w 2728"/>
                <a:gd name="T5" fmla="*/ 296 h 285"/>
                <a:gd name="T6" fmla="*/ 2725 w 2728"/>
                <a:gd name="T7" fmla="*/ 296 h 285"/>
                <a:gd name="T8" fmla="*/ 2873 w 2728"/>
                <a:gd name="T9" fmla="*/ 142 h 285"/>
                <a:gd name="T10" fmla="*/ 2725 w 2728"/>
                <a:gd name="T11" fmla="*/ 0 h 285"/>
                <a:gd name="T12" fmla="*/ 0 60000 65536"/>
                <a:gd name="T13" fmla="*/ 0 60000 65536"/>
                <a:gd name="T14" fmla="*/ 0 60000 65536"/>
                <a:gd name="T15" fmla="*/ 0 60000 65536"/>
                <a:gd name="T16" fmla="*/ 0 60000 65536"/>
                <a:gd name="T17" fmla="*/ 0 60000 65536"/>
                <a:gd name="T18" fmla="*/ 0 w 2728"/>
                <a:gd name="T19" fmla="*/ 0 h 285"/>
                <a:gd name="T20" fmla="*/ 2728 w 2728"/>
                <a:gd name="T21" fmla="*/ 285 h 285"/>
              </a:gdLst>
              <a:ahLst/>
              <a:cxnLst>
                <a:cxn ang="T12">
                  <a:pos x="T0" y="T1"/>
                </a:cxn>
                <a:cxn ang="T13">
                  <a:pos x="T2" y="T3"/>
                </a:cxn>
                <a:cxn ang="T14">
                  <a:pos x="T4" y="T5"/>
                </a:cxn>
                <a:cxn ang="T15">
                  <a:pos x="T6" y="T7"/>
                </a:cxn>
                <a:cxn ang="T16">
                  <a:pos x="T8" y="T9"/>
                </a:cxn>
                <a:cxn ang="T17">
                  <a:pos x="T10" y="T11"/>
                </a:cxn>
              </a:cxnLst>
              <a:rect l="T18" t="T19" r="T20" b="T21"/>
              <a:pathLst>
                <a:path w="2728" h="285">
                  <a:moveTo>
                    <a:pt x="2586" y="0"/>
                  </a:moveTo>
                  <a:lnTo>
                    <a:pt x="0" y="0"/>
                  </a:lnTo>
                  <a:lnTo>
                    <a:pt x="0" y="285"/>
                  </a:lnTo>
                  <a:lnTo>
                    <a:pt x="2586" y="285"/>
                  </a:lnTo>
                  <a:lnTo>
                    <a:pt x="2728" y="142"/>
                  </a:lnTo>
                  <a:lnTo>
                    <a:pt x="2586" y="0"/>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8316" name="Freeform 11"/>
            <p:cNvSpPr>
              <a:spLocks noChangeAspect="1"/>
            </p:cNvSpPr>
            <p:nvPr/>
          </p:nvSpPr>
          <p:spPr bwMode="auto">
            <a:xfrm>
              <a:off x="13" y="2994"/>
              <a:ext cx="1679" cy="286"/>
            </a:xfrm>
            <a:custGeom>
              <a:avLst/>
              <a:gdLst>
                <a:gd name="T0" fmla="*/ 0 w 1671"/>
                <a:gd name="T1" fmla="*/ 296 h 285"/>
                <a:gd name="T2" fmla="*/ 1463 w 1671"/>
                <a:gd name="T3" fmla="*/ 296 h 285"/>
                <a:gd name="T4" fmla="*/ 1759 w 1671"/>
                <a:gd name="T5" fmla="*/ 0 h 285"/>
                <a:gd name="T6" fmla="*/ 0 w 1671"/>
                <a:gd name="T7" fmla="*/ 0 h 285"/>
                <a:gd name="T8" fmla="*/ 0 w 1671"/>
                <a:gd name="T9" fmla="*/ 296 h 285"/>
                <a:gd name="T10" fmla="*/ 0 60000 65536"/>
                <a:gd name="T11" fmla="*/ 0 60000 65536"/>
                <a:gd name="T12" fmla="*/ 0 60000 65536"/>
                <a:gd name="T13" fmla="*/ 0 60000 65536"/>
                <a:gd name="T14" fmla="*/ 0 60000 65536"/>
                <a:gd name="T15" fmla="*/ 0 w 1671"/>
                <a:gd name="T16" fmla="*/ 0 h 285"/>
                <a:gd name="T17" fmla="*/ 1671 w 1671"/>
                <a:gd name="T18" fmla="*/ 285 h 285"/>
              </a:gdLst>
              <a:ahLst/>
              <a:cxnLst>
                <a:cxn ang="T10">
                  <a:pos x="T0" y="T1"/>
                </a:cxn>
                <a:cxn ang="T11">
                  <a:pos x="T2" y="T3"/>
                </a:cxn>
                <a:cxn ang="T12">
                  <a:pos x="T4" y="T5"/>
                </a:cxn>
                <a:cxn ang="T13">
                  <a:pos x="T6" y="T7"/>
                </a:cxn>
                <a:cxn ang="T14">
                  <a:pos x="T8" y="T9"/>
                </a:cxn>
              </a:cxnLst>
              <a:rect l="T15" t="T16" r="T17" b="T18"/>
              <a:pathLst>
                <a:path w="1671" h="285">
                  <a:moveTo>
                    <a:pt x="0" y="285"/>
                  </a:moveTo>
                  <a:lnTo>
                    <a:pt x="1386" y="285"/>
                  </a:lnTo>
                  <a:lnTo>
                    <a:pt x="1671"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8317" name="Freeform 12"/>
            <p:cNvSpPr>
              <a:spLocks noChangeAspect="1"/>
            </p:cNvSpPr>
            <p:nvPr/>
          </p:nvSpPr>
          <p:spPr bwMode="auto">
            <a:xfrm>
              <a:off x="13" y="3588"/>
              <a:ext cx="1071" cy="285"/>
            </a:xfrm>
            <a:custGeom>
              <a:avLst/>
              <a:gdLst>
                <a:gd name="T0" fmla="*/ 0 w 1066"/>
                <a:gd name="T1" fmla="*/ 295 h 284"/>
                <a:gd name="T2" fmla="*/ 826 w 1066"/>
                <a:gd name="T3" fmla="*/ 295 h 284"/>
                <a:gd name="T4" fmla="*/ 1121 w 1066"/>
                <a:gd name="T5" fmla="*/ 0 h 284"/>
                <a:gd name="T6" fmla="*/ 0 w 1066"/>
                <a:gd name="T7" fmla="*/ 0 h 284"/>
                <a:gd name="T8" fmla="*/ 0 w 1066"/>
                <a:gd name="T9" fmla="*/ 295 h 284"/>
                <a:gd name="T10" fmla="*/ 0 60000 65536"/>
                <a:gd name="T11" fmla="*/ 0 60000 65536"/>
                <a:gd name="T12" fmla="*/ 0 60000 65536"/>
                <a:gd name="T13" fmla="*/ 0 60000 65536"/>
                <a:gd name="T14" fmla="*/ 0 60000 65536"/>
                <a:gd name="T15" fmla="*/ 0 w 1066"/>
                <a:gd name="T16" fmla="*/ 0 h 284"/>
                <a:gd name="T17" fmla="*/ 1066 w 1066"/>
                <a:gd name="T18" fmla="*/ 284 h 284"/>
              </a:gdLst>
              <a:ahLst/>
              <a:cxnLst>
                <a:cxn ang="T10">
                  <a:pos x="T0" y="T1"/>
                </a:cxn>
                <a:cxn ang="T11">
                  <a:pos x="T2" y="T3"/>
                </a:cxn>
                <a:cxn ang="T12">
                  <a:pos x="T4" y="T5"/>
                </a:cxn>
                <a:cxn ang="T13">
                  <a:pos x="T6" y="T7"/>
                </a:cxn>
                <a:cxn ang="T14">
                  <a:pos x="T8" y="T9"/>
                </a:cxn>
              </a:cxnLst>
              <a:rect l="T15" t="T16" r="T17" b="T18"/>
              <a:pathLst>
                <a:path w="1066" h="284">
                  <a:moveTo>
                    <a:pt x="0" y="284"/>
                  </a:moveTo>
                  <a:lnTo>
                    <a:pt x="782" y="284"/>
                  </a:lnTo>
                  <a:lnTo>
                    <a:pt x="1066" y="0"/>
                  </a:lnTo>
                  <a:lnTo>
                    <a:pt x="0" y="0"/>
                  </a:lnTo>
                  <a:lnTo>
                    <a:pt x="0" y="284"/>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8318" name="Freeform 13"/>
            <p:cNvSpPr>
              <a:spLocks noChangeAspect="1"/>
            </p:cNvSpPr>
            <p:nvPr/>
          </p:nvSpPr>
          <p:spPr bwMode="auto">
            <a:xfrm>
              <a:off x="13" y="15"/>
              <a:ext cx="1089" cy="286"/>
            </a:xfrm>
            <a:custGeom>
              <a:avLst/>
              <a:gdLst>
                <a:gd name="T0" fmla="*/ 0 w 1084"/>
                <a:gd name="T1" fmla="*/ 296 h 285"/>
                <a:gd name="T2" fmla="*/ 1139 w 1084"/>
                <a:gd name="T3" fmla="*/ 296 h 285"/>
                <a:gd name="T4" fmla="*/ 844 w 1084"/>
                <a:gd name="T5" fmla="*/ 0 h 285"/>
                <a:gd name="T6" fmla="*/ 0 w 1084"/>
                <a:gd name="T7" fmla="*/ 0 h 285"/>
                <a:gd name="T8" fmla="*/ 0 w 1084"/>
                <a:gd name="T9" fmla="*/ 296 h 285"/>
                <a:gd name="T10" fmla="*/ 0 60000 65536"/>
                <a:gd name="T11" fmla="*/ 0 60000 65536"/>
                <a:gd name="T12" fmla="*/ 0 60000 65536"/>
                <a:gd name="T13" fmla="*/ 0 60000 65536"/>
                <a:gd name="T14" fmla="*/ 0 60000 65536"/>
                <a:gd name="T15" fmla="*/ 0 w 1084"/>
                <a:gd name="T16" fmla="*/ 0 h 285"/>
                <a:gd name="T17" fmla="*/ 1084 w 1084"/>
                <a:gd name="T18" fmla="*/ 285 h 285"/>
              </a:gdLst>
              <a:ahLst/>
              <a:cxnLst>
                <a:cxn ang="T10">
                  <a:pos x="T0" y="T1"/>
                </a:cxn>
                <a:cxn ang="T11">
                  <a:pos x="T2" y="T3"/>
                </a:cxn>
                <a:cxn ang="T12">
                  <a:pos x="T4" y="T5"/>
                </a:cxn>
                <a:cxn ang="T13">
                  <a:pos x="T6" y="T7"/>
                </a:cxn>
                <a:cxn ang="T14">
                  <a:pos x="T8" y="T9"/>
                </a:cxn>
              </a:cxnLst>
              <a:rect l="T15" t="T16" r="T17" b="T18"/>
              <a:pathLst>
                <a:path w="1084" h="285">
                  <a:moveTo>
                    <a:pt x="0" y="285"/>
                  </a:moveTo>
                  <a:lnTo>
                    <a:pt x="1084" y="285"/>
                  </a:lnTo>
                  <a:lnTo>
                    <a:pt x="800"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98319" name="Freeform 14"/>
            <p:cNvSpPr>
              <a:spLocks noChangeAspect="1"/>
            </p:cNvSpPr>
            <p:nvPr/>
          </p:nvSpPr>
          <p:spPr bwMode="auto">
            <a:xfrm>
              <a:off x="13" y="614"/>
              <a:ext cx="1688" cy="286"/>
            </a:xfrm>
            <a:custGeom>
              <a:avLst/>
              <a:gdLst>
                <a:gd name="T0" fmla="*/ 0 w 1680"/>
                <a:gd name="T1" fmla="*/ 296 h 285"/>
                <a:gd name="T2" fmla="*/ 1768 w 1680"/>
                <a:gd name="T3" fmla="*/ 296 h 285"/>
                <a:gd name="T4" fmla="*/ 1472 w 1680"/>
                <a:gd name="T5" fmla="*/ 0 h 285"/>
                <a:gd name="T6" fmla="*/ 0 w 1680"/>
                <a:gd name="T7" fmla="*/ 0 h 285"/>
                <a:gd name="T8" fmla="*/ 0 w 1680"/>
                <a:gd name="T9" fmla="*/ 296 h 285"/>
                <a:gd name="T10" fmla="*/ 0 60000 65536"/>
                <a:gd name="T11" fmla="*/ 0 60000 65536"/>
                <a:gd name="T12" fmla="*/ 0 60000 65536"/>
                <a:gd name="T13" fmla="*/ 0 60000 65536"/>
                <a:gd name="T14" fmla="*/ 0 60000 65536"/>
                <a:gd name="T15" fmla="*/ 0 w 1680"/>
                <a:gd name="T16" fmla="*/ 0 h 285"/>
                <a:gd name="T17" fmla="*/ 1680 w 1680"/>
                <a:gd name="T18" fmla="*/ 285 h 285"/>
              </a:gdLst>
              <a:ahLst/>
              <a:cxnLst>
                <a:cxn ang="T10">
                  <a:pos x="T0" y="T1"/>
                </a:cxn>
                <a:cxn ang="T11">
                  <a:pos x="T2" y="T3"/>
                </a:cxn>
                <a:cxn ang="T12">
                  <a:pos x="T4" y="T5"/>
                </a:cxn>
                <a:cxn ang="T13">
                  <a:pos x="T6" y="T7"/>
                </a:cxn>
                <a:cxn ang="T14">
                  <a:pos x="T8" y="T9"/>
                </a:cxn>
              </a:cxnLst>
              <a:rect l="T15" t="T16" r="T17" b="T18"/>
              <a:pathLst>
                <a:path w="1680" h="285">
                  <a:moveTo>
                    <a:pt x="0" y="285"/>
                  </a:moveTo>
                  <a:lnTo>
                    <a:pt x="1680" y="285"/>
                  </a:lnTo>
                  <a:lnTo>
                    <a:pt x="1395" y="0"/>
                  </a:lnTo>
                  <a:lnTo>
                    <a:pt x="0" y="0"/>
                  </a:lnTo>
                  <a:lnTo>
                    <a:pt x="0" y="285"/>
                  </a:lnTo>
                  <a:close/>
                </a:path>
              </a:pathLst>
            </a:custGeom>
            <a:solidFill>
              <a:srgbClr val="506697"/>
            </a:solidFill>
            <a:ln>
              <a:noFill/>
            </a:ln>
            <a:extLst>
              <a:ext uri="{91240B29-F687-4F45-9708-019B960494DF}">
                <a14:hiddenLine xmlns:a14="http://schemas.microsoft.com/office/drawing/2010/main" w="14351">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grpSp>
      <p:sp>
        <p:nvSpPr>
          <p:cNvPr id="98308" name="Text Box 15"/>
          <p:cNvSpPr txBox="1">
            <a:spLocks noChangeArrowheads="1"/>
          </p:cNvSpPr>
          <p:nvPr/>
        </p:nvSpPr>
        <p:spPr bwMode="white">
          <a:xfrm>
            <a:off x="2971800" y="2679700"/>
            <a:ext cx="5791200"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46154" rIns="92309" bIns="46154"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30000"/>
              </a:spcBef>
            </a:pPr>
            <a:r>
              <a:rPr lang="en-US" altLang="en-US" sz="3200" b="1">
                <a:solidFill>
                  <a:schemeClr val="bg1"/>
                </a:solidFill>
                <a:ea typeface="ＭＳ Ｐゴシック" panose="020B0600070205080204" pitchFamily="34" charset="-128"/>
              </a:rPr>
              <a:t>KANO Analysis</a:t>
            </a:r>
          </a:p>
        </p:txBody>
      </p:sp>
    </p:spTree>
  </p:cSld>
  <p:clrMapOvr>
    <a:masterClrMapping/>
  </p:clrMapOvr>
  <p:transition/>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165100" y="546100"/>
            <a:ext cx="8505825" cy="590550"/>
          </a:xfrm>
        </p:spPr>
        <p:txBody>
          <a:bodyPr/>
          <a:lstStyle/>
          <a:p>
            <a:pPr eaLnBrk="1" hangingPunct="1"/>
            <a:r>
              <a:rPr lang="en-US" altLang="en-US"/>
              <a:t>The Kano Model</a:t>
            </a:r>
            <a:br>
              <a:rPr lang="en-US" altLang="en-US"/>
            </a:br>
            <a:r>
              <a:rPr lang="en-US" altLang="en-US" sz="2000"/>
              <a:t>Quick Review</a:t>
            </a:r>
            <a:endParaRPr lang="en-US" altLang="en-US"/>
          </a:p>
        </p:txBody>
      </p:sp>
      <p:sp>
        <p:nvSpPr>
          <p:cNvPr id="99331" name="Line 8"/>
          <p:cNvSpPr>
            <a:spLocks noChangeShapeType="1"/>
          </p:cNvSpPr>
          <p:nvPr/>
        </p:nvSpPr>
        <p:spPr bwMode="auto">
          <a:xfrm>
            <a:off x="2841625" y="3816350"/>
            <a:ext cx="3881438" cy="1588"/>
          </a:xfrm>
          <a:prstGeom prst="line">
            <a:avLst/>
          </a:prstGeom>
          <a:noFill/>
          <a:ln w="12700">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9332" name="Rectangle 9"/>
          <p:cNvSpPr>
            <a:spLocks noChangeArrowheads="1"/>
          </p:cNvSpPr>
          <p:nvPr/>
        </p:nvSpPr>
        <p:spPr bwMode="auto">
          <a:xfrm>
            <a:off x="2011363" y="3714750"/>
            <a:ext cx="874712" cy="28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400" b="1">
                <a:solidFill>
                  <a:schemeClr val="tx1"/>
                </a:solidFill>
              </a:rPr>
              <a:t>Neutral</a:t>
            </a:r>
          </a:p>
        </p:txBody>
      </p:sp>
      <p:sp>
        <p:nvSpPr>
          <p:cNvPr id="99333" name="Rectangle 11"/>
          <p:cNvSpPr>
            <a:spLocks noChangeArrowheads="1"/>
          </p:cNvSpPr>
          <p:nvPr/>
        </p:nvSpPr>
        <p:spPr bwMode="auto">
          <a:xfrm>
            <a:off x="2994025" y="5505450"/>
            <a:ext cx="1168400"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400" b="1">
                <a:solidFill>
                  <a:schemeClr val="tx1"/>
                </a:solidFill>
              </a:rPr>
              <a:t>Low </a:t>
            </a:r>
            <a:r>
              <a:rPr lang="en-US" altLang="en-US" sz="1400">
                <a:solidFill>
                  <a:schemeClr val="tx1"/>
                </a:solidFill>
              </a:rPr>
              <a:t>to </a:t>
            </a:r>
            <a:r>
              <a:rPr lang="en-US" altLang="en-US" sz="1400" b="1">
                <a:solidFill>
                  <a:schemeClr val="tx1"/>
                </a:solidFill>
              </a:rPr>
              <a:t>None</a:t>
            </a:r>
          </a:p>
        </p:txBody>
      </p:sp>
      <p:sp>
        <p:nvSpPr>
          <p:cNvPr id="99334" name="Rectangle 12"/>
          <p:cNvSpPr>
            <a:spLocks noChangeArrowheads="1"/>
          </p:cNvSpPr>
          <p:nvPr/>
        </p:nvSpPr>
        <p:spPr bwMode="auto">
          <a:xfrm>
            <a:off x="6499225" y="5572125"/>
            <a:ext cx="582613" cy="28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400" b="1">
                <a:solidFill>
                  <a:schemeClr val="tx1"/>
                </a:solidFill>
              </a:rPr>
              <a:t>High</a:t>
            </a:r>
          </a:p>
        </p:txBody>
      </p:sp>
      <p:sp>
        <p:nvSpPr>
          <p:cNvPr id="99335" name="Rectangle 14"/>
          <p:cNvSpPr>
            <a:spLocks noChangeArrowheads="1"/>
          </p:cNvSpPr>
          <p:nvPr/>
        </p:nvSpPr>
        <p:spPr bwMode="auto">
          <a:xfrm>
            <a:off x="1812925" y="2139950"/>
            <a:ext cx="1149350" cy="28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400" b="1">
                <a:solidFill>
                  <a:schemeClr val="tx1"/>
                </a:solidFill>
              </a:rPr>
              <a:t>Delighted</a:t>
            </a:r>
          </a:p>
        </p:txBody>
      </p:sp>
      <p:sp>
        <p:nvSpPr>
          <p:cNvPr id="99336" name="Line 15"/>
          <p:cNvSpPr>
            <a:spLocks noChangeShapeType="1"/>
          </p:cNvSpPr>
          <p:nvPr/>
        </p:nvSpPr>
        <p:spPr bwMode="auto">
          <a:xfrm>
            <a:off x="3000375" y="2244725"/>
            <a:ext cx="1095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99337" name="Group 16"/>
          <p:cNvGrpSpPr>
            <a:grpSpLocks/>
          </p:cNvGrpSpPr>
          <p:nvPr/>
        </p:nvGrpSpPr>
        <p:grpSpPr bwMode="auto">
          <a:xfrm>
            <a:off x="1711325" y="5100638"/>
            <a:ext cx="1403350" cy="473075"/>
            <a:chOff x="833" y="3139"/>
            <a:chExt cx="876" cy="353"/>
          </a:xfrm>
        </p:grpSpPr>
        <p:sp>
          <p:nvSpPr>
            <p:cNvPr id="99367" name="Rectangle 17"/>
            <p:cNvSpPr>
              <a:spLocks noChangeArrowheads="1"/>
            </p:cNvSpPr>
            <p:nvPr/>
          </p:nvSpPr>
          <p:spPr bwMode="auto">
            <a:xfrm>
              <a:off x="833" y="3139"/>
              <a:ext cx="840" cy="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400" b="1">
                  <a:solidFill>
                    <a:schemeClr val="tx1"/>
                  </a:solidFill>
                </a:rPr>
                <a:t>Very Dissatisfied</a:t>
              </a:r>
            </a:p>
          </p:txBody>
        </p:sp>
        <p:sp>
          <p:nvSpPr>
            <p:cNvPr id="99368" name="Line 18"/>
            <p:cNvSpPr>
              <a:spLocks noChangeShapeType="1"/>
            </p:cNvSpPr>
            <p:nvPr/>
          </p:nvSpPr>
          <p:spPr bwMode="auto">
            <a:xfrm>
              <a:off x="1627" y="3364"/>
              <a:ext cx="8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99338" name="Line 20"/>
          <p:cNvSpPr>
            <a:spLocks noChangeShapeType="1"/>
          </p:cNvSpPr>
          <p:nvPr/>
        </p:nvSpPr>
        <p:spPr bwMode="auto">
          <a:xfrm>
            <a:off x="3005138" y="2943225"/>
            <a:ext cx="10953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9339" name="Rectangle 21"/>
          <p:cNvSpPr>
            <a:spLocks noChangeArrowheads="1"/>
          </p:cNvSpPr>
          <p:nvPr/>
        </p:nvSpPr>
        <p:spPr bwMode="auto">
          <a:xfrm>
            <a:off x="1220788" y="2746375"/>
            <a:ext cx="1720850"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r">
              <a:lnSpc>
                <a:spcPct val="90000"/>
              </a:lnSpc>
            </a:pPr>
            <a:r>
              <a:rPr lang="en-US" altLang="en-US" sz="1400" b="1">
                <a:solidFill>
                  <a:schemeClr val="tx1"/>
                </a:solidFill>
              </a:rPr>
              <a:t>Satisfied, but I expect it this way</a:t>
            </a:r>
          </a:p>
        </p:txBody>
      </p:sp>
      <p:grpSp>
        <p:nvGrpSpPr>
          <p:cNvPr id="99340" name="Group 22"/>
          <p:cNvGrpSpPr>
            <a:grpSpLocks/>
          </p:cNvGrpSpPr>
          <p:nvPr/>
        </p:nvGrpSpPr>
        <p:grpSpPr bwMode="auto">
          <a:xfrm>
            <a:off x="1201738" y="4419600"/>
            <a:ext cx="1920875" cy="280988"/>
            <a:chOff x="891" y="2630"/>
            <a:chExt cx="824" cy="210"/>
          </a:xfrm>
        </p:grpSpPr>
        <p:sp>
          <p:nvSpPr>
            <p:cNvPr id="99365" name="Line 23"/>
            <p:cNvSpPr>
              <a:spLocks noChangeShapeType="1"/>
            </p:cNvSpPr>
            <p:nvPr/>
          </p:nvSpPr>
          <p:spPr bwMode="auto">
            <a:xfrm>
              <a:off x="1633" y="2782"/>
              <a:ext cx="8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9366" name="Rectangle 24"/>
            <p:cNvSpPr>
              <a:spLocks noChangeArrowheads="1"/>
            </p:cNvSpPr>
            <p:nvPr/>
          </p:nvSpPr>
          <p:spPr bwMode="auto">
            <a:xfrm>
              <a:off x="891" y="2630"/>
              <a:ext cx="704"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r">
                <a:lnSpc>
                  <a:spcPct val="90000"/>
                </a:lnSpc>
              </a:pPr>
              <a:r>
                <a:rPr lang="en-US" altLang="en-US" sz="1400" b="1">
                  <a:solidFill>
                    <a:schemeClr val="tx1"/>
                  </a:solidFill>
                </a:rPr>
                <a:t>I can live with it</a:t>
              </a:r>
            </a:p>
          </p:txBody>
        </p:sp>
      </p:grpSp>
      <p:grpSp>
        <p:nvGrpSpPr>
          <p:cNvPr id="99341" name="Group 4"/>
          <p:cNvGrpSpPr>
            <a:grpSpLocks/>
          </p:cNvGrpSpPr>
          <p:nvPr/>
        </p:nvGrpSpPr>
        <p:grpSpPr bwMode="auto">
          <a:xfrm>
            <a:off x="3057525" y="2171700"/>
            <a:ext cx="3765550" cy="3324225"/>
            <a:chOff x="1667" y="949"/>
            <a:chExt cx="2816" cy="2485"/>
          </a:xfrm>
        </p:grpSpPr>
        <p:sp>
          <p:nvSpPr>
            <p:cNvPr id="99363" name="Line 5"/>
            <p:cNvSpPr>
              <a:spLocks noChangeShapeType="1"/>
            </p:cNvSpPr>
            <p:nvPr/>
          </p:nvSpPr>
          <p:spPr bwMode="auto">
            <a:xfrm>
              <a:off x="1667" y="949"/>
              <a:ext cx="0" cy="248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9364" name="Line 6"/>
            <p:cNvSpPr>
              <a:spLocks noChangeShapeType="1"/>
            </p:cNvSpPr>
            <p:nvPr/>
          </p:nvSpPr>
          <p:spPr bwMode="auto">
            <a:xfrm>
              <a:off x="1678" y="3434"/>
              <a:ext cx="2805"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99342" name="Line 26"/>
          <p:cNvSpPr>
            <a:spLocks noChangeShapeType="1"/>
          </p:cNvSpPr>
          <p:nvPr/>
        </p:nvSpPr>
        <p:spPr bwMode="auto">
          <a:xfrm flipV="1">
            <a:off x="3436938" y="4741863"/>
            <a:ext cx="298450" cy="3429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9343" name="Line 27"/>
          <p:cNvSpPr>
            <a:spLocks noChangeShapeType="1"/>
          </p:cNvSpPr>
          <p:nvPr/>
        </p:nvSpPr>
        <p:spPr bwMode="auto">
          <a:xfrm flipV="1">
            <a:off x="3721100" y="3819525"/>
            <a:ext cx="811213" cy="931863"/>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9344" name="Line 30"/>
          <p:cNvSpPr>
            <a:spLocks noChangeShapeType="1"/>
          </p:cNvSpPr>
          <p:nvPr/>
        </p:nvSpPr>
        <p:spPr bwMode="auto">
          <a:xfrm flipV="1">
            <a:off x="4540250" y="2374900"/>
            <a:ext cx="1233488" cy="144145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9345" name="Freeform 33"/>
          <p:cNvSpPr>
            <a:spLocks/>
          </p:cNvSpPr>
          <p:nvPr/>
        </p:nvSpPr>
        <p:spPr bwMode="auto">
          <a:xfrm>
            <a:off x="3243263" y="2330450"/>
            <a:ext cx="1885950" cy="1452563"/>
          </a:xfrm>
          <a:custGeom>
            <a:avLst/>
            <a:gdLst>
              <a:gd name="T0" fmla="*/ 0 w 1608"/>
              <a:gd name="T1" fmla="*/ 2147483647 h 1104"/>
              <a:gd name="T2" fmla="*/ 2147483647 w 1608"/>
              <a:gd name="T3" fmla="*/ 2147483647 h 1104"/>
              <a:gd name="T4" fmla="*/ 2147483647 w 1608"/>
              <a:gd name="T5" fmla="*/ 0 h 1104"/>
              <a:gd name="T6" fmla="*/ 0 60000 65536"/>
              <a:gd name="T7" fmla="*/ 0 60000 65536"/>
              <a:gd name="T8" fmla="*/ 0 60000 65536"/>
              <a:gd name="T9" fmla="*/ 0 w 1608"/>
              <a:gd name="T10" fmla="*/ 0 h 1104"/>
              <a:gd name="T11" fmla="*/ 1608 w 1608"/>
              <a:gd name="T12" fmla="*/ 1104 h 1104"/>
            </a:gdLst>
            <a:ahLst/>
            <a:cxnLst>
              <a:cxn ang="T6">
                <a:pos x="T0" y="T1"/>
              </a:cxn>
              <a:cxn ang="T7">
                <a:pos x="T2" y="T3"/>
              </a:cxn>
              <a:cxn ang="T8">
                <a:pos x="T4" y="T5"/>
              </a:cxn>
            </a:cxnLst>
            <a:rect l="T9" t="T10" r="T11" b="T12"/>
            <a:pathLst>
              <a:path w="1608" h="1104">
                <a:moveTo>
                  <a:pt x="0" y="1104"/>
                </a:moveTo>
                <a:cubicBezTo>
                  <a:pt x="409" y="1103"/>
                  <a:pt x="818" y="1102"/>
                  <a:pt x="1086" y="918"/>
                </a:cubicBezTo>
                <a:cubicBezTo>
                  <a:pt x="1354" y="734"/>
                  <a:pt x="1481" y="367"/>
                  <a:pt x="1608" y="0"/>
                </a:cubicBezTo>
              </a:path>
            </a:pathLst>
          </a:custGeom>
          <a:noFill/>
          <a:ln w="28575">
            <a:solidFill>
              <a:srgbClr val="CC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nvGrpSpPr>
          <p:cNvPr id="99346" name="Group 36"/>
          <p:cNvGrpSpPr>
            <a:grpSpLocks/>
          </p:cNvGrpSpPr>
          <p:nvPr/>
        </p:nvGrpSpPr>
        <p:grpSpPr bwMode="auto">
          <a:xfrm>
            <a:off x="3597275" y="3832225"/>
            <a:ext cx="3216275" cy="1419225"/>
            <a:chOff x="2070" y="2190"/>
            <a:chExt cx="2406" cy="1062"/>
          </a:xfrm>
        </p:grpSpPr>
        <p:sp>
          <p:nvSpPr>
            <p:cNvPr id="99361" name="Line 37"/>
            <p:cNvSpPr>
              <a:spLocks noChangeShapeType="1"/>
            </p:cNvSpPr>
            <p:nvPr/>
          </p:nvSpPr>
          <p:spPr bwMode="auto">
            <a:xfrm>
              <a:off x="3666" y="2196"/>
              <a:ext cx="81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62" name="Freeform 38"/>
            <p:cNvSpPr>
              <a:spLocks/>
            </p:cNvSpPr>
            <p:nvPr/>
          </p:nvSpPr>
          <p:spPr bwMode="auto">
            <a:xfrm>
              <a:off x="2070" y="2190"/>
              <a:ext cx="1842" cy="1062"/>
            </a:xfrm>
            <a:custGeom>
              <a:avLst/>
              <a:gdLst>
                <a:gd name="T0" fmla="*/ 0 w 1842"/>
                <a:gd name="T1" fmla="*/ 1062 h 1062"/>
                <a:gd name="T2" fmla="*/ 792 w 1842"/>
                <a:gd name="T3" fmla="*/ 192 h 1062"/>
                <a:gd name="T4" fmla="*/ 1842 w 1842"/>
                <a:gd name="T5" fmla="*/ 0 h 1062"/>
                <a:gd name="T6" fmla="*/ 0 60000 65536"/>
                <a:gd name="T7" fmla="*/ 0 60000 65536"/>
                <a:gd name="T8" fmla="*/ 0 60000 65536"/>
                <a:gd name="T9" fmla="*/ 0 w 1842"/>
                <a:gd name="T10" fmla="*/ 0 h 1062"/>
                <a:gd name="T11" fmla="*/ 1842 w 1842"/>
                <a:gd name="T12" fmla="*/ 1062 h 1062"/>
              </a:gdLst>
              <a:ahLst/>
              <a:cxnLst>
                <a:cxn ang="T6">
                  <a:pos x="T0" y="T1"/>
                </a:cxn>
                <a:cxn ang="T7">
                  <a:pos x="T2" y="T3"/>
                </a:cxn>
                <a:cxn ang="T8">
                  <a:pos x="T4" y="T5"/>
                </a:cxn>
              </a:cxnLst>
              <a:rect l="T9" t="T10" r="T11" b="T12"/>
              <a:pathLst>
                <a:path w="1842" h="1062">
                  <a:moveTo>
                    <a:pt x="0" y="1062"/>
                  </a:moveTo>
                  <a:cubicBezTo>
                    <a:pt x="242" y="715"/>
                    <a:pt x="485" y="369"/>
                    <a:pt x="792" y="192"/>
                  </a:cubicBezTo>
                  <a:cubicBezTo>
                    <a:pt x="1099" y="15"/>
                    <a:pt x="1470" y="7"/>
                    <a:pt x="1842" y="0"/>
                  </a:cubicBezTo>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sp>
        <p:nvSpPr>
          <p:cNvPr id="99347" name="Line 42"/>
          <p:cNvSpPr>
            <a:spLocks noChangeShapeType="1"/>
          </p:cNvSpPr>
          <p:nvPr/>
        </p:nvSpPr>
        <p:spPr bwMode="auto">
          <a:xfrm flipH="1">
            <a:off x="7010400" y="4589463"/>
            <a:ext cx="3968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48" name="Line 45"/>
          <p:cNvSpPr>
            <a:spLocks noChangeShapeType="1"/>
          </p:cNvSpPr>
          <p:nvPr/>
        </p:nvSpPr>
        <p:spPr bwMode="auto">
          <a:xfrm>
            <a:off x="7104063" y="2586038"/>
            <a:ext cx="3016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49" name="Rectangle 3"/>
          <p:cNvSpPr>
            <a:spLocks noChangeArrowheads="1"/>
          </p:cNvSpPr>
          <p:nvPr/>
        </p:nvSpPr>
        <p:spPr bwMode="auto">
          <a:xfrm rot="-5400000">
            <a:off x="-678656" y="3479007"/>
            <a:ext cx="310673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800" b="1">
                <a:solidFill>
                  <a:schemeClr val="tx1"/>
                </a:solidFill>
              </a:rPr>
              <a:t>How the Customer Feels</a:t>
            </a:r>
            <a:endParaRPr lang="en-US" altLang="en-US" sz="1200">
              <a:solidFill>
                <a:schemeClr val="tx1"/>
              </a:solidFill>
            </a:endParaRPr>
          </a:p>
        </p:txBody>
      </p:sp>
      <p:sp>
        <p:nvSpPr>
          <p:cNvPr id="99350" name="Rectangle 10"/>
          <p:cNvSpPr>
            <a:spLocks noChangeArrowheads="1"/>
          </p:cNvSpPr>
          <p:nvPr/>
        </p:nvSpPr>
        <p:spPr bwMode="auto">
          <a:xfrm>
            <a:off x="2911475" y="6011863"/>
            <a:ext cx="43164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2000" b="1">
                <a:solidFill>
                  <a:schemeClr val="tx1"/>
                </a:solidFill>
              </a:rPr>
              <a:t>Level of Functionality Delivered</a:t>
            </a:r>
            <a:r>
              <a:rPr lang="en-US" altLang="en-US" sz="1800" b="1">
                <a:solidFill>
                  <a:schemeClr val="tx1"/>
                </a:solidFill>
              </a:rPr>
              <a:t> </a:t>
            </a:r>
            <a:br>
              <a:rPr lang="en-US" altLang="en-US" sz="1800" b="1">
                <a:solidFill>
                  <a:schemeClr val="tx1"/>
                </a:solidFill>
              </a:rPr>
            </a:br>
            <a:r>
              <a:rPr lang="en-US" altLang="en-US" b="1">
                <a:solidFill>
                  <a:schemeClr val="tx1"/>
                </a:solidFill>
              </a:rPr>
              <a:t>for a particular requirement</a:t>
            </a:r>
          </a:p>
        </p:txBody>
      </p:sp>
      <p:sp>
        <p:nvSpPr>
          <p:cNvPr id="99351" name="Text Box 39"/>
          <p:cNvSpPr txBox="1">
            <a:spLocks noChangeArrowheads="1"/>
          </p:cNvSpPr>
          <p:nvPr/>
        </p:nvSpPr>
        <p:spPr bwMode="auto">
          <a:xfrm>
            <a:off x="7615238" y="2293938"/>
            <a:ext cx="1343025" cy="1557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000" b="1">
                <a:solidFill>
                  <a:schemeClr val="tx1"/>
                </a:solidFill>
              </a:rPr>
              <a:t>Stated</a:t>
            </a:r>
            <a:br>
              <a:rPr lang="en-US" altLang="en-US" sz="2000" b="1">
                <a:solidFill>
                  <a:schemeClr val="tx1"/>
                </a:solidFill>
              </a:rPr>
            </a:br>
            <a:br>
              <a:rPr lang="en-US" altLang="en-US" sz="1200" b="1">
                <a:solidFill>
                  <a:schemeClr val="tx1"/>
                </a:solidFill>
              </a:rPr>
            </a:br>
            <a:r>
              <a:rPr lang="en-US" altLang="en-US" b="1">
                <a:solidFill>
                  <a:schemeClr val="tx1"/>
                </a:solidFill>
              </a:rPr>
              <a:t>Customers will readily tell us about these</a:t>
            </a:r>
          </a:p>
        </p:txBody>
      </p:sp>
      <p:sp>
        <p:nvSpPr>
          <p:cNvPr id="99352" name="Rectangle 43"/>
          <p:cNvSpPr>
            <a:spLocks noChangeArrowheads="1"/>
          </p:cNvSpPr>
          <p:nvPr/>
        </p:nvSpPr>
        <p:spPr bwMode="auto">
          <a:xfrm>
            <a:off x="3190875" y="1271588"/>
            <a:ext cx="19462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000" b="1">
                <a:solidFill>
                  <a:schemeClr val="tx1"/>
                </a:solidFill>
              </a:rPr>
              <a:t>Latent</a:t>
            </a:r>
            <a:br>
              <a:rPr lang="en-US" altLang="en-US" sz="1800" b="1">
                <a:solidFill>
                  <a:schemeClr val="tx1"/>
                </a:solidFill>
              </a:rPr>
            </a:br>
            <a:r>
              <a:rPr lang="en-US" altLang="en-US" b="1">
                <a:solidFill>
                  <a:schemeClr val="tx1"/>
                </a:solidFill>
              </a:rPr>
              <a:t>They wouldn’t ask</a:t>
            </a:r>
          </a:p>
        </p:txBody>
      </p:sp>
      <p:sp>
        <p:nvSpPr>
          <p:cNvPr id="99353" name="Rectangle 29"/>
          <p:cNvSpPr>
            <a:spLocks noChangeArrowheads="1"/>
          </p:cNvSpPr>
          <p:nvPr/>
        </p:nvSpPr>
        <p:spPr bwMode="auto">
          <a:xfrm>
            <a:off x="5184775" y="2076450"/>
            <a:ext cx="1985963"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800" b="1">
                <a:solidFill>
                  <a:schemeClr val="tx1"/>
                </a:solidFill>
              </a:rPr>
              <a:t>Satisfier</a:t>
            </a:r>
            <a:br>
              <a:rPr lang="en-US" altLang="en-US" sz="1800" b="1">
                <a:solidFill>
                  <a:schemeClr val="tx1"/>
                </a:solidFill>
              </a:rPr>
            </a:br>
            <a:endParaRPr lang="en-US" altLang="en-US" sz="1400" b="1" i="1">
              <a:solidFill>
                <a:schemeClr val="tx1"/>
              </a:solidFill>
            </a:endParaRPr>
          </a:p>
        </p:txBody>
      </p:sp>
      <p:sp>
        <p:nvSpPr>
          <p:cNvPr id="99354" name="Rectangle 32"/>
          <p:cNvSpPr>
            <a:spLocks noChangeArrowheads="1"/>
          </p:cNvSpPr>
          <p:nvPr/>
        </p:nvSpPr>
        <p:spPr bwMode="auto">
          <a:xfrm>
            <a:off x="3505200" y="2063750"/>
            <a:ext cx="1355725" cy="28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400" b="1">
                <a:solidFill>
                  <a:schemeClr val="tx1"/>
                </a:solidFill>
              </a:rPr>
              <a:t>Delighter</a:t>
            </a:r>
            <a:endParaRPr lang="en-US" altLang="en-US" sz="1400" b="1" i="1">
              <a:solidFill>
                <a:schemeClr val="tx1"/>
              </a:solidFill>
            </a:endParaRPr>
          </a:p>
        </p:txBody>
      </p:sp>
      <p:sp>
        <p:nvSpPr>
          <p:cNvPr id="99355" name="Rectangle 35"/>
          <p:cNvSpPr>
            <a:spLocks noChangeArrowheads="1"/>
          </p:cNvSpPr>
          <p:nvPr/>
        </p:nvSpPr>
        <p:spPr bwMode="auto">
          <a:xfrm>
            <a:off x="5372100" y="3930650"/>
            <a:ext cx="1641475"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800" b="1">
                <a:solidFill>
                  <a:schemeClr val="tx1"/>
                </a:solidFill>
              </a:rPr>
              <a:t>Must-Be</a:t>
            </a:r>
            <a:br>
              <a:rPr lang="en-US" altLang="en-US" sz="1800" b="1">
                <a:solidFill>
                  <a:schemeClr val="tx1"/>
                </a:solidFill>
              </a:rPr>
            </a:br>
            <a:r>
              <a:rPr lang="en-US" altLang="en-US" sz="1400" b="1">
                <a:solidFill>
                  <a:schemeClr val="tx1"/>
                </a:solidFill>
              </a:rPr>
              <a:t>(</a:t>
            </a:r>
            <a:r>
              <a:rPr lang="en-US" altLang="en-US" sz="1400" b="1" i="1">
                <a:solidFill>
                  <a:schemeClr val="tx1"/>
                </a:solidFill>
              </a:rPr>
              <a:t>threshold</a:t>
            </a:r>
            <a:r>
              <a:rPr lang="en-US" altLang="en-US" sz="1400" b="1">
                <a:solidFill>
                  <a:schemeClr val="tx1"/>
                </a:solidFill>
              </a:rPr>
              <a:t>)</a:t>
            </a:r>
            <a:br>
              <a:rPr lang="en-US" altLang="en-US" sz="1400" b="1">
                <a:solidFill>
                  <a:schemeClr val="tx1"/>
                </a:solidFill>
              </a:rPr>
            </a:br>
            <a:endParaRPr lang="en-US" altLang="en-US" sz="1400" b="1">
              <a:solidFill>
                <a:schemeClr val="tx1"/>
              </a:solidFill>
            </a:endParaRPr>
          </a:p>
        </p:txBody>
      </p:sp>
      <p:sp>
        <p:nvSpPr>
          <p:cNvPr id="99356" name="Line 41"/>
          <p:cNvSpPr>
            <a:spLocks noChangeShapeType="1"/>
          </p:cNvSpPr>
          <p:nvPr/>
        </p:nvSpPr>
        <p:spPr bwMode="auto">
          <a:xfrm>
            <a:off x="7418388" y="2205038"/>
            <a:ext cx="0" cy="2387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57" name="Line 44"/>
          <p:cNvSpPr>
            <a:spLocks noChangeShapeType="1"/>
          </p:cNvSpPr>
          <p:nvPr/>
        </p:nvSpPr>
        <p:spPr bwMode="auto">
          <a:xfrm>
            <a:off x="4159250" y="1889125"/>
            <a:ext cx="0" cy="1635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58" name="Line 45"/>
          <p:cNvSpPr>
            <a:spLocks noChangeShapeType="1"/>
          </p:cNvSpPr>
          <p:nvPr/>
        </p:nvSpPr>
        <p:spPr bwMode="auto">
          <a:xfrm>
            <a:off x="7061200" y="2216150"/>
            <a:ext cx="3587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59" name="Line 46"/>
          <p:cNvSpPr>
            <a:spLocks noChangeShapeType="1"/>
          </p:cNvSpPr>
          <p:nvPr/>
        </p:nvSpPr>
        <p:spPr bwMode="auto">
          <a:xfrm>
            <a:off x="6837363" y="4094163"/>
            <a:ext cx="5937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99360" name="Picture 31" descr="C:\Documents and Settings\Administrator.DHOFFICE\My Documents\My Pictures\6siga\Letterhead logo 20050226.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idx="4294967295"/>
          </p:nvPr>
        </p:nvSpPr>
        <p:spPr>
          <a:xfrm>
            <a:off x="273050" y="473075"/>
            <a:ext cx="7802563" cy="433388"/>
          </a:xfrm>
        </p:spPr>
        <p:txBody>
          <a:bodyPr lIns="91440" tIns="45720" rIns="91440" bIns="45720" anchor="ctr"/>
          <a:lstStyle/>
          <a:p>
            <a:pPr eaLnBrk="1" hangingPunct="1"/>
            <a:r>
              <a:rPr lang="en-US" altLang="en-US"/>
              <a:t>Kano Analysis</a:t>
            </a:r>
          </a:p>
        </p:txBody>
      </p:sp>
      <p:sp>
        <p:nvSpPr>
          <p:cNvPr id="100355" name="Text Box 3"/>
          <p:cNvSpPr txBox="1">
            <a:spLocks noChangeArrowheads="1"/>
          </p:cNvSpPr>
          <p:nvPr/>
        </p:nvSpPr>
        <p:spPr bwMode="auto">
          <a:xfrm>
            <a:off x="312738" y="1341438"/>
            <a:ext cx="8042275"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1"/>
                </a:solidFill>
              </a:rPr>
              <a:t>Grouped questions express the requirement as delivered at two or more different levels of functionality. The goal is to detect the customer’s sensitivity to how much of that feature is delivered, helping to set design targets</a:t>
            </a:r>
          </a:p>
        </p:txBody>
      </p:sp>
      <p:sp>
        <p:nvSpPr>
          <p:cNvPr id="100356" name="Line 4"/>
          <p:cNvSpPr>
            <a:spLocks noChangeShapeType="1"/>
          </p:cNvSpPr>
          <p:nvPr/>
        </p:nvSpPr>
        <p:spPr bwMode="auto">
          <a:xfrm>
            <a:off x="0" y="4764088"/>
            <a:ext cx="9144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2" name="Group 5"/>
          <p:cNvGrpSpPr>
            <a:grpSpLocks/>
          </p:cNvGrpSpPr>
          <p:nvPr/>
        </p:nvGrpSpPr>
        <p:grpSpPr bwMode="auto">
          <a:xfrm>
            <a:off x="342900" y="2474913"/>
            <a:ext cx="7650163" cy="492125"/>
            <a:chOff x="216" y="1334"/>
            <a:chExt cx="4819" cy="310"/>
          </a:xfrm>
        </p:grpSpPr>
        <p:sp>
          <p:nvSpPr>
            <p:cNvPr id="100372" name="Text Box 6"/>
            <p:cNvSpPr txBox="1">
              <a:spLocks noChangeArrowheads="1"/>
            </p:cNvSpPr>
            <p:nvPr/>
          </p:nvSpPr>
          <p:spPr bwMode="auto">
            <a:xfrm>
              <a:off x="216" y="1334"/>
              <a:ext cx="982"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endParaRPr lang="en-US" altLang="en-US">
                <a:solidFill>
                  <a:schemeClr val="tx1"/>
                </a:solidFill>
              </a:endParaRPr>
            </a:p>
          </p:txBody>
        </p:sp>
        <p:sp>
          <p:nvSpPr>
            <p:cNvPr id="100373" name="Text Box 7"/>
            <p:cNvSpPr txBox="1">
              <a:spLocks noChangeArrowheads="1"/>
            </p:cNvSpPr>
            <p:nvPr/>
          </p:nvSpPr>
          <p:spPr bwMode="auto">
            <a:xfrm>
              <a:off x="899" y="1394"/>
              <a:ext cx="98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000">
                  <a:solidFill>
                    <a:schemeClr val="tx1"/>
                  </a:solidFill>
                </a:rPr>
                <a:t>CTQ:</a:t>
              </a:r>
            </a:p>
          </p:txBody>
        </p:sp>
        <p:sp>
          <p:nvSpPr>
            <p:cNvPr id="100374" name="Text Box 8"/>
            <p:cNvSpPr txBox="1">
              <a:spLocks noChangeArrowheads="1"/>
            </p:cNvSpPr>
            <p:nvPr/>
          </p:nvSpPr>
          <p:spPr bwMode="auto">
            <a:xfrm>
              <a:off x="1630" y="1382"/>
              <a:ext cx="3405" cy="256"/>
            </a:xfrm>
            <a:prstGeom prst="rect">
              <a:avLst/>
            </a:prstGeom>
            <a:noFill/>
            <a:ln w="9525" cap="rnd">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2000">
                  <a:solidFill>
                    <a:schemeClr val="tx1"/>
                  </a:solidFill>
                </a:rPr>
                <a:t>New users enter eligibility data correctly</a:t>
              </a:r>
            </a:p>
          </p:txBody>
        </p:sp>
      </p:grpSp>
      <p:sp>
        <p:nvSpPr>
          <p:cNvPr id="100358" name="Line 9"/>
          <p:cNvSpPr>
            <a:spLocks noChangeShapeType="1"/>
          </p:cNvSpPr>
          <p:nvPr/>
        </p:nvSpPr>
        <p:spPr bwMode="auto">
          <a:xfrm>
            <a:off x="0" y="2967038"/>
            <a:ext cx="9144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3" name="Group 10"/>
          <p:cNvGrpSpPr>
            <a:grpSpLocks/>
          </p:cNvGrpSpPr>
          <p:nvPr/>
        </p:nvGrpSpPr>
        <p:grpSpPr bwMode="auto">
          <a:xfrm>
            <a:off x="0" y="3048000"/>
            <a:ext cx="8896350" cy="1465263"/>
            <a:chOff x="-10" y="1695"/>
            <a:chExt cx="5560" cy="923"/>
          </a:xfrm>
        </p:grpSpPr>
        <p:sp>
          <p:nvSpPr>
            <p:cNvPr id="100367" name="Text Box 11"/>
            <p:cNvSpPr txBox="1">
              <a:spLocks noChangeArrowheads="1"/>
            </p:cNvSpPr>
            <p:nvPr/>
          </p:nvSpPr>
          <p:spPr bwMode="auto">
            <a:xfrm>
              <a:off x="475" y="1790"/>
              <a:ext cx="319"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a:solidFill>
                    <a:schemeClr val="tx1"/>
                  </a:solidFill>
                </a:rPr>
                <a:t>a.</a:t>
              </a:r>
            </a:p>
          </p:txBody>
        </p:sp>
        <p:grpSp>
          <p:nvGrpSpPr>
            <p:cNvPr id="100368" name="Group 12"/>
            <p:cNvGrpSpPr>
              <a:grpSpLocks/>
            </p:cNvGrpSpPr>
            <p:nvPr/>
          </p:nvGrpSpPr>
          <p:grpSpPr bwMode="auto">
            <a:xfrm>
              <a:off x="-10" y="1695"/>
              <a:ext cx="5560" cy="923"/>
              <a:chOff x="-10" y="1695"/>
              <a:chExt cx="5560" cy="923"/>
            </a:xfrm>
          </p:grpSpPr>
          <p:sp>
            <p:nvSpPr>
              <p:cNvPr id="100369" name="Text Box 13"/>
              <p:cNvSpPr txBox="1">
                <a:spLocks noChangeArrowheads="1"/>
              </p:cNvSpPr>
              <p:nvPr/>
            </p:nvSpPr>
            <p:spPr bwMode="auto">
              <a:xfrm>
                <a:off x="3038" y="1695"/>
                <a:ext cx="2512" cy="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8925" indent="-288925"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buFontTx/>
                  <a:buAutoNum type="arabicPeriod"/>
                </a:pPr>
                <a:r>
                  <a:rPr lang="en-US" altLang="en-US" sz="1800">
                    <a:solidFill>
                      <a:schemeClr val="tx1"/>
                    </a:solidFill>
                  </a:rPr>
                  <a:t>Delighted</a:t>
                </a:r>
              </a:p>
              <a:p>
                <a:pPr eaLnBrk="1" hangingPunct="1">
                  <a:spcBef>
                    <a:spcPct val="0"/>
                  </a:spcBef>
                  <a:buFontTx/>
                  <a:buAutoNum type="arabicPeriod"/>
                </a:pPr>
                <a:r>
                  <a:rPr lang="en-US" altLang="en-US" sz="1800">
                    <a:solidFill>
                      <a:schemeClr val="tx1"/>
                    </a:solidFill>
                  </a:rPr>
                  <a:t>Satisfied, but I expect it that way</a:t>
                </a:r>
              </a:p>
              <a:p>
                <a:pPr eaLnBrk="1" hangingPunct="1">
                  <a:spcBef>
                    <a:spcPct val="0"/>
                  </a:spcBef>
                  <a:buFontTx/>
                  <a:buAutoNum type="arabicPeriod"/>
                </a:pPr>
                <a:r>
                  <a:rPr lang="en-US" altLang="en-US" sz="1800">
                    <a:solidFill>
                      <a:schemeClr val="tx1"/>
                    </a:solidFill>
                  </a:rPr>
                  <a:t>Neutral</a:t>
                </a:r>
              </a:p>
              <a:p>
                <a:pPr eaLnBrk="1" hangingPunct="1">
                  <a:spcBef>
                    <a:spcPct val="0"/>
                  </a:spcBef>
                  <a:buFontTx/>
                  <a:buAutoNum type="arabicPeriod"/>
                </a:pPr>
                <a:r>
                  <a:rPr lang="en-US" altLang="en-US" sz="1800">
                    <a:solidFill>
                      <a:schemeClr val="tx1"/>
                    </a:solidFill>
                  </a:rPr>
                  <a:t>Disappointed, but I can live with it</a:t>
                </a:r>
              </a:p>
              <a:p>
                <a:pPr eaLnBrk="1" hangingPunct="1">
                  <a:spcBef>
                    <a:spcPct val="0"/>
                  </a:spcBef>
                  <a:buFontTx/>
                  <a:buAutoNum type="arabicPeriod"/>
                </a:pPr>
                <a:r>
                  <a:rPr lang="en-US" altLang="en-US" sz="1800">
                    <a:solidFill>
                      <a:schemeClr val="tx1"/>
                    </a:solidFill>
                  </a:rPr>
                  <a:t>Very dissatisfied</a:t>
                </a:r>
              </a:p>
            </p:txBody>
          </p:sp>
          <p:sp>
            <p:nvSpPr>
              <p:cNvPr id="100370" name="Text Box 14"/>
              <p:cNvSpPr txBox="1">
                <a:spLocks noChangeArrowheads="1"/>
              </p:cNvSpPr>
              <p:nvPr/>
            </p:nvSpPr>
            <p:spPr bwMode="auto">
              <a:xfrm>
                <a:off x="659" y="1813"/>
                <a:ext cx="2221" cy="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1"/>
                    </a:solidFill>
                  </a:rPr>
                  <a:t>If the system alerts the user when a data entry error occurs how do you feel?</a:t>
                </a:r>
              </a:p>
            </p:txBody>
          </p:sp>
          <p:sp>
            <p:nvSpPr>
              <p:cNvPr id="100371" name="Text Box 15"/>
              <p:cNvSpPr txBox="1">
                <a:spLocks noChangeArrowheads="1"/>
              </p:cNvSpPr>
              <p:nvPr/>
            </p:nvSpPr>
            <p:spPr bwMode="blackWhite">
              <a:xfrm rot="-1843117">
                <a:off x="-10" y="1704"/>
                <a:ext cx="53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a:solidFill>
                      <a:schemeClr val="tx1"/>
                    </a:solidFill>
                  </a:rPr>
                  <a:t>Low</a:t>
                </a:r>
              </a:p>
            </p:txBody>
          </p:sp>
        </p:grpSp>
      </p:grpSp>
      <p:grpSp>
        <p:nvGrpSpPr>
          <p:cNvPr id="5" name="Group 16"/>
          <p:cNvGrpSpPr>
            <a:grpSpLocks/>
          </p:cNvGrpSpPr>
          <p:nvPr/>
        </p:nvGrpSpPr>
        <p:grpSpPr bwMode="auto">
          <a:xfrm>
            <a:off x="0" y="4768850"/>
            <a:ext cx="8863013" cy="1649413"/>
            <a:chOff x="0" y="2728"/>
            <a:chExt cx="5583" cy="1039"/>
          </a:xfrm>
        </p:grpSpPr>
        <p:sp>
          <p:nvSpPr>
            <p:cNvPr id="100362" name="Text Box 17"/>
            <p:cNvSpPr txBox="1">
              <a:spLocks noChangeArrowheads="1"/>
            </p:cNvSpPr>
            <p:nvPr/>
          </p:nvSpPr>
          <p:spPr bwMode="auto">
            <a:xfrm>
              <a:off x="485" y="2816"/>
              <a:ext cx="32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2000">
                  <a:solidFill>
                    <a:schemeClr val="tx1"/>
                  </a:solidFill>
                </a:rPr>
                <a:t>b.</a:t>
              </a:r>
            </a:p>
          </p:txBody>
        </p:sp>
        <p:grpSp>
          <p:nvGrpSpPr>
            <p:cNvPr id="100363" name="Group 18"/>
            <p:cNvGrpSpPr>
              <a:grpSpLocks/>
            </p:cNvGrpSpPr>
            <p:nvPr/>
          </p:nvGrpSpPr>
          <p:grpSpPr bwMode="auto">
            <a:xfrm>
              <a:off x="0" y="2728"/>
              <a:ext cx="5583" cy="1039"/>
              <a:chOff x="0" y="2728"/>
              <a:chExt cx="5583" cy="1039"/>
            </a:xfrm>
          </p:grpSpPr>
          <p:sp>
            <p:nvSpPr>
              <p:cNvPr id="100364" name="Text Box 19"/>
              <p:cNvSpPr txBox="1">
                <a:spLocks noChangeArrowheads="1"/>
              </p:cNvSpPr>
              <p:nvPr/>
            </p:nvSpPr>
            <p:spPr bwMode="auto">
              <a:xfrm>
                <a:off x="3071" y="2844"/>
                <a:ext cx="2512" cy="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7663" indent="-347663"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buFontTx/>
                  <a:buAutoNum type="arabicPeriod"/>
                </a:pPr>
                <a:r>
                  <a:rPr lang="en-US" altLang="en-US" sz="1800">
                    <a:solidFill>
                      <a:schemeClr val="tx1"/>
                    </a:solidFill>
                  </a:rPr>
                  <a:t>Delighted</a:t>
                </a:r>
              </a:p>
              <a:p>
                <a:pPr eaLnBrk="1" hangingPunct="1">
                  <a:spcBef>
                    <a:spcPct val="0"/>
                  </a:spcBef>
                  <a:buFontTx/>
                  <a:buAutoNum type="arabicPeriod"/>
                </a:pPr>
                <a:r>
                  <a:rPr lang="en-US" altLang="en-US" sz="1800">
                    <a:solidFill>
                      <a:schemeClr val="tx1"/>
                    </a:solidFill>
                  </a:rPr>
                  <a:t>Satisfied, but I expect it that way</a:t>
                </a:r>
              </a:p>
              <a:p>
                <a:pPr eaLnBrk="1" hangingPunct="1">
                  <a:spcBef>
                    <a:spcPct val="0"/>
                  </a:spcBef>
                  <a:buFontTx/>
                  <a:buAutoNum type="arabicPeriod"/>
                </a:pPr>
                <a:r>
                  <a:rPr lang="en-US" altLang="en-US" sz="1800">
                    <a:solidFill>
                      <a:schemeClr val="tx1"/>
                    </a:solidFill>
                  </a:rPr>
                  <a:t>Neutral</a:t>
                </a:r>
              </a:p>
              <a:p>
                <a:pPr eaLnBrk="1" hangingPunct="1">
                  <a:spcBef>
                    <a:spcPct val="0"/>
                  </a:spcBef>
                  <a:buFontTx/>
                  <a:buAutoNum type="arabicPeriod"/>
                </a:pPr>
                <a:r>
                  <a:rPr lang="en-US" altLang="en-US" sz="1800">
                    <a:solidFill>
                      <a:schemeClr val="tx1"/>
                    </a:solidFill>
                  </a:rPr>
                  <a:t>Disappointed, but I can live with it</a:t>
                </a:r>
              </a:p>
              <a:p>
                <a:pPr eaLnBrk="1" hangingPunct="1">
                  <a:spcBef>
                    <a:spcPct val="0"/>
                  </a:spcBef>
                  <a:buFontTx/>
                  <a:buAutoNum type="arabicPeriod"/>
                </a:pPr>
                <a:r>
                  <a:rPr lang="en-US" altLang="en-US" sz="1800">
                    <a:solidFill>
                      <a:schemeClr val="tx1"/>
                    </a:solidFill>
                  </a:rPr>
                  <a:t>Very dissatisfied</a:t>
                </a:r>
              </a:p>
            </p:txBody>
          </p:sp>
          <p:sp>
            <p:nvSpPr>
              <p:cNvPr id="100365" name="Text Box 20"/>
              <p:cNvSpPr txBox="1">
                <a:spLocks noChangeArrowheads="1"/>
              </p:cNvSpPr>
              <p:nvPr/>
            </p:nvSpPr>
            <p:spPr bwMode="auto">
              <a:xfrm>
                <a:off x="712" y="2822"/>
                <a:ext cx="2221" cy="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1"/>
                    </a:solidFill>
                  </a:rPr>
                  <a:t>If, additionally, the system recommends remedial steps and logs the status to the system manager’s report how do you feel?</a:t>
                </a:r>
              </a:p>
            </p:txBody>
          </p:sp>
          <p:sp>
            <p:nvSpPr>
              <p:cNvPr id="100366" name="Text Box 21"/>
              <p:cNvSpPr txBox="1">
                <a:spLocks noChangeArrowheads="1"/>
              </p:cNvSpPr>
              <p:nvPr/>
            </p:nvSpPr>
            <p:spPr bwMode="blackWhite">
              <a:xfrm rot="-1843117">
                <a:off x="0" y="2728"/>
                <a:ext cx="53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a:solidFill>
                      <a:schemeClr val="tx1"/>
                    </a:solidFill>
                  </a:rPr>
                  <a:t>High</a:t>
                </a:r>
              </a:p>
            </p:txBody>
          </p:sp>
        </p:grpSp>
      </p:grpSp>
      <p:pic>
        <p:nvPicPr>
          <p:cNvPr id="100361"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idx="4294967295"/>
          </p:nvPr>
        </p:nvSpPr>
        <p:spPr>
          <a:xfrm>
            <a:off x="203200" y="485775"/>
            <a:ext cx="8355013" cy="433388"/>
          </a:xfrm>
        </p:spPr>
        <p:txBody>
          <a:bodyPr lIns="91440" tIns="45720" rIns="91440" bIns="45720" anchor="ctr"/>
          <a:lstStyle/>
          <a:p>
            <a:pPr eaLnBrk="1" hangingPunct="1"/>
            <a:r>
              <a:rPr lang="en-US" altLang="en-US"/>
              <a:t>Interpreting Kano Responses</a:t>
            </a:r>
          </a:p>
        </p:txBody>
      </p:sp>
      <p:pic>
        <p:nvPicPr>
          <p:cNvPr id="101379" name="Picture 3"/>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gray">
          <a:xfrm>
            <a:off x="2703513" y="2162175"/>
            <a:ext cx="4446587" cy="313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1380" name="Rectangle 4"/>
          <p:cNvSpPr>
            <a:spLocks noChangeArrowheads="1"/>
          </p:cNvSpPr>
          <p:nvPr/>
        </p:nvSpPr>
        <p:spPr bwMode="auto">
          <a:xfrm>
            <a:off x="803275" y="1895475"/>
            <a:ext cx="1649413" cy="37020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01381" name="Rectangle 5"/>
          <p:cNvSpPr>
            <a:spLocks noChangeArrowheads="1"/>
          </p:cNvSpPr>
          <p:nvPr/>
        </p:nvSpPr>
        <p:spPr bwMode="auto">
          <a:xfrm rot="-5400000">
            <a:off x="-1064419" y="3326607"/>
            <a:ext cx="30749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800" b="1">
                <a:solidFill>
                  <a:schemeClr val="tx1"/>
                </a:solidFill>
              </a:rPr>
              <a:t>How the Customer Feels</a:t>
            </a:r>
            <a:endParaRPr lang="en-US" altLang="en-US" sz="1800">
              <a:solidFill>
                <a:schemeClr val="tx1"/>
              </a:solidFill>
            </a:endParaRPr>
          </a:p>
        </p:txBody>
      </p:sp>
      <p:grpSp>
        <p:nvGrpSpPr>
          <p:cNvPr id="101382" name="Group 6"/>
          <p:cNvGrpSpPr>
            <a:grpSpLocks/>
          </p:cNvGrpSpPr>
          <p:nvPr/>
        </p:nvGrpSpPr>
        <p:grpSpPr bwMode="auto">
          <a:xfrm>
            <a:off x="2451100" y="2092325"/>
            <a:ext cx="4276725" cy="3508375"/>
            <a:chOff x="1667" y="949"/>
            <a:chExt cx="2816" cy="2485"/>
          </a:xfrm>
        </p:grpSpPr>
        <p:sp>
          <p:nvSpPr>
            <p:cNvPr id="101438" name="Line 7"/>
            <p:cNvSpPr>
              <a:spLocks noChangeShapeType="1"/>
            </p:cNvSpPr>
            <p:nvPr/>
          </p:nvSpPr>
          <p:spPr bwMode="auto">
            <a:xfrm>
              <a:off x="1667" y="949"/>
              <a:ext cx="0" cy="248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1439" name="Line 8"/>
            <p:cNvSpPr>
              <a:spLocks noChangeShapeType="1"/>
            </p:cNvSpPr>
            <p:nvPr/>
          </p:nvSpPr>
          <p:spPr bwMode="auto">
            <a:xfrm>
              <a:off x="1678" y="3434"/>
              <a:ext cx="2805"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01383" name="Group 9"/>
          <p:cNvGrpSpPr>
            <a:grpSpLocks/>
          </p:cNvGrpSpPr>
          <p:nvPr/>
        </p:nvGrpSpPr>
        <p:grpSpPr bwMode="auto">
          <a:xfrm>
            <a:off x="1433513" y="3629025"/>
            <a:ext cx="5181600" cy="280988"/>
            <a:chOff x="997" y="2103"/>
            <a:chExt cx="3412" cy="199"/>
          </a:xfrm>
        </p:grpSpPr>
        <p:sp>
          <p:nvSpPr>
            <p:cNvPr id="101436" name="Line 10"/>
            <p:cNvSpPr>
              <a:spLocks noChangeShapeType="1"/>
            </p:cNvSpPr>
            <p:nvPr/>
          </p:nvSpPr>
          <p:spPr bwMode="auto">
            <a:xfrm>
              <a:off x="1505" y="2179"/>
              <a:ext cx="2904" cy="0"/>
            </a:xfrm>
            <a:prstGeom prst="line">
              <a:avLst/>
            </a:prstGeom>
            <a:noFill/>
            <a:ln w="12700">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1437" name="Rectangle 11"/>
            <p:cNvSpPr>
              <a:spLocks noChangeArrowheads="1"/>
            </p:cNvSpPr>
            <p:nvPr/>
          </p:nvSpPr>
          <p:spPr bwMode="auto">
            <a:xfrm>
              <a:off x="997" y="2103"/>
              <a:ext cx="541" cy="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400" b="1">
                  <a:solidFill>
                    <a:schemeClr val="tx1"/>
                  </a:solidFill>
                </a:rPr>
                <a:t>Neutral</a:t>
              </a:r>
            </a:p>
          </p:txBody>
        </p:sp>
      </p:grpSp>
      <p:sp>
        <p:nvSpPr>
          <p:cNvPr id="101384" name="Rectangle 12"/>
          <p:cNvSpPr>
            <a:spLocks noChangeArrowheads="1"/>
          </p:cNvSpPr>
          <p:nvPr/>
        </p:nvSpPr>
        <p:spPr bwMode="auto">
          <a:xfrm>
            <a:off x="5657850" y="2614613"/>
            <a:ext cx="1379538"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400" b="1">
                <a:solidFill>
                  <a:schemeClr val="tx1"/>
                </a:solidFill>
              </a:rPr>
              <a:t>Satisfier</a:t>
            </a:r>
            <a:br>
              <a:rPr lang="en-US" altLang="en-US" sz="1400" b="1">
                <a:solidFill>
                  <a:schemeClr val="tx1"/>
                </a:solidFill>
              </a:rPr>
            </a:br>
            <a:r>
              <a:rPr lang="en-US" altLang="en-US" sz="1400" b="1" i="1">
                <a:solidFill>
                  <a:schemeClr val="tx1"/>
                </a:solidFill>
              </a:rPr>
              <a:t>(one dimensional)</a:t>
            </a:r>
            <a:br>
              <a:rPr lang="en-US" altLang="en-US" sz="1400" b="1" i="1">
                <a:solidFill>
                  <a:schemeClr val="tx1"/>
                </a:solidFill>
              </a:rPr>
            </a:br>
            <a:endParaRPr lang="en-US" altLang="en-US" sz="1400" b="1" i="1">
              <a:solidFill>
                <a:schemeClr val="tx1"/>
              </a:solidFill>
            </a:endParaRPr>
          </a:p>
        </p:txBody>
      </p:sp>
      <p:sp>
        <p:nvSpPr>
          <p:cNvPr id="101385" name="Rectangle 13"/>
          <p:cNvSpPr>
            <a:spLocks noChangeArrowheads="1"/>
          </p:cNvSpPr>
          <p:nvPr/>
        </p:nvSpPr>
        <p:spPr bwMode="auto">
          <a:xfrm>
            <a:off x="4795838" y="3940175"/>
            <a:ext cx="1570037" cy="28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400" b="1">
                <a:solidFill>
                  <a:schemeClr val="tx1"/>
                </a:solidFill>
              </a:rPr>
              <a:t>Must-Be</a:t>
            </a:r>
            <a:endParaRPr lang="en-US" altLang="en-US" sz="1400" b="1" i="1">
              <a:solidFill>
                <a:schemeClr val="tx1"/>
              </a:solidFill>
            </a:endParaRPr>
          </a:p>
        </p:txBody>
      </p:sp>
      <p:sp>
        <p:nvSpPr>
          <p:cNvPr id="101386" name="Rectangle 14"/>
          <p:cNvSpPr>
            <a:spLocks noChangeArrowheads="1"/>
          </p:cNvSpPr>
          <p:nvPr/>
        </p:nvSpPr>
        <p:spPr bwMode="auto">
          <a:xfrm>
            <a:off x="3502025" y="2162175"/>
            <a:ext cx="1296988" cy="28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400" b="1">
                <a:solidFill>
                  <a:schemeClr val="tx1"/>
                </a:solidFill>
              </a:rPr>
              <a:t>Delighter</a:t>
            </a:r>
            <a:endParaRPr lang="en-US" altLang="en-US" sz="1400" b="1" i="1">
              <a:solidFill>
                <a:schemeClr val="tx1"/>
              </a:solidFill>
            </a:endParaRPr>
          </a:p>
        </p:txBody>
      </p:sp>
      <p:grpSp>
        <p:nvGrpSpPr>
          <p:cNvPr id="101387" name="Group 15"/>
          <p:cNvGrpSpPr>
            <a:grpSpLocks/>
          </p:cNvGrpSpPr>
          <p:nvPr/>
        </p:nvGrpSpPr>
        <p:grpSpPr bwMode="auto">
          <a:xfrm>
            <a:off x="1363663" y="1965325"/>
            <a:ext cx="1146175" cy="254000"/>
            <a:chOff x="951" y="925"/>
            <a:chExt cx="755" cy="180"/>
          </a:xfrm>
        </p:grpSpPr>
        <p:sp>
          <p:nvSpPr>
            <p:cNvPr id="101434" name="Rectangle 16"/>
            <p:cNvSpPr>
              <a:spLocks noChangeArrowheads="1"/>
            </p:cNvSpPr>
            <p:nvPr/>
          </p:nvSpPr>
          <p:spPr bwMode="auto">
            <a:xfrm>
              <a:off x="951" y="925"/>
              <a:ext cx="645"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200" b="1">
                  <a:solidFill>
                    <a:schemeClr val="tx1"/>
                  </a:solidFill>
                </a:rPr>
                <a:t>Delighted</a:t>
              </a:r>
            </a:p>
          </p:txBody>
        </p:sp>
        <p:sp>
          <p:nvSpPr>
            <p:cNvPr id="101435" name="Line 17"/>
            <p:cNvSpPr>
              <a:spLocks noChangeShapeType="1"/>
            </p:cNvSpPr>
            <p:nvPr/>
          </p:nvSpPr>
          <p:spPr bwMode="auto">
            <a:xfrm>
              <a:off x="1624" y="1003"/>
              <a:ext cx="8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01388" name="Rectangle 18"/>
          <p:cNvSpPr>
            <a:spLocks noChangeArrowheads="1"/>
          </p:cNvSpPr>
          <p:nvPr/>
        </p:nvSpPr>
        <p:spPr bwMode="auto">
          <a:xfrm>
            <a:off x="1184275" y="5065713"/>
            <a:ext cx="1276350"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lnSpc>
                <a:spcPct val="90000"/>
              </a:lnSpc>
            </a:pPr>
            <a:r>
              <a:rPr lang="en-US" altLang="en-US" sz="1200" b="1">
                <a:solidFill>
                  <a:schemeClr val="tx1"/>
                </a:solidFill>
              </a:rPr>
              <a:t>Very Dissatisfied</a:t>
            </a:r>
          </a:p>
        </p:txBody>
      </p:sp>
      <p:sp>
        <p:nvSpPr>
          <p:cNvPr id="101389" name="Line 19"/>
          <p:cNvSpPr>
            <a:spLocks noChangeShapeType="1"/>
          </p:cNvSpPr>
          <p:nvPr/>
        </p:nvSpPr>
        <p:spPr bwMode="auto">
          <a:xfrm>
            <a:off x="2471738" y="5291138"/>
            <a:ext cx="12541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101390" name="Group 20"/>
          <p:cNvGrpSpPr>
            <a:grpSpLocks/>
          </p:cNvGrpSpPr>
          <p:nvPr/>
        </p:nvGrpSpPr>
        <p:grpSpPr bwMode="auto">
          <a:xfrm>
            <a:off x="1249363" y="2605088"/>
            <a:ext cx="1265237" cy="584200"/>
            <a:chOff x="876" y="1378"/>
            <a:chExt cx="833" cy="414"/>
          </a:xfrm>
        </p:grpSpPr>
        <p:sp>
          <p:nvSpPr>
            <p:cNvPr id="101432" name="Line 21"/>
            <p:cNvSpPr>
              <a:spLocks noChangeShapeType="1"/>
            </p:cNvSpPr>
            <p:nvPr/>
          </p:nvSpPr>
          <p:spPr bwMode="auto">
            <a:xfrm>
              <a:off x="1627" y="1525"/>
              <a:ext cx="8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1433" name="Rectangle 22"/>
            <p:cNvSpPr>
              <a:spLocks noChangeArrowheads="1"/>
            </p:cNvSpPr>
            <p:nvPr/>
          </p:nvSpPr>
          <p:spPr bwMode="auto">
            <a:xfrm>
              <a:off x="876" y="1378"/>
              <a:ext cx="704" cy="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r">
                <a:lnSpc>
                  <a:spcPct val="90000"/>
                </a:lnSpc>
              </a:pPr>
              <a:r>
                <a:rPr lang="en-US" altLang="en-US" sz="1200" b="1">
                  <a:solidFill>
                    <a:schemeClr val="tx1"/>
                  </a:solidFill>
                </a:rPr>
                <a:t>Satisfied, but I expect it this way</a:t>
              </a:r>
            </a:p>
          </p:txBody>
        </p:sp>
      </p:grpSp>
      <p:grpSp>
        <p:nvGrpSpPr>
          <p:cNvPr id="101391" name="Group 23"/>
          <p:cNvGrpSpPr>
            <a:grpSpLocks/>
          </p:cNvGrpSpPr>
          <p:nvPr/>
        </p:nvGrpSpPr>
        <p:grpSpPr bwMode="auto">
          <a:xfrm>
            <a:off x="1273175" y="4371975"/>
            <a:ext cx="1250950" cy="419100"/>
            <a:chOff x="891" y="2630"/>
            <a:chExt cx="824" cy="296"/>
          </a:xfrm>
        </p:grpSpPr>
        <p:sp>
          <p:nvSpPr>
            <p:cNvPr id="101430" name="Line 24"/>
            <p:cNvSpPr>
              <a:spLocks noChangeShapeType="1"/>
            </p:cNvSpPr>
            <p:nvPr/>
          </p:nvSpPr>
          <p:spPr bwMode="auto">
            <a:xfrm>
              <a:off x="1633" y="2782"/>
              <a:ext cx="8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1431" name="Rectangle 25"/>
            <p:cNvSpPr>
              <a:spLocks noChangeArrowheads="1"/>
            </p:cNvSpPr>
            <p:nvPr/>
          </p:nvSpPr>
          <p:spPr bwMode="auto">
            <a:xfrm>
              <a:off x="891" y="2630"/>
              <a:ext cx="704" cy="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r">
                <a:lnSpc>
                  <a:spcPct val="90000"/>
                </a:lnSpc>
              </a:pPr>
              <a:r>
                <a:rPr lang="en-US" altLang="en-US" sz="1200" b="1">
                  <a:solidFill>
                    <a:schemeClr val="tx1"/>
                  </a:solidFill>
                </a:rPr>
                <a:t>I can live with it</a:t>
              </a:r>
            </a:p>
          </p:txBody>
        </p:sp>
      </p:grpSp>
      <p:sp>
        <p:nvSpPr>
          <p:cNvPr id="101392" name="Text Box 26"/>
          <p:cNvSpPr txBox="1">
            <a:spLocks noChangeArrowheads="1"/>
          </p:cNvSpPr>
          <p:nvPr/>
        </p:nvSpPr>
        <p:spPr bwMode="auto">
          <a:xfrm>
            <a:off x="762000" y="1512888"/>
            <a:ext cx="16398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Answers</a:t>
            </a:r>
          </a:p>
        </p:txBody>
      </p:sp>
      <p:sp>
        <p:nvSpPr>
          <p:cNvPr id="101393" name="Text Box 27"/>
          <p:cNvSpPr txBox="1">
            <a:spLocks noChangeArrowheads="1"/>
          </p:cNvSpPr>
          <p:nvPr/>
        </p:nvSpPr>
        <p:spPr bwMode="auto">
          <a:xfrm>
            <a:off x="998538" y="1955800"/>
            <a:ext cx="328612" cy="3762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b="1">
                <a:solidFill>
                  <a:schemeClr val="tx1"/>
                </a:solidFill>
              </a:rPr>
              <a:t>1</a:t>
            </a:r>
          </a:p>
        </p:txBody>
      </p:sp>
      <p:sp>
        <p:nvSpPr>
          <p:cNvPr id="101394" name="Text Box 28"/>
          <p:cNvSpPr txBox="1">
            <a:spLocks noChangeArrowheads="1"/>
          </p:cNvSpPr>
          <p:nvPr/>
        </p:nvSpPr>
        <p:spPr bwMode="auto">
          <a:xfrm>
            <a:off x="998538" y="2624138"/>
            <a:ext cx="328612" cy="3762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b="1">
                <a:solidFill>
                  <a:schemeClr val="tx1"/>
                </a:solidFill>
              </a:rPr>
              <a:t>2</a:t>
            </a:r>
          </a:p>
        </p:txBody>
      </p:sp>
      <p:sp>
        <p:nvSpPr>
          <p:cNvPr id="101395" name="Text Box 29"/>
          <p:cNvSpPr txBox="1">
            <a:spLocks noChangeArrowheads="1"/>
          </p:cNvSpPr>
          <p:nvPr/>
        </p:nvSpPr>
        <p:spPr bwMode="auto">
          <a:xfrm>
            <a:off x="998538" y="3530600"/>
            <a:ext cx="328612" cy="3762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b="1">
                <a:solidFill>
                  <a:schemeClr val="tx1"/>
                </a:solidFill>
              </a:rPr>
              <a:t>3</a:t>
            </a:r>
          </a:p>
        </p:txBody>
      </p:sp>
      <p:sp>
        <p:nvSpPr>
          <p:cNvPr id="101396" name="Text Box 30"/>
          <p:cNvSpPr txBox="1">
            <a:spLocks noChangeArrowheads="1"/>
          </p:cNvSpPr>
          <p:nvPr/>
        </p:nvSpPr>
        <p:spPr bwMode="auto">
          <a:xfrm>
            <a:off x="998538" y="4370388"/>
            <a:ext cx="328612" cy="3762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b="1">
                <a:solidFill>
                  <a:schemeClr val="tx1"/>
                </a:solidFill>
              </a:rPr>
              <a:t>4</a:t>
            </a:r>
          </a:p>
        </p:txBody>
      </p:sp>
      <p:sp>
        <p:nvSpPr>
          <p:cNvPr id="101397" name="Text Box 31"/>
          <p:cNvSpPr txBox="1">
            <a:spLocks noChangeArrowheads="1"/>
          </p:cNvSpPr>
          <p:nvPr/>
        </p:nvSpPr>
        <p:spPr bwMode="auto">
          <a:xfrm>
            <a:off x="998538" y="5064125"/>
            <a:ext cx="328612" cy="3762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b="1">
                <a:solidFill>
                  <a:schemeClr val="tx1"/>
                </a:solidFill>
              </a:rPr>
              <a:t>5</a:t>
            </a:r>
          </a:p>
        </p:txBody>
      </p:sp>
      <p:sp>
        <p:nvSpPr>
          <p:cNvPr id="101398" name="Oval 32"/>
          <p:cNvSpPr>
            <a:spLocks noChangeArrowheads="1"/>
          </p:cNvSpPr>
          <p:nvPr/>
        </p:nvSpPr>
        <p:spPr bwMode="auto">
          <a:xfrm>
            <a:off x="2646363" y="3706813"/>
            <a:ext cx="85725" cy="77787"/>
          </a:xfrm>
          <a:prstGeom prst="ellipse">
            <a:avLst/>
          </a:prstGeom>
          <a:solidFill>
            <a:schemeClr val="accent1"/>
          </a:solid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nvGrpSpPr>
          <p:cNvPr id="101399" name="Group 33"/>
          <p:cNvGrpSpPr>
            <a:grpSpLocks/>
          </p:cNvGrpSpPr>
          <p:nvPr/>
        </p:nvGrpSpPr>
        <p:grpSpPr bwMode="auto">
          <a:xfrm>
            <a:off x="2708275" y="4505325"/>
            <a:ext cx="263525" cy="830263"/>
            <a:chOff x="1836" y="2628"/>
            <a:chExt cx="174" cy="588"/>
          </a:xfrm>
        </p:grpSpPr>
        <p:sp>
          <p:nvSpPr>
            <p:cNvPr id="101421" name="Oval 34"/>
            <p:cNvSpPr>
              <a:spLocks noChangeArrowheads="1"/>
            </p:cNvSpPr>
            <p:nvPr/>
          </p:nvSpPr>
          <p:spPr bwMode="auto">
            <a:xfrm>
              <a:off x="1836" y="2652"/>
              <a:ext cx="56" cy="56"/>
            </a:xfrm>
            <a:prstGeom prst="ellipse">
              <a:avLst/>
            </a:prstGeom>
            <a:solidFill>
              <a:schemeClr val="accent1"/>
            </a:solid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01422" name="Oval 35"/>
            <p:cNvSpPr>
              <a:spLocks noChangeArrowheads="1"/>
            </p:cNvSpPr>
            <p:nvPr/>
          </p:nvSpPr>
          <p:spPr bwMode="auto">
            <a:xfrm>
              <a:off x="1924" y="2748"/>
              <a:ext cx="56" cy="56"/>
            </a:xfrm>
            <a:prstGeom prst="ellipse">
              <a:avLst/>
            </a:prstGeom>
            <a:solidFill>
              <a:schemeClr val="accent1"/>
            </a:solid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01423" name="Oval 36"/>
            <p:cNvSpPr>
              <a:spLocks noChangeArrowheads="1"/>
            </p:cNvSpPr>
            <p:nvPr/>
          </p:nvSpPr>
          <p:spPr bwMode="auto">
            <a:xfrm>
              <a:off x="1914" y="2672"/>
              <a:ext cx="56" cy="56"/>
            </a:xfrm>
            <a:prstGeom prst="ellipse">
              <a:avLst/>
            </a:prstGeom>
            <a:solidFill>
              <a:schemeClr val="accent1"/>
            </a:solid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01424" name="Oval 37"/>
            <p:cNvSpPr>
              <a:spLocks noChangeArrowheads="1"/>
            </p:cNvSpPr>
            <p:nvPr/>
          </p:nvSpPr>
          <p:spPr bwMode="auto">
            <a:xfrm>
              <a:off x="1856" y="2728"/>
              <a:ext cx="56" cy="56"/>
            </a:xfrm>
            <a:prstGeom prst="ellipse">
              <a:avLst/>
            </a:prstGeom>
            <a:solidFill>
              <a:schemeClr val="accent1"/>
            </a:solid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01425" name="Oval 38"/>
            <p:cNvSpPr>
              <a:spLocks noChangeArrowheads="1"/>
            </p:cNvSpPr>
            <p:nvPr/>
          </p:nvSpPr>
          <p:spPr bwMode="auto">
            <a:xfrm>
              <a:off x="1880" y="2628"/>
              <a:ext cx="56" cy="56"/>
            </a:xfrm>
            <a:prstGeom prst="ellipse">
              <a:avLst/>
            </a:prstGeom>
            <a:solidFill>
              <a:schemeClr val="accent1"/>
            </a:solid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01426" name="Oval 39"/>
            <p:cNvSpPr>
              <a:spLocks noChangeArrowheads="1"/>
            </p:cNvSpPr>
            <p:nvPr/>
          </p:nvSpPr>
          <p:spPr bwMode="auto">
            <a:xfrm>
              <a:off x="1954" y="2704"/>
              <a:ext cx="56" cy="56"/>
            </a:xfrm>
            <a:prstGeom prst="ellipse">
              <a:avLst/>
            </a:prstGeom>
            <a:solidFill>
              <a:schemeClr val="accent1"/>
            </a:solid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01427" name="Oval 40"/>
            <p:cNvSpPr>
              <a:spLocks noChangeArrowheads="1"/>
            </p:cNvSpPr>
            <p:nvPr/>
          </p:nvSpPr>
          <p:spPr bwMode="auto">
            <a:xfrm>
              <a:off x="1864" y="3160"/>
              <a:ext cx="56" cy="56"/>
            </a:xfrm>
            <a:prstGeom prst="ellipse">
              <a:avLst/>
            </a:prstGeom>
            <a:solidFill>
              <a:schemeClr val="accent1"/>
            </a:solid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01428" name="Oval 41"/>
            <p:cNvSpPr>
              <a:spLocks noChangeArrowheads="1"/>
            </p:cNvSpPr>
            <p:nvPr/>
          </p:nvSpPr>
          <p:spPr bwMode="auto">
            <a:xfrm>
              <a:off x="1840" y="2694"/>
              <a:ext cx="56" cy="56"/>
            </a:xfrm>
            <a:prstGeom prst="ellipse">
              <a:avLst/>
            </a:prstGeom>
            <a:solidFill>
              <a:schemeClr val="accent1"/>
            </a:solid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01429" name="Oval 42"/>
            <p:cNvSpPr>
              <a:spLocks noChangeArrowheads="1"/>
            </p:cNvSpPr>
            <p:nvPr/>
          </p:nvSpPr>
          <p:spPr bwMode="auto">
            <a:xfrm>
              <a:off x="1874" y="2786"/>
              <a:ext cx="56" cy="56"/>
            </a:xfrm>
            <a:prstGeom prst="ellipse">
              <a:avLst/>
            </a:prstGeom>
            <a:solidFill>
              <a:schemeClr val="accent1"/>
            </a:solid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sp>
        <p:nvSpPr>
          <p:cNvPr id="101400" name="Text Box 44"/>
          <p:cNvSpPr txBox="1">
            <a:spLocks noChangeArrowheads="1"/>
          </p:cNvSpPr>
          <p:nvPr/>
        </p:nvSpPr>
        <p:spPr bwMode="blackWhite">
          <a:xfrm>
            <a:off x="544513" y="5716588"/>
            <a:ext cx="1757362" cy="952500"/>
          </a:xfrm>
          <a:prstGeom prst="rect">
            <a:avLst/>
          </a:prstGeom>
          <a:solidFill>
            <a:srgbClr val="FFFFD5"/>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a:solidFill>
                  <a:schemeClr val="tx1"/>
                </a:solidFill>
              </a:rPr>
              <a:t>The system alerts the user when a data entry error occurs.</a:t>
            </a:r>
          </a:p>
        </p:txBody>
      </p:sp>
      <p:sp>
        <p:nvSpPr>
          <p:cNvPr id="101401" name="Rectangle 46"/>
          <p:cNvSpPr>
            <a:spLocks noChangeArrowheads="1"/>
          </p:cNvSpPr>
          <p:nvPr/>
        </p:nvSpPr>
        <p:spPr bwMode="auto">
          <a:xfrm>
            <a:off x="2401888" y="6089650"/>
            <a:ext cx="1260475"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400" b="1">
                <a:solidFill>
                  <a:schemeClr val="tx1"/>
                </a:solidFill>
              </a:rPr>
              <a:t>Low to </a:t>
            </a:r>
            <a:br>
              <a:rPr lang="en-US" altLang="en-US" sz="1400" b="1">
                <a:solidFill>
                  <a:schemeClr val="tx1"/>
                </a:solidFill>
              </a:rPr>
            </a:br>
            <a:r>
              <a:rPr lang="en-US" altLang="en-US" sz="1400" b="1">
                <a:solidFill>
                  <a:schemeClr val="tx1"/>
                </a:solidFill>
              </a:rPr>
              <a:t>None</a:t>
            </a:r>
          </a:p>
        </p:txBody>
      </p:sp>
      <p:sp>
        <p:nvSpPr>
          <p:cNvPr id="101402" name="Text Box 48"/>
          <p:cNvSpPr txBox="1">
            <a:spLocks noChangeArrowheads="1"/>
          </p:cNvSpPr>
          <p:nvPr/>
        </p:nvSpPr>
        <p:spPr bwMode="blackWhite">
          <a:xfrm>
            <a:off x="2451100" y="5702300"/>
            <a:ext cx="463550" cy="376238"/>
          </a:xfrm>
          <a:prstGeom prst="rect">
            <a:avLst/>
          </a:prstGeom>
          <a:solidFill>
            <a:schemeClr val="bg1"/>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a.</a:t>
            </a:r>
          </a:p>
        </p:txBody>
      </p:sp>
      <p:sp>
        <p:nvSpPr>
          <p:cNvPr id="101403" name="Text Box 49"/>
          <p:cNvSpPr txBox="1">
            <a:spLocks noChangeArrowheads="1"/>
          </p:cNvSpPr>
          <p:nvPr/>
        </p:nvSpPr>
        <p:spPr bwMode="blackWhite">
          <a:xfrm>
            <a:off x="3402013" y="6064250"/>
            <a:ext cx="255270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a:r>
              <a:rPr lang="en-US" altLang="en-US" b="1">
                <a:solidFill>
                  <a:schemeClr val="tx1"/>
                </a:solidFill>
              </a:rPr>
              <a:t>Level of Functionality Delivered</a:t>
            </a:r>
          </a:p>
        </p:txBody>
      </p:sp>
      <p:sp>
        <p:nvSpPr>
          <p:cNvPr id="101404" name="Text Box 53"/>
          <p:cNvSpPr txBox="1">
            <a:spLocks noChangeArrowheads="1"/>
          </p:cNvSpPr>
          <p:nvPr/>
        </p:nvSpPr>
        <p:spPr bwMode="auto">
          <a:xfrm>
            <a:off x="3713163" y="5605463"/>
            <a:ext cx="163988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Questions</a:t>
            </a:r>
          </a:p>
        </p:txBody>
      </p:sp>
      <p:sp>
        <p:nvSpPr>
          <p:cNvPr id="101405" name="Oval 55"/>
          <p:cNvSpPr>
            <a:spLocks noChangeArrowheads="1"/>
          </p:cNvSpPr>
          <p:nvPr/>
        </p:nvSpPr>
        <p:spPr bwMode="auto">
          <a:xfrm>
            <a:off x="5973763" y="4003675"/>
            <a:ext cx="85725" cy="79375"/>
          </a:xfrm>
          <a:prstGeom prst="ellipse">
            <a:avLst/>
          </a:prstGeom>
          <a:solidFill>
            <a:schemeClr val="accent1"/>
          </a:solid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nvGrpSpPr>
          <p:cNvPr id="101406" name="Group 56"/>
          <p:cNvGrpSpPr>
            <a:grpSpLocks/>
          </p:cNvGrpSpPr>
          <p:nvPr/>
        </p:nvGrpSpPr>
        <p:grpSpPr bwMode="auto">
          <a:xfrm>
            <a:off x="5570538" y="2373313"/>
            <a:ext cx="360362" cy="303212"/>
            <a:chOff x="3778" y="906"/>
            <a:chExt cx="238" cy="214"/>
          </a:xfrm>
        </p:grpSpPr>
        <p:sp>
          <p:nvSpPr>
            <p:cNvPr id="101414" name="Oval 57"/>
            <p:cNvSpPr>
              <a:spLocks noChangeArrowheads="1"/>
            </p:cNvSpPr>
            <p:nvPr/>
          </p:nvSpPr>
          <p:spPr bwMode="auto">
            <a:xfrm>
              <a:off x="3960" y="926"/>
              <a:ext cx="56" cy="56"/>
            </a:xfrm>
            <a:prstGeom prst="ellipse">
              <a:avLst/>
            </a:prstGeom>
            <a:solidFill>
              <a:schemeClr val="accent1"/>
            </a:solidFill>
            <a:ln w="9525">
              <a:solidFill>
                <a:schemeClr val="tx1"/>
              </a:solidFill>
              <a:round/>
              <a:headEnd/>
              <a:tailEnd/>
            </a:ln>
          </p:spPr>
          <p:txBody>
            <a:bodyPr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nvGrpSpPr>
            <p:cNvPr id="101415" name="Group 58"/>
            <p:cNvGrpSpPr>
              <a:grpSpLocks/>
            </p:cNvGrpSpPr>
            <p:nvPr/>
          </p:nvGrpSpPr>
          <p:grpSpPr bwMode="auto">
            <a:xfrm rot="-9900000">
              <a:off x="3778" y="906"/>
              <a:ext cx="170" cy="214"/>
              <a:chOff x="3616" y="960"/>
              <a:chExt cx="170" cy="214"/>
            </a:xfrm>
          </p:grpSpPr>
          <p:sp>
            <p:nvSpPr>
              <p:cNvPr id="101416" name="Oval 59"/>
              <p:cNvSpPr>
                <a:spLocks noChangeArrowheads="1"/>
              </p:cNvSpPr>
              <p:nvPr/>
            </p:nvSpPr>
            <p:spPr bwMode="auto">
              <a:xfrm>
                <a:off x="3632" y="1060"/>
                <a:ext cx="56" cy="56"/>
              </a:xfrm>
              <a:prstGeom prst="ellipse">
                <a:avLst/>
              </a:prstGeom>
              <a:solidFill>
                <a:schemeClr val="accent1"/>
              </a:solidFill>
              <a:ln w="9525">
                <a:solidFill>
                  <a:schemeClr val="tx1"/>
                </a:solidFill>
                <a:round/>
                <a:headEnd/>
                <a:tailEnd/>
              </a:ln>
            </p:spPr>
            <p:txBody>
              <a:bodyPr rot="10800000"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01417" name="Oval 60"/>
              <p:cNvSpPr>
                <a:spLocks noChangeArrowheads="1"/>
              </p:cNvSpPr>
              <p:nvPr/>
            </p:nvSpPr>
            <p:spPr bwMode="auto">
              <a:xfrm>
                <a:off x="3652" y="960"/>
                <a:ext cx="56" cy="56"/>
              </a:xfrm>
              <a:prstGeom prst="ellipse">
                <a:avLst/>
              </a:prstGeom>
              <a:solidFill>
                <a:schemeClr val="accent1"/>
              </a:solidFill>
              <a:ln w="9525">
                <a:solidFill>
                  <a:schemeClr val="tx1"/>
                </a:solidFill>
                <a:round/>
                <a:headEnd/>
                <a:tailEnd/>
              </a:ln>
            </p:spPr>
            <p:txBody>
              <a:bodyPr rot="10800000"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01418" name="Oval 61"/>
              <p:cNvSpPr>
                <a:spLocks noChangeArrowheads="1"/>
              </p:cNvSpPr>
              <p:nvPr/>
            </p:nvSpPr>
            <p:spPr bwMode="auto">
              <a:xfrm>
                <a:off x="3730" y="1036"/>
                <a:ext cx="56" cy="56"/>
              </a:xfrm>
              <a:prstGeom prst="ellipse">
                <a:avLst/>
              </a:prstGeom>
              <a:solidFill>
                <a:schemeClr val="accent1"/>
              </a:solidFill>
              <a:ln w="9525">
                <a:solidFill>
                  <a:schemeClr val="tx1"/>
                </a:solidFill>
                <a:round/>
                <a:headEnd/>
                <a:tailEnd/>
              </a:ln>
            </p:spPr>
            <p:txBody>
              <a:bodyPr rot="10800000"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01419" name="Oval 62"/>
              <p:cNvSpPr>
                <a:spLocks noChangeArrowheads="1"/>
              </p:cNvSpPr>
              <p:nvPr/>
            </p:nvSpPr>
            <p:spPr bwMode="auto">
              <a:xfrm>
                <a:off x="3616" y="1026"/>
                <a:ext cx="56" cy="56"/>
              </a:xfrm>
              <a:prstGeom prst="ellipse">
                <a:avLst/>
              </a:prstGeom>
              <a:solidFill>
                <a:schemeClr val="accent1"/>
              </a:solidFill>
              <a:ln w="9525">
                <a:solidFill>
                  <a:schemeClr val="tx1"/>
                </a:solidFill>
                <a:round/>
                <a:headEnd/>
                <a:tailEnd/>
              </a:ln>
            </p:spPr>
            <p:txBody>
              <a:bodyPr rot="10800000"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sp>
            <p:nvSpPr>
              <p:cNvPr id="101420" name="Oval 63"/>
              <p:cNvSpPr>
                <a:spLocks noChangeArrowheads="1"/>
              </p:cNvSpPr>
              <p:nvPr/>
            </p:nvSpPr>
            <p:spPr bwMode="auto">
              <a:xfrm>
                <a:off x="3650" y="1118"/>
                <a:ext cx="56" cy="56"/>
              </a:xfrm>
              <a:prstGeom prst="ellipse">
                <a:avLst/>
              </a:prstGeom>
              <a:solidFill>
                <a:schemeClr val="accent1"/>
              </a:solidFill>
              <a:ln w="9525">
                <a:solidFill>
                  <a:schemeClr val="tx1"/>
                </a:solidFill>
                <a:round/>
                <a:headEnd/>
                <a:tailEnd/>
              </a:ln>
            </p:spPr>
            <p:txBody>
              <a:bodyPr rot="10800000" wrap="none" anchor="ct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endParaRPr lang="en-US" altLang="en-US" sz="2000" b="1">
                  <a:solidFill>
                    <a:schemeClr val="tx1"/>
                  </a:solidFill>
                </a:endParaRPr>
              </a:p>
            </p:txBody>
          </p:sp>
        </p:grpSp>
      </p:grpSp>
      <p:sp>
        <p:nvSpPr>
          <p:cNvPr id="101407" name="Rectangle 66"/>
          <p:cNvSpPr>
            <a:spLocks noChangeArrowheads="1"/>
          </p:cNvSpPr>
          <p:nvPr/>
        </p:nvSpPr>
        <p:spPr bwMode="auto">
          <a:xfrm>
            <a:off x="6173788" y="6078538"/>
            <a:ext cx="652462" cy="280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nSpc>
                <a:spcPct val="90000"/>
              </a:lnSpc>
            </a:pPr>
            <a:r>
              <a:rPr lang="en-US" altLang="en-US" sz="1400" b="1">
                <a:solidFill>
                  <a:schemeClr val="tx1"/>
                </a:solidFill>
              </a:rPr>
              <a:t>High</a:t>
            </a:r>
          </a:p>
        </p:txBody>
      </p:sp>
      <p:sp>
        <p:nvSpPr>
          <p:cNvPr id="101408" name="Text Box 68"/>
          <p:cNvSpPr txBox="1">
            <a:spLocks noChangeArrowheads="1"/>
          </p:cNvSpPr>
          <p:nvPr/>
        </p:nvSpPr>
        <p:spPr bwMode="blackWhite">
          <a:xfrm>
            <a:off x="6240463" y="5659438"/>
            <a:ext cx="465137" cy="376237"/>
          </a:xfrm>
          <a:prstGeom prst="rect">
            <a:avLst/>
          </a:prstGeom>
          <a:solidFill>
            <a:schemeClr val="bg1"/>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b="1">
                <a:solidFill>
                  <a:schemeClr val="tx1"/>
                </a:solidFill>
              </a:rPr>
              <a:t>b.</a:t>
            </a:r>
          </a:p>
        </p:txBody>
      </p:sp>
      <p:sp>
        <p:nvSpPr>
          <p:cNvPr id="101409" name="Text Box 70"/>
          <p:cNvSpPr txBox="1">
            <a:spLocks noChangeArrowheads="1"/>
          </p:cNvSpPr>
          <p:nvPr/>
        </p:nvSpPr>
        <p:spPr bwMode="blackWhite">
          <a:xfrm>
            <a:off x="7113588" y="5116513"/>
            <a:ext cx="1833562" cy="1377950"/>
          </a:xfrm>
          <a:prstGeom prst="rect">
            <a:avLst/>
          </a:prstGeom>
          <a:solidFill>
            <a:srgbClr val="FFFFD5"/>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400">
                <a:solidFill>
                  <a:schemeClr val="tx1"/>
                </a:solidFill>
              </a:rPr>
              <a:t>Additionally, the system recommends remedial steps and logs the status to the system manager’s report</a:t>
            </a:r>
          </a:p>
        </p:txBody>
      </p:sp>
      <p:grpSp>
        <p:nvGrpSpPr>
          <p:cNvPr id="101410" name="Group 72"/>
          <p:cNvGrpSpPr>
            <a:grpSpLocks/>
          </p:cNvGrpSpPr>
          <p:nvPr/>
        </p:nvGrpSpPr>
        <p:grpSpPr bwMode="auto">
          <a:xfrm>
            <a:off x="1195388" y="944563"/>
            <a:ext cx="6124575" cy="411162"/>
            <a:chOff x="935" y="594"/>
            <a:chExt cx="3858" cy="259"/>
          </a:xfrm>
        </p:grpSpPr>
        <p:sp>
          <p:nvSpPr>
            <p:cNvPr id="101412" name="Text Box 73"/>
            <p:cNvSpPr txBox="1">
              <a:spLocks noChangeArrowheads="1"/>
            </p:cNvSpPr>
            <p:nvPr/>
          </p:nvSpPr>
          <p:spPr bwMode="auto">
            <a:xfrm>
              <a:off x="935" y="622"/>
              <a:ext cx="982"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r>
                <a:rPr lang="en-US" altLang="en-US" sz="1800">
                  <a:solidFill>
                    <a:schemeClr val="tx1"/>
                  </a:solidFill>
                </a:rPr>
                <a:t>CTQ:</a:t>
              </a:r>
            </a:p>
          </p:txBody>
        </p:sp>
        <p:sp>
          <p:nvSpPr>
            <p:cNvPr id="101413" name="Text Box 74"/>
            <p:cNvSpPr txBox="1">
              <a:spLocks noChangeArrowheads="1"/>
            </p:cNvSpPr>
            <p:nvPr/>
          </p:nvSpPr>
          <p:spPr bwMode="auto">
            <a:xfrm>
              <a:off x="1630" y="594"/>
              <a:ext cx="3163" cy="237"/>
            </a:xfrm>
            <a:prstGeom prst="rect">
              <a:avLst/>
            </a:prstGeom>
            <a:noFill/>
            <a:ln w="9525" cap="rnd">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r>
                <a:rPr lang="en-US" altLang="en-US" sz="1800">
                  <a:solidFill>
                    <a:schemeClr val="tx1"/>
                  </a:solidFill>
                </a:rPr>
                <a:t>New users enter eligibility data correctly</a:t>
              </a:r>
            </a:p>
          </p:txBody>
        </p:sp>
      </p:grpSp>
      <p:pic>
        <p:nvPicPr>
          <p:cNvPr id="101411" name="Picture 31" descr="C:\Documents and Settings\Administrator.DHOFFICE\My Documents\My Pictures\6siga\Letterhead logo 20050226.t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le 1"/>
          <p:cNvSpPr>
            <a:spLocks noGrp="1"/>
          </p:cNvSpPr>
          <p:nvPr>
            <p:ph type="title"/>
          </p:nvPr>
        </p:nvSpPr>
        <p:spPr>
          <a:xfrm>
            <a:off x="153988" y="525463"/>
            <a:ext cx="8505825" cy="639762"/>
          </a:xfrm>
        </p:spPr>
        <p:txBody>
          <a:bodyPr/>
          <a:lstStyle/>
          <a:p>
            <a:r>
              <a:rPr lang="en-US" altLang="en-US"/>
              <a:t>Interpreting Kano Responses</a:t>
            </a:r>
            <a:br>
              <a:rPr lang="en-US" altLang="en-US"/>
            </a:br>
            <a:r>
              <a:rPr lang="en-US" altLang="en-US" sz="2400"/>
              <a:t>Graphical Analysis</a:t>
            </a:r>
            <a:endParaRPr lang="en-US" altLang="en-US"/>
          </a:p>
        </p:txBody>
      </p:sp>
      <p:pic>
        <p:nvPicPr>
          <p:cNvPr id="10240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1284288" y="1365250"/>
            <a:ext cx="6843712" cy="456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
        <p:nvSpPr>
          <p:cNvPr id="4" name="TextBox 3"/>
          <p:cNvSpPr txBox="1"/>
          <p:nvPr/>
        </p:nvSpPr>
        <p:spPr>
          <a:xfrm>
            <a:off x="904875" y="1962150"/>
            <a:ext cx="1273175" cy="338138"/>
          </a:xfrm>
          <a:prstGeom prst="rect">
            <a:avLst/>
          </a:prstGeom>
          <a:solidFill>
            <a:schemeClr val="bg1"/>
          </a:solidFill>
          <a:ln>
            <a:solidFill>
              <a:schemeClr val="accent4"/>
            </a:solidFill>
          </a:ln>
        </p:spPr>
        <p:txBody>
          <a:bodyPr>
            <a:spAutoFit/>
          </a:bodyPr>
          <a:lstStyle/>
          <a:p>
            <a:pPr algn="ctr">
              <a:spcBef>
                <a:spcPct val="0"/>
              </a:spcBef>
              <a:defRPr/>
            </a:pPr>
            <a:r>
              <a:rPr lang="en-US" b="1" dirty="0">
                <a:solidFill>
                  <a:schemeClr val="tx1"/>
                </a:solidFill>
                <a:latin typeface="Arial" charset="0"/>
              </a:rPr>
              <a:t>Delighted</a:t>
            </a:r>
          </a:p>
        </p:txBody>
      </p:sp>
      <p:sp>
        <p:nvSpPr>
          <p:cNvPr id="102405" name="Rectangle 6"/>
          <p:cNvSpPr>
            <a:spLocks noChangeArrowheads="1"/>
          </p:cNvSpPr>
          <p:nvPr/>
        </p:nvSpPr>
        <p:spPr bwMode="auto">
          <a:xfrm>
            <a:off x="1408113" y="3113088"/>
            <a:ext cx="276225" cy="1077912"/>
          </a:xfrm>
          <a:prstGeom prst="rect">
            <a:avLst/>
          </a:prstGeom>
          <a:solidFill>
            <a:srgbClr val="EAEAEA"/>
          </a:solidFill>
          <a:ln>
            <a:noFill/>
          </a:ln>
          <a:extLst>
            <a:ext uri="{91240B29-F687-4F45-9708-019B960494DF}">
              <a14:hiddenLine xmlns:a14="http://schemas.microsoft.com/office/drawing/2010/main" w="12700" algn="ctr">
                <a:solidFill>
                  <a:srgbClr val="000000"/>
                </a:solidFill>
                <a:round/>
                <a:headEnd/>
                <a:tailEnd/>
              </a14:hiddenLine>
            </a:ext>
          </a:extLst>
        </p:spPr>
        <p:txBody>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endParaRPr lang="en-US" altLang="en-US" sz="2000" b="1">
              <a:solidFill>
                <a:schemeClr val="tx1"/>
              </a:solidFill>
            </a:endParaRPr>
          </a:p>
        </p:txBody>
      </p:sp>
      <p:sp>
        <p:nvSpPr>
          <p:cNvPr id="6" name="TextBox 5"/>
          <p:cNvSpPr txBox="1"/>
          <p:nvPr/>
        </p:nvSpPr>
        <p:spPr>
          <a:xfrm>
            <a:off x="901700" y="3398838"/>
            <a:ext cx="1274763" cy="338137"/>
          </a:xfrm>
          <a:prstGeom prst="rect">
            <a:avLst/>
          </a:prstGeom>
          <a:solidFill>
            <a:schemeClr val="bg1"/>
          </a:solidFill>
          <a:ln>
            <a:solidFill>
              <a:schemeClr val="accent4"/>
            </a:solidFill>
          </a:ln>
        </p:spPr>
        <p:txBody>
          <a:bodyPr>
            <a:spAutoFit/>
          </a:bodyPr>
          <a:lstStyle/>
          <a:p>
            <a:pPr algn="ctr">
              <a:spcBef>
                <a:spcPct val="0"/>
              </a:spcBef>
              <a:defRPr/>
            </a:pPr>
            <a:r>
              <a:rPr lang="en-US" b="1" dirty="0">
                <a:solidFill>
                  <a:schemeClr val="tx1"/>
                </a:solidFill>
                <a:latin typeface="Arial" charset="0"/>
              </a:rPr>
              <a:t>Neutral</a:t>
            </a:r>
          </a:p>
        </p:txBody>
      </p:sp>
      <p:sp>
        <p:nvSpPr>
          <p:cNvPr id="8" name="TextBox 7"/>
          <p:cNvSpPr txBox="1"/>
          <p:nvPr/>
        </p:nvSpPr>
        <p:spPr>
          <a:xfrm>
            <a:off x="277813" y="4886325"/>
            <a:ext cx="1885950" cy="339725"/>
          </a:xfrm>
          <a:prstGeom prst="rect">
            <a:avLst/>
          </a:prstGeom>
          <a:solidFill>
            <a:schemeClr val="bg1"/>
          </a:solidFill>
          <a:ln>
            <a:solidFill>
              <a:schemeClr val="accent4"/>
            </a:solidFill>
          </a:ln>
        </p:spPr>
        <p:txBody>
          <a:bodyPr>
            <a:spAutoFit/>
          </a:bodyPr>
          <a:lstStyle/>
          <a:p>
            <a:pPr algn="ctr">
              <a:spcBef>
                <a:spcPct val="0"/>
              </a:spcBef>
              <a:defRPr/>
            </a:pPr>
            <a:r>
              <a:rPr lang="en-US" b="1" dirty="0">
                <a:solidFill>
                  <a:schemeClr val="tx1"/>
                </a:solidFill>
                <a:latin typeface="Arial" charset="0"/>
              </a:rPr>
              <a:t>Very Dissatisfied</a:t>
            </a:r>
          </a:p>
        </p:txBody>
      </p:sp>
      <p:sp>
        <p:nvSpPr>
          <p:cNvPr id="102408" name="TextBox 8"/>
          <p:cNvSpPr txBox="1">
            <a:spLocks noChangeArrowheads="1"/>
          </p:cNvSpPr>
          <p:nvPr/>
        </p:nvSpPr>
        <p:spPr bwMode="auto">
          <a:xfrm>
            <a:off x="2917825" y="5640388"/>
            <a:ext cx="1684338" cy="646112"/>
          </a:xfrm>
          <a:prstGeom prst="rect">
            <a:avLst/>
          </a:prstGeom>
          <a:solidFill>
            <a:schemeClr val="bg1"/>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800" b="1">
                <a:solidFill>
                  <a:schemeClr val="tx1"/>
                </a:solidFill>
              </a:rPr>
              <a:t>Low or No Functionality</a:t>
            </a:r>
          </a:p>
        </p:txBody>
      </p:sp>
      <p:sp>
        <p:nvSpPr>
          <p:cNvPr id="102409" name="TextBox 10"/>
          <p:cNvSpPr txBox="1">
            <a:spLocks noChangeArrowheads="1"/>
          </p:cNvSpPr>
          <p:nvPr/>
        </p:nvSpPr>
        <p:spPr bwMode="auto">
          <a:xfrm>
            <a:off x="5813425" y="5640388"/>
            <a:ext cx="1676400" cy="646112"/>
          </a:xfrm>
          <a:prstGeom prst="rect">
            <a:avLst/>
          </a:prstGeom>
          <a:solidFill>
            <a:schemeClr val="bg1"/>
          </a:solidFill>
          <a:ln w="9525">
            <a:solidFill>
              <a:schemeClr val="tx1"/>
            </a:solidFill>
            <a:miter lim="800000"/>
            <a:headEnd/>
            <a:tailEnd/>
          </a:ln>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1800" b="1">
                <a:solidFill>
                  <a:schemeClr val="tx1"/>
                </a:solidFill>
              </a:rPr>
              <a:t>High Functionality</a:t>
            </a:r>
          </a:p>
        </p:txBody>
      </p:sp>
      <p:cxnSp>
        <p:nvCxnSpPr>
          <p:cNvPr id="102410" name="Straight Connector 12"/>
          <p:cNvCxnSpPr>
            <a:cxnSpLocks noChangeShapeType="1"/>
            <a:endCxn id="102408" idx="0"/>
          </p:cNvCxnSpPr>
          <p:nvPr/>
        </p:nvCxnSpPr>
        <p:spPr bwMode="auto">
          <a:xfrm rot="10800000" flipV="1">
            <a:off x="3760788" y="5527675"/>
            <a:ext cx="277812" cy="112713"/>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102411" name="Straight Connector 14"/>
          <p:cNvCxnSpPr>
            <a:cxnSpLocks noChangeShapeType="1"/>
          </p:cNvCxnSpPr>
          <p:nvPr/>
        </p:nvCxnSpPr>
        <p:spPr bwMode="auto">
          <a:xfrm>
            <a:off x="6216650" y="5507038"/>
            <a:ext cx="266700" cy="123825"/>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sp>
        <p:nvSpPr>
          <p:cNvPr id="102412" name="TextBox 16"/>
          <p:cNvSpPr txBox="1">
            <a:spLocks noChangeArrowheads="1"/>
          </p:cNvSpPr>
          <p:nvPr/>
        </p:nvSpPr>
        <p:spPr bwMode="auto">
          <a:xfrm>
            <a:off x="4130675" y="6272213"/>
            <a:ext cx="21875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eaLnBrk="1" hangingPunct="1">
              <a:spcBef>
                <a:spcPct val="0"/>
              </a:spcBef>
            </a:pPr>
            <a:r>
              <a:rPr lang="en-US" altLang="en-US" sz="2000" b="1">
                <a:solidFill>
                  <a:schemeClr val="tx1"/>
                </a:solidFill>
              </a:rPr>
              <a:t>Question Pair</a:t>
            </a:r>
          </a:p>
        </p:txBody>
      </p:sp>
      <p:sp>
        <p:nvSpPr>
          <p:cNvPr id="102413" name="TextBox 19"/>
          <p:cNvSpPr txBox="1">
            <a:spLocks noChangeArrowheads="1"/>
          </p:cNvSpPr>
          <p:nvPr/>
        </p:nvSpPr>
        <p:spPr bwMode="auto">
          <a:xfrm rot="-5400000">
            <a:off x="-1056482" y="2980532"/>
            <a:ext cx="29067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rgbClr val="FFFF99"/>
                </a:solidFill>
                <a:latin typeface="Arial" panose="020B0604020202020204" pitchFamily="34" charset="0"/>
              </a:defRPr>
            </a:lvl1pPr>
            <a:lvl2pPr marL="742950" indent="-285750" eaLnBrk="0" hangingPunct="0">
              <a:defRPr sz="1600">
                <a:solidFill>
                  <a:srgbClr val="FFFF99"/>
                </a:solidFill>
                <a:latin typeface="Arial" panose="020B0604020202020204" pitchFamily="34" charset="0"/>
              </a:defRPr>
            </a:lvl2pPr>
            <a:lvl3pPr marL="1143000" indent="-228600" eaLnBrk="0" hangingPunct="0">
              <a:defRPr sz="1600">
                <a:solidFill>
                  <a:srgbClr val="FFFF99"/>
                </a:solidFill>
                <a:latin typeface="Arial" panose="020B0604020202020204" pitchFamily="34" charset="0"/>
              </a:defRPr>
            </a:lvl3pPr>
            <a:lvl4pPr marL="1600200" indent="-228600" eaLnBrk="0" hangingPunct="0">
              <a:defRPr sz="1600">
                <a:solidFill>
                  <a:srgbClr val="FFFF99"/>
                </a:solidFill>
                <a:latin typeface="Arial" panose="020B0604020202020204" pitchFamily="34" charset="0"/>
              </a:defRPr>
            </a:lvl4pPr>
            <a:lvl5pPr marL="2057400" indent="-228600" eaLnBrk="0" hangingPunct="0">
              <a:defRPr sz="1600">
                <a:solidFill>
                  <a:srgbClr val="FFFF99"/>
                </a:solidFill>
                <a:latin typeface="Arial" panose="020B0604020202020204" pitchFamily="34" charset="0"/>
              </a:defRPr>
            </a:lvl5pPr>
            <a:lvl6pPr marL="2514600" indent="-228600" eaLnBrk="0" fontAlgn="base" hangingPunct="0">
              <a:spcBef>
                <a:spcPct val="50000"/>
              </a:spcBef>
              <a:spcAft>
                <a:spcPct val="0"/>
              </a:spcAft>
              <a:defRPr sz="1600">
                <a:solidFill>
                  <a:srgbClr val="FFFF99"/>
                </a:solidFill>
                <a:latin typeface="Arial" panose="020B0604020202020204" pitchFamily="34" charset="0"/>
              </a:defRPr>
            </a:lvl6pPr>
            <a:lvl7pPr marL="2971800" indent="-228600" eaLnBrk="0" fontAlgn="base" hangingPunct="0">
              <a:spcBef>
                <a:spcPct val="50000"/>
              </a:spcBef>
              <a:spcAft>
                <a:spcPct val="0"/>
              </a:spcAft>
              <a:defRPr sz="1600">
                <a:solidFill>
                  <a:srgbClr val="FFFF99"/>
                </a:solidFill>
                <a:latin typeface="Arial" panose="020B0604020202020204" pitchFamily="34" charset="0"/>
              </a:defRPr>
            </a:lvl7pPr>
            <a:lvl8pPr marL="3429000" indent="-228600" eaLnBrk="0" fontAlgn="base" hangingPunct="0">
              <a:spcBef>
                <a:spcPct val="50000"/>
              </a:spcBef>
              <a:spcAft>
                <a:spcPct val="0"/>
              </a:spcAft>
              <a:defRPr sz="1600">
                <a:solidFill>
                  <a:srgbClr val="FFFF99"/>
                </a:solidFill>
                <a:latin typeface="Arial" panose="020B0604020202020204" pitchFamily="34" charset="0"/>
              </a:defRPr>
            </a:lvl8pPr>
            <a:lvl9pPr marL="3886200" indent="-228600" eaLnBrk="0" fontAlgn="base" hangingPunct="0">
              <a:spcBef>
                <a:spcPct val="50000"/>
              </a:spcBef>
              <a:spcAft>
                <a:spcPct val="0"/>
              </a:spcAft>
              <a:defRPr sz="1600">
                <a:solidFill>
                  <a:srgbClr val="FFFF99"/>
                </a:solidFill>
                <a:latin typeface="Arial" panose="020B0604020202020204" pitchFamily="34" charset="0"/>
              </a:defRPr>
            </a:lvl9pPr>
          </a:lstStyle>
          <a:p>
            <a:pPr algn="ctr" eaLnBrk="1" hangingPunct="1">
              <a:spcBef>
                <a:spcPct val="0"/>
              </a:spcBef>
            </a:pPr>
            <a:r>
              <a:rPr lang="en-US" altLang="en-US" sz="2000" b="1">
                <a:solidFill>
                  <a:schemeClr val="tx1"/>
                </a:solidFill>
              </a:rPr>
              <a:t>Customer Responses</a:t>
            </a:r>
          </a:p>
        </p:txBody>
      </p:sp>
      <p:pic>
        <p:nvPicPr>
          <p:cNvPr id="102414" name="Picture 31" descr="C:\Documents and Settings\Administrator.DHOFFICE\My Documents\My Pictures\6siga\Letterhead logo 200502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2400"/>
            <a:ext cx="247015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Folded Corner 15"/>
          <p:cNvSpPr/>
          <p:nvPr/>
        </p:nvSpPr>
        <p:spPr bwMode="auto">
          <a:xfrm>
            <a:off x="6770688" y="1458913"/>
            <a:ext cx="2116137" cy="1047750"/>
          </a:xfrm>
          <a:prstGeom prst="foldedCorner">
            <a:avLst/>
          </a:prstGeom>
          <a:solidFill>
            <a:srgbClr val="FFFFD5"/>
          </a:solidFill>
          <a:ln w="1270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spcBef>
                <a:spcPct val="0"/>
              </a:spcBef>
              <a:defRPr/>
            </a:pPr>
            <a:r>
              <a:rPr lang="en-US" sz="2000" b="1" dirty="0">
                <a:solidFill>
                  <a:schemeClr val="tx1"/>
                </a:solidFill>
                <a:latin typeface="Arial" charset="0"/>
              </a:rPr>
              <a:t>How would you classify this requirement?</a:t>
            </a:r>
          </a:p>
        </p:txBody>
      </p:sp>
    </p:spTree>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LMS_PROTOCOL_METHOD" val=" "/>
  <p:tag name="LMS_PROTOCOL_VERSION" val=" "/>
  <p:tag name="ARTICULATE_TEMPLATE" val="Slide only"/>
  <p:tag name="PRESENTER_PIC_MODE" val="0"/>
  <p:tag name="LOGO_PIC_MODE" val="1"/>
  <p:tag name="PRESENTATION_TITLE" val="Test"/>
  <p:tag name="LASTPUBLISHED" val="C:\Documents and Settings\Administrator.DHOFFICE\My Documents\Test\index.html"/>
</p:tagLst>
</file>

<file path=ppt/theme/theme1.xml><?xml version="1.0" encoding="utf-8"?>
<a:theme xmlns:a="http://schemas.openxmlformats.org/drawingml/2006/main" name="coursewar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336699"/>
      </a:hlink>
      <a:folHlink>
        <a:srgbClr val="99CC00"/>
      </a:folHlink>
    </a:clrScheme>
    <a:fontScheme name="coursewar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1" i="0" u="none" strike="noStrike" cap="none" normalizeH="0" baseline="0" smtClean="0">
            <a:ln>
              <a:noFill/>
            </a:ln>
            <a:solidFill>
              <a:schemeClr val="tx1"/>
            </a:solidFill>
            <a:effectLst/>
            <a:latin typeface="Arial" charset="0"/>
          </a:defRPr>
        </a:defPPr>
      </a:lstStyle>
    </a:lnDef>
  </a:objectDefaults>
  <a:extraClrSchemeLst>
    <a:extraClrScheme>
      <a:clrScheme name="coursewar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oursewar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oursewar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oursewar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oursewar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oursewar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oursewar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oursewar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oursewar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oursewar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oursewar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oursewar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Settings\Dave Hallowell\Application Data\Microsoft\Templates\SSAI TEmplate 1.pot</Template>
  <TotalTime>32324</TotalTime>
  <Words>15439</Words>
  <Application>Microsoft Office PowerPoint</Application>
  <PresentationFormat>On-screen Show (4:3)</PresentationFormat>
  <Paragraphs>1879</Paragraphs>
  <Slides>143</Slides>
  <Notes>76</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1</vt:i4>
      </vt:variant>
      <vt:variant>
        <vt:lpstr>Slide Titles</vt:lpstr>
      </vt:variant>
      <vt:variant>
        <vt:i4>143</vt:i4>
      </vt:variant>
    </vt:vector>
  </HeadingPairs>
  <TitlesOfParts>
    <vt:vector size="155" baseType="lpstr">
      <vt:lpstr>ＭＳ Ｐゴシック</vt:lpstr>
      <vt:lpstr>Arial</vt:lpstr>
      <vt:lpstr>Arial Black</vt:lpstr>
      <vt:lpstr>Arial Narrow</vt:lpstr>
      <vt:lpstr>Arial Rounded MT Bold</vt:lpstr>
      <vt:lpstr>Baskerville Old Face</vt:lpstr>
      <vt:lpstr>Berlin Sans FB</vt:lpstr>
      <vt:lpstr>Tahoma</vt:lpstr>
      <vt:lpstr>Times</vt:lpstr>
      <vt:lpstr>Times New Roman</vt:lpstr>
      <vt:lpstr>courseware</vt:lpstr>
      <vt:lpstr>Microsoft ClipArt Gallery</vt:lpstr>
      <vt:lpstr>Designing Products and Processes Using Six Sigma</vt:lpstr>
      <vt:lpstr>PowerPoint Presentation</vt:lpstr>
      <vt:lpstr>PowerPoint Presentation</vt:lpstr>
      <vt:lpstr>Learning Objectives</vt:lpstr>
      <vt:lpstr>DMADV Roadmap: Define</vt:lpstr>
      <vt:lpstr>Working Case Goals and Scope</vt:lpstr>
      <vt:lpstr>Working Case: System View</vt:lpstr>
      <vt:lpstr>Learning and Practicing  DFSS Capabilities and Tools</vt:lpstr>
      <vt:lpstr>PowerPoint Presentation</vt:lpstr>
      <vt:lpstr>Planning and Gathering Better VOC Data Focused Open-Ended Exploration</vt:lpstr>
      <vt:lpstr>Planning to See All the Requirements The Kano Model1</vt:lpstr>
      <vt:lpstr>Identify Actors in System Scope</vt:lpstr>
      <vt:lpstr>Actor ID Table</vt:lpstr>
      <vt:lpstr>Actor ID Table: Exercise</vt:lpstr>
      <vt:lpstr>VOC Learning Objectives What does the team need to learn? </vt:lpstr>
      <vt:lpstr>VOC Learning Objectives: Exercise What does the team need to learn? </vt:lpstr>
      <vt:lpstr>VOC Learning Opportunities Formal and informal exposures to customers and their environment(s)</vt:lpstr>
      <vt:lpstr>Customer Matrix From whom will the team learn?</vt:lpstr>
      <vt:lpstr>Customer Matrix Rows  = Basic Segments</vt:lpstr>
      <vt:lpstr>Customer Matrix Columns</vt:lpstr>
      <vt:lpstr>Scoping Data Collection:  How Many Interviews?</vt:lpstr>
      <vt:lpstr>Customer Matrix Balancing the Data Gathering Plan1</vt:lpstr>
      <vt:lpstr>System Development “Radar Screens”</vt:lpstr>
      <vt:lpstr>Discussion Guide How to balance focus and open-ended exploring?</vt:lpstr>
      <vt:lpstr>Building a Discussion Guide  Step 1:  Open ended questions   </vt:lpstr>
      <vt:lpstr>Building a Discussion Guide  Group the Questions</vt:lpstr>
      <vt:lpstr>Building a Discussion Guide  General Question for each Group</vt:lpstr>
      <vt:lpstr>Building a Discussion Guide Distill the 1-2 Pager</vt:lpstr>
      <vt:lpstr>An Alternative Discussion Guide When chance encounters offer an ad-hoc VOC opportunity</vt:lpstr>
      <vt:lpstr>Gathering Better Language Data  Sharpening interview and discussion skills</vt:lpstr>
      <vt:lpstr>Understanding Context and Needs Data</vt:lpstr>
      <vt:lpstr>Gathering Better Language Data  Interview and Discussion Skills</vt:lpstr>
      <vt:lpstr>Gathering Better Language Data   Probing</vt:lpstr>
      <vt:lpstr>Gathering Better Language Data:  Right Level of Abstraction</vt:lpstr>
      <vt:lpstr>Abstraction in VOC Data From Concrete Illustrations to Themes</vt:lpstr>
      <vt:lpstr>Semantics Exercise (Optional)</vt:lpstr>
      <vt:lpstr>Note-taking Tips for Teams</vt:lpstr>
      <vt:lpstr>Exercise:  Highlighting Useful Needs and Context Data</vt:lpstr>
      <vt:lpstr>Exercise:   Highlighting Useful Needs and Context Data</vt:lpstr>
      <vt:lpstr>Exercise</vt:lpstr>
      <vt:lpstr>Gathering Context and Needs Data</vt:lpstr>
      <vt:lpstr>Ad-Hoc Discussion Guide </vt:lpstr>
      <vt:lpstr>Practice Interviewing, Then Debrief</vt:lpstr>
      <vt:lpstr>PowerPoint Presentation</vt:lpstr>
      <vt:lpstr>Distilling Meaning in Language Data The KJ – Origins and Applications</vt:lpstr>
      <vt:lpstr>KJ – Origins and Applications</vt:lpstr>
      <vt:lpstr>KJ Elements </vt:lpstr>
      <vt:lpstr>KJ Elements </vt:lpstr>
      <vt:lpstr>KJ is a Different Kind of Meeting</vt:lpstr>
      <vt:lpstr>Should KJ Be Used? </vt:lpstr>
      <vt:lpstr>KJ Steps 1- 7 </vt:lpstr>
      <vt:lpstr>KJ Steps 8 - 13</vt:lpstr>
      <vt:lpstr>State the Theme</vt:lpstr>
      <vt:lpstr>Gather Facts</vt:lpstr>
      <vt:lpstr>Select the Best 20-30 Facts </vt:lpstr>
      <vt:lpstr>Understand and “Scrub” Each Note</vt:lpstr>
      <vt:lpstr>Abstraction = Precise Generalization</vt:lpstr>
      <vt:lpstr>Title the Groups: Checking for “Is-a”</vt:lpstr>
      <vt:lpstr>Title the Groups: Checking for “Is-a”—Continued </vt:lpstr>
      <vt:lpstr>Encapsulate Detail, then Higher Grouping</vt:lpstr>
      <vt:lpstr>Title the Groups</vt:lpstr>
      <vt:lpstr>Encapsulate Detail</vt:lpstr>
      <vt:lpstr>Identify Dynamics</vt:lpstr>
      <vt:lpstr>Identify Dynamics, Continued</vt:lpstr>
      <vt:lpstr>PowerPoint Presentation</vt:lpstr>
      <vt:lpstr>Voting and Conclusion – 2 </vt:lpstr>
      <vt:lpstr>PowerPoint Presentation</vt:lpstr>
      <vt:lpstr>KJ Discussion: Group 2 or more of these…</vt:lpstr>
      <vt:lpstr>KJ Exercise: Scrubbing</vt:lpstr>
      <vt:lpstr>KJ Exercise:  Grouping</vt:lpstr>
      <vt:lpstr>KJ Exercise : Titling Groups</vt:lpstr>
      <vt:lpstr>Tips for More Effective Affinities KJ insight can help in streamlined form</vt:lpstr>
      <vt:lpstr>Types of Data That May Be Affinitized</vt:lpstr>
      <vt:lpstr>Common Problems With Affinity</vt:lpstr>
      <vt:lpstr>PowerPoint Presentation</vt:lpstr>
      <vt:lpstr>Requirements and Use Cases</vt:lpstr>
      <vt:lpstr>Requirements Discovery and Gestation Process</vt:lpstr>
      <vt:lpstr>User Stories Collect and Articulate Key Functionality</vt:lpstr>
      <vt:lpstr>Performance Measures and Tests  Describe “How Well” </vt:lpstr>
      <vt:lpstr>How Does This Relate to Use Cases?</vt:lpstr>
      <vt:lpstr>Finding Valuable Functionality Quick-Extracting Verbs &amp; Performance Measures</vt:lpstr>
      <vt:lpstr>Exercise: Discovering User Stories  and Performance Measures</vt:lpstr>
      <vt:lpstr>Exercise: Discovering User Stories and                  Performance Measures</vt:lpstr>
      <vt:lpstr>Each User Story “Begs” All These…  </vt:lpstr>
      <vt:lpstr>Laptop System User Stories &amp; Performance Measures</vt:lpstr>
      <vt:lpstr>PowerPoint Presentation</vt:lpstr>
      <vt:lpstr>Prioritize and Characterize  User Stories and CTQs </vt:lpstr>
      <vt:lpstr>PowerPoint Presentation</vt:lpstr>
      <vt:lpstr>Prioritization Challenges</vt:lpstr>
      <vt:lpstr>Analytical Hierarchy Process (AHP)</vt:lpstr>
      <vt:lpstr>Simple AHP Example</vt:lpstr>
      <vt:lpstr>Simple AHP Example</vt:lpstr>
      <vt:lpstr>AHP Orientation Synthesizing Judgments &amp; Inconsistency</vt:lpstr>
      <vt:lpstr>Exercise: AHP</vt:lpstr>
      <vt:lpstr>PowerPoint Presentation</vt:lpstr>
      <vt:lpstr>The Kano Model Quick Review</vt:lpstr>
      <vt:lpstr>Kano Analysis</vt:lpstr>
      <vt:lpstr>Interpreting Kano Responses</vt:lpstr>
      <vt:lpstr>Interpreting Kano Responses Graphical Analysis</vt:lpstr>
      <vt:lpstr>Interpreting Kano Responses Statistical  Analysis</vt:lpstr>
      <vt:lpstr>Other Kano Classifications</vt:lpstr>
      <vt:lpstr>Interpreting Kano Responses – 1  Statistical  Analysis</vt:lpstr>
      <vt:lpstr>Interpreting Kano Responses – 2  Statistical  Analysis</vt:lpstr>
      <vt:lpstr>Interpreting Kano Responses – 3  Statistical  Analysis</vt:lpstr>
      <vt:lpstr>Interpreting Kano Responses – 4  Statistical  Analysis</vt:lpstr>
      <vt:lpstr>Interpreting Kano Responses – 5  Statistical  Analysis</vt:lpstr>
      <vt:lpstr>Interpreting Kano Responses – 6  Statistical  Analysis</vt:lpstr>
      <vt:lpstr>Interpreting Kano Responses – 7  Statistical  Analysis</vt:lpstr>
      <vt:lpstr>Interpreting Kano Responses – 8  Statistical  Analysis</vt:lpstr>
      <vt:lpstr>Interpreting Kano Responses – 9  Statistical  Analysis</vt:lpstr>
      <vt:lpstr>Exercise</vt:lpstr>
      <vt:lpstr>Kano Analysis Exercise: Writing Questions</vt:lpstr>
      <vt:lpstr>Kano Analysis: Assessing Responses</vt:lpstr>
      <vt:lpstr>Kano Analysis: Assessing Responses</vt:lpstr>
      <vt:lpstr>Kano Analysis: Assessing Responses</vt:lpstr>
      <vt:lpstr>Kano Analysis: Assessing Responses</vt:lpstr>
      <vt:lpstr>Kano Analysis: Assessing Responses</vt:lpstr>
      <vt:lpstr>Kano Analysis: Assessing Responses</vt:lpstr>
      <vt:lpstr>The Kano Model Quick Review</vt:lpstr>
      <vt:lpstr>Example Laptop CTQs</vt:lpstr>
      <vt:lpstr>Lessons Learned in VOC</vt:lpstr>
      <vt:lpstr>DMADV Roadmap: Measure</vt:lpstr>
      <vt:lpstr>PowerPoint Presentation</vt:lpstr>
      <vt:lpstr>PowerPoint Presentation</vt:lpstr>
      <vt:lpstr>PowerPoint Presentation</vt:lpstr>
      <vt:lpstr>PowerPoint Presentation</vt:lpstr>
      <vt:lpstr>Y to x  Task Guide:  Ready to Start?</vt:lpstr>
      <vt:lpstr>Y to x  Task Guide: Steps 1 – 5</vt:lpstr>
      <vt:lpstr>Y to x  Task Guide (Continued): Steps 6 – 8</vt:lpstr>
      <vt:lpstr>Breakout</vt:lpstr>
      <vt:lpstr>PowerPoint Presentation</vt:lpstr>
      <vt:lpstr>Quality Function Deployment Foundations</vt:lpstr>
      <vt:lpstr>“Transfer Functions” Quantify x-Y Relationships</vt:lpstr>
      <vt:lpstr>QFD Origins</vt:lpstr>
      <vt:lpstr>One of the Earliest preQFD Examples:  Earliest pre-QFD at Bridgestone Tire , 1966</vt:lpstr>
      <vt:lpstr>Quality Function Deployment (QFD) Evolved from Y to x Thinking </vt:lpstr>
      <vt:lpstr>QFD Evolves From “Multi-Plex” Planning</vt:lpstr>
      <vt:lpstr>Core QFD -Teams Assess Relationships</vt:lpstr>
      <vt:lpstr>Factor Interactions</vt:lpstr>
      <vt:lpstr>PowerPoint Presentation</vt:lpstr>
      <vt:lpstr>Exercise</vt:lpstr>
      <vt:lpstr>Product Knowledge and Development Flexibility Dynamics</vt:lpstr>
      <vt:lpstr>Summary</vt:lpstr>
    </vt:vector>
  </TitlesOfParts>
  <Company>SSAI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Dave Hallowell</dc:creator>
  <cp:lastModifiedBy>Sheela Nath</cp:lastModifiedBy>
  <cp:revision>766</cp:revision>
  <cp:lastPrinted>2007-02-26T23:11:20Z</cp:lastPrinted>
  <dcterms:created xsi:type="dcterms:W3CDTF">2004-07-23T18:52:34Z</dcterms:created>
  <dcterms:modified xsi:type="dcterms:W3CDTF">2020-09-30T06:07:44Z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LastUsedName">
    <vt:lpwstr>SSAI Slide Starter 20050226</vt:lpwstr>
  </property>
  <property fmtid="{D5CDD505-2E9C-101B-9397-08002B2CF9AE}" pid="3" name="ArticulatePath">
    <vt:lpwstr>SSAI Slide Starter 20050226</vt:lpwstr>
  </property>
</Properties>
</file>